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7" r:id="rId6"/>
    <p:sldId id="262" r:id="rId7"/>
    <p:sldId id="263" r:id="rId8"/>
    <p:sldId id="265" r:id="rId9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8" d="100"/>
          <a:sy n="108" d="100"/>
        </p:scale>
        <p:origin x="130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PRÁVO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Druhý seminář – </a:t>
            </a:r>
            <a:r>
              <a:rPr lang="cs-CZ" b="1" dirty="0"/>
              <a:t>PRAMENY PRÁVA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u="sng" dirty="0"/>
              <a:t>Pojem a druhy pramenů práva:</a:t>
            </a:r>
          </a:p>
          <a:p>
            <a:pPr>
              <a:buNone/>
            </a:pPr>
            <a:endParaRPr lang="cs-CZ" b="1" u="sng" dirty="0"/>
          </a:p>
          <a:p>
            <a:pPr marL="514350" indent="-514350">
              <a:buAutoNum type="alphaLcParenR"/>
            </a:pPr>
            <a:r>
              <a:rPr lang="cs-CZ" sz="2800" dirty="0"/>
              <a:t>Zákony a jiné normativní akty (právní předpisy)</a:t>
            </a:r>
          </a:p>
          <a:p>
            <a:pPr marL="514350" indent="-514350">
              <a:buAutoNum type="alphaLcParenR"/>
            </a:pPr>
            <a:r>
              <a:rPr lang="cs-CZ" sz="2800" dirty="0"/>
              <a:t>Právní obyčeje</a:t>
            </a:r>
          </a:p>
          <a:p>
            <a:pPr marL="514350" indent="-514350">
              <a:buAutoNum type="alphaLcParenR"/>
            </a:pPr>
            <a:r>
              <a:rPr lang="cs-CZ" sz="2800" dirty="0"/>
              <a:t>Soudní </a:t>
            </a:r>
            <a:r>
              <a:rPr lang="cs-CZ" sz="2800" dirty="0" err="1"/>
              <a:t>precendenty</a:t>
            </a: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dirty="0"/>
              <a:t>Normativní smlouvy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b="1" u="sng" dirty="0"/>
              <a:t>Prameny psané a nepsané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PRÁVO I – Prameny práva – </a:t>
            </a:r>
            <a:r>
              <a:rPr lang="cs-CZ" sz="3600" b="1" dirty="0"/>
              <a:t>pojem a druhy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PRÁVO I – Prameny práva – </a:t>
            </a:r>
            <a:r>
              <a:rPr lang="cs-CZ" sz="3600" b="1" dirty="0"/>
              <a:t>normativní akty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u="sng" dirty="0"/>
              <a:t>Normativní akty (právní předpisy)</a:t>
            </a:r>
          </a:p>
          <a:p>
            <a:endParaRPr lang="cs-CZ" dirty="0"/>
          </a:p>
          <a:p>
            <a:r>
              <a:rPr lang="cs-CZ" dirty="0"/>
              <a:t>Pojem zákon</a:t>
            </a:r>
          </a:p>
          <a:p>
            <a:endParaRPr lang="cs-CZ" dirty="0"/>
          </a:p>
          <a:p>
            <a:r>
              <a:rPr lang="cs-CZ" dirty="0"/>
              <a:t>Legislativní proces – fáze (iniciativa, schvalování, promulgace)</a:t>
            </a:r>
          </a:p>
          <a:p>
            <a:endParaRPr lang="cs-CZ" dirty="0"/>
          </a:p>
          <a:p>
            <a:r>
              <a:rPr lang="cs-CZ" dirty="0"/>
              <a:t>Publikace – „</a:t>
            </a:r>
            <a:r>
              <a:rPr lang="cs-CZ" dirty="0" err="1"/>
              <a:t>ignorantia</a:t>
            </a:r>
            <a:r>
              <a:rPr lang="cs-CZ" dirty="0"/>
              <a:t> </a:t>
            </a:r>
            <a:r>
              <a:rPr lang="cs-CZ" dirty="0" err="1"/>
              <a:t>legis</a:t>
            </a:r>
            <a:r>
              <a:rPr lang="cs-CZ" dirty="0"/>
              <a:t> non </a:t>
            </a:r>
            <a:r>
              <a:rPr lang="cs-CZ" dirty="0" err="1"/>
              <a:t>excusat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dirty="0"/>
              <a:t>Normativní akty originální (primární) a derivované (sekundární, odvozené ), zásada vydávání normativních aktů intra et </a:t>
            </a:r>
            <a:r>
              <a:rPr lang="cs-CZ" dirty="0" err="1"/>
              <a:t>secundum</a:t>
            </a:r>
            <a:r>
              <a:rPr lang="cs-CZ" dirty="0"/>
              <a:t> legem</a:t>
            </a:r>
          </a:p>
          <a:p>
            <a:endParaRPr lang="cs-CZ" dirty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cs-CZ" sz="2200" dirty="0"/>
              <a:t>PRÁVO I – Prameny práva – </a:t>
            </a:r>
            <a:r>
              <a:rPr lang="cs-CZ" sz="1800" b="1" u="sng" dirty="0"/>
              <a:t>Normativní akty – </a:t>
            </a:r>
            <a:r>
              <a:rPr lang="cs-CZ" sz="2000" b="1" u="sng" dirty="0"/>
              <a:t>Princip suverenity lidu a </a:t>
            </a:r>
            <a:r>
              <a:rPr lang="cs-CZ" sz="2000" u="sng" dirty="0"/>
              <a:t>Zásada: „</a:t>
            </a:r>
            <a:r>
              <a:rPr lang="cs-CZ" sz="2000" b="1" u="sng" dirty="0" err="1"/>
              <a:t>intra</a:t>
            </a:r>
            <a:r>
              <a:rPr lang="cs-CZ" sz="2000" b="1" u="sng" dirty="0"/>
              <a:t> </a:t>
            </a:r>
            <a:r>
              <a:rPr lang="cs-CZ" sz="2000" b="1" u="sng" dirty="0" err="1"/>
              <a:t>et</a:t>
            </a:r>
            <a:r>
              <a:rPr lang="cs-CZ" sz="2000" b="1" u="sng" dirty="0"/>
              <a:t> </a:t>
            </a:r>
            <a:r>
              <a:rPr lang="cs-CZ" sz="2000" b="1" u="sng" dirty="0" err="1"/>
              <a:t>secundum</a:t>
            </a:r>
            <a:r>
              <a:rPr lang="cs-CZ" sz="2000" b="1" u="sng" dirty="0"/>
              <a:t> legem“ -</a:t>
            </a:r>
            <a:r>
              <a:rPr lang="cs-CZ" sz="1800" b="1" u="sng" dirty="0"/>
              <a:t> ústavní úprava</a:t>
            </a:r>
            <a:br>
              <a:rPr lang="cs-CZ" sz="3600" b="1" u="sng" dirty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buAutoNum type="alphaLcParenR"/>
            </a:pPr>
            <a:endParaRPr lang="cs-CZ" sz="1800" b="1" u="sng" dirty="0"/>
          </a:p>
          <a:p>
            <a:pPr marL="514350" indent="-514350">
              <a:buNone/>
            </a:pPr>
            <a:r>
              <a:rPr lang="cs-CZ" sz="3400" b="1" dirty="0"/>
              <a:t>Ústava Čl.2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(1) Lid je zdrojem veškeré státní moci; vykonává ji prostřednictvím orgánů moci zákonodárné, výkonné a soudní.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(2) Ústavní zákon může stanovit, kdy lid vykonává státní moc přímo.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(3) Státní moc slouží všem občanům a lze ji uplatňovat jen v případech, v mezích a způsoby, které stanoví zákon.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b="1" dirty="0"/>
              <a:t>Ústava Čl.9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(2) </a:t>
            </a:r>
            <a:r>
              <a:rPr lang="cs-CZ" sz="3400" b="1" dirty="0"/>
              <a:t>Změna podstatných náležitostí demokratického právního státu je nepřípustná</a:t>
            </a:r>
            <a:r>
              <a:rPr lang="cs-CZ" sz="3400" dirty="0"/>
              <a:t>.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(3) </a:t>
            </a:r>
            <a:r>
              <a:rPr lang="cs-CZ" sz="3400" b="1" dirty="0"/>
              <a:t>Výkladem právních norem nelze oprávnit odstranění nebo ohrožení základů demokratického státu.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b="1" dirty="0"/>
              <a:t>Listina Čl.2 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(1) </a:t>
            </a:r>
            <a:r>
              <a:rPr lang="cs-CZ" sz="3400" b="1" dirty="0"/>
              <a:t>Stát je založen na demokratických hodnotách </a:t>
            </a:r>
            <a:r>
              <a:rPr lang="cs-CZ" sz="3400" dirty="0"/>
              <a:t>a nesmí se vázat ani na výlučnou ideologii, ani na náboženské vyznání.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(2) </a:t>
            </a:r>
            <a:r>
              <a:rPr lang="cs-CZ" sz="3400" b="1" dirty="0"/>
              <a:t>Státní moc lze uplatňovat jen v případech a v mezích stanovených zákonem</a:t>
            </a:r>
            <a:r>
              <a:rPr lang="cs-CZ" sz="3400" dirty="0"/>
              <a:t>, a to způsobem, který zákon stanoví.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(3) </a:t>
            </a:r>
            <a:r>
              <a:rPr lang="cs-CZ" sz="3400" b="1" dirty="0"/>
              <a:t>Každý může činit, co není zákonem zakázáno, a nikdo nesmí být nucen činit, co zákon neukládá</a:t>
            </a:r>
            <a:r>
              <a:rPr lang="cs-CZ" sz="3400" dirty="0"/>
              <a:t>.</a:t>
            </a:r>
          </a:p>
          <a:p>
            <a:pPr marL="514350" indent="-514350">
              <a:buNone/>
            </a:pPr>
            <a:endParaRPr lang="cs-CZ" sz="3400" u="sng" dirty="0"/>
          </a:p>
          <a:p>
            <a:pPr marL="514350" indent="-514350">
              <a:buNone/>
            </a:pPr>
            <a:r>
              <a:rPr lang="cs-CZ" sz="3400" b="1" dirty="0"/>
              <a:t>Listina Čl.4 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(1) </a:t>
            </a:r>
            <a:r>
              <a:rPr lang="cs-CZ" sz="3400" b="1" dirty="0"/>
              <a:t>Povinnosti mohou být ukládány toliko na základě zákona a v jeho mezích </a:t>
            </a:r>
            <a:r>
              <a:rPr lang="cs-CZ" sz="3400" dirty="0"/>
              <a:t>a jen při zachování základních práv a svobod.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(2) </a:t>
            </a:r>
            <a:r>
              <a:rPr lang="cs-CZ" sz="3400" b="1" dirty="0"/>
              <a:t>Meze základních práv a svobod </a:t>
            </a:r>
            <a:r>
              <a:rPr lang="cs-CZ" sz="3400" dirty="0"/>
              <a:t>mohou být za podmínek stanovených Listinou základních práv a svobod (dále jen "Listina") </a:t>
            </a:r>
            <a:r>
              <a:rPr lang="cs-CZ" sz="3400" b="1" dirty="0"/>
              <a:t>upraveny pouze zákonem.</a:t>
            </a:r>
          </a:p>
          <a:p>
            <a:pPr marL="514350" indent="-514350">
              <a:buNone/>
            </a:pPr>
            <a:endParaRPr lang="cs-CZ" sz="3400" b="1" dirty="0"/>
          </a:p>
          <a:p>
            <a:pPr marL="514350" indent="-514350">
              <a:buNone/>
            </a:pPr>
            <a:r>
              <a:rPr lang="cs-CZ" sz="3400" b="1" dirty="0"/>
              <a:t> (3) Zákonná omezení základních práv a svobod musí platit stejně pro všechny případy, které splňují stanovené podmínky.</a:t>
            </a:r>
          </a:p>
          <a:p>
            <a:pPr marL="514350" indent="-514350">
              <a:buNone/>
            </a:pPr>
            <a:endParaRPr lang="cs-CZ" sz="3400" dirty="0"/>
          </a:p>
          <a:p>
            <a:pPr marL="514350" indent="-514350">
              <a:buNone/>
            </a:pPr>
            <a:r>
              <a:rPr lang="cs-CZ" sz="3400" dirty="0"/>
              <a:t> (4) </a:t>
            </a:r>
            <a:r>
              <a:rPr lang="cs-CZ" sz="3400" b="1" dirty="0"/>
              <a:t>Při používání ustanovení o mezích základních práv a svobod musí být šetřeno jejich podstaty a smyslu. Taková omezení nesmějí být zneužívána </a:t>
            </a:r>
            <a:r>
              <a:rPr lang="cs-CZ" sz="3400" dirty="0"/>
              <a:t>k jiným účelům, než pro které byla stanovena.</a:t>
            </a:r>
          </a:p>
          <a:p>
            <a:pPr marL="514350" indent="-514350">
              <a:buNone/>
            </a:pPr>
            <a:endParaRPr lang="cs-CZ" sz="1800" dirty="0"/>
          </a:p>
          <a:p>
            <a:pPr marL="514350" indent="-514350">
              <a:buAutoNum type="alphaLcParenR"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PRÁVO I – Prameny práva – </a:t>
            </a:r>
            <a:r>
              <a:rPr lang="cs-CZ" sz="2800" b="1" u="sng" dirty="0"/>
              <a:t>Normativní akty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000" b="1" u="sng" dirty="0"/>
              <a:t>Extenze legislativy</a:t>
            </a:r>
            <a:r>
              <a:rPr lang="cs-CZ" sz="2000" dirty="0"/>
              <a:t>:</a:t>
            </a:r>
          </a:p>
          <a:p>
            <a:pPr>
              <a:buNone/>
            </a:pPr>
            <a:r>
              <a:rPr lang="cs-CZ" sz="2000" dirty="0"/>
              <a:t>- Zákon č. 298/1990 Sb. prohlášení určitého nemovitého majetku za vlastnictví řeholních řádů a kongregací nebo arcibiskupství olomouckého</a:t>
            </a:r>
          </a:p>
          <a:p>
            <a:pPr>
              <a:buNone/>
            </a:pPr>
            <a:r>
              <a:rPr lang="cs-CZ" sz="2000" dirty="0"/>
              <a:t>- Zákon č. 59/1996 o sídle Parlamentu ČR</a:t>
            </a:r>
          </a:p>
          <a:p>
            <a:pPr>
              <a:buNone/>
            </a:pPr>
            <a:r>
              <a:rPr lang="cs-CZ" sz="2000" b="1" u="sng" dirty="0"/>
              <a:t>Extenze exekutivy:</a:t>
            </a:r>
          </a:p>
          <a:p>
            <a:pPr>
              <a:buFontTx/>
              <a:buChar char="-"/>
            </a:pPr>
            <a:r>
              <a:rPr lang="cs-CZ" sz="2000" dirty="0"/>
              <a:t>Ústavní zákon č. 330/1938 Sb. z. a n., o zmocnění ke změnám ústavní listiny a ústavních zákonů republiky Česko-Slovenské a o mimořádné moci nařizovací</a:t>
            </a:r>
          </a:p>
          <a:p>
            <a:pPr>
              <a:buNone/>
            </a:pPr>
            <a:r>
              <a:rPr lang="cs-CZ" sz="2000" b="1" u="sng" dirty="0"/>
              <a:t>Federace</a:t>
            </a:r>
            <a:r>
              <a:rPr lang="cs-CZ" sz="2000" b="1" dirty="0"/>
              <a:t> x </a:t>
            </a:r>
            <a:r>
              <a:rPr lang="cs-CZ" sz="2000" b="1" u="sng" dirty="0"/>
              <a:t>konfederace</a:t>
            </a:r>
          </a:p>
          <a:p>
            <a:pPr>
              <a:buNone/>
            </a:pPr>
            <a:r>
              <a:rPr lang="cs-CZ" sz="2000" b="1" u="sng" dirty="0" err="1"/>
              <a:t>Kontinentáně</a:t>
            </a:r>
            <a:r>
              <a:rPr lang="cs-CZ" sz="2000" b="1" u="sng" dirty="0"/>
              <a:t> evropský typ</a:t>
            </a:r>
          </a:p>
          <a:p>
            <a:pPr>
              <a:buNone/>
            </a:pPr>
            <a:r>
              <a:rPr lang="cs-CZ" sz="2000" b="1" dirty="0"/>
              <a:t>	Obecně závazné normativní akty, </a:t>
            </a:r>
            <a:r>
              <a:rPr lang="cs-CZ" sz="2000" b="1" dirty="0" err="1"/>
              <a:t>Code</a:t>
            </a:r>
            <a:r>
              <a:rPr lang="cs-CZ" sz="2000" b="1" dirty="0"/>
              <a:t> civil </a:t>
            </a:r>
            <a:r>
              <a:rPr lang="cs-CZ" sz="2000" dirty="0"/>
              <a:t>(1804), </a:t>
            </a:r>
            <a:r>
              <a:rPr lang="cs-CZ" sz="2000" b="1" dirty="0"/>
              <a:t>obecný zákoník občanský </a:t>
            </a:r>
            <a:r>
              <a:rPr lang="cs-CZ" sz="2000" dirty="0"/>
              <a:t>(ve zkratce o. z. o., nebo </a:t>
            </a:r>
            <a:r>
              <a:rPr lang="cs-CZ" sz="2000" b="1" dirty="0"/>
              <a:t>ABGB</a:t>
            </a:r>
            <a:r>
              <a:rPr lang="cs-CZ" sz="2000" dirty="0"/>
              <a:t> (Všeobecný zákoník občanský ,</a:t>
            </a:r>
            <a:r>
              <a:rPr lang="cs-CZ" sz="2000" dirty="0" err="1"/>
              <a:t>Allgemeines</a:t>
            </a:r>
            <a:r>
              <a:rPr lang="cs-CZ" sz="2000" dirty="0"/>
              <a:t> </a:t>
            </a:r>
            <a:r>
              <a:rPr lang="cs-CZ" sz="2000" dirty="0" err="1"/>
              <a:t>bürgerliches</a:t>
            </a:r>
            <a:r>
              <a:rPr lang="cs-CZ" sz="2000" dirty="0"/>
              <a:t> </a:t>
            </a:r>
            <a:r>
              <a:rPr lang="cs-CZ" sz="2000" dirty="0" err="1"/>
              <a:t>Gesetzbuch</a:t>
            </a:r>
            <a:r>
              <a:rPr lang="cs-CZ" sz="2000" dirty="0"/>
              <a:t> </a:t>
            </a:r>
            <a:r>
              <a:rPr lang="cs-CZ" sz="2000" dirty="0" err="1"/>
              <a:t>für</a:t>
            </a:r>
            <a:r>
              <a:rPr lang="cs-CZ" sz="2000" dirty="0"/>
              <a:t> 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gesammten</a:t>
            </a:r>
            <a:r>
              <a:rPr lang="cs-CZ" sz="2000" dirty="0"/>
              <a:t> </a:t>
            </a:r>
            <a:r>
              <a:rPr lang="cs-CZ" sz="2000" dirty="0" err="1"/>
              <a:t>Deutschen</a:t>
            </a:r>
            <a:r>
              <a:rPr lang="cs-CZ" sz="2000" dirty="0"/>
              <a:t> </a:t>
            </a:r>
            <a:r>
              <a:rPr lang="cs-CZ" sz="2000" dirty="0" err="1"/>
              <a:t>Erbländer</a:t>
            </a:r>
            <a:r>
              <a:rPr lang="cs-CZ" sz="2000" dirty="0"/>
              <a:t> der </a:t>
            </a:r>
            <a:r>
              <a:rPr lang="cs-CZ" sz="2000" dirty="0" err="1"/>
              <a:t>Österreichischen</a:t>
            </a:r>
            <a:r>
              <a:rPr lang="cs-CZ" sz="2000" dirty="0"/>
              <a:t> Monarchie) 1811, </a:t>
            </a:r>
            <a:r>
              <a:rPr lang="cs-CZ" sz="2000" b="1" dirty="0" err="1"/>
              <a:t>konstiucionalismus</a:t>
            </a:r>
            <a:r>
              <a:rPr lang="cs-CZ" sz="2000" b="1" dirty="0"/>
              <a:t>:</a:t>
            </a:r>
            <a:r>
              <a:rPr lang="cs-CZ" sz="2000" dirty="0"/>
              <a:t> </a:t>
            </a:r>
            <a:r>
              <a:rPr lang="cs-CZ" sz="2000" b="1" dirty="0"/>
              <a:t>Ústava Spojených států amerických</a:t>
            </a:r>
            <a:r>
              <a:rPr lang="cs-CZ" sz="2000" dirty="0"/>
              <a:t> (1787) </a:t>
            </a:r>
            <a:r>
              <a:rPr lang="cs-CZ" sz="2000" b="1" dirty="0"/>
              <a:t>Deklarace práv člověka a občana </a:t>
            </a:r>
            <a:r>
              <a:rPr lang="cs-CZ" sz="2000" dirty="0"/>
              <a:t>(1789)</a:t>
            </a:r>
          </a:p>
          <a:p>
            <a:pPr>
              <a:buNone/>
            </a:pPr>
            <a:endParaRPr lang="cs-CZ" sz="2000" b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PRÁVO I – Prameny práva – </a:t>
            </a:r>
            <a:r>
              <a:rPr lang="cs-CZ" sz="3600" b="1" dirty="0"/>
              <a:t>právní obyčej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200" b="1" u="sng" dirty="0"/>
              <a:t>Předpoklady existence </a:t>
            </a:r>
            <a:r>
              <a:rPr lang="cs-CZ" sz="2200" b="1" u="sng" dirty="0" err="1"/>
              <a:t>pr</a:t>
            </a:r>
            <a:r>
              <a:rPr lang="cs-CZ" sz="2200" b="1" u="sng" dirty="0"/>
              <a:t>. obyčeje jako pramene práva: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000" dirty="0"/>
              <a:t>Dlouhotrvající faktické masová uskutečňování určitého chování (</a:t>
            </a:r>
            <a:r>
              <a:rPr lang="cs-CZ" altLang="cs-CZ" sz="2000" i="1" dirty="0">
                <a:latin typeface="Arial" panose="020B0604020202020204" pitchFamily="34" charset="0"/>
              </a:rPr>
              <a:t>Usus </a:t>
            </a:r>
            <a:r>
              <a:rPr lang="cs-CZ" altLang="cs-CZ" sz="2000" i="1" dirty="0" err="1">
                <a:latin typeface="Arial" panose="020B0604020202020204" pitchFamily="34" charset="0"/>
              </a:rPr>
              <a:t>longaevus</a:t>
            </a:r>
            <a:r>
              <a:rPr lang="cs-CZ" altLang="cs-CZ" sz="2000" i="1" dirty="0">
                <a:latin typeface="Arial" panose="020B0604020202020204" pitchFamily="34" charset="0"/>
              </a:rPr>
              <a:t>)</a:t>
            </a:r>
            <a:r>
              <a:rPr lang="cs-CZ" sz="2000" dirty="0"/>
              <a:t> + obecné povědomí o jeho zachovávání a závaznosti (</a:t>
            </a:r>
            <a:r>
              <a:rPr lang="cs-CZ" altLang="cs-CZ" sz="2000" i="1" dirty="0" err="1">
                <a:latin typeface="Arial" panose="020B0604020202020204" pitchFamily="34" charset="0"/>
              </a:rPr>
              <a:t>Opinio</a:t>
            </a:r>
            <a:r>
              <a:rPr lang="cs-CZ" altLang="cs-CZ" sz="2000" i="1" dirty="0">
                <a:latin typeface="Arial" panose="020B0604020202020204" pitchFamily="34" charset="0"/>
              </a:rPr>
              <a:t> </a:t>
            </a:r>
            <a:r>
              <a:rPr lang="cs-CZ" altLang="cs-CZ" sz="2000" i="1" dirty="0" err="1">
                <a:latin typeface="Arial" panose="020B0604020202020204" pitchFamily="34" charset="0"/>
              </a:rPr>
              <a:t>necessitatis</a:t>
            </a:r>
            <a:r>
              <a:rPr lang="cs-CZ" altLang="cs-CZ" sz="2000" i="1" dirty="0">
                <a:latin typeface="Arial" panose="020B0604020202020204" pitchFamily="34" charset="0"/>
              </a:rPr>
              <a:t>) - </a:t>
            </a:r>
            <a:r>
              <a:rPr lang="cs-CZ" sz="2000" dirty="0"/>
              <a:t>ve VB zákon z 1265 obyčeje aplikované jen od 1189</a:t>
            </a:r>
          </a:p>
          <a:p>
            <a:r>
              <a:rPr lang="cs-CZ" sz="2000" dirty="0"/>
              <a:t>Předávání tradicí</a:t>
            </a:r>
          </a:p>
          <a:p>
            <a:r>
              <a:rPr lang="cs-CZ" sz="2000" dirty="0"/>
              <a:t>Určitost, tj. konkrétní obsah</a:t>
            </a:r>
          </a:p>
          <a:p>
            <a:r>
              <a:rPr lang="cs-CZ" sz="2000" dirty="0"/>
              <a:t>Aplikace orgány veřejné moci – zásada „</a:t>
            </a:r>
            <a:r>
              <a:rPr lang="cs-CZ" sz="2000" dirty="0" err="1"/>
              <a:t>iura</a:t>
            </a:r>
            <a:r>
              <a:rPr lang="cs-CZ" sz="2000" dirty="0"/>
              <a:t> </a:t>
            </a:r>
            <a:r>
              <a:rPr lang="cs-CZ" sz="2000" dirty="0" err="1"/>
              <a:t>novit</a:t>
            </a:r>
            <a:r>
              <a:rPr lang="cs-CZ" sz="2000" dirty="0"/>
              <a:t> curia“</a:t>
            </a:r>
          </a:p>
          <a:p>
            <a:endParaRPr lang="cs-CZ" sz="2000" dirty="0"/>
          </a:p>
          <a:p>
            <a:pPr>
              <a:buNone/>
            </a:pPr>
            <a:r>
              <a:rPr lang="cs-CZ" sz="2200" b="1" u="sng" dirty="0"/>
              <a:t>Příklady:</a:t>
            </a:r>
          </a:p>
          <a:p>
            <a:pPr>
              <a:buNone/>
            </a:pPr>
            <a:r>
              <a:rPr lang="cs-CZ" sz="2000" dirty="0"/>
              <a:t>„Z pléna trojí </a:t>
            </a:r>
            <a:r>
              <a:rPr lang="cs-CZ" sz="2000" dirty="0" err="1"/>
              <a:t>puohon</a:t>
            </a:r>
            <a:r>
              <a:rPr lang="cs-CZ" sz="2000" dirty="0"/>
              <a:t>“</a:t>
            </a:r>
          </a:p>
          <a:p>
            <a:pPr>
              <a:buNone/>
            </a:pPr>
            <a:r>
              <a:rPr lang="cs-CZ" sz="2000" dirty="0"/>
              <a:t>„darovanému koni na zuby nekoukej“</a:t>
            </a:r>
          </a:p>
          <a:p>
            <a:pPr>
              <a:buNone/>
            </a:pPr>
            <a:r>
              <a:rPr lang="cs-CZ" sz="2100" dirty="0"/>
              <a:t>O </a:t>
            </a:r>
            <a:r>
              <a:rPr lang="cs-CZ" sz="2100" dirty="0" err="1"/>
              <a:t>práviech</a:t>
            </a:r>
            <a:r>
              <a:rPr lang="cs-CZ" sz="2100" dirty="0"/>
              <a:t>, o </a:t>
            </a:r>
            <a:r>
              <a:rPr lang="cs-CZ" sz="2100" dirty="0" err="1"/>
              <a:t>súdiech</a:t>
            </a:r>
            <a:r>
              <a:rPr lang="cs-CZ" sz="2100" dirty="0"/>
              <a:t> i o </a:t>
            </a:r>
            <a:r>
              <a:rPr lang="cs-CZ" sz="2100" dirty="0" err="1"/>
              <a:t>dskách</a:t>
            </a:r>
            <a:r>
              <a:rPr lang="cs-CZ" sz="2100" dirty="0"/>
              <a:t> Země české knihy devatery</a:t>
            </a:r>
          </a:p>
          <a:p>
            <a:pPr>
              <a:buNone/>
            </a:pPr>
            <a:r>
              <a:rPr lang="cs-CZ" sz="2100" dirty="0" err="1"/>
              <a:t>Tripartitum</a:t>
            </a:r>
            <a:r>
              <a:rPr lang="cs-CZ" sz="2100" dirty="0"/>
              <a:t> </a:t>
            </a:r>
          </a:p>
          <a:p>
            <a:pPr>
              <a:buNone/>
            </a:pPr>
            <a:r>
              <a:rPr lang="cs-CZ" sz="2100" dirty="0"/>
              <a:t>Ústava Čl.68 </a:t>
            </a:r>
          </a:p>
          <a:p>
            <a:pPr>
              <a:buNone/>
            </a:pPr>
            <a:r>
              <a:rPr lang="cs-CZ" sz="2100" dirty="0"/>
              <a:t> (2) Předsedu vlády jmenuje prezident republiky a na jeho návrh jmenuje ostatní členy vlády a pověřuje je řízením ministerstev nebo jiných úřadů.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C9F386B-15A6-4716-B54F-A5228D86D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328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PRÁVO I – Prameny práva – </a:t>
            </a:r>
            <a:r>
              <a:rPr lang="cs-CZ" sz="3200" b="1" dirty="0"/>
              <a:t>soudní </a:t>
            </a:r>
            <a:r>
              <a:rPr lang="cs-CZ" sz="3200" b="1" dirty="0" err="1"/>
              <a:t>precendent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Angloamerický typ </a:t>
            </a:r>
            <a:r>
              <a:rPr lang="cs-CZ" dirty="0"/>
              <a:t>(tzv. „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“)</a:t>
            </a:r>
            <a:endParaRPr lang="cs-CZ" b="1" dirty="0"/>
          </a:p>
          <a:p>
            <a:pPr>
              <a:buNone/>
            </a:pPr>
            <a:r>
              <a:rPr lang="cs-CZ" sz="2400" b="1" dirty="0" err="1"/>
              <a:t>Common</a:t>
            </a:r>
            <a:r>
              <a:rPr lang="cs-CZ" sz="2400" b="1" dirty="0"/>
              <a:t> </a:t>
            </a:r>
            <a:r>
              <a:rPr lang="cs-CZ" sz="2400" b="1" dirty="0" err="1"/>
              <a:t>law</a:t>
            </a:r>
            <a:r>
              <a:rPr lang="cs-CZ" sz="2400" b="1" dirty="0"/>
              <a:t> v užším slova smyslu, původně </a:t>
            </a:r>
            <a:r>
              <a:rPr lang="cs-CZ" sz="2400" b="1" dirty="0" err="1"/>
              <a:t>common</a:t>
            </a:r>
            <a:r>
              <a:rPr lang="cs-CZ" sz="2400" b="1" dirty="0"/>
              <a:t> </a:t>
            </a:r>
            <a:r>
              <a:rPr lang="cs-CZ" sz="2400" b="1" dirty="0" err="1"/>
              <a:t>courts</a:t>
            </a:r>
            <a:endParaRPr lang="cs-CZ" sz="2400" b="1" dirty="0"/>
          </a:p>
          <a:p>
            <a:pPr>
              <a:buNone/>
            </a:pPr>
            <a:r>
              <a:rPr lang="cs-CZ" sz="2400" b="1" dirty="0"/>
              <a:t>„</a:t>
            </a:r>
            <a:r>
              <a:rPr lang="cs-CZ" sz="2400" b="1" dirty="0" err="1"/>
              <a:t>writes</a:t>
            </a:r>
            <a:r>
              <a:rPr lang="cs-CZ" sz="2400" b="1" dirty="0"/>
              <a:t>“„ </a:t>
            </a:r>
            <a:r>
              <a:rPr lang="cs-CZ" sz="2400" b="1" dirty="0" err="1"/>
              <a:t>Stare</a:t>
            </a:r>
            <a:r>
              <a:rPr lang="cs-CZ" sz="2400" b="1" dirty="0"/>
              <a:t> </a:t>
            </a:r>
            <a:r>
              <a:rPr lang="cs-CZ" sz="2400" b="1" dirty="0" err="1"/>
              <a:t>decisis</a:t>
            </a:r>
            <a:r>
              <a:rPr lang="cs-CZ" sz="2400" b="1" dirty="0"/>
              <a:t>“ (od 1966 se lze odchýlit jen z naléhavých důvodů v zájmu spravedlnosti), technika „</a:t>
            </a:r>
            <a:r>
              <a:rPr lang="cs-CZ" sz="2400" b="1" dirty="0" err="1"/>
              <a:t>distinctions</a:t>
            </a:r>
            <a:r>
              <a:rPr lang="cs-CZ" sz="2400" b="1" dirty="0"/>
              <a:t>“, ratio </a:t>
            </a:r>
            <a:r>
              <a:rPr lang="cs-CZ" sz="2400" b="1" dirty="0" err="1"/>
              <a:t>decidendi</a:t>
            </a:r>
            <a:r>
              <a:rPr lang="cs-CZ" sz="2400" b="1" dirty="0"/>
              <a:t> x </a:t>
            </a:r>
            <a:r>
              <a:rPr lang="cs-CZ" sz="2400" b="1" dirty="0" err="1"/>
              <a:t>obiter</a:t>
            </a:r>
            <a:r>
              <a:rPr lang="cs-CZ" sz="2400" b="1" dirty="0"/>
              <a:t> </a:t>
            </a:r>
            <a:r>
              <a:rPr lang="cs-CZ" sz="2400" b="1" dirty="0" err="1"/>
              <a:t>dictum</a:t>
            </a:r>
            <a:endParaRPr lang="cs-CZ" sz="2400" b="1" dirty="0"/>
          </a:p>
          <a:p>
            <a:pPr>
              <a:buNone/>
            </a:pPr>
            <a:r>
              <a:rPr lang="cs-CZ" sz="2400" b="1" dirty="0"/>
              <a:t>dále soud Lorda Vysokého kancléře – </a:t>
            </a:r>
            <a:r>
              <a:rPr lang="cs-CZ" sz="2400" b="1" dirty="0" err="1"/>
              <a:t>equity</a:t>
            </a:r>
            <a:endParaRPr lang="cs-CZ" sz="2400" b="1" dirty="0"/>
          </a:p>
          <a:p>
            <a:pPr>
              <a:buNone/>
            </a:pPr>
            <a:r>
              <a:rPr lang="cs-CZ" sz="2400" b="1" dirty="0"/>
              <a:t> dnes:</a:t>
            </a:r>
          </a:p>
          <a:p>
            <a:pPr>
              <a:buNone/>
            </a:pPr>
            <a:r>
              <a:rPr lang="cs-CZ" sz="2400" b="1" dirty="0"/>
              <a:t>Odvolací soud nejvyššího soudního dvora – pro Anglii</a:t>
            </a:r>
          </a:p>
          <a:p>
            <a:pPr>
              <a:buNone/>
            </a:pPr>
            <a:r>
              <a:rPr lang="cs-CZ" sz="2400" b="1" dirty="0"/>
              <a:t>Sněmovna Lordů - pro Anglii + Skotsko a Severní Irsko (deset lordů soudců + lord kancléř)</a:t>
            </a:r>
          </a:p>
          <a:p>
            <a:pPr>
              <a:buNone/>
            </a:pPr>
            <a:r>
              <a:rPr lang="cs-CZ" sz="2400" b="1" dirty="0"/>
              <a:t>Vysoký soudní výbor </a:t>
            </a:r>
            <a:r>
              <a:rPr lang="cs-CZ" sz="2400" b="1" dirty="0" err="1"/>
              <a:t>Privy</a:t>
            </a:r>
            <a:r>
              <a:rPr lang="cs-CZ" sz="2400" b="1" dirty="0"/>
              <a:t> </a:t>
            </a:r>
            <a:r>
              <a:rPr lang="cs-CZ" sz="2400" b="1" dirty="0" err="1"/>
              <a:t>Council</a:t>
            </a:r>
            <a:r>
              <a:rPr lang="cs-CZ" sz="2400" b="1" dirty="0"/>
              <a:t> (z lordů soudců a též ze soudců ze zámoří)</a:t>
            </a:r>
          </a:p>
          <a:p>
            <a:pPr>
              <a:buNone/>
            </a:pPr>
            <a:r>
              <a:rPr lang="cs-CZ" sz="2400" b="1" dirty="0"/>
              <a:t>vliv ústavy USA z roku 1787</a:t>
            </a:r>
          </a:p>
          <a:p>
            <a:pPr>
              <a:buNone/>
            </a:pPr>
            <a:r>
              <a:rPr lang="cs-CZ" sz="2400" b="1" dirty="0"/>
              <a:t>Soudy federální a soudy států</a:t>
            </a:r>
          </a:p>
          <a:p>
            <a:pPr>
              <a:buNone/>
            </a:pPr>
            <a:r>
              <a:rPr lang="cs-CZ" sz="2400" b="1" dirty="0"/>
              <a:t>Nejvyšší soud USA – stížnosti proti rozhodnutí federálních okresních soudů, spory mezi státy, impeachment, odvolání proti NS členského státu z důvodu protiústavnosti nebo pro rozpor zákona s federálním právem</a:t>
            </a:r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endParaRPr lang="cs-CZ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PRÁVO I – Prameny práva – </a:t>
            </a:r>
            <a:r>
              <a:rPr lang="cs-CZ" sz="3200" b="1" dirty="0"/>
              <a:t>normativní smlouvy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Zásada „</a:t>
            </a:r>
            <a:r>
              <a:rPr lang="cs-CZ" b="1" dirty="0" err="1"/>
              <a:t>pacta</a:t>
            </a:r>
            <a:r>
              <a:rPr lang="cs-CZ" b="1" dirty="0"/>
              <a:t> </a:t>
            </a:r>
            <a:r>
              <a:rPr lang="cs-CZ" b="1" dirty="0" err="1"/>
              <a:t>sunt</a:t>
            </a:r>
            <a:r>
              <a:rPr lang="cs-CZ" b="1" dirty="0"/>
              <a:t> </a:t>
            </a:r>
            <a:r>
              <a:rPr lang="cs-CZ" b="1" dirty="0" err="1"/>
              <a:t>servanda</a:t>
            </a:r>
            <a:r>
              <a:rPr lang="cs-CZ" dirty="0"/>
              <a:t>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Působení „</a:t>
            </a:r>
            <a:r>
              <a:rPr lang="cs-CZ" b="1" dirty="0" err="1"/>
              <a:t>inter</a:t>
            </a:r>
            <a:r>
              <a:rPr lang="cs-CZ" b="1" dirty="0"/>
              <a:t> partes</a:t>
            </a:r>
            <a:r>
              <a:rPr lang="cs-CZ" dirty="0"/>
              <a:t>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Ústava Čl.10 </a:t>
            </a:r>
          </a:p>
          <a:p>
            <a:pPr>
              <a:buNone/>
            </a:pPr>
            <a:r>
              <a:rPr lang="cs-CZ" b="1" dirty="0"/>
              <a:t> „</a:t>
            </a:r>
            <a:r>
              <a:rPr lang="cs-CZ" dirty="0"/>
              <a:t>Vyhlášené</a:t>
            </a:r>
            <a:r>
              <a:rPr lang="cs-CZ" b="1" dirty="0"/>
              <a:t> mezinárodní smlouvy, k jejichž ratifikaci dal Parlament souhlas a jimiž je Česká republika vázána, jsou součástí právního řádu; </a:t>
            </a:r>
            <a:r>
              <a:rPr lang="cs-CZ" dirty="0"/>
              <a:t>stanoví-li mezinárodní smlouva něco jiného než zákon, použije se mezinárodní smlouva.“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831</Words>
  <Application>Microsoft Office PowerPoint</Application>
  <PresentationFormat>Předvádění na obrazovce (4:3)</PresentationFormat>
  <Paragraphs>99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PRÁVO I</vt:lpstr>
      <vt:lpstr>PRÁVO I – Prameny práva – pojem a druhy</vt:lpstr>
      <vt:lpstr>PRÁVO I – Prameny práva – normativní akty</vt:lpstr>
      <vt:lpstr>PRÁVO I – Prameny práva – Normativní akty – Princip suverenity lidu a Zásada: „intra et secundum legem“ - ústavní úprava </vt:lpstr>
      <vt:lpstr>PRÁVO I – Prameny práva – Normativní akty</vt:lpstr>
      <vt:lpstr>PRÁVO I – Prameny práva – právní obyčej</vt:lpstr>
      <vt:lpstr>PRÁVO I – Prameny práva – soudní precendent</vt:lpstr>
      <vt:lpstr>PRÁVO I – Prameny práva – normativní smlouvy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Jan Šmejkal</cp:lastModifiedBy>
  <cp:revision>61</cp:revision>
  <dcterms:created xsi:type="dcterms:W3CDTF">2015-10-04T18:04:49Z</dcterms:created>
  <dcterms:modified xsi:type="dcterms:W3CDTF">2017-10-24T12:21:12Z</dcterms:modified>
</cp:coreProperties>
</file>