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4" r:id="rId8"/>
    <p:sldId id="257" r:id="rId9"/>
    <p:sldId id="272" r:id="rId10"/>
    <p:sldId id="267" r:id="rId11"/>
    <p:sldId id="288" r:id="rId12"/>
    <p:sldId id="289" r:id="rId13"/>
    <p:sldId id="290" r:id="rId14"/>
    <p:sldId id="265" r:id="rId15"/>
    <p:sldId id="266" r:id="rId16"/>
    <p:sldId id="273" r:id="rId17"/>
    <p:sldId id="292" r:id="rId18"/>
    <p:sldId id="293" r:id="rId19"/>
    <p:sldId id="294" r:id="rId20"/>
    <p:sldId id="295" r:id="rId21"/>
    <p:sldId id="275" r:id="rId22"/>
    <p:sldId id="276" r:id="rId23"/>
    <p:sldId id="277" r:id="rId24"/>
    <p:sldId id="296" r:id="rId25"/>
    <p:sldId id="297" r:id="rId26"/>
    <p:sldId id="298" r:id="rId27"/>
    <p:sldId id="302" r:id="rId28"/>
    <p:sldId id="301" r:id="rId29"/>
    <p:sldId id="299" r:id="rId30"/>
    <p:sldId id="300" r:id="rId31"/>
    <p:sldId id="278" r:id="rId32"/>
    <p:sldId id="279" r:id="rId33"/>
    <p:sldId id="274" r:id="rId34"/>
    <p:sldId id="280" r:id="rId35"/>
    <p:sldId id="287" r:id="rId36"/>
    <p:sldId id="286" r:id="rId37"/>
    <p:sldId id="284" r:id="rId38"/>
    <p:sldId id="285" r:id="rId39"/>
    <p:sldId id="282" r:id="rId40"/>
    <p:sldId id="283" r:id="rId41"/>
    <p:sldId id="268" r:id="rId42"/>
    <p:sldId id="269" r:id="rId43"/>
    <p:sldId id="270" r:id="rId44"/>
    <p:sldId id="271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04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64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00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19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72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29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18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7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00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062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8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2E314-E0CE-4649-8DBB-F5638028EAA7}" type="datetimeFigureOut">
              <a:rPr lang="cs-CZ" smtClean="0"/>
              <a:t>09.03.2025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D9B0-CD9A-4728-9080-ECCE28AB7C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5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667317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Dějiny každodennosti 2</a:t>
            </a:r>
            <a:b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Rodina, dětství a stáří, pojetí a měření času, klimatické podmínky, nemoci, „kultura“ středověku </a:t>
            </a:r>
            <a:b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Venkov: topografie a sociální skladba vesnice, prameny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87520"/>
            <a:ext cx="9144000" cy="165608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Roman Zaoral</a:t>
            </a: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 2025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720" y="365125"/>
            <a:ext cx="2682240" cy="46799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Tradiční venkovské domy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-1"/>
            <a:ext cx="9022080" cy="6861061"/>
          </a:xfrm>
        </p:spPr>
      </p:pic>
    </p:spTree>
    <p:extLst>
      <p:ext uri="{BB962C8B-B14F-4D97-AF65-F5344CB8AC3E}">
        <p14:creationId xmlns:p14="http://schemas.microsoft.com/office/powerpoint/2010/main" val="12504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středověké usedlosti ze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Mstěnic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(M. Říčný)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10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514" y="1082834"/>
            <a:ext cx="7770971" cy="53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9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355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Rekonstrukce 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trojdílného pozdně středověkého domu (Z. Špičák)</a:t>
            </a:r>
            <a:b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jizba, síň a komora</a:t>
            </a:r>
            <a:endParaRPr lang="cs-CZ" sz="2800" dirty="0"/>
          </a:p>
        </p:txBody>
      </p:sp>
      <p:pic>
        <p:nvPicPr>
          <p:cNvPr id="4" name="Picture 1812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30400"/>
            <a:ext cx="9996487" cy="31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2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5115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Archeopark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Nova v Uhřínově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041" y="1100232"/>
            <a:ext cx="8292236" cy="54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90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01601"/>
            <a:ext cx="2057400" cy="761999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Sídelní typy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0" y="0"/>
            <a:ext cx="5262880" cy="7140409"/>
          </a:xfrm>
        </p:spPr>
      </p:pic>
    </p:spTree>
    <p:extLst>
      <p:ext uri="{BB962C8B-B14F-4D97-AF65-F5344CB8AC3E}">
        <p14:creationId xmlns:p14="http://schemas.microsoft.com/office/powerpoint/2010/main" val="3751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17800" cy="620395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Modelové půdorysy vesnic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26" y="0"/>
            <a:ext cx="6346914" cy="6910101"/>
          </a:xfrm>
        </p:spPr>
      </p:pic>
    </p:spTree>
    <p:extLst>
      <p:ext uri="{BB962C8B-B14F-4D97-AF65-F5344CB8AC3E}">
        <p14:creationId xmlns:p14="http://schemas.microsoft.com/office/powerpoint/2010/main" val="29159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5915"/>
          </a:xfrm>
        </p:spPr>
        <p:txBody>
          <a:bodyPr>
            <a:noAutofit/>
          </a:bodyPr>
          <a:lstStyle/>
          <a:p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4320" y="701040"/>
            <a:ext cx="11623040" cy="5913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skladba obyvatel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vesnice: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sedláci, řemeslníci, rychtář (šafář,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vilik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nejchudší: bezzemci a domkáři (tj. ti, kteří nedědili otcovu usedlost)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Život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láníků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Práce na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poli, chov dobytka, vinohradnictví, práce v lese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roku 789 zákaz práce o nedělích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Venkovské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řemeslo: nejčastěji kováři a mlynáři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Ženská práce: setí obilí, náhončí dobytka, stříhání vlny, zhotovení oblečení z ovčí vlny a šatů ze lnu a konopí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Zatížení dávkami: naturální, peněžní, robota – velké regionální rozdíly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Výnosy: zhruba na úrovni 1/10 dnešní produktivity: půda, která dnes uživí 10 lidí, stačila tehdy jen na jednoho člověku. </a:t>
            </a:r>
            <a:r>
              <a:rPr lang="cs-CZ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palda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1,8 výsevku</a:t>
            </a:r>
            <a:r>
              <a:rPr lang="cs-CZ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ječmen: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1,6 výsevku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50-60% sklizeného obilí muselo být znovu vyseto.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Daň vrchnosti ve výši 1/3-1/2 výnosů. 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rozdíly se v průběhu doby zvětšovaly.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dostatečný výnos bylo třeba lánu o velikosti 9-16 ha. Většinou však lány byly menší.  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899" y="1117600"/>
            <a:ext cx="10492741" cy="45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74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363" y="579120"/>
            <a:ext cx="978666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8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149" y="802640"/>
            <a:ext cx="10364653" cy="53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74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3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4000" y="284480"/>
            <a:ext cx="11612880" cy="62687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Pojetí času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čas přírodní a sociální, cyklický a lineární, den a noc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měření času: hodinkové pobožnosti, hodiny vodní, písečné, kolečkové bez minutovky od 13. století, věžní ve městech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nepřesnost a nesoučasnost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dobové vědecké teorie (Imago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mundi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povědomí o věku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Klimatické podmínky: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sucha a záplavy, podoba pobřeží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1150 – 1300 období klimaticky optimální: kolonizace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emědělství závislé na klimatu: neúroda, hladomory a epidemie, lichvářské ceny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Nemoci: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byliny, pouštění žilou, víra v zázraky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smrtelné choroby: lepra, tyfus, neštovice, tuberkulóza a úplavice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chrnutí, slepota, epilepsie a duševní choroby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lomeniny kostí, chrup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Nedostatečné hygienické návyky: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představa, že se lidé nemyli, však není správná!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880" y="894080"/>
            <a:ext cx="11462239" cy="51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9211"/>
            <a:ext cx="10515600" cy="468352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Iluminace z Přebohatých hodinek vévody z 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Berry</a:t>
            </a:r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2.bp.blogspot.com/_b-KAtMpc80g/S8YL3u03CMI/AAAAAAAAATk/U27kmW6xSlk/s400/Les_Tr%C3%A8s_Riches_Heures_du_duc_de_Berry_f%C3%A9vri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557562"/>
            <a:ext cx="3788892" cy="6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3.bp.blogspot.com/_b-KAtMpc80g/S8YLztkoFLI/AAAAAAAAATc/BnVuqrDR5hM/s400/371px-Les_Tr%C3%A8s_Riches_Heures_du_duc_de_Berry_ma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49" y="557562"/>
            <a:ext cx="3990728" cy="643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2.bp.blogspot.com/_b-KAtMpc80g/S8YLl9_e6vI/AAAAAAAAATE/hmZeTMj65z4/s400/371px-Les_Tr%C3%A8s_Riches_Heures_du_duc_de_Berry_ju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29" y="547902"/>
            <a:ext cx="3927166" cy="63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0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3.bp.blogspot.com/_b-KAtMpc80g/S8YLfgiwTnI/AAAAAAAAAS8/7E_IH18GezQ/s400/369px-Les_Tr%C3%A8s_Riches_Heures_du_duc_de_Berry_juill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7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3.bp.blogspot.com/_b-KAtMpc80g/S8YLaA5OWfI/AAAAAAAAAS0/q_WZDAzJlRY/s1600/366px-Les_Tr%C3%A8s_Riches_Heures_du_duc_de_Berry_a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69" y="0"/>
            <a:ext cx="4197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2.bp.blogspot.com/_b-KAtMpc80g/S8YLV0aOr7I/AAAAAAAAASs/vmTrTy7ItRA/s1600/361px-Les_Tr%C3%A8s_Riches_Heures_du_duc_de_Berry_septemb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40" y="0"/>
            <a:ext cx="4133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s://4.bp.blogspot.com/_b-KAtMpc80g/S8YLRrrVVvI/AAAAAAAAASk/sB2tHTOFYnE/s1600/360px-Les_Tr%C3%A8s_Riches_Heures_du_duc_de_Berry_octob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175015" cy="69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1.bp.blogspot.com/_b-KAtMpc80g/S8YLKUD76YI/AAAAAAAAASc/utZQGCV72vE/s1600/355px-Les_Tr%C3%A8s_Riches_Heures_du_duc_de_Berry_novemb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14" y="-2866"/>
            <a:ext cx="4118725" cy="69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2.bp.blogspot.com/_b-KAtMpc80g/S8YLGeRIC-I/AAAAAAAAASU/krAbU-G2yUI/s1600/349px-Les_Tr%C3%A8s_Riches_Heures_du_duc_de_Berry_d%C3%A9cemb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39" y="-2866"/>
            <a:ext cx="4049113" cy="69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292" y="-436880"/>
            <a:ext cx="10265416" cy="71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697" y="119004"/>
            <a:ext cx="11834303" cy="69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050" y="0"/>
            <a:ext cx="10831900" cy="68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0" y="-728095"/>
            <a:ext cx="5110479" cy="745401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13" y="1239520"/>
            <a:ext cx="6888997" cy="38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Hoslovice – jeden z nejstarších vodních mlýnů v Čechách (1352)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10" y="1341121"/>
            <a:ext cx="11619979" cy="489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9" y="135096"/>
            <a:ext cx="4601844" cy="34513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044" y="1087120"/>
            <a:ext cx="6388702" cy="47853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49" y="3719923"/>
            <a:ext cx="4601844" cy="313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495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</a:t>
            </a:r>
            <a:endParaRPr lang="cs-C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720" y="721360"/>
            <a:ext cx="11653520" cy="6136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Pojem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familia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 nebo dům?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agnátní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nukleární 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kognátní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sešvagřená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dělící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Hajnalova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linie v Evropě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Edikt z roku 596: zákaz pokrevních sňatků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Úloha muže a ženy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Změny v rodině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Genealogie rodiny: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Chlod-wig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měl syny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Chlod-omera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Chlod-hara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rodová jména, od 11.-12. století šlechtický predikát odvozený od rodového sídla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se měnil pohled na manželství v průběhu středověku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Uzavření sňatku, svatební dar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Pevný církevní ritus od 12. století, panenství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Účel manželství: plodit děti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Rozvod stále více od 9. století omezován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Ambivalentní pohled na ženu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Láska (amor,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dilectio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caritas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 sexualita (církevní zákaz kontroly početí)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Dětství a stáří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2555"/>
            <a:ext cx="5299734" cy="353568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47995" y="12555"/>
            <a:ext cx="6261125" cy="35231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95" y="3619355"/>
            <a:ext cx="4703820" cy="3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0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11873"/>
            <a:ext cx="10515600" cy="546411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Slavětín, kostel sv. 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akuba Většího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kostel sv. Jakuba Větší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0" y="934499"/>
            <a:ext cx="3997593" cy="600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turistickelisty.sportovnilisty.cz/repository/images/2019/1/Slavetinkostel_sv_Jakuba_int.jp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94" y="936200"/>
            <a:ext cx="4537777" cy="59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85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27" y="-86166"/>
            <a:ext cx="11742234" cy="793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Strana časopis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35" y="-402724"/>
            <a:ext cx="11438985" cy="785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-432784"/>
            <a:ext cx="10520401" cy="74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8" descr="Slavětín - Radio Progl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" y="0"/>
            <a:ext cx="11079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8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Slavětín - Radio Progl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8" y="0"/>
            <a:ext cx="109203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ttps://www.proglas.cz/res/archive/081/008839_05_038973.jpg?seek=148049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4" y="0"/>
            <a:ext cx="11852094" cy="119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1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https://www.proglas.cz/res/archive/081/008839_05_038973.jpg?seek=1480492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45105"/>
            <a:ext cx="12477073" cy="1260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385" y="365126"/>
            <a:ext cx="11030415" cy="3262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Slavětín n. O., kostel sv. Jakuba Většího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fresky zobrazující řemesla</a:t>
            </a: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Kostel sv. Jakuba Většího ve Slavětíně - Radio Progl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7" y="881479"/>
            <a:ext cx="4826072" cy="59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proglas.cz/res/archive/081/008830_05_038937.jpg?seek=14804919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95" y="881479"/>
            <a:ext cx="5038205" cy="59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1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19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5440" y="599440"/>
            <a:ext cx="11551920" cy="606552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Dětství </a:t>
            </a:r>
          </a:p>
          <a:p>
            <a:pPr marL="0" indent="0">
              <a:buNone/>
            </a:pP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Aries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nedůležitá a krátká fáze lidského života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Malý dospělý, dětství jako svébytná fáze života až od 18. století???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Emocionální vztahy mezi rodiči a dětmi, středověcí lidé nebyli ke svým dětem lhostejní: viz hry a zábava.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Nicméně křesťanská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topoi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upírala dětem jejich dětství: v NZ nenajdeme téměř nic o Ježíšově dětství. Apokryfní evangelia: Ježíš jako rozpustilé dítě vs. moudrý Ježíš v chrámu u Lukáše. Apokryfní evangelia psána pro laické publikum.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hagiografického schématu se nehodila prezentace světce jako rozpustilého děcka: viz svatováclavské a svatovojtěšské legendy vs. Sv. František z Assisi jako bujarý hýřil v mládí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Nástupnická práva: Václav IV. korunován v Norimberku jako dvouleté dítě, od té chvíle již nebyl dítětem, ale vyvolenou osobou. Dynastické spory: chlapci odebíráni matkám hned po porodu (viz zajetí Karla IV. na Lokti)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Sňatky a manželství</a:t>
            </a:r>
          </a:p>
          <a:p>
            <a:pPr marL="0" indent="0">
              <a:buNone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https://www.proglas.cz/res/archive/081/008840_05_038977.jpg?seek=14804920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1" y="0"/>
            <a:ext cx="5786969" cy="69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proglas.cz/res/archive/081/008829_05_038933.jpg?seek=14804919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688" y="0"/>
            <a:ext cx="5352170" cy="68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680" y="365125"/>
            <a:ext cx="1798320" cy="457835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Lex </a:t>
            </a:r>
            <a:r>
              <a:rPr lang="cs-CZ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salica</a:t>
            </a:r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218" y="-7363125"/>
            <a:ext cx="10061542" cy="147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680" y="-609600"/>
            <a:ext cx="6735961" cy="92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19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55" y="-1259206"/>
            <a:ext cx="6864403" cy="86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760" y="-316706"/>
            <a:ext cx="7701280" cy="770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287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6880" y="365125"/>
            <a:ext cx="11369040" cy="618807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Stáří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Nesnesitelnost vs. moudrost stáří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Isidor ze Sevilly a lékařské příručky (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regimina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senum</a:t>
            </a: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stařec v 50 letech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Pamatovali si lidé svůj věk?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Florentský katastr 1427. stav populace po morových epidemiích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demografický ukazatel: naděje na dožití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Zbraslavská kronika: proč byli do kláštera povoláni i staří mniši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Proměna hodnoty stáří až v humanismu: ztráta autority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Pošetilost stáří: Erasmus, </a:t>
            </a:r>
            <a:r>
              <a:rPr lang="cs-CZ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Chaucer</a:t>
            </a: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Nerovná manželství mezi starým mužem a mladou dívkou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Naturalismus stáří v umění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Všudypřítomnost smrti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Stáří jako sociální problém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1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755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„Kultura“ středověku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720" y="1544320"/>
            <a:ext cx="11775440" cy="503936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Hmotná kultura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Latríny – skladba jídelníčku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Nádobí a kuchyňské náčiní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Oblečení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 všední a sváteční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4992" y="274638"/>
            <a:ext cx="6546016" cy="38164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5240" y="-99392"/>
            <a:ext cx="12241360" cy="79334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9" y="3429000"/>
            <a:ext cx="8364193" cy="54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0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35280"/>
            <a:ext cx="10515600" cy="1270000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Schéma panství</a:t>
            </a:r>
            <a:b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Dominikální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 rustikální půda: Část panství obdělávala vrchnost ve vlastní režii, této půdě se 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říká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dominikál. 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Zbytek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byl rozparcelovaný na poddanské grunty, na kterých byli usazení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gruntovníci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sedláci = 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osedlí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hospodařili na nich. 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Této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části půdy se </a:t>
            </a:r>
            <a:r>
              <a:rPr lang="cs-CZ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říká </a:t>
            </a:r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rustikál.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1" y="1330960"/>
            <a:ext cx="11765109" cy="5878873"/>
          </a:xfrm>
        </p:spPr>
      </p:pic>
    </p:spTree>
    <p:extLst>
      <p:ext uri="{BB962C8B-B14F-4D97-AF65-F5344CB8AC3E}">
        <p14:creationId xmlns:p14="http://schemas.microsoft.com/office/powerpoint/2010/main" val="30896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1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360" y="1168400"/>
            <a:ext cx="11419840" cy="568960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Venkovský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dům: hospodář – hlava domu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Podoba a velikost vesnic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Fara a tržní osady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870</Words>
  <Application>Microsoft Office PowerPoint</Application>
  <PresentationFormat>Širokoúhlá obrazovka</PresentationFormat>
  <Paragraphs>93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Motiv Office</vt:lpstr>
      <vt:lpstr>Dějiny každodennosti 2  Rodina, dětství a stáří, pojetí a měření času, klimatické podmínky, nemoci, „kultura“ středověku  Venkov: topografie a sociální skladba vesnice, prameny</vt:lpstr>
      <vt:lpstr>Prezentace aplikace PowerPoint</vt:lpstr>
      <vt:lpstr>Rodina</vt:lpstr>
      <vt:lpstr>Prezentace aplikace PowerPoint</vt:lpstr>
      <vt:lpstr>Prezentace aplikace PowerPoint</vt:lpstr>
      <vt:lpstr>„Kultura“ středověku</vt:lpstr>
      <vt:lpstr>Prezentace aplikace PowerPoint</vt:lpstr>
      <vt:lpstr>Schéma panství Dominikální a rustikální půda: Část panství obdělávala vrchnost ve vlastní režii, této půdě se říká dominikál.  Zbytek byl rozparcelovaný na poddanské grunty, na kterých byli usazení gruntovníci = sedláci = osedlí a hospodařili na nich.                                 Této části půdy se říká rustikál. </vt:lpstr>
      <vt:lpstr>Prezentace aplikace PowerPoint</vt:lpstr>
      <vt:lpstr>Tradiční venkovské domy</vt:lpstr>
      <vt:lpstr>Rekonstrukce středověké usedlosti ze Mstěnic (M. Říčný)</vt:lpstr>
      <vt:lpstr>Rekonstrukce trojdílného pozdně středověkého domu (Z. Špičák) jizba, síň a komora</vt:lpstr>
      <vt:lpstr>Archeopark Villa Nova v Uhřínově</vt:lpstr>
      <vt:lpstr>Sídelní typy</vt:lpstr>
      <vt:lpstr>Modelové půdorysy vesnic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Iluminace z Přebohatých hodinek vévody z Berry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Hoslovice – jeden z nejstarších vodních mlýnů v Čechách (1352)</vt:lpstr>
      <vt:lpstr>Prezentace aplikace PowerPoint</vt:lpstr>
      <vt:lpstr>Prezentace aplikace PowerPoint</vt:lpstr>
      <vt:lpstr>Slavětín, kostel sv. Jakuba Většího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Slavětín n. O., kostel sv. Jakuba Většího fresky zobrazující řemesla</vt:lpstr>
      <vt:lpstr>Prezentace aplikace PowerPoint</vt:lpstr>
      <vt:lpstr>Lex salica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 2</dc:title>
  <dc:creator>uživatel</dc:creator>
  <cp:lastModifiedBy>uživatel</cp:lastModifiedBy>
  <cp:revision>31</cp:revision>
  <dcterms:created xsi:type="dcterms:W3CDTF">2025-02-18T09:43:41Z</dcterms:created>
  <dcterms:modified xsi:type="dcterms:W3CDTF">2025-03-09T22:36:10Z</dcterms:modified>
</cp:coreProperties>
</file>