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6"/>
  </p:notesMasterIdLst>
  <p:sldIdLst>
    <p:sldId id="256" r:id="rId2"/>
    <p:sldId id="308" r:id="rId3"/>
    <p:sldId id="299" r:id="rId4"/>
    <p:sldId id="301" r:id="rId5"/>
    <p:sldId id="323" r:id="rId6"/>
    <p:sldId id="320" r:id="rId7"/>
    <p:sldId id="324" r:id="rId8"/>
    <p:sldId id="326" r:id="rId9"/>
    <p:sldId id="327" r:id="rId10"/>
    <p:sldId id="322" r:id="rId11"/>
    <p:sldId id="328" r:id="rId12"/>
    <p:sldId id="329" r:id="rId13"/>
    <p:sldId id="330" r:id="rId14"/>
    <p:sldId id="272" r:id="rId15"/>
  </p:sldIdLst>
  <p:sldSz cx="9144000" cy="6858000" type="screen4x3"/>
  <p:notesSz cx="6797675" cy="9926638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5857" autoAdjust="0"/>
  </p:normalViewPr>
  <p:slideViewPr>
    <p:cSldViewPr>
      <p:cViewPr varScale="1">
        <p:scale>
          <a:sx n="151" d="100"/>
          <a:sy n="151" d="100"/>
        </p:scale>
        <p:origin x="1962" y="150"/>
      </p:cViewPr>
      <p:guideLst>
        <p:guide orient="horz" pos="40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5184" y="96"/>
      </p:cViewPr>
      <p:guideLst>
        <p:guide orient="horz" pos="3127"/>
        <p:guide pos="2141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417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283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543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50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007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721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088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215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579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300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971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48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7.png"/><Relationship Id="rId17" Type="http://schemas.openxmlformats.org/officeDocument/2006/relationships/image" Target="../media/image6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65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64.png"/><Relationship Id="rId19" Type="http://schemas.openxmlformats.org/officeDocument/2006/relationships/image" Target="../media/image68.png"/><Relationship Id="rId14" Type="http://schemas.openxmlformats.org/officeDocument/2006/relationships/image" Target="../media/image63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png"/><Relationship Id="rId18" Type="http://schemas.openxmlformats.org/officeDocument/2006/relationships/image" Target="../media/image76.png"/><Relationship Id="rId21" Type="http://schemas.openxmlformats.org/officeDocument/2006/relationships/image" Target="../media/image79.png"/><Relationship Id="rId12" Type="http://schemas.openxmlformats.org/officeDocument/2006/relationships/image" Target="../media/image70.png"/><Relationship Id="rId2" Type="http://schemas.openxmlformats.org/officeDocument/2006/relationships/notesSlide" Target="../notesSlides/notesSlide11.xml"/><Relationship Id="rId20" Type="http://schemas.openxmlformats.org/officeDocument/2006/relationships/image" Target="../media/image78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69.png"/><Relationship Id="rId24" Type="http://schemas.openxmlformats.org/officeDocument/2006/relationships/image" Target="../media/image80.png"/><Relationship Id="rId15" Type="http://schemas.openxmlformats.org/officeDocument/2006/relationships/image" Target="../media/image73.png"/><Relationship Id="rId23" Type="http://schemas.openxmlformats.org/officeDocument/2006/relationships/image" Target="../media/image75.png"/><Relationship Id="rId19" Type="http://schemas.openxmlformats.org/officeDocument/2006/relationships/image" Target="../media/image77.png"/><Relationship Id="rId14" Type="http://schemas.openxmlformats.org/officeDocument/2006/relationships/image" Target="../media/image72.png"/><Relationship Id="rId22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90.png"/><Relationship Id="rId18" Type="http://schemas.openxmlformats.org/officeDocument/2006/relationships/image" Target="../media/image800.png"/><Relationship Id="rId17" Type="http://schemas.openxmlformats.org/officeDocument/2006/relationships/image" Target="../media/image86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85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84.png"/><Relationship Id="rId14" Type="http://schemas.openxmlformats.org/officeDocument/2006/relationships/image" Target="../media/image8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deklegacy.cz/talking-slid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4.png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4.png"/><Relationship Id="rId21" Type="http://schemas.openxmlformats.org/officeDocument/2006/relationships/image" Target="../media/image130.png"/><Relationship Id="rId12" Type="http://schemas.openxmlformats.org/officeDocument/2006/relationships/image" Target="../media/image9.png"/><Relationship Id="rId17" Type="http://schemas.openxmlformats.org/officeDocument/2006/relationships/image" Target="../media/image11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11.png"/><Relationship Id="rId19" Type="http://schemas.openxmlformats.org/officeDocument/2006/relationships/image" Target="../media/image100.png"/><Relationship Id="rId14" Type="http://schemas.openxmlformats.org/officeDocument/2006/relationships/image" Target="../media/image10.png"/><Relationship Id="rId22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1.png"/><Relationship Id="rId21" Type="http://schemas.openxmlformats.org/officeDocument/2006/relationships/image" Target="../media/image25.png"/><Relationship Id="rId12" Type="http://schemas.openxmlformats.org/officeDocument/2006/relationships/image" Target="../media/image160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19.png"/><Relationship Id="rId19" Type="http://schemas.openxmlformats.org/officeDocument/2006/relationships/image" Target="../media/image23.png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image" Target="../media/image31.png"/><Relationship Id="rId26" Type="http://schemas.openxmlformats.org/officeDocument/2006/relationships/image" Target="../media/image41.png"/><Relationship Id="rId21" Type="http://schemas.openxmlformats.org/officeDocument/2006/relationships/image" Target="../media/image35.png"/><Relationship Id="rId34" Type="http://schemas.openxmlformats.org/officeDocument/2006/relationships/image" Target="../media/image34.png"/><Relationship Id="rId12" Type="http://schemas.openxmlformats.org/officeDocument/2006/relationships/image" Target="../media/image250.png"/><Relationship Id="rId17" Type="http://schemas.openxmlformats.org/officeDocument/2006/relationships/image" Target="../media/image30.png"/><Relationship Id="rId25" Type="http://schemas.openxmlformats.org/officeDocument/2006/relationships/image" Target="../media/image40.png"/><Relationship Id="rId33" Type="http://schemas.openxmlformats.org/officeDocument/2006/relationships/image" Target="../media/image4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29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10.png"/><Relationship Id="rId24" Type="http://schemas.openxmlformats.org/officeDocument/2006/relationships/image" Target="../media/image38.png"/><Relationship Id="rId32" Type="http://schemas.openxmlformats.org/officeDocument/2006/relationships/image" Target="../media/image39.png"/><Relationship Id="rId15" Type="http://schemas.openxmlformats.org/officeDocument/2006/relationships/image" Target="../media/image28.png"/><Relationship Id="rId23" Type="http://schemas.openxmlformats.org/officeDocument/2006/relationships/image" Target="../media/image37.png"/><Relationship Id="rId28" Type="http://schemas.openxmlformats.org/officeDocument/2006/relationships/image" Target="../media/image43.png"/><Relationship Id="rId19" Type="http://schemas.openxmlformats.org/officeDocument/2006/relationships/image" Target="../media/image32.png"/><Relationship Id="rId31" Type="http://schemas.openxmlformats.org/officeDocument/2006/relationships/image" Target="../media/image46.png"/><Relationship Id="rId14" Type="http://schemas.openxmlformats.org/officeDocument/2006/relationships/image" Target="../media/image27.png"/><Relationship Id="rId22" Type="http://schemas.openxmlformats.org/officeDocument/2006/relationships/image" Target="../media/image36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0.png"/><Relationship Id="rId26" Type="http://schemas.openxmlformats.org/officeDocument/2006/relationships/image" Target="../media/image240.png"/><Relationship Id="rId21" Type="http://schemas.openxmlformats.org/officeDocument/2006/relationships/image" Target="../media/image53.png"/><Relationship Id="rId17" Type="http://schemas.openxmlformats.org/officeDocument/2006/relationships/image" Target="../media/image49.png"/><Relationship Id="rId25" Type="http://schemas.openxmlformats.org/officeDocument/2006/relationships/image" Target="../media/image211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71.png"/><Relationship Id="rId20" Type="http://schemas.openxmlformats.org/officeDocument/2006/relationships/image" Target="../media/image52.png"/><Relationship Id="rId29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57.png"/><Relationship Id="rId23" Type="http://schemas.openxmlformats.org/officeDocument/2006/relationships/image" Target="../media/image48.png"/><Relationship Id="rId28" Type="http://schemas.openxmlformats.org/officeDocument/2006/relationships/image" Target="../media/image55.png"/><Relationship Id="rId19" Type="http://schemas.openxmlformats.org/officeDocument/2006/relationships/image" Target="../media/image51.png"/><Relationship Id="rId31" Type="http://schemas.openxmlformats.org/officeDocument/2006/relationships/image" Target="../media/image60.png"/><Relationship Id="rId22" Type="http://schemas.openxmlformats.org/officeDocument/2006/relationships/image" Target="../media/image54.png"/><Relationship Id="rId27" Type="http://schemas.openxmlformats.org/officeDocument/2006/relationships/image" Target="../media/image58.png"/><Relationship Id="rId30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png"/><Relationship Id="rId18" Type="http://schemas.openxmlformats.org/officeDocument/2006/relationships/image" Target="../media/image57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3.png"/><Relationship Id="rId20" Type="http://schemas.openxmlformats.org/officeDocument/2006/relationships/image" Target="../media/image240.png"/><Relationship Id="rId1" Type="http://schemas.openxmlformats.org/officeDocument/2006/relationships/slideLayout" Target="../slideLayouts/slideLayout1.xml"/><Relationship Id="rId15" Type="http://schemas.openxmlformats.org/officeDocument/2006/relationships/image" Target="../media/image52.png"/><Relationship Id="rId19" Type="http://schemas.openxmlformats.org/officeDocument/2006/relationships/image" Target="../media/image211.png"/><Relationship Id="rId22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</a:t>
            </a:r>
            <a:r>
              <a:rPr lang="cs-CZ" sz="1800" dirty="0">
                <a:solidFill>
                  <a:srgbClr val="7030A0"/>
                </a:solidFill>
              </a:rPr>
              <a:t>21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1316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Exotic options</a:t>
            </a:r>
            <a:br>
              <a:rPr lang="en-GB" dirty="0">
                <a:solidFill>
                  <a:srgbClr val="7030A0"/>
                </a:solidFill>
              </a:rPr>
            </a:b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720" y="5292000"/>
            <a:ext cx="3419768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Financial markets instruments </a:t>
            </a:r>
            <a:endParaRPr lang="en-GB" sz="1800" b="1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000" y="540000"/>
            <a:ext cx="1296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419888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Compound options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8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189977"/>
            <a:ext cx="55369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Compound options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options written on options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2663328"/>
            <a:ext cx="522098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Types of European compound options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511999" y="1474187"/>
                <a:ext cx="7451993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timeline of compound options contains three points with two exercise prices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two expiry dates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99" y="1474187"/>
                <a:ext cx="7451993" cy="584775"/>
              </a:xfrm>
              <a:prstGeom prst="rect">
                <a:avLst/>
              </a:prstGeom>
              <a:blipFill>
                <a:blip r:embed="rId13"/>
                <a:stretch>
                  <a:fillRect l="-327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1187625" y="2988361"/>
            <a:ext cx="15840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 on call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512000" y="3261635"/>
                <a:ext cx="737555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buy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for exercise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a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call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option that includes 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buy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 underlying asset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for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3261635"/>
                <a:ext cx="7375552" cy="584775"/>
              </a:xfrm>
              <a:prstGeom prst="rect">
                <a:avLst/>
              </a:prstGeom>
              <a:blipFill>
                <a:blip r:embed="rId14"/>
                <a:stretch>
                  <a:fillRect l="-331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ovéPole 67"/>
          <p:cNvSpPr txBox="1"/>
          <p:nvPr/>
        </p:nvSpPr>
        <p:spPr>
          <a:xfrm>
            <a:off x="1188000" y="3759653"/>
            <a:ext cx="15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 on put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88000" y="4534512"/>
            <a:ext cx="15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Put on call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512000" y="4816770"/>
                <a:ext cx="737555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sell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for exercise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a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call</a:t>
                </a:r>
                <a:r>
                  <a:rPr lang="en-GB" sz="1600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option that includes 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buy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 underlying asset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for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7" name="TextovéPole 76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816770"/>
                <a:ext cx="7375552" cy="584775"/>
              </a:xfrm>
              <a:prstGeom prst="rect">
                <a:avLst/>
              </a:prstGeom>
              <a:blipFill>
                <a:blip r:embed="rId15"/>
                <a:stretch>
                  <a:fillRect l="-331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/>
          <p:cNvSpPr txBox="1"/>
          <p:nvPr/>
        </p:nvSpPr>
        <p:spPr>
          <a:xfrm>
            <a:off x="1188000" y="5317375"/>
            <a:ext cx="15836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Put on 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512000" y="5596705"/>
                <a:ext cx="737555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sell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for exercise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a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put</a:t>
                </a:r>
                <a:r>
                  <a:rPr lang="en-GB" sz="1600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option that includes 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sell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 underlying asset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for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TextovéPole 78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5596705"/>
                <a:ext cx="7375552" cy="584775"/>
              </a:xfrm>
              <a:prstGeom prst="rect">
                <a:avLst/>
              </a:prstGeom>
              <a:blipFill>
                <a:blip r:embed="rId16"/>
                <a:stretch>
                  <a:fillRect l="-331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512000" y="4031854"/>
                <a:ext cx="7375552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buy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for exercise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a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put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option that includes the right to </a:t>
                </a:r>
                <a:r>
                  <a:rPr lang="en-GB" sz="1600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sell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 underlying asset on expiry 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for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0" name="TextovéPole 79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031854"/>
                <a:ext cx="7375552" cy="584775"/>
              </a:xfrm>
              <a:prstGeom prst="rect">
                <a:avLst/>
              </a:prstGeom>
              <a:blipFill>
                <a:blip r:embed="rId17"/>
                <a:stretch>
                  <a:fillRect l="-331" t="-4167" b="-1145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Skupina 5">
            <a:extLst>
              <a:ext uri="{FF2B5EF4-FFF2-40B4-BE49-F238E27FC236}">
                <a16:creationId xmlns:a16="http://schemas.microsoft.com/office/drawing/2014/main" id="{0461460D-84A1-1C4D-9B2E-570E27AC133E}"/>
              </a:ext>
            </a:extLst>
          </p:cNvPr>
          <p:cNvGrpSpPr/>
          <p:nvPr/>
        </p:nvGrpSpPr>
        <p:grpSpPr>
          <a:xfrm>
            <a:off x="1980000" y="2085224"/>
            <a:ext cx="4570092" cy="609131"/>
            <a:chOff x="1997060" y="2146460"/>
            <a:chExt cx="4570092" cy="609131"/>
          </a:xfrm>
        </p:grpSpPr>
        <p:cxnSp>
          <p:nvCxnSpPr>
            <p:cNvPr id="66" name="Přímá spojnice se šipkou 65"/>
            <p:cNvCxnSpPr/>
            <p:nvPr/>
          </p:nvCxnSpPr>
          <p:spPr>
            <a:xfrm>
              <a:off x="2527116" y="2302080"/>
              <a:ext cx="3888432" cy="0"/>
            </a:xfrm>
            <a:prstGeom prst="straightConnector1">
              <a:avLst/>
            </a:prstGeom>
            <a:ln w="50800">
              <a:headEnd type="none"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ovéPole 80">
              <a:extLst>
                <a:ext uri="{FF2B5EF4-FFF2-40B4-BE49-F238E27FC236}">
                  <a16:creationId xmlns:a16="http://schemas.microsoft.com/office/drawing/2014/main" id="{1129F341-0890-4352-8ECF-8AB4C01D6AF5}"/>
                </a:ext>
              </a:extLst>
            </p:cNvPr>
            <p:cNvSpPr txBox="1"/>
            <p:nvPr/>
          </p:nvSpPr>
          <p:spPr>
            <a:xfrm>
              <a:off x="3372088" y="2412000"/>
              <a:ext cx="1106408" cy="23596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baseline="-25000" dirty="0"/>
                <a:t>First option expires</a:t>
              </a:r>
            </a:p>
          </p:txBody>
        </p:sp>
        <p:sp>
          <p:nvSpPr>
            <p:cNvPr id="82" name="TextovéPole 81">
              <a:extLst>
                <a:ext uri="{FF2B5EF4-FFF2-40B4-BE49-F238E27FC236}">
                  <a16:creationId xmlns:a16="http://schemas.microsoft.com/office/drawing/2014/main" id="{1129F341-0890-4352-8ECF-8AB4C01D6AF5}"/>
                </a:ext>
              </a:extLst>
            </p:cNvPr>
            <p:cNvSpPr txBox="1"/>
            <p:nvPr/>
          </p:nvSpPr>
          <p:spPr>
            <a:xfrm>
              <a:off x="5316728" y="2412000"/>
              <a:ext cx="1250424" cy="23596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baseline="-25000" dirty="0"/>
                <a:t>Second option expires</a:t>
              </a:r>
            </a:p>
          </p:txBody>
        </p:sp>
        <p:sp>
          <p:nvSpPr>
            <p:cNvPr id="83" name="TextovéPole 82">
              <a:extLst>
                <a:ext uri="{FF2B5EF4-FFF2-40B4-BE49-F238E27FC236}">
                  <a16:creationId xmlns:a16="http://schemas.microsoft.com/office/drawing/2014/main" id="{1129F341-0890-4352-8ECF-8AB4C01D6AF5}"/>
                </a:ext>
              </a:extLst>
            </p:cNvPr>
            <p:cNvSpPr txBox="1"/>
            <p:nvPr/>
          </p:nvSpPr>
          <p:spPr>
            <a:xfrm>
              <a:off x="1997060" y="2376000"/>
              <a:ext cx="1061958" cy="379591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GB" sz="1400" b="1" baseline="-25000" dirty="0"/>
                <a:t>Compound option is issued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ovéPole 8">
                  <a:extLst>
                    <a:ext uri="{FF2B5EF4-FFF2-40B4-BE49-F238E27FC236}">
                      <a16:creationId xmlns:a16="http://schemas.microsoft.com/office/drawing/2014/main" id="{702C1D13-0EE7-4211-9865-E604B56DE679}"/>
                    </a:ext>
                  </a:extLst>
                </p:cNvPr>
                <p:cNvSpPr txBox="1"/>
                <p:nvPr/>
              </p:nvSpPr>
              <p:spPr>
                <a:xfrm>
                  <a:off x="3723279" y="2322000"/>
                  <a:ext cx="450444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cs-CZ" sz="1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GB" sz="12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" name="TextovéPole 8">
                  <a:extLst>
                    <a:ext uri="{FF2B5EF4-FFF2-40B4-BE49-F238E27FC236}">
                      <a16:creationId xmlns:a16="http://schemas.microsoft.com/office/drawing/2014/main" id="{702C1D13-0EE7-4211-9865-E604B56DE6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3279" y="2322000"/>
                  <a:ext cx="450444" cy="184666"/>
                </a:xfrm>
                <a:prstGeom prst="rect">
                  <a:avLst/>
                </a:prstGeom>
                <a:blipFill>
                  <a:blip r:embed="rId18"/>
                  <a:stretch>
                    <a:fillRect l="-10811"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ovnoramenný trojúhelník 9">
              <a:extLst>
                <a:ext uri="{FF2B5EF4-FFF2-40B4-BE49-F238E27FC236}">
                  <a16:creationId xmlns:a16="http://schemas.microsoft.com/office/drawing/2014/main" id="{3E7AB51D-AF04-C405-A51F-C11D12122CAD}"/>
                </a:ext>
              </a:extLst>
            </p:cNvPr>
            <p:cNvSpPr/>
            <p:nvPr/>
          </p:nvSpPr>
          <p:spPr>
            <a:xfrm rot="10800000">
              <a:off x="2484000" y="2146460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vnoramenný trojúhelník 10">
              <a:extLst>
                <a:ext uri="{FF2B5EF4-FFF2-40B4-BE49-F238E27FC236}">
                  <a16:creationId xmlns:a16="http://schemas.microsoft.com/office/drawing/2014/main" id="{919B3F85-9BCD-A118-2847-C185B975C4F7}"/>
                </a:ext>
              </a:extLst>
            </p:cNvPr>
            <p:cNvSpPr/>
            <p:nvPr/>
          </p:nvSpPr>
          <p:spPr>
            <a:xfrm rot="10800000">
              <a:off x="3871852" y="2146460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7191E79B-EA79-C0EC-A7CB-75AB4A07B152}"/>
                </a:ext>
              </a:extLst>
            </p:cNvPr>
            <p:cNvSpPr/>
            <p:nvPr/>
          </p:nvSpPr>
          <p:spPr>
            <a:xfrm rot="10800000">
              <a:off x="5888076" y="2146460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AE7B9862-935A-4768-C7A7-8581A85B76AE}"/>
                    </a:ext>
                  </a:extLst>
                </p:cNvPr>
                <p:cNvSpPr txBox="1"/>
                <p:nvPr/>
              </p:nvSpPr>
              <p:spPr>
                <a:xfrm>
                  <a:off x="5702953" y="2320342"/>
                  <a:ext cx="450444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cs-CZ" sz="1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cs-CZ" sz="1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GB" sz="12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3" name="TextovéPole 12">
                  <a:extLst>
                    <a:ext uri="{FF2B5EF4-FFF2-40B4-BE49-F238E27FC236}">
                      <a16:creationId xmlns:a16="http://schemas.microsoft.com/office/drawing/2014/main" id="{AE7B9862-935A-4768-C7A7-8581A85B76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2953" y="2320342"/>
                  <a:ext cx="450444" cy="184666"/>
                </a:xfrm>
                <a:prstGeom prst="rect">
                  <a:avLst/>
                </a:prstGeom>
                <a:blipFill>
                  <a:blip r:embed="rId19"/>
                  <a:stretch>
                    <a:fillRect l="-10811" b="-1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FF38DD02-D49F-38B4-3AA9-E58D7469B0F0}"/>
                </a:ext>
              </a:extLst>
            </p:cNvPr>
            <p:cNvSpPr txBox="1"/>
            <p:nvPr/>
          </p:nvSpPr>
          <p:spPr>
            <a:xfrm>
              <a:off x="2494448" y="2322000"/>
              <a:ext cx="83356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cs-CZ" sz="1200" b="1" dirty="0">
                  <a:latin typeface="Cambria Math"/>
                  <a:ea typeface="Cambria Math" panose="02040503050406030204" pitchFamily="18" charset="0"/>
                </a:rPr>
                <a:t>0</a:t>
              </a:r>
              <a:endParaRPr lang="en-GB" sz="1200" b="1" dirty="0">
                <a:latin typeface="Cambria Math"/>
                <a:ea typeface="Cambria Math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97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98784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Chooser options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8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189977"/>
            <a:ext cx="7776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Chooser (as-you-like-it) option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gives its holder the right to choose, after a specified period of time, whether the option will be a call or a put 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2808000"/>
            <a:ext cx="372251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Value of a chooser option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7624" y="2217389"/>
            <a:ext cx="7812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Successor call or put options usually have the same exercise price and the same time to maturity, but more complex chooser options can be designed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1187999" y="3924564"/>
            <a:ext cx="309596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Alternative choice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1692000" y="3173021"/>
                <a:ext cx="14550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000" y="3173021"/>
                <a:ext cx="145507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D93D4A6-5B79-2B55-0C07-A9363F38714E}"/>
                  </a:ext>
                </a:extLst>
              </p:cNvPr>
              <p:cNvSpPr txBox="1"/>
              <p:nvPr/>
            </p:nvSpPr>
            <p:spPr>
              <a:xfrm>
                <a:off x="3161608" y="3163864"/>
                <a:ext cx="5548319" cy="3852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sz="1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cs-CZ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1D93D4A6-5B79-2B55-0C07-A9363F387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608" y="3163864"/>
                <a:ext cx="5548319" cy="38523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67954295-24C0-E347-9D4E-3923C2CD682D}"/>
                  </a:ext>
                </a:extLst>
              </p:cNvPr>
              <p:cNvSpPr txBox="1"/>
              <p:nvPr/>
            </p:nvSpPr>
            <p:spPr>
              <a:xfrm>
                <a:off x="3161608" y="3529960"/>
                <a:ext cx="5397953" cy="394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cs-CZ" sz="1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cs-CZ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67954295-24C0-E347-9D4E-3923C2CD6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608" y="3529960"/>
                <a:ext cx="5397953" cy="3948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>
                <a:extLst>
                  <a:ext uri="{FF2B5EF4-FFF2-40B4-BE49-F238E27FC236}">
                    <a16:creationId xmlns:a16="http://schemas.microsoft.com/office/drawing/2014/main" id="{6F18AE4A-9DE2-02EE-3A7D-4D6664D03D49}"/>
                  </a:ext>
                </a:extLst>
              </p:cNvPr>
              <p:cNvSpPr txBox="1"/>
              <p:nvPr/>
            </p:nvSpPr>
            <p:spPr>
              <a:xfrm>
                <a:off x="1512000" y="4210465"/>
                <a:ext cx="601248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noProof="0" dirty="0">
                    <a:latin typeface="Cambria Math"/>
                    <a:ea typeface="Cambria Math" panose="02040503050406030204" pitchFamily="18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 noProof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600" b="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noProof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noProof="0" dirty="0">
                    <a:latin typeface="Cambria Math"/>
                    <a:ea typeface="Cambria Math" panose="02040503050406030204" pitchFamily="18" charset="0"/>
                  </a:rPr>
                  <a:t>the holder of a chooser option will opt for a call option</a:t>
                </a:r>
                <a:r>
                  <a:rPr lang="cs-CZ" sz="1600" noProof="0" dirty="0">
                    <a:latin typeface="Cambria Math"/>
                    <a:ea typeface="Cambria Math" panose="02040503050406030204" pitchFamily="18" charset="0"/>
                  </a:rPr>
                  <a:t>:</a:t>
                </a:r>
                <a:endParaRPr lang="en-GB" sz="1600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ovéPole 65">
                <a:extLst>
                  <a:ext uri="{FF2B5EF4-FFF2-40B4-BE49-F238E27FC236}">
                    <a16:creationId xmlns:a16="http://schemas.microsoft.com/office/drawing/2014/main" id="{6F18AE4A-9DE2-02EE-3A7D-4D6664D03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4210465"/>
                <a:ext cx="6012480" cy="338554"/>
              </a:xfrm>
              <a:prstGeom prst="rect">
                <a:avLst/>
              </a:prstGeom>
              <a:blipFill>
                <a:blip r:embed="rId14"/>
                <a:stretch>
                  <a:fillRect l="-406" t="-7273" b="-2181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>
                <a:extLst>
                  <a:ext uri="{FF2B5EF4-FFF2-40B4-BE49-F238E27FC236}">
                    <a16:creationId xmlns:a16="http://schemas.microsoft.com/office/drawing/2014/main" id="{401154F0-643E-8FA1-B029-D63A9AC901F2}"/>
                  </a:ext>
                </a:extLst>
              </p:cNvPr>
              <p:cNvSpPr txBox="1"/>
              <p:nvPr/>
            </p:nvSpPr>
            <p:spPr>
              <a:xfrm>
                <a:off x="1521666" y="4847800"/>
                <a:ext cx="601248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600" noProof="0" dirty="0">
                    <a:latin typeface="Cambria Math"/>
                    <a:ea typeface="Cambria Math" panose="02040503050406030204" pitchFamily="18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 noProof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600" b="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noProof="0" dirty="0">
                    <a:latin typeface="Cambria Math"/>
                    <a:ea typeface="Cambria Math" panose="02040503050406030204" pitchFamily="18" charset="0"/>
                  </a:rPr>
                  <a:t> the holder of a chooser option will opt for a put option</a:t>
                </a:r>
                <a:r>
                  <a:rPr lang="cs-CZ" sz="1600" noProof="0" dirty="0">
                    <a:latin typeface="Cambria Math"/>
                    <a:ea typeface="Cambria Math" panose="02040503050406030204" pitchFamily="18" charset="0"/>
                  </a:rPr>
                  <a:t>:</a:t>
                </a:r>
                <a:endParaRPr lang="en-GB" sz="1600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7" name="TextovéPole 66">
                <a:extLst>
                  <a:ext uri="{FF2B5EF4-FFF2-40B4-BE49-F238E27FC236}">
                    <a16:creationId xmlns:a16="http://schemas.microsoft.com/office/drawing/2014/main" id="{401154F0-643E-8FA1-B029-D63A9AC90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666" y="4847800"/>
                <a:ext cx="6012480" cy="338554"/>
              </a:xfrm>
              <a:prstGeom prst="rect">
                <a:avLst/>
              </a:prstGeom>
              <a:blipFill>
                <a:blip r:embed="rId15"/>
                <a:stretch>
                  <a:fillRect l="-406"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Skupina 9">
            <a:extLst>
              <a:ext uri="{FF2B5EF4-FFF2-40B4-BE49-F238E27FC236}">
                <a16:creationId xmlns:a16="http://schemas.microsoft.com/office/drawing/2014/main" id="{B778D45D-28F3-1ADF-0011-C3BF148C85DA}"/>
              </a:ext>
            </a:extLst>
          </p:cNvPr>
          <p:cNvGrpSpPr/>
          <p:nvPr/>
        </p:nvGrpSpPr>
        <p:grpSpPr>
          <a:xfrm>
            <a:off x="1980000" y="1854168"/>
            <a:ext cx="4248472" cy="416648"/>
            <a:chOff x="2051720" y="1854168"/>
            <a:chExt cx="4248472" cy="4166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ovéPole 5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5515724" y="1967976"/>
                  <a:ext cx="602352" cy="302840"/>
                </a:xfrm>
                <a:prstGeom prst="rect">
                  <a:avLst/>
                </a:prstGeom>
                <a:noFill/>
              </p:spPr>
              <p:txBody>
                <a:bodyPr wrap="square" lIns="0" tIns="0" rIns="0" rtlCol="0">
                  <a:spAutoFit/>
                </a:bodyPr>
                <a:lstStyle>
                  <a:defPPr>
                    <a:defRPr lang="cs-CZ"/>
                  </a:defPPr>
                  <a:lvl1pPr algn="ctr">
                    <a:defRPr sz="1400" b="1" baseline="-25000"/>
                  </a:lvl1pPr>
                </a:lstStyle>
                <a:p>
                  <a:r>
                    <a:rPr lang="en-GB" dirty="0"/>
                    <a:t>Expiry (</a:t>
                  </a:r>
                  <a14:m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𝑻</m:t>
                      </m:r>
                    </m:oMath>
                  </a14:m>
                  <a:r>
                    <a:rPr lang="en-GB" dirty="0"/>
                    <a:t>)</a:t>
                  </a:r>
                </a:p>
              </p:txBody>
            </p:sp>
          </mc:Choice>
          <mc:Fallback xmlns="">
            <p:sp>
              <p:nvSpPr>
                <p:cNvPr id="60" name="TextovéPole 5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5724" y="1967976"/>
                  <a:ext cx="602352" cy="302840"/>
                </a:xfrm>
                <a:prstGeom prst="rect">
                  <a:avLst/>
                </a:prstGeom>
                <a:blipFill>
                  <a:blip r:embed="rId18"/>
                  <a:stretch>
                    <a:fillRect l="-7071" r="-70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ovéPole 6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419490" y="1967976"/>
                  <a:ext cx="758180" cy="256673"/>
                </a:xfrm>
                <a:prstGeom prst="rect">
                  <a:avLst/>
                </a:prstGeom>
                <a:noFill/>
              </p:spPr>
              <p:txBody>
                <a:bodyPr wrap="square" lIns="0" tIns="0" rIns="0" rtlCol="0">
                  <a:spAutoFit/>
                </a:bodyPr>
                <a:lstStyle/>
                <a:p>
                  <a:pPr algn="ctr"/>
                  <a:r>
                    <a:rPr lang="en-GB" sz="1400" b="1" baseline="-25000" dirty="0"/>
                    <a:t>Choice (</a:t>
                  </a:r>
                  <a14:m>
                    <m:oMath xmlns:m="http://schemas.openxmlformats.org/officeDocument/2006/math">
                      <m:r>
                        <a:rPr lang="en-GB" sz="1400" b="1" i="1" baseline="-25000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a14:m>
                  <a:r>
                    <a:rPr lang="en-GB" sz="1400" b="1" baseline="-25000" dirty="0"/>
                    <a:t>)</a:t>
                  </a:r>
                </a:p>
              </p:txBody>
            </p:sp>
          </mc:Choice>
          <mc:Fallback xmlns="">
            <p:sp>
              <p:nvSpPr>
                <p:cNvPr id="62" name="TextovéPole 6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490" y="1967976"/>
                  <a:ext cx="758180" cy="256673"/>
                </a:xfrm>
                <a:prstGeom prst="rect">
                  <a:avLst/>
                </a:prstGeom>
                <a:blipFill>
                  <a:blip r:embed="rId19"/>
                  <a:stretch>
                    <a:fillRect b="-190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Přímá spojnice se šipkou 6"/>
            <p:cNvCxnSpPr/>
            <p:nvPr/>
          </p:nvCxnSpPr>
          <p:spPr>
            <a:xfrm>
              <a:off x="2411760" y="2013380"/>
              <a:ext cx="3888432" cy="0"/>
            </a:xfrm>
            <a:prstGeom prst="straightConnector1">
              <a:avLst/>
            </a:prstGeom>
            <a:ln w="50800">
              <a:headEnd type="none" w="lg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ovéPole 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051720" y="1967976"/>
                  <a:ext cx="758180" cy="256673"/>
                </a:xfrm>
                <a:prstGeom prst="rect">
                  <a:avLst/>
                </a:prstGeom>
                <a:noFill/>
              </p:spPr>
              <p:txBody>
                <a:bodyPr wrap="square" lIns="0" tIns="0" rIns="0" rtlCol="0">
                  <a:spAutoFit/>
                </a:bodyPr>
                <a:lstStyle/>
                <a:p>
                  <a:pPr algn="ctr"/>
                  <a:r>
                    <a:rPr lang="en-GB" sz="1400" b="1" baseline="-25000" dirty="0"/>
                    <a:t>Issuance (</a:t>
                  </a:r>
                  <a14:m>
                    <m:oMath xmlns:m="http://schemas.openxmlformats.org/officeDocument/2006/math">
                      <m:r>
                        <a:rPr lang="en-GB" sz="1400" b="1" i="1" baseline="-2500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a14:m>
                  <a:r>
                    <a:rPr lang="en-GB" sz="1400" b="1" baseline="-25000" dirty="0"/>
                    <a:t>)</a:t>
                  </a:r>
                </a:p>
              </p:txBody>
            </p:sp>
          </mc:Choice>
          <mc:Fallback xmlns="">
            <p:sp>
              <p:nvSpPr>
                <p:cNvPr id="72" name="TextovéPole 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720" y="1967976"/>
                  <a:ext cx="758180" cy="256673"/>
                </a:xfrm>
                <a:prstGeom prst="rect">
                  <a:avLst/>
                </a:prstGeom>
                <a:blipFill>
                  <a:blip r:embed="rId20"/>
                  <a:stretch>
                    <a:fillRect l="-3226" r="-3226" b="-1904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ovnoramenný trojúhelník 5">
              <a:extLst>
                <a:ext uri="{FF2B5EF4-FFF2-40B4-BE49-F238E27FC236}">
                  <a16:creationId xmlns:a16="http://schemas.microsoft.com/office/drawing/2014/main" id="{01A1BB0F-89FC-9571-0B5D-0265EB2CFB3C}"/>
                </a:ext>
              </a:extLst>
            </p:cNvPr>
            <p:cNvSpPr/>
            <p:nvPr/>
          </p:nvSpPr>
          <p:spPr>
            <a:xfrm rot="10800000">
              <a:off x="2365740" y="1854168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vnoramenný trojúhelník 8">
              <a:extLst>
                <a:ext uri="{FF2B5EF4-FFF2-40B4-BE49-F238E27FC236}">
                  <a16:creationId xmlns:a16="http://schemas.microsoft.com/office/drawing/2014/main" id="{7B300301-B963-15E9-8161-D4961EACBFDA}"/>
                </a:ext>
              </a:extLst>
            </p:cNvPr>
            <p:cNvSpPr/>
            <p:nvPr/>
          </p:nvSpPr>
          <p:spPr>
            <a:xfrm rot="10800000">
              <a:off x="3746004" y="1854168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4205A574-0210-D0A1-20FD-161985880DC0}"/>
                </a:ext>
              </a:extLst>
            </p:cNvPr>
            <p:cNvSpPr/>
            <p:nvPr/>
          </p:nvSpPr>
          <p:spPr>
            <a:xfrm rot="10800000">
              <a:off x="5762228" y="1854168"/>
              <a:ext cx="105916" cy="125020"/>
            </a:xfrm>
            <a:prstGeom prst="triangle">
              <a:avLst/>
            </a:prstGeom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5BFBD70-9192-0023-A5ED-F6C0DF396AEE}"/>
                  </a:ext>
                </a:extLst>
              </p:cNvPr>
              <p:cNvSpPr txBox="1"/>
              <p:nvPr/>
            </p:nvSpPr>
            <p:spPr>
              <a:xfrm>
                <a:off x="4525400" y="1685727"/>
                <a:ext cx="314352" cy="256673"/>
              </a:xfrm>
              <a:prstGeom prst="rect">
                <a:avLst/>
              </a:prstGeom>
              <a:noFill/>
            </p:spPr>
            <p:txBody>
              <a:bodyPr wrap="square" lIns="0" tIns="0" rIns="0" rtlCol="0">
                <a:spAutoFit/>
              </a:bodyPr>
              <a:lstStyle>
                <a:defPPr>
                  <a:defRPr lang="cs-CZ"/>
                </a:defPPr>
                <a:lvl1pPr algn="ctr">
                  <a:defRPr sz="1400" b="1" baseline="-25000"/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𝑻</m:t>
                      </m:r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5BFBD70-9192-0023-A5ED-F6C0DF396A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400" y="1685727"/>
                <a:ext cx="314352" cy="25667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C619805C-B2B8-37E7-554C-A0257379DCBD}"/>
              </a:ext>
            </a:extLst>
          </p:cNvPr>
          <p:cNvCxnSpPr>
            <a:cxnSpLocks/>
          </p:cNvCxnSpPr>
          <p:nvPr/>
        </p:nvCxnSpPr>
        <p:spPr>
          <a:xfrm flipV="1">
            <a:off x="3714393" y="1916678"/>
            <a:ext cx="2052000" cy="322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A75ECE2E-EBA4-9856-C9B4-C107BBA24375}"/>
                  </a:ext>
                </a:extLst>
              </p:cNvPr>
              <p:cNvSpPr txBox="1"/>
              <p:nvPr/>
            </p:nvSpPr>
            <p:spPr>
              <a:xfrm>
                <a:off x="2196000" y="4493198"/>
                <a:ext cx="14639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A75ECE2E-EBA4-9856-C9B4-C107BBA24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000" y="4493198"/>
                <a:ext cx="1463927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3A52A855-C00C-0F97-F904-E9FE394E625A}"/>
                  </a:ext>
                </a:extLst>
              </p:cNvPr>
              <p:cNvSpPr txBox="1"/>
              <p:nvPr/>
            </p:nvSpPr>
            <p:spPr>
              <a:xfrm>
                <a:off x="2160001" y="5123100"/>
                <a:ext cx="5189546" cy="3948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3A52A855-C00C-0F97-F904-E9FE394E6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001" y="5123100"/>
                <a:ext cx="5189546" cy="39485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9F341F81-E2DB-9FB3-D041-0A34C8D3CEBB}"/>
                  </a:ext>
                </a:extLst>
              </p:cNvPr>
              <p:cNvSpPr txBox="1"/>
              <p:nvPr/>
            </p:nvSpPr>
            <p:spPr>
              <a:xfrm>
                <a:off x="3708000" y="4475100"/>
                <a:ext cx="3654334" cy="394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9F341F81-E2DB-9FB3-D041-0A34C8D3C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000" y="4475100"/>
                <a:ext cx="3654334" cy="39433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628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ovéPole 5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283905"/>
            <a:ext cx="73148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Dual-strike option: payoff is the higher intrinsic value of two options written on two different underlying assets		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492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Multi</a:t>
            </a:r>
            <a:r>
              <a:rPr lang="cs-CZ" dirty="0">
                <a:solidFill>
                  <a:srgbClr val="000000"/>
                </a:solidFill>
              </a:rPr>
              <a:t>-</a:t>
            </a:r>
            <a:r>
              <a:rPr lang="en-GB" dirty="0">
                <a:solidFill>
                  <a:srgbClr val="000000"/>
                </a:solidFill>
              </a:rPr>
              <a:t>asset options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193093"/>
            <a:ext cx="7776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Mult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-asset (correlation) options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provide payoffs that depend on prices of two or more assets rather than on the price of a single asset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2340000"/>
            <a:ext cx="176378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1187624" y="1750588"/>
            <a:ext cx="78123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important variable in valuing these options is the correlation between the prices of the underlying assets</a:t>
            </a:r>
          </a:p>
        </p:txBody>
      </p:sp>
      <p:sp>
        <p:nvSpPr>
          <p:cNvPr id="79" name="TextovéPole 7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2672693"/>
            <a:ext cx="712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Basket option: payoff depends on the total performance of a portfolio (shares, stock indexes, currencies, etc.)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5688000" y="3020611"/>
                <a:ext cx="21975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Σ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3020611"/>
                <a:ext cx="2197589" cy="246221"/>
              </a:xfrm>
              <a:prstGeom prst="rect">
                <a:avLst/>
              </a:prstGeom>
              <a:blipFill>
                <a:blip r:embed="rId13"/>
                <a:stretch>
                  <a:fillRect l="-2770" r="-166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ovéPole 62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3215169"/>
            <a:ext cx="712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Spread option: payoff depends on the difference (spread) between two prices (interest rates, raw and refined oil, etc.)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5688000" y="3558464"/>
                <a:ext cx="2430089" cy="277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3558464"/>
                <a:ext cx="2430089" cy="277961"/>
              </a:xfrm>
              <a:prstGeom prst="rect">
                <a:avLst/>
              </a:prstGeom>
              <a:blipFill>
                <a:blip r:embed="rId14"/>
                <a:stretch>
                  <a:fillRect l="-2506" r="-1504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ovéPole 6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3753466"/>
            <a:ext cx="73148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Product option: exercise price is equal to the product of two economic variables (exports × exchange rate, sales × price, etc.)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5688000" y="4630948"/>
                <a:ext cx="2623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4630948"/>
                <a:ext cx="2623154" cy="246221"/>
              </a:xfrm>
              <a:prstGeom prst="rect">
                <a:avLst/>
              </a:prstGeom>
              <a:blipFill>
                <a:blip r:embed="rId15"/>
                <a:stretch>
                  <a:fillRect l="-2093" r="-1628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5688000" y="4097380"/>
                <a:ext cx="22832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4097380"/>
                <a:ext cx="2283254" cy="246221"/>
              </a:xfrm>
              <a:prstGeom prst="rect">
                <a:avLst/>
              </a:prstGeom>
              <a:blipFill>
                <a:blip r:embed="rId16"/>
                <a:stretch>
                  <a:fillRect l="-2667" r="-1600" b="-34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815519"/>
            <a:ext cx="75012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Rainbow option: payoff is the highest appreciation index among two or more indexes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5688000" y="5169667"/>
                <a:ext cx="2419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5169667"/>
                <a:ext cx="2419765" cy="246221"/>
              </a:xfrm>
              <a:prstGeom prst="rect">
                <a:avLst/>
              </a:prstGeom>
              <a:blipFill>
                <a:blip r:embed="rId17"/>
                <a:stretch>
                  <a:fillRect l="-2267" r="-1763" b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6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5350258"/>
            <a:ext cx="75012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Exchange option: payoff consists of the exchange of one unit of an asset for one unit of another asset (shares of two companies)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5688000" y="5688000"/>
                <a:ext cx="195374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),0]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000" y="5688000"/>
                <a:ext cx="1953740" cy="246221"/>
              </a:xfrm>
              <a:prstGeom prst="rect">
                <a:avLst/>
              </a:prstGeom>
              <a:blipFill>
                <a:blip r:embed="rId18"/>
                <a:stretch>
                  <a:fillRect l="-3115" r="-1869" b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95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ovéPole 5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202225"/>
            <a:ext cx="73148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Forward-start option: option contract will take effect at some future time when the exercise price is also set to make the option initially at the money 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843824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Hybrid options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64000" y="2338336"/>
            <a:ext cx="19078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</a:t>
            </a:r>
          </a:p>
        </p:txBody>
      </p:sp>
      <p:sp>
        <p:nvSpPr>
          <p:cNvPr id="79" name="TextovéPole 7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2675324"/>
            <a:ext cx="712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Boston option: premium is paid upon exercising the option rather than at the beginning of the option contract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3184291"/>
            <a:ext cx="712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Bermudan option: early exercise in an American option is restricted to certain dates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3693258"/>
            <a:ext cx="6948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Pay-later option: option premium is returned if the option ends up out of the money and it is increased if the option ends up in the money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4711192"/>
            <a:ext cx="713568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Ratchet option: exercise price is improved from the holder's point of view if the price of the underlying asset passes a certain threshold level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5220161"/>
            <a:ext cx="75012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/>
                <a:ea typeface="Cambria Math" panose="02040503050406030204" pitchFamily="18" charset="0"/>
              </a:rPr>
              <a:t>Instalment option: the option premium increases if the price of the underlying asset passes a certain threshold level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168911-5B00-B819-6E52-C710A1110372}"/>
              </a:ext>
            </a:extLst>
          </p:cNvPr>
          <p:cNvSpPr txBox="1"/>
          <p:nvPr/>
        </p:nvSpPr>
        <p:spPr>
          <a:xfrm>
            <a:off x="864000" y="864000"/>
            <a:ext cx="198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978C4F-730C-F405-1DC4-942E7CED36D3}"/>
              </a:ext>
            </a:extLst>
          </p:cNvPr>
          <p:cNvSpPr txBox="1"/>
          <p:nvPr/>
        </p:nvSpPr>
        <p:spPr>
          <a:xfrm>
            <a:off x="1187623" y="1205793"/>
            <a:ext cx="7776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Hybrid options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form a heterogeneous group of exotic options without any unifying feature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ECD23C-E3BC-75BB-329A-D942F45E71A1}"/>
              </a:ext>
            </a:extLst>
          </p:cNvPr>
          <p:cNvSpPr txBox="1"/>
          <p:nvPr/>
        </p:nvSpPr>
        <p:spPr>
          <a:xfrm>
            <a:off x="1188000" y="1770850"/>
            <a:ext cx="7776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Hybrid options address heterogenous tailor-made needs of investors and are the challenge for their fair valuation</a:t>
            </a:r>
          </a:p>
        </p:txBody>
      </p:sp>
    </p:spTree>
    <p:extLst>
      <p:ext uri="{BB962C8B-B14F-4D97-AF65-F5344CB8AC3E}">
        <p14:creationId xmlns:p14="http://schemas.microsoft.com/office/powerpoint/2010/main" val="2226350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14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000" y="2160000"/>
            <a:ext cx="5976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Good luck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your career</a:t>
            </a:r>
          </a:p>
        </p:txBody>
      </p:sp>
      <p:sp>
        <p:nvSpPr>
          <p:cNvPr id="14" name="Podnadpis 2">
            <a:extLst>
              <a:ext uri="{FF2B5EF4-FFF2-40B4-BE49-F238E27FC236}">
                <a16:creationId xmlns:a16="http://schemas.microsoft.com/office/drawing/2014/main" id="{399BB577-ED3B-001A-25AE-470C45B9E15B}"/>
              </a:ext>
            </a:extLst>
          </p:cNvPr>
          <p:cNvSpPr txBox="1">
            <a:spLocks/>
          </p:cNvSpPr>
          <p:nvPr/>
        </p:nvSpPr>
        <p:spPr>
          <a:xfrm>
            <a:off x="180000" y="288000"/>
            <a:ext cx="2700000" cy="504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  <a:endParaRPr lang="cs-CZ" sz="1800" cap="small" dirty="0">
              <a:latin typeface="Algerian" panose="04020705040A02060702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algn="l">
              <a:spcBef>
                <a:spcPts val="0"/>
              </a:spcBef>
              <a:spcAft>
                <a:spcPts val="0"/>
              </a:spcAft>
            </a:pPr>
            <a:r>
              <a:rPr lang="cs-CZ" sz="1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dedekold@gmail.com</a:t>
            </a:r>
            <a:endParaRPr lang="en-GB" sz="1000" cap="small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1BB6DD7-A7D1-9A5A-A26D-8E44E0BF3E2A}"/>
              </a:ext>
            </a:extLst>
          </p:cNvPr>
          <p:cNvSpPr/>
          <p:nvPr/>
        </p:nvSpPr>
        <p:spPr>
          <a:xfrm>
            <a:off x="1224000" y="5400000"/>
            <a:ext cx="3996000" cy="432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Visit</a:t>
            </a:r>
            <a:r>
              <a:rPr lang="en-GB" sz="1000" noProof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GB" sz="100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dedeklegacy.cz</a:t>
            </a:r>
            <a:r>
              <a:rPr lang="cs-CZ" sz="1000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the animated version of this presentation</a:t>
            </a:r>
          </a:p>
          <a:p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with English narrations and English</a:t>
            </a:r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n-GB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Czech subtitles</a:t>
            </a:r>
            <a:r>
              <a:rPr lang="cs-CZ" sz="1000" noProof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en-GB" sz="1000" noProof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CBA9FA5-4B1A-DDA1-35EF-8F28D4D4B9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5184000"/>
            <a:ext cx="86400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226776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497671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Conventional vs. exotic options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3420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Classification</a:t>
            </a:r>
          </a:p>
        </p:txBody>
      </p:sp>
      <p:sp>
        <p:nvSpPr>
          <p:cNvPr id="85" name="TextovéPole 84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1196088"/>
            <a:ext cx="79208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Conventional (plain vanilla) features: one underlying asset, clear distinction between call and put options, premium paid up front, immediate start</a:t>
            </a:r>
          </a:p>
        </p:txBody>
      </p:sp>
      <p:sp>
        <p:nvSpPr>
          <p:cNvPr id="134" name="TextovéPole 13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651650"/>
            <a:ext cx="748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Examples: compound, package, forward-start, binary, pay-later, Boston, Bermudan</a:t>
            </a:r>
          </a:p>
        </p:txBody>
      </p:sp>
      <p:sp>
        <p:nvSpPr>
          <p:cNvPr id="136" name="TextovéPole 13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310974"/>
            <a:ext cx="756796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Examples: Asian, barrier, floating barrier, partial window, forward start, look-back</a:t>
            </a:r>
          </a:p>
        </p:txBody>
      </p:sp>
      <p:sp>
        <p:nvSpPr>
          <p:cNvPr id="137" name="TextovéPole 13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120410"/>
            <a:ext cx="691244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Examples: basket, spread, product, rainbow, dual-strike, exchange, </a:t>
            </a:r>
            <a:r>
              <a:rPr lang="en-GB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quanto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3" y="2287874"/>
            <a:ext cx="77763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Exotic options deviate from some of conventional  option features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2567964"/>
            <a:ext cx="781237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Interest in exotic options may stem from special hedging needs, tax or regulatory considerations, higher profitability, bets on particular market movement, etc. </a:t>
            </a:r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7624" y="3755027"/>
            <a:ext cx="77048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Path-dependent options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: the pay-off depends on the particular path taken b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y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price of the underlying security over the option’s life </a:t>
            </a:r>
          </a:p>
        </p:txBody>
      </p: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8000" y="4553555"/>
            <a:ext cx="769076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Multi-asset (correlation) options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: the payoff depends on the relationship between the prices of two or more assets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EE16E3B3-D303-4859-B2FD-649CC47A3C14}"/>
              </a:ext>
            </a:extLst>
          </p:cNvPr>
          <p:cNvSpPr txBox="1"/>
          <p:nvPr/>
        </p:nvSpPr>
        <p:spPr>
          <a:xfrm>
            <a:off x="1188000" y="5368695"/>
            <a:ext cx="790551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Hybrid options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: broad class of option with specific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and diverse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5D2870B-C70D-7D18-FAC4-1404015822DD}"/>
                  </a:ext>
                </a:extLst>
              </p:cNvPr>
              <p:cNvSpPr txBox="1"/>
              <p:nvPr/>
            </p:nvSpPr>
            <p:spPr>
              <a:xfrm>
                <a:off x="1512000" y="1760040"/>
                <a:ext cx="586008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975" indent="-179388" defTabSz="919163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  <a:tabLst>
                    <a:tab pos="3500438" algn="l"/>
                  </a:tabLs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ong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call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r>
                      <m:rPr>
                        <m:nor/>
                      </m:rPr>
                      <a:rPr lang="cs-CZ" sz="16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,0)−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short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call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5D2870B-C70D-7D18-FAC4-140401582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1760040"/>
                <a:ext cx="5860080" cy="338554"/>
              </a:xfrm>
              <a:prstGeom prst="rect">
                <a:avLst/>
              </a:prstGeom>
              <a:blipFill>
                <a:blip r:embed="rId14"/>
                <a:stretch>
                  <a:fillRect l="-416" t="-1818" b="-181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E1E67D5-527A-99B2-7A5D-4753F8666FC6}"/>
                  </a:ext>
                </a:extLst>
              </p:cNvPr>
              <p:cNvSpPr txBox="1"/>
              <p:nvPr/>
            </p:nvSpPr>
            <p:spPr>
              <a:xfrm>
                <a:off x="1512000" y="2020209"/>
                <a:ext cx="5860080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975" indent="-179388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Long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put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max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,0)−</m:t>
                    </m:r>
                    <m: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short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put</m:t>
                    </m:r>
                    <m:r>
                      <m:rPr>
                        <m:nor/>
                      </m:rPr>
                      <a:rPr lang="cs-CZ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,0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E1E67D5-527A-99B2-7A5D-4753F8666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000" y="2020209"/>
                <a:ext cx="5860080" cy="338554"/>
              </a:xfrm>
              <a:prstGeom prst="rect">
                <a:avLst/>
              </a:prstGeom>
              <a:blipFill>
                <a:blip r:embed="rId15"/>
                <a:stretch>
                  <a:fillRect l="-416" b="-178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176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2483999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Asian options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052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190023"/>
            <a:ext cx="72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The payoff of Asian options depends on an average of the prices of the underlying asset, collected at various parts of the option’s life</a:t>
            </a:r>
          </a:p>
        </p:txBody>
      </p:sp>
      <p:sp>
        <p:nvSpPr>
          <p:cNvPr id="60" name="TextovéPole 35">
            <a:extLst>
              <a:ext uri="{FF2B5EF4-FFF2-40B4-BE49-F238E27FC236}">
                <a16:creationId xmlns:a16="http://schemas.microsoft.com/office/drawing/2014/main" id="{BD37FAE9-2032-4298-ABE1-2A0D1AA19E90}"/>
              </a:ext>
            </a:extLst>
          </p:cNvPr>
          <p:cNvSpPr txBox="1"/>
          <p:nvPr/>
        </p:nvSpPr>
        <p:spPr>
          <a:xfrm>
            <a:off x="1186116" y="3687392"/>
            <a:ext cx="77063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Averaging can be based on arithmetic or geometric formulas while using simple or weighting schemes</a:t>
            </a:r>
          </a:p>
        </p:txBody>
      </p: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7AED3F95-42B5-4E30-86C6-EE8FE25EA982}"/>
              </a:ext>
            </a:extLst>
          </p:cNvPr>
          <p:cNvSpPr txBox="1"/>
          <p:nvPr/>
        </p:nvSpPr>
        <p:spPr>
          <a:xfrm>
            <a:off x="864000" y="4284000"/>
            <a:ext cx="319229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Other considerations</a:t>
            </a:r>
          </a:p>
        </p:txBody>
      </p:sp>
      <p:sp>
        <p:nvSpPr>
          <p:cNvPr id="85" name="TextovéPole 8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7624" y="4941000"/>
            <a:ext cx="7200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Asian options are typically cheaper than standard options because the averaging feature reduces volatility in the option’s payoff</a:t>
            </a:r>
          </a:p>
        </p:txBody>
      </p:sp>
      <p:sp>
        <p:nvSpPr>
          <p:cNvPr id="61" name="TextovéPole 6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1749448"/>
            <a:ext cx="68764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Average price Asian option: a single expiry price is replaced by an average of market prices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4572000" y="2268000"/>
                <a:ext cx="222317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,0]−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68000"/>
                <a:ext cx="2223173" cy="230832"/>
              </a:xfrm>
              <a:prstGeom prst="rect">
                <a:avLst/>
              </a:prstGeom>
              <a:blipFill>
                <a:blip r:embed="rId11"/>
                <a:stretch>
                  <a:fillRect l="-3014" b="-36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/>
              <p:cNvSpPr txBox="1"/>
              <p:nvPr/>
            </p:nvSpPr>
            <p:spPr>
              <a:xfrm>
                <a:off x="4572000" y="2484000"/>
                <a:ext cx="2248244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cs-CZ"/>
                </a:defPPr>
                <a:lvl1pPr algn="ctr">
                  <a:defRPr sz="1600" b="0" i="0">
                    <a:latin typeface="Cambria Math" panose="02040503050406030204" pitchFamily="18" charset="0"/>
                    <a:ea typeface="Cambria Math" panose="02040503050406030204" pitchFamily="18" charset="0"/>
                  </a:defRPr>
                </a:lvl1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50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/>
                        <m:t>max</m:t>
                      </m:r>
                      <m:r>
                        <m:rPr>
                          <m:nor/>
                        </m:rPr>
                        <a:rPr lang="en-US" sz="1500"/>
                        <m:t>[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,0</m:t>
                      </m:r>
                      <m:r>
                        <a:rPr lang="en-US" sz="150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1500" dirty="0"/>
              </a:p>
            </p:txBody>
          </p:sp>
        </mc:Choice>
        <mc:Fallback xmlns="">
          <p:sp>
            <p:nvSpPr>
              <p:cNvPr id="65" name="TextovéPol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84000"/>
                <a:ext cx="2248244" cy="230832"/>
              </a:xfrm>
              <a:prstGeom prst="rect">
                <a:avLst/>
              </a:prstGeom>
              <a:blipFill>
                <a:blip r:embed="rId12"/>
                <a:stretch>
                  <a:fillRect l="-2981" b="-36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ovéPole 6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702944"/>
            <a:ext cx="709244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Average strike Asian option: a single exercise price is replaced by an average of market prices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4572000" y="3240000"/>
                <a:ext cx="2253181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>
                <a:defPPr>
                  <a:defRPr lang="cs-CZ"/>
                </a:defPPr>
                <a:lvl1pPr>
                  <a:defRPr sz="1600" b="0" i="0">
                    <a:latin typeface="Cambria Math" panose="02040503050406030204" pitchFamily="18" charset="0"/>
                    <a:ea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50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/>
                        <m:t>max</m:t>
                      </m:r>
                      <m:r>
                        <m:rPr>
                          <m:nor/>
                        </m:rPr>
                        <a:rPr lang="en-US" sz="1500" smtClean="0"/>
                        <m:t>[</m:t>
                      </m:r>
                      <m:sSub>
                        <m:sSubPr>
                          <m:ctrlPr>
                            <a:rPr lang="en-US" sz="1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),0]−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cs-CZ" sz="1500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40000"/>
                <a:ext cx="2253181" cy="230832"/>
              </a:xfrm>
              <a:prstGeom prst="rect">
                <a:avLst/>
              </a:prstGeom>
              <a:blipFill>
                <a:blip r:embed="rId13"/>
                <a:stretch>
                  <a:fillRect l="-2973" b="-39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4572000" y="3474000"/>
                <a:ext cx="225196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>
                <a:defPPr>
                  <a:defRPr lang="cs-CZ"/>
                </a:defPPr>
                <a:lvl1pPr algn="ctr">
                  <a:defRPr sz="1600" b="0" i="0">
                    <a:latin typeface="Cambria Math" panose="02040503050406030204" pitchFamily="18" charset="0"/>
                    <a:ea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50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/>
                        <m:t>max</m:t>
                      </m:r>
                      <m:r>
                        <m:rPr>
                          <m:nor/>
                        </m:rPr>
                        <a:rPr lang="en-US" sz="1500" smtClean="0"/>
                        <m:t>[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cs-CZ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50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cs-CZ" sz="150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>
                          <a:latin typeface="Cambria Math" panose="02040503050406030204" pitchFamily="18" charset="0"/>
                        </a:rPr>
                        <m:t>,0</m:t>
                      </m:r>
                      <m:r>
                        <a:rPr lang="en-US" sz="1500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50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1500" dirty="0"/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474000"/>
                <a:ext cx="2251963" cy="230832"/>
              </a:xfrm>
              <a:prstGeom prst="rect">
                <a:avLst/>
              </a:prstGeom>
              <a:blipFill>
                <a:blip r:embed="rId14"/>
                <a:stretch>
                  <a:fillRect l="-2981" b="-36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ovéPole 35">
            <a:extLst>
              <a:ext uri="{FF2B5EF4-FFF2-40B4-BE49-F238E27FC236}">
                <a16:creationId xmlns:a16="http://schemas.microsoft.com/office/drawing/2014/main" id="{BD37FAE9-2032-4298-ABE1-2A0D1AA19E90}"/>
              </a:ext>
            </a:extLst>
          </p:cNvPr>
          <p:cNvSpPr txBox="1"/>
          <p:nvPr/>
        </p:nvSpPr>
        <p:spPr>
          <a:xfrm>
            <a:off x="1187624" y="4647616"/>
            <a:ext cx="561662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Asian options can be American or European style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D88D554-5899-0CBD-D413-01F516EEC941}"/>
              </a:ext>
            </a:extLst>
          </p:cNvPr>
          <p:cNvSpPr txBox="1"/>
          <p:nvPr/>
        </p:nvSpPr>
        <p:spPr>
          <a:xfrm>
            <a:off x="1944002" y="2268000"/>
            <a:ext cx="260292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lnSpc>
                <a:spcPct val="80000"/>
              </a:lnSpc>
              <a:buClr>
                <a:srgbClr val="7030A0"/>
              </a:buClr>
              <a:buSzPct val="80000"/>
            </a:pP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average-price Asian long call:</a:t>
            </a:r>
            <a:endParaRPr lang="en-GB" sz="1500" noProof="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3E8AAD6-A58B-ECD6-BA3C-994D7353D442}"/>
              </a:ext>
            </a:extLst>
          </p:cNvPr>
          <p:cNvSpPr txBox="1"/>
          <p:nvPr/>
        </p:nvSpPr>
        <p:spPr>
          <a:xfrm>
            <a:off x="1944000" y="2484000"/>
            <a:ext cx="2556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lnSpc>
                <a:spcPct val="80000"/>
              </a:lnSpc>
              <a:buClr>
                <a:srgbClr val="7030A0"/>
              </a:buClr>
              <a:buSzPct val="80000"/>
            </a:pP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average-price Asian long put:</a:t>
            </a:r>
            <a:endParaRPr lang="en-GB" sz="1500" noProof="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0AC32F-E7FF-34B2-BFA8-39CAC4303D0C}"/>
              </a:ext>
            </a:extLst>
          </p:cNvPr>
          <p:cNvSpPr txBox="1"/>
          <p:nvPr/>
        </p:nvSpPr>
        <p:spPr>
          <a:xfrm>
            <a:off x="1944000" y="3241497"/>
            <a:ext cx="26999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lnSpc>
                <a:spcPct val="80000"/>
              </a:lnSpc>
              <a:buClr>
                <a:srgbClr val="7030A0"/>
              </a:buClr>
              <a:buSzPct val="80000"/>
            </a:pP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average-</a:t>
            </a:r>
            <a:r>
              <a:rPr lang="cs-CZ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strike </a:t>
            </a: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Asian long call:</a:t>
            </a:r>
            <a:endParaRPr lang="en-GB" sz="1500" noProof="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B78A1AD-E5A9-BB9B-CEC3-56A19805A122}"/>
              </a:ext>
            </a:extLst>
          </p:cNvPr>
          <p:cNvSpPr txBox="1"/>
          <p:nvPr/>
        </p:nvSpPr>
        <p:spPr>
          <a:xfrm>
            <a:off x="1944000" y="3474000"/>
            <a:ext cx="2619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>
              <a:lnSpc>
                <a:spcPct val="80000"/>
              </a:lnSpc>
              <a:buClr>
                <a:srgbClr val="7030A0"/>
              </a:buClr>
              <a:buSzPct val="80000"/>
            </a:pP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average-</a:t>
            </a:r>
            <a:r>
              <a:rPr lang="cs-CZ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strike </a:t>
            </a:r>
            <a:r>
              <a:rPr lang="en-GB" sz="1500" noProof="0" dirty="0">
                <a:latin typeface="Cambria Math" panose="02040503050406030204" pitchFamily="18" charset="0"/>
                <a:ea typeface="Cambria Math" panose="02040503050406030204" pitchFamily="18" charset="0"/>
                <a:sym typeface="Wingdings 2" panose="05020102010507070707" pitchFamily="18" charset="2"/>
              </a:rPr>
              <a:t>Asian long put:</a:t>
            </a:r>
            <a:endParaRPr lang="en-GB" sz="1500" noProof="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1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34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Binary options</a:t>
            </a:r>
            <a:r>
              <a:rPr lang="cs-CZ" dirty="0">
                <a:solidFill>
                  <a:srgbClr val="000000"/>
                </a:solidFill>
              </a:rPr>
              <a:t> (1)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3" y="1258224"/>
            <a:ext cx="78123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Binary (digital)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options offer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simple discontinuous payoff consisting of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a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„yes/no“ outcome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373224"/>
            <a:ext cx="65677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c</a:t>
            </a: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ash-or-nothing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binary option pays a fixed amount of cash or nothing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3964248"/>
            <a:ext cx="726672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cs-CZ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 a</a:t>
            </a: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set-or-nothing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binary option pays the value of the underlying security or nothing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1836000" y="3744000"/>
                <a:ext cx="272170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3744000"/>
                <a:ext cx="2721706" cy="215444"/>
              </a:xfrm>
              <a:prstGeom prst="rect">
                <a:avLst/>
              </a:prstGeom>
              <a:blipFill>
                <a:blip r:embed="rId12"/>
                <a:stretch>
                  <a:fillRect l="-2237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ovéPole 115"/>
              <p:cNvSpPr txBox="1"/>
              <p:nvPr/>
            </p:nvSpPr>
            <p:spPr>
              <a:xfrm>
                <a:off x="5112000" y="3744000"/>
                <a:ext cx="27217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6" name="TextovéPole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00" y="3744000"/>
                <a:ext cx="2721707" cy="215444"/>
              </a:xfrm>
              <a:prstGeom prst="rect">
                <a:avLst/>
              </a:prstGeom>
              <a:blipFill>
                <a:blip r:embed="rId13"/>
                <a:stretch>
                  <a:fillRect l="-2242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ovéPole 130"/>
              <p:cNvSpPr txBox="1"/>
              <p:nvPr/>
            </p:nvSpPr>
            <p:spPr>
              <a:xfrm>
                <a:off x="1836000" y="5868000"/>
                <a:ext cx="288739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1" name="TextovéPole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000" y="5868000"/>
                <a:ext cx="2887394" cy="215444"/>
              </a:xfrm>
              <a:prstGeom prst="rect">
                <a:avLst/>
              </a:prstGeom>
              <a:blipFill>
                <a:blip r:embed="rId14"/>
                <a:stretch>
                  <a:fillRect l="-2110"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ovéPole 131"/>
              <p:cNvSpPr txBox="1"/>
              <p:nvPr/>
            </p:nvSpPr>
            <p:spPr>
              <a:xfrm>
                <a:off x="5112000" y="5868000"/>
                <a:ext cx="2779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GB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for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2" name="TextovéPole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00" y="5868000"/>
                <a:ext cx="2779287" cy="215444"/>
              </a:xfrm>
              <a:prstGeom prst="rect">
                <a:avLst/>
              </a:prstGeom>
              <a:blipFill>
                <a:blip r:embed="rId15"/>
                <a:stretch>
                  <a:fillRect l="-2193" b="-1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ovéPole 77"/>
          <p:cNvSpPr txBox="1"/>
          <p:nvPr/>
        </p:nvSpPr>
        <p:spPr>
          <a:xfrm>
            <a:off x="1187624" y="1810333"/>
            <a:ext cx="7812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Binary options exist in two basic designs: cash-or-nothing binary option and asset-or-nothing binary option 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A7660299-F7CD-A712-8EC1-7C848F766288}"/>
              </a:ext>
            </a:extLst>
          </p:cNvPr>
          <p:cNvGrpSpPr/>
          <p:nvPr/>
        </p:nvGrpSpPr>
        <p:grpSpPr>
          <a:xfrm>
            <a:off x="1812811" y="2688910"/>
            <a:ext cx="2249479" cy="1053475"/>
            <a:chOff x="1836000" y="2700000"/>
            <a:chExt cx="2249479" cy="1053475"/>
          </a:xfrm>
        </p:grpSpPr>
        <p:grpSp>
          <p:nvGrpSpPr>
            <p:cNvPr id="11" name="Skupina 10"/>
            <p:cNvGrpSpPr/>
            <p:nvPr/>
          </p:nvGrpSpPr>
          <p:grpSpPr>
            <a:xfrm>
              <a:off x="1836000" y="2700000"/>
              <a:ext cx="2249479" cy="1053475"/>
              <a:chOff x="1742964" y="2287408"/>
              <a:chExt cx="2249479" cy="105347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ovéPole 7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789737" y="3079658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76" name="TextovéPole 7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9737" y="3079658"/>
                    <a:ext cx="187089" cy="261225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2065" y="2474228"/>
                <a:ext cx="0" cy="860513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881824" y="2655132"/>
                <a:ext cx="0" cy="4669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79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1942681" y="3110187"/>
                <a:ext cx="176522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938440" y="2667648"/>
                <a:ext cx="923899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ovéPole 85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1763688" y="2287408"/>
                <a:ext cx="2228755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noProof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cash-or-nothing call </a:t>
                </a:r>
                <a:endPara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90" name="Přímá spojnice 8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1938440" y="3117916"/>
                <a:ext cx="926375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ovéPole 9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1742964" y="2539262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94" name="TextovéPole 9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42964" y="2539262"/>
                    <a:ext cx="187089" cy="261225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16129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3" name="Přímá spojnice 92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890056" y="2667648"/>
                <a:ext cx="926375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8CC47606-FC25-4A2D-364B-DF8AEA144DB2}"/>
                    </a:ext>
                  </a:extLst>
                </p:cNvPr>
                <p:cNvSpPr txBox="1"/>
                <p:nvPr/>
              </p:nvSpPr>
              <p:spPr>
                <a:xfrm>
                  <a:off x="3664911" y="346533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8CC47606-FC25-4A2D-364B-DF8AEA144D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4911" y="3465336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130F502A-CE46-AE56-96B6-CE5BA4D74DE3}"/>
              </a:ext>
            </a:extLst>
          </p:cNvPr>
          <p:cNvGrpSpPr/>
          <p:nvPr/>
        </p:nvGrpSpPr>
        <p:grpSpPr>
          <a:xfrm>
            <a:off x="5076000" y="2700000"/>
            <a:ext cx="2257294" cy="1045660"/>
            <a:chOff x="5076000" y="2700000"/>
            <a:chExt cx="2257294" cy="1045660"/>
          </a:xfrm>
        </p:grpSpPr>
        <p:grpSp>
          <p:nvGrpSpPr>
            <p:cNvPr id="14" name="Skupina 13"/>
            <p:cNvGrpSpPr/>
            <p:nvPr/>
          </p:nvGrpSpPr>
          <p:grpSpPr>
            <a:xfrm>
              <a:off x="5076000" y="2700000"/>
              <a:ext cx="2257294" cy="1045660"/>
              <a:chOff x="4374327" y="2150159"/>
              <a:chExt cx="2257294" cy="104566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ovéPole 106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5398641" y="2934594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07" name="TextovéPole 106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8641" y="2934594"/>
                    <a:ext cx="187089" cy="26122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8" name="Přímá spojnice 107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1243" y="2336979"/>
                <a:ext cx="0" cy="858840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Přímá spojnice 108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5521002" y="2517883"/>
                <a:ext cx="0" cy="4669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4581859" y="2972938"/>
                <a:ext cx="176522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ovéPole 111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4402866" y="2150159"/>
                <a:ext cx="2228755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noProof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cash-or-nothing put </a:t>
                </a:r>
                <a:endPara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13" name="Přímá spojnice 112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4577618" y="2516341"/>
                <a:ext cx="926375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13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5527475" y="2973507"/>
                <a:ext cx="926375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TextovéPole 114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374327" y="2394198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5" name="TextovéPole 114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74327" y="2394198"/>
                    <a:ext cx="187089" cy="261225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16129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F46C7EBA-9379-BDEC-0297-82EA4A7FD175}"/>
                    </a:ext>
                  </a:extLst>
                </p:cNvPr>
                <p:cNvSpPr txBox="1"/>
                <p:nvPr/>
              </p:nvSpPr>
              <p:spPr>
                <a:xfrm>
                  <a:off x="6995751" y="346788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8" name="TextovéPole 17">
                  <a:extLst>
                    <a:ext uri="{FF2B5EF4-FFF2-40B4-BE49-F238E27FC236}">
                      <a16:creationId xmlns:a16="http://schemas.microsoft.com/office/drawing/2014/main" id="{F46C7EBA-9379-BDEC-0297-82EA4A7FD1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95751" y="3467887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85113876-17EF-35F6-2257-A25293A28F05}"/>
              </a:ext>
            </a:extLst>
          </p:cNvPr>
          <p:cNvGrpSpPr/>
          <p:nvPr/>
        </p:nvGrpSpPr>
        <p:grpSpPr>
          <a:xfrm>
            <a:off x="1836000" y="4500000"/>
            <a:ext cx="2126158" cy="1402758"/>
            <a:chOff x="1836000" y="4500000"/>
            <a:chExt cx="2126158" cy="1402758"/>
          </a:xfrm>
        </p:grpSpPr>
        <p:grpSp>
          <p:nvGrpSpPr>
            <p:cNvPr id="19" name="Skupina 18"/>
            <p:cNvGrpSpPr/>
            <p:nvPr/>
          </p:nvGrpSpPr>
          <p:grpSpPr>
            <a:xfrm>
              <a:off x="1836000" y="4500000"/>
              <a:ext cx="2126158" cy="1402758"/>
              <a:chOff x="1859213" y="3915753"/>
              <a:chExt cx="2126158" cy="1402758"/>
            </a:xfrm>
          </p:grpSpPr>
          <p:cxnSp>
            <p:nvCxnSpPr>
              <p:cNvPr id="97" name="Přímá spojnice 96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2048314" y="4250675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508886" y="4643517"/>
                <a:ext cx="0" cy="4669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2058930" y="5098572"/>
                <a:ext cx="176522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ovéPole 100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1950272" y="3915753"/>
                <a:ext cx="2035099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noProof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asset-or-nothing call </a:t>
                </a:r>
                <a:endPara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02" name="Přímá spojnice 10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048633" y="5100245"/>
                <a:ext cx="450851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ovéPole 1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1859213" y="4512017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04" name="TextovéPole 1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59213" y="4512017"/>
                    <a:ext cx="187089" cy="26122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5" name="Přímá spojnice 104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2051721" y="4632400"/>
                <a:ext cx="460470" cy="4604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2517652" y="4164837"/>
                <a:ext cx="460470" cy="460471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056110" y="4643648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TextovéPole 1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419575" y="5057286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9" name="TextovéPole 1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19575" y="5057286"/>
                    <a:ext cx="187089" cy="261225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ovéPole 21">
                  <a:extLst>
                    <a:ext uri="{FF2B5EF4-FFF2-40B4-BE49-F238E27FC236}">
                      <a16:creationId xmlns:a16="http://schemas.microsoft.com/office/drawing/2014/main" id="{E4E7683B-0F5A-CA5B-9479-696E3B2FD5CC}"/>
                    </a:ext>
                  </a:extLst>
                </p:cNvPr>
                <p:cNvSpPr txBox="1"/>
                <p:nvPr/>
              </p:nvSpPr>
              <p:spPr>
                <a:xfrm>
                  <a:off x="3664911" y="5621159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22" name="TextovéPole 21">
                  <a:extLst>
                    <a:ext uri="{FF2B5EF4-FFF2-40B4-BE49-F238E27FC236}">
                      <a16:creationId xmlns:a16="http://schemas.microsoft.com/office/drawing/2014/main" id="{E4E7683B-0F5A-CA5B-9479-696E3B2FD5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4911" y="5621159"/>
                  <a:ext cx="187089" cy="261225"/>
                </a:xfrm>
                <a:prstGeom prst="rect">
                  <a:avLst/>
                </a:prstGeom>
                <a:blipFill>
                  <a:blip r:embed="rId22"/>
                  <a:stretch>
                    <a:fillRect l="-2258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43758AA1-6C2C-3F89-716B-F3247716B15D}"/>
              </a:ext>
            </a:extLst>
          </p:cNvPr>
          <p:cNvGrpSpPr/>
          <p:nvPr/>
        </p:nvGrpSpPr>
        <p:grpSpPr>
          <a:xfrm>
            <a:off x="5076000" y="4500000"/>
            <a:ext cx="2126158" cy="1401085"/>
            <a:chOff x="5076000" y="4500000"/>
            <a:chExt cx="2126158" cy="1401085"/>
          </a:xfrm>
        </p:grpSpPr>
        <p:grpSp>
          <p:nvGrpSpPr>
            <p:cNvPr id="24" name="Skupina 23"/>
            <p:cNvGrpSpPr/>
            <p:nvPr/>
          </p:nvGrpSpPr>
          <p:grpSpPr>
            <a:xfrm>
              <a:off x="5076000" y="4500000"/>
              <a:ext cx="2126158" cy="1401085"/>
              <a:chOff x="5099501" y="4044139"/>
              <a:chExt cx="2126158" cy="1401085"/>
            </a:xfrm>
          </p:grpSpPr>
          <p:grpSp>
            <p:nvGrpSpPr>
              <p:cNvPr id="23" name="Skupina 22"/>
              <p:cNvGrpSpPr/>
              <p:nvPr/>
            </p:nvGrpSpPr>
            <p:grpSpPr>
              <a:xfrm>
                <a:off x="5099501" y="4044139"/>
                <a:ext cx="2126158" cy="1306898"/>
                <a:chOff x="5099501" y="3915753"/>
                <a:chExt cx="2126158" cy="1306898"/>
              </a:xfrm>
            </p:grpSpPr>
            <p:cxnSp>
              <p:nvCxnSpPr>
                <p:cNvPr id="121" name="Přímá spojnice 120">
                  <a:extLst>
                    <a:ext uri="{FF2B5EF4-FFF2-40B4-BE49-F238E27FC236}">
                      <a16:creationId xmlns:a16="http://schemas.microsoft.com/office/drawing/2014/main" id="{1A8E3DAD-B6C4-40D4-9CE0-16917D2F95E3}"/>
                    </a:ext>
                  </a:extLst>
                </p:cNvPr>
                <p:cNvCxnSpPr/>
                <p:nvPr/>
              </p:nvCxnSpPr>
              <p:spPr>
                <a:xfrm>
                  <a:off x="5288602" y="4250675"/>
                  <a:ext cx="0" cy="971976"/>
                </a:xfrm>
                <a:prstGeom prst="line">
                  <a:avLst/>
                </a:prstGeom>
                <a:ln w="6350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Přímá spojnice 121">
                  <a:extLst>
                    <a:ext uri="{FF2B5EF4-FFF2-40B4-BE49-F238E27FC236}">
                      <a16:creationId xmlns:a16="http://schemas.microsoft.com/office/drawing/2014/main" id="{906A2621-6FF0-4E69-B93F-0FD3D7509E11}"/>
                    </a:ext>
                  </a:extLst>
                </p:cNvPr>
                <p:cNvCxnSpPr/>
                <p:nvPr/>
              </p:nvCxnSpPr>
              <p:spPr>
                <a:xfrm>
                  <a:off x="5756989" y="4643517"/>
                  <a:ext cx="0" cy="46692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ot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Přímá spojnice 122">
                  <a:extLst>
                    <a:ext uri="{FF2B5EF4-FFF2-40B4-BE49-F238E27FC236}">
                      <a16:creationId xmlns:a16="http://schemas.microsoft.com/office/drawing/2014/main" id="{366013F4-C598-4589-BCA9-4D63C7A09A98}"/>
                    </a:ext>
                  </a:extLst>
                </p:cNvPr>
                <p:cNvCxnSpPr/>
                <p:nvPr/>
              </p:nvCxnSpPr>
              <p:spPr>
                <a:xfrm>
                  <a:off x="5299218" y="5098572"/>
                  <a:ext cx="1765223" cy="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xtovéPole 12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5190560" y="3915753"/>
                  <a:ext cx="2035099" cy="24006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en-GB" sz="1200" b="1" noProof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asset-or-nothing put </a:t>
                  </a:r>
                  <a:endParaRPr lang="en-GB" sz="1200" b="1" noProof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cxnSp>
              <p:nvCxnSpPr>
                <p:cNvPr id="125" name="Přímá spojnice 124">
                  <a:extLst>
                    <a:ext uri="{FF2B5EF4-FFF2-40B4-BE49-F238E27FC236}">
                      <a16:creationId xmlns:a16="http://schemas.microsoft.com/office/drawing/2014/main" id="{F1012CB4-74D9-4DC7-84BD-B0CB720F5659}"/>
                    </a:ext>
                  </a:extLst>
                </p:cNvPr>
                <p:cNvCxnSpPr/>
                <p:nvPr/>
              </p:nvCxnSpPr>
              <p:spPr>
                <a:xfrm>
                  <a:off x="5766000" y="5094189"/>
                  <a:ext cx="834336" cy="0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6" name="TextovéPole 125">
                      <a:extLst>
                        <a:ext uri="{FF2B5EF4-FFF2-40B4-BE49-F238E27FC236}">
                          <a16:creationId xmlns:a16="http://schemas.microsoft.com/office/drawing/2014/main" id="{1129F341-0890-4352-8ECF-8AB4C01D6AF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099501" y="4512017"/>
                      <a:ext cx="187089" cy="2612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r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oMath>
                        </m:oMathPara>
                      </a14:m>
                      <a:endParaRPr lang="en-GB" sz="1100" i="1" baseline="-25000" dirty="0"/>
                    </a:p>
                  </p:txBody>
                </p:sp>
              </mc:Choice>
              <mc:Fallback xmlns="">
                <p:sp>
                  <p:nvSpPr>
                    <p:cNvPr id="126" name="TextovéPole 125">
                      <a:extLst>
                        <a:ext uri="{FF2B5EF4-FFF2-40B4-BE49-F238E27FC236}">
                          <a16:creationId xmlns:a16="http://schemas.microsoft.com/office/drawing/2014/main" id="{1129F341-0890-4352-8ECF-8AB4C01D6AF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099501" y="4512017"/>
                      <a:ext cx="187089" cy="261225"/>
                    </a:xfrm>
                    <a:prstGeom prst="rect">
                      <a:avLst/>
                    </a:prstGeom>
                    <a:blipFill>
                      <a:blip r:embed="rId19"/>
                      <a:stretch>
                        <a:fillRect l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28" name="Přímá spojnice 127">
                  <a:extLst>
                    <a:ext uri="{FF2B5EF4-FFF2-40B4-BE49-F238E27FC236}">
                      <a16:creationId xmlns:a16="http://schemas.microsoft.com/office/drawing/2014/main" id="{906A2621-6FF0-4E69-B93F-0FD3D7509E11}"/>
                    </a:ext>
                  </a:extLst>
                </p:cNvPr>
                <p:cNvCxnSpPr>
                  <a:cxnSpLocks noChangeAspect="1"/>
                </p:cNvCxnSpPr>
                <p:nvPr/>
              </p:nvCxnSpPr>
              <p:spPr>
                <a:xfrm flipH="1">
                  <a:off x="5300974" y="4643476"/>
                  <a:ext cx="444061" cy="444062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Přímá spojnice 128">
                  <a:extLst>
                    <a:ext uri="{FF2B5EF4-FFF2-40B4-BE49-F238E27FC236}">
                      <a16:creationId xmlns:a16="http://schemas.microsoft.com/office/drawing/2014/main" id="{F1012CB4-74D9-4DC7-84BD-B0CB720F5659}"/>
                    </a:ext>
                  </a:extLst>
                </p:cNvPr>
                <p:cNvCxnSpPr/>
                <p:nvPr/>
              </p:nvCxnSpPr>
              <p:spPr>
                <a:xfrm>
                  <a:off x="5296398" y="4635833"/>
                  <a:ext cx="4638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ot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TextovéPole 12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5659863" y="5183999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30" name="TextovéPole 12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59863" y="5183999"/>
                    <a:ext cx="187089" cy="26122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5AAF905A-53A0-2CF2-3EBA-08B57CCE4947}"/>
                    </a:ext>
                  </a:extLst>
                </p:cNvPr>
                <p:cNvSpPr txBox="1"/>
                <p:nvPr/>
              </p:nvSpPr>
              <p:spPr>
                <a:xfrm>
                  <a:off x="6976911" y="562533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5AAF905A-53A0-2CF2-3EBA-08B57CCE49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6911" y="5625336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4759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312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Binary options</a:t>
            </a:r>
            <a:r>
              <a:rPr lang="cs-CZ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000000"/>
                </a:solidFill>
              </a:rPr>
              <a:t>2</a:t>
            </a:r>
            <a:r>
              <a:rPr lang="cs-CZ" dirty="0">
                <a:solidFill>
                  <a:srgbClr val="000000"/>
                </a:solidFill>
              </a:rPr>
              <a:t>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66604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 of standard options into binary options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4" y="1215832"/>
            <a:ext cx="31683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 of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call option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24971A5C-A0B9-A535-7908-D0B3784990A5}"/>
              </a:ext>
            </a:extLst>
          </p:cNvPr>
          <p:cNvGrpSpPr/>
          <p:nvPr/>
        </p:nvGrpSpPr>
        <p:grpSpPr>
          <a:xfrm>
            <a:off x="1584000" y="1559104"/>
            <a:ext cx="2035099" cy="1559828"/>
            <a:chOff x="1584000" y="1559104"/>
            <a:chExt cx="2035099" cy="1559828"/>
          </a:xfrm>
        </p:grpSpPr>
        <p:sp>
          <p:nvSpPr>
            <p:cNvPr id="101" name="TextovéPole 10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584000" y="1559104"/>
              <a:ext cx="203509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asset-or-nothing call </a:t>
              </a:r>
              <a:endParaRPr lang="en-GB" sz="1200" b="1" noProof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31" name="Skupina 30"/>
            <p:cNvGrpSpPr/>
            <p:nvPr/>
          </p:nvGrpSpPr>
          <p:grpSpPr>
            <a:xfrm>
              <a:off x="1872000" y="1791820"/>
              <a:ext cx="1272627" cy="1327112"/>
              <a:chOff x="1859213" y="1988608"/>
              <a:chExt cx="1272627" cy="1327112"/>
            </a:xfrm>
          </p:grpSpPr>
          <p:cxnSp>
            <p:nvCxnSpPr>
              <p:cNvPr id="97" name="Přímá spojnice 96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2048314" y="1988608"/>
                <a:ext cx="0" cy="1327112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Přímá spojnice 9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508886" y="2381450"/>
                <a:ext cx="0" cy="4669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Přímá spojnice 98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2058930" y="2836505"/>
                <a:ext cx="1072910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Přímá spojnice 10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060745" y="2844234"/>
                <a:ext cx="43200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ovéPole 1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1859213" y="2249950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04" name="TextovéPole 10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59213" y="2249950"/>
                    <a:ext cx="187089" cy="261225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5" name="Přímá spojnice 104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2059405" y="2378017"/>
                <a:ext cx="460470" cy="46047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římá spojnice 116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2513224" y="2038712"/>
                <a:ext cx="338268" cy="338269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římá spojnice 117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056110" y="2381581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TextovéPole 1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419575" y="2795219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9" name="TextovéPole 1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19575" y="2795219"/>
                    <a:ext cx="187089" cy="26122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9696F3B7-5262-94D9-F6AA-DD7987599228}"/>
              </a:ext>
            </a:extLst>
          </p:cNvPr>
          <p:cNvGrpSpPr/>
          <p:nvPr/>
        </p:nvGrpSpPr>
        <p:grpSpPr>
          <a:xfrm>
            <a:off x="1584000" y="3549716"/>
            <a:ext cx="2035099" cy="1026667"/>
            <a:chOff x="1584000" y="3549716"/>
            <a:chExt cx="2035099" cy="1026667"/>
          </a:xfrm>
        </p:grpSpPr>
        <p:sp>
          <p:nvSpPr>
            <p:cNvPr id="124" name="TextovéPole 123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584000" y="3549716"/>
              <a:ext cx="203509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cash-or-nothing put </a:t>
              </a:r>
              <a:endParaRPr lang="en-GB" sz="1200" b="1" noProof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57" name="Skupina 56"/>
            <p:cNvGrpSpPr/>
            <p:nvPr/>
          </p:nvGrpSpPr>
          <p:grpSpPr>
            <a:xfrm>
              <a:off x="1878056" y="3795096"/>
              <a:ext cx="1357081" cy="781287"/>
              <a:chOff x="4017360" y="4137164"/>
              <a:chExt cx="1357081" cy="781287"/>
            </a:xfrm>
          </p:grpSpPr>
          <p:cxnSp>
            <p:nvCxnSpPr>
              <p:cNvPr id="121" name="Přímá spojnice 120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4200405" y="4168976"/>
                <a:ext cx="0" cy="749475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římá spojnice 121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4668792" y="4250900"/>
                <a:ext cx="0" cy="468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4211021" y="4700185"/>
                <a:ext cx="1145252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4683859" y="4707914"/>
                <a:ext cx="690582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TextovéPole 12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017360" y="4137164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26" name="TextovéPole 12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17360" y="4137164"/>
                    <a:ext cx="187089" cy="261225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28" name="Přímá spojnice 12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4210505" y="4262348"/>
                <a:ext cx="450000" cy="3451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TextovéPole 12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574624" y="4657226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cs-CZ" sz="1100" i="1" baseline="-25000" dirty="0"/>
                  </a:p>
                </p:txBody>
              </p:sp>
            </mc:Choice>
            <mc:Fallback xmlns="">
              <p:sp>
                <p:nvSpPr>
                  <p:cNvPr id="130" name="TextovéPole 129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74624" y="4657226"/>
                    <a:ext cx="187089" cy="26122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" name="Plus 5"/>
          <p:cNvSpPr/>
          <p:nvPr/>
        </p:nvSpPr>
        <p:spPr>
          <a:xfrm>
            <a:off x="3492000" y="2512156"/>
            <a:ext cx="216000" cy="216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vná se 6"/>
          <p:cNvSpPr/>
          <p:nvPr/>
        </p:nvSpPr>
        <p:spPr>
          <a:xfrm>
            <a:off x="5580112" y="2514112"/>
            <a:ext cx="216000" cy="2160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8" name="TextovéPole 137"/>
          <p:cNvSpPr txBox="1"/>
          <p:nvPr/>
        </p:nvSpPr>
        <p:spPr>
          <a:xfrm>
            <a:off x="1187624" y="3180122"/>
            <a:ext cx="31683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 of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put option</a:t>
            </a:r>
          </a:p>
        </p:txBody>
      </p:sp>
      <p:sp>
        <p:nvSpPr>
          <p:cNvPr id="91" name="Plus 90"/>
          <p:cNvSpPr/>
          <p:nvPr/>
        </p:nvSpPr>
        <p:spPr>
          <a:xfrm>
            <a:off x="3492000" y="4269796"/>
            <a:ext cx="216000" cy="216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ovná se 92"/>
          <p:cNvSpPr/>
          <p:nvPr/>
        </p:nvSpPr>
        <p:spPr>
          <a:xfrm>
            <a:off x="5580000" y="4272648"/>
            <a:ext cx="216000" cy="2160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7A490315-857C-6990-15BE-3311B0E8556B}"/>
              </a:ext>
            </a:extLst>
          </p:cNvPr>
          <p:cNvGrpSpPr/>
          <p:nvPr/>
        </p:nvGrpSpPr>
        <p:grpSpPr>
          <a:xfrm>
            <a:off x="3780000" y="3549716"/>
            <a:ext cx="2035099" cy="1402730"/>
            <a:chOff x="3780000" y="3549716"/>
            <a:chExt cx="2035099" cy="1402730"/>
          </a:xfrm>
        </p:grpSpPr>
        <p:sp>
          <p:nvSpPr>
            <p:cNvPr id="80" name="TextovéPole 7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780000" y="3549716"/>
              <a:ext cx="203509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asset-or-nothing put </a:t>
              </a:r>
              <a:endParaRPr lang="en-GB" sz="1200" b="1" noProof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46" name="Skupina 45"/>
            <p:cNvGrpSpPr/>
            <p:nvPr/>
          </p:nvGrpSpPr>
          <p:grpSpPr>
            <a:xfrm>
              <a:off x="3960000" y="3944334"/>
              <a:ext cx="1159266" cy="1008112"/>
              <a:chOff x="1895682" y="4240298"/>
              <a:chExt cx="1159266" cy="1008112"/>
            </a:xfrm>
          </p:grpSpPr>
          <p:cxnSp>
            <p:nvCxnSpPr>
              <p:cNvPr id="77" name="Přímá spojnice 76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2130887" y="4240298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Přímá spojnice 7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2591459" y="4668201"/>
                <a:ext cx="0" cy="4669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Přímá spojnice 78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2141503" y="4653063"/>
                <a:ext cx="895277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Přímá spojnice 8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137262" y="4660792"/>
                <a:ext cx="448667" cy="474338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ovéPole 8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1895682" y="4987185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86" name="TextovéPole 8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95682" y="4987185"/>
                    <a:ext cx="187089" cy="261225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22581" r="-19355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9" name="Přímá spojnice 88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130999" y="5142945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Přímá spojnice 8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2604097" y="4661810"/>
                <a:ext cx="450851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TextovéPole 132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2518187" y="4456235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33" name="TextovéPole 132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18187" y="4456235"/>
                    <a:ext cx="187089" cy="261225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74FD74F7-CC81-45FF-5510-A34777501445}"/>
              </a:ext>
            </a:extLst>
          </p:cNvPr>
          <p:cNvGrpSpPr/>
          <p:nvPr/>
        </p:nvGrpSpPr>
        <p:grpSpPr>
          <a:xfrm>
            <a:off x="3780000" y="1559104"/>
            <a:ext cx="2035099" cy="1674185"/>
            <a:chOff x="3780000" y="1559104"/>
            <a:chExt cx="2035099" cy="1674185"/>
          </a:xfrm>
        </p:grpSpPr>
        <p:sp>
          <p:nvSpPr>
            <p:cNvPr id="85" name="TextovéPole 84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780000" y="1559104"/>
              <a:ext cx="2035099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noProof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Short cash-or-nothing call </a:t>
              </a:r>
              <a:endParaRPr lang="en-GB" sz="1200" b="1" noProof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34" name="Skupina 33"/>
            <p:cNvGrpSpPr/>
            <p:nvPr/>
          </p:nvGrpSpPr>
          <p:grpSpPr>
            <a:xfrm>
              <a:off x="3960000" y="1853119"/>
              <a:ext cx="1380174" cy="1380170"/>
              <a:chOff x="3976099" y="2057591"/>
              <a:chExt cx="1380174" cy="1380170"/>
            </a:xfrm>
          </p:grpSpPr>
          <p:cxnSp>
            <p:nvCxnSpPr>
              <p:cNvPr id="81" name="Přímá spojnice 80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4211304" y="2057591"/>
                <a:ext cx="0" cy="1335273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82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4671876" y="2830623"/>
                <a:ext cx="0" cy="468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nice 83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4221920" y="2833653"/>
                <a:ext cx="1134353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římá spojnice 86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4223735" y="2841382"/>
                <a:ext cx="432000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TextovéPole 8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3976099" y="3176536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88" name="TextovéPole 8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76099" y="3176536"/>
                    <a:ext cx="187089" cy="261225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26667" r="-200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2" name="Přímá spojnice 9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4211416" y="3302488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Přímá spojnice 9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4678458" y="3298008"/>
                <a:ext cx="450851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4" name="TextovéPole 13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605767" y="2636912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34" name="TextovéPole 13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05767" y="2636912"/>
                    <a:ext cx="187089" cy="261225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000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66EF176E-C1B4-0B7E-776A-480BD220909F}"/>
              </a:ext>
            </a:extLst>
          </p:cNvPr>
          <p:cNvGrpSpPr/>
          <p:nvPr/>
        </p:nvGrpSpPr>
        <p:grpSpPr>
          <a:xfrm>
            <a:off x="6171326" y="1559104"/>
            <a:ext cx="1588883" cy="1563874"/>
            <a:chOff x="6151469" y="1559104"/>
            <a:chExt cx="1588883" cy="1563874"/>
          </a:xfrm>
        </p:grpSpPr>
        <p:sp>
          <p:nvSpPr>
            <p:cNvPr id="120" name="TextovéPole 119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6281317" y="1559104"/>
              <a:ext cx="1171003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call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grpSp>
          <p:nvGrpSpPr>
            <p:cNvPr id="9" name="Skupina 8"/>
            <p:cNvGrpSpPr/>
            <p:nvPr/>
          </p:nvGrpSpPr>
          <p:grpSpPr>
            <a:xfrm>
              <a:off x="6151469" y="1794032"/>
              <a:ext cx="1588883" cy="1328946"/>
              <a:chOff x="6151469" y="1890928"/>
              <a:chExt cx="1588883" cy="1328946"/>
            </a:xfrm>
          </p:grpSpPr>
          <p:grpSp>
            <p:nvGrpSpPr>
              <p:cNvPr id="36" name="Skupina 35"/>
              <p:cNvGrpSpPr/>
              <p:nvPr/>
            </p:nvGrpSpPr>
            <p:grpSpPr>
              <a:xfrm>
                <a:off x="6374607" y="1890928"/>
                <a:ext cx="1365745" cy="1328946"/>
                <a:chOff x="6374607" y="2100054"/>
                <a:chExt cx="1365745" cy="1328946"/>
              </a:xfrm>
            </p:grpSpPr>
            <p:cxnSp>
              <p:nvCxnSpPr>
                <p:cNvPr id="103" name="Přímá spojnice 102">
                  <a:extLst>
                    <a:ext uri="{FF2B5EF4-FFF2-40B4-BE49-F238E27FC236}">
                      <a16:creationId xmlns:a16="http://schemas.microsoft.com/office/drawing/2014/main" id="{1A8E3DAD-B6C4-40D4-9CE0-16917D2F95E3}"/>
                    </a:ext>
                  </a:extLst>
                </p:cNvPr>
                <p:cNvCxnSpPr/>
                <p:nvPr/>
              </p:nvCxnSpPr>
              <p:spPr>
                <a:xfrm>
                  <a:off x="6379359" y="2100054"/>
                  <a:ext cx="0" cy="1328946"/>
                </a:xfrm>
                <a:prstGeom prst="line">
                  <a:avLst/>
                </a:prstGeom>
                <a:ln w="6350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Přímá spojnice 110">
                  <a:extLst>
                    <a:ext uri="{FF2B5EF4-FFF2-40B4-BE49-F238E27FC236}">
                      <a16:creationId xmlns:a16="http://schemas.microsoft.com/office/drawing/2014/main" id="{366013F4-C598-4589-BCA9-4D63C7A09A98}"/>
                    </a:ext>
                  </a:extLst>
                </p:cNvPr>
                <p:cNvCxnSpPr/>
                <p:nvPr/>
              </p:nvCxnSpPr>
              <p:spPr>
                <a:xfrm>
                  <a:off x="6374607" y="2947951"/>
                  <a:ext cx="1365745" cy="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Přímá spojnice 126">
                  <a:extLst>
                    <a:ext uri="{FF2B5EF4-FFF2-40B4-BE49-F238E27FC236}">
                      <a16:creationId xmlns:a16="http://schemas.microsoft.com/office/drawing/2014/main" id="{F1012CB4-74D9-4DC7-84BD-B0CB720F5659}"/>
                    </a:ext>
                  </a:extLst>
                </p:cNvPr>
                <p:cNvCxnSpPr/>
                <p:nvPr/>
              </p:nvCxnSpPr>
              <p:spPr>
                <a:xfrm>
                  <a:off x="6383974" y="2954382"/>
                  <a:ext cx="468000" cy="0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Přímá spojnice 134">
                  <a:extLst>
                    <a:ext uri="{FF2B5EF4-FFF2-40B4-BE49-F238E27FC236}">
                      <a16:creationId xmlns:a16="http://schemas.microsoft.com/office/drawing/2014/main" id="{906A2621-6FF0-4E69-B93F-0FD3D7509E11}"/>
                    </a:ext>
                  </a:extLst>
                </p:cNvPr>
                <p:cNvCxnSpPr/>
                <p:nvPr/>
              </p:nvCxnSpPr>
              <p:spPr>
                <a:xfrm flipH="1">
                  <a:off x="6865106" y="2158373"/>
                  <a:ext cx="795343" cy="795345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7" name="TextovéPole 136">
                      <a:extLst>
                        <a:ext uri="{FF2B5EF4-FFF2-40B4-BE49-F238E27FC236}">
                          <a16:creationId xmlns:a16="http://schemas.microsoft.com/office/drawing/2014/main" id="{1129F341-0890-4352-8ECF-8AB4C01D6AF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65988" y="2720359"/>
                      <a:ext cx="187089" cy="26122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rIns="0" rtlCol="0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oMath>
                        </m:oMathPara>
                      </a14:m>
                      <a:endParaRPr lang="en-GB" sz="1100" i="1" baseline="-25000" dirty="0"/>
                    </a:p>
                  </p:txBody>
                </p:sp>
              </mc:Choice>
              <mc:Fallback xmlns="">
                <p:sp>
                  <p:nvSpPr>
                    <p:cNvPr id="137" name="TextovéPole 136">
                      <a:extLst>
                        <a:ext uri="{FF2B5EF4-FFF2-40B4-BE49-F238E27FC236}">
                          <a16:creationId xmlns:a16="http://schemas.microsoft.com/office/drawing/2014/main" id="{1129F341-0890-4352-8ECF-8AB4C01D6AF5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765988" y="2720359"/>
                      <a:ext cx="187089" cy="261225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l="-645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39" name="TextovéPole 138">
                <a:extLst>
                  <a:ext uri="{FF2B5EF4-FFF2-40B4-BE49-F238E27FC236}">
                    <a16:creationId xmlns:a16="http://schemas.microsoft.com/office/drawing/2014/main" id="{1129F341-0890-4352-8ECF-8AB4C01D6AF5}"/>
                  </a:ext>
                </a:extLst>
              </p:cNvPr>
              <p:cNvSpPr txBox="1"/>
              <p:nvPr/>
            </p:nvSpPr>
            <p:spPr>
              <a:xfrm>
                <a:off x="6151469" y="2619408"/>
                <a:ext cx="281291" cy="26161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cs-CZ" sz="11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0</a:t>
                </a:r>
                <a:endParaRPr lang="en-GB" sz="1100" i="1" baseline="-2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p:grpSp>
      </p:grpSp>
      <p:grpSp>
        <p:nvGrpSpPr>
          <p:cNvPr id="10" name="Skupina 9"/>
          <p:cNvGrpSpPr/>
          <p:nvPr/>
        </p:nvGrpSpPr>
        <p:grpSpPr>
          <a:xfrm>
            <a:off x="6178226" y="3506129"/>
            <a:ext cx="1546758" cy="1234135"/>
            <a:chOff x="6178226" y="3548521"/>
            <a:chExt cx="1546758" cy="1234135"/>
          </a:xfrm>
        </p:grpSpPr>
        <p:cxnSp>
          <p:nvCxnSpPr>
            <p:cNvPr id="109" name="Přímá spojnice 108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6386549" y="3810680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nice 111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6389481" y="4403026"/>
              <a:ext cx="1145252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ovéPole 11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6288507" y="3548521"/>
              <a:ext cx="1436477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put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14" name="Přímá spojnice 11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6881233" y="4401440"/>
              <a:ext cx="690582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ovéPole 11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178226" y="4278488"/>
                  <a:ext cx="278094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15" name="TextovéPole 11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8226" y="4278488"/>
                  <a:ext cx="278094" cy="25769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Přímá spojnice 11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 flipV="1">
              <a:off x="6396649" y="3944580"/>
              <a:ext cx="467298" cy="453425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ovéPole 10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6778679" y="4365215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cs-CZ" sz="1100" i="1" baseline="-25000" dirty="0"/>
                </a:p>
              </p:txBody>
            </p:sp>
          </mc:Choice>
          <mc:Fallback xmlns="">
            <p:sp>
              <p:nvSpPr>
                <p:cNvPr id="108" name="TextovéPole 10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8679" y="4365215"/>
                  <a:ext cx="187089" cy="261225"/>
                </a:xfrm>
                <a:prstGeom prst="rect">
                  <a:avLst/>
                </a:prstGeom>
                <a:blipFill>
                  <a:blip r:embed="rId19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3" name="TextovéPole 142"/>
          <p:cNvSpPr txBox="1"/>
          <p:nvPr/>
        </p:nvSpPr>
        <p:spPr>
          <a:xfrm>
            <a:off x="864001" y="4896000"/>
            <a:ext cx="478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Scams on online trading platforms</a:t>
            </a:r>
          </a:p>
        </p:txBody>
      </p:sp>
      <p:sp>
        <p:nvSpPr>
          <p:cNvPr id="144" name="TextovéPole 143"/>
          <p:cNvSpPr txBox="1"/>
          <p:nvPr/>
        </p:nvSpPr>
        <p:spPr>
          <a:xfrm>
            <a:off x="1187624" y="5236426"/>
            <a:ext cx="69847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Seeming simplicity of binary option can hide fraudulent trading</a:t>
            </a:r>
          </a:p>
        </p:txBody>
      </p:sp>
      <p:sp>
        <p:nvSpPr>
          <p:cNvPr id="106" name="TextovéPole 105"/>
          <p:cNvSpPr txBox="1"/>
          <p:nvPr/>
        </p:nvSpPr>
        <p:spPr>
          <a:xfrm>
            <a:off x="1187624" y="5520612"/>
            <a:ext cx="7704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Scams include manipulation of the exercise price and the expiration time, hidden fees, overstatement of returns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E75945A1-5EA0-B5F9-6EFE-3DC8D2593B5E}"/>
                  </a:ext>
                </a:extLst>
              </p:cNvPr>
              <p:cNvSpPr txBox="1"/>
              <p:nvPr/>
            </p:nvSpPr>
            <p:spPr>
              <a:xfrm>
                <a:off x="7200000" y="2780273"/>
                <a:ext cx="1733487" cy="307777"/>
              </a:xfrm>
              <a:prstGeom prst="rect">
                <a:avLst/>
              </a:prstGeom>
            </p:spPr>
            <p:style>
              <a:lnRef idx="2">
                <a:schemeClr val="accent5">
                  <a:shade val="15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cs-CZ"/>
                </a:defPPr>
                <a:lvl1pPr algn="ctr">
                  <a:defRPr sz="1400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E75945A1-5EA0-B5F9-6EFE-3DC8D2593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0" y="2780273"/>
                <a:ext cx="1733487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D8D00A47-AA6E-2C9A-F6C9-C46AD2B8BA9A}"/>
                  </a:ext>
                </a:extLst>
              </p:cNvPr>
              <p:cNvSpPr txBox="1"/>
              <p:nvPr/>
            </p:nvSpPr>
            <p:spPr>
              <a:xfrm>
                <a:off x="7200000" y="4494150"/>
                <a:ext cx="1733487" cy="307777"/>
              </a:xfrm>
              <a:prstGeom prst="rect">
                <a:avLst/>
              </a:prstGeom>
            </p:spPr>
            <p:style>
              <a:lnRef idx="2">
                <a:schemeClr val="accent5">
                  <a:shade val="15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cs-CZ"/>
                </a:defPPr>
                <a:lvl1pPr algn="ctr">
                  <a:defRPr sz="1400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𝐶𝑜𝑁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𝐴𝑜𝑁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D8D00A47-AA6E-2C9A-F6C9-C46AD2B8B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0" y="4494150"/>
                <a:ext cx="1733487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082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3059847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Package options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1980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05164"/>
            <a:ext cx="698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Package options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replicate payoffs of specific option combinations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864000" y="1548000"/>
            <a:ext cx="266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Long capped call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1654857" y="1921712"/>
            <a:ext cx="1784212" cy="1004589"/>
            <a:chOff x="1671936" y="1957872"/>
            <a:chExt cx="1784212" cy="1004589"/>
          </a:xfrm>
        </p:grpSpPr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061101" y="1957872"/>
              <a:ext cx="0" cy="99868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982992" y="2313960"/>
              <a:ext cx="0" cy="42448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nice 62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071717" y="2736613"/>
              <a:ext cx="1372319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6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67476" y="2744342"/>
              <a:ext cx="45085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ovéPole 6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1671936" y="2150058"/>
                  <a:ext cx="369248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65" name="TextovéPole 6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1936" y="2150058"/>
                  <a:ext cx="369248" cy="257699"/>
                </a:xfrm>
                <a:prstGeom prst="rect">
                  <a:avLst/>
                </a:prstGeom>
                <a:blipFill>
                  <a:blip r:embed="rId11"/>
                  <a:stretch>
                    <a:fillRect l="-16393" r="-819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2519539" y="2285809"/>
              <a:ext cx="460470" cy="46047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63922" y="2278908"/>
              <a:ext cx="905682" cy="278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ovéPole 6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32362" y="269532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69" name="TextovéPole 6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2362" y="2695327"/>
                  <a:ext cx="187089" cy="261225"/>
                </a:xfrm>
                <a:prstGeom prst="rect">
                  <a:avLst/>
                </a:prstGeom>
                <a:blipFill>
                  <a:blip r:embed="rId12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992252" y="2284556"/>
              <a:ext cx="463896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ovéPole 7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898647" y="270123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71" name="TextovéPole 7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8647" y="2701236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71"/>
              <p:cNvSpPr txBox="1"/>
              <p:nvPr/>
            </p:nvSpPr>
            <p:spPr>
              <a:xfrm>
                <a:off x="4022074" y="2052000"/>
                <a:ext cx="233538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,0]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2" name="TextovéPol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074" y="2052000"/>
                <a:ext cx="2335383" cy="230832"/>
              </a:xfrm>
              <a:prstGeom prst="rect">
                <a:avLst/>
              </a:prstGeom>
              <a:blipFill>
                <a:blip r:embed="rId14"/>
                <a:stretch>
                  <a:fillRect l="-2611" r="-1567" b="-40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ovéPole 72"/>
              <p:cNvSpPr txBox="1"/>
              <p:nvPr/>
            </p:nvSpPr>
            <p:spPr>
              <a:xfrm>
                <a:off x="4199181" y="2316000"/>
                <a:ext cx="1417504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3" name="TextovéPol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9181" y="2316000"/>
                <a:ext cx="1417504" cy="230832"/>
              </a:xfrm>
              <a:prstGeom prst="rect">
                <a:avLst/>
              </a:prstGeom>
              <a:blipFill>
                <a:blip r:embed="rId15"/>
                <a:stretch>
                  <a:fillRect l="-4310" r="-1724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ovéPole 74"/>
              <p:cNvSpPr txBox="1"/>
              <p:nvPr/>
            </p:nvSpPr>
            <p:spPr>
              <a:xfrm>
                <a:off x="3804991" y="2580000"/>
                <a:ext cx="2265620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5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ovéPole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991" y="2580000"/>
                <a:ext cx="2265620" cy="230832"/>
              </a:xfrm>
              <a:prstGeom prst="rect">
                <a:avLst/>
              </a:prstGeom>
              <a:blipFill>
                <a:blip r:embed="rId16"/>
                <a:stretch>
                  <a:fillRect l="-2419" r="-538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4221576" y="2844000"/>
                <a:ext cx="1790042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576" y="2844000"/>
                <a:ext cx="1790042" cy="230832"/>
              </a:xfrm>
              <a:prstGeom prst="rect">
                <a:avLst/>
              </a:prstGeom>
              <a:blipFill>
                <a:blip r:embed="rId17"/>
                <a:stretch>
                  <a:fillRect l="-3413" r="-683" b="-189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ovéPole 7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864000" y="3096000"/>
            <a:ext cx="254065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Long floored put</a:t>
            </a:r>
          </a:p>
        </p:txBody>
      </p:sp>
      <p:grpSp>
        <p:nvGrpSpPr>
          <p:cNvPr id="79" name="Skupina 78"/>
          <p:cNvGrpSpPr/>
          <p:nvPr/>
        </p:nvGrpSpPr>
        <p:grpSpPr>
          <a:xfrm>
            <a:off x="1656000" y="3472096"/>
            <a:ext cx="1772100" cy="1004589"/>
            <a:chOff x="1671936" y="1957872"/>
            <a:chExt cx="1772100" cy="1004589"/>
          </a:xfrm>
        </p:grpSpPr>
        <p:cxnSp>
          <p:nvCxnSpPr>
            <p:cNvPr id="80" name="Přímá spojnice 79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061101" y="1957872"/>
              <a:ext cx="0" cy="998680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nice 80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505296" y="2313960"/>
              <a:ext cx="0" cy="42448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071717" y="2736613"/>
              <a:ext cx="1372319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nice 8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978033" y="2744342"/>
              <a:ext cx="45085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1671936" y="2150058"/>
                  <a:ext cx="369248" cy="2576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1936" y="2150058"/>
                  <a:ext cx="369248" cy="257699"/>
                </a:xfrm>
                <a:prstGeom prst="rect">
                  <a:avLst/>
                </a:prstGeom>
                <a:blipFill>
                  <a:blip r:embed="rId18"/>
                  <a:stretch>
                    <a:fillRect l="-18333" r="-8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Přímá spojnice 8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 noChangeAspect="1"/>
            </p:cNvCxnSpPr>
            <p:nvPr/>
          </p:nvCxnSpPr>
          <p:spPr>
            <a:xfrm rot="5400000" flipH="1">
              <a:off x="2511842" y="2285809"/>
              <a:ext cx="449999" cy="450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ovéPole 8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898924" y="269532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7" name="TextovéPole 86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8924" y="2695327"/>
                  <a:ext cx="187089" cy="261225"/>
                </a:xfrm>
                <a:prstGeom prst="rect">
                  <a:avLst/>
                </a:prstGeom>
                <a:blipFill>
                  <a:blip r:embed="rId19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Přímá spojnice 8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69992" y="2284556"/>
              <a:ext cx="432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ovéPole 8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0236" y="270123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1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9" name="TextovéPole 8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0236" y="2701236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0" name="TextovéPole 89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6588000" y="2024609"/>
            <a:ext cx="24182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Replicates long vertical bull call spread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ovéPole 90"/>
              <p:cNvSpPr txBox="1"/>
              <p:nvPr/>
            </p:nvSpPr>
            <p:spPr>
              <a:xfrm>
                <a:off x="4002386" y="3600000"/>
                <a:ext cx="236263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US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),0]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1" name="TextovéPole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386" y="3600000"/>
                <a:ext cx="2362633" cy="230832"/>
              </a:xfrm>
              <a:prstGeom prst="rect">
                <a:avLst/>
              </a:prstGeom>
              <a:blipFill>
                <a:blip r:embed="rId21"/>
                <a:stretch>
                  <a:fillRect l="-2584" r="-1550" b="-40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ovéPole 91"/>
              <p:cNvSpPr txBox="1"/>
              <p:nvPr/>
            </p:nvSpPr>
            <p:spPr>
              <a:xfrm>
                <a:off x="4182014" y="3864000"/>
                <a:ext cx="1831720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2" name="TextovéPole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014" y="3864000"/>
                <a:ext cx="1831720" cy="230832"/>
              </a:xfrm>
              <a:prstGeom prst="rect">
                <a:avLst/>
              </a:prstGeom>
              <a:blipFill>
                <a:blip r:embed="rId22"/>
                <a:stretch>
                  <a:fillRect l="-2990" r="-664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ovéPole 92"/>
              <p:cNvSpPr txBox="1"/>
              <p:nvPr/>
            </p:nvSpPr>
            <p:spPr>
              <a:xfrm>
                <a:off x="3800686" y="4128000"/>
                <a:ext cx="2265620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cs-CZ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3" name="TextovéPole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686" y="4128000"/>
                <a:ext cx="2265620" cy="230832"/>
              </a:xfrm>
              <a:prstGeom prst="rect">
                <a:avLst/>
              </a:prstGeom>
              <a:blipFill>
                <a:blip r:embed="rId23"/>
                <a:stretch>
                  <a:fillRect l="-2419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ovéPole 93"/>
              <p:cNvSpPr txBox="1"/>
              <p:nvPr/>
            </p:nvSpPr>
            <p:spPr>
              <a:xfrm>
                <a:off x="4242557" y="4392000"/>
                <a:ext cx="1375825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4" name="TextovéPole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557" y="4392000"/>
                <a:ext cx="1375825" cy="230832"/>
              </a:xfrm>
              <a:prstGeom prst="rect">
                <a:avLst/>
              </a:prstGeom>
              <a:blipFill>
                <a:blip r:embed="rId24"/>
                <a:stretch>
                  <a:fillRect l="-4425" r="-1327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ovéPole 9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6588000" y="3567561"/>
            <a:ext cx="23626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4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Replicates long vertical bear put spread</a:t>
            </a:r>
          </a:p>
        </p:txBody>
      </p:sp>
      <p:sp>
        <p:nvSpPr>
          <p:cNvPr id="96" name="TextovéPole 9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864000" y="4500000"/>
            <a:ext cx="122949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Collar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/>
              <p:cNvSpPr txBox="1"/>
              <p:nvPr/>
            </p:nvSpPr>
            <p:spPr>
              <a:xfrm>
                <a:off x="3994264" y="4897459"/>
                <a:ext cx="2157962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cs-CZ" sz="1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max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),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264" y="4897459"/>
                <a:ext cx="2157962" cy="230832"/>
              </a:xfrm>
              <a:prstGeom prst="rect">
                <a:avLst/>
              </a:prstGeom>
              <a:blipFill>
                <a:blip r:embed="rId25"/>
                <a:stretch>
                  <a:fillRect l="-2542" r="-1977" b="-368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ovéPole 85"/>
              <p:cNvSpPr txBox="1"/>
              <p:nvPr/>
            </p:nvSpPr>
            <p:spPr>
              <a:xfrm>
                <a:off x="4114588" y="5160973"/>
                <a:ext cx="1610504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ovéPole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88" y="5160973"/>
                <a:ext cx="1610504" cy="230832"/>
              </a:xfrm>
              <a:prstGeom prst="rect">
                <a:avLst/>
              </a:prstGeom>
              <a:blipFill>
                <a:blip r:embed="rId26"/>
                <a:stretch>
                  <a:fillRect l="-3409" b="-189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ovéPole 106"/>
              <p:cNvSpPr txBox="1"/>
              <p:nvPr/>
            </p:nvSpPr>
            <p:spPr>
              <a:xfrm>
                <a:off x="3647670" y="5424487"/>
                <a:ext cx="2065887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7" name="TextovéPole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670" y="5424487"/>
                <a:ext cx="2065887" cy="230832"/>
              </a:xfrm>
              <a:prstGeom prst="rect">
                <a:avLst/>
              </a:prstGeom>
              <a:blipFill>
                <a:blip r:embed="rId27"/>
                <a:stretch>
                  <a:fillRect l="-2655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ovéPole 107"/>
              <p:cNvSpPr txBox="1"/>
              <p:nvPr/>
            </p:nvSpPr>
            <p:spPr>
              <a:xfrm>
                <a:off x="4152885" y="5688000"/>
                <a:ext cx="1577803" cy="2308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cs-CZ" sz="1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⇨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cs-CZ" sz="1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cs-CZ" sz="1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15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8" name="TextovéPole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885" y="5688000"/>
                <a:ext cx="1577803" cy="230832"/>
              </a:xfrm>
              <a:prstGeom prst="rect">
                <a:avLst/>
              </a:prstGeom>
              <a:blipFill>
                <a:blip r:embed="rId28"/>
                <a:stretch>
                  <a:fillRect l="-3475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Skupina 29"/>
          <p:cNvGrpSpPr/>
          <p:nvPr/>
        </p:nvGrpSpPr>
        <p:grpSpPr>
          <a:xfrm>
            <a:off x="1853200" y="4867843"/>
            <a:ext cx="1372842" cy="1114942"/>
            <a:chOff x="1997670" y="4702590"/>
            <a:chExt cx="1372842" cy="1114942"/>
          </a:xfrm>
        </p:grpSpPr>
        <p:cxnSp>
          <p:nvCxnSpPr>
            <p:cNvPr id="98" name="Přímá spojnice 97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191973" y="4702590"/>
              <a:ext cx="0" cy="1038562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486125" y="5307830"/>
              <a:ext cx="0" cy="28713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202589" y="5587231"/>
              <a:ext cx="1073267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nice 10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855920" y="4907367"/>
              <a:ext cx="514592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1760" y="555185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551854"/>
                  <a:ext cx="187089" cy="261225"/>
                </a:xfrm>
                <a:prstGeom prst="rect">
                  <a:avLst/>
                </a:prstGeom>
                <a:blipFill>
                  <a:blip r:embed="rId29"/>
                  <a:stretch>
                    <a:fillRect l="-26667" r="-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Přímá spojnice 6"/>
            <p:cNvCxnSpPr/>
            <p:nvPr/>
          </p:nvCxnSpPr>
          <p:spPr>
            <a:xfrm flipV="1">
              <a:off x="2200447" y="5284155"/>
              <a:ext cx="297401" cy="29740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ovéPole 10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759987" y="555630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09" name="TextovéPole 10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987" y="5556307"/>
                  <a:ext cx="187089" cy="261225"/>
                </a:xfrm>
                <a:prstGeom prst="rect">
                  <a:avLst/>
                </a:prstGeom>
                <a:blipFill>
                  <a:blip r:embed="rId30"/>
                  <a:stretch>
                    <a:fillRect l="-26667" r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0" name="Přímá spojnice 10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2843770" y="4932999"/>
              <a:ext cx="6320" cy="66196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nice 110"/>
            <p:cNvCxnSpPr/>
            <p:nvPr/>
          </p:nvCxnSpPr>
          <p:spPr>
            <a:xfrm flipV="1">
              <a:off x="2859438" y="4714820"/>
              <a:ext cx="193414" cy="193415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ovéPole 11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1997670" y="5144676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2" name="TextovéPole 11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7670" y="5144676"/>
                  <a:ext cx="187089" cy="261225"/>
                </a:xfrm>
                <a:prstGeom prst="rect">
                  <a:avLst/>
                </a:prstGeom>
                <a:blipFill>
                  <a:blip r:embed="rId31"/>
                  <a:stretch>
                    <a:fillRect l="-26667" r="-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3" name="Přímá spojnice 112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 flipV="1">
              <a:off x="2198403" y="4911667"/>
              <a:ext cx="645405" cy="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ovéPole 11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000832" y="47907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cs-CZ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4" name="TextovéPole 11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0832" y="4790748"/>
                  <a:ext cx="187089" cy="261225"/>
                </a:xfrm>
                <a:prstGeom prst="rect">
                  <a:avLst/>
                </a:prstGeom>
                <a:blipFill>
                  <a:blip r:embed="rId30"/>
                  <a:stretch>
                    <a:fillRect l="-25806" r="-3226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194624" y="5290672"/>
              <a:ext cx="279944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83256" y="4928754"/>
              <a:ext cx="360000" cy="360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ovéPole 114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6588000" y="4874004"/>
                <a:ext cx="2418289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Limited payoff beyond threshold levels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b="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b="0" i="1" noProof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5" name="TextovéPole 114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4874004"/>
                <a:ext cx="2418289" cy="523220"/>
              </a:xfrm>
              <a:prstGeom prst="rect">
                <a:avLst/>
              </a:prstGeom>
              <a:blipFill>
                <a:blip r:embed="rId32"/>
                <a:stretch>
                  <a:fillRect l="-505" t="-3529" b="-1058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60E4DDE-FE96-AAE4-EA1C-71FEA73666EF}"/>
                  </a:ext>
                </a:extLst>
              </p:cNvPr>
              <p:cNvSpPr txBox="1"/>
              <p:nvPr/>
            </p:nvSpPr>
            <p:spPr>
              <a:xfrm>
                <a:off x="6588000" y="2462224"/>
                <a:ext cx="2418291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Limited upside potential</a:t>
                </a:r>
                <a:r>
                  <a:rPr lang="cs-CZ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prices above threshold level </a:t>
                </a:r>
                <a14:m>
                  <m:oMath xmlns:m="http://schemas.openxmlformats.org/officeDocument/2006/math">
                    <m:r>
                      <a:rPr lang="en-GB" sz="1400" b="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</m:oMath>
                </a14:m>
                <a:endParaRPr lang="en-GB" sz="1400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560E4DDE-FE96-AAE4-EA1C-71FEA7366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2462224"/>
                <a:ext cx="2418291" cy="738664"/>
              </a:xfrm>
              <a:prstGeom prst="rect">
                <a:avLst/>
              </a:prstGeom>
              <a:blipFill>
                <a:blip r:embed="rId33"/>
                <a:stretch>
                  <a:fillRect l="-505" t="-2479" b="-66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A266F1D8-B09B-1FFD-E417-5DE00EF4B8D8}"/>
              </a:ext>
            </a:extLst>
          </p:cNvPr>
          <p:cNvCxnSpPr>
            <a:cxnSpLocks/>
          </p:cNvCxnSpPr>
          <p:nvPr/>
        </p:nvCxnSpPr>
        <p:spPr>
          <a:xfrm flipH="1">
            <a:off x="2959530" y="1917000"/>
            <a:ext cx="335451" cy="335452"/>
          </a:xfrm>
          <a:prstGeom prst="line">
            <a:avLst/>
          </a:prstGeom>
          <a:ln w="31750" cap="rnd">
            <a:solidFill>
              <a:srgbClr val="C00000"/>
            </a:solidFill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8D5A262-55BB-EFAF-920B-E1F0342BE8B1}"/>
                  </a:ext>
                </a:extLst>
              </p:cNvPr>
              <p:cNvSpPr txBox="1"/>
              <p:nvPr/>
            </p:nvSpPr>
            <p:spPr>
              <a:xfrm>
                <a:off x="6588000" y="4004757"/>
                <a:ext cx="2362632" cy="738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80000" indent="-180000">
                  <a:buClr>
                    <a:srgbClr val="7030A0"/>
                  </a:buClr>
                  <a:buSzPct val="100000"/>
                  <a:buFont typeface="Wingdings" panose="05000000000000000000" pitchFamily="2" charset="2"/>
                  <a:buChar char="§"/>
                </a:pPr>
                <a:r>
                  <a:rPr lang="en-GB" sz="1400" noProof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Limited upside potential for prices below threshold level </a:t>
                </a:r>
                <a14:m>
                  <m:oMath xmlns:m="http://schemas.openxmlformats.org/officeDocument/2006/math">
                    <m:r>
                      <a:rPr lang="en-GB" sz="1400" b="0" i="1" noProof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</m:oMath>
                </a14:m>
                <a:endParaRPr lang="en-GB" sz="1400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8D5A262-55BB-EFAF-920B-E1F0342BE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00" y="4004757"/>
                <a:ext cx="2362632" cy="738664"/>
              </a:xfrm>
              <a:prstGeom prst="rect">
                <a:avLst/>
              </a:prstGeom>
              <a:blipFill>
                <a:blip r:embed="rId34"/>
                <a:stretch>
                  <a:fillRect l="-517" t="-2479" r="-2067" b="-66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9B695633-6721-5284-5177-C68604E38FC7}"/>
              </a:ext>
            </a:extLst>
          </p:cNvPr>
          <p:cNvCxnSpPr>
            <a:cxnSpLocks/>
          </p:cNvCxnSpPr>
          <p:nvPr/>
        </p:nvCxnSpPr>
        <p:spPr>
          <a:xfrm flipH="1" flipV="1">
            <a:off x="2148223" y="3459604"/>
            <a:ext cx="335451" cy="335452"/>
          </a:xfrm>
          <a:prstGeom prst="line">
            <a:avLst/>
          </a:prstGeom>
          <a:ln w="31750" cap="rnd">
            <a:solidFill>
              <a:srgbClr val="C00000"/>
            </a:solidFill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21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3419999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Barrier options</a:t>
            </a:r>
            <a:r>
              <a:rPr lang="cs-CZ" dirty="0">
                <a:solidFill>
                  <a:srgbClr val="000000"/>
                </a:solidFill>
              </a:rPr>
              <a:t> (1)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864000"/>
            <a:ext cx="2052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Description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196079"/>
            <a:ext cx="777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Barrier options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condition their payoffs on whether the price of the underlying asset hits (knocks) a certain level called the barrier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041570"/>
            <a:ext cx="71441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Knock-in: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 security turns into an option when the underlying price reaches the barrier, otherwise a part of the paid option premium is refunded</a:t>
            </a: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050846"/>
            <a:ext cx="609918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Partial window: the option knocks for only part of the option’s life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1187625" y="1755269"/>
            <a:ext cx="432037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Knock-in vs. knock-out barrier options</a:t>
            </a:r>
          </a:p>
        </p:txBody>
      </p:sp>
      <p:sp>
        <p:nvSpPr>
          <p:cNvPr id="102" name="TextovéPole 101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517" y="2547389"/>
            <a:ext cx="74874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Knock-out: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an option ceases to exist when the underlying price reaches the barrier and a part of the paid option premium is refunded</a:t>
            </a:r>
          </a:p>
        </p:txBody>
      </p:sp>
      <p:sp>
        <p:nvSpPr>
          <p:cNvPr id="104" name="TextovéPole 10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3348819"/>
            <a:ext cx="447986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Up: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the barrier is above the initial asset price</a:t>
            </a:r>
          </a:p>
        </p:txBody>
      </p:sp>
      <p:sp>
        <p:nvSpPr>
          <p:cNvPr id="116" name="TextovéPole 115"/>
          <p:cNvSpPr txBox="1"/>
          <p:nvPr/>
        </p:nvSpPr>
        <p:spPr>
          <a:xfrm>
            <a:off x="1187624" y="3056462"/>
            <a:ext cx="33843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Up vs. down barrier options</a:t>
            </a:r>
          </a:p>
        </p:txBody>
      </p:sp>
      <p:sp>
        <p:nvSpPr>
          <p:cNvPr id="117" name="TextovéPole 116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517" y="3612274"/>
            <a:ext cx="457165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Down: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the barrier is below the initial asset price</a:t>
            </a:r>
          </a:p>
        </p:txBody>
      </p:sp>
      <p:sp>
        <p:nvSpPr>
          <p:cNvPr id="118" name="TextovéPole 117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160637"/>
            <a:ext cx="622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Up-and-in call, up-and-out call, down-and-in call, down-and-out call</a:t>
            </a:r>
          </a:p>
        </p:txBody>
      </p:sp>
      <p:sp>
        <p:nvSpPr>
          <p:cNvPr id="119" name="TextovéPole 118"/>
          <p:cNvSpPr txBox="1"/>
          <p:nvPr/>
        </p:nvSpPr>
        <p:spPr>
          <a:xfrm>
            <a:off x="1188000" y="3871208"/>
            <a:ext cx="721622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Eight basic types of barrier options (in = knock-in, out = knock-out) </a:t>
            </a:r>
          </a:p>
        </p:txBody>
      </p:sp>
      <p:sp>
        <p:nvSpPr>
          <p:cNvPr id="121" name="TextovéPole 120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4436204"/>
            <a:ext cx="622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Up-and-in put, up-and-out put, down-and-in put, down-and-out put</a:t>
            </a:r>
          </a:p>
        </p:txBody>
      </p:sp>
      <p:sp>
        <p:nvSpPr>
          <p:cNvPr id="123" name="TextovéPole 122"/>
          <p:cNvSpPr txBox="1"/>
          <p:nvPr/>
        </p:nvSpPr>
        <p:spPr>
          <a:xfrm>
            <a:off x="864000" y="4716000"/>
            <a:ext cx="522017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Some exotic variants of barrier option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4" name="TextovéPole 12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309554"/>
            <a:ext cx="746770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Second chance: the option knocks if the barrier has been breached for two days </a:t>
            </a:r>
          </a:p>
        </p:txBody>
      </p:sp>
      <p:sp>
        <p:nvSpPr>
          <p:cNvPr id="125" name="TextovéPole 12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568262"/>
            <a:ext cx="486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Floating: the barrier changes during the option’s life</a:t>
            </a: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5826969"/>
            <a:ext cx="74053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Forward start: the barrier is introduced after a period of time in the option’s life</a:t>
            </a:r>
          </a:p>
        </p:txBody>
      </p:sp>
    </p:spTree>
    <p:extLst>
      <p:ext uri="{BB962C8B-B14F-4D97-AF65-F5344CB8AC3E}">
        <p14:creationId xmlns:p14="http://schemas.microsoft.com/office/powerpoint/2010/main" val="233781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420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Barrier options (2)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3999" y="864000"/>
            <a:ext cx="248400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Payoff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188000" y="3375160"/>
                <a:ext cx="745199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Barrier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must be above exercise price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otherwise the payoff is either the same as that of the conventional call or zero</a:t>
                </a:r>
              </a:p>
            </p:txBody>
          </p:sp>
        </mc:Choice>
        <mc:Fallback xmlns="">
          <p:sp>
            <p:nvSpPr>
              <p:cNvPr id="74" name="TextovéPole 73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0" y="3375160"/>
                <a:ext cx="7451999" cy="646331"/>
              </a:xfrm>
              <a:prstGeom prst="rect">
                <a:avLst/>
              </a:prstGeom>
              <a:blipFill>
                <a:blip r:embed="rId16"/>
                <a:stretch>
                  <a:fillRect l="-164" t="-6604" r="-1064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ovéPole 74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188000" y="1196088"/>
            <a:ext cx="7956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payoff’s shape depends on whether or not the barrier has been reached at the option’s maturity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864001" y="1764000"/>
            <a:ext cx="406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European barrier call options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1650408" y="2201539"/>
            <a:ext cx="1306104" cy="1244423"/>
            <a:chOff x="2010448" y="1612442"/>
            <a:chExt cx="1306104" cy="1244423"/>
          </a:xfrm>
        </p:grpSpPr>
        <p:cxnSp>
          <p:nvCxnSpPr>
            <p:cNvPr id="97" name="Přímá spojnice 96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048314" y="1800468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římá spojnice 97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851492" y="2309747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římá spojnice 98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058930" y="2632997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ovéPole 10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2010448" y="1612442"/>
              <a:ext cx="1224641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Up-and-in call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02" name="Přímá spojnice 10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54915" y="2640726"/>
              <a:ext cx="792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nice 10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2511986" y="1895067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nice 116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2856082" y="1838261"/>
              <a:ext cx="460470" cy="46047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nice 11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56181" y="2324595"/>
              <a:ext cx="74711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blipFill>
                  <a:blip r:embed="rId17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ovéPole 8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211104" y="241320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3" name="TextovéPole 8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11104" y="2413204"/>
                  <a:ext cx="187089" cy="261225"/>
                </a:xfrm>
                <a:prstGeom prst="rect">
                  <a:avLst/>
                </a:prstGeom>
                <a:blipFill>
                  <a:blip r:embed="rId19"/>
                  <a:stretch>
                    <a:fillRect l="-2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Přímá spojnice 9"/>
            <p:cNvCxnSpPr/>
            <p:nvPr/>
          </p:nvCxnSpPr>
          <p:spPr>
            <a:xfrm>
              <a:off x="2267744" y="2579894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20"/>
          <p:cNvGrpSpPr/>
          <p:nvPr/>
        </p:nvGrpSpPr>
        <p:grpSpPr>
          <a:xfrm>
            <a:off x="3388949" y="2199472"/>
            <a:ext cx="1301272" cy="1247449"/>
            <a:chOff x="3710218" y="1392489"/>
            <a:chExt cx="1301272" cy="1247449"/>
          </a:xfrm>
        </p:grpSpPr>
        <p:cxnSp>
          <p:nvCxnSpPr>
            <p:cNvPr id="88" name="Přímá spojnice 87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3748084" y="1580515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Přímá spojnice 8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551262" y="2089794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nice 90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3758700" y="2413044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ovéPole 91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710218" y="1392489"/>
              <a:ext cx="1224641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Up-and-out call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95" name="Přímá spojnice 9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754685" y="2420773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Přímá spojnice 9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4211756" y="1675114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nice 9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8097" y="2090364"/>
              <a:ext cx="315172" cy="32807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nice 10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757015" y="2081590"/>
              <a:ext cx="80049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ovéPole 11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1" name="TextovéPole 11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blipFill>
                  <a:blip r:embed="rId21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ovéPole 11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910874" y="219325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20" name="TextovéPole 119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0874" y="2193251"/>
                  <a:ext cx="187089" cy="261225"/>
                </a:xfrm>
                <a:prstGeom prst="rect">
                  <a:avLst/>
                </a:prstGeom>
                <a:blipFill>
                  <a:blip r:embed="rId22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7" name="Přímá spojnice 126"/>
            <p:cNvCxnSpPr/>
            <p:nvPr/>
          </p:nvCxnSpPr>
          <p:spPr>
            <a:xfrm>
              <a:off x="3967514" y="2359941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Přímá spojnice 132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54419" y="2418036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ovéPole 160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/>
              <p:nvPr/>
            </p:nvSpPr>
            <p:spPr>
              <a:xfrm>
                <a:off x="1187999" y="5511840"/>
                <a:ext cx="745199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Barrier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must be below exercise price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, otherwise the payoff is either the same as that of the conventional put or zero</a:t>
                </a:r>
              </a:p>
            </p:txBody>
          </p:sp>
        </mc:Choice>
        <mc:Fallback xmlns="">
          <p:sp>
            <p:nvSpPr>
              <p:cNvPr id="161" name="TextovéPole 160">
                <a:extLst>
                  <a:ext uri="{FF2B5EF4-FFF2-40B4-BE49-F238E27FC236}">
                    <a16:creationId xmlns:a16="http://schemas.microsoft.com/office/drawing/2014/main" id="{05FC8A4A-3761-4383-881C-9096ADBF4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999" y="5511840"/>
                <a:ext cx="7451999" cy="646331"/>
              </a:xfrm>
              <a:prstGeom prst="rect">
                <a:avLst/>
              </a:prstGeom>
              <a:blipFill>
                <a:blip r:embed="rId23"/>
                <a:stretch>
                  <a:fillRect l="-164" t="-5660" r="-1309" b="-132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TextovéPole 161"/>
          <p:cNvSpPr txBox="1"/>
          <p:nvPr/>
        </p:nvSpPr>
        <p:spPr>
          <a:xfrm>
            <a:off x="864000" y="3924000"/>
            <a:ext cx="406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European barrier put options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1653260" y="4335488"/>
            <a:ext cx="1293830" cy="1244597"/>
            <a:chOff x="1653260" y="4833505"/>
            <a:chExt cx="1293830" cy="1244597"/>
          </a:xfrm>
        </p:grpSpPr>
        <p:cxnSp>
          <p:nvCxnSpPr>
            <p:cNvPr id="164" name="Přímá spojnice 163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691126" y="5021531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římá spojnice 16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2165000" y="5518536"/>
              <a:ext cx="0" cy="350811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nice 165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701742" y="5854060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ovéPole 166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653260" y="4833505"/>
              <a:ext cx="1224641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Up-and-in put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68" name="Přímá spojnice 167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697727" y="5861789"/>
              <a:ext cx="467273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nice 16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 flipV="1">
              <a:off x="1689966" y="5065461"/>
              <a:ext cx="790584" cy="79058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Přímá spojnice 16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 flipV="1">
              <a:off x="2171600" y="5536475"/>
              <a:ext cx="311210" cy="311208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římá spojnice 170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01104" y="5530290"/>
              <a:ext cx="463896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2" name="TextovéPole 1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2" name="TextovéPole 1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blipFill>
                  <a:blip r:embed="rId24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3" name="TextovéPole 17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3" name="TextovéPole 17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4" name="TextovéPole 1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1853916" y="563426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4" name="TextovéPole 17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3916" y="5634267"/>
                  <a:ext cx="187089" cy="261225"/>
                </a:xfrm>
                <a:prstGeom prst="rect">
                  <a:avLst/>
                </a:prstGeom>
                <a:blipFill>
                  <a:blip r:embed="rId22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5" name="Přímá spojnice 174"/>
            <p:cNvCxnSpPr/>
            <p:nvPr/>
          </p:nvCxnSpPr>
          <p:spPr>
            <a:xfrm>
              <a:off x="1910556" y="5800957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římá spojnice 175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483768" y="5854220"/>
              <a:ext cx="39896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/>
          <p:cNvGrpSpPr/>
          <p:nvPr/>
        </p:nvGrpSpPr>
        <p:grpSpPr>
          <a:xfrm>
            <a:off x="3388683" y="4335703"/>
            <a:ext cx="1293830" cy="1252092"/>
            <a:chOff x="3275856" y="4920707"/>
            <a:chExt cx="1293830" cy="12520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ovéPole 13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31" name="TextovéPole 13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blipFill>
                  <a:blip r:embed="rId25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TextovéPole 13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32" name="TextovéPole 13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blipFill>
                  <a:blip r:embed="rId26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Skupina 8"/>
            <p:cNvGrpSpPr/>
            <p:nvPr/>
          </p:nvGrpSpPr>
          <p:grpSpPr>
            <a:xfrm>
              <a:off x="3275856" y="4920707"/>
              <a:ext cx="1293830" cy="1160002"/>
              <a:chOff x="3275856" y="4920707"/>
              <a:chExt cx="1293830" cy="1160002"/>
            </a:xfrm>
          </p:grpSpPr>
          <p:cxnSp>
            <p:nvCxnSpPr>
              <p:cNvPr id="122" name="Přímá spojnice 121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3313722" y="5108733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římá spojnice 122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3787596" y="5629962"/>
                <a:ext cx="0" cy="30600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římá spojnice 123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3324338" y="5941262"/>
                <a:ext cx="1245348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TextovéPole 124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3275856" y="4920707"/>
                <a:ext cx="1224641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Up-and-out put</a:t>
                </a:r>
                <a:endPara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28" name="Přímá spojnice 12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 flipV="1">
                <a:off x="3312562" y="5152663"/>
                <a:ext cx="790584" cy="79058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Přímá spojnice 128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 flipV="1">
                <a:off x="3341069" y="5172885"/>
                <a:ext cx="443460" cy="443457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Přímá spojnice 12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323700" y="5617492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3" name="TextovéPole 162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3476512" y="5721469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63" name="TextovéPole 162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76512" y="5721469"/>
                    <a:ext cx="187089" cy="261225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 l="-20000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1" name="Přímá spojnice 190"/>
              <p:cNvCxnSpPr/>
              <p:nvPr/>
            </p:nvCxnSpPr>
            <p:spPr>
              <a:xfrm>
                <a:off x="3533152" y="5888159"/>
                <a:ext cx="0" cy="11080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Přímá spojnice 191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785964" y="5941422"/>
                <a:ext cx="707253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98DB1EE2-6B13-5E36-1F4C-BEFD69DC1B33}"/>
              </a:ext>
            </a:extLst>
          </p:cNvPr>
          <p:cNvGrpSpPr/>
          <p:nvPr/>
        </p:nvGrpSpPr>
        <p:grpSpPr>
          <a:xfrm>
            <a:off x="6973200" y="2203200"/>
            <a:ext cx="1414104" cy="1244423"/>
            <a:chOff x="1942941" y="1612442"/>
            <a:chExt cx="1414104" cy="1244423"/>
          </a:xfrm>
        </p:grpSpPr>
        <p:cxnSp>
          <p:nvCxnSpPr>
            <p:cNvPr id="32" name="Přímá spojnice 31">
              <a:extLst>
                <a:ext uri="{FF2B5EF4-FFF2-40B4-BE49-F238E27FC236}">
                  <a16:creationId xmlns:a16="http://schemas.microsoft.com/office/drawing/2014/main" id="{6BD36E09-7249-5BF2-F4FF-F335791D545B}"/>
                </a:ext>
              </a:extLst>
            </p:cNvPr>
            <p:cNvCxnSpPr/>
            <p:nvPr/>
          </p:nvCxnSpPr>
          <p:spPr>
            <a:xfrm>
              <a:off x="2048314" y="1800468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>
              <a:extLst>
                <a:ext uri="{FF2B5EF4-FFF2-40B4-BE49-F238E27FC236}">
                  <a16:creationId xmlns:a16="http://schemas.microsoft.com/office/drawing/2014/main" id="{A8D6B86A-DBE2-2144-64DF-662002190102}"/>
                </a:ext>
              </a:extLst>
            </p:cNvPr>
            <p:cNvCxnSpPr/>
            <p:nvPr/>
          </p:nvCxnSpPr>
          <p:spPr>
            <a:xfrm>
              <a:off x="2851492" y="2309747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>
              <a:extLst>
                <a:ext uri="{FF2B5EF4-FFF2-40B4-BE49-F238E27FC236}">
                  <a16:creationId xmlns:a16="http://schemas.microsoft.com/office/drawing/2014/main" id="{B7BD02F6-8B05-8F97-CDAD-9B23A47756CE}"/>
                </a:ext>
              </a:extLst>
            </p:cNvPr>
            <p:cNvCxnSpPr/>
            <p:nvPr/>
          </p:nvCxnSpPr>
          <p:spPr>
            <a:xfrm>
              <a:off x="2058930" y="2632997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ovéPole 35">
              <a:extLst>
                <a:ext uri="{FF2B5EF4-FFF2-40B4-BE49-F238E27FC236}">
                  <a16:creationId xmlns:a16="http://schemas.microsoft.com/office/drawing/2014/main" id="{6022DC70-5DC8-F58E-B059-D5295983A167}"/>
                </a:ext>
              </a:extLst>
            </p:cNvPr>
            <p:cNvSpPr txBox="1"/>
            <p:nvPr/>
          </p:nvSpPr>
          <p:spPr>
            <a:xfrm>
              <a:off x="1942941" y="1612442"/>
              <a:ext cx="1414104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Down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-and-</a:t>
              </a: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out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call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46" name="Přímá spojnice 45">
              <a:extLst>
                <a:ext uri="{FF2B5EF4-FFF2-40B4-BE49-F238E27FC236}">
                  <a16:creationId xmlns:a16="http://schemas.microsoft.com/office/drawing/2014/main" id="{D2B2EC5E-D8BF-9B05-C549-889D5F3C7132}"/>
                </a:ext>
              </a:extLst>
            </p:cNvPr>
            <p:cNvCxnSpPr/>
            <p:nvPr/>
          </p:nvCxnSpPr>
          <p:spPr>
            <a:xfrm>
              <a:off x="2054915" y="2640726"/>
              <a:ext cx="79200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>
              <a:extLst>
                <a:ext uri="{FF2B5EF4-FFF2-40B4-BE49-F238E27FC236}">
                  <a16:creationId xmlns:a16="http://schemas.microsoft.com/office/drawing/2014/main" id="{A68B1B7D-A117-112C-437B-7A56B30EF827}"/>
                </a:ext>
              </a:extLst>
            </p:cNvPr>
            <p:cNvCxnSpPr/>
            <p:nvPr/>
          </p:nvCxnSpPr>
          <p:spPr>
            <a:xfrm flipH="1">
              <a:off x="2511986" y="1895067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nice 58">
              <a:extLst>
                <a:ext uri="{FF2B5EF4-FFF2-40B4-BE49-F238E27FC236}">
                  <a16:creationId xmlns:a16="http://schemas.microsoft.com/office/drawing/2014/main" id="{ACE634D6-0FE2-1FED-0272-726A9D026583}"/>
                </a:ext>
              </a:extLst>
            </p:cNvPr>
            <p:cNvCxnSpPr/>
            <p:nvPr/>
          </p:nvCxnSpPr>
          <p:spPr>
            <a:xfrm flipH="1">
              <a:off x="2856082" y="1838261"/>
              <a:ext cx="460470" cy="46047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nice 59">
              <a:extLst>
                <a:ext uri="{FF2B5EF4-FFF2-40B4-BE49-F238E27FC236}">
                  <a16:creationId xmlns:a16="http://schemas.microsoft.com/office/drawing/2014/main" id="{8AFD6F8D-7834-160F-BA1F-6CBC58C6556A}"/>
                </a:ext>
              </a:extLst>
            </p:cNvPr>
            <p:cNvCxnSpPr/>
            <p:nvPr/>
          </p:nvCxnSpPr>
          <p:spPr>
            <a:xfrm>
              <a:off x="2056181" y="2324595"/>
              <a:ext cx="74711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ovéPole 60">
                  <a:extLst>
                    <a:ext uri="{FF2B5EF4-FFF2-40B4-BE49-F238E27FC236}">
                      <a16:creationId xmlns:a16="http://schemas.microsoft.com/office/drawing/2014/main" id="{2118E6FD-FB9E-D5CE-F3B5-A4609B510185}"/>
                    </a:ext>
                  </a:extLst>
                </p:cNvPr>
                <p:cNvSpPr txBox="1"/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blipFill>
                  <a:blip r:embed="rId17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ovéPole 61">
                  <a:extLst>
                    <a:ext uri="{FF2B5EF4-FFF2-40B4-BE49-F238E27FC236}">
                      <a16:creationId xmlns:a16="http://schemas.microsoft.com/office/drawing/2014/main" id="{C2CE2847-5FFC-E2B8-5C88-23439F5880FD}"/>
                    </a:ext>
                  </a:extLst>
                </p:cNvPr>
                <p:cNvSpPr txBox="1"/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ovéPole 62">
                  <a:extLst>
                    <a:ext uri="{FF2B5EF4-FFF2-40B4-BE49-F238E27FC236}">
                      <a16:creationId xmlns:a16="http://schemas.microsoft.com/office/drawing/2014/main" id="{6369D072-1E94-6A95-3BA6-1E188977A362}"/>
                    </a:ext>
                  </a:extLst>
                </p:cNvPr>
                <p:cNvSpPr txBox="1"/>
                <p:nvPr/>
              </p:nvSpPr>
              <p:spPr>
                <a:xfrm>
                  <a:off x="3069741" y="241320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63" name="TextovéPole 62">
                  <a:extLst>
                    <a:ext uri="{FF2B5EF4-FFF2-40B4-BE49-F238E27FC236}">
                      <a16:creationId xmlns:a16="http://schemas.microsoft.com/office/drawing/2014/main" id="{6369D072-1E94-6A95-3BA6-1E188977A3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9741" y="2413204"/>
                  <a:ext cx="187089" cy="261225"/>
                </a:xfrm>
                <a:prstGeom prst="rect">
                  <a:avLst/>
                </a:prstGeom>
                <a:blipFill>
                  <a:blip r:embed="rId28"/>
                  <a:stretch>
                    <a:fillRect l="-2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Přímá spojnice 63">
              <a:extLst>
                <a:ext uri="{FF2B5EF4-FFF2-40B4-BE49-F238E27FC236}">
                  <a16:creationId xmlns:a16="http://schemas.microsoft.com/office/drawing/2014/main" id="{40270AB0-8E82-DDD1-967B-ACFDDCFB54FB}"/>
                </a:ext>
              </a:extLst>
            </p:cNvPr>
            <p:cNvCxnSpPr/>
            <p:nvPr/>
          </p:nvCxnSpPr>
          <p:spPr>
            <a:xfrm>
              <a:off x="3131111" y="2579894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2F1AB269-7398-496C-C1A3-A00D068DF9CC}"/>
              </a:ext>
            </a:extLst>
          </p:cNvPr>
          <p:cNvGrpSpPr/>
          <p:nvPr/>
        </p:nvGrpSpPr>
        <p:grpSpPr>
          <a:xfrm>
            <a:off x="5126400" y="2203200"/>
            <a:ext cx="1301272" cy="1247449"/>
            <a:chOff x="3710218" y="1392489"/>
            <a:chExt cx="1301272" cy="1247449"/>
          </a:xfrm>
        </p:grpSpPr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F6A91B2E-B76F-2E51-A7B0-0112213E6FAC}"/>
                </a:ext>
              </a:extLst>
            </p:cNvPr>
            <p:cNvCxnSpPr/>
            <p:nvPr/>
          </p:nvCxnSpPr>
          <p:spPr>
            <a:xfrm>
              <a:off x="3748084" y="1580515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nice 66">
              <a:extLst>
                <a:ext uri="{FF2B5EF4-FFF2-40B4-BE49-F238E27FC236}">
                  <a16:creationId xmlns:a16="http://schemas.microsoft.com/office/drawing/2014/main" id="{03887016-91B3-B58C-CDE0-792F897CF4BA}"/>
                </a:ext>
              </a:extLst>
            </p:cNvPr>
            <p:cNvCxnSpPr/>
            <p:nvPr/>
          </p:nvCxnSpPr>
          <p:spPr>
            <a:xfrm>
              <a:off x="4551262" y="2089794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Přímá spojnice 67">
              <a:extLst>
                <a:ext uri="{FF2B5EF4-FFF2-40B4-BE49-F238E27FC236}">
                  <a16:creationId xmlns:a16="http://schemas.microsoft.com/office/drawing/2014/main" id="{FCCE909A-237E-BF3E-DE1A-186B0BA1D2E5}"/>
                </a:ext>
              </a:extLst>
            </p:cNvPr>
            <p:cNvCxnSpPr/>
            <p:nvPr/>
          </p:nvCxnSpPr>
          <p:spPr>
            <a:xfrm>
              <a:off x="3758700" y="2413044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68">
              <a:extLst>
                <a:ext uri="{FF2B5EF4-FFF2-40B4-BE49-F238E27FC236}">
                  <a16:creationId xmlns:a16="http://schemas.microsoft.com/office/drawing/2014/main" id="{4ABE6F2D-B08F-9839-698F-FB5B5F92C692}"/>
                </a:ext>
              </a:extLst>
            </p:cNvPr>
            <p:cNvSpPr txBox="1"/>
            <p:nvPr/>
          </p:nvSpPr>
          <p:spPr>
            <a:xfrm>
              <a:off x="3710218" y="1392489"/>
              <a:ext cx="1301272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Down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-and-</a:t>
              </a: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in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call 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70" name="Přímá spojnice 69">
              <a:extLst>
                <a:ext uri="{FF2B5EF4-FFF2-40B4-BE49-F238E27FC236}">
                  <a16:creationId xmlns:a16="http://schemas.microsoft.com/office/drawing/2014/main" id="{1AB8FD1D-3950-C9E5-A967-16215420EFC2}"/>
                </a:ext>
              </a:extLst>
            </p:cNvPr>
            <p:cNvCxnSpPr/>
            <p:nvPr/>
          </p:nvCxnSpPr>
          <p:spPr>
            <a:xfrm>
              <a:off x="3754685" y="2420773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70">
              <a:extLst>
                <a:ext uri="{FF2B5EF4-FFF2-40B4-BE49-F238E27FC236}">
                  <a16:creationId xmlns:a16="http://schemas.microsoft.com/office/drawing/2014/main" id="{54EDA7E9-ED29-404E-B789-10A98271B350}"/>
                </a:ext>
              </a:extLst>
            </p:cNvPr>
            <p:cNvCxnSpPr/>
            <p:nvPr/>
          </p:nvCxnSpPr>
          <p:spPr>
            <a:xfrm flipH="1">
              <a:off x="4211756" y="1675114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>
              <a:extLst>
                <a:ext uri="{FF2B5EF4-FFF2-40B4-BE49-F238E27FC236}">
                  <a16:creationId xmlns:a16="http://schemas.microsoft.com/office/drawing/2014/main" id="{546841F1-EB53-7F6E-6E68-4D9ACF3F8B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8097" y="2090364"/>
              <a:ext cx="315172" cy="32807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nice 72">
              <a:extLst>
                <a:ext uri="{FF2B5EF4-FFF2-40B4-BE49-F238E27FC236}">
                  <a16:creationId xmlns:a16="http://schemas.microsoft.com/office/drawing/2014/main" id="{47FEE1B5-DAFA-DCBE-710A-8113F13122BD}"/>
                </a:ext>
              </a:extLst>
            </p:cNvPr>
            <p:cNvCxnSpPr/>
            <p:nvPr/>
          </p:nvCxnSpPr>
          <p:spPr>
            <a:xfrm>
              <a:off x="3757015" y="2081590"/>
              <a:ext cx="80049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ovéPole 75">
                  <a:extLst>
                    <a:ext uri="{FF2B5EF4-FFF2-40B4-BE49-F238E27FC236}">
                      <a16:creationId xmlns:a16="http://schemas.microsoft.com/office/drawing/2014/main" id="{7FE9057E-7540-5AC7-E988-6B6D078203B9}"/>
                    </a:ext>
                  </a:extLst>
                </p:cNvPr>
                <p:cNvSpPr txBox="1"/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ovéPole 76">
                  <a:extLst>
                    <a:ext uri="{FF2B5EF4-FFF2-40B4-BE49-F238E27FC236}">
                      <a16:creationId xmlns:a16="http://schemas.microsoft.com/office/drawing/2014/main" id="{D0E8CC0C-E875-18DD-25E4-E84DE0B4B852}"/>
                    </a:ext>
                  </a:extLst>
                </p:cNvPr>
                <p:cNvSpPr txBox="1"/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1" name="TextovéPole 11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blipFill>
                  <a:blip r:embed="rId21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ovéPole 78">
                  <a:extLst>
                    <a:ext uri="{FF2B5EF4-FFF2-40B4-BE49-F238E27FC236}">
                      <a16:creationId xmlns:a16="http://schemas.microsoft.com/office/drawing/2014/main" id="{BB477A56-CB99-6707-E62A-D1C2B9598341}"/>
                    </a:ext>
                  </a:extLst>
                </p:cNvPr>
                <p:cNvSpPr txBox="1"/>
                <p:nvPr/>
              </p:nvSpPr>
              <p:spPr>
                <a:xfrm>
                  <a:off x="4739818" y="219325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79" name="TextovéPole 78">
                  <a:extLst>
                    <a:ext uri="{FF2B5EF4-FFF2-40B4-BE49-F238E27FC236}">
                      <a16:creationId xmlns:a16="http://schemas.microsoft.com/office/drawing/2014/main" id="{BB477A56-CB99-6707-E62A-D1C2B95983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9818" y="2193251"/>
                  <a:ext cx="187089" cy="261225"/>
                </a:xfrm>
                <a:prstGeom prst="rect">
                  <a:avLst/>
                </a:prstGeom>
                <a:blipFill>
                  <a:blip r:embed="rId29"/>
                  <a:stretch>
                    <a:fillRect l="-193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Přímá spojnice 79">
              <a:extLst>
                <a:ext uri="{FF2B5EF4-FFF2-40B4-BE49-F238E27FC236}">
                  <a16:creationId xmlns:a16="http://schemas.microsoft.com/office/drawing/2014/main" id="{13EA8235-6B74-F650-8EA3-D7CA48B69201}"/>
                </a:ext>
              </a:extLst>
            </p:cNvPr>
            <p:cNvCxnSpPr/>
            <p:nvPr/>
          </p:nvCxnSpPr>
          <p:spPr>
            <a:xfrm>
              <a:off x="4811818" y="2359941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nice 81">
              <a:extLst>
                <a:ext uri="{FF2B5EF4-FFF2-40B4-BE49-F238E27FC236}">
                  <a16:creationId xmlns:a16="http://schemas.microsoft.com/office/drawing/2014/main" id="{F000A9C1-AA26-B066-B3B2-AEEBACF681BA}"/>
                </a:ext>
              </a:extLst>
            </p:cNvPr>
            <p:cNvCxnSpPr/>
            <p:nvPr/>
          </p:nvCxnSpPr>
          <p:spPr>
            <a:xfrm>
              <a:off x="4554419" y="2418036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CB8D4687-EC2F-5EEF-B382-3ECC84B70804}"/>
              </a:ext>
            </a:extLst>
          </p:cNvPr>
          <p:cNvGrpSpPr/>
          <p:nvPr/>
        </p:nvGrpSpPr>
        <p:grpSpPr>
          <a:xfrm>
            <a:off x="5109900" y="4334399"/>
            <a:ext cx="1293830" cy="1252092"/>
            <a:chOff x="3275856" y="4920707"/>
            <a:chExt cx="1293830" cy="12520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ovéPole 83">
                  <a:extLst>
                    <a:ext uri="{FF2B5EF4-FFF2-40B4-BE49-F238E27FC236}">
                      <a16:creationId xmlns:a16="http://schemas.microsoft.com/office/drawing/2014/main" id="{72B18F64-D027-5434-CA8D-CE1FD02C4ECF}"/>
                    </a:ext>
                  </a:extLst>
                </p:cNvPr>
                <p:cNvSpPr txBox="1"/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31" name="TextovéPole 13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blipFill>
                  <a:blip r:embed="rId25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ovéPole 84">
                  <a:extLst>
                    <a:ext uri="{FF2B5EF4-FFF2-40B4-BE49-F238E27FC236}">
                      <a16:creationId xmlns:a16="http://schemas.microsoft.com/office/drawing/2014/main" id="{C0BCE518-6C48-A367-209F-17D99B166F61}"/>
                    </a:ext>
                  </a:extLst>
                </p:cNvPr>
                <p:cNvSpPr txBox="1"/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32" name="TextovéPole 13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blipFill>
                  <a:blip r:embed="rId26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7" name="Skupina 86">
              <a:extLst>
                <a:ext uri="{FF2B5EF4-FFF2-40B4-BE49-F238E27FC236}">
                  <a16:creationId xmlns:a16="http://schemas.microsoft.com/office/drawing/2014/main" id="{B3E4A086-74D4-622C-CAFE-897C7FFCF6B5}"/>
                </a:ext>
              </a:extLst>
            </p:cNvPr>
            <p:cNvGrpSpPr/>
            <p:nvPr/>
          </p:nvGrpSpPr>
          <p:grpSpPr>
            <a:xfrm>
              <a:off x="3275856" y="4920707"/>
              <a:ext cx="1293830" cy="1160002"/>
              <a:chOff x="3275856" y="4920707"/>
              <a:chExt cx="1293830" cy="1160002"/>
            </a:xfrm>
          </p:grpSpPr>
          <p:cxnSp>
            <p:nvCxnSpPr>
              <p:cNvPr id="109" name="Přímá spojnice 108">
                <a:extLst>
                  <a:ext uri="{FF2B5EF4-FFF2-40B4-BE49-F238E27FC236}">
                    <a16:creationId xmlns:a16="http://schemas.microsoft.com/office/drawing/2014/main" id="{32650DFD-1AC7-77F2-B01B-A0658AE30B7C}"/>
                  </a:ext>
                </a:extLst>
              </p:cNvPr>
              <p:cNvCxnSpPr/>
              <p:nvPr/>
            </p:nvCxnSpPr>
            <p:spPr>
              <a:xfrm>
                <a:off x="3313722" y="5108733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Přímá spojnice 109">
                <a:extLst>
                  <a:ext uri="{FF2B5EF4-FFF2-40B4-BE49-F238E27FC236}">
                    <a16:creationId xmlns:a16="http://schemas.microsoft.com/office/drawing/2014/main" id="{CBDC5220-A4AF-22C3-0077-D15768BC48A9}"/>
                  </a:ext>
                </a:extLst>
              </p:cNvPr>
              <p:cNvCxnSpPr/>
              <p:nvPr/>
            </p:nvCxnSpPr>
            <p:spPr>
              <a:xfrm>
                <a:off x="3787596" y="5629962"/>
                <a:ext cx="0" cy="30600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111">
                <a:extLst>
                  <a:ext uri="{FF2B5EF4-FFF2-40B4-BE49-F238E27FC236}">
                    <a16:creationId xmlns:a16="http://schemas.microsoft.com/office/drawing/2014/main" id="{F23D846A-7925-F524-16FA-E1B87F5C5D90}"/>
                  </a:ext>
                </a:extLst>
              </p:cNvPr>
              <p:cNvCxnSpPr/>
              <p:nvPr/>
            </p:nvCxnSpPr>
            <p:spPr>
              <a:xfrm>
                <a:off x="3324338" y="5941262"/>
                <a:ext cx="1245348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ovéPole 120">
                <a:extLst>
                  <a:ext uri="{FF2B5EF4-FFF2-40B4-BE49-F238E27FC236}">
                    <a16:creationId xmlns:a16="http://schemas.microsoft.com/office/drawing/2014/main" id="{FBD129A4-2014-64B5-6789-875BBF18AFD2}"/>
                  </a:ext>
                </a:extLst>
              </p:cNvPr>
              <p:cNvSpPr txBox="1"/>
              <p:nvPr/>
            </p:nvSpPr>
            <p:spPr>
              <a:xfrm>
                <a:off x="3275856" y="4920707"/>
                <a:ext cx="1293830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cs-CZ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Down</a:t>
                </a: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-and-</a:t>
                </a:r>
                <a:r>
                  <a:rPr lang="cs-CZ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in</a:t>
                </a: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 put</a:t>
                </a:r>
                <a:endPara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26" name="Přímá spojnice 125">
                <a:extLst>
                  <a:ext uri="{FF2B5EF4-FFF2-40B4-BE49-F238E27FC236}">
                    <a16:creationId xmlns:a16="http://schemas.microsoft.com/office/drawing/2014/main" id="{57D770D2-FD63-B1E2-4005-8AFC6BA2E458}"/>
                  </a:ext>
                </a:extLst>
              </p:cNvPr>
              <p:cNvCxnSpPr/>
              <p:nvPr/>
            </p:nvCxnSpPr>
            <p:spPr>
              <a:xfrm flipH="1" flipV="1">
                <a:off x="3312562" y="5152663"/>
                <a:ext cx="790584" cy="79058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římá spojnice 133">
                <a:extLst>
                  <a:ext uri="{FF2B5EF4-FFF2-40B4-BE49-F238E27FC236}">
                    <a16:creationId xmlns:a16="http://schemas.microsoft.com/office/drawing/2014/main" id="{54493D95-0F57-9718-C80B-0DE9C996CA08}"/>
                  </a:ext>
                </a:extLst>
              </p:cNvPr>
              <p:cNvCxnSpPr/>
              <p:nvPr/>
            </p:nvCxnSpPr>
            <p:spPr>
              <a:xfrm flipH="1" flipV="1">
                <a:off x="3341069" y="5172885"/>
                <a:ext cx="443460" cy="443457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římá spojnice 134">
                <a:extLst>
                  <a:ext uri="{FF2B5EF4-FFF2-40B4-BE49-F238E27FC236}">
                    <a16:creationId xmlns:a16="http://schemas.microsoft.com/office/drawing/2014/main" id="{5E894C35-5720-8A20-50F7-A696FA5A5B09}"/>
                  </a:ext>
                </a:extLst>
              </p:cNvPr>
              <p:cNvCxnSpPr/>
              <p:nvPr/>
            </p:nvCxnSpPr>
            <p:spPr>
              <a:xfrm>
                <a:off x="3323700" y="5617492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ovéPole 135">
                    <a:extLst>
                      <a:ext uri="{FF2B5EF4-FFF2-40B4-BE49-F238E27FC236}">
                        <a16:creationId xmlns:a16="http://schemas.microsoft.com/office/drawing/2014/main" id="{B7AF44A5-DC2E-C046-E8CB-496CA5401E8F}"/>
                      </a:ext>
                    </a:extLst>
                  </p:cNvPr>
                  <p:cNvSpPr txBox="1"/>
                  <p:nvPr/>
                </p:nvSpPr>
                <p:spPr>
                  <a:xfrm>
                    <a:off x="4321956" y="5721469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36" name="TextovéPole 135">
                    <a:extLst>
                      <a:ext uri="{FF2B5EF4-FFF2-40B4-BE49-F238E27FC236}">
                        <a16:creationId xmlns:a16="http://schemas.microsoft.com/office/drawing/2014/main" id="{B7AF44A5-DC2E-C046-E8CB-496CA5401E8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21956" y="5721469"/>
                    <a:ext cx="187089" cy="261225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 l="-19355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7" name="Přímá spojnice 136">
                <a:extLst>
                  <a:ext uri="{FF2B5EF4-FFF2-40B4-BE49-F238E27FC236}">
                    <a16:creationId xmlns:a16="http://schemas.microsoft.com/office/drawing/2014/main" id="{58980906-D7F3-F7F1-C8CA-6927B3CE82FA}"/>
                  </a:ext>
                </a:extLst>
              </p:cNvPr>
              <p:cNvCxnSpPr/>
              <p:nvPr/>
            </p:nvCxnSpPr>
            <p:spPr>
              <a:xfrm>
                <a:off x="4393956" y="5888159"/>
                <a:ext cx="0" cy="110806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137">
                <a:extLst>
                  <a:ext uri="{FF2B5EF4-FFF2-40B4-BE49-F238E27FC236}">
                    <a16:creationId xmlns:a16="http://schemas.microsoft.com/office/drawing/2014/main" id="{1367A923-B24C-8E4F-636F-F3F6B181F5C8}"/>
                  </a:ext>
                </a:extLst>
              </p:cNvPr>
              <p:cNvCxnSpPr/>
              <p:nvPr/>
            </p:nvCxnSpPr>
            <p:spPr>
              <a:xfrm>
                <a:off x="3792101" y="5941422"/>
                <a:ext cx="707253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9" name="Skupina 138">
            <a:extLst>
              <a:ext uri="{FF2B5EF4-FFF2-40B4-BE49-F238E27FC236}">
                <a16:creationId xmlns:a16="http://schemas.microsoft.com/office/drawing/2014/main" id="{B7CEDEC9-C459-CCC3-DBF7-527FAD2E7D2E}"/>
              </a:ext>
            </a:extLst>
          </p:cNvPr>
          <p:cNvGrpSpPr/>
          <p:nvPr/>
        </p:nvGrpSpPr>
        <p:grpSpPr>
          <a:xfrm>
            <a:off x="6973200" y="4334400"/>
            <a:ext cx="1473478" cy="1244597"/>
            <a:chOff x="1579090" y="4833505"/>
            <a:chExt cx="1473478" cy="1244597"/>
          </a:xfrm>
        </p:grpSpPr>
        <p:cxnSp>
          <p:nvCxnSpPr>
            <p:cNvPr id="140" name="Přímá spojnice 139">
              <a:extLst>
                <a:ext uri="{FF2B5EF4-FFF2-40B4-BE49-F238E27FC236}">
                  <a16:creationId xmlns:a16="http://schemas.microsoft.com/office/drawing/2014/main" id="{852759EC-87E9-225A-3632-FF185ACCF045}"/>
                </a:ext>
              </a:extLst>
            </p:cNvPr>
            <p:cNvCxnSpPr/>
            <p:nvPr/>
          </p:nvCxnSpPr>
          <p:spPr>
            <a:xfrm>
              <a:off x="1691126" y="5021531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Přímá spojnice 140">
              <a:extLst>
                <a:ext uri="{FF2B5EF4-FFF2-40B4-BE49-F238E27FC236}">
                  <a16:creationId xmlns:a16="http://schemas.microsoft.com/office/drawing/2014/main" id="{97EAC160-F6FE-ACD1-41DC-B984804CE4AB}"/>
                </a:ext>
              </a:extLst>
            </p:cNvPr>
            <p:cNvCxnSpPr/>
            <p:nvPr/>
          </p:nvCxnSpPr>
          <p:spPr>
            <a:xfrm>
              <a:off x="2165000" y="5518536"/>
              <a:ext cx="0" cy="350811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Přímá spojnice 141">
              <a:extLst>
                <a:ext uri="{FF2B5EF4-FFF2-40B4-BE49-F238E27FC236}">
                  <a16:creationId xmlns:a16="http://schemas.microsoft.com/office/drawing/2014/main" id="{3A9EB315-B032-888E-0CE0-DF3600441F57}"/>
                </a:ext>
              </a:extLst>
            </p:cNvPr>
            <p:cNvCxnSpPr/>
            <p:nvPr/>
          </p:nvCxnSpPr>
          <p:spPr>
            <a:xfrm>
              <a:off x="1701742" y="5854060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ovéPole 142">
              <a:extLst>
                <a:ext uri="{FF2B5EF4-FFF2-40B4-BE49-F238E27FC236}">
                  <a16:creationId xmlns:a16="http://schemas.microsoft.com/office/drawing/2014/main" id="{6913FF6E-D5EB-E2E9-C12A-FABAA2A1C11D}"/>
                </a:ext>
              </a:extLst>
            </p:cNvPr>
            <p:cNvSpPr txBox="1"/>
            <p:nvPr/>
          </p:nvSpPr>
          <p:spPr>
            <a:xfrm>
              <a:off x="1579090" y="4833505"/>
              <a:ext cx="1473478" cy="2400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Down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-and-</a:t>
              </a:r>
              <a:r>
                <a:rPr lang="cs-CZ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out</a:t>
              </a:r>
              <a:r>
                <a: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put</a:t>
              </a:r>
              <a:endParaRPr lang="en-GB" sz="1200" b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44" name="Přímá spojnice 143">
              <a:extLst>
                <a:ext uri="{FF2B5EF4-FFF2-40B4-BE49-F238E27FC236}">
                  <a16:creationId xmlns:a16="http://schemas.microsoft.com/office/drawing/2014/main" id="{444171DC-CE2F-693C-D0EF-321D0C8BC11F}"/>
                </a:ext>
              </a:extLst>
            </p:cNvPr>
            <p:cNvCxnSpPr/>
            <p:nvPr/>
          </p:nvCxnSpPr>
          <p:spPr>
            <a:xfrm>
              <a:off x="1697727" y="5861789"/>
              <a:ext cx="467273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nice 144">
              <a:extLst>
                <a:ext uri="{FF2B5EF4-FFF2-40B4-BE49-F238E27FC236}">
                  <a16:creationId xmlns:a16="http://schemas.microsoft.com/office/drawing/2014/main" id="{45589D11-4B6C-5951-82C7-66BA41CBEC9E}"/>
                </a:ext>
              </a:extLst>
            </p:cNvPr>
            <p:cNvCxnSpPr/>
            <p:nvPr/>
          </p:nvCxnSpPr>
          <p:spPr>
            <a:xfrm flipH="1" flipV="1">
              <a:off x="1689966" y="5065461"/>
              <a:ext cx="790584" cy="79058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nice 145">
              <a:extLst>
                <a:ext uri="{FF2B5EF4-FFF2-40B4-BE49-F238E27FC236}">
                  <a16:creationId xmlns:a16="http://schemas.microsoft.com/office/drawing/2014/main" id="{9EE79941-FB8A-A686-10E8-0FFC51F7F93C}"/>
                </a:ext>
              </a:extLst>
            </p:cNvPr>
            <p:cNvCxnSpPr/>
            <p:nvPr/>
          </p:nvCxnSpPr>
          <p:spPr>
            <a:xfrm flipH="1" flipV="1">
              <a:off x="2171600" y="5536475"/>
              <a:ext cx="311210" cy="311208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nice 146">
              <a:extLst>
                <a:ext uri="{FF2B5EF4-FFF2-40B4-BE49-F238E27FC236}">
                  <a16:creationId xmlns:a16="http://schemas.microsoft.com/office/drawing/2014/main" id="{27E16A81-F45D-F0FD-8188-E0217328687D}"/>
                </a:ext>
              </a:extLst>
            </p:cNvPr>
            <p:cNvCxnSpPr/>
            <p:nvPr/>
          </p:nvCxnSpPr>
          <p:spPr>
            <a:xfrm>
              <a:off x="1701104" y="5530290"/>
              <a:ext cx="463896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ovéPole 147">
                  <a:extLst>
                    <a:ext uri="{FF2B5EF4-FFF2-40B4-BE49-F238E27FC236}">
                      <a16:creationId xmlns:a16="http://schemas.microsoft.com/office/drawing/2014/main" id="{483D54D3-2837-19C0-0031-D2B84DBC7CD2}"/>
                    </a:ext>
                  </a:extLst>
                </p:cNvPr>
                <p:cNvSpPr txBox="1"/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2" name="TextovéPole 1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blipFill>
                  <a:blip r:embed="rId24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TextovéPole 148">
                  <a:extLst>
                    <a:ext uri="{FF2B5EF4-FFF2-40B4-BE49-F238E27FC236}">
                      <a16:creationId xmlns:a16="http://schemas.microsoft.com/office/drawing/2014/main" id="{474B1634-A113-450D-DD54-8EAA39EC879B}"/>
                    </a:ext>
                  </a:extLst>
                </p:cNvPr>
                <p:cNvSpPr txBox="1"/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3" name="TextovéPole 17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0" name="TextovéPole 149">
                  <a:extLst>
                    <a:ext uri="{FF2B5EF4-FFF2-40B4-BE49-F238E27FC236}">
                      <a16:creationId xmlns:a16="http://schemas.microsoft.com/office/drawing/2014/main" id="{7AAF05F3-361D-90BF-E1A0-FED5941A73E7}"/>
                    </a:ext>
                  </a:extLst>
                </p:cNvPr>
                <p:cNvSpPr txBox="1"/>
                <p:nvPr/>
              </p:nvSpPr>
              <p:spPr>
                <a:xfrm>
                  <a:off x="2705890" y="563426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GB" sz="11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50" name="TextovéPole 149">
                  <a:extLst>
                    <a:ext uri="{FF2B5EF4-FFF2-40B4-BE49-F238E27FC236}">
                      <a16:creationId xmlns:a16="http://schemas.microsoft.com/office/drawing/2014/main" id="{7AAF05F3-361D-90BF-E1A0-FED5941A7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5890" y="5634267"/>
                  <a:ext cx="187089" cy="261225"/>
                </a:xfrm>
                <a:prstGeom prst="rect">
                  <a:avLst/>
                </a:prstGeom>
                <a:blipFill>
                  <a:blip r:embed="rId31"/>
                  <a:stretch>
                    <a:fillRect l="-2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1" name="Přímá spojnice 150">
              <a:extLst>
                <a:ext uri="{FF2B5EF4-FFF2-40B4-BE49-F238E27FC236}">
                  <a16:creationId xmlns:a16="http://schemas.microsoft.com/office/drawing/2014/main" id="{54E662BE-750A-A901-F101-F25D7E44C0F2}"/>
                </a:ext>
              </a:extLst>
            </p:cNvPr>
            <p:cNvCxnSpPr/>
            <p:nvPr/>
          </p:nvCxnSpPr>
          <p:spPr>
            <a:xfrm>
              <a:off x="2777890" y="5800957"/>
              <a:ext cx="0" cy="110806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Přímá spojnice 151">
              <a:extLst>
                <a:ext uri="{FF2B5EF4-FFF2-40B4-BE49-F238E27FC236}">
                  <a16:creationId xmlns:a16="http://schemas.microsoft.com/office/drawing/2014/main" id="{603376BE-6D92-AA4F-0CC6-C636A2FF9EC7}"/>
                </a:ext>
              </a:extLst>
            </p:cNvPr>
            <p:cNvCxnSpPr/>
            <p:nvPr/>
          </p:nvCxnSpPr>
          <p:spPr>
            <a:xfrm>
              <a:off x="2483768" y="5854220"/>
              <a:ext cx="39896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55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Exotic options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3419864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Barrier options (3)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3999" y="864000"/>
            <a:ext cx="759599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 of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conventional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long call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into barrier options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187624" y="2421000"/>
            <a:ext cx="32505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Alternative decompositions</a:t>
            </a:r>
          </a:p>
        </p:txBody>
      </p:sp>
      <p:sp>
        <p:nvSpPr>
          <p:cNvPr id="6" name="Plus 5"/>
          <p:cNvSpPr/>
          <p:nvPr/>
        </p:nvSpPr>
        <p:spPr>
          <a:xfrm>
            <a:off x="3347864" y="1973126"/>
            <a:ext cx="216000" cy="216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vná se 6"/>
          <p:cNvSpPr/>
          <p:nvPr/>
        </p:nvSpPr>
        <p:spPr>
          <a:xfrm>
            <a:off x="5580112" y="1975082"/>
            <a:ext cx="216000" cy="2160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1" name="Plus 90"/>
          <p:cNvSpPr/>
          <p:nvPr/>
        </p:nvSpPr>
        <p:spPr>
          <a:xfrm>
            <a:off x="3347864" y="4780176"/>
            <a:ext cx="216000" cy="216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ovná se 92"/>
          <p:cNvSpPr/>
          <p:nvPr/>
        </p:nvSpPr>
        <p:spPr>
          <a:xfrm>
            <a:off x="5580000" y="4783028"/>
            <a:ext cx="216000" cy="21602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4" name="TextovéPole 143"/>
          <p:cNvSpPr txBox="1"/>
          <p:nvPr/>
        </p:nvSpPr>
        <p:spPr>
          <a:xfrm>
            <a:off x="1188000" y="5256597"/>
            <a:ext cx="32501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Alternative decompositions</a:t>
            </a:r>
          </a:p>
        </p:txBody>
      </p:sp>
      <p:grpSp>
        <p:nvGrpSpPr>
          <p:cNvPr id="100" name="Skupina 99"/>
          <p:cNvGrpSpPr/>
          <p:nvPr/>
        </p:nvGrpSpPr>
        <p:grpSpPr>
          <a:xfrm>
            <a:off x="1775776" y="1210880"/>
            <a:ext cx="1461096" cy="1316423"/>
            <a:chOff x="1944696" y="1540442"/>
            <a:chExt cx="1461096" cy="1316423"/>
          </a:xfrm>
        </p:grpSpPr>
        <p:cxnSp>
          <p:nvCxnSpPr>
            <p:cNvPr id="107" name="Přímá spojnice 106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2048314" y="1800468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109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/>
            </p:cNvCxnSpPr>
            <p:nvPr/>
          </p:nvCxnSpPr>
          <p:spPr>
            <a:xfrm>
              <a:off x="2857548" y="2302769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Přímá spojnice 128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2058930" y="2632997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ovéPole 130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944696" y="1540442"/>
              <a:ext cx="146109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up-and-in call</a:t>
              </a:r>
            </a:p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down-and-out call </a:t>
              </a:r>
              <a:endParaRPr lang="en-GB" sz="1000" b="1" noProof="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32" name="Přímá spojnice 13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54915" y="2628614"/>
              <a:ext cx="798710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nice 14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2511986" y="1895067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nice 14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 noChangeAspect="1"/>
            </p:cNvCxnSpPr>
            <p:nvPr/>
          </p:nvCxnSpPr>
          <p:spPr>
            <a:xfrm flipH="1">
              <a:off x="2857225" y="1838261"/>
              <a:ext cx="460470" cy="460471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nice 14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056181" y="2324595"/>
              <a:ext cx="747111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ovéPole 14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9" name="TextovéPole 11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9575" y="2591711"/>
                  <a:ext cx="187089" cy="261225"/>
                </a:xfrm>
                <a:prstGeom prst="rect">
                  <a:avLst/>
                </a:prstGeom>
                <a:blipFill>
                  <a:blip r:embed="rId12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TextovéPole 14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81" name="TextovéPole 8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2595640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2" name="Skupina 151"/>
          <p:cNvGrpSpPr/>
          <p:nvPr/>
        </p:nvGrpSpPr>
        <p:grpSpPr>
          <a:xfrm>
            <a:off x="3816000" y="1210880"/>
            <a:ext cx="1509854" cy="1319449"/>
            <a:chOff x="3681616" y="1320489"/>
            <a:chExt cx="1509854" cy="1319449"/>
          </a:xfrm>
        </p:grpSpPr>
        <p:cxnSp>
          <p:nvCxnSpPr>
            <p:cNvPr id="153" name="Přímá spojnice 152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3748084" y="1580515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nice 153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4551262" y="2077520"/>
              <a:ext cx="0" cy="350811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Přímá spojnice 154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3758700" y="2413044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TextovéPole 155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3681616" y="1320489"/>
              <a:ext cx="150985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up-and-out call</a:t>
              </a:r>
            </a:p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 Long down-and-in call </a:t>
              </a:r>
              <a:endParaRPr lang="en-GB" sz="1000" b="1" noProof="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57" name="Přímá spojnice 15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754685" y="2420773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Přímá spojnice 157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4211756" y="1675114"/>
              <a:ext cx="739911" cy="739913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Přímá spojnice 158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>
              <a:off x="4211960" y="2106709"/>
              <a:ext cx="314178" cy="314179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Přímá spojnice 159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3757015" y="2081590"/>
              <a:ext cx="80049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TextovéPole 16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06" name="TextovéPole 105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9345" y="2374784"/>
                  <a:ext cx="187089" cy="261225"/>
                </a:xfrm>
                <a:prstGeom prst="rect">
                  <a:avLst/>
                </a:prstGeom>
                <a:blipFill>
                  <a:blip r:embed="rId15"/>
                  <a:stretch>
                    <a:fillRect l="-6452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2" name="TextovéPole 16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11" name="TextovéPole 110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1570" y="2378713"/>
                  <a:ext cx="187089" cy="261225"/>
                </a:xfrm>
                <a:prstGeom prst="rect">
                  <a:avLst/>
                </a:prstGeom>
                <a:blipFill>
                  <a:blip r:embed="rId16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5" name="Přímá spojnice 164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4560313" y="2418036"/>
              <a:ext cx="457071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Skupina 188"/>
          <p:cNvGrpSpPr/>
          <p:nvPr/>
        </p:nvGrpSpPr>
        <p:grpSpPr>
          <a:xfrm>
            <a:off x="1763999" y="4107952"/>
            <a:ext cx="1472865" cy="1244597"/>
            <a:chOff x="1653259" y="4833505"/>
            <a:chExt cx="1472865" cy="1244597"/>
          </a:xfrm>
        </p:grpSpPr>
        <p:cxnSp>
          <p:nvCxnSpPr>
            <p:cNvPr id="190" name="Přímá spojnice 189">
              <a:extLst>
                <a:ext uri="{FF2B5EF4-FFF2-40B4-BE49-F238E27FC236}">
                  <a16:creationId xmlns:a16="http://schemas.microsoft.com/office/drawing/2014/main" id="{1A8E3DAD-B6C4-40D4-9CE0-16917D2F95E3}"/>
                </a:ext>
              </a:extLst>
            </p:cNvPr>
            <p:cNvCxnSpPr/>
            <p:nvPr/>
          </p:nvCxnSpPr>
          <p:spPr>
            <a:xfrm>
              <a:off x="1691126" y="5021531"/>
              <a:ext cx="0" cy="971976"/>
            </a:xfrm>
            <a:prstGeom prst="line">
              <a:avLst/>
            </a:prstGeom>
            <a:ln w="6350"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Přímá spojnice 190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/>
            </p:cNvCxnSpPr>
            <p:nvPr/>
          </p:nvCxnSpPr>
          <p:spPr>
            <a:xfrm>
              <a:off x="2165000" y="5529927"/>
              <a:ext cx="0" cy="32400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Přímá spojnice 191">
              <a:extLst>
                <a:ext uri="{FF2B5EF4-FFF2-40B4-BE49-F238E27FC236}">
                  <a16:creationId xmlns:a16="http://schemas.microsoft.com/office/drawing/2014/main" id="{366013F4-C598-4589-BCA9-4D63C7A09A98}"/>
                </a:ext>
              </a:extLst>
            </p:cNvPr>
            <p:cNvCxnSpPr/>
            <p:nvPr/>
          </p:nvCxnSpPr>
          <p:spPr>
            <a:xfrm>
              <a:off x="1701742" y="5854060"/>
              <a:ext cx="1245348" cy="0"/>
            </a:xfrm>
            <a:prstGeom prst="line">
              <a:avLst/>
            </a:prstGeom>
            <a:ln w="6350">
              <a:solidFill>
                <a:schemeClr val="accent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TextovéPole 192">
              <a:extLst>
                <a:ext uri="{FF2B5EF4-FFF2-40B4-BE49-F238E27FC236}">
                  <a16:creationId xmlns:a16="http://schemas.microsoft.com/office/drawing/2014/main" id="{08463747-ADBE-47DD-BD10-8F53E0250636}"/>
                </a:ext>
              </a:extLst>
            </p:cNvPr>
            <p:cNvSpPr txBox="1"/>
            <p:nvPr/>
          </p:nvSpPr>
          <p:spPr>
            <a:xfrm>
              <a:off x="1653259" y="4833505"/>
              <a:ext cx="147286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up-and-in put</a:t>
              </a:r>
            </a:p>
            <a:p>
              <a:pPr marL="0" lvl="2" algn="ctr">
                <a:lnSpc>
                  <a:spcPct val="80000"/>
                </a:lnSpc>
                <a:buClr>
                  <a:srgbClr val="7030A0"/>
                </a:buClr>
                <a:buSzPct val="80000"/>
              </a:pPr>
              <a:r>
                <a: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  <a:sym typeface="Wingdings 2" panose="05020102010507070707" pitchFamily="18" charset="2"/>
                </a:rPr>
                <a:t>Long down-and-out put</a:t>
              </a:r>
              <a:endParaRPr lang="en-GB" sz="1000" b="1" noProof="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cxnSp>
          <p:nvCxnSpPr>
            <p:cNvPr id="194" name="Přímá spojnice 193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697727" y="5861789"/>
              <a:ext cx="467273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Přímá spojnice 194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 flipH="1" flipV="1">
              <a:off x="1689966" y="5065461"/>
              <a:ext cx="790584" cy="790582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Přímá spojnice 195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71600" y="5536475"/>
              <a:ext cx="311210" cy="311208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Přímá spojnice 196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1701104" y="5530290"/>
              <a:ext cx="463896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8" name="TextovéPole 197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2" name="TextovéPole 171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5812948"/>
                  <a:ext cx="187089" cy="261225"/>
                </a:xfrm>
                <a:prstGeom prst="rect">
                  <a:avLst/>
                </a:prstGeom>
                <a:blipFill>
                  <a:blip r:embed="rId18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9" name="TextovéPole 198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173" name="TextovéPole 172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8339" y="5816877"/>
                  <a:ext cx="187089" cy="261225"/>
                </a:xfrm>
                <a:prstGeom prst="rect">
                  <a:avLst/>
                </a:prstGeom>
                <a:blipFill>
                  <a:blip r:embed="rId13"/>
                  <a:stretch>
                    <a:fillRect l="-13333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2" name="Přímá spojnice 201">
              <a:extLst>
                <a:ext uri="{FF2B5EF4-FFF2-40B4-BE49-F238E27FC236}">
                  <a16:creationId xmlns:a16="http://schemas.microsoft.com/office/drawing/2014/main" id="{F1012CB4-74D9-4DC7-84BD-B0CB720F5659}"/>
                </a:ext>
              </a:extLst>
            </p:cNvPr>
            <p:cNvCxnSpPr/>
            <p:nvPr/>
          </p:nvCxnSpPr>
          <p:spPr>
            <a:xfrm>
              <a:off x="2495880" y="5854220"/>
              <a:ext cx="398965" cy="0"/>
            </a:xfrm>
            <a:prstGeom prst="line">
              <a:avLst/>
            </a:prstGeom>
            <a:ln w="31750" cap="rnd">
              <a:solidFill>
                <a:srgbClr val="C00000"/>
              </a:solidFill>
              <a:prstDash val="solid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Skupina 202"/>
          <p:cNvGrpSpPr/>
          <p:nvPr/>
        </p:nvGrpSpPr>
        <p:grpSpPr>
          <a:xfrm>
            <a:off x="3816000" y="4107952"/>
            <a:ext cx="1543357" cy="1252092"/>
            <a:chOff x="3275856" y="4920707"/>
            <a:chExt cx="1543357" cy="12520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ovéPole 20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204" name="TextovéPole 203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356" y="5907645"/>
                  <a:ext cx="187089" cy="261225"/>
                </a:xfrm>
                <a:prstGeom prst="rect">
                  <a:avLst/>
                </a:prstGeom>
                <a:blipFill>
                  <a:blip r:embed="rId19"/>
                  <a:stretch>
                    <a:fillRect l="-1000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TextovéPole 20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/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sz="1100" i="1" baseline="-25000" dirty="0"/>
                </a:p>
              </p:txBody>
            </p:sp>
          </mc:Choice>
          <mc:Fallback xmlns="">
            <p:sp>
              <p:nvSpPr>
                <p:cNvPr id="205" name="TextovéPole 204">
                  <a:extLst>
                    <a:ext uri="{FF2B5EF4-FFF2-40B4-BE49-F238E27FC236}">
                      <a16:creationId xmlns:a16="http://schemas.microsoft.com/office/drawing/2014/main" id="{1129F341-0890-4352-8ECF-8AB4C01D6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935" y="5911574"/>
                  <a:ext cx="187089" cy="261225"/>
                </a:xfrm>
                <a:prstGeom prst="rect">
                  <a:avLst/>
                </a:prstGeom>
                <a:blipFill>
                  <a:blip r:embed="rId20"/>
                  <a:stretch>
                    <a:fillRect l="-967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6" name="Skupina 205"/>
            <p:cNvGrpSpPr/>
            <p:nvPr/>
          </p:nvGrpSpPr>
          <p:grpSpPr>
            <a:xfrm>
              <a:off x="3275856" y="4920707"/>
              <a:ext cx="1543357" cy="1160002"/>
              <a:chOff x="3275856" y="4920707"/>
              <a:chExt cx="1543357" cy="1160002"/>
            </a:xfrm>
          </p:grpSpPr>
          <p:cxnSp>
            <p:nvCxnSpPr>
              <p:cNvPr id="207" name="Přímá spojnice 206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3313722" y="5108733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Přímá spojnice 207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>
                <a:off x="3791632" y="5641379"/>
                <a:ext cx="0" cy="29880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Přímá spojnice 208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3324338" y="5941262"/>
                <a:ext cx="1245348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0" name="TextovéPole 209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3275856" y="4920707"/>
                <a:ext cx="1543357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00" b="1" noProof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up-and-out put</a:t>
                </a:r>
              </a:p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en-GB" sz="1000" b="1" noProof="0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down-and-in put</a:t>
                </a:r>
                <a:endParaRPr lang="en-GB" sz="1000" b="1" noProof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211" name="Přímá spojnice 210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 flipV="1">
                <a:off x="3312562" y="5152663"/>
                <a:ext cx="790584" cy="79058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Přímá spojnice 211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 flipV="1">
                <a:off x="3342633" y="5174449"/>
                <a:ext cx="443460" cy="443457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Přímá spojnice 212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323700" y="5617492"/>
                <a:ext cx="463896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Přímá spojnice 215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798076" y="5941422"/>
                <a:ext cx="707253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Skupina 12"/>
          <p:cNvGrpSpPr/>
          <p:nvPr/>
        </p:nvGrpSpPr>
        <p:grpSpPr>
          <a:xfrm>
            <a:off x="6156000" y="1281215"/>
            <a:ext cx="1509854" cy="1247449"/>
            <a:chOff x="6158490" y="1674520"/>
            <a:chExt cx="1509854" cy="1247449"/>
          </a:xfrm>
        </p:grpSpPr>
        <p:grpSp>
          <p:nvGrpSpPr>
            <p:cNvPr id="175" name="Skupina 174"/>
            <p:cNvGrpSpPr/>
            <p:nvPr/>
          </p:nvGrpSpPr>
          <p:grpSpPr>
            <a:xfrm>
              <a:off x="6158490" y="1674520"/>
              <a:ext cx="1509854" cy="1247449"/>
              <a:chOff x="3681616" y="1392489"/>
              <a:chExt cx="1509854" cy="1247449"/>
            </a:xfrm>
          </p:grpSpPr>
          <p:cxnSp>
            <p:nvCxnSpPr>
              <p:cNvPr id="176" name="Přímá spojnice 175">
                <a:extLst>
                  <a:ext uri="{FF2B5EF4-FFF2-40B4-BE49-F238E27FC236}">
                    <a16:creationId xmlns:a16="http://schemas.microsoft.com/office/drawing/2014/main" id="{1A8E3DAD-B6C4-40D4-9CE0-16917D2F95E3}"/>
                  </a:ext>
                </a:extLst>
              </p:cNvPr>
              <p:cNvCxnSpPr/>
              <p:nvPr/>
            </p:nvCxnSpPr>
            <p:spPr>
              <a:xfrm>
                <a:off x="3748084" y="1580515"/>
                <a:ext cx="0" cy="971976"/>
              </a:xfrm>
              <a:prstGeom prst="line">
                <a:avLst/>
              </a:prstGeom>
              <a:ln w="6350"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Přímá spojnice 177">
                <a:extLst>
                  <a:ext uri="{FF2B5EF4-FFF2-40B4-BE49-F238E27FC236}">
                    <a16:creationId xmlns:a16="http://schemas.microsoft.com/office/drawing/2014/main" id="{366013F4-C598-4589-BCA9-4D63C7A09A98}"/>
                  </a:ext>
                </a:extLst>
              </p:cNvPr>
              <p:cNvCxnSpPr/>
              <p:nvPr/>
            </p:nvCxnSpPr>
            <p:spPr>
              <a:xfrm>
                <a:off x="3758700" y="2413044"/>
                <a:ext cx="1245348" cy="0"/>
              </a:xfrm>
              <a:prstGeom prst="line">
                <a:avLst/>
              </a:prstGeom>
              <a:ln w="6350">
                <a:solidFill>
                  <a:schemeClr val="accent1"/>
                </a:solidFill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ovéPole 178">
                <a:extLst>
                  <a:ext uri="{FF2B5EF4-FFF2-40B4-BE49-F238E27FC236}">
                    <a16:creationId xmlns:a16="http://schemas.microsoft.com/office/drawing/2014/main" id="{08463747-ADBE-47DD-BD10-8F53E0250636}"/>
                  </a:ext>
                </a:extLst>
              </p:cNvPr>
              <p:cNvSpPr txBox="1"/>
              <p:nvPr/>
            </p:nvSpPr>
            <p:spPr>
              <a:xfrm>
                <a:off x="3681616" y="1392489"/>
                <a:ext cx="1509854" cy="240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lvl="2" algn="ctr">
                  <a:lnSpc>
                    <a:spcPct val="80000"/>
                  </a:lnSpc>
                  <a:buClr>
                    <a:srgbClr val="7030A0"/>
                  </a:buClr>
                  <a:buSzPct val="80000"/>
                </a:pPr>
                <a:r>
                  <a:rPr lang="cs-CZ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Long </a:t>
                </a:r>
                <a:r>
                  <a: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  <a:sym typeface="Wingdings 2" panose="05020102010507070707" pitchFamily="18" charset="2"/>
                  </a:rPr>
                  <a:t>call </a:t>
                </a:r>
                <a:endParaRPr lang="en-GB" sz="12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  <p:cxnSp>
            <p:nvCxnSpPr>
              <p:cNvPr id="180" name="Přímá spojnice 179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754685" y="2420773"/>
                <a:ext cx="457071" cy="0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římá spojnice 180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4211756" y="1675114"/>
                <a:ext cx="739911" cy="739913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Přímá spojnice 181">
                <a:extLst>
                  <a:ext uri="{FF2B5EF4-FFF2-40B4-BE49-F238E27FC236}">
                    <a16:creationId xmlns:a16="http://schemas.microsoft.com/office/drawing/2014/main" id="{906A2621-6FF0-4E69-B93F-0FD3D7509E11}"/>
                  </a:ext>
                </a:extLst>
              </p:cNvPr>
              <p:cNvCxnSpPr/>
              <p:nvPr/>
            </p:nvCxnSpPr>
            <p:spPr>
              <a:xfrm flipH="1">
                <a:off x="4211960" y="1688735"/>
                <a:ext cx="732151" cy="732153"/>
              </a:xfrm>
              <a:prstGeom prst="line">
                <a:avLst/>
              </a:prstGeom>
              <a:ln w="31750" cap="rnd">
                <a:solidFill>
                  <a:srgbClr val="C00000"/>
                </a:solidFill>
                <a:prstDash val="solid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Přímá spojnice 182">
                <a:extLst>
                  <a:ext uri="{FF2B5EF4-FFF2-40B4-BE49-F238E27FC236}">
                    <a16:creationId xmlns:a16="http://schemas.microsoft.com/office/drawing/2014/main" id="{F1012CB4-74D9-4DC7-84BD-B0CB720F5659}"/>
                  </a:ext>
                </a:extLst>
              </p:cNvPr>
              <p:cNvCxnSpPr/>
              <p:nvPr/>
            </p:nvCxnSpPr>
            <p:spPr>
              <a:xfrm>
                <a:off x="3757015" y="2081590"/>
                <a:ext cx="800498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  <a:headEnd type="none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4" name="TextovéPole 183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119345" y="2374784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06" name="TextovéPole 105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19345" y="2374784"/>
                    <a:ext cx="187089" cy="261225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5" name="TextovéPole 184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471570" y="2378713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111" name="TextovéPole 110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71570" y="2378713"/>
                    <a:ext cx="187089" cy="261225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9677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31" name="Přímá spojnice 230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7020272" y="2348880"/>
              <a:ext cx="0" cy="350811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F763F3F3-1C29-77C0-674D-8DF4FB471046}"/>
              </a:ext>
            </a:extLst>
          </p:cNvPr>
          <p:cNvGrpSpPr/>
          <p:nvPr/>
        </p:nvGrpSpPr>
        <p:grpSpPr>
          <a:xfrm>
            <a:off x="6156000" y="4168512"/>
            <a:ext cx="1543357" cy="1178816"/>
            <a:chOff x="6196995" y="3705584"/>
            <a:chExt cx="1543357" cy="1178816"/>
          </a:xfrm>
        </p:grpSpPr>
        <p:grpSp>
          <p:nvGrpSpPr>
            <p:cNvPr id="217" name="Skupina 216"/>
            <p:cNvGrpSpPr/>
            <p:nvPr/>
          </p:nvGrpSpPr>
          <p:grpSpPr>
            <a:xfrm>
              <a:off x="6196995" y="3705584"/>
              <a:ext cx="1543357" cy="1178816"/>
              <a:chOff x="3275856" y="4981267"/>
              <a:chExt cx="1543357" cy="117881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8" name="TextovéPole 21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4034356" y="5894929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218" name="TextovéPole 217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34356" y="5894929"/>
                    <a:ext cx="187089" cy="26122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l="-6452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9" name="TextovéPole 2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/>
                  <p:nvPr/>
                </p:nvSpPr>
                <p:spPr>
                  <a:xfrm>
                    <a:off x="3703315" y="5898858"/>
                    <a:ext cx="187089" cy="261225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oMath>
                      </m:oMathPara>
                    </a14:m>
                    <a:endParaRPr lang="en-GB" sz="1100" i="1" baseline="-25000" dirty="0"/>
                  </a:p>
                </p:txBody>
              </p:sp>
            </mc:Choice>
            <mc:Fallback xmlns="">
              <p:sp>
                <p:nvSpPr>
                  <p:cNvPr id="219" name="TextovéPole 218">
                    <a:extLst>
                      <a:ext uri="{FF2B5EF4-FFF2-40B4-BE49-F238E27FC236}">
                        <a16:creationId xmlns:a16="http://schemas.microsoft.com/office/drawing/2014/main" id="{1129F341-0890-4352-8ECF-8AB4C01D6AF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03315" y="5898858"/>
                    <a:ext cx="187089" cy="261225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l="-13333"/>
                    </a:stretch>
                  </a:blipFill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20" name="Skupina 219"/>
              <p:cNvGrpSpPr/>
              <p:nvPr/>
            </p:nvGrpSpPr>
            <p:grpSpPr>
              <a:xfrm>
                <a:off x="3275856" y="4981267"/>
                <a:ext cx="1543357" cy="1099442"/>
                <a:chOff x="3275856" y="4981267"/>
                <a:chExt cx="1543357" cy="1099442"/>
              </a:xfrm>
            </p:grpSpPr>
            <p:cxnSp>
              <p:nvCxnSpPr>
                <p:cNvPr id="221" name="Přímá spojnice 220">
                  <a:extLst>
                    <a:ext uri="{FF2B5EF4-FFF2-40B4-BE49-F238E27FC236}">
                      <a16:creationId xmlns:a16="http://schemas.microsoft.com/office/drawing/2014/main" id="{1A8E3DAD-B6C4-40D4-9CE0-16917D2F95E3}"/>
                    </a:ext>
                  </a:extLst>
                </p:cNvPr>
                <p:cNvCxnSpPr/>
                <p:nvPr/>
              </p:nvCxnSpPr>
              <p:spPr>
                <a:xfrm>
                  <a:off x="3313722" y="5108733"/>
                  <a:ext cx="0" cy="971976"/>
                </a:xfrm>
                <a:prstGeom prst="line">
                  <a:avLst/>
                </a:prstGeom>
                <a:ln w="6350"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Přímá spojnice 222">
                  <a:extLst>
                    <a:ext uri="{FF2B5EF4-FFF2-40B4-BE49-F238E27FC236}">
                      <a16:creationId xmlns:a16="http://schemas.microsoft.com/office/drawing/2014/main" id="{366013F4-C598-4589-BCA9-4D63C7A09A98}"/>
                    </a:ext>
                  </a:extLst>
                </p:cNvPr>
                <p:cNvCxnSpPr/>
                <p:nvPr/>
              </p:nvCxnSpPr>
              <p:spPr>
                <a:xfrm>
                  <a:off x="3324338" y="5941262"/>
                  <a:ext cx="1245348" cy="0"/>
                </a:xfrm>
                <a:prstGeom prst="line">
                  <a:avLst/>
                </a:prstGeom>
                <a:ln w="6350">
                  <a:solidFill>
                    <a:schemeClr val="accent1"/>
                  </a:solidFill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4" name="TextovéPole 223">
                  <a:extLst>
                    <a:ext uri="{FF2B5EF4-FFF2-40B4-BE49-F238E27FC236}">
                      <a16:creationId xmlns:a16="http://schemas.microsoft.com/office/drawing/2014/main" id="{08463747-ADBE-47DD-BD10-8F53E0250636}"/>
                    </a:ext>
                  </a:extLst>
                </p:cNvPr>
                <p:cNvSpPr txBox="1"/>
                <p:nvPr/>
              </p:nvSpPr>
              <p:spPr>
                <a:xfrm>
                  <a:off x="3275856" y="4981267"/>
                  <a:ext cx="1543357" cy="24006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lvl="2" algn="ctr">
                    <a:lnSpc>
                      <a:spcPct val="80000"/>
                    </a:lnSpc>
                    <a:buClr>
                      <a:srgbClr val="7030A0"/>
                    </a:buClr>
                    <a:buSzPct val="80000"/>
                  </a:pPr>
                  <a:r>
                    <a:rPr lang="cs-CZ" sz="1200" b="1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Long </a:t>
                  </a:r>
                  <a:r>
                    <a:rPr lang="en-GB" sz="1200" b="1" dirty="0"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2" panose="05020102010507070707" pitchFamily="18" charset="2"/>
                    </a:rPr>
                    <a:t>put</a:t>
                  </a:r>
                  <a:endParaRPr lang="en-GB" sz="1200" b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  <p:cxnSp>
              <p:nvCxnSpPr>
                <p:cNvPr id="225" name="Přímá spojnice 224">
                  <a:extLst>
                    <a:ext uri="{FF2B5EF4-FFF2-40B4-BE49-F238E27FC236}">
                      <a16:creationId xmlns:a16="http://schemas.microsoft.com/office/drawing/2014/main" id="{906A2621-6FF0-4E69-B93F-0FD3D7509E11}"/>
                    </a:ext>
                  </a:extLst>
                </p:cNvPr>
                <p:cNvCxnSpPr/>
                <p:nvPr/>
              </p:nvCxnSpPr>
              <p:spPr>
                <a:xfrm flipH="1" flipV="1">
                  <a:off x="3312562" y="5152663"/>
                  <a:ext cx="790584" cy="79058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ot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Přímá spojnice 225">
                  <a:extLst>
                    <a:ext uri="{FF2B5EF4-FFF2-40B4-BE49-F238E27FC236}">
                      <a16:creationId xmlns:a16="http://schemas.microsoft.com/office/drawing/2014/main" id="{906A2621-6FF0-4E69-B93F-0FD3D7509E11}"/>
                    </a:ext>
                  </a:extLst>
                </p:cNvPr>
                <p:cNvCxnSpPr/>
                <p:nvPr/>
              </p:nvCxnSpPr>
              <p:spPr>
                <a:xfrm flipH="1" flipV="1">
                  <a:off x="3321337" y="5154718"/>
                  <a:ext cx="784291" cy="784285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Přímá spojnice 226">
                  <a:extLst>
                    <a:ext uri="{FF2B5EF4-FFF2-40B4-BE49-F238E27FC236}">
                      <a16:creationId xmlns:a16="http://schemas.microsoft.com/office/drawing/2014/main" id="{F1012CB4-74D9-4DC7-84BD-B0CB720F5659}"/>
                    </a:ext>
                  </a:extLst>
                </p:cNvPr>
                <p:cNvCxnSpPr/>
                <p:nvPr/>
              </p:nvCxnSpPr>
              <p:spPr>
                <a:xfrm>
                  <a:off x="3323700" y="5617492"/>
                  <a:ext cx="4638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ot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Přímá spojnice 229">
                  <a:extLst>
                    <a:ext uri="{FF2B5EF4-FFF2-40B4-BE49-F238E27FC236}">
                      <a16:creationId xmlns:a16="http://schemas.microsoft.com/office/drawing/2014/main" id="{F1012CB4-74D9-4DC7-84BD-B0CB720F5659}"/>
                    </a:ext>
                  </a:extLst>
                </p:cNvPr>
                <p:cNvCxnSpPr/>
                <p:nvPr/>
              </p:nvCxnSpPr>
              <p:spPr>
                <a:xfrm>
                  <a:off x="4101212" y="5941422"/>
                  <a:ext cx="418302" cy="0"/>
                </a:xfrm>
                <a:prstGeom prst="line">
                  <a:avLst/>
                </a:prstGeom>
                <a:ln w="31750" cap="rnd">
                  <a:solidFill>
                    <a:srgbClr val="C00000"/>
                  </a:solidFill>
                  <a:prstDash val="solid"/>
                  <a:headEnd type="none" w="lg" len="med"/>
                  <a:tailEnd type="non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2" name="Přímá spojnice 231">
              <a:extLst>
                <a:ext uri="{FF2B5EF4-FFF2-40B4-BE49-F238E27FC236}">
                  <a16:creationId xmlns:a16="http://schemas.microsoft.com/office/drawing/2014/main" id="{906A2621-6FF0-4E69-B93F-0FD3D7509E11}"/>
                </a:ext>
              </a:extLst>
            </p:cNvPr>
            <p:cNvCxnSpPr/>
            <p:nvPr/>
          </p:nvCxnSpPr>
          <p:spPr>
            <a:xfrm>
              <a:off x="6690712" y="4358441"/>
              <a:ext cx="0" cy="318919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3" name="TextovéPole 232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0" y="2694182"/>
            <a:ext cx="629999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Using up barrier options: long up-and-in call &amp; long up-and-out call</a:t>
            </a:r>
          </a:p>
        </p:txBody>
      </p:sp>
      <p:sp>
        <p:nvSpPr>
          <p:cNvPr id="234" name="TextovéPole 233">
            <a:extLst>
              <a:ext uri="{FF2B5EF4-FFF2-40B4-BE49-F238E27FC236}">
                <a16:creationId xmlns:a16="http://schemas.microsoft.com/office/drawing/2014/main" id="{05FC8A4A-3761-4383-881C-9096ADBF4AD7}"/>
              </a:ext>
            </a:extLst>
          </p:cNvPr>
          <p:cNvSpPr txBox="1"/>
          <p:nvPr/>
        </p:nvSpPr>
        <p:spPr>
          <a:xfrm>
            <a:off x="1512001" y="5538541"/>
            <a:ext cx="3312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Using up or down barrier options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5C053AA-1A4C-CDE6-732E-2CC5BE7C8B32}"/>
              </a:ext>
            </a:extLst>
          </p:cNvPr>
          <p:cNvSpPr txBox="1"/>
          <p:nvPr/>
        </p:nvSpPr>
        <p:spPr>
          <a:xfrm>
            <a:off x="864000" y="3743328"/>
            <a:ext cx="759599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Breakdown of a conventional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long 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put into barrier options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D66D150-C9FE-7E02-1E77-916B0F17D130}"/>
              </a:ext>
            </a:extLst>
          </p:cNvPr>
          <p:cNvSpPr txBox="1"/>
          <p:nvPr/>
        </p:nvSpPr>
        <p:spPr>
          <a:xfrm>
            <a:off x="1512000" y="2948624"/>
            <a:ext cx="70560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Using down barrier options: long down-and-in call &amp; long down-and-out call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1D8AD76-9A10-3EA7-4540-89E25B9DD096}"/>
              </a:ext>
            </a:extLst>
          </p:cNvPr>
          <p:cNvSpPr txBox="1"/>
          <p:nvPr/>
        </p:nvSpPr>
        <p:spPr>
          <a:xfrm>
            <a:off x="1512000" y="3198182"/>
            <a:ext cx="6948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Using knock-in barrier options: long up-and-in call &amp; long down-and-in call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87FAF2A-2FDB-2289-22C1-20BACDC9EBF3}"/>
              </a:ext>
            </a:extLst>
          </p:cNvPr>
          <p:cNvSpPr txBox="1"/>
          <p:nvPr/>
        </p:nvSpPr>
        <p:spPr>
          <a:xfrm>
            <a:off x="1512000" y="3458680"/>
            <a:ext cx="727164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 dirty="0">
                <a:latin typeface="Cambria Math" panose="02040503050406030204" pitchFamily="18" charset="0"/>
                <a:ea typeface="Cambria Math" panose="02040503050406030204" pitchFamily="18" charset="0"/>
              </a:rPr>
              <a:t>Using knock-out barrier options: long up-and-out call &amp; long down-and-out call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CC71AF1-CB85-FEA4-C053-40B9F7045C7D}"/>
              </a:ext>
            </a:extLst>
          </p:cNvPr>
          <p:cNvSpPr txBox="1"/>
          <p:nvPr/>
        </p:nvSpPr>
        <p:spPr>
          <a:xfrm>
            <a:off x="1511999" y="5806005"/>
            <a:ext cx="42840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000" indent="-180000">
              <a:buClr>
                <a:srgbClr val="7030A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noProof="0">
                <a:latin typeface="Cambria Math" panose="02040503050406030204" pitchFamily="18" charset="0"/>
                <a:ea typeface="Cambria Math" panose="02040503050406030204" pitchFamily="18" charset="0"/>
              </a:rPr>
              <a:t>Using knock-in or knock-out barrier options </a:t>
            </a:r>
          </a:p>
        </p:txBody>
      </p:sp>
    </p:spTree>
    <p:extLst>
      <p:ext uri="{BB962C8B-B14F-4D97-AF65-F5344CB8AC3E}">
        <p14:creationId xmlns:p14="http://schemas.microsoft.com/office/powerpoint/2010/main" val="38754632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ssentials of bond pric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Straight bond&amp;quot;&quot;/&gt;&lt;property id=&quot;20307&quot; value=&quot;260&quot;/&gt;&lt;/object&gt;&lt;object type=&quot;3&quot; unique_id=&quot;10005&quot;&gt;&lt;property id=&quot;20148&quot; value=&quot;5&quot;/&gt;&lt;property id=&quot;20300&quot; value=&quot;Slide 3 - &amp;quot;Diversities in bond contracts (1)&amp;quot;&quot;/&gt;&lt;property id=&quot;20307&quot; value=&quot;262&quot;/&gt;&lt;/object&gt;&lt;object type=&quot;3&quot; unique_id=&quot;10006&quot;&gt;&lt;property id=&quot;20148&quot; value=&quot;5&quot;/&gt;&lt;property id=&quot;20300&quot; value=&quot;Slide 4 - &amp;quot;Diversities in bond contracts (2)&amp;quot;&quot;/&gt;&lt;property id=&quot;20307&quot; value=&quot;263&quot;/&gt;&lt;/object&gt;&lt;object type=&quot;3&quot; unique_id=&quot;10007&quot;&gt;&lt;property id=&quot;20148&quot; value=&quot;5&quot;/&gt;&lt;property id=&quot;20300&quot; value=&quot;Slide 5 - &amp;quot;Underlying principles of pricing&amp;quot;&quot;/&gt;&lt;property id=&quot;20307&quot; value=&quot;270&quot;/&gt;&lt;/object&gt;&lt;object type=&quot;3&quot; unique_id=&quot;10008&quot;&gt;&lt;property id=&quot;20148&quot; value=&quot;5&quot;/&gt;&lt;property id=&quot;20300&quot; value=&quot;Slide 6 - &amp;quot;Discounting conventions (1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Discounting conventions (2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lean and full price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Price-yield relationship&amp;quot;&quot;/&gt;&lt;property id=&quot;20307&quot; value=&quot;261&quot;/&gt;&lt;/object&gt;&lt;object type=&quot;3&quot; unique_id=&quot;10012&quot;&gt;&lt;property id=&quot;20148&quot; value=&quot;5&quot;/&gt;&lt;property id=&quot;20300&quot; value=&quot;Slide 10 - &amp;quot;Price–maturity relationship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Yield to maturity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Other yield measure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See you  in the next lecture&amp;quot;&quot;/&gt;&lt;property id=&quot;20307&quot; value=&quot;272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40214</TotalTime>
  <Words>2224</Words>
  <Application>Microsoft Office PowerPoint</Application>
  <PresentationFormat>Předvádění na obrazovce (4:3)</PresentationFormat>
  <Paragraphs>322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Algerian</vt:lpstr>
      <vt:lpstr>Arial</vt:lpstr>
      <vt:lpstr>Calibri</vt:lpstr>
      <vt:lpstr>Cambria Math</vt:lpstr>
      <vt:lpstr>Georgia</vt:lpstr>
      <vt:lpstr>Tahoma</vt:lpstr>
      <vt:lpstr>Trebuchet MS</vt:lpstr>
      <vt:lpstr>Wingdings</vt:lpstr>
      <vt:lpstr>FMI</vt:lpstr>
      <vt:lpstr>Exotic options </vt:lpstr>
      <vt:lpstr>Introduction</vt:lpstr>
      <vt:lpstr>Asian options</vt:lpstr>
      <vt:lpstr>Binary options (1)</vt:lpstr>
      <vt:lpstr>Binary options (2)</vt:lpstr>
      <vt:lpstr>Package options </vt:lpstr>
      <vt:lpstr>Barrier options (1) </vt:lpstr>
      <vt:lpstr>Barrier options (2)</vt:lpstr>
      <vt:lpstr>Barrier options (3)</vt:lpstr>
      <vt:lpstr>Compound options</vt:lpstr>
      <vt:lpstr>Chooser options</vt:lpstr>
      <vt:lpstr>Multi-asset options</vt:lpstr>
      <vt:lpstr>Hybrid options</vt:lpstr>
      <vt:lpstr>Good luck  in your career</vt:lpstr>
    </vt:vector>
  </TitlesOfParts>
  <Company>Institute of Economic Studies, Charles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Exotic options</dc:title>
  <dc:subject>FI - TALKING SLIDES</dc:subject>
  <dc:creator>Oldřich DĚDEK</dc:creator>
  <cp:keywords>pptxFI_L21</cp:keywords>
  <dc:description>Financial markets instruments</dc:description>
  <cp:lastModifiedBy>Oldrich DEDEK</cp:lastModifiedBy>
  <cp:revision>3175</cp:revision>
  <cp:lastPrinted>2020-10-16T12:18:24Z</cp:lastPrinted>
  <dcterms:created xsi:type="dcterms:W3CDTF">2014-05-11T12:40:16Z</dcterms:created>
  <dcterms:modified xsi:type="dcterms:W3CDTF">2025-04-09T10:50:29Z</dcterms:modified>
  <cp:category>O.D. Lecturing Legacy</cp:category>
  <cp:contentStatus>OD Web</cp:contentStatus>
</cp:coreProperties>
</file>