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4" r:id="rId4"/>
    <p:sldId id="262" r:id="rId5"/>
    <p:sldId id="261" r:id="rId6"/>
    <p:sldId id="257" r:id="rId7"/>
    <p:sldId id="260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7166-4CA9-4FB5-8ECC-97B957183423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2BCC-18A3-4FF0-9112-916A50810A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18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7166-4CA9-4FB5-8ECC-97B957183423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2BCC-18A3-4FF0-9112-916A50810A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8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7166-4CA9-4FB5-8ECC-97B957183423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2BCC-18A3-4FF0-9112-916A50810A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157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7166-4CA9-4FB5-8ECC-97B957183423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2BCC-18A3-4FF0-9112-916A50810A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65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7166-4CA9-4FB5-8ECC-97B957183423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2BCC-18A3-4FF0-9112-916A50810A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78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7166-4CA9-4FB5-8ECC-97B957183423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2BCC-18A3-4FF0-9112-916A50810A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756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7166-4CA9-4FB5-8ECC-97B957183423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2BCC-18A3-4FF0-9112-916A50810A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0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7166-4CA9-4FB5-8ECC-97B957183423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2BCC-18A3-4FF0-9112-916A50810A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19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7166-4CA9-4FB5-8ECC-97B957183423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2BCC-18A3-4FF0-9112-916A50810A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36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7166-4CA9-4FB5-8ECC-97B957183423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2BCC-18A3-4FF0-9112-916A50810A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88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7166-4CA9-4FB5-8ECC-97B957183423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02BCC-18A3-4FF0-9112-916A50810A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205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A7166-4CA9-4FB5-8ECC-97B957183423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02BCC-18A3-4FF0-9112-916A50810AA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41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C109E-C7F8-49E8-BE9D-48D13D31F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3" y="198783"/>
            <a:ext cx="11953461" cy="1113183"/>
          </a:xfrm>
        </p:spPr>
        <p:txBody>
          <a:bodyPr>
            <a:normAutofit fontScale="90000"/>
          </a:bodyPr>
          <a:lstStyle/>
          <a:p>
            <a:r>
              <a:rPr lang="en-GB" dirty="0"/>
              <a:t>Cataloguer les </a:t>
            </a:r>
            <a:r>
              <a:rPr lang="en-GB" dirty="0" err="1"/>
              <a:t>litt</a:t>
            </a:r>
            <a:r>
              <a:rPr lang="en-GB" dirty="0"/>
              <a:t>. </a:t>
            </a:r>
            <a:r>
              <a:rPr lang="en-GB" dirty="0" err="1"/>
              <a:t>subsahariennes</a:t>
            </a:r>
            <a:r>
              <a:rPr lang="en-GB" dirty="0"/>
              <a:t> </a:t>
            </a:r>
            <a:r>
              <a:rPr lang="en-GB" dirty="0" err="1"/>
              <a:t>d’expression</a:t>
            </a:r>
            <a:r>
              <a:rPr lang="en-GB" dirty="0"/>
              <a:t> </a:t>
            </a:r>
            <a:r>
              <a:rPr lang="en-GB" dirty="0" err="1"/>
              <a:t>française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D82D04-0DBD-420C-A2FB-36FAA322C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0490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/>
              <a:t>littérature</a:t>
            </a:r>
            <a:r>
              <a:rPr lang="fr-FR" dirty="0"/>
              <a:t>	de reconnaissance</a:t>
            </a:r>
          </a:p>
          <a:p>
            <a:pPr marL="0" indent="0">
              <a:buNone/>
            </a:pPr>
            <a:r>
              <a:rPr lang="fr-FR" dirty="0"/>
              <a:t>		d’émancipation</a:t>
            </a:r>
          </a:p>
          <a:p>
            <a:pPr marL="1828800" lvl="4" indent="0">
              <a:buNone/>
            </a:pPr>
            <a:r>
              <a:rPr lang="fr-FR" sz="2800" dirty="0"/>
              <a:t>de protestation</a:t>
            </a:r>
          </a:p>
          <a:p>
            <a:pPr marL="0" indent="0">
              <a:buNone/>
            </a:pPr>
            <a:r>
              <a:rPr lang="fr-FR" dirty="0"/>
              <a:t>		de dénonciation</a:t>
            </a:r>
          </a:p>
          <a:p>
            <a:pPr marL="0" indent="0">
              <a:buNone/>
            </a:pPr>
            <a:r>
              <a:rPr lang="fr-FR" dirty="0"/>
              <a:t>		de combats			(</a:t>
            </a:r>
            <a:r>
              <a:rPr lang="fr-FR" b="1" dirty="0"/>
              <a:t>modérés</a:t>
            </a:r>
            <a:r>
              <a:rPr lang="fr-FR" dirty="0"/>
              <a:t> vs </a:t>
            </a:r>
            <a:r>
              <a:rPr lang="fr-FR" b="1" dirty="0"/>
              <a:t>radicaux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fr-FR" dirty="0"/>
              <a:t>		</a:t>
            </a:r>
          </a:p>
          <a:p>
            <a:pPr marL="0" indent="0">
              <a:buNone/>
            </a:pPr>
            <a:r>
              <a:rPr lang="fr-FR" dirty="0"/>
              <a:t>		décrivant les problèmes internes aux nouveaux états africains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		de l’identité mondiale et purement littéraire</a:t>
            </a:r>
          </a:p>
        </p:txBody>
      </p:sp>
    </p:spTree>
    <p:extLst>
      <p:ext uri="{BB962C8B-B14F-4D97-AF65-F5344CB8AC3E}">
        <p14:creationId xmlns:p14="http://schemas.microsoft.com/office/powerpoint/2010/main" val="227468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250EE-2270-496E-B164-BF3100AF4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Taiye</a:t>
            </a:r>
            <a:r>
              <a:rPr lang="en-GB" dirty="0"/>
              <a:t> </a:t>
            </a:r>
            <a:r>
              <a:rPr lang="en-GB" dirty="0" err="1"/>
              <a:t>Selasi</a:t>
            </a:r>
            <a:r>
              <a:rPr lang="en-GB" dirty="0"/>
              <a:t> : “Bye-bye Babar”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16E395-92F5-4FAC-A650-28DEBB5BC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Globalisation</a:t>
            </a:r>
          </a:p>
          <a:p>
            <a:r>
              <a:rPr lang="en-GB" dirty="0" err="1"/>
              <a:t>Mondialisation</a:t>
            </a:r>
            <a:endParaRPr lang="en-GB" dirty="0"/>
          </a:p>
          <a:p>
            <a:r>
              <a:rPr lang="en-GB" dirty="0"/>
              <a:t>Migration </a:t>
            </a:r>
          </a:p>
        </p:txBody>
      </p:sp>
    </p:spTree>
    <p:extLst>
      <p:ext uri="{BB962C8B-B14F-4D97-AF65-F5344CB8AC3E}">
        <p14:creationId xmlns:p14="http://schemas.microsoft.com/office/powerpoint/2010/main" val="1274579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5924D-9595-43DF-B054-36F8DA5C2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nouvelle identité métisse de 21ième siècle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6789C5-F21C-46DF-BDDD-539C354E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/>
              <a:t>Congolois</a:t>
            </a:r>
            <a:r>
              <a:rPr lang="fr-FR" dirty="0"/>
              <a:t> – </a:t>
            </a:r>
            <a:r>
              <a:rPr lang="fr-FR" dirty="0" err="1"/>
              <a:t>Tchicaya</a:t>
            </a:r>
            <a:r>
              <a:rPr lang="fr-FR" dirty="0"/>
              <a:t> U </a:t>
            </a:r>
            <a:r>
              <a:rPr lang="fr-FR" dirty="0" err="1"/>
              <a:t>Tam’si</a:t>
            </a:r>
            <a:r>
              <a:rPr lang="fr-FR" dirty="0"/>
              <a:t> </a:t>
            </a:r>
            <a:endParaRPr lang="cs-CZ" dirty="0"/>
          </a:p>
          <a:p>
            <a:r>
              <a:rPr lang="fr-FR" b="1" dirty="0" err="1"/>
              <a:t>Afropean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fr-FR" dirty="0" err="1"/>
              <a:t>Léonora</a:t>
            </a:r>
            <a:r>
              <a:rPr lang="fr-FR" dirty="0"/>
              <a:t> </a:t>
            </a:r>
            <a:r>
              <a:rPr lang="fr-FR" dirty="0" err="1"/>
              <a:t>Miano</a:t>
            </a:r>
            <a:endParaRPr lang="fr-FR" dirty="0"/>
          </a:p>
          <a:p>
            <a:r>
              <a:rPr lang="fr-FR" b="1" dirty="0"/>
              <a:t>Afropolitain </a:t>
            </a:r>
            <a:r>
              <a:rPr lang="fr-FR" dirty="0"/>
              <a:t>/ </a:t>
            </a:r>
            <a:r>
              <a:rPr lang="fr-FR" b="1" dirty="0"/>
              <a:t>négropolitain</a:t>
            </a:r>
            <a:r>
              <a:rPr lang="fr-FR" dirty="0"/>
              <a:t> </a:t>
            </a:r>
          </a:p>
          <a:p>
            <a:endParaRPr lang="fr-FR" dirty="0"/>
          </a:p>
          <a:p>
            <a:r>
              <a:rPr lang="fr-FR" b="1" dirty="0" err="1"/>
              <a:t>Nègzagonale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227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6C20283-73E0-40EC-8AD8-057F581F64C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F072920-77E0-4753-93CB-70A3B89D7B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" y="1218465"/>
            <a:ext cx="3425957" cy="442058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01E9630-0F6B-4F57-874A-B75CDE184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en-GB" dirty="0" err="1"/>
              <a:t>Aké</a:t>
            </a:r>
            <a:r>
              <a:rPr lang="en-GB" dirty="0"/>
              <a:t> </a:t>
            </a:r>
            <a:r>
              <a:rPr lang="en-GB" dirty="0" err="1"/>
              <a:t>Loba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3F3461-7256-4099-950C-89F305018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15 août 1927 – 3 août 2012 (à Aix-en-Provence)</a:t>
            </a:r>
          </a:p>
          <a:p>
            <a:r>
              <a:rPr lang="fr-FR" dirty="0"/>
              <a:t>Diplomate de carrière et romancier ivoirien</a:t>
            </a:r>
            <a:endParaRPr lang="cs-CZ" dirty="0"/>
          </a:p>
          <a:p>
            <a:endParaRPr lang="fr-FR" dirty="0"/>
          </a:p>
          <a:p>
            <a:r>
              <a:rPr lang="fr-FR" dirty="0"/>
              <a:t>    1960 : </a:t>
            </a:r>
            <a:r>
              <a:rPr lang="fr-FR" i="1" dirty="0"/>
              <a:t>Kocoumbo, l’étudiant noir</a:t>
            </a:r>
            <a:r>
              <a:rPr lang="fr-FR" dirty="0"/>
              <a:t>, Paris, Flammarion</a:t>
            </a:r>
          </a:p>
          <a:p>
            <a:r>
              <a:rPr lang="fr-FR" dirty="0"/>
              <a:t>    1966 : </a:t>
            </a:r>
            <a:r>
              <a:rPr lang="fr-FR" i="1" dirty="0"/>
              <a:t>Les fils de Kouretcha</a:t>
            </a:r>
            <a:r>
              <a:rPr lang="fr-FR" dirty="0"/>
              <a:t>, Bruxelles, Éditions de la Francité</a:t>
            </a:r>
          </a:p>
          <a:p>
            <a:r>
              <a:rPr lang="fr-FR" dirty="0"/>
              <a:t>    1973 : </a:t>
            </a:r>
            <a:r>
              <a:rPr lang="fr-FR" i="1" dirty="0"/>
              <a:t>Les Dépossédés</a:t>
            </a:r>
            <a:r>
              <a:rPr lang="fr-FR" dirty="0"/>
              <a:t>, Bruxelles, Éditions de la Francité</a:t>
            </a:r>
          </a:p>
          <a:p>
            <a:r>
              <a:rPr lang="fr-FR" dirty="0"/>
              <a:t>    1992 : </a:t>
            </a:r>
            <a:r>
              <a:rPr lang="fr-FR" i="1" dirty="0"/>
              <a:t>Le Sas des parvenus</a:t>
            </a:r>
            <a:r>
              <a:rPr lang="fr-FR" dirty="0"/>
              <a:t>, Paris, Flammarion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656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47AB924-1B87-43FC-B7C7-B112D5C51A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AD2B705-4A9B-408D-AA80-4F41045E09D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9AE2756-0FC4-4155-83E7-58AAAB63E75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689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F3D5013F-2C86-461F-9530-DC0AC91C7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85" y="307731"/>
            <a:ext cx="2670119" cy="3997637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6BBFBB5-2855-461F-8C85-242BD399B5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729" y="589887"/>
            <a:ext cx="3433324" cy="3433324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8DC98F-4057-4645-B948-F604F39A9CF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534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>
            <a:extLst>
              <a:ext uri="{FF2B5EF4-FFF2-40B4-BE49-F238E27FC236}">
                <a16:creationId xmlns:a16="http://schemas.microsoft.com/office/drawing/2014/main" id="{806C045F-8747-414C-B681-55825ED520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558" y="330045"/>
            <a:ext cx="2492250" cy="399763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26E6FDB-972A-4F43-9F17-B3DBF0D4F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i="1" dirty="0" err="1">
                <a:solidFill>
                  <a:srgbClr val="FFFFFF"/>
                </a:solidFill>
              </a:rPr>
              <a:t>Kocoumbo</a:t>
            </a:r>
            <a:r>
              <a:rPr lang="en-US" sz="4000" i="1" dirty="0">
                <a:solidFill>
                  <a:srgbClr val="FFFFFF"/>
                </a:solidFill>
              </a:rPr>
              <a:t>, </a:t>
            </a:r>
            <a:r>
              <a:rPr lang="en-US" sz="4000" i="1" dirty="0" err="1">
                <a:solidFill>
                  <a:srgbClr val="FFFFFF"/>
                </a:solidFill>
              </a:rPr>
              <a:t>l’étudiant</a:t>
            </a:r>
            <a:r>
              <a:rPr lang="en-US" sz="4000" i="1" dirty="0">
                <a:solidFill>
                  <a:srgbClr val="FFFFFF"/>
                </a:solidFill>
              </a:rPr>
              <a:t> noir</a:t>
            </a:r>
            <a:r>
              <a:rPr lang="en-US" sz="4000" dirty="0">
                <a:solidFill>
                  <a:srgbClr val="FFFFFF"/>
                </a:solidFill>
              </a:rPr>
              <a:t>. Paris : Flammarion, 1960.</a:t>
            </a:r>
          </a:p>
        </p:txBody>
      </p:sp>
    </p:spTree>
    <p:extLst>
      <p:ext uri="{BB962C8B-B14F-4D97-AF65-F5344CB8AC3E}">
        <p14:creationId xmlns:p14="http://schemas.microsoft.com/office/powerpoint/2010/main" val="3962718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Espace réservé pour une image 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9" r="17002"/>
          <a:stretch/>
        </p:blipFill>
        <p:spPr>
          <a:xfrm>
            <a:off x="20" y="10"/>
            <a:ext cx="4639713" cy="6857990"/>
          </a:xfrm>
          <a:prstGeom prst="rect">
            <a:avLst/>
          </a:prstGeom>
        </p:spPr>
      </p:pic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9733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69940" y="365124"/>
            <a:ext cx="6172200" cy="10282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Cheikh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Hamidou</a:t>
            </a: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Kane</a:t>
            </a:r>
            <a:endParaRPr lang="en-US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69939" y="1758495"/>
            <a:ext cx="6962403" cy="4422849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2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avril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1928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Écrivain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homme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politique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sénégalais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thèmes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principaux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déchirement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entre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cultures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impossibilité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revenir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 pays natal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 vs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modernité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passé –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présent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avenir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007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3739513C-71F8-4103-8543-612B90E3E3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759" y="307731"/>
            <a:ext cx="2418570" cy="399763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AE95D8F-9825-4222-8846-E3461598CC6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217665F-0036-444A-8D4A-33AF36A36A42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FDA47BC-3069-47F5-8257-24B3B1F76A0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2927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20A6FA98-321B-497B-ACAD-E81B437CEA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00111"/>
            <a:ext cx="3048000" cy="304800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91F966FB-6ED4-4EF8-B505-2A03A954A9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179" y="307731"/>
            <a:ext cx="2358605" cy="3997637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0C9EB70-BC82-414A-BF8D-AD7FC672761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6609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>
            <a:extLst>
              <a:ext uri="{FF2B5EF4-FFF2-40B4-BE49-F238E27FC236}">
                <a16:creationId xmlns:a16="http://schemas.microsoft.com/office/drawing/2014/main" id="{264AB478-38B7-474A-B15D-0195F9A8DD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476" y="956856"/>
            <a:ext cx="2699385" cy="2699385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42B920A-73AD-402A-8EEF-B88E1A9398B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68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DF919625-7F8C-406E-AB64-CE18EAF5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000" i="1">
                <a:solidFill>
                  <a:srgbClr val="FFFFFF"/>
                </a:solidFill>
              </a:rPr>
              <a:t>L’Aventure Ambiguë</a:t>
            </a:r>
            <a:r>
              <a:rPr lang="en-US" sz="5000">
                <a:solidFill>
                  <a:srgbClr val="FFFFFF"/>
                </a:solidFill>
              </a:rPr>
              <a:t>. Paris : Julliard, 1961.</a:t>
            </a:r>
          </a:p>
        </p:txBody>
      </p:sp>
    </p:spTree>
    <p:extLst>
      <p:ext uri="{BB962C8B-B14F-4D97-AF65-F5344CB8AC3E}">
        <p14:creationId xmlns:p14="http://schemas.microsoft.com/office/powerpoint/2010/main" val="2529888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6060389"/>
          </a:xfrm>
        </p:spPr>
        <p:txBody>
          <a:bodyPr/>
          <a:lstStyle/>
          <a:p>
            <a:r>
              <a:rPr lang="cs-CZ" sz="6000" dirty="0" err="1"/>
              <a:t>Occidentalisation</a:t>
            </a:r>
            <a:br>
              <a:rPr lang="cs-CZ" dirty="0"/>
            </a:br>
            <a:br>
              <a:rPr lang="cs-CZ" dirty="0"/>
            </a:br>
            <a:r>
              <a:rPr lang="cs-CZ" sz="6000" dirty="0" err="1"/>
              <a:t>Européanisation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23758539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149</Words>
  <Application>Microsoft Office PowerPoint</Application>
  <PresentationFormat>Širokoúhlá obrazovka</PresentationFormat>
  <Paragraphs>39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Thème Office</vt:lpstr>
      <vt:lpstr>Cataloguer les litt. subsahariennes d’expression française</vt:lpstr>
      <vt:lpstr>Taiye Selasi : “Bye-bye Babar”</vt:lpstr>
      <vt:lpstr>Une nouvelle identité métisse de 21ième siècle</vt:lpstr>
      <vt:lpstr>Aké Loba</vt:lpstr>
      <vt:lpstr>Kocoumbo, l’étudiant noir. Paris : Flammarion, 1960.</vt:lpstr>
      <vt:lpstr>Cheikh Hamidou Kane</vt:lpstr>
      <vt:lpstr>L’Aventure Ambiguë. Paris : Julliard, 1961.</vt:lpstr>
      <vt:lpstr>Occidentalisation  Européanisation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Cheikh Hamidou Kane</dc:title>
  <dc:creator>Vojtěch Šarše</dc:creator>
  <cp:lastModifiedBy>Vojtěch Šarše</cp:lastModifiedBy>
  <cp:revision>11</cp:revision>
  <dcterms:created xsi:type="dcterms:W3CDTF">2018-04-09T02:43:09Z</dcterms:created>
  <dcterms:modified xsi:type="dcterms:W3CDTF">2019-04-29T11:07:47Z</dcterms:modified>
</cp:coreProperties>
</file>