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E4E4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E4E4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E4E4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43200" y="4197350"/>
            <a:ext cx="4575175" cy="265271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19875" y="4240276"/>
            <a:ext cx="1998726" cy="128739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603750" y="5311775"/>
            <a:ext cx="4522851" cy="1538287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4362450" y="3540125"/>
            <a:ext cx="4773930" cy="3310254"/>
          </a:xfrm>
          <a:custGeom>
            <a:avLst/>
            <a:gdLst/>
            <a:ahLst/>
            <a:cxnLst/>
            <a:rect l="l" t="t" r="r" b="b"/>
            <a:pathLst>
              <a:path w="4773930" h="3310254">
                <a:moveTo>
                  <a:pt x="4773676" y="0"/>
                </a:moveTo>
                <a:lnTo>
                  <a:pt x="4618101" y="34925"/>
                </a:lnTo>
                <a:lnTo>
                  <a:pt x="4437126" y="69850"/>
                </a:lnTo>
                <a:lnTo>
                  <a:pt x="4248150" y="104775"/>
                </a:lnTo>
                <a:lnTo>
                  <a:pt x="4049776" y="130175"/>
                </a:lnTo>
                <a:lnTo>
                  <a:pt x="3627501" y="190500"/>
                </a:lnTo>
                <a:lnTo>
                  <a:pt x="3421126" y="215900"/>
                </a:lnTo>
                <a:lnTo>
                  <a:pt x="3222625" y="250825"/>
                </a:lnTo>
                <a:lnTo>
                  <a:pt x="3024251" y="276225"/>
                </a:lnTo>
                <a:lnTo>
                  <a:pt x="2843276" y="320675"/>
                </a:lnTo>
                <a:lnTo>
                  <a:pt x="2679700" y="363474"/>
                </a:lnTo>
                <a:lnTo>
                  <a:pt x="2541651" y="414274"/>
                </a:lnTo>
                <a:lnTo>
                  <a:pt x="2421001" y="476250"/>
                </a:lnTo>
                <a:lnTo>
                  <a:pt x="2335276" y="536575"/>
                </a:lnTo>
                <a:lnTo>
                  <a:pt x="2309876" y="569849"/>
                </a:lnTo>
                <a:lnTo>
                  <a:pt x="2282825" y="614299"/>
                </a:lnTo>
                <a:lnTo>
                  <a:pt x="2265426" y="657225"/>
                </a:lnTo>
                <a:lnTo>
                  <a:pt x="2265426" y="700024"/>
                </a:lnTo>
                <a:lnTo>
                  <a:pt x="2274951" y="752475"/>
                </a:lnTo>
                <a:lnTo>
                  <a:pt x="2292350" y="795274"/>
                </a:lnTo>
                <a:lnTo>
                  <a:pt x="2317750" y="838200"/>
                </a:lnTo>
                <a:lnTo>
                  <a:pt x="2352675" y="873125"/>
                </a:lnTo>
                <a:lnTo>
                  <a:pt x="2446401" y="941324"/>
                </a:lnTo>
                <a:lnTo>
                  <a:pt x="2576576" y="1011174"/>
                </a:lnTo>
                <a:lnTo>
                  <a:pt x="2722626" y="1063625"/>
                </a:lnTo>
                <a:lnTo>
                  <a:pt x="2886075" y="1114425"/>
                </a:lnTo>
                <a:lnTo>
                  <a:pt x="3059176" y="1166749"/>
                </a:lnTo>
                <a:lnTo>
                  <a:pt x="3421126" y="1252474"/>
                </a:lnTo>
                <a:lnTo>
                  <a:pt x="3602101" y="1304925"/>
                </a:lnTo>
                <a:lnTo>
                  <a:pt x="3765550" y="1347724"/>
                </a:lnTo>
                <a:lnTo>
                  <a:pt x="3911600" y="1400175"/>
                </a:lnTo>
                <a:lnTo>
                  <a:pt x="4049776" y="1460500"/>
                </a:lnTo>
                <a:lnTo>
                  <a:pt x="4152900" y="1520825"/>
                </a:lnTo>
                <a:lnTo>
                  <a:pt x="4187825" y="1555750"/>
                </a:lnTo>
                <a:lnTo>
                  <a:pt x="4221226" y="1598549"/>
                </a:lnTo>
                <a:lnTo>
                  <a:pt x="4248150" y="1633474"/>
                </a:lnTo>
                <a:lnTo>
                  <a:pt x="4256151" y="1676400"/>
                </a:lnTo>
                <a:lnTo>
                  <a:pt x="4256151" y="1719326"/>
                </a:lnTo>
                <a:lnTo>
                  <a:pt x="4230751" y="1789176"/>
                </a:lnTo>
                <a:lnTo>
                  <a:pt x="4195826" y="1824101"/>
                </a:lnTo>
                <a:lnTo>
                  <a:pt x="4152900" y="1857375"/>
                </a:lnTo>
                <a:lnTo>
                  <a:pt x="4100576" y="1884426"/>
                </a:lnTo>
                <a:lnTo>
                  <a:pt x="4040251" y="1917700"/>
                </a:lnTo>
                <a:lnTo>
                  <a:pt x="3971925" y="1944751"/>
                </a:lnTo>
                <a:lnTo>
                  <a:pt x="3886200" y="1970151"/>
                </a:lnTo>
                <a:lnTo>
                  <a:pt x="3790950" y="1995551"/>
                </a:lnTo>
                <a:lnTo>
                  <a:pt x="3695700" y="2022475"/>
                </a:lnTo>
                <a:lnTo>
                  <a:pt x="3584575" y="2047875"/>
                </a:lnTo>
                <a:lnTo>
                  <a:pt x="3343275" y="2108200"/>
                </a:lnTo>
                <a:lnTo>
                  <a:pt x="3067050" y="2178050"/>
                </a:lnTo>
                <a:lnTo>
                  <a:pt x="2765425" y="2255837"/>
                </a:lnTo>
                <a:lnTo>
                  <a:pt x="2430526" y="2341562"/>
                </a:lnTo>
                <a:lnTo>
                  <a:pt x="2076450" y="2444750"/>
                </a:lnTo>
                <a:lnTo>
                  <a:pt x="1696974" y="2566987"/>
                </a:lnTo>
                <a:lnTo>
                  <a:pt x="1301750" y="2713037"/>
                </a:lnTo>
                <a:lnTo>
                  <a:pt x="879475" y="2886075"/>
                </a:lnTo>
                <a:lnTo>
                  <a:pt x="447675" y="3084512"/>
                </a:lnTo>
                <a:lnTo>
                  <a:pt x="0" y="3309937"/>
                </a:lnTo>
                <a:lnTo>
                  <a:pt x="241300" y="3309937"/>
                </a:lnTo>
                <a:lnTo>
                  <a:pt x="387350" y="3292475"/>
                </a:lnTo>
                <a:lnTo>
                  <a:pt x="612775" y="3162300"/>
                </a:lnTo>
                <a:lnTo>
                  <a:pt x="852424" y="3032125"/>
                </a:lnTo>
                <a:lnTo>
                  <a:pt x="1111250" y="2911475"/>
                </a:lnTo>
                <a:lnTo>
                  <a:pt x="1395349" y="2798762"/>
                </a:lnTo>
                <a:lnTo>
                  <a:pt x="1689100" y="2687637"/>
                </a:lnTo>
                <a:lnTo>
                  <a:pt x="1998599" y="2574925"/>
                </a:lnTo>
                <a:lnTo>
                  <a:pt x="2774950" y="2333625"/>
                </a:lnTo>
                <a:lnTo>
                  <a:pt x="2929001" y="2289175"/>
                </a:lnTo>
                <a:lnTo>
                  <a:pt x="3248025" y="2211387"/>
                </a:lnTo>
                <a:lnTo>
                  <a:pt x="3902075" y="2040001"/>
                </a:lnTo>
                <a:lnTo>
                  <a:pt x="4049776" y="2005076"/>
                </a:lnTo>
                <a:lnTo>
                  <a:pt x="4195826" y="1962150"/>
                </a:lnTo>
                <a:lnTo>
                  <a:pt x="4333875" y="1927225"/>
                </a:lnTo>
                <a:lnTo>
                  <a:pt x="4454525" y="1892300"/>
                </a:lnTo>
                <a:lnTo>
                  <a:pt x="4565650" y="1857375"/>
                </a:lnTo>
                <a:lnTo>
                  <a:pt x="4653026" y="1824101"/>
                </a:lnTo>
                <a:lnTo>
                  <a:pt x="4721225" y="1797050"/>
                </a:lnTo>
                <a:lnTo>
                  <a:pt x="4773676" y="1771650"/>
                </a:lnTo>
                <a:lnTo>
                  <a:pt x="4773676" y="1382649"/>
                </a:lnTo>
                <a:lnTo>
                  <a:pt x="4668901" y="1365250"/>
                </a:lnTo>
                <a:lnTo>
                  <a:pt x="4402201" y="1312799"/>
                </a:lnTo>
                <a:lnTo>
                  <a:pt x="4238625" y="1279525"/>
                </a:lnTo>
                <a:lnTo>
                  <a:pt x="4075176" y="1244600"/>
                </a:lnTo>
                <a:lnTo>
                  <a:pt x="3902075" y="1201674"/>
                </a:lnTo>
                <a:lnTo>
                  <a:pt x="3557651" y="1114425"/>
                </a:lnTo>
                <a:lnTo>
                  <a:pt x="3394075" y="1063625"/>
                </a:lnTo>
                <a:lnTo>
                  <a:pt x="3248025" y="1011174"/>
                </a:lnTo>
                <a:lnTo>
                  <a:pt x="3109976" y="958850"/>
                </a:lnTo>
                <a:lnTo>
                  <a:pt x="2989326" y="898525"/>
                </a:lnTo>
                <a:lnTo>
                  <a:pt x="2895600" y="847725"/>
                </a:lnTo>
                <a:lnTo>
                  <a:pt x="2825750" y="785749"/>
                </a:lnTo>
                <a:lnTo>
                  <a:pt x="2808351" y="752475"/>
                </a:lnTo>
                <a:lnTo>
                  <a:pt x="2790825" y="725424"/>
                </a:lnTo>
                <a:lnTo>
                  <a:pt x="2782951" y="692150"/>
                </a:lnTo>
                <a:lnTo>
                  <a:pt x="2790825" y="665099"/>
                </a:lnTo>
                <a:lnTo>
                  <a:pt x="2825750" y="604774"/>
                </a:lnTo>
                <a:lnTo>
                  <a:pt x="2878201" y="544449"/>
                </a:lnTo>
                <a:lnTo>
                  <a:pt x="2955925" y="501650"/>
                </a:lnTo>
                <a:lnTo>
                  <a:pt x="3049651" y="458724"/>
                </a:lnTo>
                <a:lnTo>
                  <a:pt x="3152775" y="423799"/>
                </a:lnTo>
                <a:lnTo>
                  <a:pt x="3273425" y="388874"/>
                </a:lnTo>
                <a:lnTo>
                  <a:pt x="3549650" y="338074"/>
                </a:lnTo>
                <a:lnTo>
                  <a:pt x="3859276" y="285750"/>
                </a:lnTo>
                <a:lnTo>
                  <a:pt x="4170426" y="250825"/>
                </a:lnTo>
                <a:lnTo>
                  <a:pt x="4487926" y="198374"/>
                </a:lnTo>
                <a:lnTo>
                  <a:pt x="4635500" y="172974"/>
                </a:lnTo>
                <a:lnTo>
                  <a:pt x="4773676" y="138049"/>
                </a:lnTo>
                <a:lnTo>
                  <a:pt x="4773676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145401" y="3678301"/>
            <a:ext cx="1981200" cy="85559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73675" y="2128901"/>
            <a:ext cx="2897251" cy="2439924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0825" cy="2819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3231" y="-6857"/>
            <a:ext cx="7205980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E4E4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7217" y="1131569"/>
            <a:ext cx="7804784" cy="3515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114.png"/><Relationship Id="rId26" Type="http://schemas.openxmlformats.org/officeDocument/2006/relationships/image" Target="../media/image121.png"/><Relationship Id="rId3" Type="http://schemas.openxmlformats.org/officeDocument/2006/relationships/image" Target="../media/image51.png"/><Relationship Id="rId21" Type="http://schemas.openxmlformats.org/officeDocument/2006/relationships/image" Target="../media/image117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113.png"/><Relationship Id="rId25" Type="http://schemas.openxmlformats.org/officeDocument/2006/relationships/image" Target="../media/image120.png"/><Relationship Id="rId2" Type="http://schemas.openxmlformats.org/officeDocument/2006/relationships/image" Target="../media/image50.png"/><Relationship Id="rId16" Type="http://schemas.openxmlformats.org/officeDocument/2006/relationships/image" Target="../media/image112.png"/><Relationship Id="rId20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24" Type="http://schemas.openxmlformats.org/officeDocument/2006/relationships/image" Target="../media/image83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23" Type="http://schemas.openxmlformats.org/officeDocument/2006/relationships/image" Target="../media/image119.png"/><Relationship Id="rId28" Type="http://schemas.openxmlformats.org/officeDocument/2006/relationships/image" Target="../media/image123.png"/><Relationship Id="rId10" Type="http://schemas.openxmlformats.org/officeDocument/2006/relationships/image" Target="../media/image58.png"/><Relationship Id="rId19" Type="http://schemas.openxmlformats.org/officeDocument/2006/relationships/image" Target="../media/image115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Relationship Id="rId22" Type="http://schemas.openxmlformats.org/officeDocument/2006/relationships/image" Target="../media/image118.png"/><Relationship Id="rId27" Type="http://schemas.openxmlformats.org/officeDocument/2006/relationships/image" Target="../media/image1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1.png"/><Relationship Id="rId18" Type="http://schemas.openxmlformats.org/officeDocument/2006/relationships/image" Target="../media/image156.png"/><Relationship Id="rId26" Type="http://schemas.openxmlformats.org/officeDocument/2006/relationships/image" Target="../media/image164.png"/><Relationship Id="rId39" Type="http://schemas.openxmlformats.org/officeDocument/2006/relationships/image" Target="../media/image177.png"/><Relationship Id="rId21" Type="http://schemas.openxmlformats.org/officeDocument/2006/relationships/image" Target="../media/image159.png"/><Relationship Id="rId34" Type="http://schemas.openxmlformats.org/officeDocument/2006/relationships/image" Target="../media/image172.png"/><Relationship Id="rId42" Type="http://schemas.openxmlformats.org/officeDocument/2006/relationships/image" Target="../media/image180.png"/><Relationship Id="rId47" Type="http://schemas.openxmlformats.org/officeDocument/2006/relationships/image" Target="../media/image185.png"/><Relationship Id="rId50" Type="http://schemas.openxmlformats.org/officeDocument/2006/relationships/image" Target="../media/image188.png"/><Relationship Id="rId55" Type="http://schemas.openxmlformats.org/officeDocument/2006/relationships/image" Target="../media/image193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17" Type="http://schemas.openxmlformats.org/officeDocument/2006/relationships/image" Target="../media/image155.png"/><Relationship Id="rId25" Type="http://schemas.openxmlformats.org/officeDocument/2006/relationships/image" Target="../media/image163.png"/><Relationship Id="rId33" Type="http://schemas.openxmlformats.org/officeDocument/2006/relationships/image" Target="../media/image171.png"/><Relationship Id="rId38" Type="http://schemas.openxmlformats.org/officeDocument/2006/relationships/image" Target="../media/image176.png"/><Relationship Id="rId46" Type="http://schemas.openxmlformats.org/officeDocument/2006/relationships/image" Target="../media/image184.png"/><Relationship Id="rId59" Type="http://schemas.openxmlformats.org/officeDocument/2006/relationships/image" Target="../media/image197.png"/><Relationship Id="rId2" Type="http://schemas.openxmlformats.org/officeDocument/2006/relationships/image" Target="../media/image140.png"/><Relationship Id="rId16" Type="http://schemas.openxmlformats.org/officeDocument/2006/relationships/image" Target="../media/image154.png"/><Relationship Id="rId20" Type="http://schemas.openxmlformats.org/officeDocument/2006/relationships/image" Target="../media/image158.png"/><Relationship Id="rId29" Type="http://schemas.openxmlformats.org/officeDocument/2006/relationships/image" Target="../media/image167.png"/><Relationship Id="rId41" Type="http://schemas.openxmlformats.org/officeDocument/2006/relationships/image" Target="../media/image179.png"/><Relationship Id="rId54" Type="http://schemas.openxmlformats.org/officeDocument/2006/relationships/image" Target="../media/image1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24" Type="http://schemas.openxmlformats.org/officeDocument/2006/relationships/image" Target="../media/image162.png"/><Relationship Id="rId32" Type="http://schemas.openxmlformats.org/officeDocument/2006/relationships/image" Target="../media/image170.png"/><Relationship Id="rId37" Type="http://schemas.openxmlformats.org/officeDocument/2006/relationships/image" Target="../media/image175.png"/><Relationship Id="rId40" Type="http://schemas.openxmlformats.org/officeDocument/2006/relationships/image" Target="../media/image178.png"/><Relationship Id="rId45" Type="http://schemas.openxmlformats.org/officeDocument/2006/relationships/image" Target="../media/image183.png"/><Relationship Id="rId53" Type="http://schemas.openxmlformats.org/officeDocument/2006/relationships/image" Target="../media/image191.png"/><Relationship Id="rId58" Type="http://schemas.openxmlformats.org/officeDocument/2006/relationships/image" Target="../media/image196.png"/><Relationship Id="rId5" Type="http://schemas.openxmlformats.org/officeDocument/2006/relationships/image" Target="../media/image143.png"/><Relationship Id="rId15" Type="http://schemas.openxmlformats.org/officeDocument/2006/relationships/image" Target="../media/image153.png"/><Relationship Id="rId23" Type="http://schemas.openxmlformats.org/officeDocument/2006/relationships/image" Target="../media/image161.png"/><Relationship Id="rId28" Type="http://schemas.openxmlformats.org/officeDocument/2006/relationships/image" Target="../media/image166.png"/><Relationship Id="rId36" Type="http://schemas.openxmlformats.org/officeDocument/2006/relationships/image" Target="../media/image174.png"/><Relationship Id="rId49" Type="http://schemas.openxmlformats.org/officeDocument/2006/relationships/image" Target="../media/image187.png"/><Relationship Id="rId57" Type="http://schemas.openxmlformats.org/officeDocument/2006/relationships/image" Target="../media/image195.png"/><Relationship Id="rId10" Type="http://schemas.openxmlformats.org/officeDocument/2006/relationships/image" Target="../media/image148.png"/><Relationship Id="rId19" Type="http://schemas.openxmlformats.org/officeDocument/2006/relationships/image" Target="../media/image157.png"/><Relationship Id="rId31" Type="http://schemas.openxmlformats.org/officeDocument/2006/relationships/image" Target="../media/image169.png"/><Relationship Id="rId44" Type="http://schemas.openxmlformats.org/officeDocument/2006/relationships/image" Target="../media/image182.png"/><Relationship Id="rId52" Type="http://schemas.openxmlformats.org/officeDocument/2006/relationships/image" Target="../media/image190.png"/><Relationship Id="rId60" Type="http://schemas.openxmlformats.org/officeDocument/2006/relationships/image" Target="../media/image198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Relationship Id="rId14" Type="http://schemas.openxmlformats.org/officeDocument/2006/relationships/image" Target="../media/image152.png"/><Relationship Id="rId22" Type="http://schemas.openxmlformats.org/officeDocument/2006/relationships/image" Target="../media/image160.png"/><Relationship Id="rId27" Type="http://schemas.openxmlformats.org/officeDocument/2006/relationships/image" Target="../media/image165.png"/><Relationship Id="rId30" Type="http://schemas.openxmlformats.org/officeDocument/2006/relationships/image" Target="../media/image168.png"/><Relationship Id="rId35" Type="http://schemas.openxmlformats.org/officeDocument/2006/relationships/image" Target="../media/image173.png"/><Relationship Id="rId43" Type="http://schemas.openxmlformats.org/officeDocument/2006/relationships/image" Target="../media/image181.png"/><Relationship Id="rId48" Type="http://schemas.openxmlformats.org/officeDocument/2006/relationships/image" Target="../media/image186.png"/><Relationship Id="rId56" Type="http://schemas.openxmlformats.org/officeDocument/2006/relationships/image" Target="../media/image194.png"/><Relationship Id="rId8" Type="http://schemas.openxmlformats.org/officeDocument/2006/relationships/image" Target="../media/image146.png"/><Relationship Id="rId51" Type="http://schemas.openxmlformats.org/officeDocument/2006/relationships/image" Target="../media/image189.png"/><Relationship Id="rId3" Type="http://schemas.openxmlformats.org/officeDocument/2006/relationships/image" Target="../media/image1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3.png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26" Type="http://schemas.openxmlformats.org/officeDocument/2006/relationships/image" Target="../media/image74.png"/><Relationship Id="rId39" Type="http://schemas.openxmlformats.org/officeDocument/2006/relationships/image" Target="../media/image87.png"/><Relationship Id="rId21" Type="http://schemas.openxmlformats.org/officeDocument/2006/relationships/image" Target="../media/image69.png"/><Relationship Id="rId34" Type="http://schemas.openxmlformats.org/officeDocument/2006/relationships/image" Target="../media/image82.png"/><Relationship Id="rId42" Type="http://schemas.openxmlformats.org/officeDocument/2006/relationships/image" Target="../media/image90.png"/><Relationship Id="rId47" Type="http://schemas.openxmlformats.org/officeDocument/2006/relationships/image" Target="../media/image95.png"/><Relationship Id="rId50" Type="http://schemas.openxmlformats.org/officeDocument/2006/relationships/image" Target="../media/image98.png"/><Relationship Id="rId55" Type="http://schemas.openxmlformats.org/officeDocument/2006/relationships/image" Target="../media/image103.png"/><Relationship Id="rId63" Type="http://schemas.openxmlformats.org/officeDocument/2006/relationships/image" Target="../media/image11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29" Type="http://schemas.openxmlformats.org/officeDocument/2006/relationships/image" Target="../media/image77.png"/><Relationship Id="rId41" Type="http://schemas.openxmlformats.org/officeDocument/2006/relationships/image" Target="../media/image89.png"/><Relationship Id="rId54" Type="http://schemas.openxmlformats.org/officeDocument/2006/relationships/image" Target="../media/image102.png"/><Relationship Id="rId6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24" Type="http://schemas.openxmlformats.org/officeDocument/2006/relationships/image" Target="../media/image72.png"/><Relationship Id="rId32" Type="http://schemas.openxmlformats.org/officeDocument/2006/relationships/image" Target="../media/image80.png"/><Relationship Id="rId37" Type="http://schemas.openxmlformats.org/officeDocument/2006/relationships/image" Target="../media/image85.png"/><Relationship Id="rId40" Type="http://schemas.openxmlformats.org/officeDocument/2006/relationships/image" Target="../media/image88.png"/><Relationship Id="rId45" Type="http://schemas.openxmlformats.org/officeDocument/2006/relationships/image" Target="../media/image93.png"/><Relationship Id="rId53" Type="http://schemas.openxmlformats.org/officeDocument/2006/relationships/image" Target="../media/image101.png"/><Relationship Id="rId58" Type="http://schemas.openxmlformats.org/officeDocument/2006/relationships/image" Target="../media/image106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28" Type="http://schemas.openxmlformats.org/officeDocument/2006/relationships/image" Target="../media/image76.png"/><Relationship Id="rId36" Type="http://schemas.openxmlformats.org/officeDocument/2006/relationships/image" Target="../media/image84.png"/><Relationship Id="rId49" Type="http://schemas.openxmlformats.org/officeDocument/2006/relationships/image" Target="../media/image97.png"/><Relationship Id="rId57" Type="http://schemas.openxmlformats.org/officeDocument/2006/relationships/image" Target="../media/image105.png"/><Relationship Id="rId61" Type="http://schemas.openxmlformats.org/officeDocument/2006/relationships/image" Target="../media/image109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31" Type="http://schemas.openxmlformats.org/officeDocument/2006/relationships/image" Target="../media/image79.png"/><Relationship Id="rId44" Type="http://schemas.openxmlformats.org/officeDocument/2006/relationships/image" Target="../media/image92.png"/><Relationship Id="rId52" Type="http://schemas.openxmlformats.org/officeDocument/2006/relationships/image" Target="../media/image100.png"/><Relationship Id="rId60" Type="http://schemas.openxmlformats.org/officeDocument/2006/relationships/image" Target="../media/image10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Relationship Id="rId22" Type="http://schemas.openxmlformats.org/officeDocument/2006/relationships/image" Target="../media/image70.png"/><Relationship Id="rId27" Type="http://schemas.openxmlformats.org/officeDocument/2006/relationships/image" Target="../media/image75.png"/><Relationship Id="rId30" Type="http://schemas.openxmlformats.org/officeDocument/2006/relationships/image" Target="../media/image78.png"/><Relationship Id="rId35" Type="http://schemas.openxmlformats.org/officeDocument/2006/relationships/image" Target="../media/image83.png"/><Relationship Id="rId43" Type="http://schemas.openxmlformats.org/officeDocument/2006/relationships/image" Target="../media/image91.png"/><Relationship Id="rId48" Type="http://schemas.openxmlformats.org/officeDocument/2006/relationships/image" Target="../media/image96.png"/><Relationship Id="rId56" Type="http://schemas.openxmlformats.org/officeDocument/2006/relationships/image" Target="../media/image104.png"/><Relationship Id="rId8" Type="http://schemas.openxmlformats.org/officeDocument/2006/relationships/image" Target="../media/image56.png"/><Relationship Id="rId51" Type="http://schemas.openxmlformats.org/officeDocument/2006/relationships/image" Target="../media/image99.png"/><Relationship Id="rId3" Type="http://schemas.openxmlformats.org/officeDocument/2006/relationships/image" Target="../media/image51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5" Type="http://schemas.openxmlformats.org/officeDocument/2006/relationships/image" Target="../media/image73.png"/><Relationship Id="rId33" Type="http://schemas.openxmlformats.org/officeDocument/2006/relationships/image" Target="../media/image81.png"/><Relationship Id="rId38" Type="http://schemas.openxmlformats.org/officeDocument/2006/relationships/image" Target="../media/image86.png"/><Relationship Id="rId46" Type="http://schemas.openxmlformats.org/officeDocument/2006/relationships/image" Target="../media/image94.png"/><Relationship Id="rId59" Type="http://schemas.openxmlformats.org/officeDocument/2006/relationships/image" Target="../media/image10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2459" y="167639"/>
            <a:ext cx="7914640" cy="1899285"/>
            <a:chOff x="632459" y="167639"/>
            <a:chExt cx="7914640" cy="18992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2459" y="167639"/>
              <a:ext cx="2257043" cy="122834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64079" y="167639"/>
              <a:ext cx="987552" cy="12283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4892" y="167639"/>
              <a:ext cx="5981700" cy="122834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40252" y="838199"/>
              <a:ext cx="2048255" cy="12283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00244" y="838199"/>
              <a:ext cx="1208531" cy="122834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614172" y="2179320"/>
            <a:ext cx="8522335" cy="3240405"/>
            <a:chOff x="614172" y="2179320"/>
            <a:chExt cx="8522335" cy="3240405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4172" y="2179320"/>
              <a:ext cx="8336280" cy="122834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25028" y="2179320"/>
              <a:ext cx="911351" cy="122834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94688" y="2849880"/>
              <a:ext cx="6498336" cy="122834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52727" y="3520440"/>
              <a:ext cx="5474208" cy="12283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01512" y="3520440"/>
              <a:ext cx="2633472" cy="122834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05840" y="4191000"/>
              <a:ext cx="6129528" cy="122834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09943" y="4191000"/>
              <a:ext cx="2334768" cy="1228344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3755135" y="5611367"/>
            <a:ext cx="2226945" cy="680085"/>
            <a:chOff x="3755135" y="5611367"/>
            <a:chExt cx="2226945" cy="680085"/>
          </a:xfrm>
        </p:grpSpPr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55135" y="5611367"/>
              <a:ext cx="1380743" cy="67970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30495" y="5611367"/>
              <a:ext cx="1251203" cy="679704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965098" y="285953"/>
            <a:ext cx="7212965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History</a:t>
            </a:r>
            <a:r>
              <a:rPr sz="4400" spc="-30" dirty="0"/>
              <a:t> </a:t>
            </a:r>
            <a:r>
              <a:rPr sz="4400" spc="-20" dirty="0"/>
              <a:t>of</a:t>
            </a:r>
            <a:r>
              <a:rPr sz="4400" spc="-45" dirty="0"/>
              <a:t> </a:t>
            </a:r>
            <a:r>
              <a:rPr sz="4400" spc="75" dirty="0"/>
              <a:t>Economic</a:t>
            </a:r>
            <a:r>
              <a:rPr sz="4400" spc="-60" dirty="0"/>
              <a:t> </a:t>
            </a:r>
            <a:r>
              <a:rPr sz="4400" spc="35" dirty="0"/>
              <a:t>Thought</a:t>
            </a:r>
            <a:endParaRPr sz="4400" dirty="0"/>
          </a:p>
          <a:p>
            <a:pPr marL="571500" algn="ctr">
              <a:lnSpc>
                <a:spcPct val="100000"/>
              </a:lnSpc>
            </a:pPr>
            <a:r>
              <a:rPr sz="4400" spc="-85" dirty="0"/>
              <a:t>Week</a:t>
            </a:r>
            <a:r>
              <a:rPr sz="4400" spc="-60" dirty="0"/>
              <a:t> </a:t>
            </a:r>
            <a:r>
              <a:rPr sz="4400" spc="-305" dirty="0" smtClean="0"/>
              <a:t>1</a:t>
            </a:r>
            <a:r>
              <a:rPr lang="cs-CZ" sz="4400" spc="-305" dirty="0" smtClean="0"/>
              <a:t>0 - </a:t>
            </a:r>
            <a:r>
              <a:rPr lang="cs-CZ" sz="4400" spc="-305" smtClean="0"/>
              <a:t>Seminar</a:t>
            </a:r>
            <a:endParaRPr sz="4400"/>
          </a:p>
        </p:txBody>
      </p:sp>
      <p:sp>
        <p:nvSpPr>
          <p:cNvPr id="20" name="object 20"/>
          <p:cNvSpPr txBox="1"/>
          <p:nvPr/>
        </p:nvSpPr>
        <p:spPr>
          <a:xfrm>
            <a:off x="946810" y="2298319"/>
            <a:ext cx="7824470" cy="2709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4400" b="1" spc="-90" dirty="0">
                <a:solidFill>
                  <a:srgbClr val="E4E4FF"/>
                </a:solidFill>
                <a:latin typeface="Times New Roman"/>
                <a:cs typeface="Times New Roman"/>
              </a:rPr>
              <a:t>General</a:t>
            </a:r>
            <a:r>
              <a:rPr sz="44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4400" b="1" spc="75" dirty="0">
                <a:solidFill>
                  <a:srgbClr val="E4E4FF"/>
                </a:solidFill>
                <a:latin typeface="Times New Roman"/>
                <a:cs typeface="Times New Roman"/>
              </a:rPr>
              <a:t>Economic</a:t>
            </a:r>
            <a:r>
              <a:rPr sz="4400" b="1" spc="-35" dirty="0">
                <a:solidFill>
                  <a:srgbClr val="E4E4FF"/>
                </a:solidFill>
                <a:latin typeface="Times New Roman"/>
                <a:cs typeface="Times New Roman"/>
              </a:rPr>
              <a:t> Equilibrium</a:t>
            </a:r>
            <a:r>
              <a:rPr sz="4400" b="1" spc="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rgbClr val="E4E4FF"/>
                </a:solidFill>
                <a:latin typeface="Times New Roman"/>
                <a:cs typeface="Times New Roman"/>
              </a:rPr>
              <a:t>- </a:t>
            </a:r>
            <a:r>
              <a:rPr sz="4400" b="1" spc="-108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4400" b="1" spc="-110" dirty="0">
                <a:solidFill>
                  <a:srgbClr val="E4E4FF"/>
                </a:solidFill>
                <a:latin typeface="Times New Roman"/>
                <a:cs typeface="Times New Roman"/>
              </a:rPr>
              <a:t>from</a:t>
            </a:r>
            <a:r>
              <a:rPr sz="4400" b="1" spc="-3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4400" b="1" spc="-45" dirty="0">
                <a:solidFill>
                  <a:srgbClr val="E4E4FF"/>
                </a:solidFill>
                <a:latin typeface="Times New Roman"/>
                <a:cs typeface="Times New Roman"/>
              </a:rPr>
              <a:t>Triumph</a:t>
            </a:r>
            <a:r>
              <a:rPr sz="4400" b="1" spc="-3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rgbClr val="E4E4FF"/>
                </a:solidFill>
                <a:latin typeface="Times New Roman"/>
                <a:cs typeface="Times New Roman"/>
              </a:rPr>
              <a:t>to </a:t>
            </a:r>
            <a:r>
              <a:rPr sz="4400" b="1" spc="-50" dirty="0">
                <a:solidFill>
                  <a:srgbClr val="E4E4FF"/>
                </a:solidFill>
                <a:latin typeface="Times New Roman"/>
                <a:cs typeface="Times New Roman"/>
              </a:rPr>
              <a:t>Crisis.</a:t>
            </a:r>
            <a:endParaRPr sz="4400">
              <a:latin typeface="Times New Roman"/>
              <a:cs typeface="Times New Roman"/>
            </a:endParaRPr>
          </a:p>
          <a:p>
            <a:pPr marL="403860" marR="398145" indent="2540" algn="ctr">
              <a:lnSpc>
                <a:spcPct val="100000"/>
              </a:lnSpc>
            </a:pPr>
            <a:r>
              <a:rPr sz="4400" b="1" spc="-140" dirty="0">
                <a:solidFill>
                  <a:srgbClr val="E4E4FF"/>
                </a:solidFill>
                <a:latin typeface="Times New Roman"/>
                <a:cs typeface="Times New Roman"/>
              </a:rPr>
              <a:t>Welfare</a:t>
            </a:r>
            <a:r>
              <a:rPr sz="4400" b="1" spc="-3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4400" b="1" spc="80" dirty="0">
                <a:solidFill>
                  <a:srgbClr val="E4E4FF"/>
                </a:solidFill>
                <a:latin typeface="Times New Roman"/>
                <a:cs typeface="Times New Roman"/>
              </a:rPr>
              <a:t>Economics</a:t>
            </a:r>
            <a:r>
              <a:rPr sz="4400" b="1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4400" b="1" spc="-45" dirty="0">
                <a:solidFill>
                  <a:srgbClr val="E4E4FF"/>
                </a:solidFill>
                <a:latin typeface="Times New Roman"/>
                <a:cs typeface="Times New Roman"/>
              </a:rPr>
              <a:t>and</a:t>
            </a:r>
            <a:r>
              <a:rPr sz="44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rgbClr val="E4E4FF"/>
                </a:solidFill>
                <a:latin typeface="Times New Roman"/>
                <a:cs typeface="Times New Roman"/>
              </a:rPr>
              <a:t>the </a:t>
            </a:r>
            <a:r>
              <a:rPr sz="4400" b="1" spc="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4400" b="1" spc="75" dirty="0">
                <a:solidFill>
                  <a:srgbClr val="E4E4FF"/>
                </a:solidFill>
                <a:latin typeface="Times New Roman"/>
                <a:cs typeface="Times New Roman"/>
              </a:rPr>
              <a:t>Economic</a:t>
            </a:r>
            <a:r>
              <a:rPr sz="4400" b="1" spc="-6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4400" b="1" spc="10" dirty="0">
                <a:solidFill>
                  <a:srgbClr val="E4E4FF"/>
                </a:solidFill>
                <a:latin typeface="Times New Roman"/>
                <a:cs typeface="Times New Roman"/>
              </a:rPr>
              <a:t>Theories</a:t>
            </a:r>
            <a:r>
              <a:rPr sz="4400" b="1" spc="-3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4400" b="1" spc="-20" dirty="0">
                <a:solidFill>
                  <a:srgbClr val="E4E4FF"/>
                </a:solidFill>
                <a:latin typeface="Times New Roman"/>
                <a:cs typeface="Times New Roman"/>
              </a:rPr>
              <a:t>of</a:t>
            </a:r>
            <a:r>
              <a:rPr sz="4400" b="1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4400" b="1" spc="-45" dirty="0">
                <a:solidFill>
                  <a:srgbClr val="E4E4FF"/>
                </a:solidFill>
                <a:latin typeface="Times New Roman"/>
                <a:cs typeface="Times New Roman"/>
              </a:rPr>
              <a:t>Justice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34459" y="5673039"/>
            <a:ext cx="18478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25" dirty="0">
                <a:solidFill>
                  <a:srgbClr val="E4E4FF"/>
                </a:solidFill>
                <a:latin typeface="Times New Roman"/>
                <a:cs typeface="Times New Roman"/>
              </a:rPr>
              <a:t>Tomáš</a:t>
            </a:r>
            <a:r>
              <a:rPr sz="2400" b="1" spc="-7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E4E4FF"/>
                </a:solidFill>
                <a:latin typeface="Times New Roman"/>
                <a:cs typeface="Times New Roman"/>
              </a:rPr>
              <a:t>Cahlík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2291" y="51815"/>
            <a:ext cx="7840980" cy="1728470"/>
            <a:chOff x="812291" y="51815"/>
            <a:chExt cx="7840980" cy="17284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2291" y="51815"/>
              <a:ext cx="2464308" cy="11186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15184" y="51815"/>
              <a:ext cx="2875788" cy="11186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62144" y="51815"/>
              <a:ext cx="3307079" cy="11186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37348" y="51815"/>
              <a:ext cx="915924" cy="11186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5000" y="661415"/>
              <a:ext cx="1680972" cy="11186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54096" y="661415"/>
              <a:ext cx="2596896" cy="11186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19115" y="661415"/>
              <a:ext cx="1213103" cy="111861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70803" y="661415"/>
              <a:ext cx="1889759" cy="1118615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113231" y="159766"/>
            <a:ext cx="720598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04900" marR="5080" indent="-1092835">
              <a:lnSpc>
                <a:spcPct val="100000"/>
              </a:lnSpc>
              <a:spcBef>
                <a:spcPts val="95"/>
              </a:spcBef>
            </a:pPr>
            <a:r>
              <a:rPr spc="-85" dirty="0"/>
              <a:t>General</a:t>
            </a:r>
            <a:r>
              <a:rPr spc="-25" dirty="0"/>
              <a:t> </a:t>
            </a:r>
            <a:r>
              <a:rPr spc="65" dirty="0"/>
              <a:t>Economic</a:t>
            </a:r>
            <a:r>
              <a:rPr spc="30" dirty="0"/>
              <a:t> </a:t>
            </a:r>
            <a:r>
              <a:rPr spc="-30" dirty="0"/>
              <a:t>Equilibrium</a:t>
            </a:r>
            <a:r>
              <a:rPr spc="-5" dirty="0"/>
              <a:t> – </a:t>
            </a:r>
            <a:r>
              <a:rPr spc="-985" dirty="0"/>
              <a:t> </a:t>
            </a:r>
            <a:r>
              <a:rPr spc="-105" dirty="0"/>
              <a:t>from</a:t>
            </a:r>
            <a:r>
              <a:rPr dirty="0"/>
              <a:t> </a:t>
            </a:r>
            <a:r>
              <a:rPr spc="-45" dirty="0"/>
              <a:t>Triumph</a:t>
            </a:r>
            <a:r>
              <a:rPr spc="-5" dirty="0"/>
              <a:t> </a:t>
            </a:r>
            <a:r>
              <a:rPr dirty="0"/>
              <a:t>to </a:t>
            </a:r>
            <a:r>
              <a:rPr spc="-65" dirty="0"/>
              <a:t>Crisis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432816" y="1289303"/>
            <a:ext cx="8045450" cy="1484630"/>
            <a:chOff x="432816" y="1289303"/>
            <a:chExt cx="8045450" cy="1484630"/>
          </a:xfrm>
        </p:grpSpPr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2816" y="1408175"/>
              <a:ext cx="467868" cy="45567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1708" y="1289303"/>
              <a:ext cx="1504188" cy="67970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86712" y="1289303"/>
              <a:ext cx="655319" cy="67970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12848" y="1289303"/>
              <a:ext cx="1761744" cy="67970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69208" y="1289303"/>
              <a:ext cx="1868424" cy="67970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13019" y="1289303"/>
              <a:ext cx="2068068" cy="67970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76528" y="1847087"/>
              <a:ext cx="467868" cy="45567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55419" y="1728215"/>
              <a:ext cx="1554480" cy="67970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83764" y="1728215"/>
              <a:ext cx="1485900" cy="6797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840480" y="1728215"/>
              <a:ext cx="1420368" cy="67970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55463" y="1728215"/>
              <a:ext cx="941832" cy="67970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468112" y="1728215"/>
              <a:ext cx="736091" cy="67970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798819" y="1728215"/>
              <a:ext cx="1757172" cy="67970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228332" y="1728215"/>
              <a:ext cx="1249679" cy="67970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55419" y="2093975"/>
              <a:ext cx="970788" cy="67970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097023" y="2093975"/>
              <a:ext cx="647700" cy="67970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414016" y="2093975"/>
              <a:ext cx="1072895" cy="67970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081527" y="2093975"/>
              <a:ext cx="1706879" cy="67970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459224" y="2093975"/>
              <a:ext cx="1415796" cy="67970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544312" y="2093975"/>
              <a:ext cx="2031491" cy="679703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547217" y="1277362"/>
            <a:ext cx="7730490" cy="12693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FFCC00"/>
              </a:buClr>
              <a:buSzPct val="6875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2400" b="1" spc="-25" dirty="0">
                <a:solidFill>
                  <a:srgbClr val="E4E4FF"/>
                </a:solidFill>
                <a:latin typeface="Times New Roman"/>
                <a:cs typeface="Times New Roman"/>
              </a:rPr>
              <a:t>Problem</a:t>
            </a:r>
            <a:r>
              <a:rPr sz="24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of</a:t>
            </a:r>
            <a:r>
              <a:rPr sz="24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25" dirty="0">
                <a:solidFill>
                  <a:srgbClr val="E4E4FF"/>
                </a:solidFill>
                <a:latin typeface="Times New Roman"/>
                <a:cs typeface="Times New Roman"/>
              </a:rPr>
              <a:t>existence,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15" dirty="0">
                <a:solidFill>
                  <a:srgbClr val="E4E4FF"/>
                </a:solidFill>
                <a:latin typeface="Times New Roman"/>
                <a:cs typeface="Times New Roman"/>
              </a:rPr>
              <a:t>uniqueness</a:t>
            </a:r>
            <a:r>
              <a:rPr sz="2400" b="1" spc="2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E4E4FF"/>
                </a:solidFill>
                <a:latin typeface="Times New Roman"/>
                <a:cs typeface="Times New Roman"/>
              </a:rPr>
              <a:t>and</a:t>
            </a:r>
            <a:r>
              <a:rPr sz="24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srgbClr val="E4E4FF"/>
                </a:solidFill>
                <a:latin typeface="Times New Roman"/>
                <a:cs typeface="Times New Roman"/>
              </a:rPr>
              <a:t>stability:</a:t>
            </a:r>
            <a:endParaRPr sz="2400">
              <a:latin typeface="Times New Roman"/>
              <a:cs typeface="Times New Roman"/>
            </a:endParaRPr>
          </a:p>
          <a:p>
            <a:pPr marL="1099185" lvl="1" indent="-343535">
              <a:lnSpc>
                <a:spcPct val="100000"/>
              </a:lnSpc>
              <a:spcBef>
                <a:spcPts val="575"/>
              </a:spcBef>
              <a:buClr>
                <a:srgbClr val="A885DF"/>
              </a:buClr>
              <a:buSzPct val="68750"/>
              <a:buFont typeface="Wingdings"/>
              <a:buChar char=""/>
              <a:tabLst>
                <a:tab pos="1099185" algn="l"/>
                <a:tab pos="1099820" algn="l"/>
              </a:tabLst>
            </a:pPr>
            <a:r>
              <a:rPr sz="2400" b="1" spc="30" dirty="0">
                <a:solidFill>
                  <a:srgbClr val="E4E4FF"/>
                </a:solidFill>
                <a:latin typeface="Times New Roman"/>
                <a:cs typeface="Times New Roman"/>
              </a:rPr>
              <a:t>Ongoing</a:t>
            </a:r>
            <a:r>
              <a:rPr sz="2400" b="1" spc="2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srgbClr val="E4E4FF"/>
                </a:solidFill>
                <a:latin typeface="Times New Roman"/>
                <a:cs typeface="Times New Roman"/>
              </a:rPr>
              <a:t>research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has </a:t>
            </a:r>
            <a:r>
              <a:rPr sz="24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not</a:t>
            </a:r>
            <a:r>
              <a:rPr sz="2400" b="1" spc="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lead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 to </a:t>
            </a:r>
            <a:r>
              <a:rPr sz="2400" b="1" spc="-25" dirty="0">
                <a:solidFill>
                  <a:srgbClr val="E4E4FF"/>
                </a:solidFill>
                <a:latin typeface="Times New Roman"/>
                <a:cs typeface="Times New Roman"/>
              </a:rPr>
              <a:t>persuasive</a:t>
            </a:r>
            <a:r>
              <a:rPr sz="2400" b="1" spc="2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E4E4FF"/>
                </a:solidFill>
                <a:latin typeface="Times New Roman"/>
                <a:cs typeface="Times New Roman"/>
              </a:rPr>
              <a:t>results</a:t>
            </a:r>
            <a:endParaRPr sz="2400">
              <a:latin typeface="Times New Roman"/>
              <a:cs typeface="Times New Roman"/>
            </a:endParaRPr>
          </a:p>
          <a:p>
            <a:pPr marL="1099185">
              <a:lnSpc>
                <a:spcPct val="100000"/>
              </a:lnSpc>
            </a:pPr>
            <a:r>
              <a:rPr sz="2400" b="1" spc="-25" dirty="0">
                <a:solidFill>
                  <a:srgbClr val="E4E4FF"/>
                </a:solidFill>
                <a:latin typeface="Times New Roman"/>
                <a:cs typeface="Times New Roman"/>
              </a:rPr>
              <a:t>with</a:t>
            </a:r>
            <a:r>
              <a:rPr sz="24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E4E4FF"/>
                </a:solidFill>
                <a:latin typeface="Times New Roman"/>
                <a:cs typeface="Times New Roman"/>
              </a:rPr>
              <a:t>at</a:t>
            </a:r>
            <a:r>
              <a:rPr sz="24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 least</a:t>
            </a:r>
            <a:r>
              <a:rPr sz="2400" b="1" spc="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E4E4FF"/>
                </a:solidFill>
                <a:latin typeface="Times New Roman"/>
                <a:cs typeface="Times New Roman"/>
              </a:rPr>
              <a:t>minimally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E4E4FF"/>
                </a:solidFill>
                <a:latin typeface="Times New Roman"/>
                <a:cs typeface="Times New Roman"/>
              </a:rPr>
              <a:t>realistic</a:t>
            </a:r>
            <a:r>
              <a:rPr sz="24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10" dirty="0">
                <a:solidFill>
                  <a:srgbClr val="E4E4FF"/>
                </a:solidFill>
                <a:latin typeface="Times New Roman"/>
                <a:cs typeface="Times New Roman"/>
              </a:rPr>
              <a:t>assumptions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2291" y="51815"/>
            <a:ext cx="7840980" cy="1728470"/>
            <a:chOff x="812291" y="51815"/>
            <a:chExt cx="7840980" cy="17284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2291" y="51815"/>
              <a:ext cx="2464308" cy="11186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15184" y="51815"/>
              <a:ext cx="2875788" cy="11186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62144" y="51815"/>
              <a:ext cx="3307079" cy="11186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37348" y="51815"/>
              <a:ext cx="915924" cy="11186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5000" y="661415"/>
              <a:ext cx="1680972" cy="11186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54096" y="661415"/>
              <a:ext cx="2596896" cy="11186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19115" y="661415"/>
              <a:ext cx="1213103" cy="111861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70803" y="661415"/>
              <a:ext cx="1889759" cy="1118615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113231" y="159766"/>
            <a:ext cx="720598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04900" marR="5080" indent="-1092835">
              <a:lnSpc>
                <a:spcPct val="100000"/>
              </a:lnSpc>
              <a:spcBef>
                <a:spcPts val="95"/>
              </a:spcBef>
            </a:pPr>
            <a:r>
              <a:rPr spc="-85" dirty="0"/>
              <a:t>General</a:t>
            </a:r>
            <a:r>
              <a:rPr spc="-25" dirty="0"/>
              <a:t> </a:t>
            </a:r>
            <a:r>
              <a:rPr spc="65" dirty="0"/>
              <a:t>Economic</a:t>
            </a:r>
            <a:r>
              <a:rPr spc="30" dirty="0"/>
              <a:t> </a:t>
            </a:r>
            <a:r>
              <a:rPr spc="-30" dirty="0"/>
              <a:t>Equilibrium</a:t>
            </a:r>
            <a:r>
              <a:rPr spc="-5" dirty="0"/>
              <a:t> – </a:t>
            </a:r>
            <a:r>
              <a:rPr spc="-985" dirty="0"/>
              <a:t> </a:t>
            </a:r>
            <a:r>
              <a:rPr spc="-105" dirty="0"/>
              <a:t>from</a:t>
            </a:r>
            <a:r>
              <a:rPr dirty="0"/>
              <a:t> </a:t>
            </a:r>
            <a:r>
              <a:rPr spc="-45" dirty="0"/>
              <a:t>Triumph</a:t>
            </a:r>
            <a:r>
              <a:rPr spc="-5" dirty="0"/>
              <a:t> </a:t>
            </a:r>
            <a:r>
              <a:rPr dirty="0"/>
              <a:t>to </a:t>
            </a:r>
            <a:r>
              <a:rPr spc="-65" dirty="0"/>
              <a:t>Crisis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7216" y="1414271"/>
            <a:ext cx="8291983" cy="390491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FFCC00"/>
              </a:buClr>
              <a:buSzPct val="69642"/>
              <a:buFont typeface="Wingdings"/>
              <a:buChar char=""/>
              <a:tabLst>
                <a:tab pos="355600" algn="l"/>
              </a:tabLst>
            </a:pPr>
            <a:r>
              <a:rPr lang="cs-CZ" sz="2800" b="1" spc="-35" dirty="0" smtClean="0">
                <a:solidFill>
                  <a:srgbClr val="E4E4FF"/>
                </a:solidFill>
                <a:latin typeface="Times New Roman"/>
                <a:cs typeface="Times New Roman"/>
              </a:rPr>
              <a:t>General </a:t>
            </a:r>
            <a:r>
              <a:rPr sz="2800" b="1" spc="-35" dirty="0" smtClean="0">
                <a:solidFill>
                  <a:srgbClr val="E4E4FF"/>
                </a:solidFill>
                <a:latin typeface="Times New Roman"/>
                <a:cs typeface="Times New Roman"/>
              </a:rPr>
              <a:t>Criticism</a:t>
            </a:r>
            <a:r>
              <a:rPr sz="2800" b="1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E4E4FF"/>
                </a:solidFill>
                <a:latin typeface="Times New Roman"/>
                <a:cs typeface="Times New Roman"/>
              </a:rPr>
              <a:t>of</a:t>
            </a:r>
            <a:r>
              <a:rPr sz="2800" b="1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800" b="1" spc="-5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any</a:t>
            </a:r>
            <a:r>
              <a:rPr sz="2800" b="1" spc="-5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GE </a:t>
            </a:r>
            <a:r>
              <a:rPr sz="2800" b="1" spc="15" dirty="0" smtClean="0">
                <a:solidFill>
                  <a:srgbClr val="E4E4FF"/>
                </a:solidFill>
                <a:latin typeface="Times New Roman"/>
                <a:cs typeface="Times New Roman"/>
              </a:rPr>
              <a:t>model</a:t>
            </a:r>
            <a:r>
              <a:rPr lang="cs-CZ" sz="2800" b="1" spc="15" dirty="0" smtClean="0">
                <a:solidFill>
                  <a:srgbClr val="E4E4FF"/>
                </a:solidFill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 marL="1099185" lvl="1" indent="-343535">
              <a:lnSpc>
                <a:spcPct val="100000"/>
              </a:lnSpc>
              <a:spcBef>
                <a:spcPts val="675"/>
              </a:spcBef>
              <a:buClr>
                <a:srgbClr val="A885DF"/>
              </a:buClr>
              <a:buSzPct val="69642"/>
              <a:buFont typeface="Wingdings"/>
              <a:buChar char=""/>
              <a:tabLst>
                <a:tab pos="1099820" algn="l"/>
              </a:tabLst>
            </a:pPr>
            <a:r>
              <a:rPr lang="cs-CZ" sz="2800" b="1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It</a:t>
            </a:r>
            <a:r>
              <a:rPr lang="cs-CZ" sz="2800" b="1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800" b="1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is</a:t>
            </a:r>
            <a:r>
              <a:rPr lang="cs-CZ" sz="2800" b="1" dirty="0" smtClean="0">
                <a:solidFill>
                  <a:srgbClr val="E4E4FF"/>
                </a:solidFill>
                <a:latin typeface="Times New Roman"/>
                <a:cs typeface="Times New Roman"/>
              </a:rPr>
              <a:t> not </a:t>
            </a:r>
            <a:r>
              <a:rPr lang="cs-CZ" sz="2800" b="1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realistic</a:t>
            </a:r>
            <a:endParaRPr lang="cs-CZ" sz="2800" b="1" dirty="0" smtClean="0">
              <a:solidFill>
                <a:srgbClr val="E4E4FF"/>
              </a:solidFill>
              <a:latin typeface="Times New Roman"/>
              <a:cs typeface="Times New Roman"/>
            </a:endParaRPr>
          </a:p>
          <a:p>
            <a:pPr marL="1099185" lvl="1" indent="-343535">
              <a:lnSpc>
                <a:spcPct val="100000"/>
              </a:lnSpc>
              <a:spcBef>
                <a:spcPts val="675"/>
              </a:spcBef>
              <a:buClr>
                <a:srgbClr val="A885DF"/>
              </a:buClr>
              <a:buSzPct val="69642"/>
              <a:buFont typeface="Wingdings"/>
              <a:buChar char=""/>
              <a:tabLst>
                <a:tab pos="1099820" algn="l"/>
              </a:tabLst>
            </a:pPr>
            <a:r>
              <a:rPr lang="cs-CZ" sz="2800" b="1" spc="-45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It</a:t>
            </a:r>
            <a:r>
              <a:rPr lang="cs-CZ" sz="2800" b="1" spc="-45" dirty="0" smtClean="0">
                <a:solidFill>
                  <a:srgbClr val="E4E4FF"/>
                </a:solidFill>
                <a:latin typeface="Times New Roman"/>
                <a:cs typeface="Times New Roman"/>
              </a:rPr>
              <a:t> has a </a:t>
            </a:r>
            <a:r>
              <a:rPr lang="cs-CZ" sz="2800" b="1" spc="-45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weak</a:t>
            </a:r>
            <a:r>
              <a:rPr lang="cs-CZ" sz="2800" b="1" spc="-45" dirty="0" smtClean="0">
                <a:solidFill>
                  <a:srgbClr val="E4E4FF"/>
                </a:solidFill>
                <a:latin typeface="Times New Roman"/>
                <a:cs typeface="Times New Roman"/>
              </a:rPr>
              <a:t> e</a:t>
            </a:r>
            <a:r>
              <a:rPr sz="2800" b="1" spc="-45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xplanatory</a:t>
            </a:r>
            <a:r>
              <a:rPr sz="2800" b="1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E4E4FF"/>
                </a:solidFill>
                <a:latin typeface="Times New Roman"/>
                <a:cs typeface="Times New Roman"/>
              </a:rPr>
              <a:t>and</a:t>
            </a:r>
            <a:r>
              <a:rPr sz="28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 forecasting</a:t>
            </a:r>
            <a:r>
              <a:rPr sz="2800" b="1" spc="1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800" b="1" spc="-50" dirty="0" smtClean="0">
                <a:solidFill>
                  <a:srgbClr val="E4E4FF"/>
                </a:solidFill>
                <a:latin typeface="Times New Roman"/>
                <a:cs typeface="Times New Roman"/>
              </a:rPr>
              <a:t>power</a:t>
            </a:r>
            <a:endParaRPr lang="cs-CZ" sz="2800" b="1" spc="-50" dirty="0">
              <a:solidFill>
                <a:srgbClr val="E4E4FF"/>
              </a:solidFill>
              <a:latin typeface="Times New Roman"/>
              <a:cs typeface="Times New Roman"/>
            </a:endParaRPr>
          </a:p>
          <a:p>
            <a:pPr marL="1099185" lvl="1" indent="-343535">
              <a:spcBef>
                <a:spcPts val="675"/>
              </a:spcBef>
              <a:buClr>
                <a:srgbClr val="A885DF"/>
              </a:buClr>
              <a:buSzPct val="69642"/>
              <a:buFont typeface="Wingdings"/>
              <a:buChar char=""/>
              <a:tabLst>
                <a:tab pos="1099820" algn="l"/>
              </a:tabLst>
            </a:pPr>
            <a:r>
              <a:rPr lang="cs-CZ" sz="2800" b="1" spc="-50" dirty="0" smtClean="0">
                <a:solidFill>
                  <a:srgbClr val="E4E4FF"/>
                </a:solidFill>
                <a:latin typeface="Times New Roman"/>
                <a:cs typeface="Times New Roman"/>
              </a:rPr>
              <a:t>	</a:t>
            </a:r>
            <a:r>
              <a:rPr lang="en-US" sz="2800" b="1" spc="10" dirty="0" smtClean="0">
                <a:solidFill>
                  <a:srgbClr val="E4E4FF"/>
                </a:solidFill>
                <a:latin typeface="Times New Roman"/>
                <a:cs typeface="Times New Roman"/>
              </a:rPr>
              <a:t>Ideological</a:t>
            </a:r>
            <a:r>
              <a:rPr lang="en-US" sz="2800" b="1" spc="15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800" b="1" spc="-35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criticism</a:t>
            </a:r>
            <a:r>
              <a:rPr lang="en-US" sz="2800" b="1" spc="-35" dirty="0" smtClean="0">
                <a:solidFill>
                  <a:srgbClr val="E4E4FF"/>
                </a:solidFill>
                <a:latin typeface="Times New Roman"/>
                <a:cs typeface="Times New Roman"/>
              </a:rPr>
              <a:t>:</a:t>
            </a:r>
            <a:r>
              <a:rPr lang="en-US" sz="2800" b="1" spc="-10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en-US" sz="28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GE</a:t>
            </a:r>
            <a:r>
              <a:rPr lang="en-US" sz="28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en-US" sz="2800" b="1" spc="15" dirty="0">
                <a:solidFill>
                  <a:srgbClr val="E4E4FF"/>
                </a:solidFill>
                <a:latin typeface="Times New Roman"/>
                <a:cs typeface="Times New Roman"/>
              </a:rPr>
              <a:t>model</a:t>
            </a:r>
            <a:r>
              <a:rPr lang="en-US" sz="28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en-US" sz="2800" b="1" spc="30" dirty="0">
                <a:solidFill>
                  <a:srgbClr val="E4E4FF"/>
                </a:solidFill>
                <a:latin typeface="Times New Roman"/>
                <a:cs typeface="Times New Roman"/>
              </a:rPr>
              <a:t>is</a:t>
            </a:r>
            <a:r>
              <a:rPr lang="en-US" sz="28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en-US" sz="2800" b="1" spc="-55" dirty="0">
                <a:solidFill>
                  <a:srgbClr val="E4E4FF"/>
                </a:solidFill>
                <a:latin typeface="Times New Roman"/>
                <a:cs typeface="Times New Roman"/>
              </a:rPr>
              <a:t>a</a:t>
            </a:r>
            <a:r>
              <a:rPr lang="en-US" sz="28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en-US" sz="2800" b="1" spc="45" dirty="0">
                <a:solidFill>
                  <a:srgbClr val="E4E4FF"/>
                </a:solidFill>
                <a:latin typeface="Times New Roman"/>
                <a:cs typeface="Times New Roman"/>
              </a:rPr>
              <a:t>good </a:t>
            </a:r>
            <a:r>
              <a:rPr lang="en-US" sz="2800" b="1" spc="-58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en-US" sz="2800" b="1" spc="-30" dirty="0">
                <a:solidFill>
                  <a:srgbClr val="E4E4FF"/>
                </a:solidFill>
                <a:latin typeface="Times New Roman"/>
                <a:cs typeface="Times New Roman"/>
              </a:rPr>
              <a:t>representation</a:t>
            </a:r>
            <a:r>
              <a:rPr lang="en-US" sz="28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 of</a:t>
            </a:r>
            <a:r>
              <a:rPr lang="en-US" sz="28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en-US" sz="2800" b="1" spc="-55" dirty="0">
                <a:solidFill>
                  <a:srgbClr val="E4E4FF"/>
                </a:solidFill>
                <a:latin typeface="Times New Roman"/>
                <a:cs typeface="Times New Roman"/>
              </a:rPr>
              <a:t>reality</a:t>
            </a:r>
            <a:r>
              <a:rPr lang="en-US" sz="2800" b="1" spc="-2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en-US" sz="2800" b="1" spc="-95" dirty="0">
                <a:solidFill>
                  <a:srgbClr val="E4E4FF"/>
                </a:solidFill>
                <a:latin typeface="Times New Roman"/>
                <a:cs typeface="Times New Roman"/>
              </a:rPr>
              <a:t>for</a:t>
            </a:r>
            <a:r>
              <a:rPr lang="en-US" sz="2800" b="1" spc="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>
                <a:solidFill>
                  <a:srgbClr val="E4E4FF"/>
                </a:solidFill>
                <a:latin typeface="Times New Roman"/>
                <a:cs typeface="Times New Roman"/>
              </a:rPr>
              <a:t>the</a:t>
            </a:r>
            <a:r>
              <a:rPr lang="en-US" sz="28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en-US" sz="2800" b="1" spc="-35" dirty="0">
                <a:solidFill>
                  <a:srgbClr val="E4E4FF"/>
                </a:solidFill>
                <a:latin typeface="Times New Roman"/>
                <a:cs typeface="Times New Roman"/>
              </a:rPr>
              <a:t>ruling</a:t>
            </a:r>
            <a:r>
              <a:rPr lang="en-US" sz="28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en-US" sz="2800" b="1" spc="20" dirty="0" smtClean="0">
                <a:solidFill>
                  <a:srgbClr val="E4E4FF"/>
                </a:solidFill>
                <a:latin typeface="Times New Roman"/>
                <a:cs typeface="Times New Roman"/>
              </a:rPr>
              <a:t>class</a:t>
            </a:r>
            <a:r>
              <a:rPr lang="cs-CZ" sz="2800" b="1" spc="20" dirty="0" smtClean="0">
                <a:solidFill>
                  <a:srgbClr val="E4E4FF"/>
                </a:solidFill>
                <a:latin typeface="Times New Roman"/>
                <a:cs typeface="Times New Roman"/>
              </a:rPr>
              <a:t>, </a:t>
            </a:r>
            <a:r>
              <a:rPr lang="cs-CZ" sz="2800" b="1" spc="20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it</a:t>
            </a:r>
            <a:r>
              <a:rPr lang="cs-CZ" sz="2800" b="1" spc="20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800" b="1" spc="20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shows</a:t>
            </a:r>
            <a:r>
              <a:rPr lang="cs-CZ" sz="2800" b="1" spc="20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800" b="1" spc="20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that</a:t>
            </a:r>
            <a:r>
              <a:rPr lang="cs-CZ" sz="2800" b="1" spc="20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800" b="1" spc="20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the</a:t>
            </a:r>
            <a:r>
              <a:rPr lang="cs-CZ" sz="2800" b="1" spc="20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800" b="1" spc="20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general</a:t>
            </a:r>
            <a:r>
              <a:rPr lang="cs-CZ" sz="2800" b="1" spc="20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800" b="1" spc="20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harmony</a:t>
            </a:r>
            <a:r>
              <a:rPr lang="cs-CZ" sz="2800" b="1" spc="20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800" b="1" spc="20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existing</a:t>
            </a:r>
            <a:r>
              <a:rPr lang="cs-CZ" sz="2800" b="1" spc="20" dirty="0" smtClean="0">
                <a:solidFill>
                  <a:srgbClr val="E4E4FF"/>
                </a:solidFill>
                <a:latin typeface="Times New Roman"/>
                <a:cs typeface="Times New Roman"/>
              </a:rPr>
              <a:t> in </a:t>
            </a:r>
            <a:r>
              <a:rPr lang="cs-CZ" sz="2800" b="1" spc="20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the</a:t>
            </a:r>
            <a:r>
              <a:rPr lang="cs-CZ" sz="2800" b="1" spc="20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800" b="1" spc="20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general</a:t>
            </a:r>
            <a:r>
              <a:rPr lang="cs-CZ" sz="2800" b="1" spc="20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800" b="1" spc="20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equilibrium</a:t>
            </a:r>
            <a:r>
              <a:rPr lang="cs-CZ" sz="2800" b="1" spc="20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800" b="1" spc="20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is</a:t>
            </a:r>
            <a:r>
              <a:rPr lang="cs-CZ" sz="2800" b="1" spc="20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800" b="1" spc="20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possible</a:t>
            </a:r>
            <a:endParaRPr lang="en-US" sz="2800" dirty="0">
              <a:latin typeface="Times New Roman"/>
              <a:cs typeface="Times New Roman"/>
            </a:endParaRPr>
          </a:p>
          <a:p>
            <a:pPr marL="755650" lvl="1">
              <a:spcBef>
                <a:spcPts val="675"/>
              </a:spcBef>
              <a:buClr>
                <a:srgbClr val="A885DF"/>
              </a:buClr>
              <a:buSzPct val="69642"/>
              <a:tabLst>
                <a:tab pos="1099820" algn="l"/>
              </a:tabLst>
            </a:pPr>
            <a:r>
              <a:rPr lang="cs-CZ" sz="2800" b="1" spc="-50" dirty="0" smtClean="0">
                <a:solidFill>
                  <a:srgbClr val="E4E4FF"/>
                </a:solidFill>
                <a:latin typeface="Times New Roman"/>
                <a:cs typeface="Times New Roman"/>
              </a:rPr>
              <a:t>	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2291" y="0"/>
            <a:ext cx="7840980" cy="1614170"/>
            <a:chOff x="812291" y="0"/>
            <a:chExt cx="7840980" cy="16141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2291" y="0"/>
              <a:ext cx="2464308" cy="10043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15184" y="0"/>
              <a:ext cx="2875788" cy="10043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62144" y="0"/>
              <a:ext cx="3307079" cy="10043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37348" y="0"/>
              <a:ext cx="915924" cy="10043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5000" y="495300"/>
              <a:ext cx="1680972" cy="11186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54096" y="495300"/>
              <a:ext cx="2596896" cy="11186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19115" y="495300"/>
              <a:ext cx="1213103" cy="111861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70803" y="495300"/>
              <a:ext cx="1889759" cy="1118615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04900" marR="5080" indent="-1092835">
              <a:lnSpc>
                <a:spcPct val="100000"/>
              </a:lnSpc>
              <a:spcBef>
                <a:spcPts val="95"/>
              </a:spcBef>
            </a:pPr>
            <a:r>
              <a:rPr spc="-85" dirty="0"/>
              <a:t>General</a:t>
            </a:r>
            <a:r>
              <a:rPr spc="-25" dirty="0"/>
              <a:t> </a:t>
            </a:r>
            <a:r>
              <a:rPr spc="65" dirty="0"/>
              <a:t>Economic</a:t>
            </a:r>
            <a:r>
              <a:rPr spc="30" dirty="0"/>
              <a:t> </a:t>
            </a:r>
            <a:r>
              <a:rPr spc="-30" dirty="0"/>
              <a:t>Equilibrium</a:t>
            </a:r>
            <a:r>
              <a:rPr spc="-5" dirty="0"/>
              <a:t> – </a:t>
            </a:r>
            <a:r>
              <a:rPr spc="-985" dirty="0"/>
              <a:t> </a:t>
            </a:r>
            <a:r>
              <a:rPr spc="-105" dirty="0"/>
              <a:t>from</a:t>
            </a:r>
            <a:r>
              <a:rPr dirty="0"/>
              <a:t> </a:t>
            </a:r>
            <a:r>
              <a:rPr spc="-45" dirty="0"/>
              <a:t>Triumph</a:t>
            </a:r>
            <a:r>
              <a:rPr spc="-5" dirty="0"/>
              <a:t> </a:t>
            </a:r>
            <a:r>
              <a:rPr dirty="0"/>
              <a:t>to </a:t>
            </a:r>
            <a:r>
              <a:rPr spc="-65" dirty="0"/>
              <a:t>Crisis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547218" y="1219200"/>
            <a:ext cx="8368182" cy="390491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FFCC00"/>
              </a:buClr>
              <a:buSzPct val="69642"/>
              <a:buFont typeface="Wingdings"/>
              <a:buChar char=""/>
              <a:tabLst>
                <a:tab pos="355600" algn="l"/>
              </a:tabLst>
            </a:pPr>
            <a:r>
              <a:rPr lang="cs-CZ" sz="2800" b="1" spc="-35" dirty="0">
                <a:solidFill>
                  <a:srgbClr val="E4E4FF"/>
                </a:solidFill>
                <a:latin typeface="Times New Roman"/>
                <a:cs typeface="Times New Roman"/>
              </a:rPr>
              <a:t>A</a:t>
            </a:r>
            <a:r>
              <a:rPr sz="2800" b="1" spc="-35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rguments</a:t>
            </a:r>
            <a:r>
              <a:rPr lang="cs-CZ" sz="2800" b="1" spc="-35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800" b="1" spc="-35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protecting</a:t>
            </a:r>
            <a:r>
              <a:rPr lang="cs-CZ" sz="2800" b="1" spc="-35" dirty="0" smtClean="0">
                <a:solidFill>
                  <a:srgbClr val="E4E4FF"/>
                </a:solidFill>
                <a:latin typeface="Times New Roman"/>
                <a:cs typeface="Times New Roman"/>
              </a:rPr>
              <a:t> GE </a:t>
            </a:r>
            <a:r>
              <a:rPr lang="cs-CZ" sz="2800" b="1" spc="-35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models</a:t>
            </a:r>
            <a:r>
              <a:rPr lang="cs-CZ" sz="2800" b="1" spc="-35" dirty="0" smtClean="0">
                <a:solidFill>
                  <a:srgbClr val="E4E4FF"/>
                </a:solidFill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 marL="1099185" marR="189865" lvl="1" indent="-342900">
              <a:lnSpc>
                <a:spcPct val="100000"/>
              </a:lnSpc>
              <a:spcBef>
                <a:spcPts val="675"/>
              </a:spcBef>
              <a:buClr>
                <a:srgbClr val="A885DF"/>
              </a:buClr>
              <a:buSzPct val="69642"/>
              <a:buFont typeface="Wingdings"/>
              <a:buChar char=""/>
              <a:tabLst>
                <a:tab pos="1099820" algn="l"/>
              </a:tabLst>
            </a:pPr>
            <a:r>
              <a:rPr sz="2800" b="1" spc="-20" dirty="0">
                <a:solidFill>
                  <a:srgbClr val="E4E4FF"/>
                </a:solidFill>
                <a:latin typeface="Times New Roman"/>
                <a:cs typeface="Times New Roman"/>
              </a:rPr>
              <a:t>Research</a:t>
            </a:r>
            <a:r>
              <a:rPr sz="2800" b="1" spc="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800" b="1" spc="20" dirty="0">
                <a:solidFill>
                  <a:srgbClr val="E4E4FF"/>
                </a:solidFill>
                <a:latin typeface="Times New Roman"/>
                <a:cs typeface="Times New Roman"/>
              </a:rPr>
              <a:t>moves</a:t>
            </a:r>
            <a:r>
              <a:rPr sz="2800" b="1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800" b="1" spc="-90" dirty="0">
                <a:solidFill>
                  <a:srgbClr val="E4E4FF"/>
                </a:solidFill>
                <a:latin typeface="Times New Roman"/>
                <a:cs typeface="Times New Roman"/>
              </a:rPr>
              <a:t>forward,</a:t>
            </a:r>
            <a:r>
              <a:rPr sz="2800" b="1" spc="2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800" b="1" spc="65" dirty="0">
                <a:solidFill>
                  <a:srgbClr val="E4E4FF"/>
                </a:solidFill>
                <a:latin typeface="Times New Roman"/>
                <a:cs typeface="Times New Roman"/>
              </a:rPr>
              <a:t>so</a:t>
            </a:r>
            <a:r>
              <a:rPr sz="2800" b="1" spc="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the</a:t>
            </a:r>
            <a:r>
              <a:rPr sz="28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800" b="1" spc="-50" dirty="0">
                <a:solidFill>
                  <a:srgbClr val="E4E4FF"/>
                </a:solidFill>
                <a:latin typeface="Times New Roman"/>
                <a:cs typeface="Times New Roman"/>
              </a:rPr>
              <a:t>research </a:t>
            </a:r>
            <a:r>
              <a:rPr sz="2800" b="1" spc="-45" dirty="0">
                <a:solidFill>
                  <a:srgbClr val="E4E4FF"/>
                </a:solidFill>
                <a:latin typeface="Times New Roman"/>
                <a:cs typeface="Times New Roman"/>
              </a:rPr>
              <a:t> programme</a:t>
            </a:r>
            <a:r>
              <a:rPr sz="2800" b="1" spc="1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800" b="1" spc="-45" dirty="0">
                <a:solidFill>
                  <a:srgbClr val="E4E4FF"/>
                </a:solidFill>
                <a:latin typeface="Times New Roman"/>
                <a:cs typeface="Times New Roman"/>
              </a:rPr>
              <a:t>may</a:t>
            </a:r>
            <a:r>
              <a:rPr sz="28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800" b="1" spc="25" dirty="0">
                <a:solidFill>
                  <a:srgbClr val="E4E4FF"/>
                </a:solidFill>
                <a:latin typeface="Times New Roman"/>
                <a:cs typeface="Times New Roman"/>
              </a:rPr>
              <a:t>be</a:t>
            </a:r>
            <a:r>
              <a:rPr sz="2800" b="1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E4E4FF"/>
                </a:solidFill>
                <a:latin typeface="Times New Roman"/>
                <a:cs typeface="Times New Roman"/>
              </a:rPr>
              <a:t>progressive</a:t>
            </a:r>
            <a:r>
              <a:rPr sz="2800" b="1" spc="3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in</a:t>
            </a:r>
            <a:r>
              <a:rPr sz="2800" b="1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the</a:t>
            </a:r>
            <a:r>
              <a:rPr sz="2800" b="1" spc="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800" b="1" spc="10" dirty="0">
                <a:solidFill>
                  <a:srgbClr val="E4E4FF"/>
                </a:solidFill>
                <a:latin typeface="Times New Roman"/>
                <a:cs typeface="Times New Roman"/>
              </a:rPr>
              <a:t>end</a:t>
            </a:r>
            <a:endParaRPr sz="2800" dirty="0">
              <a:latin typeface="Times New Roman"/>
              <a:cs typeface="Times New Roman"/>
            </a:endParaRPr>
          </a:p>
          <a:p>
            <a:pPr marL="1099185" marR="422275" lvl="1" indent="-342900">
              <a:lnSpc>
                <a:spcPct val="100000"/>
              </a:lnSpc>
              <a:spcBef>
                <a:spcPts val="675"/>
              </a:spcBef>
              <a:buClr>
                <a:srgbClr val="A885DF"/>
              </a:buClr>
              <a:buSzPct val="69642"/>
              <a:buFont typeface="Wingdings"/>
              <a:buChar char=""/>
              <a:tabLst>
                <a:tab pos="1099820" algn="l"/>
              </a:tabLst>
            </a:pPr>
            <a:r>
              <a:rPr sz="28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GE</a:t>
            </a:r>
            <a:r>
              <a:rPr sz="2800" b="1" spc="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800" b="1" spc="-50" dirty="0">
                <a:solidFill>
                  <a:srgbClr val="E4E4FF"/>
                </a:solidFill>
                <a:latin typeface="Times New Roman"/>
                <a:cs typeface="Times New Roman"/>
              </a:rPr>
              <a:t>research</a:t>
            </a:r>
            <a:r>
              <a:rPr sz="2800" b="1" spc="1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inspires </a:t>
            </a:r>
            <a:r>
              <a:rPr sz="2800" b="1" spc="-50" dirty="0">
                <a:solidFill>
                  <a:srgbClr val="E4E4FF"/>
                </a:solidFill>
                <a:latin typeface="Times New Roman"/>
                <a:cs typeface="Times New Roman"/>
              </a:rPr>
              <a:t>research</a:t>
            </a:r>
            <a:r>
              <a:rPr sz="2800" b="1" spc="2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in</a:t>
            </a:r>
            <a:r>
              <a:rPr sz="2800" b="1" spc="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800" b="1" spc="20" dirty="0">
                <a:solidFill>
                  <a:srgbClr val="E4E4FF"/>
                </a:solidFill>
                <a:latin typeface="Times New Roman"/>
                <a:cs typeface="Times New Roman"/>
              </a:rPr>
              <a:t>specific </a:t>
            </a:r>
            <a:r>
              <a:rPr sz="2800" b="1" spc="-68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E4E4FF"/>
                </a:solidFill>
                <a:latin typeface="Times New Roman"/>
                <a:cs typeface="Times New Roman"/>
              </a:rPr>
              <a:t>theoretical</a:t>
            </a:r>
            <a:r>
              <a:rPr sz="2800" b="1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fields</a:t>
            </a:r>
            <a:r>
              <a:rPr sz="2800" b="1" spc="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E4E4FF"/>
                </a:solidFill>
                <a:latin typeface="Times New Roman"/>
                <a:cs typeface="Times New Roman"/>
              </a:rPr>
              <a:t>and</a:t>
            </a:r>
            <a:r>
              <a:rPr sz="2800" b="1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in</a:t>
            </a:r>
            <a:r>
              <a:rPr sz="2800" b="1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forecasting</a:t>
            </a:r>
            <a:endParaRPr sz="2800" dirty="0">
              <a:latin typeface="Times New Roman"/>
              <a:cs typeface="Times New Roman"/>
            </a:endParaRPr>
          </a:p>
          <a:p>
            <a:pPr marL="1099185" marR="5080" lvl="1" indent="-342900">
              <a:lnSpc>
                <a:spcPct val="100000"/>
              </a:lnSpc>
              <a:spcBef>
                <a:spcPts val="670"/>
              </a:spcBef>
              <a:buClr>
                <a:srgbClr val="A885DF"/>
              </a:buClr>
              <a:buSzPct val="69642"/>
              <a:buFont typeface="Wingdings"/>
              <a:buChar char=""/>
              <a:tabLst>
                <a:tab pos="1099820" algn="l"/>
              </a:tabLst>
            </a:pPr>
            <a:r>
              <a:rPr sz="28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GE</a:t>
            </a:r>
            <a:r>
              <a:rPr sz="28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800" b="1" spc="15" dirty="0">
                <a:solidFill>
                  <a:srgbClr val="E4E4FF"/>
                </a:solidFill>
                <a:latin typeface="Times New Roman"/>
                <a:cs typeface="Times New Roman"/>
              </a:rPr>
              <a:t>model</a:t>
            </a:r>
            <a:r>
              <a:rPr sz="2800" b="1" spc="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800" b="1" spc="-35" dirty="0">
                <a:solidFill>
                  <a:srgbClr val="E4E4FF"/>
                </a:solidFill>
                <a:latin typeface="Times New Roman"/>
                <a:cs typeface="Times New Roman"/>
              </a:rPr>
              <a:t>represents</a:t>
            </a:r>
            <a:r>
              <a:rPr sz="2800" b="1" spc="2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800" b="1" spc="-65" dirty="0">
                <a:solidFill>
                  <a:srgbClr val="E4E4FF"/>
                </a:solidFill>
                <a:latin typeface="Times New Roman"/>
                <a:cs typeface="Times New Roman"/>
              </a:rPr>
              <a:t>a</a:t>
            </a:r>
            <a:r>
              <a:rPr sz="28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E4E4FF"/>
                </a:solidFill>
                <a:latin typeface="Times New Roman"/>
                <a:cs typeface="Times New Roman"/>
              </a:rPr>
              <a:t>general</a:t>
            </a:r>
            <a:r>
              <a:rPr sz="2800" b="1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800" b="1" spc="-80" dirty="0">
                <a:solidFill>
                  <a:srgbClr val="E4E4FF"/>
                </a:solidFill>
                <a:latin typeface="Times New Roman"/>
                <a:cs typeface="Times New Roman"/>
              </a:rPr>
              <a:t>framework </a:t>
            </a:r>
            <a:r>
              <a:rPr sz="2800" b="1" spc="-7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800" b="1" spc="-50" dirty="0">
                <a:solidFill>
                  <a:srgbClr val="E4E4FF"/>
                </a:solidFill>
                <a:latin typeface="Times New Roman"/>
                <a:cs typeface="Times New Roman"/>
              </a:rPr>
              <a:t>that</a:t>
            </a:r>
            <a:r>
              <a:rPr sz="28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800" b="1" spc="20" dirty="0">
                <a:solidFill>
                  <a:srgbClr val="E4E4FF"/>
                </a:solidFill>
                <a:latin typeface="Times New Roman"/>
                <a:cs typeface="Times New Roman"/>
              </a:rPr>
              <a:t>keeps</a:t>
            </a:r>
            <a:r>
              <a:rPr sz="2800" b="1" spc="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800" b="1" spc="-35" dirty="0">
                <a:solidFill>
                  <a:srgbClr val="E4E4FF"/>
                </a:solidFill>
                <a:latin typeface="Times New Roman"/>
                <a:cs typeface="Times New Roman"/>
              </a:rPr>
              <a:t>many</a:t>
            </a:r>
            <a:r>
              <a:rPr sz="28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E4E4FF"/>
                </a:solidFill>
                <a:latin typeface="Times New Roman"/>
                <a:cs typeface="Times New Roman"/>
              </a:rPr>
              <a:t>theoretical</a:t>
            </a:r>
            <a:r>
              <a:rPr sz="28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800" b="1" spc="40" dirty="0">
                <a:solidFill>
                  <a:srgbClr val="E4E4FF"/>
                </a:solidFill>
                <a:latin typeface="Times New Roman"/>
                <a:cs typeface="Times New Roman"/>
              </a:rPr>
              <a:t>pieces</a:t>
            </a:r>
            <a:r>
              <a:rPr sz="2800" b="1" spc="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together</a:t>
            </a:r>
            <a:endParaRPr sz="2800" dirty="0">
              <a:latin typeface="Times New Roman"/>
              <a:cs typeface="Times New Roman"/>
            </a:endParaRPr>
          </a:p>
          <a:p>
            <a:pPr marL="1099185" lvl="1" indent="-343535">
              <a:lnSpc>
                <a:spcPct val="100000"/>
              </a:lnSpc>
              <a:spcBef>
                <a:spcPts val="675"/>
              </a:spcBef>
              <a:buClr>
                <a:srgbClr val="A885DF"/>
              </a:buClr>
              <a:buSzPct val="69642"/>
              <a:buFont typeface="Wingdings"/>
              <a:buChar char=""/>
              <a:tabLst>
                <a:tab pos="1099820" algn="l"/>
              </a:tabLst>
            </a:pPr>
            <a:r>
              <a:rPr lang="cs-CZ" sz="2800" b="1" spc="-70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It</a:t>
            </a:r>
            <a:r>
              <a:rPr lang="cs-CZ" sz="2800" b="1" spc="-70" dirty="0" smtClean="0">
                <a:solidFill>
                  <a:srgbClr val="E4E4FF"/>
                </a:solidFill>
                <a:latin typeface="Times New Roman"/>
                <a:cs typeface="Times New Roman"/>
              </a:rPr>
              <a:t> c</a:t>
            </a:r>
            <a:r>
              <a:rPr sz="2800" b="1" spc="-70" dirty="0" smtClean="0">
                <a:solidFill>
                  <a:srgbClr val="E4E4FF"/>
                </a:solidFill>
                <a:latin typeface="Times New Roman"/>
                <a:cs typeface="Times New Roman"/>
              </a:rPr>
              <a:t>an</a:t>
            </a:r>
            <a:r>
              <a:rPr sz="2800" b="1" spc="5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800" b="1" spc="25" dirty="0">
                <a:solidFill>
                  <a:srgbClr val="E4E4FF"/>
                </a:solidFill>
                <a:latin typeface="Times New Roman"/>
                <a:cs typeface="Times New Roman"/>
              </a:rPr>
              <a:t>be</a:t>
            </a:r>
            <a:r>
              <a:rPr sz="2800" b="1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800" b="1" spc="25" dirty="0">
                <a:solidFill>
                  <a:srgbClr val="E4E4FF"/>
                </a:solidFill>
                <a:latin typeface="Times New Roman"/>
                <a:cs typeface="Times New Roman"/>
              </a:rPr>
              <a:t>used</a:t>
            </a:r>
            <a:r>
              <a:rPr sz="2800" b="1" spc="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800" b="1" spc="5" dirty="0">
                <a:solidFill>
                  <a:srgbClr val="E4E4FF"/>
                </a:solidFill>
                <a:latin typeface="Times New Roman"/>
                <a:cs typeface="Times New Roman"/>
              </a:rPr>
              <a:t>as</a:t>
            </a:r>
            <a:r>
              <a:rPr sz="2800" b="1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800" b="1" spc="-60" dirty="0">
                <a:solidFill>
                  <a:srgbClr val="E4E4FF"/>
                </a:solidFill>
                <a:latin typeface="Times New Roman"/>
                <a:cs typeface="Times New Roman"/>
              </a:rPr>
              <a:t>a</a:t>
            </a:r>
            <a:r>
              <a:rPr sz="28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800" b="1" spc="5" dirty="0">
                <a:solidFill>
                  <a:srgbClr val="E4E4FF"/>
                </a:solidFill>
                <a:latin typeface="Times New Roman"/>
                <a:cs typeface="Times New Roman"/>
              </a:rPr>
              <a:t>taxonomic</a:t>
            </a:r>
            <a:r>
              <a:rPr sz="2800" b="1" spc="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E4E4FF"/>
                </a:solidFill>
                <a:latin typeface="Times New Roman"/>
                <a:cs typeface="Times New Roman"/>
              </a:rPr>
              <a:t>instrument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2291" y="0"/>
            <a:ext cx="7840980" cy="1614170"/>
            <a:chOff x="812291" y="0"/>
            <a:chExt cx="7840980" cy="16141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2291" y="0"/>
              <a:ext cx="2464308" cy="10043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15184" y="0"/>
              <a:ext cx="2875788" cy="10043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62144" y="0"/>
              <a:ext cx="3307079" cy="10043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37348" y="0"/>
              <a:ext cx="915924" cy="10043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5000" y="495300"/>
              <a:ext cx="1680972" cy="11186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54096" y="495300"/>
              <a:ext cx="2596896" cy="11186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19115" y="495300"/>
              <a:ext cx="1213103" cy="111861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70803" y="495300"/>
              <a:ext cx="1889759" cy="1118615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04900" marR="5080" indent="-1092835">
              <a:lnSpc>
                <a:spcPct val="100000"/>
              </a:lnSpc>
              <a:spcBef>
                <a:spcPts val="95"/>
              </a:spcBef>
            </a:pPr>
            <a:r>
              <a:rPr spc="-85" dirty="0"/>
              <a:t>General</a:t>
            </a:r>
            <a:r>
              <a:rPr spc="-25" dirty="0"/>
              <a:t> </a:t>
            </a:r>
            <a:r>
              <a:rPr spc="65" dirty="0"/>
              <a:t>Economic</a:t>
            </a:r>
            <a:r>
              <a:rPr spc="30" dirty="0"/>
              <a:t> </a:t>
            </a:r>
            <a:r>
              <a:rPr spc="-30" dirty="0"/>
              <a:t>Equilibrium</a:t>
            </a:r>
            <a:r>
              <a:rPr spc="-5" dirty="0"/>
              <a:t> – </a:t>
            </a:r>
            <a:r>
              <a:rPr spc="-985" dirty="0"/>
              <a:t> </a:t>
            </a:r>
            <a:r>
              <a:rPr spc="-105" dirty="0"/>
              <a:t>from</a:t>
            </a:r>
            <a:r>
              <a:rPr dirty="0"/>
              <a:t> </a:t>
            </a:r>
            <a:r>
              <a:rPr spc="-45" dirty="0"/>
              <a:t>Triumph</a:t>
            </a:r>
            <a:r>
              <a:rPr spc="-5" dirty="0"/>
              <a:t> </a:t>
            </a:r>
            <a:r>
              <a:rPr dirty="0"/>
              <a:t>to </a:t>
            </a:r>
            <a:r>
              <a:rPr spc="-65" dirty="0"/>
              <a:t>Crisis</a:t>
            </a:r>
          </a:p>
        </p:txBody>
      </p:sp>
      <p:sp>
        <p:nvSpPr>
          <p:cNvPr id="100" name="object 100"/>
          <p:cNvSpPr txBox="1"/>
          <p:nvPr/>
        </p:nvSpPr>
        <p:spPr>
          <a:xfrm>
            <a:off x="547217" y="1219200"/>
            <a:ext cx="8106055" cy="4478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FFCC00"/>
              </a:buClr>
              <a:buSzPct val="69642"/>
              <a:buFont typeface="Wingdings"/>
              <a:buChar char=""/>
              <a:tabLst>
                <a:tab pos="355600" algn="l"/>
              </a:tabLst>
            </a:pPr>
            <a:r>
              <a:rPr lang="cs-CZ" sz="2400" b="1" spc="-35" dirty="0" err="1">
                <a:solidFill>
                  <a:srgbClr val="E4E4FF"/>
                </a:solidFill>
                <a:latin typeface="Times New Roman"/>
                <a:cs typeface="Times New Roman"/>
              </a:rPr>
              <a:t>Arguments</a:t>
            </a:r>
            <a:r>
              <a:rPr lang="cs-CZ" sz="2400" b="1" spc="-3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400" b="1" spc="-35" dirty="0" err="1">
                <a:solidFill>
                  <a:srgbClr val="E4E4FF"/>
                </a:solidFill>
                <a:latin typeface="Times New Roman"/>
                <a:cs typeface="Times New Roman"/>
              </a:rPr>
              <a:t>protecting</a:t>
            </a:r>
            <a:r>
              <a:rPr lang="cs-CZ" sz="2400" b="1" spc="-35" dirty="0">
                <a:solidFill>
                  <a:srgbClr val="E4E4FF"/>
                </a:solidFill>
                <a:latin typeface="Times New Roman"/>
                <a:cs typeface="Times New Roman"/>
              </a:rPr>
              <a:t> GE </a:t>
            </a:r>
            <a:r>
              <a:rPr lang="cs-CZ" sz="2400" b="1" spc="-35" dirty="0" err="1">
                <a:solidFill>
                  <a:srgbClr val="E4E4FF"/>
                </a:solidFill>
                <a:latin typeface="Times New Roman"/>
                <a:cs typeface="Times New Roman"/>
              </a:rPr>
              <a:t>models</a:t>
            </a:r>
            <a:r>
              <a:rPr lang="cs-CZ" sz="2400" b="1" spc="-35" dirty="0" smtClean="0">
                <a:solidFill>
                  <a:srgbClr val="E4E4FF"/>
                </a:solidFill>
                <a:latin typeface="Times New Roman"/>
                <a:cs typeface="Times New Roman"/>
              </a:rPr>
              <a:t>:</a:t>
            </a:r>
            <a:endParaRPr lang="cs-CZ" sz="2400" dirty="0" smtClean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FFCC00"/>
              </a:buClr>
              <a:buSzPct val="69642"/>
              <a:buFont typeface="Wingdings"/>
              <a:buChar char=""/>
              <a:tabLst>
                <a:tab pos="355600" algn="l"/>
              </a:tabLst>
            </a:pPr>
            <a:endParaRPr sz="2750" dirty="0">
              <a:latin typeface="Times New Roman"/>
              <a:cs typeface="Times New Roman"/>
            </a:endParaRPr>
          </a:p>
          <a:p>
            <a:pPr marL="1099185" marR="400050" lvl="1" indent="-342900">
              <a:lnSpc>
                <a:spcPct val="100000"/>
              </a:lnSpc>
              <a:buClr>
                <a:srgbClr val="A885DF"/>
              </a:buClr>
              <a:buSzPct val="68750"/>
              <a:buFont typeface="Wingdings"/>
              <a:buChar char=""/>
              <a:tabLst>
                <a:tab pos="1099185" algn="l"/>
                <a:tab pos="1099820" algn="l"/>
              </a:tabLst>
            </a:pPr>
            <a:r>
              <a:rPr sz="2400" b="1" spc="-114" dirty="0">
                <a:solidFill>
                  <a:srgbClr val="E4E4FF"/>
                </a:solidFill>
                <a:latin typeface="Times New Roman"/>
                <a:cs typeface="Times New Roman"/>
              </a:rPr>
              <a:t>Why</a:t>
            </a:r>
            <a:r>
              <a:rPr sz="24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should</a:t>
            </a:r>
            <a:r>
              <a:rPr sz="2400" b="1" spc="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the</a:t>
            </a:r>
            <a:r>
              <a:rPr sz="24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GE</a:t>
            </a:r>
            <a:r>
              <a:rPr sz="24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15" dirty="0">
                <a:solidFill>
                  <a:srgbClr val="E4E4FF"/>
                </a:solidFill>
                <a:latin typeface="Times New Roman"/>
                <a:cs typeface="Times New Roman"/>
              </a:rPr>
              <a:t>model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describe </a:t>
            </a:r>
            <a:r>
              <a:rPr sz="2400" b="1" spc="-35" dirty="0">
                <a:solidFill>
                  <a:srgbClr val="E4E4FF"/>
                </a:solidFill>
                <a:latin typeface="Times New Roman"/>
                <a:cs typeface="Times New Roman"/>
              </a:rPr>
              <a:t>anything?</a:t>
            </a:r>
            <a:r>
              <a:rPr sz="24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160" dirty="0">
                <a:solidFill>
                  <a:srgbClr val="E4E4FF"/>
                </a:solidFill>
                <a:latin typeface="Times New Roman"/>
                <a:cs typeface="Times New Roman"/>
              </a:rPr>
              <a:t>A </a:t>
            </a:r>
            <a:r>
              <a:rPr sz="2400" b="1" spc="-58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55" dirty="0">
                <a:solidFill>
                  <a:srgbClr val="E4E4FF"/>
                </a:solidFill>
                <a:latin typeface="Times New Roman"/>
                <a:cs typeface="Times New Roman"/>
              </a:rPr>
              <a:t>pure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45" dirty="0">
                <a:solidFill>
                  <a:srgbClr val="E4E4FF"/>
                </a:solidFill>
                <a:latin typeface="Times New Roman"/>
                <a:cs typeface="Times New Roman"/>
              </a:rPr>
              <a:t>theory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30" dirty="0">
                <a:solidFill>
                  <a:srgbClr val="E4E4FF"/>
                </a:solidFill>
                <a:latin typeface="Times New Roman"/>
                <a:cs typeface="Times New Roman"/>
              </a:rPr>
              <a:t>is</a:t>
            </a:r>
            <a:r>
              <a:rPr sz="24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not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srgbClr val="E4E4FF"/>
                </a:solidFill>
                <a:latin typeface="Times New Roman"/>
                <a:cs typeface="Times New Roman"/>
              </a:rPr>
              <a:t>an</a:t>
            </a:r>
            <a:r>
              <a:rPr sz="2400" b="1" spc="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imitation,</a:t>
            </a:r>
            <a:r>
              <a:rPr sz="24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description</a:t>
            </a:r>
            <a:r>
              <a:rPr sz="2400" b="1" spc="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100" dirty="0">
                <a:solidFill>
                  <a:srgbClr val="E4E4FF"/>
                </a:solidFill>
                <a:latin typeface="Times New Roman"/>
                <a:cs typeface="Times New Roman"/>
              </a:rPr>
              <a:t>or </a:t>
            </a:r>
            <a:r>
              <a:rPr sz="2400" b="1" spc="-9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E4E4FF"/>
                </a:solidFill>
                <a:latin typeface="Times New Roman"/>
                <a:cs typeface="Times New Roman"/>
              </a:rPr>
              <a:t>reflection</a:t>
            </a:r>
            <a:r>
              <a:rPr sz="24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 of</a:t>
            </a:r>
            <a:r>
              <a:rPr sz="24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55" dirty="0">
                <a:solidFill>
                  <a:srgbClr val="E4E4FF"/>
                </a:solidFill>
                <a:latin typeface="Times New Roman"/>
                <a:cs typeface="Times New Roman"/>
              </a:rPr>
              <a:t>reality</a:t>
            </a:r>
            <a:r>
              <a:rPr sz="24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srgbClr val="E4E4FF"/>
                </a:solidFill>
                <a:latin typeface="Times New Roman"/>
                <a:cs typeface="Times New Roman"/>
              </a:rPr>
              <a:t>but</a:t>
            </a:r>
            <a:r>
              <a:rPr sz="2400" b="1" spc="1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55" dirty="0">
                <a:solidFill>
                  <a:srgbClr val="E4E4FF"/>
                </a:solidFill>
                <a:latin typeface="Times New Roman"/>
                <a:cs typeface="Times New Roman"/>
              </a:rPr>
              <a:t>a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55" dirty="0">
                <a:solidFill>
                  <a:srgbClr val="E4E4FF"/>
                </a:solidFill>
                <a:latin typeface="Times New Roman"/>
                <a:cs typeface="Times New Roman"/>
              </a:rPr>
              <a:t>parable</a:t>
            </a:r>
            <a:endParaRPr sz="2400" dirty="0">
              <a:latin typeface="Times New Roman"/>
              <a:cs typeface="Times New Roman"/>
            </a:endParaRPr>
          </a:p>
          <a:p>
            <a:pPr marL="1099185" marR="5080" lvl="1" indent="-342900">
              <a:lnSpc>
                <a:spcPct val="100000"/>
              </a:lnSpc>
              <a:spcBef>
                <a:spcPts val="580"/>
              </a:spcBef>
              <a:buClr>
                <a:srgbClr val="A885DF"/>
              </a:buClr>
              <a:buSzPct val="68750"/>
              <a:buFont typeface="Wingdings"/>
              <a:buChar char=""/>
              <a:tabLst>
                <a:tab pos="1099185" algn="l"/>
                <a:tab pos="1099820" algn="l"/>
              </a:tabLst>
            </a:pPr>
            <a:r>
              <a:rPr sz="2400" b="1" spc="35" dirty="0">
                <a:solidFill>
                  <a:srgbClr val="E4E4FF"/>
                </a:solidFill>
                <a:latin typeface="Times New Roman"/>
                <a:cs typeface="Times New Roman"/>
              </a:rPr>
              <a:t>Is</a:t>
            </a:r>
            <a:r>
              <a:rPr sz="24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the</a:t>
            </a:r>
            <a:r>
              <a:rPr sz="24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GE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15" dirty="0">
                <a:solidFill>
                  <a:srgbClr val="E4E4FF"/>
                </a:solidFill>
                <a:latin typeface="Times New Roman"/>
                <a:cs typeface="Times New Roman"/>
              </a:rPr>
              <a:t>model</a:t>
            </a:r>
            <a:r>
              <a:rPr sz="24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65" dirty="0">
                <a:solidFill>
                  <a:srgbClr val="E4E4FF"/>
                </a:solidFill>
                <a:latin typeface="Times New Roman"/>
                <a:cs typeface="Times New Roman"/>
              </a:rPr>
              <a:t>relevant?</a:t>
            </a:r>
            <a:r>
              <a:rPr sz="2400" b="1" spc="-2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55" dirty="0">
                <a:solidFill>
                  <a:srgbClr val="E4E4FF"/>
                </a:solidFill>
                <a:latin typeface="Times New Roman"/>
                <a:cs typeface="Times New Roman"/>
              </a:rPr>
              <a:t>Areas,</a:t>
            </a:r>
            <a:r>
              <a:rPr sz="24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in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 which</a:t>
            </a:r>
            <a:r>
              <a:rPr sz="24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E4E4FF"/>
                </a:solidFill>
                <a:latin typeface="Times New Roman"/>
                <a:cs typeface="Times New Roman"/>
              </a:rPr>
              <a:t>it</a:t>
            </a:r>
            <a:r>
              <a:rPr sz="2400" b="1" spc="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35" dirty="0">
                <a:solidFill>
                  <a:srgbClr val="E4E4FF"/>
                </a:solidFill>
                <a:latin typeface="Times New Roman"/>
                <a:cs typeface="Times New Roman"/>
              </a:rPr>
              <a:t>is</a:t>
            </a:r>
            <a:r>
              <a:rPr sz="24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not </a:t>
            </a:r>
            <a:r>
              <a:rPr sz="24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srgbClr val="E4E4FF"/>
                </a:solidFill>
                <a:latin typeface="Times New Roman"/>
                <a:cs typeface="Times New Roman"/>
              </a:rPr>
              <a:t>relevant,</a:t>
            </a:r>
            <a:r>
              <a:rPr sz="24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10" dirty="0">
                <a:solidFill>
                  <a:srgbClr val="E4E4FF"/>
                </a:solidFill>
                <a:latin typeface="Times New Roman"/>
                <a:cs typeface="Times New Roman"/>
              </a:rPr>
              <a:t>ought</a:t>
            </a:r>
            <a:r>
              <a:rPr sz="2400" b="1" spc="1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to</a:t>
            </a:r>
            <a:r>
              <a:rPr sz="24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20" dirty="0">
                <a:solidFill>
                  <a:srgbClr val="E4E4FF"/>
                </a:solidFill>
                <a:latin typeface="Times New Roman"/>
                <a:cs typeface="Times New Roman"/>
              </a:rPr>
              <a:t>be</a:t>
            </a:r>
            <a:r>
              <a:rPr sz="2400" b="1" spc="1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tackled </a:t>
            </a:r>
            <a:r>
              <a:rPr sz="2400" b="1" spc="-25" dirty="0">
                <a:solidFill>
                  <a:srgbClr val="E4E4FF"/>
                </a:solidFill>
                <a:latin typeface="Times New Roman"/>
                <a:cs typeface="Times New Roman"/>
              </a:rPr>
              <a:t>with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srgbClr val="E4E4FF"/>
                </a:solidFill>
                <a:latin typeface="Times New Roman"/>
                <a:cs typeface="Times New Roman"/>
              </a:rPr>
              <a:t>other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10" dirty="0">
                <a:solidFill>
                  <a:srgbClr val="E4E4FF"/>
                </a:solidFill>
                <a:latin typeface="Times New Roman"/>
                <a:cs typeface="Times New Roman"/>
              </a:rPr>
              <a:t>disciplines. </a:t>
            </a:r>
            <a:r>
              <a:rPr sz="2400" b="1" spc="-58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E4E4FF"/>
                </a:solidFill>
                <a:latin typeface="Times New Roman"/>
                <a:cs typeface="Times New Roman"/>
              </a:rPr>
              <a:t>It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30" dirty="0">
                <a:solidFill>
                  <a:srgbClr val="E4E4FF"/>
                </a:solidFill>
                <a:latin typeface="Times New Roman"/>
                <a:cs typeface="Times New Roman"/>
              </a:rPr>
              <a:t>is</a:t>
            </a:r>
            <a:r>
              <a:rPr sz="24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E4E4FF"/>
                </a:solidFill>
                <a:latin typeface="Times New Roman"/>
                <a:cs typeface="Times New Roman"/>
              </a:rPr>
              <a:t>relevant</a:t>
            </a:r>
            <a:r>
              <a:rPr sz="24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 in</a:t>
            </a:r>
            <a:r>
              <a:rPr sz="2400" b="1" spc="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tackling</a:t>
            </a:r>
            <a:r>
              <a:rPr sz="24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the </a:t>
            </a:r>
            <a:r>
              <a:rPr sz="2400" b="1" spc="-30" dirty="0">
                <a:solidFill>
                  <a:srgbClr val="E4E4FF"/>
                </a:solidFill>
                <a:latin typeface="Times New Roman"/>
                <a:cs typeface="Times New Roman"/>
              </a:rPr>
              <a:t>problem</a:t>
            </a:r>
            <a:r>
              <a:rPr sz="2400" b="1" spc="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of</a:t>
            </a:r>
            <a:r>
              <a:rPr sz="2400" b="1" spc="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efficient </a:t>
            </a:r>
            <a:r>
              <a:rPr sz="24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allocation</a:t>
            </a:r>
            <a:r>
              <a:rPr sz="24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of</a:t>
            </a:r>
            <a:r>
              <a:rPr sz="2400" b="1" spc="1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scarce </a:t>
            </a:r>
            <a:r>
              <a:rPr sz="24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resources.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75" dirty="0">
                <a:solidFill>
                  <a:srgbClr val="E4E4FF"/>
                </a:solidFill>
                <a:latin typeface="Times New Roman"/>
                <a:cs typeface="Times New Roman"/>
              </a:rPr>
              <a:t>Who</a:t>
            </a:r>
            <a:r>
              <a:rPr sz="2400" b="1" spc="1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25" dirty="0">
                <a:solidFill>
                  <a:srgbClr val="E4E4FF"/>
                </a:solidFill>
                <a:latin typeface="Times New Roman"/>
                <a:cs typeface="Times New Roman"/>
              </a:rPr>
              <a:t>decides</a:t>
            </a:r>
            <a:r>
              <a:rPr sz="2400" b="1" spc="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which 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E4E4FF"/>
                </a:solidFill>
                <a:latin typeface="Times New Roman"/>
                <a:cs typeface="Times New Roman"/>
              </a:rPr>
              <a:t>problems</a:t>
            </a:r>
            <a:r>
              <a:rPr sz="2400" b="1" spc="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80" dirty="0">
                <a:solidFill>
                  <a:srgbClr val="E4E4FF"/>
                </a:solidFill>
                <a:latin typeface="Times New Roman"/>
                <a:cs typeface="Times New Roman"/>
              </a:rPr>
              <a:t>are</a:t>
            </a:r>
            <a:r>
              <a:rPr sz="24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65" dirty="0">
                <a:solidFill>
                  <a:srgbClr val="E4E4FF"/>
                </a:solidFill>
                <a:latin typeface="Times New Roman"/>
                <a:cs typeface="Times New Roman"/>
              </a:rPr>
              <a:t>relevant?</a:t>
            </a:r>
            <a:endParaRPr sz="24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A885DF"/>
              </a:buClr>
              <a:buFont typeface="Wingdings"/>
              <a:buChar char=""/>
            </a:pPr>
            <a:endParaRPr sz="3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0663" y="0"/>
            <a:ext cx="7840980" cy="1591310"/>
            <a:chOff x="740663" y="0"/>
            <a:chExt cx="7840980" cy="15913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0663" y="0"/>
              <a:ext cx="2464308" cy="98145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43556" y="0"/>
              <a:ext cx="2875788" cy="9814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90516" y="0"/>
              <a:ext cx="3307080" cy="9814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65720" y="0"/>
              <a:ext cx="915924" cy="9814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33372" y="472439"/>
              <a:ext cx="1680972" cy="11186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82468" y="472439"/>
              <a:ext cx="2596895" cy="111861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47487" y="472439"/>
              <a:ext cx="1213103" cy="111861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99175" y="472439"/>
              <a:ext cx="1889760" cy="1118616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41603" y="0"/>
            <a:ext cx="720598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05535" marR="5080" indent="-1093470">
              <a:lnSpc>
                <a:spcPct val="100000"/>
              </a:lnSpc>
              <a:spcBef>
                <a:spcPts val="95"/>
              </a:spcBef>
            </a:pPr>
            <a:r>
              <a:rPr spc="-85" dirty="0"/>
              <a:t>General</a:t>
            </a:r>
            <a:r>
              <a:rPr spc="-25" dirty="0"/>
              <a:t> </a:t>
            </a:r>
            <a:r>
              <a:rPr spc="65" dirty="0"/>
              <a:t>Economic</a:t>
            </a:r>
            <a:r>
              <a:rPr spc="35" dirty="0"/>
              <a:t> </a:t>
            </a:r>
            <a:r>
              <a:rPr spc="-30" dirty="0"/>
              <a:t>Equilibrium</a:t>
            </a:r>
            <a:r>
              <a:rPr spc="5" dirty="0"/>
              <a:t> </a:t>
            </a:r>
            <a:r>
              <a:rPr spc="-5" dirty="0"/>
              <a:t>– </a:t>
            </a:r>
            <a:r>
              <a:rPr spc="-985" dirty="0"/>
              <a:t> </a:t>
            </a:r>
            <a:r>
              <a:rPr spc="-105" dirty="0"/>
              <a:t>from</a:t>
            </a:r>
            <a:r>
              <a:rPr dirty="0"/>
              <a:t> </a:t>
            </a:r>
            <a:r>
              <a:rPr spc="-45" dirty="0"/>
              <a:t>Triumph</a:t>
            </a:r>
            <a:r>
              <a:rPr dirty="0"/>
              <a:t> to </a:t>
            </a:r>
            <a:r>
              <a:rPr spc="-65" dirty="0"/>
              <a:t>Crisis</a:t>
            </a:r>
          </a:p>
        </p:txBody>
      </p:sp>
      <p:sp>
        <p:nvSpPr>
          <p:cNvPr id="98" name="object 98"/>
          <p:cNvSpPr txBox="1"/>
          <p:nvPr/>
        </p:nvSpPr>
        <p:spPr>
          <a:xfrm>
            <a:off x="547217" y="1191767"/>
            <a:ext cx="8520583" cy="42293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1630680" indent="-342900">
              <a:lnSpc>
                <a:spcPct val="100000"/>
              </a:lnSpc>
              <a:spcBef>
                <a:spcPts val="100"/>
              </a:spcBef>
              <a:buClr>
                <a:srgbClr val="FFCC00"/>
              </a:buClr>
              <a:buSzPct val="6875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2400" b="1" spc="30" dirty="0">
                <a:solidFill>
                  <a:srgbClr val="E4E4FF"/>
                </a:solidFill>
                <a:latin typeface="Times New Roman"/>
                <a:cs typeface="Times New Roman"/>
              </a:rPr>
              <a:t>Decisive </a:t>
            </a:r>
            <a:r>
              <a:rPr sz="2400" b="1" spc="-30" dirty="0">
                <a:solidFill>
                  <a:srgbClr val="E4E4FF"/>
                </a:solidFill>
                <a:latin typeface="Times New Roman"/>
                <a:cs typeface="Times New Roman"/>
              </a:rPr>
              <a:t>Criticism </a:t>
            </a:r>
            <a:r>
              <a:rPr sz="24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of 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the </a:t>
            </a:r>
            <a:r>
              <a:rPr sz="24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GE </a:t>
            </a:r>
            <a:r>
              <a:rPr sz="2400" b="1" spc="15" dirty="0">
                <a:solidFill>
                  <a:srgbClr val="E4E4FF"/>
                </a:solidFill>
                <a:latin typeface="Times New Roman"/>
                <a:cs typeface="Times New Roman"/>
              </a:rPr>
              <a:t>model 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– </a:t>
            </a:r>
            <a:r>
              <a:rPr sz="2400" b="1" spc="-30" dirty="0">
                <a:solidFill>
                  <a:srgbClr val="E4E4FF"/>
                </a:solidFill>
                <a:latin typeface="Times New Roman"/>
                <a:cs typeface="Times New Roman"/>
              </a:rPr>
              <a:t>through </a:t>
            </a:r>
            <a:r>
              <a:rPr sz="2400" b="1" spc="-58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10" dirty="0">
                <a:solidFill>
                  <a:srgbClr val="E4E4FF"/>
                </a:solidFill>
                <a:latin typeface="Times New Roman"/>
                <a:cs typeface="Times New Roman"/>
              </a:rPr>
              <a:t>inconsistency</a:t>
            </a:r>
            <a:endParaRPr sz="2400" dirty="0">
              <a:latin typeface="Times New Roman"/>
              <a:cs typeface="Times New Roman"/>
            </a:endParaRPr>
          </a:p>
          <a:p>
            <a:pPr marL="1099185" marR="297180" lvl="1" indent="-342900">
              <a:lnSpc>
                <a:spcPct val="100000"/>
              </a:lnSpc>
              <a:spcBef>
                <a:spcPts val="575"/>
              </a:spcBef>
              <a:buClr>
                <a:srgbClr val="A885DF"/>
              </a:buClr>
              <a:buSzPct val="68750"/>
              <a:buFont typeface="Wingdings"/>
              <a:buChar char=""/>
              <a:tabLst>
                <a:tab pos="1099185" algn="l"/>
                <a:tab pos="1099820" algn="l"/>
              </a:tabLst>
            </a:pPr>
            <a:r>
              <a:rPr sz="2400" b="1" spc="-65" dirty="0">
                <a:solidFill>
                  <a:srgbClr val="E4E4FF"/>
                </a:solidFill>
                <a:latin typeface="Times New Roman"/>
                <a:cs typeface="Times New Roman"/>
              </a:rPr>
              <a:t>For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15" dirty="0">
                <a:solidFill>
                  <a:srgbClr val="E4E4FF"/>
                </a:solidFill>
                <a:latin typeface="Times New Roman"/>
                <a:cs typeface="Times New Roman"/>
              </a:rPr>
              <a:t>consistency,</a:t>
            </a:r>
            <a:r>
              <a:rPr sz="24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E4E4FF"/>
                </a:solidFill>
                <a:latin typeface="Times New Roman"/>
                <a:cs typeface="Times New Roman"/>
              </a:rPr>
              <a:t>it</a:t>
            </a:r>
            <a:r>
              <a:rPr sz="2400" b="1" spc="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would</a:t>
            </a:r>
            <a:r>
              <a:rPr sz="2400" b="1" spc="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20" dirty="0">
                <a:solidFill>
                  <a:srgbClr val="E4E4FF"/>
                </a:solidFill>
                <a:latin typeface="Times New Roman"/>
                <a:cs typeface="Times New Roman"/>
              </a:rPr>
              <a:t>be</a:t>
            </a:r>
            <a:r>
              <a:rPr sz="2400" b="1" spc="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necessary</a:t>
            </a:r>
            <a:r>
              <a:rPr sz="2400" b="1" spc="1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to </a:t>
            </a:r>
            <a:r>
              <a:rPr sz="2400" b="1" spc="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E4E4FF"/>
                </a:solidFill>
                <a:latin typeface="Times New Roman"/>
                <a:cs typeface="Times New Roman"/>
              </a:rPr>
              <a:t>demonstrate</a:t>
            </a:r>
            <a:r>
              <a:rPr sz="24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srgbClr val="E4E4FF"/>
                </a:solidFill>
                <a:latin typeface="Times New Roman"/>
                <a:cs typeface="Times New Roman"/>
              </a:rPr>
              <a:t>that</a:t>
            </a:r>
            <a:r>
              <a:rPr sz="24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 in</a:t>
            </a:r>
            <a:r>
              <a:rPr sz="2400" b="1" spc="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the </a:t>
            </a:r>
            <a:r>
              <a:rPr sz="24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individualistic</a:t>
            </a:r>
            <a:r>
              <a:rPr sz="2400" b="1" spc="3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E4E4FF"/>
                </a:solidFill>
                <a:latin typeface="Times New Roman"/>
                <a:cs typeface="Times New Roman"/>
              </a:rPr>
              <a:t>competitive </a:t>
            </a:r>
            <a:r>
              <a:rPr sz="2400" b="1" spc="-58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65" dirty="0">
                <a:solidFill>
                  <a:srgbClr val="E4E4FF"/>
                </a:solidFill>
                <a:latin typeface="Times New Roman"/>
                <a:cs typeface="Times New Roman"/>
              </a:rPr>
              <a:t>framework</a:t>
            </a:r>
            <a:r>
              <a:rPr sz="24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the</a:t>
            </a:r>
            <a:r>
              <a:rPr sz="24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55" dirty="0">
                <a:solidFill>
                  <a:srgbClr val="E4E4FF"/>
                </a:solidFill>
                <a:latin typeface="Times New Roman"/>
                <a:cs typeface="Times New Roman"/>
              </a:rPr>
              <a:t>market</a:t>
            </a:r>
            <a:r>
              <a:rPr sz="24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30" dirty="0">
                <a:solidFill>
                  <a:srgbClr val="E4E4FF"/>
                </a:solidFill>
                <a:latin typeface="Times New Roman"/>
                <a:cs typeface="Times New Roman"/>
              </a:rPr>
              <a:t>is</a:t>
            </a:r>
            <a:r>
              <a:rPr sz="24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400" b="1" spc="-35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really</a:t>
            </a:r>
            <a:r>
              <a:rPr sz="2400" b="1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able</a:t>
            </a:r>
            <a:r>
              <a:rPr sz="24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to</a:t>
            </a:r>
            <a:r>
              <a:rPr sz="2400" b="1" spc="-2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lead</a:t>
            </a:r>
            <a:r>
              <a:rPr sz="2400" b="1" spc="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the </a:t>
            </a:r>
            <a:r>
              <a:rPr sz="2400" b="1" spc="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20" dirty="0">
                <a:solidFill>
                  <a:srgbClr val="E4E4FF"/>
                </a:solidFill>
                <a:latin typeface="Times New Roman"/>
                <a:cs typeface="Times New Roman"/>
              </a:rPr>
              <a:t>economy</a:t>
            </a:r>
            <a:r>
              <a:rPr sz="24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srgbClr val="E4E4FF"/>
                </a:solidFill>
                <a:latin typeface="Times New Roman"/>
                <a:cs typeface="Times New Roman"/>
              </a:rPr>
              <a:t>towards</a:t>
            </a:r>
            <a:r>
              <a:rPr sz="2400" b="1" spc="-2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55" dirty="0">
                <a:solidFill>
                  <a:srgbClr val="E4E4FF"/>
                </a:solidFill>
                <a:latin typeface="Times New Roman"/>
                <a:cs typeface="Times New Roman"/>
              </a:rPr>
              <a:t>a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state</a:t>
            </a:r>
            <a:r>
              <a:rPr sz="24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of</a:t>
            </a:r>
            <a:r>
              <a:rPr sz="2400" b="1" spc="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E4E4FF"/>
                </a:solidFill>
                <a:latin typeface="Times New Roman"/>
                <a:cs typeface="Times New Roman"/>
              </a:rPr>
              <a:t>equilibrium</a:t>
            </a:r>
            <a:endParaRPr sz="2400" dirty="0">
              <a:latin typeface="Times New Roman"/>
              <a:cs typeface="Times New Roman"/>
            </a:endParaRPr>
          </a:p>
          <a:p>
            <a:pPr marL="1099185" marR="5080" lvl="1" indent="-342900">
              <a:lnSpc>
                <a:spcPct val="100000"/>
              </a:lnSpc>
              <a:spcBef>
                <a:spcPts val="580"/>
              </a:spcBef>
              <a:buClr>
                <a:srgbClr val="A885DF"/>
              </a:buClr>
              <a:buSzPct val="68750"/>
              <a:buFont typeface="Wingdings"/>
              <a:buChar char=""/>
              <a:tabLst>
                <a:tab pos="1099185" algn="l"/>
                <a:tab pos="1099820" algn="l"/>
              </a:tabLst>
            </a:pPr>
            <a:r>
              <a:rPr sz="2400" b="1" spc="-20" dirty="0">
                <a:solidFill>
                  <a:srgbClr val="E4E4FF"/>
                </a:solidFill>
                <a:latin typeface="Times New Roman"/>
                <a:cs typeface="Times New Roman"/>
              </a:rPr>
              <a:t>It</a:t>
            </a:r>
            <a:r>
              <a:rPr sz="2400" b="1" spc="12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has</a:t>
            </a:r>
            <a:r>
              <a:rPr sz="2400" b="1" spc="1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20" dirty="0">
                <a:solidFill>
                  <a:srgbClr val="E4E4FF"/>
                </a:solidFill>
                <a:latin typeface="Times New Roman"/>
                <a:cs typeface="Times New Roman"/>
              </a:rPr>
              <a:t>been</a:t>
            </a:r>
            <a:r>
              <a:rPr sz="2400" b="1" spc="12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srgbClr val="E4E4FF"/>
                </a:solidFill>
                <a:latin typeface="Times New Roman"/>
                <a:cs typeface="Times New Roman"/>
              </a:rPr>
              <a:t>prooved</a:t>
            </a:r>
            <a:r>
              <a:rPr sz="2400" b="1" spc="114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srgbClr val="E4E4FF"/>
                </a:solidFill>
                <a:latin typeface="Times New Roman"/>
                <a:cs typeface="Times New Roman"/>
              </a:rPr>
              <a:t>that</a:t>
            </a:r>
            <a:r>
              <a:rPr sz="2400" b="1" spc="10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the</a:t>
            </a:r>
            <a:r>
              <a:rPr sz="2400" b="1" spc="12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srgbClr val="E4E4FF"/>
                </a:solidFill>
                <a:latin typeface="Times New Roman"/>
                <a:cs typeface="Times New Roman"/>
              </a:rPr>
              <a:t>behaviour</a:t>
            </a:r>
            <a:r>
              <a:rPr sz="2400" b="1" spc="13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E4E4FF"/>
                </a:solidFill>
                <a:latin typeface="Times New Roman"/>
                <a:cs typeface="Times New Roman"/>
              </a:rPr>
              <a:t>of </a:t>
            </a:r>
            <a:r>
              <a:rPr sz="24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E4E4FF"/>
                </a:solidFill>
                <a:latin typeface="Times New Roman"/>
                <a:cs typeface="Times New Roman"/>
              </a:rPr>
              <a:t>individuals</a:t>
            </a:r>
            <a:r>
              <a:rPr sz="2400" b="1" spc="2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30" dirty="0">
                <a:solidFill>
                  <a:srgbClr val="E4E4FF"/>
                </a:solidFill>
                <a:latin typeface="Times New Roman"/>
                <a:cs typeface="Times New Roman"/>
              </a:rPr>
              <a:t>is</a:t>
            </a:r>
            <a:r>
              <a:rPr sz="2400" b="1" spc="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not</a:t>
            </a:r>
            <a:r>
              <a:rPr sz="2400" b="1" spc="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sufficient</a:t>
            </a:r>
            <a:r>
              <a:rPr sz="2400" b="1" spc="2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to</a:t>
            </a:r>
            <a:r>
              <a:rPr sz="24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15" dirty="0">
                <a:solidFill>
                  <a:srgbClr val="E4E4FF"/>
                </a:solidFill>
                <a:latin typeface="Times New Roman"/>
                <a:cs typeface="Times New Roman"/>
              </a:rPr>
              <a:t>give</a:t>
            </a:r>
            <a:r>
              <a:rPr sz="24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the </a:t>
            </a:r>
            <a:r>
              <a:rPr sz="24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invisible</a:t>
            </a:r>
            <a:r>
              <a:rPr sz="2400" b="1" spc="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E4E4FF"/>
                </a:solidFill>
                <a:latin typeface="Times New Roman"/>
                <a:cs typeface="Times New Roman"/>
              </a:rPr>
              <a:t>hand </a:t>
            </a:r>
            <a:r>
              <a:rPr sz="2400" b="1" spc="-58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the</a:t>
            </a:r>
            <a:r>
              <a:rPr sz="24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E4E4FF"/>
                </a:solidFill>
                <a:latin typeface="Times New Roman"/>
                <a:cs typeface="Times New Roman"/>
              </a:rPr>
              <a:t>strength</a:t>
            </a:r>
            <a:r>
              <a:rPr sz="24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E4E4FF"/>
                </a:solidFill>
                <a:latin typeface="Times New Roman"/>
                <a:cs typeface="Times New Roman"/>
              </a:rPr>
              <a:t>it</a:t>
            </a:r>
            <a:r>
              <a:rPr sz="24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25" dirty="0">
                <a:solidFill>
                  <a:srgbClr val="E4E4FF"/>
                </a:solidFill>
                <a:latin typeface="Times New Roman"/>
                <a:cs typeface="Times New Roman"/>
              </a:rPr>
              <a:t>needs</a:t>
            </a:r>
            <a:r>
              <a:rPr sz="2400" b="1" spc="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to </a:t>
            </a:r>
            <a:r>
              <a:rPr sz="24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lead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 the </a:t>
            </a:r>
            <a:r>
              <a:rPr sz="2400" b="1" spc="-55" dirty="0">
                <a:solidFill>
                  <a:srgbClr val="E4E4FF"/>
                </a:solidFill>
                <a:latin typeface="Times New Roman"/>
                <a:cs typeface="Times New Roman"/>
              </a:rPr>
              <a:t>market</a:t>
            </a:r>
            <a:r>
              <a:rPr sz="2400" b="1" spc="-2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srgbClr val="E4E4FF"/>
                </a:solidFill>
                <a:latin typeface="Times New Roman"/>
                <a:cs typeface="Times New Roman"/>
              </a:rPr>
              <a:t>towards </a:t>
            </a:r>
            <a:r>
              <a:rPr sz="2400" b="1" spc="-3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E4E4FF"/>
                </a:solidFill>
                <a:latin typeface="Times New Roman"/>
                <a:cs typeface="Times New Roman"/>
              </a:rPr>
              <a:t>equilibrium.</a:t>
            </a:r>
            <a:r>
              <a:rPr sz="2400" b="1" spc="2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E4E4FF"/>
                </a:solidFill>
                <a:latin typeface="Times New Roman"/>
                <a:cs typeface="Times New Roman"/>
              </a:rPr>
              <a:t>Strong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10" dirty="0">
                <a:solidFill>
                  <a:srgbClr val="E4E4FF"/>
                </a:solidFill>
                <a:latin typeface="Times New Roman"/>
                <a:cs typeface="Times New Roman"/>
              </a:rPr>
              <a:t>hypotheses </a:t>
            </a:r>
            <a:r>
              <a:rPr sz="2400" b="1" spc="20" dirty="0">
                <a:solidFill>
                  <a:srgbClr val="E4E4FF"/>
                </a:solidFill>
                <a:latin typeface="Times New Roman"/>
                <a:cs typeface="Times New Roman"/>
              </a:rPr>
              <a:t>on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srgbClr val="E4E4FF"/>
                </a:solidFill>
                <a:latin typeface="Times New Roman"/>
                <a:cs typeface="Times New Roman"/>
              </a:rPr>
              <a:t>behaviour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E4E4FF"/>
                </a:solidFill>
                <a:latin typeface="Times New Roman"/>
                <a:cs typeface="Times New Roman"/>
              </a:rPr>
              <a:t>of </a:t>
            </a:r>
            <a:r>
              <a:rPr sz="24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srgbClr val="E4E4FF"/>
                </a:solidFill>
                <a:latin typeface="Times New Roman"/>
                <a:cs typeface="Times New Roman"/>
              </a:rPr>
              <a:t>certain</a:t>
            </a:r>
            <a:r>
              <a:rPr sz="2400" b="1" spc="-2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aggregate</a:t>
            </a:r>
            <a:r>
              <a:rPr sz="2400" b="1" spc="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45" dirty="0">
                <a:solidFill>
                  <a:srgbClr val="E4E4FF"/>
                </a:solidFill>
                <a:latin typeface="Times New Roman"/>
                <a:cs typeface="Times New Roman"/>
              </a:rPr>
              <a:t>variables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80" dirty="0">
                <a:solidFill>
                  <a:srgbClr val="E4E4FF"/>
                </a:solidFill>
                <a:latin typeface="Times New Roman"/>
                <a:cs typeface="Times New Roman"/>
              </a:rPr>
              <a:t>are</a:t>
            </a:r>
            <a:r>
              <a:rPr sz="24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necessary</a:t>
            </a:r>
            <a:r>
              <a:rPr sz="24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to</a:t>
            </a:r>
            <a:r>
              <a:rPr sz="24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 lead</a:t>
            </a:r>
            <a:r>
              <a:rPr sz="24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the </a:t>
            </a:r>
            <a:r>
              <a:rPr sz="2400" b="1" spc="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20" dirty="0">
                <a:solidFill>
                  <a:srgbClr val="E4E4FF"/>
                </a:solidFill>
                <a:latin typeface="Times New Roman"/>
                <a:cs typeface="Times New Roman"/>
              </a:rPr>
              <a:t>economy</a:t>
            </a:r>
            <a:r>
              <a:rPr sz="24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to</a:t>
            </a:r>
            <a:r>
              <a:rPr sz="24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55" dirty="0">
                <a:solidFill>
                  <a:srgbClr val="E4E4FF"/>
                </a:solidFill>
                <a:latin typeface="Times New Roman"/>
                <a:cs typeface="Times New Roman"/>
              </a:rPr>
              <a:t>a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stable </a:t>
            </a:r>
            <a:r>
              <a:rPr sz="2400" b="1" spc="-25" dirty="0">
                <a:solidFill>
                  <a:srgbClr val="E4E4FF"/>
                </a:solidFill>
                <a:latin typeface="Times New Roman"/>
                <a:cs typeface="Times New Roman"/>
              </a:rPr>
              <a:t>equilibrium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0663" y="0"/>
            <a:ext cx="7840980" cy="1591310"/>
            <a:chOff x="740663" y="0"/>
            <a:chExt cx="7840980" cy="15913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0663" y="0"/>
              <a:ext cx="2464308" cy="98145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43556" y="0"/>
              <a:ext cx="2875788" cy="9814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90516" y="0"/>
              <a:ext cx="3307080" cy="9814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65720" y="0"/>
              <a:ext cx="915924" cy="9814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33372" y="472439"/>
              <a:ext cx="1680972" cy="11186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82468" y="472439"/>
              <a:ext cx="2596895" cy="111861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47487" y="472439"/>
              <a:ext cx="1213103" cy="111861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99175" y="472439"/>
              <a:ext cx="1889760" cy="1118616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41603" y="0"/>
            <a:ext cx="720598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05535" marR="5080" indent="-1093470">
              <a:lnSpc>
                <a:spcPct val="100000"/>
              </a:lnSpc>
              <a:spcBef>
                <a:spcPts val="95"/>
              </a:spcBef>
            </a:pPr>
            <a:r>
              <a:rPr spc="-85" dirty="0"/>
              <a:t>General</a:t>
            </a:r>
            <a:r>
              <a:rPr spc="-25" dirty="0"/>
              <a:t> </a:t>
            </a:r>
            <a:r>
              <a:rPr spc="65" dirty="0"/>
              <a:t>Economic</a:t>
            </a:r>
            <a:r>
              <a:rPr spc="35" dirty="0"/>
              <a:t> </a:t>
            </a:r>
            <a:r>
              <a:rPr spc="-30" dirty="0"/>
              <a:t>Equilibrium</a:t>
            </a:r>
            <a:r>
              <a:rPr spc="5" dirty="0"/>
              <a:t> </a:t>
            </a:r>
            <a:r>
              <a:rPr spc="-5" dirty="0"/>
              <a:t>– </a:t>
            </a:r>
            <a:r>
              <a:rPr spc="-985" dirty="0"/>
              <a:t> </a:t>
            </a:r>
            <a:r>
              <a:rPr spc="-105" dirty="0"/>
              <a:t>from</a:t>
            </a:r>
            <a:r>
              <a:rPr dirty="0"/>
              <a:t> </a:t>
            </a:r>
            <a:r>
              <a:rPr spc="-45" dirty="0"/>
              <a:t>Triumph</a:t>
            </a:r>
            <a:r>
              <a:rPr dirty="0"/>
              <a:t> to </a:t>
            </a:r>
            <a:r>
              <a:rPr spc="-65" dirty="0"/>
              <a:t>Crisis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152400" y="1131569"/>
            <a:ext cx="8686799" cy="57214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673100" indent="-342900">
              <a:lnSpc>
                <a:spcPct val="100000"/>
              </a:lnSpc>
              <a:spcBef>
                <a:spcPts val="95"/>
              </a:spcBef>
              <a:buClr>
                <a:srgbClr val="FFCC00"/>
              </a:buClr>
              <a:buSzPct val="69642"/>
              <a:buFont typeface="Wingdings"/>
              <a:buChar char=""/>
              <a:tabLst>
                <a:tab pos="355600" algn="l"/>
              </a:tabLst>
            </a:pPr>
            <a:r>
              <a:rPr sz="2400" b="1" spc="5" dirty="0">
                <a:solidFill>
                  <a:srgbClr val="E4E4FF"/>
                </a:solidFill>
                <a:latin typeface="Times New Roman"/>
                <a:cs typeface="Times New Roman"/>
              </a:rPr>
              <a:t>Reactions</a:t>
            </a:r>
            <a:r>
              <a:rPr sz="2400" b="1" spc="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to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the </a:t>
            </a:r>
            <a:r>
              <a:rPr sz="2400" b="1" spc="35" dirty="0">
                <a:solidFill>
                  <a:srgbClr val="E4E4FF"/>
                </a:solidFill>
                <a:latin typeface="Times New Roman"/>
                <a:cs typeface="Times New Roman"/>
              </a:rPr>
              <a:t>Decisive</a:t>
            </a:r>
            <a:r>
              <a:rPr sz="2400" b="1" spc="3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srgbClr val="E4E4FF"/>
                </a:solidFill>
                <a:latin typeface="Times New Roman"/>
                <a:cs typeface="Times New Roman"/>
              </a:rPr>
              <a:t>Criticism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E4E4FF"/>
                </a:solidFill>
                <a:latin typeface="Times New Roman"/>
                <a:cs typeface="Times New Roman"/>
              </a:rPr>
              <a:t>of</a:t>
            </a:r>
            <a:r>
              <a:rPr sz="2400" b="1" spc="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the</a:t>
            </a:r>
            <a:r>
              <a:rPr sz="2400" b="1" spc="1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GE </a:t>
            </a:r>
            <a:r>
              <a:rPr sz="2400" b="1" spc="-68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15" dirty="0">
                <a:solidFill>
                  <a:srgbClr val="E4E4FF"/>
                </a:solidFill>
                <a:latin typeface="Times New Roman"/>
                <a:cs typeface="Times New Roman"/>
              </a:rPr>
              <a:t>model</a:t>
            </a:r>
            <a:endParaRPr sz="2400" dirty="0">
              <a:latin typeface="Times New Roman"/>
              <a:cs typeface="Times New Roman"/>
            </a:endParaRPr>
          </a:p>
          <a:p>
            <a:pPr marL="1099185" lvl="1" indent="-343535">
              <a:lnSpc>
                <a:spcPct val="100000"/>
              </a:lnSpc>
              <a:spcBef>
                <a:spcPts val="675"/>
              </a:spcBef>
              <a:buClr>
                <a:srgbClr val="A885DF"/>
              </a:buClr>
              <a:buSzPct val="69642"/>
              <a:buFont typeface="Wingdings"/>
              <a:buChar char=""/>
              <a:tabLst>
                <a:tab pos="1099820" algn="l"/>
              </a:tabLst>
            </a:pPr>
            <a:r>
              <a:rPr sz="24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GE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15" dirty="0">
                <a:solidFill>
                  <a:srgbClr val="E4E4FF"/>
                </a:solidFill>
                <a:latin typeface="Times New Roman"/>
                <a:cs typeface="Times New Roman"/>
              </a:rPr>
              <a:t>model</a:t>
            </a:r>
            <a:r>
              <a:rPr sz="2400" b="1" spc="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describes</a:t>
            </a:r>
            <a:r>
              <a:rPr sz="2400" b="1" spc="1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65" dirty="0">
                <a:solidFill>
                  <a:srgbClr val="E4E4FF"/>
                </a:solidFill>
                <a:latin typeface="Times New Roman"/>
                <a:cs typeface="Times New Roman"/>
              </a:rPr>
              <a:t>a</a:t>
            </a:r>
            <a:r>
              <a:rPr sz="24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20" dirty="0">
                <a:solidFill>
                  <a:srgbClr val="E4E4FF"/>
                </a:solidFill>
                <a:latin typeface="Times New Roman"/>
                <a:cs typeface="Times New Roman"/>
              </a:rPr>
              <a:t>possible</a:t>
            </a:r>
            <a:r>
              <a:rPr sz="2400" b="1" spc="1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ideal</a:t>
            </a:r>
            <a:r>
              <a:rPr sz="24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75" dirty="0" smtClean="0">
                <a:solidFill>
                  <a:srgbClr val="E4E4FF"/>
                </a:solidFill>
                <a:latin typeface="Times New Roman"/>
                <a:cs typeface="Times New Roman"/>
              </a:rPr>
              <a:t>world</a:t>
            </a:r>
            <a:r>
              <a:rPr lang="cs-CZ" sz="2400" b="1" spc="-75" dirty="0" smtClean="0">
                <a:solidFill>
                  <a:srgbClr val="E4E4FF"/>
                </a:solidFill>
                <a:latin typeface="Times New Roman"/>
                <a:cs typeface="Times New Roman"/>
              </a:rPr>
              <a:t>, </a:t>
            </a:r>
            <a:r>
              <a:rPr lang="cs-CZ" sz="2400" b="1" spc="-75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even</a:t>
            </a:r>
            <a:r>
              <a:rPr lang="cs-CZ" sz="2400" b="1" spc="-75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400" b="1" spc="-75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analysing</a:t>
            </a:r>
            <a:r>
              <a:rPr lang="cs-CZ" sz="2400" b="1" spc="-75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400" b="1" spc="-75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ideal</a:t>
            </a:r>
            <a:r>
              <a:rPr lang="cs-CZ" sz="2400" b="1" spc="-75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400" b="1" spc="-75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worlds</a:t>
            </a:r>
            <a:r>
              <a:rPr lang="cs-CZ" sz="2400" b="1" spc="-75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400" b="1" spc="-75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can</a:t>
            </a:r>
            <a:r>
              <a:rPr lang="cs-CZ" sz="2400" b="1" spc="-75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400" b="1" spc="-75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bring</a:t>
            </a:r>
            <a:r>
              <a:rPr lang="cs-CZ" sz="2400" b="1" spc="-75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400" b="1" spc="-75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some</a:t>
            </a:r>
            <a:r>
              <a:rPr lang="cs-CZ" sz="2400" b="1" spc="-75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400" b="1" spc="-75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insight</a:t>
            </a:r>
            <a:r>
              <a:rPr lang="cs-CZ" sz="2400" b="1" spc="-75" dirty="0" smtClean="0">
                <a:solidFill>
                  <a:srgbClr val="E4E4FF"/>
                </a:solidFill>
                <a:latin typeface="Times New Roman"/>
                <a:cs typeface="Times New Roman"/>
              </a:rPr>
              <a:t> to </a:t>
            </a:r>
            <a:r>
              <a:rPr lang="cs-CZ" sz="2400" b="1" spc="-75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the</a:t>
            </a:r>
            <a:r>
              <a:rPr lang="cs-CZ" sz="2400" b="1" spc="-75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400" b="1" spc="-75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functioning</a:t>
            </a:r>
            <a:r>
              <a:rPr lang="cs-CZ" sz="2400" b="1" spc="-75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400" b="1" spc="-75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of</a:t>
            </a:r>
            <a:r>
              <a:rPr lang="cs-CZ" sz="2400" b="1" spc="-75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400" b="1" spc="-75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the</a:t>
            </a:r>
            <a:r>
              <a:rPr lang="cs-CZ" sz="2400" b="1" spc="-75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400" b="1" spc="-75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real</a:t>
            </a:r>
            <a:r>
              <a:rPr lang="cs-CZ" sz="2400" b="1" spc="-75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400" b="1" spc="-75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world</a:t>
            </a:r>
            <a:endParaRPr sz="2400" dirty="0">
              <a:latin typeface="Times New Roman"/>
              <a:cs typeface="Times New Roman"/>
            </a:endParaRPr>
          </a:p>
          <a:p>
            <a:pPr marL="1099185" marR="5080" lvl="1" indent="-342900">
              <a:lnSpc>
                <a:spcPct val="100000"/>
              </a:lnSpc>
              <a:spcBef>
                <a:spcPts val="670"/>
              </a:spcBef>
              <a:buClr>
                <a:srgbClr val="A885DF"/>
              </a:buClr>
              <a:buSzPct val="69642"/>
              <a:buFont typeface="Wingdings"/>
              <a:buChar char=""/>
              <a:tabLst>
                <a:tab pos="1099820" algn="l"/>
              </a:tabLst>
            </a:pPr>
            <a:r>
              <a:rPr lang="cs-CZ" sz="2400" b="1" spc="-35" dirty="0" smtClean="0">
                <a:solidFill>
                  <a:srgbClr val="E4E4FF"/>
                </a:solidFill>
                <a:latin typeface="Times New Roman"/>
                <a:cs typeface="Times New Roman"/>
              </a:rPr>
              <a:t>Shift </a:t>
            </a:r>
            <a:r>
              <a:rPr lang="cs-CZ" sz="2400" b="1" spc="-35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of</a:t>
            </a:r>
            <a:r>
              <a:rPr lang="cs-CZ" sz="2400" b="1" spc="-35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400" b="1" spc="-35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activity</a:t>
            </a:r>
            <a:r>
              <a:rPr lang="cs-CZ" sz="2400" b="1" spc="-35" dirty="0" smtClean="0">
                <a:solidFill>
                  <a:srgbClr val="E4E4FF"/>
                </a:solidFill>
                <a:latin typeface="Times New Roman"/>
                <a:cs typeface="Times New Roman"/>
              </a:rPr>
              <a:t> to </a:t>
            </a:r>
            <a:r>
              <a:rPr lang="cs-CZ" sz="2400" b="1" spc="-35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dynamic</a:t>
            </a:r>
            <a:r>
              <a:rPr lang="cs-CZ" sz="2400" b="1" spc="-35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400" b="1" spc="-35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analysis</a:t>
            </a:r>
            <a:r>
              <a:rPr lang="cs-CZ" sz="2400" b="1" spc="-35" dirty="0" smtClean="0">
                <a:solidFill>
                  <a:srgbClr val="E4E4FF"/>
                </a:solidFill>
                <a:latin typeface="Times New Roman"/>
                <a:cs typeface="Times New Roman"/>
              </a:rPr>
              <a:t>. </a:t>
            </a:r>
          </a:p>
          <a:p>
            <a:pPr marL="1556385" marR="5080" lvl="2" indent="-342900">
              <a:spcBef>
                <a:spcPts val="670"/>
              </a:spcBef>
              <a:buClr>
                <a:srgbClr val="A885DF"/>
              </a:buClr>
              <a:buSzPct val="69642"/>
              <a:buFont typeface="Wingdings"/>
              <a:buChar char=""/>
              <a:tabLst>
                <a:tab pos="1099820" algn="l"/>
              </a:tabLst>
            </a:pPr>
            <a:r>
              <a:rPr sz="2400" b="1" spc="-10" dirty="0" smtClean="0">
                <a:solidFill>
                  <a:srgbClr val="E4E4FF"/>
                </a:solidFill>
                <a:latin typeface="Times New Roman"/>
                <a:cs typeface="Times New Roman"/>
              </a:rPr>
              <a:t>Complex</a:t>
            </a:r>
            <a:r>
              <a:rPr sz="2400" b="1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40" dirty="0">
                <a:solidFill>
                  <a:srgbClr val="E4E4FF"/>
                </a:solidFill>
                <a:latin typeface="Times New Roman"/>
                <a:cs typeface="Times New Roman"/>
              </a:rPr>
              <a:t>Economic</a:t>
            </a:r>
            <a:r>
              <a:rPr sz="2400" b="1" spc="1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20" dirty="0" smtClean="0">
                <a:solidFill>
                  <a:srgbClr val="E4E4FF"/>
                </a:solidFill>
                <a:latin typeface="Times New Roman"/>
                <a:cs typeface="Times New Roman"/>
              </a:rPr>
              <a:t>Dynamics</a:t>
            </a:r>
            <a:r>
              <a:rPr lang="cs-CZ" sz="2400" b="1" spc="20" dirty="0" smtClean="0">
                <a:solidFill>
                  <a:srgbClr val="E4E4FF"/>
                </a:solidFill>
                <a:latin typeface="Times New Roman"/>
                <a:cs typeface="Times New Roman"/>
              </a:rPr>
              <a:t> – use </a:t>
            </a:r>
            <a:r>
              <a:rPr lang="cs-CZ" sz="2400" b="1" spc="20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of</a:t>
            </a:r>
            <a:r>
              <a:rPr lang="cs-CZ" sz="2400" b="1" spc="20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400" b="1" spc="20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nonlinear</a:t>
            </a:r>
            <a:r>
              <a:rPr lang="cs-CZ" sz="2400" b="1" spc="20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400" b="1" spc="20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differential</a:t>
            </a:r>
            <a:r>
              <a:rPr lang="cs-CZ" sz="2400" b="1" spc="20" dirty="0" smtClean="0">
                <a:solidFill>
                  <a:srgbClr val="E4E4FF"/>
                </a:solidFill>
                <a:latin typeface="Times New Roman"/>
                <a:cs typeface="Times New Roman"/>
              </a:rPr>
              <a:t> and </a:t>
            </a:r>
            <a:r>
              <a:rPr lang="cs-CZ" sz="2400" b="1" spc="20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difference</a:t>
            </a:r>
            <a:r>
              <a:rPr lang="cs-CZ" sz="2400" b="1" spc="20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400" b="1" spc="20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equations</a:t>
            </a:r>
            <a:r>
              <a:rPr lang="cs-CZ" sz="2400" b="1" spc="20" dirty="0" smtClean="0">
                <a:solidFill>
                  <a:srgbClr val="E4E4FF"/>
                </a:solidFill>
                <a:latin typeface="Times New Roman"/>
                <a:cs typeface="Times New Roman"/>
              </a:rPr>
              <a:t>, </a:t>
            </a:r>
            <a:r>
              <a:rPr lang="cs-CZ" sz="2400" b="1" spc="20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sequential</a:t>
            </a:r>
            <a:r>
              <a:rPr lang="cs-CZ" sz="2400" b="1" spc="20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400" b="1" spc="20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approaches</a:t>
            </a:r>
            <a:r>
              <a:rPr lang="cs-CZ" sz="2400" b="1" spc="20" dirty="0" smtClean="0">
                <a:solidFill>
                  <a:srgbClr val="E4E4FF"/>
                </a:solidFill>
                <a:latin typeface="Times New Roman"/>
                <a:cs typeface="Times New Roman"/>
              </a:rPr>
              <a:t> – </a:t>
            </a:r>
            <a:r>
              <a:rPr lang="cs-CZ" sz="2400" b="1" spc="20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analysis</a:t>
            </a:r>
            <a:r>
              <a:rPr lang="cs-CZ" sz="2400" b="1" spc="20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400" b="1" spc="20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of</a:t>
            </a:r>
            <a:r>
              <a:rPr lang="cs-CZ" sz="2400" b="1" spc="20" dirty="0" smtClean="0">
                <a:solidFill>
                  <a:srgbClr val="E4E4FF"/>
                </a:solidFill>
                <a:latin typeface="Times New Roman"/>
                <a:cs typeface="Times New Roman"/>
              </a:rPr>
              <a:t> a </a:t>
            </a:r>
            <a:r>
              <a:rPr lang="cs-CZ" sz="2400" b="1" spc="20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sequence</a:t>
            </a:r>
            <a:r>
              <a:rPr lang="cs-CZ" sz="2400" b="1" spc="20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400" b="1" spc="20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of</a:t>
            </a:r>
            <a:r>
              <a:rPr lang="cs-CZ" sz="2400" b="1" spc="20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400" b="1" spc="20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states</a:t>
            </a:r>
            <a:r>
              <a:rPr lang="cs-CZ" sz="2400" b="1" spc="20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400" b="1" spc="20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of</a:t>
            </a:r>
            <a:r>
              <a:rPr lang="cs-CZ" sz="2400" b="1" spc="20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400" b="1" spc="20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the</a:t>
            </a:r>
            <a:r>
              <a:rPr lang="cs-CZ" sz="2400" b="1" spc="20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400" b="1" spc="20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economy</a:t>
            </a:r>
            <a:endParaRPr lang="cs-CZ" sz="2400" b="1" spc="20" dirty="0" smtClean="0">
              <a:solidFill>
                <a:srgbClr val="E4E4FF"/>
              </a:solidFill>
              <a:latin typeface="Times New Roman"/>
              <a:cs typeface="Times New Roman"/>
            </a:endParaRPr>
          </a:p>
          <a:p>
            <a:pPr marL="1556385" marR="5080" lvl="2" indent="-342900">
              <a:spcBef>
                <a:spcPts val="670"/>
              </a:spcBef>
              <a:buClr>
                <a:srgbClr val="A885DF"/>
              </a:buClr>
              <a:buSzPct val="69642"/>
              <a:buFont typeface="Wingdings"/>
              <a:buChar char=""/>
              <a:tabLst>
                <a:tab pos="1099820" algn="l"/>
              </a:tabLst>
            </a:pPr>
            <a:r>
              <a:rPr lang="cs-CZ" sz="2400" b="1" spc="20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Analysis</a:t>
            </a:r>
            <a:r>
              <a:rPr lang="cs-CZ" sz="2400" b="1" spc="20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400" b="1" spc="20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of</a:t>
            </a:r>
            <a:r>
              <a:rPr lang="cs-CZ" sz="2400" b="1" spc="20" dirty="0" smtClean="0">
                <a:solidFill>
                  <a:srgbClr val="E4E4FF"/>
                </a:solidFill>
                <a:latin typeface="Times New Roman"/>
                <a:cs typeface="Times New Roman"/>
              </a:rPr>
              <a:t> t</a:t>
            </a:r>
            <a:r>
              <a:rPr sz="2400" b="1" spc="-60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emporary</a:t>
            </a:r>
            <a:r>
              <a:rPr sz="2400" b="1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 smtClean="0">
                <a:solidFill>
                  <a:srgbClr val="E4E4FF"/>
                </a:solidFill>
                <a:latin typeface="Times New Roman"/>
                <a:cs typeface="Times New Roman"/>
              </a:rPr>
              <a:t>equilibrium</a:t>
            </a:r>
            <a:r>
              <a:rPr lang="cs-CZ" sz="2400" b="1" spc="-20" dirty="0" smtClean="0">
                <a:solidFill>
                  <a:srgbClr val="E4E4FF"/>
                </a:solidFill>
                <a:latin typeface="Times New Roman"/>
                <a:cs typeface="Times New Roman"/>
              </a:rPr>
              <a:t>s</a:t>
            </a:r>
            <a:r>
              <a:rPr sz="2400" b="1" spc="-20" dirty="0" smtClean="0">
                <a:solidFill>
                  <a:srgbClr val="E4E4FF"/>
                </a:solidFill>
                <a:latin typeface="Times New Roman"/>
                <a:cs typeface="Times New Roman"/>
              </a:rPr>
              <a:t>, 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sequential </a:t>
            </a:r>
            <a:r>
              <a:rPr sz="2400" b="1" spc="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400" b="1" spc="45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approaches</a:t>
            </a:r>
            <a:r>
              <a:rPr lang="cs-CZ" sz="2400" b="1" spc="45" dirty="0" smtClean="0">
                <a:solidFill>
                  <a:srgbClr val="E4E4FF"/>
                </a:solidFill>
                <a:latin typeface="Times New Roman"/>
                <a:cs typeface="Times New Roman"/>
              </a:rPr>
              <a:t> to a </a:t>
            </a:r>
            <a:r>
              <a:rPr lang="cs-CZ" sz="2400" b="1" spc="45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sequence</a:t>
            </a:r>
            <a:r>
              <a:rPr lang="cs-CZ" sz="2400" b="1" spc="45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400" b="1" spc="45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of</a:t>
            </a:r>
            <a:r>
              <a:rPr lang="cs-CZ" sz="2400" b="1" spc="45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400" b="1" spc="45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equilibriums</a:t>
            </a:r>
            <a:endParaRPr lang="cs-CZ" sz="2400" b="1" spc="45" dirty="0">
              <a:solidFill>
                <a:srgbClr val="E4E4FF"/>
              </a:solidFill>
              <a:latin typeface="Times New Roman"/>
              <a:cs typeface="Times New Roman"/>
            </a:endParaRPr>
          </a:p>
          <a:p>
            <a:pPr marL="1556385" marR="5080" lvl="2" indent="-342900">
              <a:spcBef>
                <a:spcPts val="670"/>
              </a:spcBef>
              <a:buClr>
                <a:srgbClr val="A885DF"/>
              </a:buClr>
              <a:buSzPct val="69642"/>
              <a:buFont typeface="Wingdings"/>
              <a:buChar char=""/>
              <a:tabLst>
                <a:tab pos="1099820" algn="l"/>
              </a:tabLst>
            </a:pPr>
            <a:r>
              <a:rPr lang="cs-CZ" sz="2400" b="1" spc="-80" dirty="0" smtClean="0">
                <a:solidFill>
                  <a:srgbClr val="E4E4FF"/>
                </a:solidFill>
                <a:latin typeface="Times New Roman"/>
                <a:cs typeface="Times New Roman"/>
              </a:rPr>
              <a:t>DSGE (</a:t>
            </a:r>
            <a:r>
              <a:rPr lang="cs-CZ" sz="2400" b="1" spc="-80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Dynamic</a:t>
            </a:r>
            <a:r>
              <a:rPr lang="cs-CZ" sz="2400" b="1" spc="-80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400" b="1" spc="-80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Stochastic</a:t>
            </a:r>
            <a:r>
              <a:rPr lang="cs-CZ" sz="2400" b="1" spc="-80" dirty="0" smtClean="0">
                <a:solidFill>
                  <a:srgbClr val="E4E4FF"/>
                </a:solidFill>
                <a:latin typeface="Times New Roman"/>
                <a:cs typeface="Times New Roman"/>
              </a:rPr>
              <a:t> General </a:t>
            </a:r>
            <a:r>
              <a:rPr lang="cs-CZ" sz="2400" b="1" spc="-80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Equilibrium</a:t>
            </a:r>
            <a:r>
              <a:rPr lang="cs-CZ" sz="2400" b="1" spc="-80" dirty="0" smtClean="0">
                <a:solidFill>
                  <a:srgbClr val="E4E4FF"/>
                </a:solidFill>
                <a:latin typeface="Times New Roman"/>
                <a:cs typeface="Times New Roman"/>
              </a:rPr>
              <a:t>) </a:t>
            </a:r>
            <a:r>
              <a:rPr lang="cs-CZ" sz="2400" b="1" spc="-80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models</a:t>
            </a:r>
            <a:endParaRPr lang="cs-CZ" sz="2400" b="1" spc="-80" dirty="0" smtClean="0">
              <a:solidFill>
                <a:srgbClr val="E4E4FF"/>
              </a:solidFill>
              <a:latin typeface="Times New Roman"/>
              <a:cs typeface="Times New Roman"/>
            </a:endParaRPr>
          </a:p>
          <a:p>
            <a:pPr marL="1099185" marR="5080" lvl="1" indent="-342900">
              <a:spcBef>
                <a:spcPts val="670"/>
              </a:spcBef>
              <a:buClr>
                <a:srgbClr val="A885DF"/>
              </a:buClr>
              <a:buSzPct val="69642"/>
              <a:buFont typeface="Wingdings"/>
              <a:buChar char=""/>
              <a:tabLst>
                <a:tab pos="1099820" algn="l"/>
              </a:tabLst>
            </a:pPr>
            <a:r>
              <a:rPr lang="cs-CZ" sz="2400" b="1" spc="-80" dirty="0" smtClean="0">
                <a:solidFill>
                  <a:srgbClr val="E4E4FF"/>
                </a:solidFill>
                <a:latin typeface="Times New Roman"/>
                <a:cs typeface="Times New Roman"/>
              </a:rPr>
              <a:t>Shift </a:t>
            </a:r>
            <a:r>
              <a:rPr lang="cs-CZ" sz="2400" b="1" spc="-80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of</a:t>
            </a:r>
            <a:r>
              <a:rPr lang="cs-CZ" sz="2400" b="1" spc="-80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400" b="1" spc="-80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activity</a:t>
            </a:r>
            <a:r>
              <a:rPr lang="cs-CZ" sz="2400" b="1" spc="-80" dirty="0" smtClean="0">
                <a:solidFill>
                  <a:srgbClr val="E4E4FF"/>
                </a:solidFill>
                <a:latin typeface="Times New Roman"/>
                <a:cs typeface="Times New Roman"/>
              </a:rPr>
              <a:t> to </a:t>
            </a:r>
            <a:r>
              <a:rPr lang="cs-CZ" sz="2400" b="1" spc="-80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other</a:t>
            </a:r>
            <a:r>
              <a:rPr lang="cs-CZ" sz="2400" b="1" spc="-80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400" b="1" spc="-80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approaches</a:t>
            </a:r>
            <a:r>
              <a:rPr lang="cs-CZ" sz="2400" b="1" spc="-80" dirty="0" smtClean="0">
                <a:solidFill>
                  <a:srgbClr val="E4E4FF"/>
                </a:solidFill>
                <a:latin typeface="Times New Roman"/>
                <a:cs typeface="Times New Roman"/>
              </a:rPr>
              <a:t> and </a:t>
            </a:r>
            <a:r>
              <a:rPr lang="cs-CZ" sz="2400" b="1" spc="-80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development</a:t>
            </a:r>
            <a:r>
              <a:rPr lang="cs-CZ" sz="2400" b="1" spc="-80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400" b="1" spc="-80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of</a:t>
            </a:r>
            <a:r>
              <a:rPr lang="cs-CZ" sz="2400" b="1" spc="-80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400" b="1" spc="-80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those</a:t>
            </a:r>
            <a:r>
              <a:rPr lang="cs-CZ" sz="2400" b="1" spc="-80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400" b="1" spc="-80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approaches</a:t>
            </a:r>
            <a:r>
              <a:rPr lang="cs-CZ" sz="2400" b="1" spc="-80" dirty="0" smtClean="0">
                <a:solidFill>
                  <a:srgbClr val="E4E4FF"/>
                </a:solidFill>
                <a:latin typeface="Times New Roman"/>
                <a:cs typeface="Times New Roman"/>
              </a:rPr>
              <a:t>, </a:t>
            </a:r>
            <a:r>
              <a:rPr lang="cs-CZ" sz="2400" b="1" spc="-80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one</a:t>
            </a:r>
            <a:r>
              <a:rPr lang="cs-CZ" sz="2400" b="1" spc="-80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400" b="1" spc="-80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effect</a:t>
            </a:r>
            <a:r>
              <a:rPr lang="cs-CZ" sz="2400" b="1" spc="-80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400" b="1" spc="-80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is</a:t>
            </a:r>
            <a:r>
              <a:rPr lang="cs-CZ" sz="2400" b="1" spc="-80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400" b="1" spc="-80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fragmentation</a:t>
            </a:r>
            <a:r>
              <a:rPr lang="cs-CZ" sz="2400" b="1" spc="-80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400" b="1" spc="-80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of</a:t>
            </a:r>
            <a:r>
              <a:rPr lang="cs-CZ" sz="2400" b="1" spc="-80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400" b="1" spc="-80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economics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1060" y="0"/>
            <a:ext cx="7871459" cy="1600200"/>
            <a:chOff x="861060" y="0"/>
            <a:chExt cx="7871459" cy="1600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1060" y="0"/>
              <a:ext cx="7871459" cy="9906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3104" y="481583"/>
              <a:ext cx="7040880" cy="111861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2750" marR="5080" indent="-352425">
              <a:lnSpc>
                <a:spcPct val="100000"/>
              </a:lnSpc>
              <a:spcBef>
                <a:spcPts val="95"/>
              </a:spcBef>
            </a:pPr>
            <a:r>
              <a:rPr spc="175" dirty="0"/>
              <a:t>New</a:t>
            </a:r>
            <a:r>
              <a:rPr spc="-10" dirty="0"/>
              <a:t> </a:t>
            </a:r>
            <a:r>
              <a:rPr spc="-130" dirty="0"/>
              <a:t>Welfare</a:t>
            </a:r>
            <a:r>
              <a:rPr spc="-10" dirty="0"/>
              <a:t> </a:t>
            </a:r>
            <a:r>
              <a:rPr spc="70" dirty="0"/>
              <a:t>Economics</a:t>
            </a:r>
            <a:r>
              <a:rPr spc="20" dirty="0"/>
              <a:t> </a:t>
            </a:r>
            <a:r>
              <a:rPr spc="-40" dirty="0"/>
              <a:t>and</a:t>
            </a:r>
            <a:r>
              <a:rPr spc="-15" dirty="0"/>
              <a:t> </a:t>
            </a:r>
            <a:r>
              <a:rPr dirty="0"/>
              <a:t>the </a:t>
            </a:r>
            <a:r>
              <a:rPr spc="-985" dirty="0"/>
              <a:t> </a:t>
            </a:r>
            <a:r>
              <a:rPr spc="65" dirty="0"/>
              <a:t>Economic</a:t>
            </a:r>
            <a:r>
              <a:rPr spc="20" dirty="0"/>
              <a:t> </a:t>
            </a:r>
            <a:r>
              <a:rPr spc="5" dirty="0"/>
              <a:t>Theories </a:t>
            </a:r>
            <a:r>
              <a:rPr spc="-25" dirty="0"/>
              <a:t>of</a:t>
            </a:r>
            <a:r>
              <a:rPr spc="-20" dirty="0"/>
              <a:t> </a:t>
            </a:r>
            <a:r>
              <a:rPr spc="-40" dirty="0"/>
              <a:t>Justice</a:t>
            </a:r>
          </a:p>
        </p:txBody>
      </p:sp>
      <p:sp>
        <p:nvSpPr>
          <p:cNvPr id="87" name="object 87"/>
          <p:cNvSpPr txBox="1"/>
          <p:nvPr/>
        </p:nvSpPr>
        <p:spPr>
          <a:xfrm>
            <a:off x="547217" y="1056132"/>
            <a:ext cx="8368183" cy="5197577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70"/>
              </a:spcBef>
              <a:buClr>
                <a:srgbClr val="FFCC00"/>
              </a:buClr>
              <a:buSzPct val="69642"/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Two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fundamental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800" spc="-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Welfare</a:t>
            </a:r>
            <a:r>
              <a:rPr lang="cs-CZ" sz="28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T</a:t>
            </a:r>
            <a:r>
              <a:rPr sz="2800" spc="-2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heorem</a:t>
            </a:r>
            <a:r>
              <a:rPr sz="2800" spc="-6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 marL="1213485" marR="184785" lvl="1" indent="-457834">
              <a:lnSpc>
                <a:spcPct val="100000"/>
              </a:lnSpc>
              <a:spcBef>
                <a:spcPts val="675"/>
              </a:spcBef>
              <a:buClr>
                <a:srgbClr val="A885DF"/>
              </a:buClr>
              <a:buSzPct val="69642"/>
              <a:buFont typeface="Wingdings"/>
              <a:buChar char=""/>
              <a:tabLst>
                <a:tab pos="1213485" algn="l"/>
                <a:tab pos="1214120" algn="l"/>
              </a:tabLst>
            </a:pPr>
            <a:r>
              <a:rPr sz="2800" spc="-13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competitive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equilibrium</a:t>
            </a:r>
            <a:r>
              <a:rPr sz="28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lang="cs-CZ" sz="2800" spc="-2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without</a:t>
            </a:r>
            <a:r>
              <a:rPr lang="cs-CZ" sz="280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market </a:t>
            </a:r>
            <a:r>
              <a:rPr lang="cs-CZ" sz="2800" spc="-2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failures</a:t>
            </a:r>
            <a:r>
              <a:rPr sz="280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1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Pareto-dominated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1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10" dirty="0">
                <a:solidFill>
                  <a:srgbClr val="FFFFFF"/>
                </a:solidFill>
                <a:latin typeface="Times New Roman"/>
                <a:cs typeface="Times New Roman"/>
              </a:rPr>
              <a:t>any </a:t>
            </a:r>
            <a:r>
              <a:rPr sz="2800" spc="-6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feasible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85" dirty="0">
                <a:solidFill>
                  <a:srgbClr val="FFFFFF"/>
                </a:solidFill>
                <a:latin typeface="Times New Roman"/>
                <a:cs typeface="Times New Roman"/>
              </a:rPr>
              <a:t>social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allocation.</a:t>
            </a:r>
            <a:endParaRPr sz="2800" dirty="0">
              <a:latin typeface="Times New Roman"/>
              <a:cs typeface="Times New Roman"/>
            </a:endParaRPr>
          </a:p>
          <a:p>
            <a:pPr marL="1612900" lvl="2" indent="-457834">
              <a:lnSpc>
                <a:spcPct val="100000"/>
              </a:lnSpc>
              <a:spcBef>
                <a:spcPts val="670"/>
              </a:spcBef>
              <a:buClr>
                <a:srgbClr val="E4E4FF"/>
              </a:buClr>
              <a:buSzPct val="69642"/>
              <a:buFont typeface="Wingdings"/>
              <a:buChar char=""/>
              <a:tabLst>
                <a:tab pos="1612900" algn="l"/>
                <a:tab pos="1613535" algn="l"/>
              </a:tabLst>
            </a:pP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Proof: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Arrow,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Debreu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95" dirty="0">
                <a:solidFill>
                  <a:srgbClr val="FFFFFF"/>
                </a:solidFill>
                <a:latin typeface="Times New Roman"/>
                <a:cs typeface="Times New Roman"/>
              </a:rPr>
              <a:t>1951</a:t>
            </a:r>
            <a:endParaRPr sz="2800" dirty="0">
              <a:latin typeface="Times New Roman"/>
              <a:cs typeface="Times New Roman"/>
            </a:endParaRPr>
          </a:p>
          <a:p>
            <a:pPr marL="1213485" marR="5080" lvl="1" indent="-457834">
              <a:lnSpc>
                <a:spcPct val="100000"/>
              </a:lnSpc>
              <a:spcBef>
                <a:spcPts val="675"/>
              </a:spcBef>
              <a:buClr>
                <a:srgbClr val="A885DF"/>
              </a:buClr>
              <a:buSzPct val="69642"/>
              <a:buFont typeface="Wingdings"/>
              <a:buChar char=""/>
              <a:tabLst>
                <a:tab pos="1213485" algn="l"/>
                <a:tab pos="1214120" algn="l"/>
              </a:tabLst>
            </a:pP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Given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1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desired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Paretian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allocation,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10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28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40" dirty="0">
                <a:solidFill>
                  <a:srgbClr val="FFFFFF"/>
                </a:solidFill>
                <a:latin typeface="Times New Roman"/>
                <a:cs typeface="Times New Roman"/>
              </a:rPr>
              <a:t>always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possible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lang="cs-CZ" sz="2800" spc="-2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without</a:t>
            </a:r>
            <a:r>
              <a:rPr lang="cs-CZ" sz="280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market </a:t>
            </a:r>
            <a:r>
              <a:rPr lang="cs-CZ" sz="2800" spc="-2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failures</a:t>
            </a:r>
            <a:r>
              <a:rPr lang="cs-CZ" sz="280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sz="2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3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distribute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90" dirty="0">
                <a:solidFill>
                  <a:srgbClr val="FFFFFF"/>
                </a:solidFill>
                <a:latin typeface="Times New Roman"/>
                <a:cs typeface="Times New Roman"/>
              </a:rPr>
              <a:t>initial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endowments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among 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individuals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such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1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manner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95" dirty="0">
                <a:solidFill>
                  <a:srgbClr val="FFFFFF"/>
                </a:solidFill>
                <a:latin typeface="Times New Roman"/>
                <a:cs typeface="Times New Roman"/>
              </a:rPr>
              <a:t>Walrasian </a:t>
            </a:r>
            <a:r>
              <a:rPr sz="2800" spc="-6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equilibrium</a:t>
            </a:r>
            <a:r>
              <a:rPr sz="28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after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exchanges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0" dirty="0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desired </a:t>
            </a:r>
            <a:r>
              <a:rPr sz="2800" spc="-6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Paretian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allocation.</a:t>
            </a:r>
            <a:endParaRPr sz="2800" dirty="0">
              <a:latin typeface="Times New Roman"/>
              <a:cs typeface="Times New Roman"/>
            </a:endParaRPr>
          </a:p>
          <a:p>
            <a:pPr marL="1612900" lvl="2" indent="-457834">
              <a:lnSpc>
                <a:spcPct val="100000"/>
              </a:lnSpc>
              <a:spcBef>
                <a:spcPts val="680"/>
              </a:spcBef>
              <a:buClr>
                <a:srgbClr val="E4E4FF"/>
              </a:buClr>
              <a:buSzPct val="69642"/>
              <a:buFont typeface="Wingdings"/>
              <a:buChar char=""/>
              <a:tabLst>
                <a:tab pos="1612900" algn="l"/>
                <a:tab pos="1613535" algn="l"/>
              </a:tabLst>
            </a:pP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Proof: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Arrow,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Debreu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1060" y="0"/>
            <a:ext cx="7871459" cy="1600200"/>
            <a:chOff x="861060" y="0"/>
            <a:chExt cx="7871459" cy="1600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1060" y="0"/>
              <a:ext cx="7871459" cy="9906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3104" y="481583"/>
              <a:ext cx="7040880" cy="111861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2750" marR="5080" indent="-352425">
              <a:lnSpc>
                <a:spcPct val="100000"/>
              </a:lnSpc>
              <a:spcBef>
                <a:spcPts val="95"/>
              </a:spcBef>
            </a:pPr>
            <a:r>
              <a:rPr spc="175" dirty="0"/>
              <a:t>New</a:t>
            </a:r>
            <a:r>
              <a:rPr spc="-10" dirty="0"/>
              <a:t> </a:t>
            </a:r>
            <a:r>
              <a:rPr spc="-130" dirty="0"/>
              <a:t>Welfare</a:t>
            </a:r>
            <a:r>
              <a:rPr spc="-10" dirty="0"/>
              <a:t> </a:t>
            </a:r>
            <a:r>
              <a:rPr spc="70" dirty="0"/>
              <a:t>Economics</a:t>
            </a:r>
            <a:r>
              <a:rPr spc="20" dirty="0"/>
              <a:t> </a:t>
            </a:r>
            <a:r>
              <a:rPr spc="-40" dirty="0"/>
              <a:t>and</a:t>
            </a:r>
            <a:r>
              <a:rPr spc="-15" dirty="0"/>
              <a:t> </a:t>
            </a:r>
            <a:r>
              <a:rPr dirty="0"/>
              <a:t>the </a:t>
            </a:r>
            <a:r>
              <a:rPr spc="-985" dirty="0"/>
              <a:t> </a:t>
            </a:r>
            <a:r>
              <a:rPr spc="65" dirty="0"/>
              <a:t>Economic</a:t>
            </a:r>
            <a:r>
              <a:rPr spc="20" dirty="0"/>
              <a:t> </a:t>
            </a:r>
            <a:r>
              <a:rPr spc="5" dirty="0"/>
              <a:t>Theories </a:t>
            </a:r>
            <a:r>
              <a:rPr spc="-25" dirty="0"/>
              <a:t>of</a:t>
            </a:r>
            <a:r>
              <a:rPr spc="-20" dirty="0"/>
              <a:t> </a:t>
            </a:r>
            <a:r>
              <a:rPr spc="-40" dirty="0"/>
              <a:t>Justice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547218" y="1197863"/>
            <a:ext cx="8291982" cy="55419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marR="661670" indent="-457200">
              <a:lnSpc>
                <a:spcPct val="100000"/>
              </a:lnSpc>
              <a:spcBef>
                <a:spcPts val="95"/>
              </a:spcBef>
              <a:buClr>
                <a:srgbClr val="FFCC00"/>
              </a:buClr>
              <a:buSzPct val="69642"/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400" spc="-85" dirty="0">
                <a:solidFill>
                  <a:srgbClr val="FFFFFF"/>
                </a:solidFill>
                <a:latin typeface="Times New Roman"/>
                <a:cs typeface="Times New Roman"/>
              </a:rPr>
              <a:t>Usual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use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of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second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theorem: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sanctions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400" spc="-6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separation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between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400" spc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lang="cs-CZ" sz="240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efficiency</a:t>
            </a:r>
            <a:r>
              <a:rPr sz="2400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problem</a:t>
            </a:r>
            <a:r>
              <a:rPr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400" spc="-3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lang="cs-CZ" sz="2400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distributive-justice</a:t>
            </a:r>
            <a:r>
              <a:rPr sz="240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problem</a:t>
            </a:r>
            <a:r>
              <a:rPr lang="cs-CZ" sz="24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. In </a:t>
            </a:r>
            <a:r>
              <a:rPr lang="cs-CZ" sz="2400" spc="-3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other</a:t>
            </a:r>
            <a:r>
              <a:rPr lang="cs-CZ" sz="24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400" spc="-3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words</a:t>
            </a:r>
            <a:r>
              <a:rPr lang="cs-CZ" sz="24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: </a:t>
            </a:r>
            <a:r>
              <a:rPr lang="cs-CZ" sz="2400" spc="-3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lang="cs-CZ" sz="24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400" spc="-3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initial</a:t>
            </a:r>
            <a:r>
              <a:rPr lang="cs-CZ" sz="24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400" spc="-3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endowmens</a:t>
            </a:r>
            <a:r>
              <a:rPr lang="cs-CZ" sz="24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400" spc="-3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lang="cs-CZ" sz="24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not </a:t>
            </a:r>
            <a:r>
              <a:rPr lang="cs-CZ" sz="2400" spc="-3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lang="cs-CZ" sz="24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400" spc="-3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economic</a:t>
            </a:r>
            <a:r>
              <a:rPr lang="cs-CZ" sz="24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400" spc="-3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problem</a:t>
            </a:r>
            <a:r>
              <a:rPr lang="cs-CZ" sz="24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cs-CZ" sz="2400" spc="-3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economic</a:t>
            </a:r>
            <a:r>
              <a:rPr lang="cs-CZ" sz="24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400" spc="-3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problem</a:t>
            </a:r>
            <a:r>
              <a:rPr lang="cs-CZ" sz="24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400" spc="-3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lang="cs-CZ" sz="24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400" spc="-3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lang="cs-CZ" sz="24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400" spc="-3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efficiency</a:t>
            </a:r>
            <a:r>
              <a:rPr lang="cs-CZ" sz="24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400" spc="-3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lang="cs-CZ" sz="24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400" spc="-3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lang="cs-CZ" sz="24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market </a:t>
            </a:r>
            <a:r>
              <a:rPr lang="cs-CZ" sz="2400" spc="-3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process</a:t>
            </a:r>
            <a:r>
              <a:rPr lang="cs-CZ" sz="24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675"/>
              </a:spcBef>
              <a:buClr>
                <a:srgbClr val="FFCC00"/>
              </a:buClr>
              <a:buSzPct val="69642"/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400" spc="-85" dirty="0">
                <a:solidFill>
                  <a:srgbClr val="FFFFFF"/>
                </a:solidFill>
                <a:latin typeface="Times New Roman"/>
                <a:cs typeface="Times New Roman"/>
              </a:rPr>
              <a:t>Criticism:</a:t>
            </a:r>
            <a:endParaRPr sz="2400" dirty="0">
              <a:latin typeface="Times New Roman"/>
              <a:cs typeface="Times New Roman"/>
            </a:endParaRPr>
          </a:p>
          <a:p>
            <a:pPr marL="1213485" marR="402590" lvl="1" indent="-457834">
              <a:lnSpc>
                <a:spcPct val="100000"/>
              </a:lnSpc>
              <a:spcBef>
                <a:spcPts val="670"/>
              </a:spcBef>
              <a:buClr>
                <a:srgbClr val="A885DF"/>
              </a:buClr>
              <a:buSzPct val="69642"/>
              <a:buFont typeface="Wingdings"/>
              <a:buChar char=""/>
              <a:tabLst>
                <a:tab pos="1213485" algn="l"/>
                <a:tab pos="1214120" algn="l"/>
              </a:tabLst>
            </a:pP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Dasgupta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/>
                <a:cs typeface="Times New Roman"/>
              </a:rPr>
              <a:t>1986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„Positive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Freedom,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Markets </a:t>
            </a:r>
            <a:r>
              <a:rPr sz="2400" spc="-6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/>
                <a:cs typeface="Times New Roman"/>
              </a:rPr>
              <a:t>Welfare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State“</a:t>
            </a:r>
            <a:endParaRPr sz="2400" dirty="0">
              <a:latin typeface="Times New Roman"/>
              <a:cs typeface="Times New Roman"/>
            </a:endParaRPr>
          </a:p>
          <a:p>
            <a:pPr marL="1612900" marR="21590" lvl="2" indent="-457200">
              <a:lnSpc>
                <a:spcPct val="100000"/>
              </a:lnSpc>
              <a:spcBef>
                <a:spcPts val="675"/>
              </a:spcBef>
              <a:buClr>
                <a:srgbClr val="E4E4FF"/>
              </a:buClr>
              <a:buSzPct val="69642"/>
              <a:buFont typeface="Wingdings"/>
              <a:buChar char=""/>
              <a:tabLst>
                <a:tab pos="1612900" algn="l"/>
                <a:tab pos="1613535" algn="l"/>
              </a:tabLst>
            </a:pP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Paradox: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central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authority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knowledge 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how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distribute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/>
                <a:cs typeface="Times New Roman"/>
              </a:rPr>
              <a:t>initial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endowments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come </a:t>
            </a:r>
            <a:r>
              <a:rPr sz="2400" spc="-6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Paretian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allocation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could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come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allocation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dirrectly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without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market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exchanges</a:t>
            </a:r>
            <a:endParaRPr sz="2400" dirty="0">
              <a:latin typeface="Times New Roman"/>
              <a:cs typeface="Times New Roman"/>
            </a:endParaRPr>
          </a:p>
          <a:p>
            <a:pPr marL="1213485" lvl="1" indent="-457834">
              <a:lnSpc>
                <a:spcPct val="100000"/>
              </a:lnSpc>
              <a:spcBef>
                <a:spcPts val="675"/>
              </a:spcBef>
              <a:buClr>
                <a:srgbClr val="A885DF"/>
              </a:buClr>
              <a:buSzPct val="69642"/>
              <a:buFont typeface="Wingdings"/>
              <a:buChar char=""/>
              <a:tabLst>
                <a:tab pos="1213485" algn="l"/>
                <a:tab pos="1214120" algn="l"/>
              </a:tabLst>
            </a:pPr>
            <a:r>
              <a:rPr sz="2400" spc="-95" dirty="0" err="1">
                <a:solidFill>
                  <a:srgbClr val="FFFFFF"/>
                </a:solidFill>
                <a:latin typeface="Times New Roman"/>
                <a:cs typeface="Times New Roman"/>
              </a:rPr>
              <a:t>Walrasian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equilibrium</a:t>
            </a:r>
            <a:r>
              <a:rPr lang="cs-CZ" sz="2400" spc="-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400" spc="-7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considered</a:t>
            </a:r>
            <a:r>
              <a:rPr lang="cs-CZ" sz="2400" spc="-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in </a:t>
            </a:r>
            <a:r>
              <a:rPr lang="cs-CZ" sz="2400" spc="-7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Welfare</a:t>
            </a:r>
            <a:r>
              <a:rPr lang="cs-CZ" sz="2400" spc="-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400" spc="-7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Theorems</a:t>
            </a:r>
            <a:r>
              <a:rPr lang="cs-CZ" sz="2400" spc="-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unique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stable</a:t>
            </a:r>
            <a:r>
              <a:rPr lang="cs-CZ" sz="24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cs-CZ" sz="24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neither</a:t>
            </a:r>
            <a:r>
              <a:rPr lang="cs-CZ" sz="24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has </a:t>
            </a:r>
            <a:r>
              <a:rPr lang="cs-CZ" sz="24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been</a:t>
            </a:r>
            <a:r>
              <a:rPr lang="cs-CZ" sz="24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4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prooved</a:t>
            </a:r>
            <a:r>
              <a:rPr lang="cs-CZ" sz="24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1060" y="0"/>
            <a:ext cx="7871459" cy="1600200"/>
            <a:chOff x="861060" y="0"/>
            <a:chExt cx="7871459" cy="1600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1060" y="0"/>
              <a:ext cx="7871459" cy="9906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3104" y="481583"/>
              <a:ext cx="7040880" cy="111861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2750" marR="5080" indent="-352425">
              <a:lnSpc>
                <a:spcPct val="100000"/>
              </a:lnSpc>
              <a:spcBef>
                <a:spcPts val="95"/>
              </a:spcBef>
            </a:pPr>
            <a:r>
              <a:rPr spc="175" dirty="0"/>
              <a:t>New</a:t>
            </a:r>
            <a:r>
              <a:rPr spc="-10" dirty="0"/>
              <a:t> </a:t>
            </a:r>
            <a:r>
              <a:rPr spc="-130" dirty="0"/>
              <a:t>Welfare</a:t>
            </a:r>
            <a:r>
              <a:rPr spc="-10" dirty="0"/>
              <a:t> </a:t>
            </a:r>
            <a:r>
              <a:rPr spc="70" dirty="0"/>
              <a:t>Economics</a:t>
            </a:r>
            <a:r>
              <a:rPr spc="20" dirty="0"/>
              <a:t> </a:t>
            </a:r>
            <a:r>
              <a:rPr spc="-40" dirty="0"/>
              <a:t>and</a:t>
            </a:r>
            <a:r>
              <a:rPr spc="-15" dirty="0"/>
              <a:t> </a:t>
            </a:r>
            <a:r>
              <a:rPr dirty="0"/>
              <a:t>the </a:t>
            </a:r>
            <a:r>
              <a:rPr spc="-985" dirty="0"/>
              <a:t> </a:t>
            </a:r>
            <a:r>
              <a:rPr spc="65" dirty="0"/>
              <a:t>Economic</a:t>
            </a:r>
            <a:r>
              <a:rPr spc="20" dirty="0"/>
              <a:t> </a:t>
            </a:r>
            <a:r>
              <a:rPr spc="5" dirty="0"/>
              <a:t>Theories </a:t>
            </a:r>
            <a:r>
              <a:rPr spc="-25" dirty="0"/>
              <a:t>of</a:t>
            </a:r>
            <a:r>
              <a:rPr spc="-20" dirty="0"/>
              <a:t> </a:t>
            </a:r>
            <a:r>
              <a:rPr spc="-40" dirty="0"/>
              <a:t>Justice</a:t>
            </a:r>
          </a:p>
        </p:txBody>
      </p:sp>
      <p:sp>
        <p:nvSpPr>
          <p:cNvPr id="126" name="object 126"/>
          <p:cNvSpPr txBox="1"/>
          <p:nvPr/>
        </p:nvSpPr>
        <p:spPr>
          <a:xfrm>
            <a:off x="547217" y="1295399"/>
            <a:ext cx="8444383" cy="54508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marR="708660" indent="-457200">
              <a:lnSpc>
                <a:spcPct val="100000"/>
              </a:lnSpc>
              <a:spcBef>
                <a:spcPts val="105"/>
              </a:spcBef>
              <a:buClr>
                <a:srgbClr val="FFCC00"/>
              </a:buClr>
              <a:buSzPct val="70000"/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Market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Times New Roman"/>
                <a:cs typeface="Times New Roman"/>
              </a:rPr>
              <a:t>failures: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some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assumptions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000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lang="cs-CZ" sz="20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validity </a:t>
            </a:r>
            <a:r>
              <a:rPr lang="cs-CZ" sz="2000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lang="cs-CZ" sz="20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welfare</a:t>
            </a:r>
            <a:r>
              <a:rPr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theorems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not </a:t>
            </a:r>
            <a:r>
              <a:rPr sz="2000" spc="-48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Times New Roman"/>
                <a:cs typeface="Times New Roman"/>
              </a:rPr>
              <a:t>fulfilled:</a:t>
            </a:r>
            <a:endParaRPr sz="2000" dirty="0">
              <a:latin typeface="Times New Roman"/>
              <a:cs typeface="Times New Roman"/>
            </a:endParaRPr>
          </a:p>
          <a:p>
            <a:pPr marL="1213485" lvl="1" indent="-457834">
              <a:lnSpc>
                <a:spcPct val="100000"/>
              </a:lnSpc>
              <a:spcBef>
                <a:spcPts val="480"/>
              </a:spcBef>
              <a:buClr>
                <a:srgbClr val="A885DF"/>
              </a:buClr>
              <a:buSzPct val="70000"/>
              <a:buFont typeface="Wingdings"/>
              <a:buChar char=""/>
              <a:tabLst>
                <a:tab pos="1213485" algn="l"/>
                <a:tab pos="1214120" algn="l"/>
              </a:tabLst>
            </a:pPr>
            <a:r>
              <a:rPr sz="2000" spc="-45" dirty="0">
                <a:solidFill>
                  <a:srgbClr val="FFFFFF"/>
                </a:solidFill>
                <a:latin typeface="Times New Roman"/>
                <a:cs typeface="Times New Roman"/>
              </a:rPr>
              <a:t>Externalities:</a:t>
            </a:r>
            <a:endParaRPr sz="2000" dirty="0">
              <a:latin typeface="Times New Roman"/>
              <a:cs typeface="Times New Roman"/>
            </a:endParaRPr>
          </a:p>
          <a:p>
            <a:pPr marL="1612900" lvl="2" indent="-457834">
              <a:lnSpc>
                <a:spcPct val="100000"/>
              </a:lnSpc>
              <a:spcBef>
                <a:spcPts val="480"/>
              </a:spcBef>
              <a:buClr>
                <a:srgbClr val="E4E4FF"/>
              </a:buClr>
              <a:buSzPct val="70000"/>
              <a:buFont typeface="Wingdings"/>
              <a:buChar char=""/>
              <a:tabLst>
                <a:tab pos="1612900" algn="l"/>
                <a:tab pos="1613535" algn="l"/>
              </a:tabLst>
            </a:pP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Solution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Times New Roman"/>
                <a:cs typeface="Times New Roman"/>
              </a:rPr>
              <a:t>1:</a:t>
            </a:r>
            <a:r>
              <a:rPr sz="20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Pigou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corrective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measures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corrective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taxations</a:t>
            </a:r>
            <a:endParaRPr sz="2000" dirty="0">
              <a:latin typeface="Times New Roman"/>
              <a:cs typeface="Times New Roman"/>
            </a:endParaRPr>
          </a:p>
          <a:p>
            <a:pPr marR="432434" algn="r">
              <a:lnSpc>
                <a:spcPct val="100000"/>
              </a:lnSpc>
            </a:pP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Times New Roman"/>
                <a:cs typeface="Times New Roman"/>
              </a:rPr>
              <a:t>subsidies,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lang="cs-CZ" sz="2000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spc="-1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rther</a:t>
            </a:r>
            <a:r>
              <a:rPr sz="20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elaborated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Times New Roman"/>
                <a:cs typeface="Times New Roman"/>
              </a:rPr>
              <a:t>Samuelson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Times New Roman"/>
                <a:cs typeface="Times New Roman"/>
              </a:rPr>
              <a:t>40ies.</a:t>
            </a:r>
            <a:endParaRPr sz="2000" dirty="0">
              <a:latin typeface="Times New Roman"/>
              <a:cs typeface="Times New Roman"/>
            </a:endParaRPr>
          </a:p>
          <a:p>
            <a:pPr marL="456565" marR="421640" lvl="2" indent="-456565" algn="r">
              <a:lnSpc>
                <a:spcPct val="100000"/>
              </a:lnSpc>
              <a:spcBef>
                <a:spcPts val="480"/>
              </a:spcBef>
              <a:buClr>
                <a:srgbClr val="E4E4FF"/>
              </a:buClr>
              <a:buSzPct val="70000"/>
              <a:buFont typeface="Wingdings"/>
              <a:buChar char=""/>
              <a:tabLst>
                <a:tab pos="456565" algn="l"/>
                <a:tab pos="1613535" algn="l"/>
              </a:tabLst>
            </a:pP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Solution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Times New Roman"/>
                <a:cs typeface="Times New Roman"/>
              </a:rPr>
              <a:t>2: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Coase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(University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of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Chicago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Times New Roman"/>
                <a:cs typeface="Times New Roman"/>
              </a:rPr>
              <a:t>Law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School)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Times New Roman"/>
                <a:cs typeface="Times New Roman"/>
              </a:rPr>
              <a:t>1960</a:t>
            </a:r>
            <a:endParaRPr sz="2000" dirty="0">
              <a:latin typeface="Times New Roman"/>
              <a:cs typeface="Times New Roman"/>
            </a:endParaRPr>
          </a:p>
          <a:p>
            <a:pPr marL="161290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„The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Problem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000" spc="-75" dirty="0">
                <a:solidFill>
                  <a:srgbClr val="FFFFFF"/>
                </a:solidFill>
                <a:latin typeface="Times New Roman"/>
                <a:cs typeface="Times New Roman"/>
              </a:rPr>
              <a:t>Social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Costs“</a:t>
            </a:r>
            <a:r>
              <a:rPr lang="cs-CZ"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00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 </a:t>
            </a:r>
            <a:r>
              <a:rPr lang="cs-CZ" sz="2000" spc="-2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without</a:t>
            </a:r>
            <a:r>
              <a:rPr lang="cs-CZ" sz="200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000" spc="-2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transaction</a:t>
            </a:r>
            <a:r>
              <a:rPr lang="cs-CZ" sz="200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000" spc="-2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costs</a:t>
            </a:r>
            <a:r>
              <a:rPr lang="cs-CZ" sz="200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market </a:t>
            </a:r>
            <a:r>
              <a:rPr lang="cs-CZ" sz="2000" spc="-2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lang="cs-CZ" sz="200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000" spc="-2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solve</a:t>
            </a:r>
            <a:r>
              <a:rPr lang="cs-CZ" sz="200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000" spc="-2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externalities</a:t>
            </a:r>
            <a:r>
              <a:rPr lang="cs-CZ" sz="200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on </a:t>
            </a:r>
            <a:r>
              <a:rPr lang="cs-CZ" sz="2000" spc="-2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its</a:t>
            </a:r>
            <a:r>
              <a:rPr lang="cs-CZ" sz="200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000" spc="-2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own</a:t>
            </a:r>
            <a:r>
              <a:rPr lang="cs-CZ" sz="200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endParaRPr sz="2000" dirty="0">
              <a:latin typeface="Times New Roman"/>
              <a:cs typeface="Times New Roman"/>
            </a:endParaRPr>
          </a:p>
          <a:p>
            <a:pPr marL="1213485" lvl="1" indent="-457834">
              <a:lnSpc>
                <a:spcPct val="100000"/>
              </a:lnSpc>
              <a:spcBef>
                <a:spcPts val="480"/>
              </a:spcBef>
              <a:buClr>
                <a:srgbClr val="A885DF"/>
              </a:buClr>
              <a:buSzPct val="70000"/>
              <a:buFont typeface="Wingdings"/>
              <a:buChar char=""/>
              <a:tabLst>
                <a:tab pos="1213485" algn="l"/>
                <a:tab pos="1214120" algn="l"/>
              </a:tabLst>
            </a:pP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Commons:</a:t>
            </a:r>
            <a:endParaRPr sz="2000" dirty="0">
              <a:latin typeface="Times New Roman"/>
              <a:cs typeface="Times New Roman"/>
            </a:endParaRPr>
          </a:p>
          <a:p>
            <a:pPr marL="1612900" lvl="2" indent="-457834">
              <a:lnSpc>
                <a:spcPct val="100000"/>
              </a:lnSpc>
              <a:spcBef>
                <a:spcPts val="480"/>
              </a:spcBef>
              <a:buClr>
                <a:srgbClr val="E4E4FF"/>
              </a:buClr>
              <a:buSzPct val="70000"/>
              <a:buFont typeface="Wingdings"/>
              <a:buChar char=""/>
              <a:tabLst>
                <a:tab pos="1612900" algn="l"/>
                <a:tab pos="1613535" algn="l"/>
              </a:tabLst>
            </a:pP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Hardin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Times New Roman"/>
                <a:cs typeface="Times New Roman"/>
              </a:rPr>
              <a:t>1968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„The 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Tragedy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Commons“</a:t>
            </a:r>
            <a:endParaRPr sz="2000" dirty="0">
              <a:latin typeface="Times New Roman"/>
              <a:cs typeface="Times New Roman"/>
            </a:endParaRPr>
          </a:p>
          <a:p>
            <a:pPr marL="2070100" marR="40640" lvl="3" indent="-457200">
              <a:lnSpc>
                <a:spcPct val="100000"/>
              </a:lnSpc>
              <a:spcBef>
                <a:spcPts val="480"/>
              </a:spcBef>
              <a:buClr>
                <a:srgbClr val="A885DF"/>
              </a:buClr>
              <a:buSzPct val="70000"/>
              <a:buFont typeface="Wingdings"/>
              <a:buChar char=""/>
              <a:tabLst>
                <a:tab pos="2070100" algn="l"/>
                <a:tab pos="2070735" algn="l"/>
              </a:tabLst>
            </a:pP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do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what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you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want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Times New Roman"/>
                <a:cs typeface="Times New Roman"/>
              </a:rPr>
              <a:t>get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what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you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want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not 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0" dirty="0">
                <a:solidFill>
                  <a:srgbClr val="FFFFFF"/>
                </a:solidFill>
                <a:latin typeface="Times New Roman"/>
                <a:cs typeface="Times New Roman"/>
              </a:rPr>
              <a:t>always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compatible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whenever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Times New Roman"/>
                <a:cs typeface="Times New Roman"/>
              </a:rPr>
              <a:t>social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interactions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present</a:t>
            </a:r>
            <a:endParaRPr sz="2000" dirty="0">
              <a:latin typeface="Times New Roman"/>
              <a:cs typeface="Times New Roman"/>
            </a:endParaRPr>
          </a:p>
          <a:p>
            <a:pPr marL="1612900" lvl="2" indent="-457834">
              <a:lnSpc>
                <a:spcPct val="100000"/>
              </a:lnSpc>
              <a:spcBef>
                <a:spcPts val="484"/>
              </a:spcBef>
              <a:buClr>
                <a:srgbClr val="E4E4FF"/>
              </a:buClr>
              <a:buSzPct val="70000"/>
              <a:buFont typeface="Wingdings"/>
              <a:buChar char=""/>
              <a:tabLst>
                <a:tab pos="1612900" algn="l"/>
                <a:tab pos="1613535" algn="l"/>
              </a:tabLst>
            </a:pP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Solution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Times New Roman"/>
                <a:cs typeface="Times New Roman"/>
              </a:rPr>
              <a:t>1: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Albert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Hirschman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Times New Roman"/>
                <a:cs typeface="Times New Roman"/>
              </a:rPr>
              <a:t>Amartya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Times New Roman"/>
                <a:cs typeface="Times New Roman"/>
              </a:rPr>
              <a:t>Sen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either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collective</a:t>
            </a:r>
            <a:endParaRPr sz="2000" dirty="0">
              <a:latin typeface="Times New Roman"/>
              <a:cs typeface="Times New Roman"/>
            </a:endParaRPr>
          </a:p>
          <a:p>
            <a:pPr marL="1612900">
              <a:lnSpc>
                <a:spcPct val="100000"/>
              </a:lnSpc>
            </a:pP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action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Times New Roman"/>
                <a:cs typeface="Times New Roman"/>
              </a:rPr>
              <a:t>adding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benevolence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individual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moral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code</a:t>
            </a:r>
            <a:endParaRPr sz="2000" dirty="0">
              <a:latin typeface="Times New Roman"/>
              <a:cs typeface="Times New Roman"/>
            </a:endParaRPr>
          </a:p>
          <a:p>
            <a:pPr marL="1612900" marR="646430" lvl="2" indent="-457200">
              <a:lnSpc>
                <a:spcPct val="100000"/>
              </a:lnSpc>
              <a:spcBef>
                <a:spcPts val="480"/>
              </a:spcBef>
              <a:buClr>
                <a:srgbClr val="E4E4FF"/>
              </a:buClr>
              <a:buSzPct val="70000"/>
              <a:buFont typeface="Wingdings"/>
              <a:buChar char=""/>
              <a:tabLst>
                <a:tab pos="1612900" algn="l"/>
                <a:tab pos="1613535" algn="l"/>
              </a:tabLst>
            </a:pP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Solution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Times New Roman"/>
                <a:cs typeface="Times New Roman"/>
              </a:rPr>
              <a:t>2: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Chicago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school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(in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sense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economics </a:t>
            </a:r>
            <a:r>
              <a:rPr sz="2000" spc="-48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school)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assignment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private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property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rights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1060" y="0"/>
            <a:ext cx="7871459" cy="1600200"/>
            <a:chOff x="861060" y="0"/>
            <a:chExt cx="7871459" cy="1600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1060" y="0"/>
              <a:ext cx="7871459" cy="9906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3104" y="481583"/>
              <a:ext cx="7040880" cy="111861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2750" marR="5080" indent="-352425">
              <a:lnSpc>
                <a:spcPct val="100000"/>
              </a:lnSpc>
              <a:spcBef>
                <a:spcPts val="95"/>
              </a:spcBef>
            </a:pPr>
            <a:r>
              <a:rPr spc="175" dirty="0"/>
              <a:t>New</a:t>
            </a:r>
            <a:r>
              <a:rPr spc="-10" dirty="0"/>
              <a:t> </a:t>
            </a:r>
            <a:r>
              <a:rPr spc="-130" dirty="0"/>
              <a:t>Welfare</a:t>
            </a:r>
            <a:r>
              <a:rPr spc="-10" dirty="0"/>
              <a:t> </a:t>
            </a:r>
            <a:r>
              <a:rPr spc="70" dirty="0"/>
              <a:t>Economics</a:t>
            </a:r>
            <a:r>
              <a:rPr spc="20" dirty="0"/>
              <a:t> </a:t>
            </a:r>
            <a:r>
              <a:rPr spc="-40" dirty="0"/>
              <a:t>and</a:t>
            </a:r>
            <a:r>
              <a:rPr spc="-15" dirty="0"/>
              <a:t> </a:t>
            </a:r>
            <a:r>
              <a:rPr dirty="0"/>
              <a:t>the </a:t>
            </a:r>
            <a:r>
              <a:rPr spc="-985" dirty="0"/>
              <a:t> </a:t>
            </a:r>
            <a:r>
              <a:rPr spc="65" dirty="0"/>
              <a:t>Economic</a:t>
            </a:r>
            <a:r>
              <a:rPr spc="20" dirty="0"/>
              <a:t> </a:t>
            </a:r>
            <a:r>
              <a:rPr spc="5" dirty="0"/>
              <a:t>Theories </a:t>
            </a:r>
            <a:r>
              <a:rPr spc="-25" dirty="0"/>
              <a:t>of</a:t>
            </a:r>
            <a:r>
              <a:rPr spc="-20" dirty="0"/>
              <a:t> </a:t>
            </a:r>
            <a:r>
              <a:rPr spc="-40" dirty="0"/>
              <a:t>Justice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432816" y="1072896"/>
            <a:ext cx="8037830" cy="5215255"/>
            <a:chOff x="432816" y="1072896"/>
            <a:chExt cx="8037830" cy="521525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2816" y="1191768"/>
              <a:ext cx="467868" cy="4556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6008" y="1072896"/>
              <a:ext cx="1319784" cy="6797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40408" y="1072896"/>
              <a:ext cx="1257300" cy="6797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92323" y="1072896"/>
              <a:ext cx="547115" cy="6797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34055" y="1072896"/>
              <a:ext cx="1033271" cy="6797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39667" y="1072896"/>
              <a:ext cx="1871472" cy="6797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81956" y="1072896"/>
              <a:ext cx="762000" cy="67970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3248" y="1072896"/>
              <a:ext cx="851915" cy="67970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37504" y="1072896"/>
              <a:ext cx="1255776" cy="67970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65619" y="1072896"/>
              <a:ext cx="1505712" cy="67970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26008" y="1438656"/>
              <a:ext cx="1310640" cy="67970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31263" y="1438656"/>
              <a:ext cx="1312164" cy="67970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638044" y="1438656"/>
              <a:ext cx="472440" cy="67970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6528" y="1996440"/>
              <a:ext cx="467868" cy="45567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69719" y="1877568"/>
              <a:ext cx="1223771" cy="6797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388108" y="1877568"/>
              <a:ext cx="1214628" cy="67970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197351" y="1877568"/>
              <a:ext cx="472439" cy="67970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5816" y="2435352"/>
              <a:ext cx="467868" cy="45567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969008" y="2316480"/>
              <a:ext cx="1421892" cy="67970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061716" y="2316480"/>
              <a:ext cx="659892" cy="67970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390900" y="2316480"/>
              <a:ext cx="935736" cy="67970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921251" y="2316480"/>
              <a:ext cx="958596" cy="67970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474463" y="2316480"/>
              <a:ext cx="548639" cy="67970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617719" y="2316480"/>
              <a:ext cx="1392936" cy="67970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679948" y="2316480"/>
              <a:ext cx="557784" cy="67970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908548" y="2316480"/>
              <a:ext cx="707135" cy="67970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210300" y="2316480"/>
              <a:ext cx="775716" cy="67970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658356" y="2316480"/>
              <a:ext cx="1370076" cy="67970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969008" y="2682240"/>
              <a:ext cx="1284732" cy="67970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924555" y="2682240"/>
              <a:ext cx="958595" cy="67970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477767" y="2682240"/>
              <a:ext cx="557784" cy="67970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706368" y="2682240"/>
              <a:ext cx="780288" cy="67970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155948" y="2682240"/>
              <a:ext cx="882396" cy="67970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632960" y="2682240"/>
              <a:ext cx="1153667" cy="67970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458968" y="2682240"/>
              <a:ext cx="775715" cy="67970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905500" y="2682240"/>
              <a:ext cx="935736" cy="67970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435851" y="2682240"/>
              <a:ext cx="958596" cy="67970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065263" y="2682240"/>
              <a:ext cx="1405127" cy="679703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5816" y="3240024"/>
              <a:ext cx="467868" cy="45567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969008" y="3121152"/>
              <a:ext cx="1278636" cy="67970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918460" y="3121152"/>
              <a:ext cx="2272284" cy="67970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785360" y="3121152"/>
              <a:ext cx="775715" cy="67970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233416" y="3121152"/>
              <a:ext cx="1562099" cy="67970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464807" y="3121152"/>
              <a:ext cx="1091184" cy="67970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226808" y="3121152"/>
              <a:ext cx="966216" cy="679704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6528" y="3678936"/>
              <a:ext cx="467868" cy="45567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569719" y="3560063"/>
              <a:ext cx="1853183" cy="67970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093720" y="3560063"/>
              <a:ext cx="1638300" cy="67970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26636" y="3560063"/>
              <a:ext cx="472439" cy="67970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5816" y="4117847"/>
              <a:ext cx="467868" cy="455675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969008" y="3998975"/>
              <a:ext cx="1363980" cy="67970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927604" y="3998975"/>
              <a:ext cx="1434083" cy="679704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032504" y="3998975"/>
              <a:ext cx="1190244" cy="679704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817363" y="3998975"/>
              <a:ext cx="874776" cy="679704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62956" y="3998975"/>
              <a:ext cx="1319783" cy="679704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77356" y="3998975"/>
              <a:ext cx="762000" cy="679704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708648" y="3998975"/>
              <a:ext cx="1363979" cy="679704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667244" y="3998975"/>
              <a:ext cx="618744" cy="679704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5816" y="4556760"/>
              <a:ext cx="467868" cy="455675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969008" y="4437887"/>
              <a:ext cx="1395983" cy="67970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035808" y="4437887"/>
              <a:ext cx="690371" cy="679704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320795" y="4437887"/>
              <a:ext cx="1278636" cy="679704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270248" y="4437887"/>
              <a:ext cx="2272283" cy="679704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137148" y="4437887"/>
              <a:ext cx="775716" cy="679704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585204" y="4437887"/>
              <a:ext cx="1562100" cy="679704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969008" y="4803648"/>
              <a:ext cx="1091183" cy="679704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731008" y="4803648"/>
              <a:ext cx="966216" cy="679704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5816" y="5361431"/>
              <a:ext cx="467868" cy="455676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969008" y="5242560"/>
              <a:ext cx="1395983" cy="679704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035808" y="5242560"/>
              <a:ext cx="690371" cy="679704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320795" y="5242560"/>
              <a:ext cx="1551431" cy="679704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544568" y="5242560"/>
              <a:ext cx="2313432" cy="679704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452616" y="5242560"/>
              <a:ext cx="501395" cy="679704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623304" y="5242560"/>
              <a:ext cx="1228344" cy="679704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522463" y="5242560"/>
              <a:ext cx="922020" cy="679704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969008" y="5608319"/>
              <a:ext cx="775716" cy="679704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417064" y="5608319"/>
              <a:ext cx="1347215" cy="679704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435095" y="5608319"/>
              <a:ext cx="659891" cy="679704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765804" y="5608319"/>
              <a:ext cx="1705355" cy="679704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5143500" y="5608319"/>
              <a:ext cx="998220" cy="679704"/>
            </a:xfrm>
            <a:prstGeom prst="rect">
              <a:avLst/>
            </a:prstGeom>
          </p:spPr>
        </p:pic>
      </p:grpSp>
      <p:sp>
        <p:nvSpPr>
          <p:cNvPr id="87" name="object 87"/>
          <p:cNvSpPr txBox="1"/>
          <p:nvPr/>
        </p:nvSpPr>
        <p:spPr>
          <a:xfrm>
            <a:off x="547217" y="1134617"/>
            <a:ext cx="7724140" cy="49834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104139" indent="-457200">
              <a:lnSpc>
                <a:spcPct val="100000"/>
              </a:lnSpc>
              <a:spcBef>
                <a:spcPts val="100"/>
              </a:spcBef>
              <a:buClr>
                <a:srgbClr val="FFCC00"/>
              </a:buClr>
              <a:buSzPct val="68750"/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Market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failures: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some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assumptions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two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welfare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theorems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fulfilled:</a:t>
            </a:r>
            <a:endParaRPr sz="2400" dirty="0">
              <a:latin typeface="Times New Roman"/>
              <a:cs typeface="Times New Roman"/>
            </a:endParaRPr>
          </a:p>
          <a:p>
            <a:pPr marL="1213485" lvl="1" indent="-457834">
              <a:lnSpc>
                <a:spcPct val="100000"/>
              </a:lnSpc>
              <a:spcBef>
                <a:spcPts val="575"/>
              </a:spcBef>
              <a:buClr>
                <a:srgbClr val="A885DF"/>
              </a:buClr>
              <a:buSzPct val="68750"/>
              <a:buFont typeface="Wingdings"/>
              <a:buChar char=""/>
              <a:tabLst>
                <a:tab pos="1213485" algn="l"/>
                <a:tab pos="1214120" algn="l"/>
              </a:tabLst>
            </a:pP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Public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Goods:</a:t>
            </a:r>
            <a:endParaRPr sz="2400" dirty="0">
              <a:latin typeface="Times New Roman"/>
              <a:cs typeface="Times New Roman"/>
            </a:endParaRPr>
          </a:p>
          <a:p>
            <a:pPr marL="1612900" lvl="2" indent="-457834">
              <a:lnSpc>
                <a:spcPct val="100000"/>
              </a:lnSpc>
              <a:spcBef>
                <a:spcPts val="580"/>
              </a:spcBef>
              <a:buClr>
                <a:srgbClr val="E4E4FF"/>
              </a:buClr>
              <a:buSzPct val="68750"/>
              <a:buFont typeface="Wingdings"/>
              <a:buChar char=""/>
              <a:tabLst>
                <a:tab pos="1612900" algn="l"/>
                <a:tab pos="1613535" algn="l"/>
              </a:tabLst>
            </a:pP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Problem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free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rider: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/>
                <a:cs typeface="Times New Roman"/>
              </a:rPr>
              <a:t>Wicksell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/>
                <a:cs typeface="Times New Roman"/>
              </a:rPr>
              <a:t>Swedish</a:t>
            </a:r>
            <a:endParaRPr sz="2400" dirty="0">
              <a:latin typeface="Times New Roman"/>
              <a:cs typeface="Times New Roman"/>
            </a:endParaRPr>
          </a:p>
          <a:p>
            <a:pPr marL="1612900">
              <a:lnSpc>
                <a:spcPct val="100000"/>
              </a:lnSpc>
            </a:pP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cultural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area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did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realize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free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rider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problem</a:t>
            </a:r>
            <a:endParaRPr sz="2400" dirty="0">
              <a:latin typeface="Times New Roman"/>
              <a:cs typeface="Times New Roman"/>
            </a:endParaRPr>
          </a:p>
          <a:p>
            <a:pPr marL="1612900" lvl="2" indent="-457834">
              <a:lnSpc>
                <a:spcPct val="100000"/>
              </a:lnSpc>
              <a:spcBef>
                <a:spcPts val="575"/>
              </a:spcBef>
              <a:buClr>
                <a:srgbClr val="E4E4FF"/>
              </a:buClr>
              <a:buSzPct val="68750"/>
              <a:buFont typeface="Wingdings"/>
              <a:buChar char=""/>
              <a:tabLst>
                <a:tab pos="1612900" algn="l"/>
                <a:tab pos="1613535" algn="l"/>
              </a:tabLst>
            </a:pP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Adding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benevolence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individual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moral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code</a:t>
            </a:r>
            <a:endParaRPr sz="2400" dirty="0">
              <a:latin typeface="Times New Roman"/>
              <a:cs typeface="Times New Roman"/>
            </a:endParaRPr>
          </a:p>
          <a:p>
            <a:pPr marL="1213485" lvl="1" indent="-457834">
              <a:lnSpc>
                <a:spcPct val="100000"/>
              </a:lnSpc>
              <a:spcBef>
                <a:spcPts val="575"/>
              </a:spcBef>
              <a:buClr>
                <a:srgbClr val="A885DF"/>
              </a:buClr>
              <a:buSzPct val="68750"/>
              <a:buFont typeface="Wingdings"/>
              <a:buChar char=""/>
              <a:tabLst>
                <a:tab pos="1213485" algn="l"/>
                <a:tab pos="121412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Information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8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Asym</a:t>
            </a:r>
            <a:r>
              <a:rPr lang="cs-CZ" sz="2400" spc="-8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spc="-8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etry</a:t>
            </a:r>
            <a:r>
              <a:rPr sz="2400" spc="-85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  <a:p>
            <a:pPr marL="1612900" lvl="2" indent="-457834">
              <a:lnSpc>
                <a:spcPct val="100000"/>
              </a:lnSpc>
              <a:spcBef>
                <a:spcPts val="580"/>
              </a:spcBef>
              <a:buClr>
                <a:srgbClr val="E4E4FF"/>
              </a:buClr>
              <a:buSzPct val="68750"/>
              <a:buFont typeface="Wingdings"/>
              <a:buChar char=""/>
              <a:tabLst>
                <a:tab pos="1612900" algn="l"/>
                <a:tab pos="1613535" algn="l"/>
              </a:tabLst>
            </a:pP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George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Ackerlof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1970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„The 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Market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Lemons“</a:t>
            </a:r>
            <a:endParaRPr sz="2400" dirty="0">
              <a:latin typeface="Times New Roman"/>
              <a:cs typeface="Times New Roman"/>
            </a:endParaRPr>
          </a:p>
          <a:p>
            <a:pPr marL="1612900" marR="329565" lvl="2" indent="-457200">
              <a:lnSpc>
                <a:spcPct val="100000"/>
              </a:lnSpc>
              <a:spcBef>
                <a:spcPts val="575"/>
              </a:spcBef>
              <a:buClr>
                <a:srgbClr val="E4E4FF"/>
              </a:buClr>
              <a:buSzPct val="68750"/>
              <a:buFont typeface="Wingdings"/>
              <a:buChar char=""/>
              <a:tabLst>
                <a:tab pos="1612900" algn="l"/>
                <a:tab pos="1613535" algn="l"/>
              </a:tabLst>
            </a:pP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Solution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/>
                <a:cs typeface="Times New Roman"/>
              </a:rPr>
              <a:t>1: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Adding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benevolence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individual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moral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code</a:t>
            </a:r>
            <a:endParaRPr sz="2400" dirty="0">
              <a:latin typeface="Times New Roman"/>
              <a:cs typeface="Times New Roman"/>
            </a:endParaRPr>
          </a:p>
          <a:p>
            <a:pPr marL="1612900" marR="29845" lvl="2" indent="-457200">
              <a:lnSpc>
                <a:spcPct val="100000"/>
              </a:lnSpc>
              <a:spcBef>
                <a:spcPts val="575"/>
              </a:spcBef>
              <a:buClr>
                <a:srgbClr val="E4E4FF"/>
              </a:buClr>
              <a:buSzPct val="68750"/>
              <a:buFont typeface="Wingdings"/>
              <a:buChar char=""/>
              <a:tabLst>
                <a:tab pos="1612900" algn="l"/>
                <a:tab pos="1613535" algn="l"/>
              </a:tabLst>
            </a:pP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Solution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/>
                <a:cs typeface="Times New Roman"/>
              </a:rPr>
              <a:t>2: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Screening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monitoring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Linked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increase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of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transaction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costs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6076" y="0"/>
            <a:ext cx="2296668" cy="8900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7320" y="0"/>
            <a:ext cx="16617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Outline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21563" y="391668"/>
            <a:ext cx="5724525" cy="1484630"/>
            <a:chOff x="321563" y="391668"/>
            <a:chExt cx="5724525" cy="14846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563" y="553212"/>
              <a:ext cx="615696" cy="5958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6195" y="391668"/>
              <a:ext cx="1453896" cy="8991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6691" y="391668"/>
              <a:ext cx="1598676" cy="8991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95599" y="391668"/>
              <a:ext cx="1516379" cy="8991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78579" y="391668"/>
              <a:ext cx="737615" cy="8991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83379" y="391668"/>
              <a:ext cx="1414272" cy="8991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563" y="1138427"/>
              <a:ext cx="615696" cy="59588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6195" y="976884"/>
              <a:ext cx="1842516" cy="8991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17419" y="976884"/>
              <a:ext cx="1557528" cy="8991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45180" y="976884"/>
              <a:ext cx="1514855" cy="8991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26635" y="976884"/>
              <a:ext cx="737615" cy="8991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31435" y="976884"/>
              <a:ext cx="1414272" cy="899160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321563" y="2147316"/>
            <a:ext cx="7223759" cy="1386840"/>
            <a:chOff x="321563" y="2147316"/>
            <a:chExt cx="7223759" cy="1386840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563" y="2308860"/>
              <a:ext cx="615696" cy="59588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6195" y="2147316"/>
              <a:ext cx="1889760" cy="8991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62556" y="2147316"/>
              <a:ext cx="4265676" cy="89916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94831" y="2147316"/>
              <a:ext cx="659891" cy="89916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23431" y="2147316"/>
              <a:ext cx="1421891" cy="89916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06195" y="2634996"/>
              <a:ext cx="3535679" cy="899160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321563" y="3805428"/>
            <a:ext cx="7245350" cy="1386840"/>
            <a:chOff x="321563" y="3805428"/>
            <a:chExt cx="7245350" cy="1386840"/>
          </a:xfrm>
        </p:grpSpPr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563" y="3966972"/>
              <a:ext cx="615696" cy="59588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06195" y="3805428"/>
              <a:ext cx="3745991" cy="89916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18787" y="3805428"/>
              <a:ext cx="3547871" cy="89916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06195" y="4293108"/>
              <a:ext cx="3579876" cy="899159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474065" y="378939"/>
            <a:ext cx="6721475" cy="451294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584200" indent="-572135">
              <a:lnSpc>
                <a:spcPct val="100000"/>
              </a:lnSpc>
              <a:spcBef>
                <a:spcPts val="865"/>
              </a:spcBef>
              <a:buClr>
                <a:srgbClr val="FFCC00"/>
              </a:buClr>
              <a:buSzPct val="70312"/>
              <a:buFont typeface="Wingdings"/>
              <a:buChar char=""/>
              <a:tabLst>
                <a:tab pos="584200" algn="l"/>
                <a:tab pos="584835" algn="l"/>
              </a:tabLst>
            </a:pP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Leon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14" dirty="0">
                <a:solidFill>
                  <a:srgbClr val="FFFFFF"/>
                </a:solidFill>
                <a:latin typeface="Times New Roman"/>
                <a:cs typeface="Times New Roman"/>
              </a:rPr>
              <a:t>Walras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5" dirty="0">
                <a:solidFill>
                  <a:srgbClr val="FFFFFF"/>
                </a:solidFill>
                <a:latin typeface="Times New Roman"/>
                <a:cs typeface="Times New Roman"/>
              </a:rPr>
              <a:t>(1834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10" dirty="0">
                <a:solidFill>
                  <a:srgbClr val="FFFFFF"/>
                </a:solidFill>
                <a:latin typeface="Times New Roman"/>
                <a:cs typeface="Times New Roman"/>
              </a:rPr>
              <a:t>1910)</a:t>
            </a:r>
            <a:endParaRPr sz="3200">
              <a:latin typeface="Times New Roman"/>
              <a:cs typeface="Times New Roman"/>
            </a:endParaRPr>
          </a:p>
          <a:p>
            <a:pPr marL="584200" indent="-572135">
              <a:lnSpc>
                <a:spcPct val="100000"/>
              </a:lnSpc>
              <a:spcBef>
                <a:spcPts val="770"/>
              </a:spcBef>
              <a:buClr>
                <a:srgbClr val="FFCC00"/>
              </a:buClr>
              <a:buSzPct val="70312"/>
              <a:buFont typeface="Wingdings"/>
              <a:buChar char=""/>
              <a:tabLst>
                <a:tab pos="584200" algn="l"/>
                <a:tab pos="584835" algn="l"/>
              </a:tabLst>
            </a:pP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Vilfredo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Pareto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10" dirty="0">
                <a:solidFill>
                  <a:srgbClr val="FFFFFF"/>
                </a:solidFill>
                <a:latin typeface="Times New Roman"/>
                <a:cs typeface="Times New Roman"/>
              </a:rPr>
              <a:t>(1848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10" dirty="0">
                <a:solidFill>
                  <a:srgbClr val="FFFFFF"/>
                </a:solidFill>
                <a:latin typeface="Times New Roman"/>
                <a:cs typeface="Times New Roman"/>
              </a:rPr>
              <a:t>1923)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CC00"/>
              </a:buClr>
              <a:buFont typeface="Wingdings"/>
              <a:buChar char=""/>
            </a:pPr>
            <a:endParaRPr sz="4650">
              <a:latin typeface="Times New Roman"/>
              <a:cs typeface="Times New Roman"/>
            </a:endParaRPr>
          </a:p>
          <a:p>
            <a:pPr marL="584200" marR="21590" indent="-572135">
              <a:lnSpc>
                <a:spcPct val="100000"/>
              </a:lnSpc>
              <a:spcBef>
                <a:spcPts val="5"/>
              </a:spcBef>
              <a:buClr>
                <a:srgbClr val="FFCC00"/>
              </a:buClr>
              <a:buSzPct val="70312"/>
              <a:buFont typeface="Wingdings"/>
              <a:buChar char=""/>
              <a:tabLst>
                <a:tab pos="584200" algn="l"/>
                <a:tab pos="584835" algn="l"/>
              </a:tabLst>
            </a:pP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General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Economic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Equilibrium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from </a:t>
            </a:r>
            <a:r>
              <a:rPr sz="32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Triumph </a:t>
            </a:r>
            <a:r>
              <a:rPr sz="3200" spc="3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0" dirty="0">
                <a:solidFill>
                  <a:srgbClr val="FFFFFF"/>
                </a:solidFill>
                <a:latin typeface="Times New Roman"/>
                <a:cs typeface="Times New Roman"/>
              </a:rPr>
              <a:t>Crisis.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CC00"/>
              </a:buClr>
              <a:buFont typeface="Wingdings"/>
              <a:buChar char=""/>
            </a:pPr>
            <a:endParaRPr sz="4650">
              <a:latin typeface="Times New Roman"/>
              <a:cs typeface="Times New Roman"/>
            </a:endParaRPr>
          </a:p>
          <a:p>
            <a:pPr marL="584200" marR="5080" indent="-572135">
              <a:lnSpc>
                <a:spcPct val="100000"/>
              </a:lnSpc>
              <a:buClr>
                <a:srgbClr val="FFCC00"/>
              </a:buClr>
              <a:buSzPct val="70312"/>
              <a:buFont typeface="Wingdings"/>
              <a:buChar char=""/>
              <a:tabLst>
                <a:tab pos="584200" algn="l"/>
                <a:tab pos="584835" algn="l"/>
              </a:tabLst>
            </a:pPr>
            <a:r>
              <a:rPr sz="3200" spc="-100" dirty="0">
                <a:solidFill>
                  <a:srgbClr val="FFFFFF"/>
                </a:solidFill>
                <a:latin typeface="Times New Roman"/>
                <a:cs typeface="Times New Roman"/>
              </a:rPr>
              <a:t>Welfare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Economics</a:t>
            </a:r>
            <a:r>
              <a:rPr sz="32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Economic </a:t>
            </a:r>
            <a:r>
              <a:rPr sz="32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Theories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of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Justice.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1060" y="0"/>
            <a:ext cx="7871459" cy="1600200"/>
            <a:chOff x="861060" y="0"/>
            <a:chExt cx="7871459" cy="1600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1060" y="0"/>
              <a:ext cx="7871459" cy="9906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3104" y="481583"/>
              <a:ext cx="7040880" cy="111861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2750" marR="5080" indent="-352425">
              <a:lnSpc>
                <a:spcPct val="100000"/>
              </a:lnSpc>
              <a:spcBef>
                <a:spcPts val="95"/>
              </a:spcBef>
            </a:pPr>
            <a:r>
              <a:rPr spc="175" dirty="0"/>
              <a:t>New</a:t>
            </a:r>
            <a:r>
              <a:rPr spc="-10" dirty="0"/>
              <a:t> </a:t>
            </a:r>
            <a:r>
              <a:rPr spc="-130" dirty="0"/>
              <a:t>Welfare</a:t>
            </a:r>
            <a:r>
              <a:rPr spc="-10" dirty="0"/>
              <a:t> </a:t>
            </a:r>
            <a:r>
              <a:rPr spc="70" dirty="0"/>
              <a:t>Economics</a:t>
            </a:r>
            <a:r>
              <a:rPr spc="20" dirty="0"/>
              <a:t> </a:t>
            </a:r>
            <a:r>
              <a:rPr spc="-40" dirty="0"/>
              <a:t>and</a:t>
            </a:r>
            <a:r>
              <a:rPr spc="-15" dirty="0"/>
              <a:t> </a:t>
            </a:r>
            <a:r>
              <a:rPr dirty="0"/>
              <a:t>the </a:t>
            </a:r>
            <a:r>
              <a:rPr spc="-985" dirty="0"/>
              <a:t> </a:t>
            </a:r>
            <a:r>
              <a:rPr spc="65" dirty="0"/>
              <a:t>Economic</a:t>
            </a:r>
            <a:r>
              <a:rPr spc="20" dirty="0"/>
              <a:t> </a:t>
            </a:r>
            <a:r>
              <a:rPr spc="5" dirty="0"/>
              <a:t>Theories </a:t>
            </a:r>
            <a:r>
              <a:rPr spc="-25" dirty="0"/>
              <a:t>of</a:t>
            </a:r>
            <a:r>
              <a:rPr spc="-20" dirty="0"/>
              <a:t> </a:t>
            </a:r>
            <a:r>
              <a:rPr spc="-40" dirty="0"/>
              <a:t>Justice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547217" y="1197863"/>
            <a:ext cx="8291983" cy="32976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marR="118745" indent="-457200">
              <a:lnSpc>
                <a:spcPct val="100000"/>
              </a:lnSpc>
              <a:spcBef>
                <a:spcPts val="95"/>
              </a:spcBef>
              <a:buClr>
                <a:srgbClr val="FFCC00"/>
              </a:buClr>
              <a:buSzPct val="69642"/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Market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90" dirty="0">
                <a:solidFill>
                  <a:srgbClr val="FFFFFF"/>
                </a:solidFill>
                <a:latin typeface="Times New Roman"/>
                <a:cs typeface="Times New Roman"/>
              </a:rPr>
              <a:t>failures: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Which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research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programmes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have </a:t>
            </a:r>
            <a:r>
              <a:rPr sz="2800" spc="-6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they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motivated?</a:t>
            </a:r>
            <a:endParaRPr sz="2800" dirty="0">
              <a:latin typeface="Times New Roman"/>
              <a:cs typeface="Times New Roman"/>
            </a:endParaRPr>
          </a:p>
          <a:p>
            <a:pPr marL="1213485" marR="5080" lvl="1" indent="-457834">
              <a:lnSpc>
                <a:spcPct val="100000"/>
              </a:lnSpc>
              <a:spcBef>
                <a:spcPts val="675"/>
              </a:spcBef>
              <a:buClr>
                <a:srgbClr val="A885DF"/>
              </a:buClr>
              <a:buSzPct val="69642"/>
              <a:buFont typeface="Wingdings"/>
              <a:buChar char=""/>
              <a:tabLst>
                <a:tab pos="1213485" algn="l"/>
                <a:tab pos="1214120" algn="l"/>
              </a:tabLst>
            </a:pP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New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Institutional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Economics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its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stress </a:t>
            </a:r>
            <a:r>
              <a:rPr sz="2800" spc="-6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role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transaction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costs</a:t>
            </a:r>
            <a:endParaRPr sz="2800" dirty="0">
              <a:latin typeface="Times New Roman"/>
              <a:cs typeface="Times New Roman"/>
            </a:endParaRPr>
          </a:p>
          <a:p>
            <a:pPr marL="1213485" lvl="1" indent="-457834">
              <a:lnSpc>
                <a:spcPct val="100000"/>
              </a:lnSpc>
              <a:spcBef>
                <a:spcPts val="670"/>
              </a:spcBef>
              <a:buClr>
                <a:srgbClr val="A885DF"/>
              </a:buClr>
              <a:buSzPct val="69642"/>
              <a:buFont typeface="Wingdings"/>
              <a:buChar char=""/>
              <a:tabLst>
                <a:tab pos="1213485" algn="l"/>
                <a:tab pos="1214120" algn="l"/>
              </a:tabLst>
            </a:pP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Theory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800" spc="-8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social</a:t>
            </a:r>
            <a:r>
              <a:rPr lang="cs-CZ" sz="2800" spc="-8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choice</a:t>
            </a:r>
            <a:r>
              <a:rPr lang="cs-CZ" sz="28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(</a:t>
            </a:r>
            <a:r>
              <a:rPr lang="cs-CZ" sz="28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nowadays</a:t>
            </a:r>
            <a:r>
              <a:rPr lang="cs-CZ" sz="28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cs-CZ" sz="28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lang="cs-CZ" sz="28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8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lang="cs-CZ" sz="28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8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lang="cs-CZ" sz="28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8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Theory</a:t>
            </a:r>
            <a:r>
              <a:rPr lang="cs-CZ" sz="28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8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lang="cs-CZ" sz="28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public </a:t>
            </a:r>
            <a:r>
              <a:rPr lang="cs-CZ" sz="28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choice</a:t>
            </a:r>
            <a:r>
              <a:rPr lang="cs-CZ" sz="28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2800" dirty="0">
              <a:latin typeface="Times New Roman"/>
              <a:cs typeface="Times New Roman"/>
            </a:endParaRPr>
          </a:p>
          <a:p>
            <a:pPr marL="1213485" marR="234950" lvl="1" indent="-457834">
              <a:lnSpc>
                <a:spcPct val="100000"/>
              </a:lnSpc>
              <a:spcBef>
                <a:spcPts val="675"/>
              </a:spcBef>
              <a:buClr>
                <a:srgbClr val="A885DF"/>
              </a:buClr>
              <a:buSzPct val="69642"/>
              <a:buFont typeface="Wingdings"/>
              <a:buChar char=""/>
              <a:tabLst>
                <a:tab pos="1213485" algn="l"/>
                <a:tab pos="1214120" algn="l"/>
              </a:tabLst>
            </a:pPr>
            <a:r>
              <a:rPr lang="cs-CZ" sz="2800" spc="-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Return </a:t>
            </a:r>
            <a:r>
              <a:rPr lang="cs-CZ" sz="2800" spc="-4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lang="cs-CZ" sz="2800" spc="-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ethics</a:t>
            </a:r>
            <a:r>
              <a:rPr sz="28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8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800" spc="-68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economics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1060" y="0"/>
            <a:ext cx="7871459" cy="1600200"/>
            <a:chOff x="861060" y="0"/>
            <a:chExt cx="7871459" cy="1600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1060" y="0"/>
              <a:ext cx="7871459" cy="9906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3104" y="481583"/>
              <a:ext cx="7040880" cy="111861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2750" marR="5080" indent="-352425">
              <a:lnSpc>
                <a:spcPct val="100000"/>
              </a:lnSpc>
              <a:spcBef>
                <a:spcPts val="95"/>
              </a:spcBef>
            </a:pPr>
            <a:r>
              <a:rPr spc="175" dirty="0"/>
              <a:t>New</a:t>
            </a:r>
            <a:r>
              <a:rPr spc="-10" dirty="0"/>
              <a:t> </a:t>
            </a:r>
            <a:r>
              <a:rPr spc="-130" dirty="0"/>
              <a:t>Welfare</a:t>
            </a:r>
            <a:r>
              <a:rPr spc="-10" dirty="0"/>
              <a:t> </a:t>
            </a:r>
            <a:r>
              <a:rPr spc="70" dirty="0"/>
              <a:t>Economics</a:t>
            </a:r>
            <a:r>
              <a:rPr spc="20" dirty="0"/>
              <a:t> </a:t>
            </a:r>
            <a:r>
              <a:rPr spc="-40" dirty="0"/>
              <a:t>and</a:t>
            </a:r>
            <a:r>
              <a:rPr spc="-15" dirty="0"/>
              <a:t> </a:t>
            </a:r>
            <a:r>
              <a:rPr dirty="0"/>
              <a:t>the </a:t>
            </a:r>
            <a:r>
              <a:rPr spc="-985" dirty="0"/>
              <a:t> </a:t>
            </a:r>
            <a:r>
              <a:rPr spc="65" dirty="0"/>
              <a:t>Economic</a:t>
            </a:r>
            <a:r>
              <a:rPr spc="20" dirty="0"/>
              <a:t> </a:t>
            </a:r>
            <a:r>
              <a:rPr spc="5" dirty="0"/>
              <a:t>Theories </a:t>
            </a:r>
            <a:r>
              <a:rPr spc="-25" dirty="0"/>
              <a:t>of</a:t>
            </a:r>
            <a:r>
              <a:rPr spc="-20" dirty="0"/>
              <a:t> </a:t>
            </a:r>
            <a:r>
              <a:rPr spc="-40" dirty="0"/>
              <a:t>Justice</a:t>
            </a:r>
          </a:p>
        </p:txBody>
      </p:sp>
      <p:sp>
        <p:nvSpPr>
          <p:cNvPr id="108" name="object 108"/>
          <p:cNvSpPr txBox="1"/>
          <p:nvPr/>
        </p:nvSpPr>
        <p:spPr>
          <a:xfrm>
            <a:off x="76200" y="1143000"/>
            <a:ext cx="8915400" cy="4970591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800"/>
              </a:spcBef>
              <a:buClr>
                <a:srgbClr val="FFCC00"/>
              </a:buClr>
              <a:buSzPct val="69642"/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Theory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400" spc="-110" dirty="0">
                <a:solidFill>
                  <a:srgbClr val="FFFFFF"/>
                </a:solidFill>
                <a:latin typeface="Times New Roman"/>
                <a:cs typeface="Times New Roman"/>
              </a:rPr>
              <a:t>Social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Choice</a:t>
            </a:r>
            <a:endParaRPr sz="2400" dirty="0">
              <a:latin typeface="Times New Roman"/>
              <a:cs typeface="Times New Roman"/>
            </a:endParaRPr>
          </a:p>
          <a:p>
            <a:pPr marL="1213485" marR="290195" lvl="1" indent="-457834">
              <a:lnSpc>
                <a:spcPct val="100000"/>
              </a:lnSpc>
              <a:spcBef>
                <a:spcPts val="575"/>
              </a:spcBef>
              <a:buClr>
                <a:srgbClr val="A885DF"/>
              </a:buClr>
              <a:buSzPct val="68750"/>
              <a:buFont typeface="Wingdings"/>
              <a:buChar char=""/>
              <a:tabLst>
                <a:tab pos="1213485" algn="l"/>
                <a:tab pos="1214120" algn="l"/>
              </a:tabLst>
            </a:pPr>
            <a:r>
              <a:rPr sz="24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4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increasing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public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sector,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problems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/>
                <a:cs typeface="Times New Roman"/>
              </a:rPr>
              <a:t>delivery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public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goods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started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/>
                <a:cs typeface="Times New Roman"/>
              </a:rPr>
              <a:t>very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relevant</a:t>
            </a:r>
            <a:r>
              <a:rPr lang="cs-CZ" sz="2400" spc="-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and very </a:t>
            </a:r>
            <a:r>
              <a:rPr lang="cs-CZ" sz="2400" spc="-5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conflicting</a:t>
            </a:r>
            <a:endParaRPr sz="2400" dirty="0">
              <a:latin typeface="Times New Roman"/>
              <a:cs typeface="Times New Roman"/>
            </a:endParaRPr>
          </a:p>
          <a:p>
            <a:pPr marL="1213485" marR="457834" lvl="1" indent="-457834">
              <a:lnSpc>
                <a:spcPct val="100000"/>
              </a:lnSpc>
              <a:spcBef>
                <a:spcPts val="580"/>
              </a:spcBef>
              <a:buClr>
                <a:srgbClr val="A885DF"/>
              </a:buClr>
              <a:buSzPct val="68750"/>
              <a:buFont typeface="Wingdings"/>
              <a:buChar char=""/>
              <a:tabLst>
                <a:tab pos="1213485" algn="l"/>
                <a:tab pos="1214120" algn="l"/>
              </a:tabLst>
            </a:pP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Arrow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1951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book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„Collective</a:t>
            </a:r>
            <a:r>
              <a:rPr sz="24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Choice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Individual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Values“</a:t>
            </a:r>
            <a:endParaRPr sz="2400" dirty="0">
              <a:latin typeface="Times New Roman"/>
              <a:cs typeface="Times New Roman"/>
            </a:endParaRPr>
          </a:p>
          <a:p>
            <a:pPr marL="1612900" lvl="2" indent="-457834">
              <a:lnSpc>
                <a:spcPct val="100000"/>
              </a:lnSpc>
              <a:spcBef>
                <a:spcPts val="560"/>
              </a:spcBef>
              <a:buClr>
                <a:srgbClr val="E4E4FF"/>
              </a:buClr>
              <a:buSzPct val="70000"/>
              <a:buFont typeface="Wingdings"/>
              <a:buChar char=""/>
              <a:tabLst>
                <a:tab pos="1612900" algn="l"/>
                <a:tab pos="1613535" algn="l"/>
              </a:tabLst>
            </a:pP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Arrow</a:t>
            </a:r>
            <a:r>
              <a:rPr sz="2400" spc="-35" dirty="0">
                <a:solidFill>
                  <a:srgbClr val="FFFFFF"/>
                </a:solidFill>
                <a:latin typeface="MS PGothic"/>
                <a:cs typeface="MS PGothic"/>
              </a:rPr>
              <a:t>´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Impossibility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Theorem</a:t>
            </a:r>
            <a:endParaRPr sz="2400" dirty="0">
              <a:latin typeface="Times New Roman"/>
              <a:cs typeface="Times New Roman"/>
            </a:endParaRPr>
          </a:p>
          <a:p>
            <a:pPr marL="2070100" marR="495934" lvl="3" indent="-457200">
              <a:lnSpc>
                <a:spcPct val="100000"/>
              </a:lnSpc>
              <a:spcBef>
                <a:spcPts val="375"/>
              </a:spcBef>
              <a:buClr>
                <a:srgbClr val="A885DF"/>
              </a:buClr>
              <a:buSzPct val="68750"/>
              <a:buFont typeface="Wingdings"/>
              <a:buChar char=""/>
              <a:tabLst>
                <a:tab pos="2070100" algn="l"/>
                <a:tab pos="20707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we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leave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assumption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cardinal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utility,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aggregating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individual </a:t>
            </a:r>
            <a:r>
              <a:rPr sz="2400" spc="-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preferences</a:t>
            </a:r>
            <a:r>
              <a:rPr sz="24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lead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inconsistencies</a:t>
            </a:r>
            <a:endParaRPr lang="cs-CZ" sz="2400" spc="-35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155700" marR="495934" lvl="1" indent="-457200">
              <a:spcBef>
                <a:spcPts val="375"/>
              </a:spcBef>
              <a:buClr>
                <a:srgbClr val="A885DF"/>
              </a:buClr>
              <a:buSzPct val="68750"/>
              <a:buFont typeface="Wingdings"/>
              <a:buChar char=""/>
              <a:tabLst>
                <a:tab pos="2070100" algn="l"/>
                <a:tab pos="2070735" algn="l"/>
              </a:tabLst>
            </a:pPr>
            <a:r>
              <a:rPr lang="cs-CZ" sz="2400" spc="-3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Knut</a:t>
            </a:r>
            <a:r>
              <a:rPr lang="cs-CZ" sz="24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400" spc="-3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Wicksell</a:t>
            </a:r>
            <a:r>
              <a:rPr lang="cs-CZ" sz="24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cs-CZ" sz="2400" spc="-3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unanimous</a:t>
            </a:r>
            <a:r>
              <a:rPr lang="cs-CZ" sz="24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and majority </a:t>
            </a:r>
            <a:r>
              <a:rPr lang="cs-CZ" sz="2400" spc="-3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voting</a:t>
            </a:r>
            <a:endParaRPr lang="cs-CZ" sz="2400" spc="-35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612900" marR="495934" lvl="2" indent="-457200">
              <a:spcBef>
                <a:spcPts val="375"/>
              </a:spcBef>
              <a:buClr>
                <a:srgbClr val="A885DF"/>
              </a:buClr>
              <a:buSzPct val="68750"/>
              <a:buFont typeface="Wingdings"/>
              <a:buChar char=""/>
              <a:tabLst>
                <a:tab pos="2070100" algn="l"/>
                <a:tab pos="2070735" algn="l"/>
              </a:tabLst>
            </a:pPr>
            <a:r>
              <a:rPr lang="cs-CZ" sz="2400" spc="-3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Only</a:t>
            </a:r>
            <a:r>
              <a:rPr lang="cs-CZ" sz="24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400" spc="-3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unanimous</a:t>
            </a:r>
            <a:r>
              <a:rPr lang="cs-CZ" sz="24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400" spc="-3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voting</a:t>
            </a:r>
            <a:r>
              <a:rPr lang="cs-CZ" sz="24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400" spc="-3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leads</a:t>
            </a:r>
            <a:r>
              <a:rPr lang="cs-CZ" sz="24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to </a:t>
            </a:r>
            <a:r>
              <a:rPr lang="cs-CZ" sz="2400" spc="-3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efficient</a:t>
            </a:r>
            <a:r>
              <a:rPr lang="cs-CZ" sz="24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400" spc="-3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outcomes</a:t>
            </a:r>
            <a:endParaRPr lang="cs-CZ" sz="2400" spc="-35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155700" marR="495934" lvl="1" indent="-457200">
              <a:spcBef>
                <a:spcPts val="375"/>
              </a:spcBef>
              <a:buClr>
                <a:srgbClr val="A885DF"/>
              </a:buClr>
              <a:buSzPct val="68750"/>
              <a:buFont typeface="Wingdings"/>
              <a:buChar char=""/>
              <a:tabLst>
                <a:tab pos="2070100" algn="l"/>
                <a:tab pos="2070735" algn="l"/>
              </a:tabLst>
            </a:pPr>
            <a:r>
              <a:rPr lang="cs-CZ" sz="24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James </a:t>
            </a:r>
            <a:r>
              <a:rPr lang="cs-CZ" sz="2400" spc="-3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Buchanan</a:t>
            </a:r>
            <a:r>
              <a:rPr lang="cs-CZ" sz="24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Public </a:t>
            </a:r>
            <a:r>
              <a:rPr lang="cs-CZ" sz="2400" spc="-3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Choice</a:t>
            </a:r>
            <a:r>
              <a:rPr lang="cs-CZ" sz="24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400" spc="-3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Theory</a:t>
            </a:r>
            <a:r>
              <a:rPr lang="cs-CZ" sz="24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and </a:t>
            </a:r>
            <a:r>
              <a:rPr lang="cs-CZ" sz="2400" spc="-3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Constitutional</a:t>
            </a:r>
            <a:r>
              <a:rPr lang="cs-CZ" sz="24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400" spc="-3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Economics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1060" y="0"/>
            <a:ext cx="7871459" cy="1600200"/>
            <a:chOff x="861060" y="0"/>
            <a:chExt cx="7871459" cy="1600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1060" y="0"/>
              <a:ext cx="7871459" cy="9906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3104" y="481583"/>
              <a:ext cx="7040880" cy="111861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2750" marR="5080" indent="-352425">
              <a:lnSpc>
                <a:spcPct val="100000"/>
              </a:lnSpc>
              <a:spcBef>
                <a:spcPts val="95"/>
              </a:spcBef>
            </a:pPr>
            <a:r>
              <a:rPr spc="175" dirty="0"/>
              <a:t>New</a:t>
            </a:r>
            <a:r>
              <a:rPr spc="-10" dirty="0"/>
              <a:t> </a:t>
            </a:r>
            <a:r>
              <a:rPr spc="-130" dirty="0"/>
              <a:t>Welfare</a:t>
            </a:r>
            <a:r>
              <a:rPr spc="-10" dirty="0"/>
              <a:t> </a:t>
            </a:r>
            <a:r>
              <a:rPr spc="70" dirty="0"/>
              <a:t>Economics</a:t>
            </a:r>
            <a:r>
              <a:rPr spc="20" dirty="0"/>
              <a:t> </a:t>
            </a:r>
            <a:r>
              <a:rPr spc="-40" dirty="0"/>
              <a:t>and</a:t>
            </a:r>
            <a:r>
              <a:rPr spc="-15" dirty="0"/>
              <a:t> </a:t>
            </a:r>
            <a:r>
              <a:rPr dirty="0"/>
              <a:t>the </a:t>
            </a:r>
            <a:r>
              <a:rPr spc="-985" dirty="0"/>
              <a:t> </a:t>
            </a:r>
            <a:r>
              <a:rPr spc="65" dirty="0"/>
              <a:t>Economic</a:t>
            </a:r>
            <a:r>
              <a:rPr spc="20" dirty="0"/>
              <a:t> </a:t>
            </a:r>
            <a:r>
              <a:rPr spc="5" dirty="0"/>
              <a:t>Theories </a:t>
            </a:r>
            <a:r>
              <a:rPr spc="-25" dirty="0"/>
              <a:t>of</a:t>
            </a:r>
            <a:r>
              <a:rPr spc="-20" dirty="0"/>
              <a:t> </a:t>
            </a:r>
            <a:r>
              <a:rPr spc="-40" dirty="0"/>
              <a:t>Justice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547217" y="1295400"/>
            <a:ext cx="8291983" cy="48878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marR="1384300" indent="-457200">
              <a:lnSpc>
                <a:spcPct val="100000"/>
              </a:lnSpc>
              <a:spcBef>
                <a:spcPts val="95"/>
              </a:spcBef>
              <a:buClr>
                <a:srgbClr val="FFCC00"/>
              </a:buClr>
              <a:buSzPct val="69642"/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lang="cs-CZ" sz="2800" spc="-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Return </a:t>
            </a:r>
            <a:r>
              <a:rPr lang="cs-CZ" sz="2800" spc="-5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lang="cs-CZ" sz="2800" spc="-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ethics</a:t>
            </a:r>
            <a:r>
              <a:rPr sz="28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8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68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economics</a:t>
            </a:r>
            <a:endParaRPr sz="2800" dirty="0">
              <a:latin typeface="Times New Roman"/>
              <a:cs typeface="Times New Roman"/>
            </a:endParaRPr>
          </a:p>
          <a:p>
            <a:pPr marL="1213485" marR="1278890" lvl="1" indent="-457834">
              <a:lnSpc>
                <a:spcPct val="100000"/>
              </a:lnSpc>
              <a:spcBef>
                <a:spcPts val="675"/>
              </a:spcBef>
              <a:buClr>
                <a:srgbClr val="A885DF"/>
              </a:buClr>
              <a:buSzPct val="69642"/>
              <a:buFont typeface="Wingdings"/>
              <a:buChar char=""/>
              <a:tabLst>
                <a:tab pos="1213485" algn="l"/>
                <a:tab pos="1214120" algn="l"/>
              </a:tabLst>
            </a:pPr>
            <a:r>
              <a:rPr sz="2800" spc="-90" dirty="0">
                <a:solidFill>
                  <a:srgbClr val="FFFFFF"/>
                </a:solidFill>
                <a:latin typeface="Times New Roman"/>
                <a:cs typeface="Times New Roman"/>
              </a:rPr>
              <a:t>Sen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95" dirty="0">
                <a:solidFill>
                  <a:srgbClr val="FFFFFF"/>
                </a:solidFill>
                <a:latin typeface="Times New Roman"/>
                <a:cs typeface="Times New Roman"/>
              </a:rPr>
              <a:t>1970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„Collective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Choice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10" dirty="0">
                <a:solidFill>
                  <a:srgbClr val="FFFFFF"/>
                </a:solidFill>
                <a:latin typeface="Times New Roman"/>
                <a:cs typeface="Times New Roman"/>
              </a:rPr>
              <a:t>Social </a:t>
            </a:r>
            <a:r>
              <a:rPr sz="2800" spc="-6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Welfare“</a:t>
            </a:r>
            <a:endParaRPr sz="2800" dirty="0">
              <a:latin typeface="Times New Roman"/>
              <a:cs typeface="Times New Roman"/>
            </a:endParaRPr>
          </a:p>
          <a:p>
            <a:pPr marL="1612900" marR="5080" lvl="2" indent="-457200">
              <a:lnSpc>
                <a:spcPct val="100000"/>
              </a:lnSpc>
              <a:spcBef>
                <a:spcPts val="600"/>
              </a:spcBef>
              <a:buClr>
                <a:srgbClr val="E4E4FF"/>
              </a:buClr>
              <a:buSzPct val="68750"/>
              <a:buFont typeface="Wingdings"/>
              <a:buChar char=""/>
              <a:tabLst>
                <a:tab pos="1612900" algn="l"/>
                <a:tab pos="1613535" algn="l"/>
              </a:tabLst>
            </a:pP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Criticism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„ordinaly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utilitarian“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thinking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behind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Arrow</a:t>
            </a:r>
            <a:r>
              <a:rPr sz="2400" spc="-45" dirty="0">
                <a:solidFill>
                  <a:srgbClr val="FFFFFF"/>
                </a:solidFill>
                <a:latin typeface="MS PGothic"/>
                <a:cs typeface="MS PGothic"/>
              </a:rPr>
              <a:t>´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/>
                <a:cs typeface="Times New Roman"/>
              </a:rPr>
              <a:t>analysis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/>
                <a:cs typeface="Times New Roman"/>
              </a:rPr>
              <a:t>Why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individuals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ultimate 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authority?</a:t>
            </a:r>
            <a:endParaRPr sz="2400" dirty="0">
              <a:latin typeface="Times New Roman"/>
              <a:cs typeface="Times New Roman"/>
            </a:endParaRPr>
          </a:p>
          <a:p>
            <a:pPr marL="1213485" marR="575945" lvl="1" indent="-457834">
              <a:lnSpc>
                <a:spcPct val="100000"/>
              </a:lnSpc>
              <a:spcBef>
                <a:spcPts val="645"/>
              </a:spcBef>
              <a:buClr>
                <a:srgbClr val="A885DF"/>
              </a:buClr>
              <a:buSzPct val="69642"/>
              <a:buFont typeface="Wingdings"/>
              <a:buChar char=""/>
              <a:tabLst>
                <a:tab pos="1213485" algn="l"/>
                <a:tab pos="1214120" algn="l"/>
              </a:tabLst>
            </a:pP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Arthur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Ocun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95" dirty="0">
                <a:solidFill>
                  <a:srgbClr val="FFFFFF"/>
                </a:solidFill>
                <a:latin typeface="Times New Roman"/>
                <a:cs typeface="Times New Roman"/>
              </a:rPr>
              <a:t>1975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„Equality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Efficiency: </a:t>
            </a:r>
            <a:r>
              <a:rPr sz="2800" spc="-6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45" dirty="0">
                <a:solidFill>
                  <a:srgbClr val="FFFFFF"/>
                </a:solidFill>
                <a:latin typeface="Times New Roman"/>
                <a:cs typeface="Times New Roman"/>
              </a:rPr>
              <a:t>Big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Trade-Off</a:t>
            </a:r>
            <a:r>
              <a:rPr sz="2800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“</a:t>
            </a:r>
            <a:endParaRPr lang="cs-CZ" sz="2800" spc="-15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670685" marR="575945" lvl="2" indent="-457834">
              <a:spcBef>
                <a:spcPts val="645"/>
              </a:spcBef>
              <a:buClr>
                <a:srgbClr val="A885DF"/>
              </a:buClr>
              <a:buSzPct val="69642"/>
              <a:buFont typeface="Wingdings"/>
              <a:buChar char=""/>
              <a:tabLst>
                <a:tab pos="1213485" algn="l"/>
                <a:tab pos="1214120" algn="l"/>
              </a:tabLst>
            </a:pPr>
            <a:r>
              <a:rPr lang="cs-CZ" sz="2800" spc="-1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Following</a:t>
            </a:r>
            <a:r>
              <a:rPr lang="cs-CZ" sz="2800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800" spc="-1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lang="cs-CZ" sz="2800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800" spc="-1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aim</a:t>
            </a:r>
            <a:r>
              <a:rPr lang="cs-CZ" sz="2800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800" spc="-1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lang="cs-CZ" sz="2800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800" spc="-1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equality</a:t>
            </a:r>
            <a:r>
              <a:rPr lang="cs-CZ" sz="2800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cs-CZ" sz="2800" spc="-1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efficiency</a:t>
            </a:r>
            <a:r>
              <a:rPr lang="cs-CZ" sz="2800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800" spc="-1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lang="cs-CZ" sz="2800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800" spc="-1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lang="cs-CZ" sz="2800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800" spc="-1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decreased</a:t>
            </a:r>
            <a:r>
              <a:rPr lang="cs-CZ" sz="2800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„</a:t>
            </a:r>
            <a:r>
              <a:rPr lang="cs-CZ" sz="2800" spc="-1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lang="cs-CZ" sz="2800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800" spc="-1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pie</a:t>
            </a:r>
            <a:r>
              <a:rPr lang="cs-CZ" sz="2800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800" spc="-1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lang="cs-CZ" sz="2800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800" spc="-1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become</a:t>
            </a:r>
            <a:r>
              <a:rPr lang="cs-CZ" sz="2800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800" spc="-1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smaller</a:t>
            </a:r>
            <a:r>
              <a:rPr lang="cs-CZ" sz="2800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“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1060" y="0"/>
            <a:ext cx="7871459" cy="1600200"/>
            <a:chOff x="861060" y="0"/>
            <a:chExt cx="7871459" cy="1600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1060" y="0"/>
              <a:ext cx="7871459" cy="9906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3104" y="481583"/>
              <a:ext cx="7040880" cy="111861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2750" marR="5080" indent="-352425">
              <a:lnSpc>
                <a:spcPct val="100000"/>
              </a:lnSpc>
              <a:spcBef>
                <a:spcPts val="95"/>
              </a:spcBef>
            </a:pPr>
            <a:r>
              <a:rPr spc="175" dirty="0"/>
              <a:t>New</a:t>
            </a:r>
            <a:r>
              <a:rPr spc="-10" dirty="0"/>
              <a:t> </a:t>
            </a:r>
            <a:r>
              <a:rPr spc="-130" dirty="0"/>
              <a:t>Welfare</a:t>
            </a:r>
            <a:r>
              <a:rPr spc="-10" dirty="0"/>
              <a:t> </a:t>
            </a:r>
            <a:r>
              <a:rPr spc="70" dirty="0"/>
              <a:t>Economics</a:t>
            </a:r>
            <a:r>
              <a:rPr spc="20" dirty="0"/>
              <a:t> </a:t>
            </a:r>
            <a:r>
              <a:rPr spc="-40" dirty="0"/>
              <a:t>and</a:t>
            </a:r>
            <a:r>
              <a:rPr spc="-15" dirty="0"/>
              <a:t> </a:t>
            </a:r>
            <a:r>
              <a:rPr dirty="0"/>
              <a:t>the </a:t>
            </a:r>
            <a:r>
              <a:rPr spc="-985" dirty="0"/>
              <a:t> </a:t>
            </a:r>
            <a:r>
              <a:rPr spc="65" dirty="0"/>
              <a:t>Economic</a:t>
            </a:r>
            <a:r>
              <a:rPr spc="20" dirty="0"/>
              <a:t> </a:t>
            </a:r>
            <a:r>
              <a:rPr spc="5" dirty="0"/>
              <a:t>Theories </a:t>
            </a:r>
            <a:r>
              <a:rPr spc="-25" dirty="0"/>
              <a:t>of</a:t>
            </a:r>
            <a:r>
              <a:rPr spc="-20" dirty="0"/>
              <a:t> </a:t>
            </a:r>
            <a:r>
              <a:rPr spc="-40" dirty="0"/>
              <a:t>Justice</a:t>
            </a:r>
          </a:p>
        </p:txBody>
      </p:sp>
      <p:sp>
        <p:nvSpPr>
          <p:cNvPr id="54" name="object 54"/>
          <p:cNvSpPr txBox="1">
            <a:spLocks noGrp="1"/>
          </p:cNvSpPr>
          <p:nvPr>
            <p:ph type="body" idx="1"/>
          </p:nvPr>
        </p:nvSpPr>
        <p:spPr>
          <a:xfrm>
            <a:off x="547217" y="1143000"/>
            <a:ext cx="8368183" cy="27488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marR="1283335" indent="-457200">
              <a:lnSpc>
                <a:spcPct val="100000"/>
              </a:lnSpc>
              <a:spcBef>
                <a:spcPts val="95"/>
              </a:spcBef>
              <a:buClr>
                <a:srgbClr val="FFCC00"/>
              </a:buClr>
              <a:buSzPct val="69642"/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lang="cs-CZ" spc="-50" dirty="0" smtClean="0"/>
              <a:t>Return </a:t>
            </a:r>
            <a:r>
              <a:rPr lang="cs-CZ" spc="-50" dirty="0" err="1" smtClean="0"/>
              <a:t>of</a:t>
            </a:r>
            <a:r>
              <a:rPr lang="cs-CZ" spc="-50" dirty="0" smtClean="0"/>
              <a:t> </a:t>
            </a:r>
            <a:r>
              <a:rPr spc="-50" dirty="0" smtClean="0"/>
              <a:t>ethics</a:t>
            </a:r>
            <a:r>
              <a:rPr spc="-10" dirty="0" smtClean="0"/>
              <a:t> </a:t>
            </a:r>
            <a:r>
              <a:rPr lang="cs-CZ" spc="-35" dirty="0" smtClean="0"/>
              <a:t>to</a:t>
            </a:r>
            <a:r>
              <a:rPr spc="-35" dirty="0" smtClean="0"/>
              <a:t> </a:t>
            </a:r>
            <a:r>
              <a:rPr spc="-685" dirty="0" smtClean="0"/>
              <a:t> </a:t>
            </a:r>
            <a:r>
              <a:rPr spc="-45" dirty="0"/>
              <a:t>economics</a:t>
            </a:r>
          </a:p>
          <a:p>
            <a:pPr marL="1213485" lvl="1" indent="-457834">
              <a:lnSpc>
                <a:spcPct val="100000"/>
              </a:lnSpc>
              <a:spcBef>
                <a:spcPts val="675"/>
              </a:spcBef>
              <a:buClr>
                <a:srgbClr val="A885DF"/>
              </a:buClr>
              <a:buSzPct val="69642"/>
              <a:buFont typeface="Wingdings"/>
              <a:buChar char=""/>
              <a:tabLst>
                <a:tab pos="1213485" algn="l"/>
                <a:tab pos="1214120" algn="l"/>
              </a:tabLst>
            </a:pP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More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philosophical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inputs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3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discussion:</a:t>
            </a:r>
            <a:endParaRPr sz="2800" dirty="0">
              <a:latin typeface="Times New Roman"/>
              <a:cs typeface="Times New Roman"/>
            </a:endParaRPr>
          </a:p>
          <a:p>
            <a:pPr marL="1612900" lvl="2" indent="-457834">
              <a:lnSpc>
                <a:spcPct val="100000"/>
              </a:lnSpc>
              <a:spcBef>
                <a:spcPts val="605"/>
              </a:spcBef>
              <a:buClr>
                <a:srgbClr val="E4E4FF"/>
              </a:buClr>
              <a:buSzPct val="68750"/>
              <a:buFont typeface="Wingdings"/>
              <a:buChar char=""/>
              <a:tabLst>
                <a:tab pos="1612900" algn="l"/>
                <a:tab pos="1613535" algn="l"/>
              </a:tabLst>
            </a:pP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John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/>
                <a:cs typeface="Times New Roman"/>
              </a:rPr>
              <a:t>Rawls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1971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„A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Theory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justice“</a:t>
            </a:r>
            <a:endParaRPr sz="2400" dirty="0">
              <a:latin typeface="Times New Roman"/>
              <a:cs typeface="Times New Roman"/>
            </a:endParaRPr>
          </a:p>
          <a:p>
            <a:pPr marL="1612900" lvl="2" indent="-457834">
              <a:lnSpc>
                <a:spcPct val="100000"/>
              </a:lnSpc>
              <a:spcBef>
                <a:spcPts val="575"/>
              </a:spcBef>
              <a:buClr>
                <a:srgbClr val="E4E4FF"/>
              </a:buClr>
              <a:buSzPct val="68750"/>
              <a:buFont typeface="Wingdings"/>
              <a:buChar char=""/>
              <a:tabLst>
                <a:tab pos="1612900" algn="l"/>
                <a:tab pos="1613535" algn="l"/>
              </a:tabLst>
            </a:pP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Robert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Nozick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1974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„Anarchy,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State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Utopia“</a:t>
            </a:r>
            <a:endParaRPr sz="2400" dirty="0">
              <a:latin typeface="Times New Roman"/>
              <a:cs typeface="Times New Roman"/>
            </a:endParaRPr>
          </a:p>
          <a:p>
            <a:pPr marL="1612900" lvl="2" indent="-457834">
              <a:lnSpc>
                <a:spcPct val="100000"/>
              </a:lnSpc>
              <a:spcBef>
                <a:spcPts val="575"/>
              </a:spcBef>
              <a:buClr>
                <a:srgbClr val="E4E4FF"/>
              </a:buClr>
              <a:buSzPct val="68750"/>
              <a:buFont typeface="Wingdings"/>
              <a:buChar char=""/>
              <a:tabLst>
                <a:tab pos="1612900" algn="l"/>
                <a:tab pos="1613535" algn="l"/>
              </a:tabLst>
            </a:pP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Hayek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1960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„The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Constitution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4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iberty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“</a:t>
            </a:r>
            <a:endParaRPr sz="2400" dirty="0">
              <a:latin typeface="Times New Roman"/>
              <a:cs typeface="Times New Roman"/>
            </a:endParaRPr>
          </a:p>
          <a:p>
            <a:pPr marL="1612900" marR="5080" lvl="2" indent="-457200">
              <a:lnSpc>
                <a:spcPct val="100000"/>
              </a:lnSpc>
              <a:spcBef>
                <a:spcPts val="575"/>
              </a:spcBef>
              <a:buClr>
                <a:srgbClr val="E4E4FF"/>
              </a:buClr>
              <a:buSzPct val="68750"/>
              <a:buFont typeface="Wingdings"/>
              <a:buChar char=""/>
              <a:tabLst>
                <a:tab pos="1612900" algn="l"/>
                <a:tab pos="1613535" algn="l"/>
              </a:tabLst>
            </a:pPr>
            <a:r>
              <a:rPr sz="2400" spc="-80" dirty="0">
                <a:solidFill>
                  <a:srgbClr val="FFFFFF"/>
                </a:solidFill>
                <a:latin typeface="Times New Roman"/>
                <a:cs typeface="Times New Roman"/>
              </a:rPr>
              <a:t>Sen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1973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55" dirty="0">
                <a:solidFill>
                  <a:srgbClr val="FFFFFF"/>
                </a:solidFill>
                <a:latin typeface="Times New Roman"/>
                <a:cs typeface="Times New Roman"/>
              </a:rPr>
              <a:t>„On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Economic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Inequality“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22247" y="0"/>
            <a:ext cx="6757670" cy="1228725"/>
            <a:chOff x="1222247" y="0"/>
            <a:chExt cx="6757670" cy="12287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2247" y="0"/>
              <a:ext cx="1943100" cy="12283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78608" y="0"/>
              <a:ext cx="2334768" cy="12283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25112" y="0"/>
              <a:ext cx="2071115" cy="12283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70803" y="0"/>
              <a:ext cx="1005840" cy="12283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89903" y="0"/>
              <a:ext cx="1889759" cy="122834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88008" y="0"/>
            <a:ext cx="60591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5" dirty="0"/>
              <a:t>Léon</a:t>
            </a:r>
            <a:r>
              <a:rPr sz="4400" spc="-20" dirty="0"/>
              <a:t> </a:t>
            </a:r>
            <a:r>
              <a:rPr sz="4400" spc="-175" dirty="0"/>
              <a:t>Walras</a:t>
            </a:r>
            <a:r>
              <a:rPr sz="4400" spc="-20" dirty="0"/>
              <a:t> </a:t>
            </a:r>
            <a:r>
              <a:rPr sz="4400" spc="-155" dirty="0"/>
              <a:t>(1834</a:t>
            </a:r>
            <a:r>
              <a:rPr sz="4400" spc="-10" dirty="0"/>
              <a:t> </a:t>
            </a:r>
            <a:r>
              <a:rPr sz="4400" dirty="0"/>
              <a:t>–</a:t>
            </a:r>
            <a:r>
              <a:rPr sz="4400" spc="-15" dirty="0"/>
              <a:t> </a:t>
            </a:r>
            <a:r>
              <a:rPr sz="4400" spc="-220" dirty="0"/>
              <a:t>1910)</a:t>
            </a:r>
            <a:endParaRPr sz="4400" dirty="0"/>
          </a:p>
        </p:txBody>
      </p:sp>
      <p:sp>
        <p:nvSpPr>
          <p:cNvPr id="74" name="object 74"/>
          <p:cNvSpPr txBox="1"/>
          <p:nvPr/>
        </p:nvSpPr>
        <p:spPr>
          <a:xfrm>
            <a:off x="555180" y="613494"/>
            <a:ext cx="8207820" cy="6192721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870"/>
              </a:spcBef>
              <a:buFont typeface="Wingdings" pitchFamily="2" charset="2"/>
              <a:buChar char="q"/>
            </a:pPr>
            <a:r>
              <a:rPr lang="cs-CZ" sz="2400" spc="-1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r>
              <a:rPr lang="cs-CZ" sz="2400" spc="-1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400" spc="-1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lang="cs-CZ" sz="2400" spc="-1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400" spc="-1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three</a:t>
            </a:r>
            <a:r>
              <a:rPr lang="cs-CZ" sz="2400" spc="-1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400" spc="-1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fathers</a:t>
            </a:r>
            <a:r>
              <a:rPr lang="cs-CZ" sz="2400" spc="-1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400" spc="-1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lang="cs-CZ" sz="2400" spc="-1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400" spc="-1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marginalist</a:t>
            </a:r>
            <a:r>
              <a:rPr lang="cs-CZ" sz="2400" spc="-1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400" spc="-1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revolution</a:t>
            </a:r>
            <a:r>
              <a:rPr lang="cs-CZ" sz="2400" spc="-1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in </a:t>
            </a:r>
            <a:r>
              <a:rPr lang="cs-CZ" sz="2400" spc="-1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lang="cs-CZ" sz="2400" spc="-1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70ies </a:t>
            </a:r>
            <a:r>
              <a:rPr lang="cs-CZ" sz="2400" spc="-1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lang="cs-CZ" sz="2400" spc="-1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400" spc="-1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lang="cs-CZ" sz="2400" spc="-1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19th </a:t>
            </a:r>
            <a:r>
              <a:rPr lang="cs-CZ" sz="2400" spc="-1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century</a:t>
            </a:r>
            <a:endParaRPr lang="cs-CZ" sz="2400" spc="-11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870"/>
              </a:spcBef>
              <a:buFont typeface="Wingdings" pitchFamily="2" charset="2"/>
              <a:buChar char="q"/>
            </a:pPr>
            <a:r>
              <a:rPr lang="cs-CZ" sz="24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400" spc="-1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He </a:t>
            </a:r>
            <a:r>
              <a:rPr lang="cs-CZ" sz="2400" spc="-1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worked</a:t>
            </a:r>
            <a:r>
              <a:rPr lang="cs-CZ" sz="2400" spc="-1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on </a:t>
            </a:r>
            <a:r>
              <a:rPr lang="cs-CZ" sz="2400" spc="-1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general</a:t>
            </a:r>
            <a:r>
              <a:rPr lang="cs-CZ" sz="2400" spc="-1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400" spc="-1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equilibrium</a:t>
            </a:r>
            <a:r>
              <a:rPr lang="cs-CZ" sz="2400" spc="-1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– </a:t>
            </a:r>
            <a:r>
              <a:rPr lang="cs-CZ" sz="2400" spc="-1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equilibrium</a:t>
            </a:r>
            <a:r>
              <a:rPr lang="cs-CZ" sz="2400" spc="-1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400" spc="-1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between</a:t>
            </a:r>
            <a:r>
              <a:rPr lang="cs-CZ" sz="2400" spc="-1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400" spc="-1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demand</a:t>
            </a:r>
            <a:r>
              <a:rPr lang="cs-CZ" sz="2400" spc="-1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and </a:t>
            </a:r>
            <a:r>
              <a:rPr lang="cs-CZ" sz="2400" spc="-1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supply</a:t>
            </a:r>
            <a:r>
              <a:rPr lang="cs-CZ" sz="2400" spc="-1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on </a:t>
            </a:r>
            <a:r>
              <a:rPr lang="cs-CZ" sz="2400" spc="-1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lang="cs-CZ" sz="2400" spc="-1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400" spc="-1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markets</a:t>
            </a:r>
            <a:endParaRPr lang="cs-CZ" sz="2400" spc="-11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870"/>
              </a:spcBef>
              <a:buFont typeface="Wingdings" pitchFamily="2" charset="2"/>
              <a:buChar char="q"/>
            </a:pPr>
            <a:r>
              <a:rPr lang="cs-CZ" sz="24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400" spc="-1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His model </a:t>
            </a:r>
            <a:r>
              <a:rPr lang="cs-CZ" sz="2400" spc="-1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lang="cs-CZ" sz="2400" spc="-1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400" spc="-1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formed</a:t>
            </a:r>
            <a:r>
              <a:rPr lang="cs-CZ" sz="2400" spc="-1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by a s</a:t>
            </a:r>
            <a:r>
              <a:rPr sz="2400" spc="-1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ystem</a:t>
            </a:r>
            <a:r>
              <a:rPr sz="24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equations</a:t>
            </a:r>
            <a:r>
              <a:rPr lang="cs-CZ" sz="2400" spc="-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</a:p>
          <a:p>
            <a:pPr marL="927100" lvl="1" indent="-457200">
              <a:spcBef>
                <a:spcPts val="870"/>
              </a:spcBef>
              <a:buFont typeface="Wingdings" pitchFamily="2" charset="2"/>
              <a:buChar char="q"/>
            </a:pPr>
            <a:r>
              <a:rPr sz="240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2400" spc="-10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ariables</a:t>
            </a:r>
            <a:r>
              <a:rPr sz="2400" spc="-105" dirty="0" smtClean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lang="cs-CZ" sz="2400" dirty="0">
              <a:latin typeface="Times New Roman"/>
              <a:cs typeface="Times New Roman"/>
            </a:endParaRPr>
          </a:p>
          <a:p>
            <a:pPr marL="1384300" lvl="2" indent="-457200">
              <a:spcBef>
                <a:spcPts val="870"/>
              </a:spcBef>
              <a:buFont typeface="Wingdings" pitchFamily="2" charset="2"/>
              <a:buChar char="q"/>
            </a:pPr>
            <a:r>
              <a:rPr sz="2400" spc="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 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productive </a:t>
            </a:r>
            <a:r>
              <a:rPr sz="2400" spc="-90" dirty="0">
                <a:solidFill>
                  <a:srgbClr val="FFFFFF"/>
                </a:solidFill>
                <a:latin typeface="Times New Roman"/>
                <a:cs typeface="Times New Roman"/>
              </a:rPr>
              <a:t>services </a:t>
            </a:r>
            <a:r>
              <a:rPr sz="24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lang="cs-CZ" sz="2400" spc="-785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384300" lvl="2" indent="-457200">
              <a:spcBef>
                <a:spcPts val="870"/>
              </a:spcBef>
              <a:buFont typeface="Wingdings" pitchFamily="2" charset="2"/>
              <a:buChar char="q"/>
            </a:pPr>
            <a:r>
              <a:rPr sz="240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consumer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goods</a:t>
            </a:r>
            <a:endParaRPr lang="cs-CZ" sz="2400" dirty="0">
              <a:latin typeface="Times New Roman"/>
              <a:cs typeface="Times New Roman"/>
            </a:endParaRPr>
          </a:p>
          <a:p>
            <a:pPr marL="1384300" lvl="2" indent="-457200">
              <a:spcBef>
                <a:spcPts val="870"/>
              </a:spcBef>
              <a:buFont typeface="Wingdings" pitchFamily="2" charset="2"/>
              <a:buChar char="q"/>
            </a:pPr>
            <a:r>
              <a:rPr sz="2400" spc="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4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prices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productive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services</a:t>
            </a:r>
            <a:endParaRPr lang="cs-CZ" sz="2400" dirty="0">
              <a:latin typeface="Times New Roman"/>
              <a:cs typeface="Times New Roman"/>
            </a:endParaRPr>
          </a:p>
          <a:p>
            <a:pPr marL="1384300" lvl="2" indent="-457200">
              <a:spcBef>
                <a:spcPts val="870"/>
              </a:spcBef>
              <a:buFont typeface="Wingdings" pitchFamily="2" charset="2"/>
              <a:buChar char="q"/>
            </a:pPr>
            <a:r>
              <a:rPr sz="2400" spc="-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(m-1</a:t>
            </a:r>
            <a:r>
              <a:rPr sz="2400" spc="-95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prices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consumer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goods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(one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consumer </a:t>
            </a:r>
            <a:r>
              <a:rPr sz="24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good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the 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„numeraire“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price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Times New Roman"/>
                <a:cs typeface="Times New Roman"/>
              </a:rPr>
              <a:t>1)</a:t>
            </a:r>
            <a:endParaRPr sz="24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770"/>
              </a:spcBef>
            </a:pP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(2m+2n-1)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total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number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/>
                <a:cs typeface="Times New Roman"/>
              </a:rPr>
              <a:t>variables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((n+m)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quantities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productive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/>
                <a:cs typeface="Times New Roman"/>
              </a:rPr>
              <a:t>services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consumer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goods,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(n+m-1)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prices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productive</a:t>
            </a:r>
            <a:r>
              <a:rPr sz="24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/>
                <a:cs typeface="Times New Roman"/>
              </a:rPr>
              <a:t>services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4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consumer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goods)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22247" y="0"/>
            <a:ext cx="6757670" cy="1228725"/>
            <a:chOff x="1222247" y="0"/>
            <a:chExt cx="6757670" cy="12287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2247" y="0"/>
              <a:ext cx="5173980" cy="12283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70803" y="0"/>
              <a:ext cx="1005840" cy="12283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89903" y="0"/>
              <a:ext cx="1889759" cy="122834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53972" y="118363"/>
            <a:ext cx="60591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5" dirty="0"/>
              <a:t>Léon</a:t>
            </a:r>
            <a:r>
              <a:rPr sz="4400" spc="-15" dirty="0"/>
              <a:t> </a:t>
            </a:r>
            <a:r>
              <a:rPr sz="4400" spc="-175" dirty="0"/>
              <a:t>Walras</a:t>
            </a:r>
            <a:r>
              <a:rPr sz="4400" spc="-30" dirty="0"/>
              <a:t> </a:t>
            </a:r>
            <a:r>
              <a:rPr sz="4400" spc="-155" dirty="0"/>
              <a:t>(1834</a:t>
            </a:r>
            <a:r>
              <a:rPr sz="4400" dirty="0"/>
              <a:t> –</a:t>
            </a:r>
            <a:r>
              <a:rPr sz="4400" spc="-15" dirty="0"/>
              <a:t> </a:t>
            </a:r>
            <a:r>
              <a:rPr sz="4400" spc="-220" dirty="0"/>
              <a:t>1910)</a:t>
            </a:r>
            <a:endParaRPr sz="4400"/>
          </a:p>
        </p:txBody>
      </p:sp>
      <p:sp>
        <p:nvSpPr>
          <p:cNvPr id="68" name="object 68"/>
          <p:cNvSpPr txBox="1"/>
          <p:nvPr/>
        </p:nvSpPr>
        <p:spPr>
          <a:xfrm>
            <a:off x="535940" y="739178"/>
            <a:ext cx="8379460" cy="4253729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927100" lvl="1" indent="-457200">
              <a:spcBef>
                <a:spcPts val="870"/>
              </a:spcBef>
              <a:buFont typeface="Wingdings" pitchFamily="2" charset="2"/>
              <a:buChar char="q"/>
            </a:pPr>
            <a:r>
              <a:rPr lang="cs-CZ" sz="2400" spc="-1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spc="-6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quations</a:t>
            </a:r>
            <a:r>
              <a:rPr sz="2400" spc="-65" dirty="0" smtClean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lang="cs-CZ" sz="2400" dirty="0">
              <a:latin typeface="Times New Roman"/>
              <a:cs typeface="Times New Roman"/>
            </a:endParaRPr>
          </a:p>
          <a:p>
            <a:pPr marL="1384300" lvl="2" indent="-457200">
              <a:spcBef>
                <a:spcPts val="870"/>
              </a:spcBef>
              <a:buFont typeface="Wingdings" pitchFamily="2" charset="2"/>
              <a:buChar char="q"/>
            </a:pPr>
            <a:r>
              <a:rPr lang="cs-CZ" sz="2400" spc="13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lang="cs-CZ" sz="2400" spc="1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400" spc="13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markets</a:t>
            </a:r>
            <a:r>
              <a:rPr lang="cs-CZ" sz="2400" spc="1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400" spc="13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lang="cs-CZ" sz="2400" spc="1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400" spc="13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productive</a:t>
            </a:r>
            <a:r>
              <a:rPr lang="cs-CZ" sz="2400" spc="1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400" spc="13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services</a:t>
            </a:r>
            <a:r>
              <a:rPr lang="cs-CZ" sz="2400" spc="1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2400" spc="13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n+n</a:t>
            </a:r>
            <a:r>
              <a:rPr sz="24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equations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2400" spc="-80" dirty="0">
                <a:solidFill>
                  <a:srgbClr val="FFFFFF"/>
                </a:solidFill>
                <a:latin typeface="Times New Roman"/>
                <a:cs typeface="Times New Roman"/>
              </a:rPr>
              <a:t>supply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demand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of </a:t>
            </a:r>
            <a:r>
              <a:rPr sz="24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productive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services</a:t>
            </a:r>
            <a:r>
              <a:rPr lang="cs-CZ" sz="2400" dirty="0">
                <a:latin typeface="Times New Roman"/>
                <a:cs typeface="Times New Roman"/>
              </a:rPr>
              <a:t>	</a:t>
            </a:r>
            <a:endParaRPr lang="cs-CZ" sz="2400" dirty="0" smtClean="0">
              <a:latin typeface="Times New Roman"/>
              <a:cs typeface="Times New Roman"/>
            </a:endParaRPr>
          </a:p>
          <a:p>
            <a:pPr marL="1384300" lvl="2" indent="-457200">
              <a:spcBef>
                <a:spcPts val="870"/>
              </a:spcBef>
              <a:buFont typeface="Wingdings" pitchFamily="2" charset="2"/>
              <a:buChar char="q"/>
            </a:pPr>
            <a:r>
              <a:rPr lang="cs-CZ" sz="2400" spc="9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lang="cs-CZ" sz="2400" spc="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400" spc="9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markets</a:t>
            </a:r>
            <a:r>
              <a:rPr lang="cs-CZ" sz="2400" spc="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400" spc="9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lang="cs-CZ" sz="2400" spc="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400" spc="9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consumer</a:t>
            </a:r>
            <a:r>
              <a:rPr lang="cs-CZ" sz="2400" spc="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400" spc="9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goods</a:t>
            </a:r>
            <a:r>
              <a:rPr lang="cs-CZ" sz="2400" spc="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2400" spc="9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m+m</a:t>
            </a:r>
            <a:r>
              <a:rPr sz="2400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equations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/>
                <a:cs typeface="Times New Roman"/>
              </a:rPr>
              <a:t>supply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demand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4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consumer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goods</a:t>
            </a:r>
            <a:endParaRPr lang="cs-CZ" sz="2400" spc="-35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384300" lvl="2" indent="-457200">
              <a:spcBef>
                <a:spcPts val="870"/>
              </a:spcBef>
              <a:buFont typeface="Wingdings" pitchFamily="2" charset="2"/>
              <a:buChar char="q"/>
            </a:pPr>
            <a:r>
              <a:rPr lang="en-US" sz="2400" spc="-100" dirty="0" err="1">
                <a:solidFill>
                  <a:srgbClr val="FFFFFF"/>
                </a:solidFill>
                <a:latin typeface="Times New Roman"/>
                <a:cs typeface="Times New Roman"/>
              </a:rPr>
              <a:t>Walras´s</a:t>
            </a:r>
            <a:r>
              <a:rPr lang="en-US"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spc="-165" dirty="0">
                <a:solidFill>
                  <a:srgbClr val="FFFFFF"/>
                </a:solidFill>
                <a:latin typeface="Times New Roman"/>
                <a:cs typeface="Times New Roman"/>
              </a:rPr>
              <a:t>law:</a:t>
            </a:r>
            <a:r>
              <a:rPr lang="en-US"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lang="en-US"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spc="-15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lang="en-US"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markets</a:t>
            </a:r>
            <a:r>
              <a:rPr lang="en-US"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but </a:t>
            </a:r>
            <a:r>
              <a:rPr lang="en-US"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r>
              <a:rPr lang="en-US"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lang="en-US"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lang="en-US"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equilibrium,</a:t>
            </a:r>
            <a:r>
              <a:rPr lang="en-US"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then </a:t>
            </a:r>
            <a:r>
              <a:rPr lang="en-US"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lang="en-US"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spc="-85" dirty="0">
                <a:solidFill>
                  <a:srgbClr val="FFFFFF"/>
                </a:solidFill>
                <a:latin typeface="Times New Roman"/>
                <a:cs typeface="Times New Roman"/>
              </a:rPr>
              <a:t>last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market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lang="en-US"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lang="en-US" sz="24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spc="-80" dirty="0">
                <a:solidFill>
                  <a:srgbClr val="FFFFFF"/>
                </a:solidFill>
                <a:latin typeface="Times New Roman"/>
                <a:cs typeface="Times New Roman"/>
              </a:rPr>
              <a:t>equilibrium,</a:t>
            </a:r>
            <a:r>
              <a:rPr lang="en-US"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too</a:t>
            </a: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lang="cs-CZ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4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lang="cs-CZ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4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lang="cs-CZ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4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why</a:t>
            </a:r>
            <a:r>
              <a:rPr lang="cs-CZ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just 2m + 2n -1 </a:t>
            </a:r>
            <a:r>
              <a:rPr lang="cs-CZ" sz="24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equations</a:t>
            </a:r>
            <a:r>
              <a:rPr lang="cs-CZ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are independent.</a:t>
            </a:r>
            <a:endParaRPr lang="cs-CZ" sz="2400" spc="-11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775"/>
              </a:spcBef>
            </a:pPr>
            <a:r>
              <a:rPr sz="2400" spc="-1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</a:t>
            </a:r>
            <a:r>
              <a:rPr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Times New Roman"/>
                <a:cs typeface="Times New Roman"/>
              </a:rPr>
              <a:t>we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2m+2n-1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independent</a:t>
            </a:r>
            <a:r>
              <a:rPr sz="24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equations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24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2m+2n-1 </a:t>
            </a:r>
            <a:r>
              <a:rPr sz="2400" spc="-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variables</a:t>
            </a:r>
            <a:r>
              <a:rPr lang="cs-CZ" sz="2400" spc="-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lang="cs-CZ" sz="2400" spc="-9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lang="cs-CZ" sz="2400" spc="-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400" spc="-9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lang="cs-CZ" sz="2400" spc="-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400" spc="-9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lang="cs-CZ" sz="2400" spc="-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a </a:t>
            </a:r>
            <a:r>
              <a:rPr lang="cs-CZ" sz="2400" spc="-9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solution</a:t>
            </a:r>
            <a:r>
              <a:rPr lang="cs-CZ" sz="2400" spc="-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so </a:t>
            </a:r>
            <a:r>
              <a:rPr lang="cs-CZ" sz="2400" spc="-9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equilibrium</a:t>
            </a:r>
            <a:r>
              <a:rPr lang="cs-CZ" sz="2400" spc="-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400" spc="-9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lang="cs-CZ" sz="2400" spc="-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400" spc="-9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exist</a:t>
            </a:r>
            <a:r>
              <a:rPr lang="cs-CZ" sz="2400" spc="-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but not </a:t>
            </a:r>
            <a:r>
              <a:rPr lang="cs-CZ" sz="2400" spc="-9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necessarily</a:t>
            </a:r>
            <a:r>
              <a:rPr lang="cs-CZ" sz="2400" spc="-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22247" y="0"/>
            <a:ext cx="6757670" cy="1228725"/>
            <a:chOff x="1222247" y="0"/>
            <a:chExt cx="6757670" cy="12287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2247" y="0"/>
              <a:ext cx="5173980" cy="12283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70803" y="0"/>
              <a:ext cx="1005840" cy="12283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89903" y="0"/>
              <a:ext cx="1889759" cy="122834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53972" y="118363"/>
            <a:ext cx="60591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5" dirty="0"/>
              <a:t>Léon</a:t>
            </a:r>
            <a:r>
              <a:rPr sz="4400" spc="-15" dirty="0"/>
              <a:t> </a:t>
            </a:r>
            <a:r>
              <a:rPr sz="4400" spc="-175" dirty="0"/>
              <a:t>Walras</a:t>
            </a:r>
            <a:r>
              <a:rPr sz="4400" spc="-30" dirty="0"/>
              <a:t> </a:t>
            </a:r>
            <a:r>
              <a:rPr sz="4400" spc="-155" dirty="0"/>
              <a:t>(1834</a:t>
            </a:r>
            <a:r>
              <a:rPr sz="4400" dirty="0"/>
              <a:t> –</a:t>
            </a:r>
            <a:r>
              <a:rPr sz="4400" spc="-15" dirty="0"/>
              <a:t> </a:t>
            </a:r>
            <a:r>
              <a:rPr sz="4400" spc="-220" dirty="0"/>
              <a:t>1910)</a:t>
            </a:r>
            <a:endParaRPr sz="4400"/>
          </a:p>
        </p:txBody>
      </p:sp>
      <p:sp>
        <p:nvSpPr>
          <p:cNvPr id="26" name="object 26"/>
          <p:cNvSpPr txBox="1"/>
          <p:nvPr/>
        </p:nvSpPr>
        <p:spPr>
          <a:xfrm>
            <a:off x="535940" y="685800"/>
            <a:ext cx="8455660" cy="1007840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870"/>
              </a:spcBef>
              <a:buFont typeface="Wingdings" pitchFamily="2" charset="2"/>
              <a:buChar char="q"/>
            </a:pPr>
            <a:r>
              <a:rPr lang="cs-CZ" sz="32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Mathematical</a:t>
            </a:r>
            <a:r>
              <a:rPr lang="cs-CZ" sz="32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p</a:t>
            </a:r>
            <a:r>
              <a:rPr sz="32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roblems</a:t>
            </a:r>
            <a:r>
              <a:rPr sz="32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lang="cs-CZ" sz="3200" dirty="0">
              <a:latin typeface="Times New Roman"/>
              <a:cs typeface="Times New Roman"/>
            </a:endParaRPr>
          </a:p>
          <a:p>
            <a:pPr marL="927100" lvl="1" indent="-457200">
              <a:spcBef>
                <a:spcPts val="870"/>
              </a:spcBef>
              <a:buFont typeface="Wingdings" pitchFamily="2" charset="2"/>
              <a:buChar char="q"/>
            </a:pPr>
            <a:r>
              <a:rPr sz="3200" spc="-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Existence</a:t>
            </a:r>
            <a:r>
              <a:rPr sz="320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equilibrium</a:t>
            </a:r>
            <a:r>
              <a:rPr lang="cs-CZ" sz="3200" dirty="0">
                <a:latin typeface="Times New Roman"/>
                <a:cs typeface="Times New Roman"/>
              </a:rPr>
              <a:t>	</a:t>
            </a:r>
            <a:endParaRPr lang="cs-CZ" sz="3200" dirty="0" smtClean="0">
              <a:latin typeface="Times New Roman"/>
              <a:cs typeface="Times New Roman"/>
            </a:endParaRPr>
          </a:p>
          <a:p>
            <a:pPr marL="927100" lvl="1" indent="-457200">
              <a:spcBef>
                <a:spcPts val="870"/>
              </a:spcBef>
              <a:buFont typeface="Wingdings" pitchFamily="2" charset="2"/>
              <a:buChar char="q"/>
            </a:pPr>
            <a:r>
              <a:rPr sz="3200" spc="-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Uniqueness</a:t>
            </a:r>
            <a:r>
              <a:rPr sz="320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stability</a:t>
            </a:r>
            <a:r>
              <a:rPr sz="32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equilibrium</a:t>
            </a:r>
            <a:endParaRPr lang="cs-CZ" sz="3200" spc="-75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469900" indent="-457200">
              <a:spcBef>
                <a:spcPts val="870"/>
              </a:spcBef>
              <a:buFont typeface="Wingdings" pitchFamily="2" charset="2"/>
              <a:buChar char="q"/>
            </a:pPr>
            <a:r>
              <a:rPr lang="cs-CZ" sz="3200" spc="-7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Other</a:t>
            </a:r>
            <a:r>
              <a:rPr lang="cs-CZ" sz="3200" spc="-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3200" spc="-7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problems</a:t>
            </a:r>
            <a:r>
              <a:rPr lang="cs-CZ" sz="3200" spc="-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</a:p>
          <a:p>
            <a:pPr marL="927100" lvl="1" indent="-457200">
              <a:spcBef>
                <a:spcPts val="870"/>
              </a:spcBef>
              <a:buFont typeface="Wingdings" pitchFamily="2" charset="2"/>
              <a:buChar char="q"/>
            </a:pPr>
            <a:r>
              <a:rPr lang="fr-FR" sz="32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Auctioneer</a:t>
            </a:r>
            <a:r>
              <a:rPr lang="cs-CZ" sz="32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32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amd</a:t>
            </a:r>
            <a:r>
              <a:rPr lang="cs-CZ" sz="32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32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process</a:t>
            </a:r>
            <a:r>
              <a:rPr lang="cs-CZ" sz="32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32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lang="cs-CZ" sz="32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32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tatonement</a:t>
            </a:r>
            <a:r>
              <a:rPr lang="cs-CZ" sz="32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: No </a:t>
            </a:r>
            <a:r>
              <a:rPr lang="cs-CZ" sz="32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exchanges</a:t>
            </a:r>
            <a:r>
              <a:rPr lang="cs-CZ" sz="32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32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occur</a:t>
            </a:r>
            <a:r>
              <a:rPr lang="cs-CZ" sz="32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32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before</a:t>
            </a:r>
            <a:r>
              <a:rPr lang="cs-CZ" sz="32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32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lang="cs-CZ" sz="32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32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auctioneer</a:t>
            </a:r>
            <a:r>
              <a:rPr lang="cs-CZ" sz="32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32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cries</a:t>
            </a:r>
            <a:r>
              <a:rPr lang="cs-CZ" sz="32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32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out</a:t>
            </a:r>
            <a:r>
              <a:rPr lang="cs-CZ" sz="32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32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correct</a:t>
            </a:r>
            <a:r>
              <a:rPr lang="cs-CZ" sz="32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32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prices</a:t>
            </a:r>
            <a:r>
              <a:rPr lang="cs-CZ" sz="32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cs-CZ" sz="32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i.e</a:t>
            </a:r>
            <a:r>
              <a:rPr lang="cs-CZ" sz="32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lang="cs-CZ" sz="32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prices</a:t>
            </a:r>
            <a:r>
              <a:rPr lang="cs-CZ" sz="32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32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lang="cs-CZ" sz="32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3200" spc="-55" dirty="0" err="1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lang="cs-CZ" sz="32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lear</a:t>
            </a:r>
            <a:r>
              <a:rPr lang="cs-CZ" sz="32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32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simultaneously</a:t>
            </a:r>
            <a:r>
              <a:rPr lang="cs-CZ" sz="32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32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lang="cs-CZ" sz="32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32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markets</a:t>
            </a:r>
            <a:r>
              <a:rPr lang="cs-CZ" sz="32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endParaRPr lang="cs-CZ" sz="3200" dirty="0" smtClean="0">
              <a:latin typeface="Times New Roman"/>
              <a:cs typeface="Times New Roman"/>
            </a:endParaRPr>
          </a:p>
          <a:p>
            <a:pPr marL="927100" lvl="1" indent="-457200">
              <a:spcBef>
                <a:spcPts val="870"/>
              </a:spcBef>
              <a:buFont typeface="Wingdings" pitchFamily="2" charset="2"/>
              <a:buChar char="q"/>
            </a:pPr>
            <a:r>
              <a:rPr lang="cs-CZ" sz="3200" spc="9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lang="cs-CZ" sz="3200" spc="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these </a:t>
            </a:r>
            <a:r>
              <a:rPr lang="cs-CZ" sz="3200" spc="9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prices</a:t>
            </a:r>
            <a:r>
              <a:rPr lang="cs-CZ" sz="3200" spc="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profit </a:t>
            </a:r>
            <a:r>
              <a:rPr lang="cs-CZ" sz="3200" spc="9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lang="cs-CZ" sz="3200" spc="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3200" spc="9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zero</a:t>
            </a:r>
            <a:r>
              <a:rPr lang="cs-CZ" sz="3200" spc="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so no</a:t>
            </a:r>
            <a:r>
              <a:rPr lang="fr-FR" sz="320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fr-FR" sz="3200" spc="-6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incentive</a:t>
            </a:r>
            <a:r>
              <a:rPr lang="cs-CZ" sz="3200" spc="-6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3200" spc="-6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exists</a:t>
            </a:r>
            <a:r>
              <a:rPr lang="fr-FR" sz="3200" spc="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fr-FR"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lang="fr-FR" sz="3200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enterpreneurs</a:t>
            </a:r>
            <a:r>
              <a:rPr lang="cs-CZ" sz="3200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lang="cs-CZ" sz="3200" spc="-3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Why</a:t>
            </a:r>
            <a:r>
              <a:rPr lang="cs-CZ" sz="3200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do </a:t>
            </a:r>
            <a:r>
              <a:rPr lang="cs-CZ" sz="3200" spc="-3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they</a:t>
            </a:r>
            <a:r>
              <a:rPr lang="cs-CZ" sz="3200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3200" spc="-3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take</a:t>
            </a:r>
            <a:r>
              <a:rPr lang="cs-CZ" sz="3200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part in </a:t>
            </a:r>
            <a:r>
              <a:rPr lang="cs-CZ" sz="3200" spc="-3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economic</a:t>
            </a:r>
            <a:r>
              <a:rPr lang="cs-CZ" sz="3200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3200" spc="-3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activities</a:t>
            </a:r>
            <a:r>
              <a:rPr lang="cs-CZ" sz="3200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lang="fr-FR" sz="3200" dirty="0">
              <a:latin typeface="Times New Roman"/>
              <a:cs typeface="Times New Roman"/>
            </a:endParaRPr>
          </a:p>
          <a:p>
            <a:pPr marL="927100" lvl="1" indent="-457200">
              <a:spcBef>
                <a:spcPts val="870"/>
              </a:spcBef>
              <a:buFont typeface="Wingdings" pitchFamily="2" charset="2"/>
              <a:buChar char="q"/>
            </a:pPr>
            <a:endParaRPr lang="cs-CZ" sz="3200" spc="-75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FFCC00"/>
              </a:buClr>
              <a:buSzPct val="70312"/>
              <a:buChar char="-"/>
              <a:tabLst>
                <a:tab pos="355600" algn="l"/>
                <a:tab pos="356235" algn="l"/>
              </a:tabLst>
            </a:pPr>
            <a:endParaRPr lang="cs-CZ" sz="3200" spc="-75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FFCC00"/>
              </a:buClr>
              <a:buSzPct val="70312"/>
              <a:buChar char="-"/>
              <a:tabLst>
                <a:tab pos="355600" algn="l"/>
                <a:tab pos="356235" algn="l"/>
              </a:tabLst>
            </a:pPr>
            <a:endParaRPr lang="cs-CZ" sz="3200" spc="-75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355600" indent="-343535">
              <a:spcBef>
                <a:spcPts val="770"/>
              </a:spcBef>
              <a:buClr>
                <a:srgbClr val="FFCC00"/>
              </a:buClr>
              <a:buSzPct val="70312"/>
              <a:buFontTx/>
              <a:buChar char="-"/>
              <a:tabLst>
                <a:tab pos="355600" algn="l"/>
                <a:tab pos="356235" algn="l"/>
              </a:tabLst>
            </a:pPr>
            <a:r>
              <a:rPr lang="en-US" sz="3200" spc="-100" dirty="0" err="1">
                <a:solidFill>
                  <a:srgbClr val="FFFFFF"/>
                </a:solidFill>
                <a:latin typeface="Times New Roman"/>
                <a:cs typeface="Times New Roman"/>
              </a:rPr>
              <a:t>Walras´s</a:t>
            </a:r>
            <a:r>
              <a:rPr lang="en-US"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200" spc="-165" dirty="0">
                <a:solidFill>
                  <a:srgbClr val="FFFFFF"/>
                </a:solidFill>
                <a:latin typeface="Times New Roman"/>
                <a:cs typeface="Times New Roman"/>
              </a:rPr>
              <a:t>law:</a:t>
            </a:r>
            <a:r>
              <a:rPr lang="en-US"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200" spc="15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lang="en-US"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200" spc="-15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lang="en-US"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markets</a:t>
            </a:r>
            <a:r>
              <a:rPr lang="en-US"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but </a:t>
            </a:r>
            <a:r>
              <a:rPr lang="en-US"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r>
              <a:rPr lang="en-US" sz="32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200" spc="-7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lang="en-US"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lang="en-US"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equilibrium,</a:t>
            </a:r>
            <a:r>
              <a:rPr lang="en-US"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then </a:t>
            </a:r>
            <a:r>
              <a:rPr lang="en-US"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lang="en-US"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last</a:t>
            </a:r>
            <a:r>
              <a:rPr lang="en-US"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market</a:t>
            </a:r>
            <a:r>
              <a:rPr lang="en-US"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lang="en-US"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lang="en-US"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200" spc="-7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lang="en-US" sz="32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equilibrium,</a:t>
            </a:r>
            <a:r>
              <a:rPr lang="en-US"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Times New Roman"/>
                <a:cs typeface="Times New Roman"/>
              </a:rPr>
              <a:t>too.</a:t>
            </a:r>
            <a:endParaRPr lang="en-US" sz="32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FFCC00"/>
              </a:buClr>
              <a:buSzPct val="70312"/>
              <a:buChar char="-"/>
              <a:tabLst>
                <a:tab pos="355600" algn="l"/>
                <a:tab pos="356235" algn="l"/>
              </a:tabLst>
            </a:pP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22247" y="0"/>
            <a:ext cx="6757670" cy="1228725"/>
            <a:chOff x="1222247" y="0"/>
            <a:chExt cx="6757670" cy="12287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2247" y="0"/>
              <a:ext cx="5173980" cy="12283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70803" y="0"/>
              <a:ext cx="1005840" cy="12283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89903" y="0"/>
              <a:ext cx="1889759" cy="122834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53972" y="118363"/>
            <a:ext cx="60591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5" dirty="0"/>
              <a:t>Léon</a:t>
            </a:r>
            <a:r>
              <a:rPr sz="4400" spc="-15" dirty="0"/>
              <a:t> </a:t>
            </a:r>
            <a:r>
              <a:rPr sz="4400" spc="-175" dirty="0"/>
              <a:t>Walras</a:t>
            </a:r>
            <a:r>
              <a:rPr sz="4400" spc="-30" dirty="0"/>
              <a:t> </a:t>
            </a:r>
            <a:r>
              <a:rPr sz="4400" spc="-155" dirty="0"/>
              <a:t>(1834</a:t>
            </a:r>
            <a:r>
              <a:rPr sz="4400" dirty="0"/>
              <a:t> –</a:t>
            </a:r>
            <a:r>
              <a:rPr sz="4400" spc="-15" dirty="0"/>
              <a:t> </a:t>
            </a:r>
            <a:r>
              <a:rPr sz="4400" spc="-220" dirty="0"/>
              <a:t>1910)</a:t>
            </a:r>
            <a:endParaRPr sz="4400"/>
          </a:p>
        </p:txBody>
      </p:sp>
      <p:sp>
        <p:nvSpPr>
          <p:cNvPr id="26" name="object 26"/>
          <p:cNvSpPr txBox="1"/>
          <p:nvPr/>
        </p:nvSpPr>
        <p:spPr>
          <a:xfrm>
            <a:off x="535940" y="739178"/>
            <a:ext cx="8227060" cy="437171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469265" indent="-457200">
              <a:lnSpc>
                <a:spcPct val="100000"/>
              </a:lnSpc>
              <a:spcBef>
                <a:spcPts val="765"/>
              </a:spcBef>
              <a:buClr>
                <a:srgbClr val="FFCC00"/>
              </a:buClr>
              <a:buSzPct val="70312"/>
              <a:buFont typeface="Wingdings" pitchFamily="2" charset="2"/>
              <a:buChar char="q"/>
              <a:tabLst>
                <a:tab pos="355600" algn="l"/>
                <a:tab pos="356235" algn="l"/>
              </a:tabLst>
            </a:pPr>
            <a:r>
              <a:rPr lang="cs-CZ" sz="32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More </a:t>
            </a:r>
            <a:r>
              <a:rPr lang="cs-CZ" sz="32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lang="cs-CZ" sz="32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100 </a:t>
            </a:r>
            <a:r>
              <a:rPr lang="cs-CZ" sz="32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years</a:t>
            </a:r>
            <a:r>
              <a:rPr lang="cs-CZ" sz="32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32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lang="cs-CZ" sz="32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32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research</a:t>
            </a:r>
            <a:r>
              <a:rPr lang="cs-CZ" sz="32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32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activity</a:t>
            </a:r>
            <a:r>
              <a:rPr lang="cs-CZ" sz="32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32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were</a:t>
            </a:r>
            <a:r>
              <a:rPr lang="cs-CZ" sz="32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32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centered</a:t>
            </a:r>
            <a:r>
              <a:rPr lang="cs-CZ" sz="32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in </a:t>
            </a:r>
            <a:r>
              <a:rPr lang="cs-CZ" sz="32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finding</a:t>
            </a:r>
            <a:r>
              <a:rPr lang="cs-CZ" sz="32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32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solutions</a:t>
            </a:r>
            <a:r>
              <a:rPr lang="cs-CZ" sz="32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to these </a:t>
            </a:r>
            <a:r>
              <a:rPr lang="cs-CZ" sz="32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problems</a:t>
            </a:r>
            <a:r>
              <a:rPr lang="cs-CZ" sz="32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lang="cs-CZ" sz="32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Other</a:t>
            </a:r>
            <a:r>
              <a:rPr lang="cs-CZ" sz="32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32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general</a:t>
            </a:r>
            <a:r>
              <a:rPr lang="cs-CZ" sz="32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32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equilibrium</a:t>
            </a:r>
            <a:r>
              <a:rPr lang="cs-CZ" sz="32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32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models</a:t>
            </a:r>
            <a:r>
              <a:rPr lang="cs-CZ" sz="32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32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lang="cs-CZ" sz="32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32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been</a:t>
            </a:r>
            <a:r>
              <a:rPr lang="cs-CZ" sz="32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32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created</a:t>
            </a:r>
            <a:r>
              <a:rPr lang="cs-CZ" sz="32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and </a:t>
            </a:r>
            <a:r>
              <a:rPr lang="cs-CZ" sz="32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worked</a:t>
            </a:r>
            <a:r>
              <a:rPr lang="cs-CZ" sz="32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32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lang="cs-CZ" sz="32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cs-CZ" sz="32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mathematical</a:t>
            </a:r>
            <a:r>
              <a:rPr lang="cs-CZ" sz="32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32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problems</a:t>
            </a:r>
            <a:r>
              <a:rPr lang="cs-CZ" sz="32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are </a:t>
            </a:r>
            <a:r>
              <a:rPr lang="cs-CZ" sz="32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similar</a:t>
            </a:r>
            <a:r>
              <a:rPr lang="cs-CZ" sz="32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32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lang="cs-CZ" sz="32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32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lang="cs-CZ" sz="32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32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lang="cs-CZ" sz="32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32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those</a:t>
            </a:r>
            <a:r>
              <a:rPr lang="cs-CZ" sz="32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3200" spc="-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models</a:t>
            </a:r>
            <a:r>
              <a:rPr lang="cs-CZ" sz="32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lang="fr-FR" sz="3200" dirty="0">
              <a:latin typeface="Times New Roman"/>
              <a:cs typeface="Times New Roman"/>
            </a:endParaRPr>
          </a:p>
          <a:p>
            <a:pPr marL="927100" lvl="1" indent="-457200">
              <a:spcBef>
                <a:spcPts val="870"/>
              </a:spcBef>
              <a:buFont typeface="Wingdings" pitchFamily="2" charset="2"/>
              <a:buChar char="q"/>
            </a:pPr>
            <a:endParaRPr lang="cs-CZ" sz="3200" spc="-75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2065">
              <a:lnSpc>
                <a:spcPct val="100000"/>
              </a:lnSpc>
              <a:spcBef>
                <a:spcPts val="770"/>
              </a:spcBef>
              <a:buClr>
                <a:srgbClr val="FFCC00"/>
              </a:buClr>
              <a:buSzPct val="70312"/>
              <a:tabLst>
                <a:tab pos="355600" algn="l"/>
                <a:tab pos="356235" algn="l"/>
              </a:tabLst>
            </a:pPr>
            <a:endParaRPr lang="cs-CZ" sz="3200" spc="-75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FFCC00"/>
              </a:buClr>
              <a:buSzPct val="70312"/>
              <a:buChar char="-"/>
              <a:tabLst>
                <a:tab pos="355600" algn="l"/>
                <a:tab pos="356235" algn="l"/>
              </a:tabLst>
            </a:pPr>
            <a:endParaRPr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559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0683" y="0"/>
            <a:ext cx="7402195" cy="1228725"/>
            <a:chOff x="900683" y="0"/>
            <a:chExt cx="7402195" cy="12287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0683" y="0"/>
              <a:ext cx="2625852" cy="12283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36748" y="0"/>
              <a:ext cx="2258568" cy="12283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07051" y="0"/>
              <a:ext cx="2071116" cy="12283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52743" y="0"/>
              <a:ext cx="1005840" cy="12283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71843" y="0"/>
              <a:ext cx="1930907" cy="122834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32103" y="118363"/>
            <a:ext cx="67043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65395" algn="l"/>
                <a:tab pos="5484495" algn="l"/>
              </a:tabLst>
            </a:pPr>
            <a:r>
              <a:rPr sz="4400" spc="-90" dirty="0"/>
              <a:t>Vilfredo</a:t>
            </a:r>
            <a:r>
              <a:rPr sz="4400" spc="-35" dirty="0"/>
              <a:t> </a:t>
            </a:r>
            <a:r>
              <a:rPr sz="4400" spc="-70" dirty="0"/>
              <a:t>Pareto</a:t>
            </a:r>
            <a:r>
              <a:rPr sz="4400" spc="-20" dirty="0"/>
              <a:t> </a:t>
            </a:r>
            <a:r>
              <a:rPr sz="4400" spc="-155" dirty="0"/>
              <a:t>(1848</a:t>
            </a:r>
            <a:r>
              <a:rPr sz="4400" dirty="0"/>
              <a:t>	–	</a:t>
            </a:r>
            <a:r>
              <a:rPr sz="4400" spc="-155" dirty="0"/>
              <a:t>1923)</a:t>
            </a:r>
            <a:endParaRPr sz="4400" dirty="0"/>
          </a:p>
        </p:txBody>
      </p:sp>
      <p:sp>
        <p:nvSpPr>
          <p:cNvPr id="80" name="object 80"/>
          <p:cNvSpPr txBox="1"/>
          <p:nvPr/>
        </p:nvSpPr>
        <p:spPr>
          <a:xfrm>
            <a:off x="535940" y="914400"/>
            <a:ext cx="8455660" cy="4212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02565" indent="-343535">
              <a:lnSpc>
                <a:spcPct val="100000"/>
              </a:lnSpc>
              <a:spcBef>
                <a:spcPts val="105"/>
              </a:spcBef>
              <a:buClr>
                <a:srgbClr val="FFCC00"/>
              </a:buClr>
              <a:buSzPct val="70312"/>
              <a:buFont typeface="Wingdings"/>
              <a:buChar char=""/>
              <a:tabLst>
                <a:tab pos="356235" algn="l"/>
              </a:tabLst>
            </a:pP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Lausanne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chair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economics</a:t>
            </a:r>
            <a:r>
              <a:rPr sz="28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since</a:t>
            </a:r>
            <a:r>
              <a:rPr sz="28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5" dirty="0">
                <a:solidFill>
                  <a:srgbClr val="FFFFFF"/>
                </a:solidFill>
                <a:latin typeface="Times New Roman"/>
                <a:cs typeface="Times New Roman"/>
              </a:rPr>
              <a:t>1892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after </a:t>
            </a:r>
            <a:r>
              <a:rPr sz="28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14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Walras</a:t>
            </a:r>
            <a:endParaRPr lang="cs-CZ" sz="2800" dirty="0">
              <a:latin typeface="Times New Roman"/>
              <a:cs typeface="Times New Roman"/>
            </a:endParaRPr>
          </a:p>
          <a:p>
            <a:pPr marL="355600" marR="202565" indent="-343535">
              <a:lnSpc>
                <a:spcPct val="100000"/>
              </a:lnSpc>
              <a:spcBef>
                <a:spcPts val="105"/>
              </a:spcBef>
              <a:buClr>
                <a:srgbClr val="FFCC00"/>
              </a:buClr>
              <a:buSzPct val="70312"/>
              <a:buFont typeface="Wingdings"/>
              <a:buChar char=""/>
              <a:tabLst>
                <a:tab pos="356235" algn="l"/>
              </a:tabLst>
            </a:pPr>
            <a:r>
              <a:rPr lang="cs-CZ"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6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pplication</a:t>
            </a:r>
            <a:r>
              <a:rPr sz="2800" spc="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cs-CZ" sz="2800" spc="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further</a:t>
            </a:r>
            <a:r>
              <a:rPr lang="cs-CZ" sz="28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6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mathematical</a:t>
            </a:r>
            <a:r>
              <a:rPr sz="280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tools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4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85" dirty="0">
                <a:solidFill>
                  <a:srgbClr val="FFFFFF"/>
                </a:solidFill>
                <a:latin typeface="Times New Roman"/>
                <a:cs typeface="Times New Roman"/>
              </a:rPr>
              <a:t>general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equilibrium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approach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developed</a:t>
            </a:r>
            <a:r>
              <a:rPr sz="28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25" dirty="0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sz="28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14" dirty="0">
                <a:solidFill>
                  <a:srgbClr val="FFFFFF"/>
                </a:solidFill>
                <a:latin typeface="Times New Roman"/>
                <a:cs typeface="Times New Roman"/>
              </a:rPr>
              <a:t>Walras</a:t>
            </a:r>
            <a:endParaRPr sz="2800" dirty="0">
              <a:latin typeface="Times New Roman"/>
              <a:cs typeface="Times New Roman"/>
            </a:endParaRPr>
          </a:p>
          <a:p>
            <a:pPr marL="355600" marR="497840" indent="-343535">
              <a:lnSpc>
                <a:spcPct val="100000"/>
              </a:lnSpc>
              <a:spcBef>
                <a:spcPts val="770"/>
              </a:spcBef>
              <a:buClr>
                <a:srgbClr val="FFCC00"/>
              </a:buClr>
              <a:buSzPct val="70312"/>
              <a:buFont typeface="Wingdings"/>
              <a:buChar char=""/>
              <a:tabLst>
                <a:tab pos="356235" algn="l"/>
              </a:tabLst>
            </a:pP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Pareto´s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0" dirty="0">
                <a:solidFill>
                  <a:srgbClr val="FFFFFF"/>
                </a:solidFill>
                <a:latin typeface="Times New Roman"/>
                <a:cs typeface="Times New Roman"/>
              </a:rPr>
              <a:t>law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personal</a:t>
            </a:r>
            <a:r>
              <a:rPr sz="28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income</a:t>
            </a:r>
            <a:r>
              <a:rPr sz="28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distribution </a:t>
            </a:r>
            <a:r>
              <a:rPr sz="28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(illustration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Netlogo)</a:t>
            </a:r>
            <a:endParaRPr sz="2800" dirty="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Clr>
                <a:srgbClr val="FFCC00"/>
              </a:buClr>
              <a:buSzPct val="70312"/>
              <a:buFont typeface="Wingdings"/>
              <a:buChar char=""/>
              <a:tabLst>
                <a:tab pos="356235" algn="l"/>
              </a:tabLst>
            </a:pP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Abandonment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cardinal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notion</a:t>
            </a:r>
            <a:r>
              <a:rPr sz="28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0" dirty="0">
                <a:solidFill>
                  <a:srgbClr val="FFFFFF"/>
                </a:solidFill>
                <a:latin typeface="Times New Roman"/>
                <a:cs typeface="Times New Roman"/>
              </a:rPr>
              <a:t>utility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8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favor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ordinal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notion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cs-CZ" sz="2800" spc="-6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Irving</a:t>
            </a:r>
            <a:r>
              <a:rPr lang="cs-CZ" sz="2800" spc="-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Fisher</a:t>
            </a:r>
            <a:r>
              <a:rPr sz="280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before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him)</a:t>
            </a:r>
            <a:endParaRPr sz="2800" dirty="0">
              <a:latin typeface="Times New Roman"/>
              <a:cs typeface="Times New Roman"/>
            </a:endParaRPr>
          </a:p>
          <a:p>
            <a:pPr marL="355600" marR="789940" indent="-343535">
              <a:lnSpc>
                <a:spcPct val="100000"/>
              </a:lnSpc>
              <a:spcBef>
                <a:spcPts val="770"/>
              </a:spcBef>
              <a:buClr>
                <a:srgbClr val="FFCC00"/>
              </a:buClr>
              <a:buSzPct val="70312"/>
              <a:buFont typeface="Wingdings"/>
              <a:buChar char=""/>
              <a:tabLst>
                <a:tab pos="356235" algn="l"/>
              </a:tabLst>
            </a:pPr>
            <a:r>
              <a:rPr sz="2800" spc="25" dirty="0">
                <a:solidFill>
                  <a:srgbClr val="FFFFFF"/>
                </a:solidFill>
                <a:latin typeface="Times New Roman"/>
                <a:cs typeface="Times New Roman"/>
              </a:rPr>
              <a:t>Notion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of the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Pareto optimum 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(Edgeworth </a:t>
            </a:r>
            <a:r>
              <a:rPr sz="28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developed</a:t>
            </a:r>
            <a:r>
              <a:rPr sz="28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named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after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Pareto)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2291" y="51815"/>
            <a:ext cx="7840980" cy="1728470"/>
            <a:chOff x="812291" y="51815"/>
            <a:chExt cx="7840980" cy="17284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2291" y="51815"/>
              <a:ext cx="2464308" cy="11186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15184" y="51815"/>
              <a:ext cx="2875788" cy="11186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62144" y="51815"/>
              <a:ext cx="3307079" cy="11186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37348" y="51815"/>
              <a:ext cx="915924" cy="11186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5000" y="661415"/>
              <a:ext cx="1680972" cy="11186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54096" y="661415"/>
              <a:ext cx="2596896" cy="11186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19115" y="661415"/>
              <a:ext cx="1213103" cy="111861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70803" y="661415"/>
              <a:ext cx="1889759" cy="1118615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113231" y="159766"/>
            <a:ext cx="720598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04900" marR="5080" indent="-1092835">
              <a:lnSpc>
                <a:spcPct val="100000"/>
              </a:lnSpc>
              <a:spcBef>
                <a:spcPts val="95"/>
              </a:spcBef>
            </a:pPr>
            <a:r>
              <a:rPr spc="-85" dirty="0"/>
              <a:t>General</a:t>
            </a:r>
            <a:r>
              <a:rPr spc="-25" dirty="0"/>
              <a:t> </a:t>
            </a:r>
            <a:r>
              <a:rPr spc="65" dirty="0"/>
              <a:t>Economic</a:t>
            </a:r>
            <a:r>
              <a:rPr spc="30" dirty="0"/>
              <a:t> </a:t>
            </a:r>
            <a:r>
              <a:rPr spc="-30" dirty="0"/>
              <a:t>Equilibrium</a:t>
            </a:r>
            <a:r>
              <a:rPr spc="-5" dirty="0"/>
              <a:t> – </a:t>
            </a:r>
            <a:r>
              <a:rPr spc="-985" dirty="0"/>
              <a:t> </a:t>
            </a:r>
            <a:r>
              <a:rPr spc="-105" dirty="0"/>
              <a:t>from</a:t>
            </a:r>
            <a:r>
              <a:rPr dirty="0"/>
              <a:t> </a:t>
            </a:r>
            <a:r>
              <a:rPr spc="-45" dirty="0"/>
              <a:t>Triumph</a:t>
            </a:r>
            <a:r>
              <a:rPr spc="-5" dirty="0"/>
              <a:t> </a:t>
            </a:r>
            <a:r>
              <a:rPr dirty="0"/>
              <a:t>to </a:t>
            </a:r>
            <a:r>
              <a:rPr spc="-65" dirty="0"/>
              <a:t>Crisis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547217" y="1289303"/>
            <a:ext cx="8444383" cy="5062283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FFCC00"/>
              </a:buClr>
              <a:buSzPct val="6875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2400" b="1" spc="-25" dirty="0">
                <a:solidFill>
                  <a:srgbClr val="E4E4FF"/>
                </a:solidFill>
                <a:latin typeface="Times New Roman"/>
                <a:cs typeface="Times New Roman"/>
              </a:rPr>
              <a:t>Problem</a:t>
            </a:r>
            <a:r>
              <a:rPr sz="24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of</a:t>
            </a:r>
            <a:r>
              <a:rPr sz="24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25" dirty="0">
                <a:solidFill>
                  <a:srgbClr val="E4E4FF"/>
                </a:solidFill>
                <a:latin typeface="Times New Roman"/>
                <a:cs typeface="Times New Roman"/>
              </a:rPr>
              <a:t>existence,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15" dirty="0">
                <a:solidFill>
                  <a:srgbClr val="E4E4FF"/>
                </a:solidFill>
                <a:latin typeface="Times New Roman"/>
                <a:cs typeface="Times New Roman"/>
              </a:rPr>
              <a:t>uniqueness</a:t>
            </a:r>
            <a:r>
              <a:rPr sz="2400" b="1" spc="2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E4E4FF"/>
                </a:solidFill>
                <a:latin typeface="Times New Roman"/>
                <a:cs typeface="Times New Roman"/>
              </a:rPr>
              <a:t>and</a:t>
            </a:r>
            <a:r>
              <a:rPr sz="24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srgbClr val="E4E4FF"/>
                </a:solidFill>
                <a:latin typeface="Times New Roman"/>
                <a:cs typeface="Times New Roman"/>
              </a:rPr>
              <a:t>stability:</a:t>
            </a:r>
            <a:endParaRPr sz="2400" dirty="0">
              <a:latin typeface="Times New Roman"/>
              <a:cs typeface="Times New Roman"/>
            </a:endParaRPr>
          </a:p>
          <a:p>
            <a:pPr marL="1099185" lvl="1" indent="-343535">
              <a:lnSpc>
                <a:spcPct val="100000"/>
              </a:lnSpc>
              <a:spcBef>
                <a:spcPts val="575"/>
              </a:spcBef>
              <a:buClr>
                <a:srgbClr val="A885DF"/>
              </a:buClr>
              <a:buSzPct val="68750"/>
              <a:buFont typeface="Wingdings"/>
              <a:buChar char=""/>
              <a:tabLst>
                <a:tab pos="1099185" algn="l"/>
                <a:tab pos="1099820" algn="l"/>
              </a:tabLst>
            </a:pPr>
            <a:r>
              <a:rPr sz="2400" b="1" spc="15" dirty="0">
                <a:solidFill>
                  <a:srgbClr val="E4E4FF"/>
                </a:solidFill>
                <a:latin typeface="Times New Roman"/>
                <a:cs typeface="Times New Roman"/>
              </a:rPr>
              <a:t>Developments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in</a:t>
            </a:r>
            <a:r>
              <a:rPr sz="2400" b="1" spc="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 smtClean="0">
                <a:solidFill>
                  <a:srgbClr val="E4E4FF"/>
                </a:solidFill>
                <a:latin typeface="Times New Roman"/>
                <a:cs typeface="Times New Roman"/>
              </a:rPr>
              <a:t>mathematics</a:t>
            </a:r>
            <a:r>
              <a:rPr lang="cs-CZ" sz="2400" b="1" spc="-15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400" b="1" spc="-15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have</a:t>
            </a:r>
            <a:r>
              <a:rPr lang="cs-CZ" sz="2400" b="1" spc="-15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400" b="1" spc="-15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been</a:t>
            </a:r>
            <a:r>
              <a:rPr lang="cs-CZ" sz="2400" b="1" spc="-15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lang="cs-CZ" sz="2400" b="1" spc="-15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allowing</a:t>
            </a:r>
            <a:r>
              <a:rPr lang="cs-CZ" sz="2400" b="1" spc="-15" dirty="0" smtClean="0">
                <a:solidFill>
                  <a:srgbClr val="E4E4FF"/>
                </a:solidFill>
                <a:latin typeface="Times New Roman"/>
                <a:cs typeface="Times New Roman"/>
              </a:rPr>
              <a:t> to </a:t>
            </a:r>
            <a:r>
              <a:rPr lang="cs-CZ" sz="2400" b="1" spc="-15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work</a:t>
            </a:r>
            <a:r>
              <a:rPr lang="cs-CZ" sz="2400" b="1" spc="-15" dirty="0" smtClean="0">
                <a:solidFill>
                  <a:srgbClr val="E4E4FF"/>
                </a:solidFill>
                <a:latin typeface="Times New Roman"/>
                <a:cs typeface="Times New Roman"/>
              </a:rPr>
              <a:t> on these </a:t>
            </a:r>
            <a:r>
              <a:rPr lang="cs-CZ" sz="2400" b="1" spc="-15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problems</a:t>
            </a:r>
            <a:endParaRPr sz="2400" dirty="0">
              <a:latin typeface="Times New Roman"/>
              <a:cs typeface="Times New Roman"/>
            </a:endParaRPr>
          </a:p>
          <a:p>
            <a:pPr marL="1099185" marR="554355" lvl="1" indent="-342900">
              <a:lnSpc>
                <a:spcPts val="2880"/>
              </a:lnSpc>
              <a:spcBef>
                <a:spcPts val="675"/>
              </a:spcBef>
              <a:buClr>
                <a:srgbClr val="A885DF"/>
              </a:buClr>
              <a:buSzPct val="68750"/>
              <a:buFont typeface="Wingdings"/>
              <a:buChar char=""/>
              <a:tabLst>
                <a:tab pos="1099185" algn="l"/>
                <a:tab pos="1099820" algn="l"/>
              </a:tabLst>
            </a:pPr>
            <a:r>
              <a:rPr sz="2400" b="1" spc="20" dirty="0">
                <a:solidFill>
                  <a:srgbClr val="E4E4FF"/>
                </a:solidFill>
                <a:latin typeface="Times New Roman"/>
                <a:cs typeface="Times New Roman"/>
              </a:rPr>
              <a:t>Exod</a:t>
            </a:r>
            <a:r>
              <a:rPr sz="2400" b="1" spc="15" dirty="0">
                <a:solidFill>
                  <a:srgbClr val="E4E4FF"/>
                </a:solidFill>
                <a:latin typeface="Times New Roman"/>
                <a:cs typeface="Times New Roman"/>
              </a:rPr>
              <a:t>u</a:t>
            </a:r>
            <a:r>
              <a:rPr sz="2400" b="1" spc="65" dirty="0">
                <a:solidFill>
                  <a:srgbClr val="E4E4FF"/>
                </a:solidFill>
                <a:latin typeface="Times New Roman"/>
                <a:cs typeface="Times New Roman"/>
              </a:rPr>
              <a:t>s</a:t>
            </a:r>
            <a:r>
              <a:rPr sz="2400" b="1" spc="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E4E4FF"/>
                </a:solidFill>
                <a:latin typeface="Times New Roman"/>
                <a:cs typeface="Times New Roman"/>
              </a:rPr>
              <a:t>o</a:t>
            </a:r>
            <a:r>
              <a:rPr sz="24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f</a:t>
            </a:r>
            <a:r>
              <a:rPr sz="2400" b="1" spc="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E4E4FF"/>
                </a:solidFill>
                <a:latin typeface="Times New Roman"/>
                <a:cs typeface="Times New Roman"/>
              </a:rPr>
              <a:t>Europea</a:t>
            </a:r>
            <a:r>
              <a:rPr sz="24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n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thi</a:t>
            </a:r>
            <a:r>
              <a:rPr sz="2400" b="1" spc="-30" dirty="0">
                <a:solidFill>
                  <a:srgbClr val="E4E4FF"/>
                </a:solidFill>
                <a:latin typeface="Times New Roman"/>
                <a:cs typeface="Times New Roman"/>
              </a:rPr>
              <a:t>n</a:t>
            </a:r>
            <a:r>
              <a:rPr sz="2400" b="1" spc="-55" dirty="0">
                <a:solidFill>
                  <a:srgbClr val="E4E4FF"/>
                </a:solidFill>
                <a:latin typeface="Times New Roman"/>
                <a:cs typeface="Times New Roman"/>
              </a:rPr>
              <a:t>ker</a:t>
            </a:r>
            <a:r>
              <a:rPr sz="2400" b="1" spc="-40" dirty="0">
                <a:solidFill>
                  <a:srgbClr val="E4E4FF"/>
                </a:solidFill>
                <a:latin typeface="Times New Roman"/>
                <a:cs typeface="Times New Roman"/>
              </a:rPr>
              <a:t>s</a:t>
            </a:r>
            <a:r>
              <a:rPr sz="2400" b="1" spc="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to</a:t>
            </a:r>
            <a:r>
              <a:rPr sz="24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the </a:t>
            </a:r>
            <a:r>
              <a:rPr sz="24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US</a:t>
            </a:r>
            <a:r>
              <a:rPr sz="2500" b="1" i="1" spc="-235" dirty="0">
                <a:solidFill>
                  <a:srgbClr val="E4E4FF"/>
                </a:solidFill>
                <a:latin typeface="Arial"/>
                <a:cs typeface="Arial"/>
              </a:rPr>
              <a:t>A</a:t>
            </a:r>
            <a:r>
              <a:rPr sz="2500" b="1" i="1" spc="-100" dirty="0">
                <a:solidFill>
                  <a:srgbClr val="E4E4FF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be</a:t>
            </a:r>
            <a:r>
              <a:rPr sz="2400" b="1" spc="-20" dirty="0">
                <a:solidFill>
                  <a:srgbClr val="E4E4FF"/>
                </a:solidFill>
                <a:latin typeface="Times New Roman"/>
                <a:cs typeface="Times New Roman"/>
              </a:rPr>
              <a:t>f</a:t>
            </a:r>
            <a:r>
              <a:rPr sz="2400" b="1" spc="-40" dirty="0">
                <a:solidFill>
                  <a:srgbClr val="E4E4FF"/>
                </a:solidFill>
                <a:latin typeface="Times New Roman"/>
                <a:cs typeface="Times New Roman"/>
              </a:rPr>
              <a:t>ore  </a:t>
            </a:r>
            <a:r>
              <a:rPr sz="2400" b="1" spc="-195" dirty="0">
                <a:solidFill>
                  <a:srgbClr val="E4E4FF"/>
                </a:solidFill>
                <a:latin typeface="Times New Roman"/>
                <a:cs typeface="Times New Roman"/>
              </a:rPr>
              <a:t>WW2</a:t>
            </a:r>
            <a:endParaRPr sz="2400" dirty="0">
              <a:latin typeface="Times New Roman"/>
              <a:cs typeface="Times New Roman"/>
            </a:endParaRPr>
          </a:p>
          <a:p>
            <a:pPr marL="1099185" lvl="1" indent="-343535">
              <a:lnSpc>
                <a:spcPct val="100000"/>
              </a:lnSpc>
              <a:spcBef>
                <a:spcPts val="480"/>
              </a:spcBef>
              <a:buClr>
                <a:srgbClr val="A885DF"/>
              </a:buClr>
              <a:buSzPct val="68750"/>
              <a:buFont typeface="Wingdings"/>
              <a:buChar char=""/>
              <a:tabLst>
                <a:tab pos="1099185" algn="l"/>
                <a:tab pos="1099820" algn="l"/>
              </a:tabLst>
            </a:pPr>
            <a:r>
              <a:rPr sz="24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Samuelson</a:t>
            </a:r>
            <a:endParaRPr sz="2400" dirty="0">
              <a:latin typeface="Times New Roman"/>
              <a:cs typeface="Times New Roman"/>
            </a:endParaRPr>
          </a:p>
          <a:p>
            <a:pPr marL="1498600" marR="112395" lvl="2" indent="-342900">
              <a:lnSpc>
                <a:spcPct val="100000"/>
              </a:lnSpc>
              <a:spcBef>
                <a:spcPts val="580"/>
              </a:spcBef>
              <a:buSzPct val="68750"/>
              <a:buFont typeface="Wingdings"/>
              <a:buChar char=""/>
              <a:tabLst>
                <a:tab pos="1498600" algn="l"/>
                <a:tab pos="1499235" algn="l"/>
              </a:tabLst>
            </a:pPr>
            <a:r>
              <a:rPr sz="2400" b="1" spc="-165" dirty="0">
                <a:solidFill>
                  <a:srgbClr val="E4E4FF"/>
                </a:solidFill>
                <a:latin typeface="Times New Roman"/>
                <a:cs typeface="Times New Roman"/>
              </a:rPr>
              <a:t>1941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15" dirty="0">
                <a:solidFill>
                  <a:srgbClr val="E4E4FF"/>
                </a:solidFill>
                <a:latin typeface="Times New Roman"/>
                <a:cs typeface="Times New Roman"/>
              </a:rPr>
              <a:t>„The</a:t>
            </a:r>
            <a:r>
              <a:rPr sz="24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E4E4FF"/>
                </a:solidFill>
                <a:latin typeface="Times New Roman"/>
                <a:cs typeface="Times New Roman"/>
              </a:rPr>
              <a:t>Stability</a:t>
            </a:r>
            <a:r>
              <a:rPr sz="2400" b="1" spc="1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of</a:t>
            </a:r>
            <a:r>
              <a:rPr sz="2400" b="1" spc="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E4E4FF"/>
                </a:solidFill>
                <a:latin typeface="Times New Roman"/>
                <a:cs typeface="Times New Roman"/>
              </a:rPr>
              <a:t>Equilibrium,</a:t>
            </a:r>
            <a:r>
              <a:rPr sz="2400" b="1" spc="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45" dirty="0">
                <a:solidFill>
                  <a:srgbClr val="E4E4FF"/>
                </a:solidFill>
                <a:latin typeface="Times New Roman"/>
                <a:cs typeface="Times New Roman"/>
              </a:rPr>
              <a:t>Comparative </a:t>
            </a:r>
            <a:r>
              <a:rPr sz="2400" b="1" spc="-58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E4E4FF"/>
                </a:solidFill>
                <a:latin typeface="Times New Roman"/>
                <a:cs typeface="Times New Roman"/>
              </a:rPr>
              <a:t>Statics</a:t>
            </a:r>
            <a:r>
              <a:rPr sz="24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E4E4FF"/>
                </a:solidFill>
                <a:latin typeface="Times New Roman"/>
                <a:cs typeface="Times New Roman"/>
              </a:rPr>
              <a:t>and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10" dirty="0">
                <a:solidFill>
                  <a:srgbClr val="E4E4FF"/>
                </a:solidFill>
                <a:latin typeface="Times New Roman"/>
                <a:cs typeface="Times New Roman"/>
              </a:rPr>
              <a:t>Dynamics“</a:t>
            </a:r>
            <a:endParaRPr sz="2400" dirty="0">
              <a:latin typeface="Times New Roman"/>
              <a:cs typeface="Times New Roman"/>
            </a:endParaRPr>
          </a:p>
          <a:p>
            <a:pPr marL="1498600" lvl="2" indent="-343535">
              <a:lnSpc>
                <a:spcPct val="100000"/>
              </a:lnSpc>
              <a:spcBef>
                <a:spcPts val="575"/>
              </a:spcBef>
              <a:buSzPct val="68750"/>
              <a:buFont typeface="Wingdings"/>
              <a:buChar char=""/>
              <a:tabLst>
                <a:tab pos="1498600" algn="l"/>
                <a:tab pos="1499235" algn="l"/>
              </a:tabLst>
            </a:pPr>
            <a:r>
              <a:rPr sz="2400" b="1" spc="-120" dirty="0">
                <a:solidFill>
                  <a:srgbClr val="E4E4FF"/>
                </a:solidFill>
                <a:latin typeface="Times New Roman"/>
                <a:cs typeface="Times New Roman"/>
              </a:rPr>
              <a:t>1947</a:t>
            </a:r>
            <a:r>
              <a:rPr sz="24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„Foundations</a:t>
            </a:r>
            <a:r>
              <a:rPr sz="2400" b="1" spc="1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of</a:t>
            </a:r>
            <a:r>
              <a:rPr sz="2400" b="1" spc="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35" dirty="0">
                <a:solidFill>
                  <a:srgbClr val="E4E4FF"/>
                </a:solidFill>
                <a:latin typeface="Times New Roman"/>
                <a:cs typeface="Times New Roman"/>
              </a:rPr>
              <a:t>Economic</a:t>
            </a:r>
            <a:r>
              <a:rPr sz="2400" b="1" spc="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srgbClr val="E4E4FF"/>
                </a:solidFill>
                <a:latin typeface="Times New Roman"/>
                <a:cs typeface="Times New Roman"/>
              </a:rPr>
              <a:t>Analysis“</a:t>
            </a:r>
            <a:endParaRPr sz="2400" dirty="0">
              <a:latin typeface="Times New Roman"/>
              <a:cs typeface="Times New Roman"/>
            </a:endParaRPr>
          </a:p>
          <a:p>
            <a:pPr marL="1955800" marR="306070" lvl="3" indent="-342900">
              <a:spcBef>
                <a:spcPts val="575"/>
              </a:spcBef>
              <a:buSzPct val="68750"/>
              <a:buFont typeface="Wingdings"/>
              <a:buChar char=""/>
              <a:tabLst>
                <a:tab pos="1498600" algn="l"/>
                <a:tab pos="1499235" algn="l"/>
              </a:tabLst>
            </a:pPr>
            <a:r>
              <a:rPr sz="2400" b="1" spc="-30" dirty="0">
                <a:solidFill>
                  <a:srgbClr val="E4E4FF"/>
                </a:solidFill>
                <a:latin typeface="Times New Roman"/>
                <a:cs typeface="Times New Roman"/>
              </a:rPr>
              <a:t>Reformulation</a:t>
            </a:r>
            <a:r>
              <a:rPr sz="24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of</a:t>
            </a:r>
            <a:r>
              <a:rPr sz="2400" b="1" spc="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„tatonement“</a:t>
            </a:r>
            <a:r>
              <a:rPr sz="2400" b="1" spc="-2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E4E4FF"/>
                </a:solidFill>
                <a:latin typeface="Times New Roman"/>
                <a:cs typeface="Times New Roman"/>
              </a:rPr>
              <a:t>with</a:t>
            </a:r>
            <a:r>
              <a:rPr sz="2400" b="1" spc="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the</a:t>
            </a:r>
            <a:r>
              <a:rPr sz="2400" b="1" spc="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30" dirty="0">
                <a:solidFill>
                  <a:srgbClr val="E4E4FF"/>
                </a:solidFill>
                <a:latin typeface="Times New Roman"/>
                <a:cs typeface="Times New Roman"/>
              </a:rPr>
              <a:t>use</a:t>
            </a:r>
            <a:r>
              <a:rPr sz="2400" b="1" spc="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E4E4FF"/>
                </a:solidFill>
                <a:latin typeface="Times New Roman"/>
                <a:cs typeface="Times New Roman"/>
              </a:rPr>
              <a:t>of </a:t>
            </a:r>
            <a:r>
              <a:rPr sz="2400" b="1" spc="-58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srgbClr val="E4E4FF"/>
                </a:solidFill>
                <a:latin typeface="Times New Roman"/>
                <a:cs typeface="Times New Roman"/>
              </a:rPr>
              <a:t>differential</a:t>
            </a:r>
            <a:r>
              <a:rPr sz="2400" b="1" spc="1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equation</a:t>
            </a:r>
            <a:endParaRPr sz="2400" dirty="0">
              <a:latin typeface="Times New Roman"/>
              <a:cs typeface="Times New Roman"/>
            </a:endParaRPr>
          </a:p>
          <a:p>
            <a:pPr marL="1155065" lvl="2">
              <a:lnSpc>
                <a:spcPct val="100000"/>
              </a:lnSpc>
              <a:spcBef>
                <a:spcPts val="580"/>
              </a:spcBef>
              <a:buSzPct val="68750"/>
              <a:tabLst>
                <a:tab pos="1498600" algn="l"/>
                <a:tab pos="1499235" algn="l"/>
              </a:tabLst>
            </a:pP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2291" y="51815"/>
            <a:ext cx="7840980" cy="1728470"/>
            <a:chOff x="812291" y="51815"/>
            <a:chExt cx="7840980" cy="17284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2291" y="51815"/>
              <a:ext cx="2464308" cy="11186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15184" y="51815"/>
              <a:ext cx="2875788" cy="11186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62144" y="51815"/>
              <a:ext cx="3307079" cy="11186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37348" y="51815"/>
              <a:ext cx="915924" cy="11186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5000" y="661415"/>
              <a:ext cx="1680972" cy="11186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54096" y="661415"/>
              <a:ext cx="2596896" cy="11186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19115" y="661415"/>
              <a:ext cx="1213103" cy="111861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70803" y="661415"/>
              <a:ext cx="1889759" cy="1118615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113231" y="159766"/>
            <a:ext cx="720598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04900" marR="5080" indent="-1092835">
              <a:lnSpc>
                <a:spcPct val="100000"/>
              </a:lnSpc>
              <a:spcBef>
                <a:spcPts val="95"/>
              </a:spcBef>
            </a:pPr>
            <a:r>
              <a:rPr spc="-85" dirty="0"/>
              <a:t>General</a:t>
            </a:r>
            <a:r>
              <a:rPr spc="-25" dirty="0"/>
              <a:t> </a:t>
            </a:r>
            <a:r>
              <a:rPr spc="65" dirty="0"/>
              <a:t>Economic</a:t>
            </a:r>
            <a:r>
              <a:rPr spc="30" dirty="0"/>
              <a:t> </a:t>
            </a:r>
            <a:r>
              <a:rPr spc="-30" dirty="0"/>
              <a:t>Equilibrium</a:t>
            </a:r>
            <a:r>
              <a:rPr spc="-5" dirty="0"/>
              <a:t> – </a:t>
            </a:r>
            <a:r>
              <a:rPr spc="-985" dirty="0"/>
              <a:t> </a:t>
            </a:r>
            <a:r>
              <a:rPr spc="-105" dirty="0"/>
              <a:t>from</a:t>
            </a:r>
            <a:r>
              <a:rPr dirty="0"/>
              <a:t> </a:t>
            </a:r>
            <a:r>
              <a:rPr spc="-45" dirty="0"/>
              <a:t>Triumph</a:t>
            </a:r>
            <a:r>
              <a:rPr spc="-5" dirty="0"/>
              <a:t> </a:t>
            </a:r>
            <a:r>
              <a:rPr dirty="0"/>
              <a:t>to </a:t>
            </a:r>
            <a:r>
              <a:rPr spc="-65" dirty="0"/>
              <a:t>Crisis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432816" y="1289303"/>
            <a:ext cx="8267700" cy="5069205"/>
            <a:chOff x="432816" y="1289303"/>
            <a:chExt cx="8267700" cy="5069205"/>
          </a:xfrm>
        </p:grpSpPr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2816" y="1408175"/>
              <a:ext cx="467868" cy="45567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1708" y="1289303"/>
              <a:ext cx="1504188" cy="67970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86712" y="1289303"/>
              <a:ext cx="655319" cy="67970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12848" y="1289303"/>
              <a:ext cx="1761744" cy="67970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69208" y="1289303"/>
              <a:ext cx="1868424" cy="67970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13019" y="1289303"/>
              <a:ext cx="2068068" cy="67970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76528" y="1847087"/>
              <a:ext cx="467868" cy="45567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55419" y="1728215"/>
              <a:ext cx="1008888" cy="67970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058923" y="1728215"/>
              <a:ext cx="1190244" cy="6797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843783" y="1728215"/>
              <a:ext cx="559307" cy="67970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997708" y="1728215"/>
              <a:ext cx="1370075" cy="67970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62400" y="1728215"/>
              <a:ext cx="562355" cy="67970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119372" y="1728215"/>
              <a:ext cx="876300" cy="67970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664963" y="1728215"/>
              <a:ext cx="1330452" cy="67970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666231" y="1728215"/>
              <a:ext cx="1185671" cy="67970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55419" y="2093975"/>
              <a:ext cx="2180844" cy="67970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307080" y="2093975"/>
              <a:ext cx="812291" cy="67970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788663" y="2093975"/>
              <a:ext cx="1720595" cy="67970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180075" y="2093975"/>
              <a:ext cx="1703831" cy="67970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54724" y="2093975"/>
              <a:ext cx="655320" cy="67970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880860" y="2093975"/>
              <a:ext cx="627888" cy="67970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455419" y="2459736"/>
              <a:ext cx="1921763" cy="67970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046476" y="2459736"/>
              <a:ext cx="1917192" cy="67970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76528" y="3017519"/>
              <a:ext cx="467868" cy="45567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455419" y="2898647"/>
              <a:ext cx="1030224" cy="67970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080260" y="2898647"/>
              <a:ext cx="1190243" cy="67970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865120" y="2898647"/>
              <a:ext cx="560832" cy="67970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020567" y="2898647"/>
              <a:ext cx="1370076" cy="67970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985260" y="2898647"/>
              <a:ext cx="562356" cy="67970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142231" y="2898647"/>
              <a:ext cx="1671827" cy="67970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484875" y="2898647"/>
              <a:ext cx="647700" cy="67970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801868" y="2898647"/>
              <a:ext cx="1761743" cy="679703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158227" y="2898647"/>
              <a:ext cx="655320" cy="679703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455419" y="3264408"/>
              <a:ext cx="2080259" cy="67970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204972" y="3264408"/>
              <a:ext cx="1456944" cy="67970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256531" y="3264408"/>
              <a:ext cx="2281427" cy="679703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208775" y="3264408"/>
              <a:ext cx="655320" cy="679703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534912" y="3264408"/>
              <a:ext cx="812292" cy="679703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018020" y="3264408"/>
              <a:ext cx="1682496" cy="67970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55419" y="3630168"/>
              <a:ext cx="655319" cy="67970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783080" y="3630168"/>
              <a:ext cx="1917192" cy="67970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372611" y="3630168"/>
              <a:ext cx="736091" cy="67970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703319" y="3630168"/>
              <a:ext cx="1002791" cy="67970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376927" y="3630168"/>
              <a:ext cx="1338072" cy="67970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76528" y="4187952"/>
              <a:ext cx="467868" cy="45567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455419" y="4069080"/>
              <a:ext cx="1030224" cy="679704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080260" y="4069080"/>
              <a:ext cx="1370076" cy="679704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044951" y="4069080"/>
              <a:ext cx="562355" cy="679704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201923" y="4069080"/>
              <a:ext cx="1086612" cy="679704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60875" y="4069080"/>
              <a:ext cx="655320" cy="679704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287012" y="4069080"/>
              <a:ext cx="2013204" cy="679704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894831" y="4069080"/>
              <a:ext cx="1389888" cy="679704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954011" y="4069080"/>
              <a:ext cx="1211579" cy="679704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76528" y="4626863"/>
              <a:ext cx="467868" cy="455675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455419" y="4507991"/>
              <a:ext cx="1030224" cy="679704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080260" y="4507991"/>
              <a:ext cx="1190243" cy="679704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865120" y="4507991"/>
              <a:ext cx="560832" cy="679704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020567" y="4507991"/>
              <a:ext cx="1482852" cy="679704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172712" y="4507991"/>
              <a:ext cx="1040891" cy="679704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808219" y="4507991"/>
              <a:ext cx="812291" cy="679704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291327" y="4507991"/>
              <a:ext cx="1534668" cy="679704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420612" y="4507991"/>
              <a:ext cx="655319" cy="679704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455419" y="4873751"/>
              <a:ext cx="1984248" cy="679704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108960" y="4873751"/>
              <a:ext cx="1990343" cy="679704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693919" y="4873751"/>
              <a:ext cx="554736" cy="679704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76528" y="5431536"/>
              <a:ext cx="467868" cy="455675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455419" y="5312663"/>
              <a:ext cx="2129028" cy="679704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179064" y="5312663"/>
              <a:ext cx="1046988" cy="679704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896868" y="5312663"/>
              <a:ext cx="554736" cy="679704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4046219" y="5312663"/>
              <a:ext cx="1120139" cy="679704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4837175" y="5312663"/>
              <a:ext cx="1694687" cy="679704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02680" y="5312663"/>
              <a:ext cx="655320" cy="679704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6528816" y="5312663"/>
              <a:ext cx="1258824" cy="679704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455419" y="5678424"/>
              <a:ext cx="1719072" cy="679704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845308" y="5678424"/>
              <a:ext cx="655319" cy="679704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172967" y="5678424"/>
              <a:ext cx="812292" cy="679704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656076" y="5678424"/>
              <a:ext cx="1984248" cy="679704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309616" y="5678424"/>
              <a:ext cx="1990343" cy="679704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894575" y="5678424"/>
              <a:ext cx="554735" cy="679704"/>
            </a:xfrm>
            <a:prstGeom prst="rect">
              <a:avLst/>
            </a:prstGeom>
          </p:spPr>
        </p:pic>
      </p:grpSp>
      <p:sp>
        <p:nvSpPr>
          <p:cNvPr id="92" name="object 92"/>
          <p:cNvSpPr txBox="1"/>
          <p:nvPr/>
        </p:nvSpPr>
        <p:spPr>
          <a:xfrm>
            <a:off x="547217" y="1277362"/>
            <a:ext cx="7877809" cy="49032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FFCC00"/>
              </a:buClr>
              <a:buSzPct val="6875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2400" b="1" spc="-25" dirty="0">
                <a:solidFill>
                  <a:srgbClr val="E4E4FF"/>
                </a:solidFill>
                <a:latin typeface="Times New Roman"/>
                <a:cs typeface="Times New Roman"/>
              </a:rPr>
              <a:t>Problem</a:t>
            </a:r>
            <a:r>
              <a:rPr sz="24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of</a:t>
            </a:r>
            <a:r>
              <a:rPr sz="24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25" dirty="0">
                <a:solidFill>
                  <a:srgbClr val="E4E4FF"/>
                </a:solidFill>
                <a:latin typeface="Times New Roman"/>
                <a:cs typeface="Times New Roman"/>
              </a:rPr>
              <a:t>existence,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15" dirty="0">
                <a:solidFill>
                  <a:srgbClr val="E4E4FF"/>
                </a:solidFill>
                <a:latin typeface="Times New Roman"/>
                <a:cs typeface="Times New Roman"/>
              </a:rPr>
              <a:t>uniqueness</a:t>
            </a:r>
            <a:r>
              <a:rPr sz="2400" b="1" spc="2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E4E4FF"/>
                </a:solidFill>
                <a:latin typeface="Times New Roman"/>
                <a:cs typeface="Times New Roman"/>
              </a:rPr>
              <a:t>and</a:t>
            </a:r>
            <a:r>
              <a:rPr sz="24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srgbClr val="E4E4FF"/>
                </a:solidFill>
                <a:latin typeface="Times New Roman"/>
                <a:cs typeface="Times New Roman"/>
              </a:rPr>
              <a:t>stability:</a:t>
            </a:r>
            <a:endParaRPr sz="2400" dirty="0">
              <a:latin typeface="Times New Roman"/>
              <a:cs typeface="Times New Roman"/>
            </a:endParaRPr>
          </a:p>
          <a:p>
            <a:pPr marL="1099185" marR="1197610" lvl="1" indent="-342900">
              <a:lnSpc>
                <a:spcPct val="100000"/>
              </a:lnSpc>
              <a:spcBef>
                <a:spcPts val="575"/>
              </a:spcBef>
              <a:buClr>
                <a:srgbClr val="A885DF"/>
              </a:buClr>
              <a:buSzPct val="68750"/>
              <a:buFont typeface="Wingdings"/>
              <a:buChar char=""/>
              <a:tabLst>
                <a:tab pos="1099185" algn="l"/>
                <a:tab pos="1099820" algn="l"/>
              </a:tabLst>
            </a:pPr>
            <a:r>
              <a:rPr sz="2400" b="1" spc="-165" dirty="0">
                <a:solidFill>
                  <a:srgbClr val="E4E4FF"/>
                </a:solidFill>
                <a:latin typeface="Times New Roman"/>
                <a:cs typeface="Times New Roman"/>
              </a:rPr>
              <a:t>1951</a:t>
            </a:r>
            <a:r>
              <a:rPr sz="2400" b="1" spc="-16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105" dirty="0">
                <a:solidFill>
                  <a:srgbClr val="E4E4FF"/>
                </a:solidFill>
                <a:latin typeface="Times New Roman"/>
                <a:cs typeface="Times New Roman"/>
              </a:rPr>
              <a:t>Arrow, </a:t>
            </a:r>
            <a:r>
              <a:rPr sz="2400" b="1" spc="-30" dirty="0">
                <a:solidFill>
                  <a:srgbClr val="E4E4FF"/>
                </a:solidFill>
                <a:latin typeface="Times New Roman"/>
                <a:cs typeface="Times New Roman"/>
              </a:rPr>
              <a:t>Debreu: </a:t>
            </a:r>
            <a:r>
              <a:rPr sz="24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two </a:t>
            </a:r>
            <a:r>
              <a:rPr sz="2400" b="1" spc="-25" dirty="0">
                <a:solidFill>
                  <a:srgbClr val="E4E4FF"/>
                </a:solidFill>
                <a:latin typeface="Times New Roman"/>
                <a:cs typeface="Times New Roman"/>
              </a:rPr>
              <a:t>articles </a:t>
            </a:r>
            <a:r>
              <a:rPr sz="24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which 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E4E4FF"/>
                </a:solidFill>
                <a:latin typeface="Times New Roman"/>
                <a:cs typeface="Times New Roman"/>
              </a:rPr>
              <a:t>demonstrated</a:t>
            </a:r>
            <a:r>
              <a:rPr sz="2400" b="1" spc="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the</a:t>
            </a:r>
            <a:r>
              <a:rPr sz="24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E4E4FF"/>
                </a:solidFill>
                <a:latin typeface="Times New Roman"/>
                <a:cs typeface="Times New Roman"/>
              </a:rPr>
              <a:t>optimality</a:t>
            </a:r>
            <a:r>
              <a:rPr sz="2400" b="1" spc="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srgbClr val="E4E4FF"/>
                </a:solidFill>
                <a:latin typeface="Times New Roman"/>
                <a:cs typeface="Times New Roman"/>
              </a:rPr>
              <a:t>properties</a:t>
            </a:r>
            <a:r>
              <a:rPr sz="2400" b="1" spc="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of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55" dirty="0">
                <a:solidFill>
                  <a:srgbClr val="E4E4FF"/>
                </a:solidFill>
                <a:latin typeface="Times New Roman"/>
                <a:cs typeface="Times New Roman"/>
              </a:rPr>
              <a:t>a </a:t>
            </a:r>
            <a:r>
              <a:rPr sz="2400" b="1" spc="-58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E4E4FF"/>
                </a:solidFill>
                <a:latin typeface="Times New Roman"/>
                <a:cs typeface="Times New Roman"/>
              </a:rPr>
              <a:t>competitive</a:t>
            </a:r>
            <a:r>
              <a:rPr sz="24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E4E4FF"/>
                </a:solidFill>
                <a:latin typeface="Times New Roman"/>
                <a:cs typeface="Times New Roman"/>
              </a:rPr>
              <a:t>equilibrium</a:t>
            </a:r>
            <a:endParaRPr sz="2400" dirty="0">
              <a:latin typeface="Times New Roman"/>
              <a:cs typeface="Times New Roman"/>
            </a:endParaRPr>
          </a:p>
          <a:p>
            <a:pPr marL="1099185" marR="5080" lvl="1" indent="-342900">
              <a:lnSpc>
                <a:spcPct val="100000"/>
              </a:lnSpc>
              <a:spcBef>
                <a:spcPts val="580"/>
              </a:spcBef>
              <a:buClr>
                <a:srgbClr val="A885DF"/>
              </a:buClr>
              <a:buSzPct val="68750"/>
              <a:buFont typeface="Wingdings"/>
              <a:buChar char=""/>
              <a:tabLst>
                <a:tab pos="1099185" algn="l"/>
                <a:tab pos="1099820" algn="l"/>
              </a:tabLst>
            </a:pPr>
            <a:r>
              <a:rPr sz="2400" b="1" spc="-120" dirty="0">
                <a:solidFill>
                  <a:srgbClr val="E4E4FF"/>
                </a:solidFill>
                <a:latin typeface="Times New Roman"/>
                <a:cs typeface="Times New Roman"/>
              </a:rPr>
              <a:t>1952</a:t>
            </a:r>
            <a:r>
              <a:rPr sz="24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105" dirty="0">
                <a:solidFill>
                  <a:srgbClr val="E4E4FF"/>
                </a:solidFill>
                <a:latin typeface="Times New Roman"/>
                <a:cs typeface="Times New Roman"/>
              </a:rPr>
              <a:t>Arrow,</a:t>
            </a:r>
            <a:r>
              <a:rPr sz="24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Debreu,</a:t>
            </a:r>
            <a:r>
              <a:rPr sz="2400" b="1" spc="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10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Mc</a:t>
            </a:r>
            <a:r>
              <a:rPr lang="cs-CZ" sz="2400" b="1" spc="10" dirty="0" smtClean="0">
                <a:solidFill>
                  <a:srgbClr val="E4E4FF"/>
                </a:solidFill>
                <a:latin typeface="Times New Roman"/>
                <a:cs typeface="Times New Roman"/>
              </a:rPr>
              <a:t>K</a:t>
            </a:r>
            <a:r>
              <a:rPr sz="2400" b="1" spc="10" dirty="0" err="1" smtClean="0">
                <a:solidFill>
                  <a:srgbClr val="E4E4FF"/>
                </a:solidFill>
                <a:latin typeface="Times New Roman"/>
                <a:cs typeface="Times New Roman"/>
              </a:rPr>
              <a:t>enzie</a:t>
            </a:r>
            <a:r>
              <a:rPr sz="2400" b="1" spc="-5" dirty="0" smtClean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E4E4FF"/>
                </a:solidFill>
                <a:latin typeface="Times New Roman"/>
                <a:cs typeface="Times New Roman"/>
              </a:rPr>
              <a:t>at</a:t>
            </a:r>
            <a:r>
              <a:rPr sz="24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55" dirty="0">
                <a:solidFill>
                  <a:srgbClr val="E4E4FF"/>
                </a:solidFill>
                <a:latin typeface="Times New Roman"/>
                <a:cs typeface="Times New Roman"/>
              </a:rPr>
              <a:t>a</a:t>
            </a:r>
            <a:r>
              <a:rPr sz="24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25" dirty="0">
                <a:solidFill>
                  <a:srgbClr val="E4E4FF"/>
                </a:solidFill>
                <a:latin typeface="Times New Roman"/>
                <a:cs typeface="Times New Roman"/>
              </a:rPr>
              <a:t>meeting</a:t>
            </a:r>
            <a:r>
              <a:rPr sz="24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E4E4FF"/>
                </a:solidFill>
                <a:latin typeface="Times New Roman"/>
                <a:cs typeface="Times New Roman"/>
              </a:rPr>
              <a:t>of </a:t>
            </a:r>
            <a:r>
              <a:rPr sz="24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E4E4FF"/>
                </a:solidFill>
                <a:latin typeface="Times New Roman"/>
                <a:cs typeface="Times New Roman"/>
              </a:rPr>
              <a:t>Econometric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society:</a:t>
            </a:r>
            <a:r>
              <a:rPr sz="24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demonstration</a:t>
            </a:r>
            <a:r>
              <a:rPr sz="24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of 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the </a:t>
            </a:r>
            <a:r>
              <a:rPr sz="2400" b="1" spc="25" dirty="0">
                <a:solidFill>
                  <a:srgbClr val="E4E4FF"/>
                </a:solidFill>
                <a:latin typeface="Times New Roman"/>
                <a:cs typeface="Times New Roman"/>
              </a:rPr>
              <a:t>existence </a:t>
            </a:r>
            <a:r>
              <a:rPr sz="2400" b="1" spc="-58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of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E4E4FF"/>
                </a:solidFill>
                <a:latin typeface="Times New Roman"/>
                <a:cs typeface="Times New Roman"/>
              </a:rPr>
              <a:t>equilibrium</a:t>
            </a:r>
            <a:r>
              <a:rPr sz="2400" b="1" spc="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in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E4E4FF"/>
                </a:solidFill>
                <a:latin typeface="Times New Roman"/>
                <a:cs typeface="Times New Roman"/>
              </a:rPr>
              <a:t>their</a:t>
            </a:r>
            <a:r>
              <a:rPr sz="24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25" dirty="0">
                <a:solidFill>
                  <a:srgbClr val="E4E4FF"/>
                </a:solidFill>
                <a:latin typeface="Times New Roman"/>
                <a:cs typeface="Times New Roman"/>
              </a:rPr>
              <a:t>models</a:t>
            </a:r>
            <a:endParaRPr sz="2400" dirty="0">
              <a:latin typeface="Times New Roman"/>
              <a:cs typeface="Times New Roman"/>
            </a:endParaRPr>
          </a:p>
          <a:p>
            <a:pPr marL="1099185" lvl="1" indent="-343535">
              <a:lnSpc>
                <a:spcPct val="100000"/>
              </a:lnSpc>
              <a:spcBef>
                <a:spcPts val="575"/>
              </a:spcBef>
              <a:buClr>
                <a:srgbClr val="A885DF"/>
              </a:buClr>
              <a:buSzPct val="68750"/>
              <a:buFont typeface="Wingdings"/>
              <a:buChar char=""/>
              <a:tabLst>
                <a:tab pos="1099185" algn="l"/>
                <a:tab pos="1099820" algn="l"/>
              </a:tabLst>
            </a:pPr>
            <a:r>
              <a:rPr sz="2400" b="1" spc="-120" dirty="0">
                <a:solidFill>
                  <a:srgbClr val="E4E4FF"/>
                </a:solidFill>
                <a:latin typeface="Times New Roman"/>
                <a:cs typeface="Times New Roman"/>
              </a:rPr>
              <a:t>1959</a:t>
            </a:r>
            <a:r>
              <a:rPr sz="24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srgbClr val="E4E4FF"/>
                </a:solidFill>
                <a:latin typeface="Times New Roman"/>
                <a:cs typeface="Times New Roman"/>
              </a:rPr>
              <a:t>Debreu:</a:t>
            </a:r>
            <a:r>
              <a:rPr sz="2400" b="1" spc="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E4E4FF"/>
                </a:solidFill>
                <a:latin typeface="Times New Roman"/>
                <a:cs typeface="Times New Roman"/>
              </a:rPr>
              <a:t>proof</a:t>
            </a:r>
            <a:r>
              <a:rPr sz="2400" b="1" spc="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of</a:t>
            </a:r>
            <a:r>
              <a:rPr sz="24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25" dirty="0">
                <a:solidFill>
                  <a:srgbClr val="E4E4FF"/>
                </a:solidFill>
                <a:latin typeface="Times New Roman"/>
                <a:cs typeface="Times New Roman"/>
              </a:rPr>
              <a:t>existence</a:t>
            </a:r>
            <a:r>
              <a:rPr sz="24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 in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srgbClr val="E4E4FF"/>
                </a:solidFill>
                <a:latin typeface="Times New Roman"/>
                <a:cs typeface="Times New Roman"/>
              </a:rPr>
              <a:t>another</a:t>
            </a:r>
            <a:r>
              <a:rPr sz="24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15" dirty="0">
                <a:solidFill>
                  <a:srgbClr val="E4E4FF"/>
                </a:solidFill>
                <a:latin typeface="Times New Roman"/>
                <a:cs typeface="Times New Roman"/>
              </a:rPr>
              <a:t>model</a:t>
            </a:r>
            <a:endParaRPr sz="2400" dirty="0">
              <a:latin typeface="Times New Roman"/>
              <a:cs typeface="Times New Roman"/>
            </a:endParaRPr>
          </a:p>
          <a:p>
            <a:pPr marL="1099185" lvl="1" indent="-343535">
              <a:lnSpc>
                <a:spcPct val="100000"/>
              </a:lnSpc>
              <a:spcBef>
                <a:spcPts val="580"/>
              </a:spcBef>
              <a:buClr>
                <a:srgbClr val="A885DF"/>
              </a:buClr>
              <a:buSzPct val="68750"/>
              <a:buFont typeface="Wingdings"/>
              <a:buChar char=""/>
              <a:tabLst>
                <a:tab pos="1099185" algn="l"/>
                <a:tab pos="1099820" algn="l"/>
              </a:tabLst>
            </a:pPr>
            <a:r>
              <a:rPr sz="2400" b="1" spc="-120" dirty="0">
                <a:solidFill>
                  <a:srgbClr val="E4E4FF"/>
                </a:solidFill>
                <a:latin typeface="Times New Roman"/>
                <a:cs typeface="Times New Roman"/>
              </a:rPr>
              <a:t>1958</a:t>
            </a:r>
            <a:r>
              <a:rPr sz="24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105" dirty="0">
                <a:solidFill>
                  <a:srgbClr val="E4E4FF"/>
                </a:solidFill>
                <a:latin typeface="Times New Roman"/>
                <a:cs typeface="Times New Roman"/>
              </a:rPr>
              <a:t>Arrow,</a:t>
            </a:r>
            <a:r>
              <a:rPr sz="24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Hurwitz </a:t>
            </a:r>
            <a:r>
              <a:rPr sz="24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„On</a:t>
            </a:r>
            <a:r>
              <a:rPr sz="2400" b="1" spc="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the</a:t>
            </a:r>
            <a:r>
              <a:rPr sz="2400" b="1" spc="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E4E4FF"/>
                </a:solidFill>
                <a:latin typeface="Times New Roman"/>
                <a:cs typeface="Times New Roman"/>
              </a:rPr>
              <a:t>Stability</a:t>
            </a:r>
            <a:r>
              <a:rPr sz="24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E4E4FF"/>
                </a:solidFill>
                <a:latin typeface="Times New Roman"/>
                <a:cs typeface="Times New Roman"/>
              </a:rPr>
              <a:t>of</a:t>
            </a:r>
            <a:endParaRPr sz="2400" dirty="0">
              <a:latin typeface="Times New Roman"/>
              <a:cs typeface="Times New Roman"/>
            </a:endParaRPr>
          </a:p>
          <a:p>
            <a:pPr marL="1099185">
              <a:lnSpc>
                <a:spcPct val="100000"/>
              </a:lnSpc>
            </a:pPr>
            <a:r>
              <a:rPr sz="24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Competitive</a:t>
            </a:r>
            <a:r>
              <a:rPr sz="2400" b="1" spc="-3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E4E4FF"/>
                </a:solidFill>
                <a:latin typeface="Times New Roman"/>
                <a:cs typeface="Times New Roman"/>
              </a:rPr>
              <a:t>Equilibrium“</a:t>
            </a:r>
            <a:endParaRPr sz="2400" dirty="0">
              <a:latin typeface="Times New Roman"/>
              <a:cs typeface="Times New Roman"/>
            </a:endParaRPr>
          </a:p>
          <a:p>
            <a:pPr marL="1099185" marR="842010" lvl="1" indent="-342900">
              <a:lnSpc>
                <a:spcPct val="100000"/>
              </a:lnSpc>
              <a:spcBef>
                <a:spcPts val="575"/>
              </a:spcBef>
              <a:buClr>
                <a:srgbClr val="A885DF"/>
              </a:buClr>
              <a:buSzPct val="68750"/>
              <a:buFont typeface="Wingdings"/>
              <a:buChar char=""/>
              <a:tabLst>
                <a:tab pos="1099185" algn="l"/>
                <a:tab pos="1099820" algn="l"/>
              </a:tabLst>
            </a:pPr>
            <a:r>
              <a:rPr sz="2400" b="1" spc="-120" dirty="0">
                <a:solidFill>
                  <a:srgbClr val="E4E4FF"/>
                </a:solidFill>
                <a:latin typeface="Times New Roman"/>
                <a:cs typeface="Times New Roman"/>
              </a:rPr>
              <a:t>1960</a:t>
            </a:r>
            <a:r>
              <a:rPr sz="24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srgbClr val="E4E4FF"/>
                </a:solidFill>
                <a:latin typeface="Times New Roman"/>
                <a:cs typeface="Times New Roman"/>
              </a:rPr>
              <a:t>Herbert</a:t>
            </a:r>
            <a:r>
              <a:rPr sz="2400" b="1" spc="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90" dirty="0">
                <a:solidFill>
                  <a:srgbClr val="E4E4FF"/>
                </a:solidFill>
                <a:latin typeface="Times New Roman"/>
                <a:cs typeface="Times New Roman"/>
              </a:rPr>
              <a:t>Scarf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E4E4FF"/>
                </a:solidFill>
                <a:latin typeface="Times New Roman"/>
                <a:cs typeface="Times New Roman"/>
              </a:rPr>
              <a:t>„Some</a:t>
            </a:r>
            <a:r>
              <a:rPr sz="2400" b="1" spc="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15" dirty="0">
                <a:solidFill>
                  <a:srgbClr val="E4E4FF"/>
                </a:solidFill>
                <a:latin typeface="Times New Roman"/>
                <a:cs typeface="Times New Roman"/>
              </a:rPr>
              <a:t>Examples</a:t>
            </a:r>
            <a:r>
              <a:rPr sz="2400" b="1" spc="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of</a:t>
            </a:r>
            <a:r>
              <a:rPr sz="24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srgbClr val="E4E4FF"/>
                </a:solidFill>
                <a:latin typeface="Times New Roman"/>
                <a:cs typeface="Times New Roman"/>
              </a:rPr>
              <a:t>Global </a:t>
            </a:r>
            <a:r>
              <a:rPr sz="2400" b="1" spc="-585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E4E4FF"/>
                </a:solidFill>
                <a:latin typeface="Times New Roman"/>
                <a:cs typeface="Times New Roman"/>
              </a:rPr>
              <a:t>Instability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of</a:t>
            </a:r>
            <a:r>
              <a:rPr sz="2400" b="1" spc="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E4E4FF"/>
                </a:solidFill>
                <a:latin typeface="Times New Roman"/>
                <a:cs typeface="Times New Roman"/>
              </a:rPr>
              <a:t>the </a:t>
            </a:r>
            <a:r>
              <a:rPr sz="2400" b="1" spc="-15" dirty="0">
                <a:solidFill>
                  <a:srgbClr val="E4E4FF"/>
                </a:solidFill>
                <a:latin typeface="Times New Roman"/>
                <a:cs typeface="Times New Roman"/>
              </a:rPr>
              <a:t>Competitive</a:t>
            </a:r>
            <a:r>
              <a:rPr sz="2400" b="1" spc="-10" dirty="0">
                <a:solidFill>
                  <a:srgbClr val="E4E4F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E4E4FF"/>
                </a:solidFill>
                <a:latin typeface="Times New Roman"/>
                <a:cs typeface="Times New Roman"/>
              </a:rPr>
              <a:t>Equilibrium“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1586</Words>
  <Application>Microsoft Office PowerPoint</Application>
  <PresentationFormat>On-screen Show (4:3)</PresentationFormat>
  <Paragraphs>159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History of Economic Thought Week 10 - Seminar</vt:lpstr>
      <vt:lpstr>Outline</vt:lpstr>
      <vt:lpstr>Léon Walras (1834 – 1910)</vt:lpstr>
      <vt:lpstr>Léon Walras (1834 – 1910)</vt:lpstr>
      <vt:lpstr>Léon Walras (1834 – 1910)</vt:lpstr>
      <vt:lpstr>Léon Walras (1834 – 1910)</vt:lpstr>
      <vt:lpstr>Vilfredo Pareto (1848 – 1923)</vt:lpstr>
      <vt:lpstr>General Economic Equilibrium –  from Triumph to Crisis</vt:lpstr>
      <vt:lpstr>General Economic Equilibrium –  from Triumph to Crisis</vt:lpstr>
      <vt:lpstr>General Economic Equilibrium –  from Triumph to Crisis</vt:lpstr>
      <vt:lpstr>General Economic Equilibrium –  from Triumph to Crisis</vt:lpstr>
      <vt:lpstr>General Economic Equilibrium –  from Triumph to Crisis</vt:lpstr>
      <vt:lpstr>General Economic Equilibrium –  from Triumph to Crisis</vt:lpstr>
      <vt:lpstr>General Economic Equilibrium –  from Triumph to Crisis</vt:lpstr>
      <vt:lpstr>General Economic Equilibrium –  from Triumph to Crisis</vt:lpstr>
      <vt:lpstr>New Welfare Economics and the  Economic Theories of Justice</vt:lpstr>
      <vt:lpstr>New Welfare Economics and the  Economic Theories of Justice</vt:lpstr>
      <vt:lpstr>New Welfare Economics and the  Economic Theories of Justice</vt:lpstr>
      <vt:lpstr>New Welfare Economics and the  Economic Theories of Justice</vt:lpstr>
      <vt:lpstr>New Welfare Economics and the  Economic Theories of Justice</vt:lpstr>
      <vt:lpstr>New Welfare Economics and the  Economic Theories of Justice</vt:lpstr>
      <vt:lpstr>New Welfare Economics and the  Economic Theories of Justice</vt:lpstr>
      <vt:lpstr>New Welfare Economics and the  Economic Theories of Justice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Soutěžní výhody ČR</dc:title>
  <dc:creator>FSV-UK</dc:creator>
  <cp:lastModifiedBy>Táta</cp:lastModifiedBy>
  <cp:revision>16</cp:revision>
  <dcterms:created xsi:type="dcterms:W3CDTF">2023-03-21T09:56:41Z</dcterms:created>
  <dcterms:modified xsi:type="dcterms:W3CDTF">2023-04-18T07:47:21Z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2021-05-02T00:00:00Z</vt:filetime>
  </property>
  <property fmtid="{D5CDD505-2E9C-101B-9397-08002B2CF9AE}" pid="3" name="Creator">
    <vt:lpwstr>Zkušební verze aplikace Microsoft® PowerPoint® 2010</vt:lpwstr>
  </property>
  <property fmtid="{D5CDD505-2E9C-101B-9397-08002B2CF9AE}" pid="4" name="LastSaved">
    <vt:filetime>2023-03-21T00:00:00Z</vt:filetime>
  </property>
</Properties>
</file>