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25" r:id="rId3"/>
    <p:sldId id="290" r:id="rId4"/>
    <p:sldId id="291" r:id="rId5"/>
    <p:sldId id="292" r:id="rId6"/>
    <p:sldId id="319" r:id="rId7"/>
    <p:sldId id="320" r:id="rId8"/>
    <p:sldId id="321" r:id="rId9"/>
    <p:sldId id="260" r:id="rId10"/>
    <p:sldId id="314" r:id="rId11"/>
    <p:sldId id="297" r:id="rId12"/>
    <p:sldId id="299" r:id="rId13"/>
    <p:sldId id="315" r:id="rId14"/>
    <p:sldId id="305" r:id="rId15"/>
    <p:sldId id="296" r:id="rId16"/>
    <p:sldId id="316" r:id="rId17"/>
    <p:sldId id="262" r:id="rId18"/>
    <p:sldId id="259" r:id="rId19"/>
    <p:sldId id="298" r:id="rId20"/>
    <p:sldId id="300" r:id="rId21"/>
    <p:sldId id="322" r:id="rId22"/>
    <p:sldId id="323" r:id="rId23"/>
    <p:sldId id="324" r:id="rId24"/>
    <p:sldId id="318"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72" d="100"/>
          <a:sy n="72" d="100"/>
        </p:scale>
        <p:origin x="66" y="1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A413B-B9A3-4F03-9150-76DA2CD85D40}" type="datetimeFigureOut">
              <a:rPr lang="cs-CZ" smtClean="0"/>
              <a:t>03.10.2023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6DFA2-53FC-4156-900A-EF33D34D2237}" type="slidenum">
              <a:rPr lang="cs-CZ" smtClean="0"/>
              <a:t>‹#›</a:t>
            </a:fld>
            <a:endParaRPr lang="cs-CZ"/>
          </a:p>
        </p:txBody>
      </p:sp>
    </p:spTree>
    <p:extLst>
      <p:ext uri="{BB962C8B-B14F-4D97-AF65-F5344CB8AC3E}">
        <p14:creationId xmlns:p14="http://schemas.microsoft.com/office/powerpoint/2010/main" val="27886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6A34019-9592-FA87-11D5-4D291A6EE57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B034AB11-27A5-4FE0-86FA-6BA2F1F75DAD}" type="slidenum">
              <a:rPr lang="en-GB" altLang="cs-CZ" sz="1200">
                <a:solidFill>
                  <a:srgbClr val="000000"/>
                </a:solidFill>
                <a:latin typeface="SwissReSans"/>
              </a:rPr>
              <a:pPr algn="r"/>
              <a:t>10</a:t>
            </a:fld>
            <a:endParaRPr lang="en-GB" altLang="cs-CZ" sz="1200">
              <a:solidFill>
                <a:srgbClr val="000000"/>
              </a:solidFill>
              <a:latin typeface="SwissReSans"/>
            </a:endParaRPr>
          </a:p>
        </p:txBody>
      </p:sp>
      <p:sp>
        <p:nvSpPr>
          <p:cNvPr id="19459" name="Rectangle 2">
            <a:extLst>
              <a:ext uri="{FF2B5EF4-FFF2-40B4-BE49-F238E27FC236}">
                <a16:creationId xmlns:a16="http://schemas.microsoft.com/office/drawing/2014/main" id="{59A7903F-2D41-558C-B1FF-7E4A79CE5C77}"/>
              </a:ext>
            </a:extLst>
          </p:cNvPr>
          <p:cNvSpPr>
            <a:spLocks noGrp="1" noRot="1" noChangeAspect="1" noChangeArrowheads="1" noTextEdit="1"/>
          </p:cNvSpPr>
          <p:nvPr>
            <p:ph type="sldImg"/>
          </p:nvPr>
        </p:nvSpPr>
        <p:spPr>
          <a:xfrm>
            <a:off x="382588" y="685800"/>
            <a:ext cx="6094412" cy="3429000"/>
          </a:xfrm>
          <a:ln/>
        </p:spPr>
      </p:sp>
      <p:sp>
        <p:nvSpPr>
          <p:cNvPr id="19460" name="Rectangle 3">
            <a:extLst>
              <a:ext uri="{FF2B5EF4-FFF2-40B4-BE49-F238E27FC236}">
                <a16:creationId xmlns:a16="http://schemas.microsoft.com/office/drawing/2014/main" id="{8B26F20A-7967-3158-28A5-F37748326214}"/>
              </a:ext>
            </a:extLst>
          </p:cNvPr>
          <p:cNvSpPr>
            <a:spLocks noGrp="1" noChangeArrowheads="1"/>
          </p:cNvSpPr>
          <p:nvPr>
            <p:ph type="body" idx="1"/>
          </p:nvPr>
        </p:nvSpPr>
        <p:spPr>
          <a:xfrm>
            <a:off x="914400" y="4341813"/>
            <a:ext cx="5029200"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86B97E-227C-1AC7-D07D-EABAF969150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8D631A5-6CAD-E148-A709-1F87235D7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E26F657-5EEF-595D-1EBC-0C57AF1994FA}"/>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5" name="Zástupný symbol pro zápatí 4">
            <a:extLst>
              <a:ext uri="{FF2B5EF4-FFF2-40B4-BE49-F238E27FC236}">
                <a16:creationId xmlns:a16="http://schemas.microsoft.com/office/drawing/2014/main" id="{EE5F91F7-1D21-9389-A58C-974683290C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B746B3A-E4A2-5610-7427-2D2E5B825C71}"/>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227791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A77F3-E0F6-F774-1981-1EA18E77D8C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79A1442-41D4-28D4-56E7-7556F13C5D8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065F4B4-42DF-E195-A1AA-D3F0BD9C791B}"/>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5" name="Zástupný symbol pro zápatí 4">
            <a:extLst>
              <a:ext uri="{FF2B5EF4-FFF2-40B4-BE49-F238E27FC236}">
                <a16:creationId xmlns:a16="http://schemas.microsoft.com/office/drawing/2014/main" id="{5EE449DD-ACCE-CC0F-D166-525188712F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E71EAE-E9AA-4E9A-7252-063EB3D8E605}"/>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107799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19CB7F7-F45F-E129-B0A5-C732AA6A57E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E12A50B-1390-3B30-55FB-6F0421483B6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0B042F-33D3-5378-80E9-0AF1F820E6D1}"/>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5" name="Zástupný symbol pro zápatí 4">
            <a:extLst>
              <a:ext uri="{FF2B5EF4-FFF2-40B4-BE49-F238E27FC236}">
                <a16:creationId xmlns:a16="http://schemas.microsoft.com/office/drawing/2014/main" id="{FECA63E8-0AD5-877A-59F0-4638D8106B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39CBFD-C806-B5EA-8BCD-D9011463BBD2}"/>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332509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E4CDD15-F2AF-EB31-69D9-1A68CE3F0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9967" y="1793875"/>
            <a:ext cx="5742517"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Marketa\Desktop\Logo PřF\logotyp fakulty CZ cerna.png">
            <a:extLst>
              <a:ext uri="{FF2B5EF4-FFF2-40B4-BE49-F238E27FC236}">
                <a16:creationId xmlns:a16="http://schemas.microsoft.com/office/drawing/2014/main" id="{75345B3F-44B3-0069-4925-CDB419ABCD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91834" y="-9525"/>
            <a:ext cx="675851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38F68481-CC6F-905C-8FBD-9A025BBB079F}"/>
              </a:ext>
            </a:extLst>
          </p:cNvPr>
          <p:cNvSpPr txBox="1">
            <a:spLocks noChangeArrowheads="1"/>
          </p:cNvSpPr>
          <p:nvPr userDrawn="1"/>
        </p:nvSpPr>
        <p:spPr bwMode="auto">
          <a:xfrm>
            <a:off x="4296834" y="1044576"/>
            <a:ext cx="538056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400" b="1">
                <a:latin typeface="Times New Roman" panose="02020603050405020304" pitchFamily="18" charset="0"/>
                <a:cs typeface="Times New Roman" panose="02020603050405020304" pitchFamily="18" charset="0"/>
              </a:rPr>
              <a:t>Katedra sociální geografie a regionálního rozvoje</a:t>
            </a:r>
            <a:endParaRPr lang="cs-CZ" altLang="cs-CZ" sz="1400" b="1">
              <a:latin typeface="Times New Roman" panose="02020603050405020304" pitchFamily="18" charset="0"/>
              <a:cs typeface="Times New Roman" panose="02020603050405020304" pitchFamily="18" charset="0"/>
            </a:endParaRPr>
          </a:p>
        </p:txBody>
      </p:sp>
      <p:sp>
        <p:nvSpPr>
          <p:cNvPr id="2" name="Nadpis 1"/>
          <p:cNvSpPr>
            <a:spLocks noGrp="1"/>
          </p:cNvSpPr>
          <p:nvPr>
            <p:ph type="ctrTitle"/>
          </p:nvPr>
        </p:nvSpPr>
        <p:spPr>
          <a:xfrm>
            <a:off x="926536" y="3140968"/>
            <a:ext cx="10363200" cy="1224136"/>
          </a:xfrm>
        </p:spPr>
        <p:txBody>
          <a:bodyPr/>
          <a:lstStyle>
            <a:lvl1pPr>
              <a:defRPr b="1" i="0" baseline="0">
                <a:solidFill>
                  <a:schemeClr val="accent1"/>
                </a:solidFill>
              </a:defRPr>
            </a:lvl1pPr>
          </a:lstStyle>
          <a:p>
            <a:r>
              <a:rPr lang="cs-CZ"/>
              <a:t>Kliknutím lze upravit styl.</a:t>
            </a:r>
            <a:endParaRPr lang="cs-CZ" dirty="0"/>
          </a:p>
        </p:txBody>
      </p:sp>
      <p:sp>
        <p:nvSpPr>
          <p:cNvPr id="3" name="Podnadpis 2"/>
          <p:cNvSpPr>
            <a:spLocks noGrp="1"/>
          </p:cNvSpPr>
          <p:nvPr>
            <p:ph type="subTitle" idx="1"/>
          </p:nvPr>
        </p:nvSpPr>
        <p:spPr>
          <a:xfrm>
            <a:off x="1828800" y="4581128"/>
            <a:ext cx="8534400" cy="1224136"/>
          </a:xfrm>
        </p:spPr>
        <p:txBody>
          <a:bodyPr>
            <a:no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7" name="Zástupný symbol pro datum 9">
            <a:extLst>
              <a:ext uri="{FF2B5EF4-FFF2-40B4-BE49-F238E27FC236}">
                <a16:creationId xmlns:a16="http://schemas.microsoft.com/office/drawing/2014/main" id="{B5CE9EA0-C125-3337-F7E2-493BADF90DA9}"/>
              </a:ext>
            </a:extLst>
          </p:cNvPr>
          <p:cNvSpPr>
            <a:spLocks noGrp="1"/>
          </p:cNvSpPr>
          <p:nvPr>
            <p:ph type="dt" sz="half" idx="10"/>
          </p:nvPr>
        </p:nvSpPr>
        <p:spPr/>
        <p:txBody>
          <a:bodyPr/>
          <a:lstStyle>
            <a:lvl1pPr algn="r">
              <a:defRPr/>
            </a:lvl1pPr>
          </a:lstStyle>
          <a:p>
            <a:pPr>
              <a:defRPr/>
            </a:pPr>
            <a:fld id="{608DEA46-7566-40DD-9A64-78E5E0E4AA42}" type="datetimeFigureOut">
              <a:rPr lang="cs-CZ"/>
              <a:pPr>
                <a:defRPr/>
              </a:pPr>
              <a:t>03.10.2023</a:t>
            </a:fld>
            <a:endParaRPr lang="cs-CZ" dirty="0"/>
          </a:p>
        </p:txBody>
      </p:sp>
      <p:sp>
        <p:nvSpPr>
          <p:cNvPr id="8" name="Zástupný symbol pro zápatí 10">
            <a:extLst>
              <a:ext uri="{FF2B5EF4-FFF2-40B4-BE49-F238E27FC236}">
                <a16:creationId xmlns:a16="http://schemas.microsoft.com/office/drawing/2014/main" id="{A443A815-AE55-B12F-EC9F-1167410A87C9}"/>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11">
            <a:extLst>
              <a:ext uri="{FF2B5EF4-FFF2-40B4-BE49-F238E27FC236}">
                <a16:creationId xmlns:a16="http://schemas.microsoft.com/office/drawing/2014/main" id="{B287A677-E66D-EC2C-1578-AE7BEBDDA8D6}"/>
              </a:ext>
            </a:extLst>
          </p:cNvPr>
          <p:cNvSpPr>
            <a:spLocks noGrp="1"/>
          </p:cNvSpPr>
          <p:nvPr>
            <p:ph type="sldNum" sz="quarter" idx="12"/>
          </p:nvPr>
        </p:nvSpPr>
        <p:spPr/>
        <p:txBody>
          <a:bodyPr/>
          <a:lstStyle>
            <a:lvl1pPr>
              <a:defRPr smtClean="0"/>
            </a:lvl1pPr>
          </a:lstStyle>
          <a:p>
            <a:pPr>
              <a:defRPr/>
            </a:pPr>
            <a:fld id="{EC7C7AA0-F707-4194-9154-142A13AA24DD}" type="slidenum">
              <a:rPr lang="cs-CZ" altLang="cs-CZ"/>
              <a:pPr>
                <a:defRPr/>
              </a:pPr>
              <a:t>‹#›</a:t>
            </a:fld>
            <a:endParaRPr lang="cs-CZ" altLang="cs-CZ"/>
          </a:p>
        </p:txBody>
      </p:sp>
    </p:spTree>
    <p:extLst>
      <p:ext uri="{BB962C8B-B14F-4D97-AF65-F5344CB8AC3E}">
        <p14:creationId xmlns:p14="http://schemas.microsoft.com/office/powerpoint/2010/main" val="312245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4" name="Picture 2" descr="C:\Users\Marketa\Desktop\geomigrace_color_RGB_do ppt.png">
            <a:extLst>
              <a:ext uri="{FF2B5EF4-FFF2-40B4-BE49-F238E27FC236}">
                <a16:creationId xmlns:a16="http://schemas.microsoft.com/office/drawing/2014/main" id="{E8477816-4E0A-EFDB-9474-34CC000B3A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165101"/>
            <a:ext cx="393488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arketa\Desktop\Logo PřF\logotyp fakulty CZ cerna.png">
            <a:extLst>
              <a:ext uri="{FF2B5EF4-FFF2-40B4-BE49-F238E27FC236}">
                <a16:creationId xmlns:a16="http://schemas.microsoft.com/office/drawing/2014/main" id="{B6A04116-E128-791B-B588-8045E9DE10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5152" y="-25400"/>
            <a:ext cx="527684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2A725633-7AC3-93C2-4F1B-6F77859E10C2}"/>
              </a:ext>
            </a:extLst>
          </p:cNvPr>
          <p:cNvSpPr txBox="1">
            <a:spLocks noChangeArrowheads="1"/>
          </p:cNvSpPr>
          <p:nvPr userDrawn="1"/>
        </p:nvSpPr>
        <p:spPr bwMode="auto">
          <a:xfrm>
            <a:off x="8401051" y="792163"/>
            <a:ext cx="4392083"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000" b="1">
                <a:latin typeface="Times New Roman" panose="02020603050405020304" pitchFamily="18" charset="0"/>
                <a:cs typeface="Times New Roman" panose="02020603050405020304" pitchFamily="18" charset="0"/>
              </a:rPr>
              <a:t>Katedra sociální geografie a regionálního rozvoje</a:t>
            </a:r>
            <a:endParaRPr lang="cs-CZ" altLang="cs-CZ" sz="1000" b="1">
              <a:latin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a:xfrm>
            <a:off x="623392" y="1052736"/>
            <a:ext cx="10972800" cy="1143000"/>
          </a:xfrm>
        </p:spPr>
        <p:txBody>
          <a:bodyPr/>
          <a:lstStyle>
            <a:lvl1pPr>
              <a:defRPr baseline="0">
                <a:solidFill>
                  <a:schemeClr val="accent1"/>
                </a:solidFill>
              </a:defRPr>
            </a:lvl1pPr>
          </a:lstStyle>
          <a:p>
            <a:r>
              <a:rPr lang="cs-CZ" dirty="0"/>
              <a:t>Kliknutím lze upravit styl.</a:t>
            </a:r>
          </a:p>
        </p:txBody>
      </p:sp>
      <p:sp>
        <p:nvSpPr>
          <p:cNvPr id="3" name="Zástupný symbol pro obsah 2"/>
          <p:cNvSpPr>
            <a:spLocks noGrp="1"/>
          </p:cNvSpPr>
          <p:nvPr>
            <p:ph idx="1"/>
          </p:nvPr>
        </p:nvSpPr>
        <p:spPr>
          <a:xfrm>
            <a:off x="609600" y="2420889"/>
            <a:ext cx="10972800" cy="370527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datum 3">
            <a:extLst>
              <a:ext uri="{FF2B5EF4-FFF2-40B4-BE49-F238E27FC236}">
                <a16:creationId xmlns:a16="http://schemas.microsoft.com/office/drawing/2014/main" id="{0F87E1E9-03BB-B825-23AA-31BD78C3CC4F}"/>
              </a:ext>
            </a:extLst>
          </p:cNvPr>
          <p:cNvSpPr>
            <a:spLocks noGrp="1"/>
          </p:cNvSpPr>
          <p:nvPr>
            <p:ph type="dt" sz="half" idx="10"/>
          </p:nvPr>
        </p:nvSpPr>
        <p:spPr>
          <a:xfrm>
            <a:off x="8784167" y="6308726"/>
            <a:ext cx="2844800" cy="365125"/>
          </a:xfrm>
        </p:spPr>
        <p:txBody>
          <a:bodyPr/>
          <a:lstStyle>
            <a:lvl1pPr>
              <a:defRPr/>
            </a:lvl1pPr>
          </a:lstStyle>
          <a:p>
            <a:pPr>
              <a:defRPr/>
            </a:pPr>
            <a:fld id="{EF380AD9-2388-42C7-A52C-1C1B6C6C5F9D}" type="datetimeFigureOut">
              <a:rPr lang="cs-CZ"/>
              <a:pPr>
                <a:defRPr/>
              </a:pPr>
              <a:t>03.10.2023</a:t>
            </a:fld>
            <a:endParaRPr lang="cs-CZ"/>
          </a:p>
        </p:txBody>
      </p:sp>
      <p:sp>
        <p:nvSpPr>
          <p:cNvPr id="8" name="Zástupný symbol pro zápatí 4">
            <a:extLst>
              <a:ext uri="{FF2B5EF4-FFF2-40B4-BE49-F238E27FC236}">
                <a16:creationId xmlns:a16="http://schemas.microsoft.com/office/drawing/2014/main" id="{BB888010-EFF1-07B8-22D1-B8E611F81803}"/>
              </a:ext>
            </a:extLst>
          </p:cNvPr>
          <p:cNvSpPr>
            <a:spLocks noGrp="1"/>
          </p:cNvSpPr>
          <p:nvPr>
            <p:ph type="ftr" sz="quarter" idx="11"/>
          </p:nvPr>
        </p:nvSpPr>
        <p:spPr>
          <a:xfrm>
            <a:off x="4176184" y="6308726"/>
            <a:ext cx="3860800" cy="365125"/>
          </a:xfrm>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AE65E33C-6CE1-E5B6-9C48-98CEA5A42680}"/>
              </a:ext>
            </a:extLst>
          </p:cNvPr>
          <p:cNvSpPr>
            <a:spLocks noGrp="1"/>
          </p:cNvSpPr>
          <p:nvPr>
            <p:ph type="sldNum" sz="quarter" idx="12"/>
          </p:nvPr>
        </p:nvSpPr>
        <p:spPr>
          <a:xfrm>
            <a:off x="624417" y="6308726"/>
            <a:ext cx="2844800" cy="365125"/>
          </a:xfrm>
        </p:spPr>
        <p:txBody>
          <a:bodyPr/>
          <a:lstStyle>
            <a:lvl1pPr>
              <a:defRPr smtClean="0"/>
            </a:lvl1pPr>
          </a:lstStyle>
          <a:p>
            <a:pPr>
              <a:defRPr/>
            </a:pPr>
            <a:fld id="{FF124818-E8F5-4BDD-81A0-D15DDA2844E0}" type="slidenum">
              <a:rPr lang="cs-CZ" altLang="cs-CZ"/>
              <a:pPr>
                <a:defRPr/>
              </a:pPr>
              <a:t>‹#›</a:t>
            </a:fld>
            <a:endParaRPr lang="cs-CZ" altLang="cs-CZ"/>
          </a:p>
        </p:txBody>
      </p:sp>
    </p:spTree>
    <p:extLst>
      <p:ext uri="{BB962C8B-B14F-4D97-AF65-F5344CB8AC3E}">
        <p14:creationId xmlns:p14="http://schemas.microsoft.com/office/powerpoint/2010/main" val="87627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7E1B697-0A03-F9C9-693A-33F81435A510}"/>
              </a:ext>
            </a:extLst>
          </p:cNvPr>
          <p:cNvSpPr txBox="1">
            <a:spLocks noChangeArrowheads="1"/>
          </p:cNvSpPr>
          <p:nvPr userDrawn="1"/>
        </p:nvSpPr>
        <p:spPr bwMode="auto">
          <a:xfrm>
            <a:off x="4296834" y="1044576"/>
            <a:ext cx="538056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400" b="1">
                <a:latin typeface="Times New Roman" panose="02020603050405020304" pitchFamily="18" charset="0"/>
                <a:cs typeface="Times New Roman" panose="02020603050405020304" pitchFamily="18" charset="0"/>
              </a:rPr>
              <a:t>Katedra sociální geografie a regionálního rozvoje</a:t>
            </a:r>
            <a:endParaRPr lang="cs-CZ" altLang="cs-CZ" sz="1400" b="1">
              <a:latin typeface="Times New Roman" panose="02020603050405020304" pitchFamily="18" charset="0"/>
              <a:cs typeface="Times New Roman" panose="02020603050405020304" pitchFamily="18" charset="0"/>
            </a:endParaRPr>
          </a:p>
        </p:txBody>
      </p:sp>
      <p:pic>
        <p:nvPicPr>
          <p:cNvPr id="5" name="Picture 2" descr="C:\Users\Marketa\Desktop\Logo PřF\logotyp fakulty CZ cerna.png">
            <a:extLst>
              <a:ext uri="{FF2B5EF4-FFF2-40B4-BE49-F238E27FC236}">
                <a16:creationId xmlns:a16="http://schemas.microsoft.com/office/drawing/2014/main" id="{45AC05FD-6EB0-0BBF-AC6C-D9020A8DC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1834" y="-9525"/>
            <a:ext cx="675851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D1BF49A8-093C-99C2-755C-2B392E15037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19967" y="1557338"/>
            <a:ext cx="5742517"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963084" y="4406901"/>
            <a:ext cx="10363200" cy="1362075"/>
          </a:xfrm>
        </p:spPr>
        <p:txBody>
          <a:bodyPr anchor="t"/>
          <a:lstStyle>
            <a:lvl1pPr algn="l">
              <a:defRPr sz="4000" b="1" cap="all" baseline="0">
                <a:solidFill>
                  <a:schemeClr val="accent1"/>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963084" y="2906713"/>
            <a:ext cx="10363200" cy="1500187"/>
          </a:xfrm>
        </p:spPr>
        <p:txBody>
          <a:bodyPr anchor="b"/>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a:p>
            <a:pPr lvl="1"/>
            <a:r>
              <a:rPr lang="cs-CZ"/>
              <a:t>Druhá úroveň</a:t>
            </a:r>
          </a:p>
        </p:txBody>
      </p:sp>
      <p:sp>
        <p:nvSpPr>
          <p:cNvPr id="7" name="Zástupný symbol pro datum 3">
            <a:extLst>
              <a:ext uri="{FF2B5EF4-FFF2-40B4-BE49-F238E27FC236}">
                <a16:creationId xmlns:a16="http://schemas.microsoft.com/office/drawing/2014/main" id="{B3E7C789-4256-2A88-8D57-17976082B84C}"/>
              </a:ext>
            </a:extLst>
          </p:cNvPr>
          <p:cNvSpPr>
            <a:spLocks noGrp="1"/>
          </p:cNvSpPr>
          <p:nvPr>
            <p:ph type="dt" sz="half" idx="10"/>
          </p:nvPr>
        </p:nvSpPr>
        <p:spPr>
          <a:xfrm>
            <a:off x="8511117" y="6381751"/>
            <a:ext cx="2844800" cy="365125"/>
          </a:xfrm>
        </p:spPr>
        <p:txBody>
          <a:bodyPr/>
          <a:lstStyle>
            <a:lvl1pPr>
              <a:defRPr/>
            </a:lvl1pPr>
          </a:lstStyle>
          <a:p>
            <a:pPr>
              <a:defRPr/>
            </a:pPr>
            <a:fld id="{29F8762B-178A-470C-9741-9C2F48A00302}" type="datetimeFigureOut">
              <a:rPr lang="cs-CZ"/>
              <a:pPr>
                <a:defRPr/>
              </a:pPr>
              <a:t>03.10.2023</a:t>
            </a:fld>
            <a:endParaRPr lang="cs-CZ"/>
          </a:p>
        </p:txBody>
      </p:sp>
      <p:sp>
        <p:nvSpPr>
          <p:cNvPr id="8" name="Zástupný symbol pro zápatí 4">
            <a:extLst>
              <a:ext uri="{FF2B5EF4-FFF2-40B4-BE49-F238E27FC236}">
                <a16:creationId xmlns:a16="http://schemas.microsoft.com/office/drawing/2014/main" id="{14E53C9D-3330-8191-F97E-B34348D72E90}"/>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B9F788BF-ACF1-727B-3D05-058E0F3B8B69}"/>
              </a:ext>
            </a:extLst>
          </p:cNvPr>
          <p:cNvSpPr>
            <a:spLocks noGrp="1"/>
          </p:cNvSpPr>
          <p:nvPr>
            <p:ph type="sldNum" sz="quarter" idx="12"/>
          </p:nvPr>
        </p:nvSpPr>
        <p:spPr>
          <a:xfrm>
            <a:off x="736600" y="6381751"/>
            <a:ext cx="2844800" cy="365125"/>
          </a:xfrm>
        </p:spPr>
        <p:txBody>
          <a:bodyPr/>
          <a:lstStyle>
            <a:lvl1pPr>
              <a:defRPr smtClean="0"/>
            </a:lvl1pPr>
          </a:lstStyle>
          <a:p>
            <a:pPr>
              <a:defRPr/>
            </a:pPr>
            <a:fld id="{DB44826D-C075-4347-A6C4-75FF46CE1D4F}" type="slidenum">
              <a:rPr lang="cs-CZ" altLang="cs-CZ"/>
              <a:pPr>
                <a:defRPr/>
              </a:pPr>
              <a:t>‹#›</a:t>
            </a:fld>
            <a:endParaRPr lang="cs-CZ" altLang="cs-CZ"/>
          </a:p>
        </p:txBody>
      </p:sp>
    </p:spTree>
    <p:extLst>
      <p:ext uri="{BB962C8B-B14F-4D97-AF65-F5344CB8AC3E}">
        <p14:creationId xmlns:p14="http://schemas.microsoft.com/office/powerpoint/2010/main" val="56284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7" name="Picture 2" descr="C:\Users\Marketa\Desktop\geomigrace_color_RGB_do ppt.png">
            <a:extLst>
              <a:ext uri="{FF2B5EF4-FFF2-40B4-BE49-F238E27FC236}">
                <a16:creationId xmlns:a16="http://schemas.microsoft.com/office/drawing/2014/main" id="{D7DF2188-9565-2277-8B7F-E998A716E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165101"/>
            <a:ext cx="393488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arketa\Desktop\Logo PřF\logotyp fakulty CZ cerna.png">
            <a:extLst>
              <a:ext uri="{FF2B5EF4-FFF2-40B4-BE49-F238E27FC236}">
                <a16:creationId xmlns:a16="http://schemas.microsoft.com/office/drawing/2014/main" id="{D03B58C8-4C1A-3D7C-693C-7048EB2301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5152" y="-25400"/>
            <a:ext cx="527684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17713FE1-BE7E-CDEB-63F8-9F6A78CCA4F0}"/>
              </a:ext>
            </a:extLst>
          </p:cNvPr>
          <p:cNvSpPr txBox="1">
            <a:spLocks noChangeArrowheads="1"/>
          </p:cNvSpPr>
          <p:nvPr userDrawn="1"/>
        </p:nvSpPr>
        <p:spPr bwMode="auto">
          <a:xfrm>
            <a:off x="8401051" y="792163"/>
            <a:ext cx="4392083"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000" b="1">
                <a:latin typeface="Times New Roman" panose="02020603050405020304" pitchFamily="18" charset="0"/>
                <a:cs typeface="Times New Roman" panose="02020603050405020304" pitchFamily="18" charset="0"/>
              </a:rPr>
              <a:t>Katedra sociální geografie a regionálního rozvoje</a:t>
            </a:r>
            <a:endParaRPr lang="cs-CZ" altLang="cs-CZ" sz="1000" b="1">
              <a:latin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a:xfrm>
            <a:off x="623392" y="1007272"/>
            <a:ext cx="10972800" cy="828424"/>
          </a:xfrm>
        </p:spPr>
        <p:txBody>
          <a:bodyPr/>
          <a:lstStyle>
            <a:lvl1pPr>
              <a:defRPr baseline="0">
                <a:solidFill>
                  <a:schemeClr val="accent1"/>
                </a:solidFill>
              </a:defRPr>
            </a:lvl1pPr>
          </a:lstStyle>
          <a:p>
            <a:r>
              <a:rPr lang="cs-CZ" dirty="0"/>
              <a:t>Kliknutím lze upravit styl.</a:t>
            </a:r>
          </a:p>
        </p:txBody>
      </p:sp>
      <p:sp>
        <p:nvSpPr>
          <p:cNvPr id="3" name="Zástupný symbol pro text 2"/>
          <p:cNvSpPr>
            <a:spLocks noGrp="1"/>
          </p:cNvSpPr>
          <p:nvPr>
            <p:ph type="body" idx="1"/>
          </p:nvPr>
        </p:nvSpPr>
        <p:spPr>
          <a:xfrm>
            <a:off x="623392" y="1988840"/>
            <a:ext cx="5386917" cy="639762"/>
          </a:xfrm>
        </p:spPr>
        <p:txBody>
          <a:bodyPr anchor="b">
            <a:noAutofit/>
          </a:bodyPr>
          <a:lstStyle>
            <a:lvl1pPr marL="0" indent="0">
              <a:buNone/>
              <a:defRPr sz="20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09600" y="2708920"/>
            <a:ext cx="5386917" cy="3417243"/>
          </a:xfr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192012" y="1988840"/>
            <a:ext cx="5389033" cy="639762"/>
          </a:xfrm>
        </p:spPr>
        <p:txBody>
          <a:bodyPr anchor="b">
            <a:noAutofit/>
          </a:bodyPr>
          <a:lstStyle>
            <a:lvl1pPr marL="0" indent="0">
              <a:buNone/>
              <a:defRPr sz="20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193368" y="2708920"/>
            <a:ext cx="5389033" cy="3417243"/>
          </a:xfr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datum 6">
            <a:extLst>
              <a:ext uri="{FF2B5EF4-FFF2-40B4-BE49-F238E27FC236}">
                <a16:creationId xmlns:a16="http://schemas.microsoft.com/office/drawing/2014/main" id="{1BB08501-DD49-F417-1C5E-21A0D61A9433}"/>
              </a:ext>
            </a:extLst>
          </p:cNvPr>
          <p:cNvSpPr>
            <a:spLocks noGrp="1"/>
          </p:cNvSpPr>
          <p:nvPr>
            <p:ph type="dt" sz="half" idx="10"/>
          </p:nvPr>
        </p:nvSpPr>
        <p:spPr>
          <a:xfrm>
            <a:off x="8688917" y="6381751"/>
            <a:ext cx="2844800" cy="365125"/>
          </a:xfrm>
        </p:spPr>
        <p:txBody>
          <a:bodyPr/>
          <a:lstStyle>
            <a:lvl1pPr>
              <a:defRPr/>
            </a:lvl1pPr>
          </a:lstStyle>
          <a:p>
            <a:pPr>
              <a:defRPr/>
            </a:pPr>
            <a:fld id="{5D9C318A-B522-4091-B3B8-9F8198613DE6}" type="datetimeFigureOut">
              <a:rPr lang="cs-CZ"/>
              <a:pPr>
                <a:defRPr/>
              </a:pPr>
              <a:t>03.10.2023</a:t>
            </a:fld>
            <a:endParaRPr lang="cs-CZ"/>
          </a:p>
        </p:txBody>
      </p:sp>
      <p:sp>
        <p:nvSpPr>
          <p:cNvPr id="11" name="Zástupný symbol pro zápatí 7">
            <a:extLst>
              <a:ext uri="{FF2B5EF4-FFF2-40B4-BE49-F238E27FC236}">
                <a16:creationId xmlns:a16="http://schemas.microsoft.com/office/drawing/2014/main" id="{BF135ECA-2125-19D5-D933-F728E9B86653}"/>
              </a:ext>
            </a:extLst>
          </p:cNvPr>
          <p:cNvSpPr>
            <a:spLocks noGrp="1"/>
          </p:cNvSpPr>
          <p:nvPr>
            <p:ph type="ftr" sz="quarter" idx="11"/>
          </p:nvPr>
        </p:nvSpPr>
        <p:spPr/>
        <p:txBody>
          <a:bodyPr/>
          <a:lstStyle>
            <a:lvl1pPr>
              <a:defRPr/>
            </a:lvl1pPr>
          </a:lstStyle>
          <a:p>
            <a:pPr>
              <a:defRPr/>
            </a:pPr>
            <a:endParaRPr lang="cs-CZ"/>
          </a:p>
        </p:txBody>
      </p:sp>
      <p:sp>
        <p:nvSpPr>
          <p:cNvPr id="12" name="Zástupný symbol pro číslo snímku 8">
            <a:extLst>
              <a:ext uri="{FF2B5EF4-FFF2-40B4-BE49-F238E27FC236}">
                <a16:creationId xmlns:a16="http://schemas.microsoft.com/office/drawing/2014/main" id="{08DA2964-BCEE-31CA-9BB4-6E9C8D2A7E1C}"/>
              </a:ext>
            </a:extLst>
          </p:cNvPr>
          <p:cNvSpPr>
            <a:spLocks noGrp="1"/>
          </p:cNvSpPr>
          <p:nvPr>
            <p:ph type="sldNum" sz="quarter" idx="12"/>
          </p:nvPr>
        </p:nvSpPr>
        <p:spPr/>
        <p:txBody>
          <a:bodyPr/>
          <a:lstStyle>
            <a:lvl1pPr>
              <a:defRPr smtClean="0"/>
            </a:lvl1pPr>
          </a:lstStyle>
          <a:p>
            <a:pPr>
              <a:defRPr/>
            </a:pPr>
            <a:fld id="{28CD1C4D-EC6D-4A88-BE9A-DFA592B46920}" type="slidenum">
              <a:rPr lang="cs-CZ" altLang="cs-CZ"/>
              <a:pPr>
                <a:defRPr/>
              </a:pPr>
              <a:t>‹#›</a:t>
            </a:fld>
            <a:endParaRPr lang="cs-CZ" altLang="cs-CZ"/>
          </a:p>
        </p:txBody>
      </p:sp>
    </p:spTree>
    <p:extLst>
      <p:ext uri="{BB962C8B-B14F-4D97-AF65-F5344CB8AC3E}">
        <p14:creationId xmlns:p14="http://schemas.microsoft.com/office/powerpoint/2010/main" val="400909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2" name="Picture 2" descr="C:\Users\Marketa\Desktop\geomigrace_color_RGB_do ppt.png">
            <a:extLst>
              <a:ext uri="{FF2B5EF4-FFF2-40B4-BE49-F238E27FC236}">
                <a16:creationId xmlns:a16="http://schemas.microsoft.com/office/drawing/2014/main" id="{423D0D3B-7E0A-F89F-6517-501F952DF2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165101"/>
            <a:ext cx="393488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Marketa\Desktop\Logo PřF\logotyp fakulty CZ cerna.png">
            <a:extLst>
              <a:ext uri="{FF2B5EF4-FFF2-40B4-BE49-F238E27FC236}">
                <a16:creationId xmlns:a16="http://schemas.microsoft.com/office/drawing/2014/main" id="{2F824925-CBC3-9850-227D-01A6E8157D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5152" y="-25400"/>
            <a:ext cx="527684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1774D475-2B84-15C8-F05E-163DF5A15760}"/>
              </a:ext>
            </a:extLst>
          </p:cNvPr>
          <p:cNvSpPr txBox="1">
            <a:spLocks noChangeArrowheads="1"/>
          </p:cNvSpPr>
          <p:nvPr userDrawn="1"/>
        </p:nvSpPr>
        <p:spPr bwMode="auto">
          <a:xfrm>
            <a:off x="8401051" y="792163"/>
            <a:ext cx="4392083"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000" b="1">
                <a:latin typeface="Times New Roman" panose="02020603050405020304" pitchFamily="18" charset="0"/>
                <a:cs typeface="Times New Roman" panose="02020603050405020304" pitchFamily="18" charset="0"/>
              </a:rPr>
              <a:t>Katedra sociální geografie a regionálního rozvoje</a:t>
            </a:r>
            <a:endParaRPr lang="cs-CZ" altLang="cs-CZ" sz="1000" b="1">
              <a:latin typeface="Times New Roman" panose="02020603050405020304" pitchFamily="18" charset="0"/>
              <a:cs typeface="Times New Roman" panose="02020603050405020304" pitchFamily="18" charset="0"/>
            </a:endParaRPr>
          </a:p>
        </p:txBody>
      </p:sp>
      <p:sp>
        <p:nvSpPr>
          <p:cNvPr id="5" name="Zástupný symbol pro datum 1">
            <a:extLst>
              <a:ext uri="{FF2B5EF4-FFF2-40B4-BE49-F238E27FC236}">
                <a16:creationId xmlns:a16="http://schemas.microsoft.com/office/drawing/2014/main" id="{553FC9CF-CF51-CCB6-04C6-1F355BF4B415}"/>
              </a:ext>
            </a:extLst>
          </p:cNvPr>
          <p:cNvSpPr>
            <a:spLocks noGrp="1"/>
          </p:cNvSpPr>
          <p:nvPr>
            <p:ph type="dt" sz="half" idx="10"/>
          </p:nvPr>
        </p:nvSpPr>
        <p:spPr>
          <a:xfrm>
            <a:off x="8591551" y="6381751"/>
            <a:ext cx="2844800" cy="365125"/>
          </a:xfrm>
        </p:spPr>
        <p:txBody>
          <a:bodyPr/>
          <a:lstStyle>
            <a:lvl1pPr>
              <a:defRPr/>
            </a:lvl1pPr>
          </a:lstStyle>
          <a:p>
            <a:pPr>
              <a:defRPr/>
            </a:pPr>
            <a:fld id="{9AA682E9-06B6-45C9-BCC4-487406610532}" type="datetimeFigureOut">
              <a:rPr lang="cs-CZ"/>
              <a:pPr>
                <a:defRPr/>
              </a:pPr>
              <a:t>03.10.2023</a:t>
            </a:fld>
            <a:endParaRPr lang="cs-CZ"/>
          </a:p>
        </p:txBody>
      </p:sp>
      <p:sp>
        <p:nvSpPr>
          <p:cNvPr id="6" name="Zástupný symbol pro zápatí 2">
            <a:extLst>
              <a:ext uri="{FF2B5EF4-FFF2-40B4-BE49-F238E27FC236}">
                <a16:creationId xmlns:a16="http://schemas.microsoft.com/office/drawing/2014/main" id="{CF79A657-8938-E3C8-917C-65528BD8BA00}"/>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3">
            <a:extLst>
              <a:ext uri="{FF2B5EF4-FFF2-40B4-BE49-F238E27FC236}">
                <a16:creationId xmlns:a16="http://schemas.microsoft.com/office/drawing/2014/main" id="{5A095274-A2B3-FCB5-F9EF-44FDDE34B5AC}"/>
              </a:ext>
            </a:extLst>
          </p:cNvPr>
          <p:cNvSpPr>
            <a:spLocks noGrp="1"/>
          </p:cNvSpPr>
          <p:nvPr>
            <p:ph type="sldNum" sz="quarter" idx="12"/>
          </p:nvPr>
        </p:nvSpPr>
        <p:spPr>
          <a:xfrm>
            <a:off x="719667" y="6381751"/>
            <a:ext cx="2844800" cy="365125"/>
          </a:xfrm>
        </p:spPr>
        <p:txBody>
          <a:bodyPr/>
          <a:lstStyle>
            <a:lvl1pPr>
              <a:defRPr smtClean="0"/>
            </a:lvl1pPr>
          </a:lstStyle>
          <a:p>
            <a:pPr>
              <a:defRPr/>
            </a:pPr>
            <a:fld id="{3C4F1CD0-2D0F-45FA-AEF1-481C5B33F3EC}" type="slidenum">
              <a:rPr lang="cs-CZ" altLang="cs-CZ"/>
              <a:pPr>
                <a:defRPr/>
              </a:pPr>
              <a:t>‹#›</a:t>
            </a:fld>
            <a:endParaRPr lang="cs-CZ" altLang="cs-CZ"/>
          </a:p>
        </p:txBody>
      </p:sp>
    </p:spTree>
    <p:extLst>
      <p:ext uri="{BB962C8B-B14F-4D97-AF65-F5344CB8AC3E}">
        <p14:creationId xmlns:p14="http://schemas.microsoft.com/office/powerpoint/2010/main" val="98889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5" name="Picture 2" descr="C:\Users\Marketa\Desktop\geomigrace_color_RGB_do ppt.png">
            <a:extLst>
              <a:ext uri="{FF2B5EF4-FFF2-40B4-BE49-F238E27FC236}">
                <a16:creationId xmlns:a16="http://schemas.microsoft.com/office/drawing/2014/main" id="{917C50F7-4DD8-2D40-6723-BFF1EB3F07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165101"/>
            <a:ext cx="393488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arketa\Desktop\Logo PřF\logotyp fakulty CZ cerna.png">
            <a:extLst>
              <a:ext uri="{FF2B5EF4-FFF2-40B4-BE49-F238E27FC236}">
                <a16:creationId xmlns:a16="http://schemas.microsoft.com/office/drawing/2014/main" id="{64853AFE-57AC-8A0A-4BFC-34A89FB164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5152" y="-25400"/>
            <a:ext cx="527684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a:extLst>
              <a:ext uri="{FF2B5EF4-FFF2-40B4-BE49-F238E27FC236}">
                <a16:creationId xmlns:a16="http://schemas.microsoft.com/office/drawing/2014/main" id="{52FDA045-93DF-52F3-460E-20ED416333A0}"/>
              </a:ext>
            </a:extLst>
          </p:cNvPr>
          <p:cNvSpPr txBox="1">
            <a:spLocks noChangeArrowheads="1"/>
          </p:cNvSpPr>
          <p:nvPr userDrawn="1"/>
        </p:nvSpPr>
        <p:spPr bwMode="auto">
          <a:xfrm>
            <a:off x="8401051" y="792163"/>
            <a:ext cx="4392083"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000" b="1">
                <a:latin typeface="Times New Roman" panose="02020603050405020304" pitchFamily="18" charset="0"/>
                <a:cs typeface="Times New Roman" panose="02020603050405020304" pitchFamily="18" charset="0"/>
              </a:rPr>
              <a:t>Katedra sociální geografie a regionálního rozvoje</a:t>
            </a:r>
            <a:endParaRPr lang="cs-CZ" altLang="cs-CZ" sz="1000" b="1">
              <a:latin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a:xfrm>
            <a:off x="634074" y="1052736"/>
            <a:ext cx="4011084" cy="1162050"/>
          </a:xfrm>
        </p:spPr>
        <p:txBody>
          <a:bodyPr anchor="b"/>
          <a:lstStyle>
            <a:lvl1pPr algn="l">
              <a:defRPr sz="2000" b="1" baseline="0">
                <a:solidFill>
                  <a:schemeClr val="accent1"/>
                </a:solidFill>
              </a:defRPr>
            </a:lvl1pPr>
          </a:lstStyle>
          <a:p>
            <a:r>
              <a:rPr lang="cs-CZ" dirty="0"/>
              <a:t>Kliknutím lze upravit styl.</a:t>
            </a:r>
          </a:p>
        </p:txBody>
      </p:sp>
      <p:sp>
        <p:nvSpPr>
          <p:cNvPr id="3" name="Zástupný symbol pro obsah 2"/>
          <p:cNvSpPr>
            <a:spLocks noGrp="1"/>
          </p:cNvSpPr>
          <p:nvPr>
            <p:ph idx="1"/>
          </p:nvPr>
        </p:nvSpPr>
        <p:spPr>
          <a:xfrm>
            <a:off x="4766733" y="1007273"/>
            <a:ext cx="6815667" cy="5118891"/>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2348881"/>
            <a:ext cx="4011084"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8" name="Zástupný symbol pro datum 4">
            <a:extLst>
              <a:ext uri="{FF2B5EF4-FFF2-40B4-BE49-F238E27FC236}">
                <a16:creationId xmlns:a16="http://schemas.microsoft.com/office/drawing/2014/main" id="{DC155A49-91D3-5AFD-7D02-B091B94899BB}"/>
              </a:ext>
            </a:extLst>
          </p:cNvPr>
          <p:cNvSpPr>
            <a:spLocks noGrp="1"/>
          </p:cNvSpPr>
          <p:nvPr>
            <p:ph type="dt" sz="half" idx="10"/>
          </p:nvPr>
        </p:nvSpPr>
        <p:spPr/>
        <p:txBody>
          <a:bodyPr/>
          <a:lstStyle>
            <a:lvl1pPr>
              <a:defRPr/>
            </a:lvl1pPr>
          </a:lstStyle>
          <a:p>
            <a:pPr>
              <a:defRPr/>
            </a:pPr>
            <a:fld id="{B4ED817D-D62C-4149-8A47-6DF5A9D4A66D}" type="datetimeFigureOut">
              <a:rPr lang="cs-CZ"/>
              <a:pPr>
                <a:defRPr/>
              </a:pPr>
              <a:t>03.10.2023</a:t>
            </a:fld>
            <a:endParaRPr lang="cs-CZ" dirty="0"/>
          </a:p>
        </p:txBody>
      </p:sp>
      <p:sp>
        <p:nvSpPr>
          <p:cNvPr id="9" name="Zástupný symbol pro zápatí 5">
            <a:extLst>
              <a:ext uri="{FF2B5EF4-FFF2-40B4-BE49-F238E27FC236}">
                <a16:creationId xmlns:a16="http://schemas.microsoft.com/office/drawing/2014/main" id="{0454FBB2-09E8-700B-BBF5-718FBE25DE4C}"/>
              </a:ext>
            </a:extLst>
          </p:cNvPr>
          <p:cNvSpPr>
            <a:spLocks noGrp="1"/>
          </p:cNvSpPr>
          <p:nvPr>
            <p:ph type="ftr" sz="quarter" idx="11"/>
          </p:nvPr>
        </p:nvSpPr>
        <p:spPr/>
        <p:txBody>
          <a:bodyPr/>
          <a:lstStyle>
            <a:lvl1pPr>
              <a:defRPr/>
            </a:lvl1pPr>
          </a:lstStyle>
          <a:p>
            <a:pPr>
              <a:defRPr/>
            </a:pPr>
            <a:endParaRPr lang="cs-CZ"/>
          </a:p>
        </p:txBody>
      </p:sp>
      <p:sp>
        <p:nvSpPr>
          <p:cNvPr id="10" name="Zástupný symbol pro číslo snímku 6">
            <a:extLst>
              <a:ext uri="{FF2B5EF4-FFF2-40B4-BE49-F238E27FC236}">
                <a16:creationId xmlns:a16="http://schemas.microsoft.com/office/drawing/2014/main" id="{566E7229-1E50-87CF-DFC0-187D0B206EB8}"/>
              </a:ext>
            </a:extLst>
          </p:cNvPr>
          <p:cNvSpPr>
            <a:spLocks noGrp="1"/>
          </p:cNvSpPr>
          <p:nvPr>
            <p:ph type="sldNum" sz="quarter" idx="12"/>
          </p:nvPr>
        </p:nvSpPr>
        <p:spPr/>
        <p:txBody>
          <a:bodyPr/>
          <a:lstStyle>
            <a:lvl1pPr>
              <a:defRPr smtClean="0"/>
            </a:lvl1pPr>
          </a:lstStyle>
          <a:p>
            <a:pPr>
              <a:defRPr/>
            </a:pPr>
            <a:fld id="{831B2A67-51A1-44E5-9F76-7B89090570DC}" type="slidenum">
              <a:rPr lang="cs-CZ" altLang="cs-CZ"/>
              <a:pPr>
                <a:defRPr/>
              </a:pPr>
              <a:t>‹#›</a:t>
            </a:fld>
            <a:endParaRPr lang="cs-CZ" altLang="cs-CZ"/>
          </a:p>
        </p:txBody>
      </p:sp>
    </p:spTree>
    <p:extLst>
      <p:ext uri="{BB962C8B-B14F-4D97-AF65-F5344CB8AC3E}">
        <p14:creationId xmlns:p14="http://schemas.microsoft.com/office/powerpoint/2010/main" val="472237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5" name="Picture 2" descr="C:\Users\Marketa\Desktop\geomigrace_color_RGB_do ppt.png">
            <a:extLst>
              <a:ext uri="{FF2B5EF4-FFF2-40B4-BE49-F238E27FC236}">
                <a16:creationId xmlns:a16="http://schemas.microsoft.com/office/drawing/2014/main" id="{FD531E48-A197-7B82-9FA9-8FEA0926DC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165101"/>
            <a:ext cx="393488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arketa\Desktop\Logo PřF\logotyp fakulty CZ cerna.png">
            <a:extLst>
              <a:ext uri="{FF2B5EF4-FFF2-40B4-BE49-F238E27FC236}">
                <a16:creationId xmlns:a16="http://schemas.microsoft.com/office/drawing/2014/main" id="{1EB51F72-E803-297E-65EC-04CC0D55A4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5152" y="-25400"/>
            <a:ext cx="527684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a:extLst>
              <a:ext uri="{FF2B5EF4-FFF2-40B4-BE49-F238E27FC236}">
                <a16:creationId xmlns:a16="http://schemas.microsoft.com/office/drawing/2014/main" id="{D7EB0BD2-C9A3-66F9-BB6E-66D1964E8A04}"/>
              </a:ext>
            </a:extLst>
          </p:cNvPr>
          <p:cNvSpPr txBox="1">
            <a:spLocks noChangeArrowheads="1"/>
          </p:cNvSpPr>
          <p:nvPr userDrawn="1"/>
        </p:nvSpPr>
        <p:spPr bwMode="auto">
          <a:xfrm>
            <a:off x="8401051" y="792163"/>
            <a:ext cx="4392083"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000" b="1">
                <a:latin typeface="Times New Roman" panose="02020603050405020304" pitchFamily="18" charset="0"/>
                <a:cs typeface="Times New Roman" panose="02020603050405020304" pitchFamily="18" charset="0"/>
              </a:rPr>
              <a:t>Katedra sociální geografie a regionálního rozvoje</a:t>
            </a:r>
            <a:endParaRPr lang="cs-CZ" altLang="cs-CZ" sz="1000" b="1">
              <a:latin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a:xfrm>
            <a:off x="2389717" y="4800600"/>
            <a:ext cx="7315200" cy="566738"/>
          </a:xfrm>
        </p:spPr>
        <p:txBody>
          <a:bodyPr anchor="b"/>
          <a:lstStyle>
            <a:lvl1pPr algn="l">
              <a:defRPr sz="2000" b="1" baseline="0">
                <a:solidFill>
                  <a:schemeClr val="accent1"/>
                </a:solidFill>
              </a:defRPr>
            </a:lvl1pPr>
          </a:lstStyle>
          <a:p>
            <a:r>
              <a:rPr lang="cs-CZ" dirty="0"/>
              <a:t>Kliknutím lze upravit styl.</a:t>
            </a:r>
          </a:p>
        </p:txBody>
      </p:sp>
      <p:sp>
        <p:nvSpPr>
          <p:cNvPr id="3" name="Zástupný symbol pro obrázek 2"/>
          <p:cNvSpPr>
            <a:spLocks noGrp="1"/>
          </p:cNvSpPr>
          <p:nvPr>
            <p:ph type="pic" idx="1"/>
          </p:nvPr>
        </p:nvSpPr>
        <p:spPr>
          <a:xfrm>
            <a:off x="2389717" y="1124744"/>
            <a:ext cx="7315200" cy="360283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8" name="Zástupný symbol pro datum 4">
            <a:extLst>
              <a:ext uri="{FF2B5EF4-FFF2-40B4-BE49-F238E27FC236}">
                <a16:creationId xmlns:a16="http://schemas.microsoft.com/office/drawing/2014/main" id="{CA31CDCE-FFFF-DA7E-548E-403759C73352}"/>
              </a:ext>
            </a:extLst>
          </p:cNvPr>
          <p:cNvSpPr>
            <a:spLocks noGrp="1"/>
          </p:cNvSpPr>
          <p:nvPr>
            <p:ph type="dt" sz="half" idx="10"/>
          </p:nvPr>
        </p:nvSpPr>
        <p:spPr/>
        <p:txBody>
          <a:bodyPr/>
          <a:lstStyle>
            <a:lvl1pPr>
              <a:defRPr/>
            </a:lvl1pPr>
          </a:lstStyle>
          <a:p>
            <a:pPr>
              <a:defRPr/>
            </a:pPr>
            <a:fld id="{B5A51AA0-2436-4937-A5BB-620188D8471B}" type="datetimeFigureOut">
              <a:rPr lang="cs-CZ"/>
              <a:pPr>
                <a:defRPr/>
              </a:pPr>
              <a:t>03.10.2023</a:t>
            </a:fld>
            <a:endParaRPr lang="cs-CZ" dirty="0"/>
          </a:p>
        </p:txBody>
      </p:sp>
      <p:sp>
        <p:nvSpPr>
          <p:cNvPr id="9" name="Zástupný symbol pro zápatí 5">
            <a:extLst>
              <a:ext uri="{FF2B5EF4-FFF2-40B4-BE49-F238E27FC236}">
                <a16:creationId xmlns:a16="http://schemas.microsoft.com/office/drawing/2014/main" id="{AB5EFAFA-CBA3-6529-C5C0-23F78C025733}"/>
              </a:ext>
            </a:extLst>
          </p:cNvPr>
          <p:cNvSpPr>
            <a:spLocks noGrp="1"/>
          </p:cNvSpPr>
          <p:nvPr>
            <p:ph type="ftr" sz="quarter" idx="11"/>
          </p:nvPr>
        </p:nvSpPr>
        <p:spPr/>
        <p:txBody>
          <a:bodyPr/>
          <a:lstStyle>
            <a:lvl1pPr>
              <a:defRPr/>
            </a:lvl1pPr>
          </a:lstStyle>
          <a:p>
            <a:pPr>
              <a:defRPr/>
            </a:pPr>
            <a:endParaRPr lang="cs-CZ"/>
          </a:p>
        </p:txBody>
      </p:sp>
      <p:sp>
        <p:nvSpPr>
          <p:cNvPr id="10" name="Zástupný symbol pro číslo snímku 6">
            <a:extLst>
              <a:ext uri="{FF2B5EF4-FFF2-40B4-BE49-F238E27FC236}">
                <a16:creationId xmlns:a16="http://schemas.microsoft.com/office/drawing/2014/main" id="{E7E5CA4F-5189-C52D-F4D7-57B07847F606}"/>
              </a:ext>
            </a:extLst>
          </p:cNvPr>
          <p:cNvSpPr>
            <a:spLocks noGrp="1"/>
          </p:cNvSpPr>
          <p:nvPr>
            <p:ph type="sldNum" sz="quarter" idx="12"/>
          </p:nvPr>
        </p:nvSpPr>
        <p:spPr>
          <a:xfrm>
            <a:off x="334433" y="6381751"/>
            <a:ext cx="2844800" cy="365125"/>
          </a:xfrm>
        </p:spPr>
        <p:txBody>
          <a:bodyPr/>
          <a:lstStyle>
            <a:lvl1pPr>
              <a:defRPr smtClean="0"/>
            </a:lvl1pPr>
          </a:lstStyle>
          <a:p>
            <a:pPr>
              <a:defRPr/>
            </a:pPr>
            <a:fld id="{15DBA6EF-DB2F-4785-84D1-425C0F51A9C9}" type="slidenum">
              <a:rPr lang="cs-CZ" altLang="cs-CZ"/>
              <a:pPr>
                <a:defRPr/>
              </a:pPr>
              <a:t>‹#›</a:t>
            </a:fld>
            <a:endParaRPr lang="cs-CZ" altLang="cs-CZ"/>
          </a:p>
        </p:txBody>
      </p:sp>
    </p:spTree>
    <p:extLst>
      <p:ext uri="{BB962C8B-B14F-4D97-AF65-F5344CB8AC3E}">
        <p14:creationId xmlns:p14="http://schemas.microsoft.com/office/powerpoint/2010/main" val="79635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Dva obsahy">
    <p:spTree>
      <p:nvGrpSpPr>
        <p:cNvPr id="1" name=""/>
        <p:cNvGrpSpPr/>
        <p:nvPr/>
      </p:nvGrpSpPr>
      <p:grpSpPr>
        <a:xfrm>
          <a:off x="0" y="0"/>
          <a:ext cx="0" cy="0"/>
          <a:chOff x="0" y="0"/>
          <a:chExt cx="0" cy="0"/>
        </a:xfrm>
      </p:grpSpPr>
      <p:pic>
        <p:nvPicPr>
          <p:cNvPr id="5" name="Picture 2" descr="C:\Users\Marketa\Desktop\geomigrace_color_RGB_do ppt.png">
            <a:extLst>
              <a:ext uri="{FF2B5EF4-FFF2-40B4-BE49-F238E27FC236}">
                <a16:creationId xmlns:a16="http://schemas.microsoft.com/office/drawing/2014/main" id="{F03BE5B8-8A4C-7B3C-1815-C42AC7D29C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165101"/>
            <a:ext cx="393488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arketa\Desktop\Logo PřF\logotyp fakulty CZ cerna.png">
            <a:extLst>
              <a:ext uri="{FF2B5EF4-FFF2-40B4-BE49-F238E27FC236}">
                <a16:creationId xmlns:a16="http://schemas.microsoft.com/office/drawing/2014/main" id="{67DE6D82-1C8B-3F4E-9C69-33F9EC4F1C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5152" y="-25400"/>
            <a:ext cx="527684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a:extLst>
              <a:ext uri="{FF2B5EF4-FFF2-40B4-BE49-F238E27FC236}">
                <a16:creationId xmlns:a16="http://schemas.microsoft.com/office/drawing/2014/main" id="{3DD33EC3-94E2-7FAC-8B8F-87EF4B59F475}"/>
              </a:ext>
            </a:extLst>
          </p:cNvPr>
          <p:cNvSpPr txBox="1">
            <a:spLocks noChangeArrowheads="1"/>
          </p:cNvSpPr>
          <p:nvPr userDrawn="1"/>
        </p:nvSpPr>
        <p:spPr bwMode="auto">
          <a:xfrm>
            <a:off x="8401051" y="792163"/>
            <a:ext cx="4392083"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pt-BR" altLang="cs-CZ" sz="1000" b="1">
                <a:latin typeface="Times New Roman" panose="02020603050405020304" pitchFamily="18" charset="0"/>
                <a:cs typeface="Times New Roman" panose="02020603050405020304" pitchFamily="18" charset="0"/>
              </a:rPr>
              <a:t>Katedra sociální geografie a regionálního rozvoje</a:t>
            </a:r>
            <a:endParaRPr lang="cs-CZ" altLang="cs-CZ" sz="1000" b="1">
              <a:latin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a:xfrm>
            <a:off x="623392" y="1007272"/>
            <a:ext cx="10972800" cy="2421728"/>
          </a:xfrm>
        </p:spPr>
        <p:txBody>
          <a:bodyPr>
            <a:normAutofit/>
          </a:bodyPr>
          <a:lstStyle>
            <a:lvl1pPr>
              <a:defRPr sz="5200" baseline="0">
                <a:solidFill>
                  <a:schemeClr val="accent1"/>
                </a:solidFill>
              </a:defRPr>
            </a:lvl1pPr>
          </a:lstStyle>
          <a:p>
            <a:r>
              <a:rPr lang="cs-CZ"/>
              <a:t>Kliknutím lze upravit styl.</a:t>
            </a:r>
            <a:endParaRPr lang="cs-CZ" dirty="0"/>
          </a:p>
        </p:txBody>
      </p:sp>
      <p:sp>
        <p:nvSpPr>
          <p:cNvPr id="3" name="Zástupný symbol pro obsah 2"/>
          <p:cNvSpPr>
            <a:spLocks noGrp="1"/>
          </p:cNvSpPr>
          <p:nvPr>
            <p:ph sz="half" idx="1"/>
          </p:nvPr>
        </p:nvSpPr>
        <p:spPr>
          <a:xfrm>
            <a:off x="609600" y="4653137"/>
            <a:ext cx="11055019" cy="1473027"/>
          </a:xfrm>
        </p:spPr>
        <p:txBody>
          <a:bodyPr>
            <a:normAutofit/>
          </a:bodyPr>
          <a:lstStyle>
            <a:lvl1pPr marL="0" indent="0" algn="ctr">
              <a:buClr>
                <a:schemeClr val="accent1"/>
              </a:buClr>
              <a:buNone/>
              <a:defRPr sz="4000" b="1">
                <a:solidFill>
                  <a:schemeClr val="accent1"/>
                </a:solidFill>
              </a:defRPr>
            </a:lvl1pPr>
            <a:lvl2pPr>
              <a:buClr>
                <a:schemeClr val="accent1"/>
              </a:buClr>
              <a:defRPr sz="24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cs-CZ"/>
              <a:t>Kliknutím lze upravit styly předlohy textu.</a:t>
            </a:r>
          </a:p>
        </p:txBody>
      </p:sp>
      <p:sp>
        <p:nvSpPr>
          <p:cNvPr id="4" name="Zástupný symbol pro obsah 3"/>
          <p:cNvSpPr>
            <a:spLocks noGrp="1"/>
          </p:cNvSpPr>
          <p:nvPr>
            <p:ph sz="half" idx="2"/>
          </p:nvPr>
        </p:nvSpPr>
        <p:spPr>
          <a:xfrm>
            <a:off x="589360" y="3429000"/>
            <a:ext cx="11041227" cy="1224136"/>
          </a:xfrm>
        </p:spPr>
        <p:txBody>
          <a:bodyPr/>
          <a:lstStyle>
            <a:lvl1pPr marL="0" indent="0" algn="ctr">
              <a:buClr>
                <a:schemeClr val="accent1"/>
              </a:buClr>
              <a:buNone/>
              <a:defRPr sz="4000">
                <a:solidFill>
                  <a:srgbClr val="FF0000"/>
                </a:solidFill>
              </a:defRPr>
            </a:lvl1pPr>
            <a:lvl2pPr>
              <a:buClr>
                <a:schemeClr val="accent1"/>
              </a:buClr>
              <a:defRPr sz="24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cs-CZ"/>
              <a:t>Kliknutím lze upravit styly předlohy textu.</a:t>
            </a:r>
          </a:p>
        </p:txBody>
      </p:sp>
      <p:sp>
        <p:nvSpPr>
          <p:cNvPr id="8" name="Zástupný symbol pro datum 4">
            <a:extLst>
              <a:ext uri="{FF2B5EF4-FFF2-40B4-BE49-F238E27FC236}">
                <a16:creationId xmlns:a16="http://schemas.microsoft.com/office/drawing/2014/main" id="{027A2BD2-B419-B17F-6E56-2CB04D11EEDE}"/>
              </a:ext>
            </a:extLst>
          </p:cNvPr>
          <p:cNvSpPr>
            <a:spLocks noGrp="1"/>
          </p:cNvSpPr>
          <p:nvPr>
            <p:ph type="dt" sz="half" idx="10"/>
          </p:nvPr>
        </p:nvSpPr>
        <p:spPr>
          <a:xfrm>
            <a:off x="8591551" y="6381751"/>
            <a:ext cx="2844800" cy="365125"/>
          </a:xfrm>
        </p:spPr>
        <p:txBody>
          <a:bodyPr/>
          <a:lstStyle>
            <a:lvl1pPr>
              <a:defRPr/>
            </a:lvl1pPr>
          </a:lstStyle>
          <a:p>
            <a:pPr>
              <a:defRPr/>
            </a:pPr>
            <a:fld id="{4924AF3A-3F5E-44D2-B749-6E56D64FB896}" type="datetimeFigureOut">
              <a:rPr lang="cs-CZ"/>
              <a:pPr>
                <a:defRPr/>
              </a:pPr>
              <a:t>03.10.2023</a:t>
            </a:fld>
            <a:endParaRPr lang="cs-CZ"/>
          </a:p>
        </p:txBody>
      </p:sp>
      <p:sp>
        <p:nvSpPr>
          <p:cNvPr id="9" name="Zástupný symbol pro zápatí 5">
            <a:extLst>
              <a:ext uri="{FF2B5EF4-FFF2-40B4-BE49-F238E27FC236}">
                <a16:creationId xmlns:a16="http://schemas.microsoft.com/office/drawing/2014/main" id="{CC7C363F-493D-C6CC-AD66-AD63AA04012B}"/>
              </a:ext>
            </a:extLst>
          </p:cNvPr>
          <p:cNvSpPr>
            <a:spLocks noGrp="1"/>
          </p:cNvSpPr>
          <p:nvPr>
            <p:ph type="ftr" sz="quarter" idx="11"/>
          </p:nvPr>
        </p:nvSpPr>
        <p:spPr/>
        <p:txBody>
          <a:bodyPr/>
          <a:lstStyle>
            <a:lvl1pPr>
              <a:defRPr/>
            </a:lvl1pPr>
          </a:lstStyle>
          <a:p>
            <a:pPr>
              <a:defRPr/>
            </a:pPr>
            <a:endParaRPr lang="cs-CZ"/>
          </a:p>
        </p:txBody>
      </p:sp>
      <p:sp>
        <p:nvSpPr>
          <p:cNvPr id="10" name="Zástupný symbol pro číslo snímku 6">
            <a:extLst>
              <a:ext uri="{FF2B5EF4-FFF2-40B4-BE49-F238E27FC236}">
                <a16:creationId xmlns:a16="http://schemas.microsoft.com/office/drawing/2014/main" id="{1F26C3D4-1958-ABBB-3301-2BF79C9AECDD}"/>
              </a:ext>
            </a:extLst>
          </p:cNvPr>
          <p:cNvSpPr>
            <a:spLocks noGrp="1"/>
          </p:cNvSpPr>
          <p:nvPr>
            <p:ph type="sldNum" sz="quarter" idx="12"/>
          </p:nvPr>
        </p:nvSpPr>
        <p:spPr>
          <a:xfrm>
            <a:off x="624417" y="6308726"/>
            <a:ext cx="2844800" cy="365125"/>
          </a:xfrm>
        </p:spPr>
        <p:txBody>
          <a:bodyPr/>
          <a:lstStyle>
            <a:lvl1pPr>
              <a:defRPr smtClean="0"/>
            </a:lvl1pPr>
          </a:lstStyle>
          <a:p>
            <a:pPr>
              <a:defRPr/>
            </a:pPr>
            <a:fld id="{E8E476C6-2B2C-4BA9-9D7E-1852E0A7D72F}" type="slidenum">
              <a:rPr lang="cs-CZ" altLang="cs-CZ"/>
              <a:pPr>
                <a:defRPr/>
              </a:pPr>
              <a:t>‹#›</a:t>
            </a:fld>
            <a:endParaRPr lang="cs-CZ" altLang="cs-CZ"/>
          </a:p>
        </p:txBody>
      </p:sp>
    </p:spTree>
    <p:extLst>
      <p:ext uri="{BB962C8B-B14F-4D97-AF65-F5344CB8AC3E}">
        <p14:creationId xmlns:p14="http://schemas.microsoft.com/office/powerpoint/2010/main" val="143056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BD5660-0189-33C2-8C0D-232694FF63C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DD57DDB-7C51-044D-BAE0-D647BA62646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0660C3-190A-D23C-D343-69FE8015021D}"/>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5" name="Zástupný symbol pro zápatí 4">
            <a:extLst>
              <a:ext uri="{FF2B5EF4-FFF2-40B4-BE49-F238E27FC236}">
                <a16:creationId xmlns:a16="http://schemas.microsoft.com/office/drawing/2014/main" id="{87134C88-31A8-22F7-BF5A-128C444FCB1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BFBE76-6BEB-C638-3799-704D76CE622D}"/>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62058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7FB33-65DD-3970-73DC-D0082883917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B03C5C3-FE6E-8F3D-B172-838455130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CFADE42-7D72-E031-481C-FBB12B1C4012}"/>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5" name="Zástupný symbol pro zápatí 4">
            <a:extLst>
              <a:ext uri="{FF2B5EF4-FFF2-40B4-BE49-F238E27FC236}">
                <a16:creationId xmlns:a16="http://schemas.microsoft.com/office/drawing/2014/main" id="{7C35E0C2-44A7-AED5-AF0C-08BFC23B0CF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EAA0822-AAC1-D9C3-212C-3A0433DCA24F}"/>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6291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4A5C1-3826-5F5F-BBEE-86D36ACCC5E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D83A2BC-891B-21B3-E2B6-B45944A4FD9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B6E1087-37B3-F4CC-75DF-DFAB73EE968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B99EA5B-BE54-757A-B118-762FE1228B5C}"/>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6" name="Zástupný symbol pro zápatí 5">
            <a:extLst>
              <a:ext uri="{FF2B5EF4-FFF2-40B4-BE49-F238E27FC236}">
                <a16:creationId xmlns:a16="http://schemas.microsoft.com/office/drawing/2014/main" id="{A4436168-55D4-5236-7661-CB3C2C07129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683FBFE-5F4F-A902-B05D-4DAC752C0CD8}"/>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248595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444162-740E-3485-4B06-3404249FFB5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86B712C-99A2-6EB5-6D41-092BD6E7F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43D014A-78C4-19C2-552B-7FAC4D8F807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26B02D2-0936-F95E-7170-069B8CC95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B863901-F399-2F6A-015D-6C3DD777D81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D463F01-12E7-9F64-5223-92FF823A821C}"/>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8" name="Zástupný symbol pro zápatí 7">
            <a:extLst>
              <a:ext uri="{FF2B5EF4-FFF2-40B4-BE49-F238E27FC236}">
                <a16:creationId xmlns:a16="http://schemas.microsoft.com/office/drawing/2014/main" id="{61D6B1A1-D11A-3B31-098E-F05CC65BFE6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643AB72-8343-306C-D090-F3147818ABC0}"/>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161763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D57FD3-5677-7E0C-3153-2BADED1DEC3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109EABC-BCC4-8224-C6B4-735918B31C3B}"/>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4" name="Zástupný symbol pro zápatí 3">
            <a:extLst>
              <a:ext uri="{FF2B5EF4-FFF2-40B4-BE49-F238E27FC236}">
                <a16:creationId xmlns:a16="http://schemas.microsoft.com/office/drawing/2014/main" id="{1DA47166-85AD-C137-85B3-C4990EC92B4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D25606B-BD5B-D7A7-FD5F-9949DC510F39}"/>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307035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48FCE7D-F41C-7E4C-8CD0-1A20CC201B52}"/>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3" name="Zástupný symbol pro zápatí 2">
            <a:extLst>
              <a:ext uri="{FF2B5EF4-FFF2-40B4-BE49-F238E27FC236}">
                <a16:creationId xmlns:a16="http://schemas.microsoft.com/office/drawing/2014/main" id="{8F645EEA-CD08-9ABC-F787-2502626B4D7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C6E51D1-EA38-D335-87DA-B94D176EE2D7}"/>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203936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D0A1A-D787-0641-74B4-1EA09D2C54C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CE4AD37-6EA1-FD0C-C4AD-B1B7C1F72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16BAED7-FC4F-625F-53C5-BBCBBE881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116CD16-89EE-680D-6A97-5A27818847DD}"/>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6" name="Zástupný symbol pro zápatí 5">
            <a:extLst>
              <a:ext uri="{FF2B5EF4-FFF2-40B4-BE49-F238E27FC236}">
                <a16:creationId xmlns:a16="http://schemas.microsoft.com/office/drawing/2014/main" id="{91A90E0B-9EBA-7DDD-051C-5C958B6A9FC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5102B20-E192-8858-3AD8-782123EA41EC}"/>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52291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A51EE-2C09-929F-4C5F-63E942A225B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84631BF-3CF8-EA53-D310-29FBCB2544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90C932A-1908-BF2D-DE78-EFC17743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8FA2863-48A2-952F-AACE-1A507C82A1D3}"/>
              </a:ext>
            </a:extLst>
          </p:cNvPr>
          <p:cNvSpPr>
            <a:spLocks noGrp="1"/>
          </p:cNvSpPr>
          <p:nvPr>
            <p:ph type="dt" sz="half" idx="10"/>
          </p:nvPr>
        </p:nvSpPr>
        <p:spPr/>
        <p:txBody>
          <a:bodyPr/>
          <a:lstStyle/>
          <a:p>
            <a:fld id="{EDE35C14-378B-462C-9B2A-7C19168346D9}" type="datetimeFigureOut">
              <a:rPr lang="cs-CZ" smtClean="0"/>
              <a:t>03.10.2023</a:t>
            </a:fld>
            <a:endParaRPr lang="cs-CZ"/>
          </a:p>
        </p:txBody>
      </p:sp>
      <p:sp>
        <p:nvSpPr>
          <p:cNvPr id="6" name="Zástupný symbol pro zápatí 5">
            <a:extLst>
              <a:ext uri="{FF2B5EF4-FFF2-40B4-BE49-F238E27FC236}">
                <a16:creationId xmlns:a16="http://schemas.microsoft.com/office/drawing/2014/main" id="{3B2B1FB5-C636-FE00-2FED-DFA0349EE65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CF50220-6C02-F0EB-164E-88978E3D87E5}"/>
              </a:ext>
            </a:extLst>
          </p:cNvPr>
          <p:cNvSpPr>
            <a:spLocks noGrp="1"/>
          </p:cNvSpPr>
          <p:nvPr>
            <p:ph type="sldNum" sz="quarter" idx="12"/>
          </p:nvPr>
        </p:nvSpPr>
        <p:spPr/>
        <p:txBody>
          <a:bodyPr/>
          <a:lstStyle/>
          <a:p>
            <a:fld id="{6FEDE3F7-26F9-4067-A07C-C1D81EAC90B2}" type="slidenum">
              <a:rPr lang="cs-CZ" smtClean="0"/>
              <a:t>‹#›</a:t>
            </a:fld>
            <a:endParaRPr lang="cs-CZ"/>
          </a:p>
        </p:txBody>
      </p:sp>
    </p:spTree>
    <p:extLst>
      <p:ext uri="{BB962C8B-B14F-4D97-AF65-F5344CB8AC3E}">
        <p14:creationId xmlns:p14="http://schemas.microsoft.com/office/powerpoint/2010/main" val="250366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81F4957-E494-2CCF-256F-54421BBD9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9D09EB3-ED81-DCA3-D9C2-CAB652777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D5679CE-69C3-D512-4FAB-473AF37A1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35C14-378B-462C-9B2A-7C19168346D9}" type="datetimeFigureOut">
              <a:rPr lang="cs-CZ" smtClean="0"/>
              <a:t>03.10.2023</a:t>
            </a:fld>
            <a:endParaRPr lang="cs-CZ"/>
          </a:p>
        </p:txBody>
      </p:sp>
      <p:sp>
        <p:nvSpPr>
          <p:cNvPr id="5" name="Zástupný symbol pro zápatí 4">
            <a:extLst>
              <a:ext uri="{FF2B5EF4-FFF2-40B4-BE49-F238E27FC236}">
                <a16:creationId xmlns:a16="http://schemas.microsoft.com/office/drawing/2014/main" id="{52F65B23-7401-2A98-9755-60E6CB1CE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A0B8BD6-648A-8583-F523-916094911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DE3F7-26F9-4067-A07C-C1D81EAC90B2}" type="slidenum">
              <a:rPr lang="cs-CZ" smtClean="0"/>
              <a:t>‹#›</a:t>
            </a:fld>
            <a:endParaRPr lang="cs-CZ"/>
          </a:p>
        </p:txBody>
      </p:sp>
    </p:spTree>
    <p:extLst>
      <p:ext uri="{BB962C8B-B14F-4D97-AF65-F5344CB8AC3E}">
        <p14:creationId xmlns:p14="http://schemas.microsoft.com/office/powerpoint/2010/main" val="4293694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0178BDB4-128C-45FF-D1A8-C1C765790041}"/>
              </a:ext>
            </a:extLst>
          </p:cNvPr>
          <p:cNvSpPr>
            <a:spLocks noGrp="1"/>
          </p:cNvSpPr>
          <p:nvPr>
            <p:ph type="title"/>
          </p:nvPr>
        </p:nvSpPr>
        <p:spPr bwMode="auto">
          <a:xfrm>
            <a:off x="624417" y="958851"/>
            <a:ext cx="109728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1027" name="Zástupný symbol pro text 2">
            <a:extLst>
              <a:ext uri="{FF2B5EF4-FFF2-40B4-BE49-F238E27FC236}">
                <a16:creationId xmlns:a16="http://schemas.microsoft.com/office/drawing/2014/main" id="{40848376-5342-13AE-9FAE-811E774DF308}"/>
              </a:ext>
            </a:extLst>
          </p:cNvPr>
          <p:cNvSpPr>
            <a:spLocks noGrp="1"/>
          </p:cNvSpPr>
          <p:nvPr>
            <p:ph type="body" idx="1"/>
          </p:nvPr>
        </p:nvSpPr>
        <p:spPr bwMode="auto">
          <a:xfrm>
            <a:off x="609600" y="2205039"/>
            <a:ext cx="109728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86844F20-EC5A-BA46-B9C2-F95E3448E3E5}"/>
              </a:ext>
            </a:extLst>
          </p:cNvPr>
          <p:cNvSpPr>
            <a:spLocks noGrp="1"/>
          </p:cNvSpPr>
          <p:nvPr>
            <p:ph type="dt" sz="half" idx="2"/>
          </p:nvPr>
        </p:nvSpPr>
        <p:spPr>
          <a:xfrm>
            <a:off x="8784167" y="63817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9CC93D46-38A4-47AC-9BCA-7DFF72471310}" type="datetimeFigureOut">
              <a:rPr lang="cs-CZ"/>
              <a:pPr>
                <a:defRPr/>
              </a:pPr>
              <a:t>03.10.2023</a:t>
            </a:fld>
            <a:endParaRPr lang="cs-CZ" dirty="0"/>
          </a:p>
        </p:txBody>
      </p:sp>
      <p:sp>
        <p:nvSpPr>
          <p:cNvPr id="5" name="Zástupný symbol pro zápatí 4">
            <a:extLst>
              <a:ext uri="{FF2B5EF4-FFF2-40B4-BE49-F238E27FC236}">
                <a16:creationId xmlns:a16="http://schemas.microsoft.com/office/drawing/2014/main" id="{0A10E6FE-AF49-41CB-15DE-FD35D78102D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cs-CZ"/>
              <a:t>Jméno nebo místo</a:t>
            </a:r>
          </a:p>
        </p:txBody>
      </p:sp>
      <p:sp>
        <p:nvSpPr>
          <p:cNvPr id="6" name="Zástupný symbol pro číslo snímku 5">
            <a:extLst>
              <a:ext uri="{FF2B5EF4-FFF2-40B4-BE49-F238E27FC236}">
                <a16:creationId xmlns:a16="http://schemas.microsoft.com/office/drawing/2014/main" id="{76BDFDEB-F936-3617-10A9-39F94D720D6C}"/>
              </a:ext>
            </a:extLst>
          </p:cNvPr>
          <p:cNvSpPr>
            <a:spLocks noGrp="1"/>
          </p:cNvSpPr>
          <p:nvPr>
            <p:ph type="sldNum" sz="quarter" idx="4"/>
          </p:nvPr>
        </p:nvSpPr>
        <p:spPr>
          <a:xfrm>
            <a:off x="624417" y="63817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9ACF4966-D229-4FFF-9928-95B9ADFD66D2}" type="slidenum">
              <a:rPr lang="cs-CZ" altLang="cs-CZ"/>
              <a:pPr>
                <a:defRPr/>
              </a:pPr>
              <a:t>‹#›</a:t>
            </a:fld>
            <a:endParaRPr lang="cs-CZ" altLang="cs-CZ"/>
          </a:p>
        </p:txBody>
      </p:sp>
    </p:spTree>
    <p:extLst>
      <p:ext uri="{BB962C8B-B14F-4D97-AF65-F5344CB8AC3E}">
        <p14:creationId xmlns:p14="http://schemas.microsoft.com/office/powerpoint/2010/main" val="812253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rtl="0" eaLnBrk="0" fontAlgn="base" hangingPunct="0">
        <a:spcBef>
          <a:spcPct val="0"/>
        </a:spcBef>
        <a:spcAft>
          <a:spcPct val="0"/>
        </a:spcAft>
        <a:defRPr sz="4400" b="1" kern="1200">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Calibri" panose="020F0502020204030204" pitchFamily="34" charset="0"/>
        </a:defRPr>
      </a:lvl2pPr>
      <a:lvl3pPr algn="ctr" rtl="0" eaLnBrk="0" fontAlgn="base" hangingPunct="0">
        <a:spcBef>
          <a:spcPct val="0"/>
        </a:spcBef>
        <a:spcAft>
          <a:spcPct val="0"/>
        </a:spcAft>
        <a:defRPr sz="4400" b="1">
          <a:solidFill>
            <a:schemeClr val="accent1"/>
          </a:solidFill>
          <a:latin typeface="Calibri" panose="020F0502020204030204" pitchFamily="34" charset="0"/>
        </a:defRPr>
      </a:lvl3pPr>
      <a:lvl4pPr algn="ctr" rtl="0" eaLnBrk="0" fontAlgn="base" hangingPunct="0">
        <a:spcBef>
          <a:spcPct val="0"/>
        </a:spcBef>
        <a:spcAft>
          <a:spcPct val="0"/>
        </a:spcAft>
        <a:defRPr sz="4400" b="1">
          <a:solidFill>
            <a:schemeClr val="accent1"/>
          </a:solidFill>
          <a:latin typeface="Calibri" panose="020F0502020204030204" pitchFamily="34" charset="0"/>
        </a:defRPr>
      </a:lvl4pPr>
      <a:lvl5pPr algn="ctr" rtl="0" eaLnBrk="0" fontAlgn="base" hangingPunct="0">
        <a:spcBef>
          <a:spcPct val="0"/>
        </a:spcBef>
        <a:spcAft>
          <a:spcPct val="0"/>
        </a:spcAft>
        <a:defRPr sz="4400" b="1">
          <a:solidFill>
            <a:schemeClr val="accent1"/>
          </a:solidFill>
          <a:latin typeface="Calibri" panose="020F0502020204030204" pitchFamily="34" charset="0"/>
        </a:defRPr>
      </a:lvl5pPr>
      <a:lvl6pPr marL="457200" algn="ctr" rtl="0" fontAlgn="base">
        <a:spcBef>
          <a:spcPct val="0"/>
        </a:spcBef>
        <a:spcAft>
          <a:spcPct val="0"/>
        </a:spcAft>
        <a:defRPr sz="4400" b="1">
          <a:solidFill>
            <a:schemeClr val="accent1"/>
          </a:solidFill>
          <a:latin typeface="Calibri" panose="020F0502020204030204" pitchFamily="34" charset="0"/>
        </a:defRPr>
      </a:lvl6pPr>
      <a:lvl7pPr marL="914400" algn="ctr" rtl="0" fontAlgn="base">
        <a:spcBef>
          <a:spcPct val="0"/>
        </a:spcBef>
        <a:spcAft>
          <a:spcPct val="0"/>
        </a:spcAft>
        <a:defRPr sz="4400" b="1">
          <a:solidFill>
            <a:schemeClr val="accent1"/>
          </a:solidFill>
          <a:latin typeface="Calibri" panose="020F0502020204030204" pitchFamily="34" charset="0"/>
        </a:defRPr>
      </a:lvl7pPr>
      <a:lvl8pPr marL="1371600" algn="ctr" rtl="0" fontAlgn="base">
        <a:spcBef>
          <a:spcPct val="0"/>
        </a:spcBef>
        <a:spcAft>
          <a:spcPct val="0"/>
        </a:spcAft>
        <a:defRPr sz="4400" b="1">
          <a:solidFill>
            <a:schemeClr val="accent1"/>
          </a:solidFill>
          <a:latin typeface="Calibri" panose="020F0502020204030204" pitchFamily="34" charset="0"/>
        </a:defRPr>
      </a:lvl8pPr>
      <a:lvl9pPr marL="1828800" algn="ctr" rtl="0" fontAlgn="base">
        <a:spcBef>
          <a:spcPct val="0"/>
        </a:spcBef>
        <a:spcAft>
          <a:spcPct val="0"/>
        </a:spcAft>
        <a:defRPr sz="4400" b="1">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janska@natur.cuni.cz"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peoplemov.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hyperlink" Target="http://siteresources.worldbank.org/INTPROSPECTS/Resources/334934-1199807908806/4549025-1450455807487/Factbookpart1.pdf" TargetMode="External"/><Relationship Id="rId4" Type="http://schemas.openxmlformats.org/officeDocument/2006/relationships/hyperlink" Target="http://www.migrationpolicy.org/programs/data-hub/charts/top-25-destination-countries-global-migrants-over-ti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03C3B1D8-C186-1FE4-8A92-D389F52EE3BB}"/>
              </a:ext>
            </a:extLst>
          </p:cNvPr>
          <p:cNvSpPr>
            <a:spLocks noGrp="1"/>
          </p:cNvSpPr>
          <p:nvPr>
            <p:ph type="title" idx="4294967295"/>
          </p:nvPr>
        </p:nvSpPr>
        <p:spPr>
          <a:xfrm>
            <a:off x="609600" y="2479675"/>
            <a:ext cx="10972800" cy="949325"/>
          </a:xfrm>
        </p:spPr>
        <p:txBody>
          <a:bodyPr/>
          <a:lstStyle/>
          <a:p>
            <a:pPr eaLnBrk="1" hangingPunct="1"/>
            <a:r>
              <a:rPr lang="cs-CZ" sz="3600" dirty="0" err="1">
                <a:solidFill>
                  <a:srgbClr val="000000"/>
                </a:solidFill>
                <a:highlight>
                  <a:srgbClr val="FFFFFF"/>
                </a:highlight>
                <a:latin typeface="Arial" panose="020B0604020202020204" pitchFamily="34" charset="0"/>
                <a:ea typeface="Arial" panose="020B0604020202020204" pitchFamily="34" charset="0"/>
              </a:rPr>
              <a:t>Exploring</a:t>
            </a:r>
            <a:r>
              <a:rPr lang="cs-CZ" sz="3600" dirty="0">
                <a:solidFill>
                  <a:srgbClr val="000000"/>
                </a:solidFill>
                <a:highlight>
                  <a:srgbClr val="FFFFFF"/>
                </a:highlight>
                <a:latin typeface="Arial" panose="020B0604020202020204" pitchFamily="34" charset="0"/>
                <a:ea typeface="Arial" panose="020B0604020202020204" pitchFamily="34" charset="0"/>
              </a:rPr>
              <a:t> </a:t>
            </a:r>
            <a:r>
              <a:rPr lang="cs-CZ" sz="3600" dirty="0" err="1">
                <a:solidFill>
                  <a:srgbClr val="000000"/>
                </a:solidFill>
                <a:highlight>
                  <a:srgbClr val="FFFFFF"/>
                </a:highlight>
                <a:latin typeface="Arial" panose="020B0604020202020204" pitchFamily="34" charset="0"/>
                <a:ea typeface="Arial" panose="020B0604020202020204" pitchFamily="34" charset="0"/>
              </a:rPr>
              <a:t>contemporary</a:t>
            </a:r>
            <a:r>
              <a:rPr lang="cs-CZ" sz="3600" dirty="0">
                <a:solidFill>
                  <a:srgbClr val="000000"/>
                </a:solidFill>
                <a:highlight>
                  <a:srgbClr val="FFFFFF"/>
                </a:highlight>
                <a:latin typeface="Arial" panose="020B0604020202020204" pitchFamily="34" charset="0"/>
                <a:ea typeface="Arial" panose="020B0604020202020204" pitchFamily="34" charset="0"/>
              </a:rPr>
              <a:t> </a:t>
            </a:r>
            <a:r>
              <a:rPr lang="cs-CZ" sz="3600" dirty="0" err="1">
                <a:solidFill>
                  <a:srgbClr val="000000"/>
                </a:solidFill>
                <a:highlight>
                  <a:srgbClr val="FFFFFF"/>
                </a:highlight>
                <a:latin typeface="Arial" panose="020B0604020202020204" pitchFamily="34" charset="0"/>
                <a:ea typeface="Arial" panose="020B0604020202020204" pitchFamily="34" charset="0"/>
              </a:rPr>
              <a:t>migration</a:t>
            </a:r>
            <a:r>
              <a:rPr lang="cs-CZ" sz="3600" dirty="0">
                <a:solidFill>
                  <a:srgbClr val="000000"/>
                </a:solidFill>
                <a:highlight>
                  <a:srgbClr val="FFFFFF"/>
                </a:highlight>
                <a:latin typeface="Arial" panose="020B0604020202020204" pitchFamily="34" charset="0"/>
                <a:ea typeface="Arial" panose="020B0604020202020204" pitchFamily="34" charset="0"/>
              </a:rPr>
              <a:t> </a:t>
            </a:r>
            <a:r>
              <a:rPr lang="cs-CZ" sz="3600" dirty="0" err="1">
                <a:solidFill>
                  <a:srgbClr val="000000"/>
                </a:solidFill>
                <a:highlight>
                  <a:srgbClr val="FFFFFF"/>
                </a:highlight>
                <a:latin typeface="Arial" panose="020B0604020202020204" pitchFamily="34" charset="0"/>
                <a:ea typeface="Arial" panose="020B0604020202020204" pitchFamily="34" charset="0"/>
              </a:rPr>
              <a:t>trends</a:t>
            </a:r>
            <a:r>
              <a:rPr lang="cs-CZ" sz="3600" dirty="0">
                <a:solidFill>
                  <a:srgbClr val="000000"/>
                </a:solidFill>
                <a:highlight>
                  <a:srgbClr val="FFFFFF"/>
                </a:highlight>
                <a:latin typeface="Arial" panose="020B0604020202020204" pitchFamily="34" charset="0"/>
                <a:ea typeface="Arial" panose="020B0604020202020204" pitchFamily="34" charset="0"/>
              </a:rPr>
              <a:t>: </a:t>
            </a:r>
            <a:r>
              <a:rPr lang="cs-CZ" sz="3600" dirty="0" err="1">
                <a:solidFill>
                  <a:srgbClr val="000000"/>
                </a:solidFill>
                <a:highlight>
                  <a:srgbClr val="FFFFFF"/>
                </a:highlight>
                <a:latin typeface="Arial" panose="020B0604020202020204" pitchFamily="34" charset="0"/>
                <a:ea typeface="Arial" panose="020B0604020202020204" pitchFamily="34" charset="0"/>
              </a:rPr>
              <a:t>Diasporas</a:t>
            </a:r>
            <a:r>
              <a:rPr lang="cs-CZ" sz="3600" dirty="0">
                <a:solidFill>
                  <a:srgbClr val="000000"/>
                </a:solidFill>
                <a:highlight>
                  <a:srgbClr val="FFFFFF"/>
                </a:highlight>
                <a:latin typeface="Arial" panose="020B0604020202020204" pitchFamily="34" charset="0"/>
                <a:ea typeface="Arial" panose="020B0604020202020204" pitchFamily="34" charset="0"/>
              </a:rPr>
              <a:t>, </a:t>
            </a:r>
            <a:r>
              <a:rPr lang="cs-CZ" sz="3600" dirty="0" err="1">
                <a:solidFill>
                  <a:srgbClr val="000000"/>
                </a:solidFill>
                <a:highlight>
                  <a:srgbClr val="FFFFFF"/>
                </a:highlight>
                <a:latin typeface="Arial" panose="020B0604020202020204" pitchFamily="34" charset="0"/>
                <a:ea typeface="Arial" panose="020B0604020202020204" pitchFamily="34" charset="0"/>
              </a:rPr>
              <a:t>Refugees</a:t>
            </a:r>
            <a:r>
              <a:rPr lang="cs-CZ" sz="3600" dirty="0">
                <a:solidFill>
                  <a:srgbClr val="000000"/>
                </a:solidFill>
                <a:highlight>
                  <a:srgbClr val="FFFFFF"/>
                </a:highlight>
                <a:latin typeface="Arial" panose="020B0604020202020204" pitchFamily="34" charset="0"/>
                <a:ea typeface="Arial" panose="020B0604020202020204" pitchFamily="34" charset="0"/>
              </a:rPr>
              <a:t> and </a:t>
            </a:r>
            <a:r>
              <a:rPr lang="cs-CZ" sz="3600" dirty="0" err="1">
                <a:solidFill>
                  <a:srgbClr val="000000"/>
                </a:solidFill>
                <a:highlight>
                  <a:srgbClr val="FFFFFF"/>
                </a:highlight>
                <a:latin typeface="Arial" panose="020B0604020202020204" pitchFamily="34" charset="0"/>
                <a:ea typeface="Arial" panose="020B0604020202020204" pitchFamily="34" charset="0"/>
              </a:rPr>
              <a:t>Environmental</a:t>
            </a:r>
            <a:r>
              <a:rPr lang="cs-CZ" sz="3600" dirty="0">
                <a:solidFill>
                  <a:srgbClr val="000000"/>
                </a:solidFill>
                <a:highlight>
                  <a:srgbClr val="FFFFFF"/>
                </a:highlight>
                <a:latin typeface="Arial" panose="020B0604020202020204" pitchFamily="34" charset="0"/>
                <a:ea typeface="Arial" panose="020B0604020202020204" pitchFamily="34" charset="0"/>
              </a:rPr>
              <a:t> </a:t>
            </a:r>
            <a:r>
              <a:rPr lang="cs-CZ" sz="3600" dirty="0" err="1">
                <a:solidFill>
                  <a:srgbClr val="000000"/>
                </a:solidFill>
                <a:highlight>
                  <a:srgbClr val="FFFFFF"/>
                </a:highlight>
                <a:latin typeface="Arial" panose="020B0604020202020204" pitchFamily="34" charset="0"/>
                <a:ea typeface="Arial" panose="020B0604020202020204" pitchFamily="34" charset="0"/>
              </a:rPr>
              <a:t>migration</a:t>
            </a:r>
            <a:br>
              <a:rPr lang="cs-CZ" sz="3600" dirty="0">
                <a:latin typeface="Calibri" panose="020F0502020204030204" pitchFamily="34" charset="0"/>
                <a:ea typeface="Calibri" panose="020F0502020204030204" pitchFamily="34" charset="0"/>
              </a:rPr>
            </a:br>
            <a:r>
              <a:rPr lang="cs-CZ" sz="3600" dirty="0" err="1">
                <a:latin typeface="Calibri" panose="020F0502020204030204" pitchFamily="34" charset="0"/>
                <a:ea typeface="Calibri" panose="020F0502020204030204" pitchFamily="34" charset="0"/>
              </a:rPr>
              <a:t>Introduction</a:t>
            </a:r>
            <a:r>
              <a:rPr lang="cs-CZ" altLang="cs-CZ" sz="3600" dirty="0"/>
              <a:t> </a:t>
            </a:r>
          </a:p>
        </p:txBody>
      </p:sp>
      <p:sp>
        <p:nvSpPr>
          <p:cNvPr id="12291" name="Zástupný symbol pro obsah 2">
            <a:extLst>
              <a:ext uri="{FF2B5EF4-FFF2-40B4-BE49-F238E27FC236}">
                <a16:creationId xmlns:a16="http://schemas.microsoft.com/office/drawing/2014/main" id="{5D4E4AAB-0E66-32EA-B5DD-AAA149118D09}"/>
              </a:ext>
            </a:extLst>
          </p:cNvPr>
          <p:cNvSpPr>
            <a:spLocks noGrp="1"/>
          </p:cNvSpPr>
          <p:nvPr>
            <p:ph idx="4294967295"/>
          </p:nvPr>
        </p:nvSpPr>
        <p:spPr>
          <a:xfrm>
            <a:off x="609600" y="4731026"/>
            <a:ext cx="10972800" cy="1395138"/>
          </a:xfrm>
        </p:spPr>
        <p:txBody>
          <a:bodyPr/>
          <a:lstStyle/>
          <a:p>
            <a:pPr marL="0" indent="0" algn="ctr" eaLnBrk="1" hangingPunct="1">
              <a:buNone/>
            </a:pPr>
            <a:r>
              <a:rPr lang="cs-CZ" altLang="cs-CZ" sz="2400" dirty="0">
                <a:solidFill>
                  <a:schemeClr val="tx1"/>
                </a:solidFill>
              </a:rPr>
              <a:t>Eva Janská, </a:t>
            </a:r>
            <a:r>
              <a:rPr lang="cs-CZ" altLang="cs-CZ" sz="2400" dirty="0">
                <a:solidFill>
                  <a:schemeClr val="tx1"/>
                </a:solidFill>
                <a:hlinkClick r:id="rId2"/>
              </a:rPr>
              <a:t>ejanska@natur.cuni.cz</a:t>
            </a:r>
            <a:endParaRPr lang="cs-CZ" altLang="cs-CZ" sz="2400" dirty="0">
              <a:solidFill>
                <a:schemeClr val="tx1"/>
              </a:solidFill>
            </a:endParaRPr>
          </a:p>
          <a:p>
            <a:pPr marL="0" indent="0" algn="ctr" eaLnBrk="1" hangingPunct="1">
              <a:buNone/>
            </a:pPr>
            <a:r>
              <a:rPr lang="cs-CZ" altLang="cs-CZ" sz="2400" dirty="0">
                <a:solidFill>
                  <a:schemeClr val="tx1"/>
                </a:solidFill>
              </a:rPr>
              <a:t>Kristyna Kvasničková, Dušan </a:t>
            </a:r>
            <a:r>
              <a:rPr lang="cs-CZ" altLang="cs-CZ" sz="2400" dirty="0"/>
              <a:t>D</a:t>
            </a:r>
            <a:r>
              <a:rPr lang="cs-CZ" altLang="cs-CZ" sz="2400" dirty="0">
                <a:solidFill>
                  <a:schemeClr val="tx1"/>
                </a:solidFill>
              </a:rPr>
              <a:t>rbohlav</a:t>
            </a:r>
            <a:endParaRPr lang="cs-CZ" altLang="cs-CZ"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57F7260-B150-F5E5-4153-974B515ED1AA}"/>
              </a:ext>
            </a:extLst>
          </p:cNvPr>
          <p:cNvSpPr>
            <a:spLocks noGrp="1"/>
          </p:cNvSpPr>
          <p:nvPr>
            <p:ph type="body" idx="4294967295"/>
          </p:nvPr>
        </p:nvSpPr>
        <p:spPr>
          <a:xfrm>
            <a:off x="1774826" y="404814"/>
            <a:ext cx="8893175" cy="6192837"/>
          </a:xfrm>
        </p:spPr>
        <p:txBody>
          <a:bodyPr vert="horz" lIns="53680" tIns="53680" rIns="53680" bIns="53680" rtlCol="0">
            <a:normAutofit/>
          </a:bodyPr>
          <a:lstStyle/>
          <a:p>
            <a:pPr marL="0" indent="0" defTabSz="1103313">
              <a:lnSpc>
                <a:spcPct val="80000"/>
              </a:lnSpc>
              <a:spcBef>
                <a:spcPts val="1200"/>
              </a:spcBef>
              <a:buClr>
                <a:srgbClr val="00B0F0"/>
              </a:buClr>
              <a:buNone/>
            </a:pPr>
            <a:r>
              <a:rPr lang="cs-CZ" altLang="cs-CZ" sz="2100" b="1" dirty="0" err="1"/>
              <a:t>World</a:t>
            </a:r>
            <a:endParaRPr lang="cs-CZ" altLang="cs-CZ" sz="2100" b="1" dirty="0"/>
          </a:p>
          <a:p>
            <a:pPr marL="0" indent="0" defTabSz="1103313">
              <a:lnSpc>
                <a:spcPct val="80000"/>
              </a:lnSpc>
              <a:spcBef>
                <a:spcPts val="1200"/>
              </a:spcBef>
              <a:buClr>
                <a:srgbClr val="00B0F0"/>
              </a:buClr>
              <a:buFont typeface="Wingdings" panose="05000000000000000000" pitchFamily="2" charset="2"/>
              <a:buChar char="q"/>
            </a:pPr>
            <a:r>
              <a:rPr lang="cs-CZ" altLang="cs-CZ" sz="2100" dirty="0"/>
              <a:t>281 mil. International </a:t>
            </a:r>
            <a:r>
              <a:rPr lang="cs-CZ" altLang="cs-CZ" sz="2100" dirty="0" err="1"/>
              <a:t>migrants</a:t>
            </a:r>
            <a:r>
              <a:rPr lang="cs-CZ" altLang="cs-CZ" sz="2100" dirty="0"/>
              <a:t> in 2020 (</a:t>
            </a:r>
            <a:r>
              <a:rPr lang="cs-CZ" altLang="cs-CZ" sz="2100" dirty="0" err="1"/>
              <a:t>definition</a:t>
            </a:r>
            <a:r>
              <a:rPr lang="cs-CZ" altLang="cs-CZ" sz="2100" dirty="0"/>
              <a:t> </a:t>
            </a:r>
            <a:r>
              <a:rPr lang="cs-CZ" altLang="cs-CZ" sz="2100" dirty="0" err="1"/>
              <a:t>according</a:t>
            </a:r>
            <a:r>
              <a:rPr lang="cs-CZ" altLang="cs-CZ" sz="2100" dirty="0"/>
              <a:t> to UN); </a:t>
            </a:r>
            <a:r>
              <a:rPr lang="cs-CZ" altLang="cs-CZ" sz="2100" dirty="0">
                <a:hlinkClick r:id="" action="ppaction://hlinkshowjump?jump=nextslide"/>
              </a:rPr>
              <a:t>3,6 % </a:t>
            </a:r>
            <a:r>
              <a:rPr lang="cs-CZ" altLang="cs-CZ" sz="2100" dirty="0" err="1">
                <a:hlinkClick r:id="" action="ppaction://hlinkshowjump?jump=nextslide"/>
              </a:rPr>
              <a:t>of</a:t>
            </a:r>
            <a:r>
              <a:rPr lang="cs-CZ" altLang="cs-CZ" sz="2100" dirty="0">
                <a:hlinkClick r:id="" action="ppaction://hlinkshowjump?jump=nextslide"/>
              </a:rPr>
              <a:t> </a:t>
            </a:r>
            <a:r>
              <a:rPr lang="cs-CZ" altLang="cs-CZ" sz="2100" dirty="0" err="1">
                <a:hlinkClick r:id="" action="ppaction://hlinkshowjump?jump=nextslide"/>
              </a:rPr>
              <a:t>total</a:t>
            </a:r>
            <a:r>
              <a:rPr lang="cs-CZ" altLang="cs-CZ" sz="2100" dirty="0">
                <a:hlinkClick r:id="" action="ppaction://hlinkshowjump?jump=nextslide"/>
              </a:rPr>
              <a:t> </a:t>
            </a:r>
            <a:r>
              <a:rPr lang="cs-CZ" altLang="cs-CZ" sz="2100" dirty="0" err="1">
                <a:hlinkClick r:id="" action="ppaction://hlinkshowjump?jump=nextslide"/>
              </a:rPr>
              <a:t>population</a:t>
            </a:r>
            <a:endParaRPr lang="cs-CZ" altLang="cs-CZ" sz="2100" dirty="0"/>
          </a:p>
          <a:p>
            <a:pPr marL="0" indent="0" defTabSz="1103313">
              <a:lnSpc>
                <a:spcPct val="80000"/>
              </a:lnSpc>
              <a:spcBef>
                <a:spcPts val="1200"/>
              </a:spcBef>
              <a:buClr>
                <a:srgbClr val="00B0F0"/>
              </a:buClr>
              <a:buNone/>
            </a:pPr>
            <a:r>
              <a:rPr lang="en-US" altLang="cs-CZ" sz="1400" dirty="0">
                <a:solidFill>
                  <a:srgbClr val="343A40"/>
                </a:solidFill>
                <a:latin typeface="Open Sans" panose="020B0606030504020204" pitchFamily="34" charset="0"/>
              </a:rPr>
              <a:t>International Migrants Day (18 December) </a:t>
            </a:r>
            <a:endParaRPr lang="cs-CZ" altLang="cs-CZ" sz="2100" dirty="0"/>
          </a:p>
          <a:p>
            <a:pPr marL="0" indent="0" defTabSz="1103313">
              <a:lnSpc>
                <a:spcPct val="80000"/>
              </a:lnSpc>
              <a:spcBef>
                <a:spcPts val="1200"/>
              </a:spcBef>
              <a:spcAft>
                <a:spcPts val="1200"/>
              </a:spcAft>
              <a:buClr>
                <a:srgbClr val="00B0F0"/>
              </a:buClr>
              <a:buFont typeface="Wingdings" panose="05000000000000000000" pitchFamily="2" charset="2"/>
              <a:buChar char="q"/>
            </a:pPr>
            <a:r>
              <a:rPr lang="cs-CZ" altLang="cs-CZ" sz="2100" dirty="0"/>
              <a:t>65,3 mil. </a:t>
            </a:r>
            <a:r>
              <a:rPr lang="cs-CZ" altLang="cs-CZ" sz="2100" dirty="0" err="1"/>
              <a:t>Refugees</a:t>
            </a:r>
            <a:r>
              <a:rPr lang="cs-CZ" altLang="cs-CZ" sz="2100" dirty="0"/>
              <a:t> in 2015 and 84 mil in 2021!</a:t>
            </a:r>
            <a:endParaRPr lang="cs-CZ" altLang="cs-CZ" sz="2100" dirty="0">
              <a:latin typeface="Arial" panose="020B0604020202020204" pitchFamily="34" charset="0"/>
            </a:endParaRPr>
          </a:p>
          <a:p>
            <a:pPr marL="0" indent="0" defTabSz="1103313">
              <a:lnSpc>
                <a:spcPct val="80000"/>
              </a:lnSpc>
              <a:spcBef>
                <a:spcPts val="1200"/>
              </a:spcBef>
              <a:spcAft>
                <a:spcPts val="1200"/>
              </a:spcAft>
              <a:buClr>
                <a:srgbClr val="00B0F0"/>
              </a:buClr>
              <a:buNone/>
            </a:pPr>
            <a:r>
              <a:rPr lang="cs-CZ" altLang="cs-CZ" sz="2100" dirty="0">
                <a:latin typeface="Arial" panose="020B0604020202020204" pitchFamily="34" charset="0"/>
                <a:hlinkClick r:id="rId3"/>
              </a:rPr>
              <a:t>https://www.unhcr.org/refugee-statistics/</a:t>
            </a:r>
          </a:p>
          <a:p>
            <a:pPr marL="0" indent="0" defTabSz="1103313">
              <a:lnSpc>
                <a:spcPct val="80000"/>
              </a:lnSpc>
              <a:spcBef>
                <a:spcPts val="1200"/>
              </a:spcBef>
              <a:spcAft>
                <a:spcPts val="1200"/>
              </a:spcAft>
              <a:buClr>
                <a:srgbClr val="00B0F0"/>
              </a:buClr>
              <a:buNone/>
            </a:pPr>
            <a:r>
              <a:rPr lang="cs-CZ" altLang="cs-CZ" sz="2100" dirty="0">
                <a:latin typeface="Arial" panose="020B0604020202020204" pitchFamily="34" charset="0"/>
                <a:hlinkClick r:id="rId3"/>
              </a:rPr>
              <a:t>http://peoplemov.in</a:t>
            </a:r>
            <a:endParaRPr lang="cs-CZ" altLang="cs-CZ" sz="2100" dirty="0">
              <a:latin typeface="Arial" panose="020B0604020202020204" pitchFamily="34" charset="0"/>
            </a:endParaRPr>
          </a:p>
          <a:p>
            <a:pPr marL="0" indent="0" defTabSz="1103313">
              <a:lnSpc>
                <a:spcPct val="80000"/>
              </a:lnSpc>
              <a:spcBef>
                <a:spcPts val="1200"/>
              </a:spcBef>
              <a:spcAft>
                <a:spcPts val="1200"/>
              </a:spcAft>
              <a:buClr>
                <a:srgbClr val="00B0F0"/>
              </a:buClr>
              <a:buNone/>
            </a:pPr>
            <a:r>
              <a:rPr lang="en-GB" altLang="cs-CZ" sz="2000" dirty="0"/>
              <a:t>https://www.clovekvtisni.cz/migracni-statistiky-4518gp</a:t>
            </a:r>
            <a:endParaRPr lang="en-GB" altLang="cs-CZ" sz="2100" dirty="0">
              <a:latin typeface="Arial" panose="020B0604020202020204" pitchFamily="34" charset="0"/>
            </a:endParaRPr>
          </a:p>
          <a:p>
            <a:pPr marL="0" indent="0" defTabSz="1103313">
              <a:lnSpc>
                <a:spcPct val="80000"/>
              </a:lnSpc>
              <a:spcBef>
                <a:spcPts val="1200"/>
              </a:spcBef>
              <a:buClr>
                <a:srgbClr val="00B0F0"/>
              </a:buClr>
              <a:buNone/>
            </a:pPr>
            <a:r>
              <a:rPr lang="cs-CZ" altLang="cs-CZ" sz="2100" b="1" dirty="0" err="1"/>
              <a:t>Europe</a:t>
            </a:r>
            <a:endParaRPr lang="cs-CZ" altLang="cs-CZ" sz="2100" b="1" dirty="0"/>
          </a:p>
          <a:p>
            <a:pPr marL="0" indent="0" defTabSz="1103313">
              <a:lnSpc>
                <a:spcPct val="80000"/>
              </a:lnSpc>
              <a:spcBef>
                <a:spcPts val="1200"/>
              </a:spcBef>
              <a:buClr>
                <a:srgbClr val="00B0F0"/>
              </a:buClr>
              <a:buNone/>
            </a:pPr>
            <a:r>
              <a:rPr lang="cs-CZ" altLang="cs-CZ" sz="2100" b="1" dirty="0" err="1"/>
              <a:t>Increase</a:t>
            </a:r>
            <a:r>
              <a:rPr lang="cs-CZ" altLang="cs-CZ" sz="2100" b="1" dirty="0"/>
              <a:t> </a:t>
            </a:r>
            <a:r>
              <a:rPr lang="cs-CZ" altLang="cs-CZ" sz="2100" b="1" dirty="0" err="1"/>
              <a:t>from</a:t>
            </a:r>
            <a:r>
              <a:rPr lang="cs-CZ" altLang="cs-CZ" sz="2100" dirty="0"/>
              <a:t> 23 mil. (1985) to 76 mil. in 2015; 10 % </a:t>
            </a:r>
            <a:r>
              <a:rPr lang="cs-CZ" altLang="cs-CZ" sz="2100" dirty="0" err="1"/>
              <a:t>of</a:t>
            </a:r>
            <a:r>
              <a:rPr lang="cs-CZ" altLang="cs-CZ" sz="2100" dirty="0"/>
              <a:t> </a:t>
            </a:r>
            <a:r>
              <a:rPr lang="cs-CZ" altLang="cs-CZ" sz="2100" dirty="0" err="1"/>
              <a:t>population</a:t>
            </a:r>
            <a:endParaRPr lang="cs-CZ" altLang="cs-CZ" sz="2100" dirty="0"/>
          </a:p>
          <a:p>
            <a:pPr marL="0" indent="0" defTabSz="1103313">
              <a:lnSpc>
                <a:spcPct val="80000"/>
              </a:lnSpc>
            </a:pPr>
            <a:endParaRPr lang="cs-CZ" altLang="cs-CZ" sz="2200" dirty="0"/>
          </a:p>
          <a:p>
            <a:pPr marL="0" indent="0" defTabSz="1103313">
              <a:lnSpc>
                <a:spcPct val="80000"/>
              </a:lnSpc>
              <a:buNone/>
            </a:pPr>
            <a:endParaRPr lang="cs-CZ" altLang="cs-CZ" sz="2200" dirty="0"/>
          </a:p>
          <a:p>
            <a:pPr marL="0" indent="0" defTabSz="1103313">
              <a:lnSpc>
                <a:spcPct val="80000"/>
              </a:lnSpc>
              <a:spcBef>
                <a:spcPts val="1200"/>
              </a:spcBef>
              <a:buClr>
                <a:srgbClr val="00B0F0"/>
              </a:buClr>
              <a:buFont typeface="Wingdings" panose="05000000000000000000" pitchFamily="2" charset="2"/>
              <a:buChar char="q"/>
            </a:pPr>
            <a:endParaRPr lang="en-GB" altLang="cs-CZ" sz="2100" dirty="0"/>
          </a:p>
        </p:txBody>
      </p:sp>
      <p:sp>
        <p:nvSpPr>
          <p:cNvPr id="18435" name="Text Box 13">
            <a:extLst>
              <a:ext uri="{FF2B5EF4-FFF2-40B4-BE49-F238E27FC236}">
                <a16:creationId xmlns:a16="http://schemas.microsoft.com/office/drawing/2014/main" id="{5EFA9C92-5290-4E38-5358-3925364D436E}"/>
              </a:ext>
            </a:extLst>
          </p:cNvPr>
          <p:cNvSpPr txBox="1">
            <a:spLocks noChangeArrowheads="1"/>
          </p:cNvSpPr>
          <p:nvPr/>
        </p:nvSpPr>
        <p:spPr bwMode="auto">
          <a:xfrm>
            <a:off x="1616076" y="5272089"/>
            <a:ext cx="108473" cy="26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680" tIns="53680" rIns="53680" bIns="53680">
            <a:spAutoFit/>
          </a:bodyPr>
          <a:lstStyle>
            <a:lvl1pPr defTabSz="757238">
              <a:defRPr>
                <a:solidFill>
                  <a:schemeClr val="tx1"/>
                </a:solidFill>
                <a:latin typeface="Calibri" panose="020F0502020204030204" pitchFamily="34" charset="0"/>
                <a:cs typeface="Arial" panose="020B0604020202020204" pitchFamily="34" charset="0"/>
              </a:defRPr>
            </a:lvl1pPr>
            <a:lvl2pPr marL="615950" indent="-236538" defTabSz="757238">
              <a:defRPr>
                <a:solidFill>
                  <a:schemeClr val="tx1"/>
                </a:solidFill>
                <a:latin typeface="Calibri" panose="020F0502020204030204" pitchFamily="34" charset="0"/>
                <a:cs typeface="Arial" panose="020B0604020202020204" pitchFamily="34" charset="0"/>
              </a:defRPr>
            </a:lvl2pPr>
            <a:lvl3pPr marL="946150" indent="-188913" defTabSz="757238">
              <a:defRPr>
                <a:solidFill>
                  <a:schemeClr val="tx1"/>
                </a:solidFill>
                <a:latin typeface="Calibri" panose="020F0502020204030204" pitchFamily="34" charset="0"/>
                <a:cs typeface="Arial" panose="020B0604020202020204" pitchFamily="34" charset="0"/>
              </a:defRPr>
            </a:lvl3pPr>
            <a:lvl4pPr marL="1325563" indent="-188913" defTabSz="757238">
              <a:defRPr>
                <a:solidFill>
                  <a:schemeClr val="tx1"/>
                </a:solidFill>
                <a:latin typeface="Calibri" panose="020F0502020204030204" pitchFamily="34" charset="0"/>
                <a:cs typeface="Arial" panose="020B0604020202020204" pitchFamily="34" charset="0"/>
              </a:defRPr>
            </a:lvl4pPr>
            <a:lvl5pPr marL="1704975" indent="-190500" defTabSz="757238">
              <a:defRPr>
                <a:solidFill>
                  <a:schemeClr val="tx1"/>
                </a:solidFill>
                <a:latin typeface="Calibri" panose="020F0502020204030204" pitchFamily="34" charset="0"/>
                <a:cs typeface="Arial" panose="020B0604020202020204" pitchFamily="34" charset="0"/>
              </a:defRPr>
            </a:lvl5pPr>
            <a:lvl6pPr marL="21621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6193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0765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5337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cs-CZ" sz="1000">
              <a:solidFill>
                <a:srgbClr val="000000"/>
              </a:solidFill>
              <a:latin typeface="SwissReSans"/>
            </a:endParaRPr>
          </a:p>
        </p:txBody>
      </p:sp>
      <p:sp>
        <p:nvSpPr>
          <p:cNvPr id="18436" name="Obdélník 1">
            <a:extLst>
              <a:ext uri="{FF2B5EF4-FFF2-40B4-BE49-F238E27FC236}">
                <a16:creationId xmlns:a16="http://schemas.microsoft.com/office/drawing/2014/main" id="{A4C9888F-B981-4AE0-7949-AEFC55C09738}"/>
              </a:ext>
            </a:extLst>
          </p:cNvPr>
          <p:cNvSpPr>
            <a:spLocks noChangeArrowheads="1"/>
          </p:cNvSpPr>
          <p:nvPr/>
        </p:nvSpPr>
        <p:spPr bwMode="auto">
          <a:xfrm>
            <a:off x="8391526" y="6203950"/>
            <a:ext cx="857337" cy="27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a:solidFill>
                  <a:schemeClr val="tx1"/>
                </a:solidFill>
                <a:latin typeface="Calibri" panose="020F0502020204030204" pitchFamily="34" charset="0"/>
                <a:cs typeface="Arial" panose="020B0604020202020204" pitchFamily="34" charset="0"/>
              </a:defRPr>
            </a:lvl1pPr>
            <a:lvl2pPr marL="615950" indent="-236538" defTabSz="757238">
              <a:defRPr>
                <a:solidFill>
                  <a:schemeClr val="tx1"/>
                </a:solidFill>
                <a:latin typeface="Calibri" panose="020F0502020204030204" pitchFamily="34" charset="0"/>
                <a:cs typeface="Arial" panose="020B0604020202020204" pitchFamily="34" charset="0"/>
              </a:defRPr>
            </a:lvl2pPr>
            <a:lvl3pPr marL="946150" indent="-188913" defTabSz="757238">
              <a:defRPr>
                <a:solidFill>
                  <a:schemeClr val="tx1"/>
                </a:solidFill>
                <a:latin typeface="Calibri" panose="020F0502020204030204" pitchFamily="34" charset="0"/>
                <a:cs typeface="Arial" panose="020B0604020202020204" pitchFamily="34" charset="0"/>
              </a:defRPr>
            </a:lvl3pPr>
            <a:lvl4pPr marL="1325563" indent="-188913" defTabSz="757238">
              <a:defRPr>
                <a:solidFill>
                  <a:schemeClr val="tx1"/>
                </a:solidFill>
                <a:latin typeface="Calibri" panose="020F0502020204030204" pitchFamily="34" charset="0"/>
                <a:cs typeface="Arial" panose="020B0604020202020204" pitchFamily="34" charset="0"/>
              </a:defRPr>
            </a:lvl4pPr>
            <a:lvl5pPr marL="1704975" indent="-190500" defTabSz="757238">
              <a:defRPr>
                <a:solidFill>
                  <a:schemeClr val="tx1"/>
                </a:solidFill>
                <a:latin typeface="Calibri" panose="020F0502020204030204" pitchFamily="34" charset="0"/>
                <a:cs typeface="Arial" panose="020B0604020202020204" pitchFamily="34" charset="0"/>
              </a:defRPr>
            </a:lvl5pPr>
            <a:lvl6pPr marL="21621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6193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0765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533775" indent="-190500" defTabSz="7572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cs-CZ" sz="1300">
                <a:solidFill>
                  <a:schemeClr val="bg2"/>
                </a:solidFill>
                <a:latin typeface="SwissReSans"/>
              </a:rPr>
              <a:t>Zdroj: ČSÚ</a:t>
            </a:r>
            <a:endParaRPr lang="en-US" altLang="cs-CZ" sz="1300">
              <a:solidFill>
                <a:schemeClr val="bg2"/>
              </a:solidFill>
              <a:latin typeface="SwissRe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D5DDCBEA-5CE7-998C-CA14-0D3479B11CD9}"/>
              </a:ext>
            </a:extLst>
          </p:cNvPr>
          <p:cNvSpPr>
            <a:spLocks noGrp="1"/>
          </p:cNvSpPr>
          <p:nvPr>
            <p:ph type="title" idx="4294967295"/>
          </p:nvPr>
        </p:nvSpPr>
        <p:spPr>
          <a:xfrm>
            <a:off x="1524000" y="188914"/>
            <a:ext cx="4787900" cy="949325"/>
          </a:xfrm>
        </p:spPr>
        <p:txBody>
          <a:bodyPr/>
          <a:lstStyle/>
          <a:p>
            <a:pPr eaLnBrk="1" hangingPunct="1"/>
            <a:r>
              <a:rPr lang="cs-CZ" altLang="cs-CZ" sz="4000" dirty="0" err="1"/>
              <a:t>Migration</a:t>
            </a:r>
            <a:r>
              <a:rPr lang="cs-CZ" altLang="cs-CZ" sz="4000" dirty="0"/>
              <a:t> </a:t>
            </a:r>
            <a:r>
              <a:rPr lang="cs-CZ" altLang="cs-CZ" sz="4000" dirty="0" err="1"/>
              <a:t>increase</a:t>
            </a:r>
            <a:endParaRPr lang="cs-CZ" altLang="cs-CZ" sz="4000" dirty="0"/>
          </a:p>
        </p:txBody>
      </p:sp>
      <p:pic>
        <p:nvPicPr>
          <p:cNvPr id="29699" name="Obrázek 3">
            <a:extLst>
              <a:ext uri="{FF2B5EF4-FFF2-40B4-BE49-F238E27FC236}">
                <a16:creationId xmlns:a16="http://schemas.microsoft.com/office/drawing/2014/main" id="{5DD43643-4026-196A-5AE3-D0B8328584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1423988"/>
            <a:ext cx="340201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ovéPole 4">
            <a:extLst>
              <a:ext uri="{FF2B5EF4-FFF2-40B4-BE49-F238E27FC236}">
                <a16:creationId xmlns:a16="http://schemas.microsoft.com/office/drawing/2014/main" id="{4ACBF312-D5BB-E423-C1F4-666798FEC702}"/>
              </a:ext>
            </a:extLst>
          </p:cNvPr>
          <p:cNvSpPr txBox="1">
            <a:spLocks noChangeArrowheads="1"/>
          </p:cNvSpPr>
          <p:nvPr/>
        </p:nvSpPr>
        <p:spPr bwMode="auto">
          <a:xfrm>
            <a:off x="1731963" y="5434014"/>
            <a:ext cx="38798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cs-CZ" altLang="cs-CZ" sz="1400"/>
              <a:t>Zdroje: </a:t>
            </a:r>
            <a:r>
              <a:rPr lang="cs-CZ" altLang="cs-CZ" sz="1400">
                <a:hlinkClick r:id="rId3" invalidUrl="http:///"/>
              </a:rPr>
              <a:t>http://</a:t>
            </a:r>
            <a:r>
              <a:rPr lang="cs-CZ" altLang="cs-CZ" sz="1400">
                <a:hlinkClick r:id="rId4"/>
              </a:rPr>
              <a:t>www.migrationpolicy.org/programs/data-hub/charts/top-25-destination-countries-global-migrants-over-time</a:t>
            </a:r>
            <a:endParaRPr lang="cs-CZ" altLang="cs-CZ" sz="1400"/>
          </a:p>
          <a:p>
            <a:pPr eaLnBrk="1" hangingPunct="1">
              <a:spcBef>
                <a:spcPct val="0"/>
              </a:spcBef>
              <a:buClrTx/>
              <a:buFontTx/>
              <a:buNone/>
            </a:pPr>
            <a:endParaRPr lang="cs-CZ" altLang="cs-CZ" sz="1400">
              <a:hlinkClick r:id="rId5"/>
            </a:endParaRPr>
          </a:p>
          <a:p>
            <a:pPr eaLnBrk="1" hangingPunct="1">
              <a:spcBef>
                <a:spcPct val="0"/>
              </a:spcBef>
              <a:buClrTx/>
              <a:buFontTx/>
              <a:buNone/>
            </a:pPr>
            <a:r>
              <a:rPr lang="cs-CZ" altLang="cs-CZ" sz="1400">
                <a:hlinkClick r:id="rId5"/>
              </a:rPr>
              <a:t>Migration and Remittances Factbook 2016</a:t>
            </a:r>
            <a:endParaRPr lang="cs-CZ" altLang="cs-CZ" sz="1600"/>
          </a:p>
        </p:txBody>
      </p:sp>
      <p:pic>
        <p:nvPicPr>
          <p:cNvPr id="29701" name="Obrázek 5">
            <a:extLst>
              <a:ext uri="{FF2B5EF4-FFF2-40B4-BE49-F238E27FC236}">
                <a16:creationId xmlns:a16="http://schemas.microsoft.com/office/drawing/2014/main" id="{276E08D0-0918-4E30-B4F0-380639C2377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13501" y="365126"/>
            <a:ext cx="249237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F2B9251D-880F-9C78-78F1-6AD1FB760F1B}"/>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943872" y="1704467"/>
            <a:ext cx="6075654" cy="28456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ázek 1">
            <a:extLst>
              <a:ext uri="{FF2B5EF4-FFF2-40B4-BE49-F238E27FC236}">
                <a16:creationId xmlns:a16="http://schemas.microsoft.com/office/drawing/2014/main" id="{DE41E084-D2E6-205F-E7BC-745F1A14ED22}"/>
              </a:ext>
            </a:extLst>
          </p:cNvPr>
          <p:cNvPicPr>
            <a:picLocks noChangeAspect="1"/>
          </p:cNvPicPr>
          <p:nvPr/>
        </p:nvPicPr>
        <p:blipFill>
          <a:blip r:embed="rId3"/>
          <a:stretch>
            <a:fillRect/>
          </a:stretch>
        </p:blipFill>
        <p:spPr>
          <a:xfrm>
            <a:off x="1565673" y="116632"/>
            <a:ext cx="3840739" cy="6021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4CECD5C6-4C53-3A6D-A488-E6C333FC7610}"/>
              </a:ext>
            </a:extLst>
          </p:cNvPr>
          <p:cNvSpPr>
            <a:spLocks noGrp="1"/>
          </p:cNvSpPr>
          <p:nvPr>
            <p:ph type="title" idx="4294967295"/>
          </p:nvPr>
        </p:nvSpPr>
        <p:spPr/>
        <p:txBody>
          <a:bodyPr/>
          <a:lstStyle/>
          <a:p>
            <a:pPr eaLnBrk="1" hangingPunct="1"/>
            <a:r>
              <a:rPr lang="cs-CZ" altLang="cs-CZ" b="0" dirty="0" err="1"/>
              <a:t>Refugees</a:t>
            </a:r>
            <a:endParaRPr lang="cs-CZ" altLang="cs-CZ" dirty="0"/>
          </a:p>
        </p:txBody>
      </p:sp>
      <p:sp>
        <p:nvSpPr>
          <p:cNvPr id="21507" name="Zástupný symbol pro obsah 2">
            <a:extLst>
              <a:ext uri="{FF2B5EF4-FFF2-40B4-BE49-F238E27FC236}">
                <a16:creationId xmlns:a16="http://schemas.microsoft.com/office/drawing/2014/main" id="{B52BDB8A-0106-7045-228A-AD0DC0B2919F}"/>
              </a:ext>
            </a:extLst>
          </p:cNvPr>
          <p:cNvSpPr>
            <a:spLocks noGrp="1"/>
          </p:cNvSpPr>
          <p:nvPr>
            <p:ph idx="4294967295"/>
          </p:nvPr>
        </p:nvSpPr>
        <p:spPr>
          <a:xfrm>
            <a:off x="1981200" y="2205038"/>
            <a:ext cx="8229600" cy="4392314"/>
          </a:xfrm>
        </p:spPr>
        <p:txBody>
          <a:bodyPr/>
          <a:lstStyle/>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endParaRPr lang="cs-CZ" sz="1100" dirty="0">
              <a:solidFill>
                <a:srgbClr val="4D5156"/>
              </a:solidFill>
              <a:latin typeface="Google Sans"/>
            </a:endParaRPr>
          </a:p>
          <a:p>
            <a:pPr marL="0" indent="0" algn="just">
              <a:buNone/>
            </a:pPr>
            <a:r>
              <a:rPr lang="en-US" sz="2000" dirty="0">
                <a:solidFill>
                  <a:srgbClr val="4D5156"/>
                </a:solidFill>
                <a:latin typeface="Google Sans"/>
              </a:rPr>
              <a:t>As of 2022, </a:t>
            </a:r>
            <a:r>
              <a:rPr lang="en-US" sz="2000" dirty="0">
                <a:solidFill>
                  <a:srgbClr val="040C28"/>
                </a:solidFill>
                <a:latin typeface="Google Sans"/>
              </a:rPr>
              <a:t>Syria</a:t>
            </a:r>
            <a:r>
              <a:rPr lang="en-US" sz="2000" dirty="0">
                <a:solidFill>
                  <a:srgbClr val="4D5156"/>
                </a:solidFill>
                <a:latin typeface="Google Sans"/>
              </a:rPr>
              <a:t> had the highest number of refugees who fled the country. That year, about 6.6 million refugees had left the country, mainly due to the civil war that started in 2011. Second on the list are Ukraine after 5.7 million people left the country since Russia's invasion in February 2022</a:t>
            </a:r>
            <a:r>
              <a:rPr lang="en-US" sz="1100" dirty="0">
                <a:solidFill>
                  <a:srgbClr val="4D5156"/>
                </a:solidFill>
                <a:latin typeface="Google Sans"/>
              </a:rPr>
              <a:t>.</a:t>
            </a:r>
            <a:endParaRPr lang="cs-CZ" altLang="cs-CZ" sz="1800" dirty="0"/>
          </a:p>
        </p:txBody>
      </p:sp>
      <p:pic>
        <p:nvPicPr>
          <p:cNvPr id="21508" name="Picture 2">
            <a:extLst>
              <a:ext uri="{FF2B5EF4-FFF2-40B4-BE49-F238E27FC236}">
                <a16:creationId xmlns:a16="http://schemas.microsoft.com/office/drawing/2014/main" id="{02F40897-6792-A30A-9DBF-AF4A51572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59992"/>
            <a:ext cx="3096344" cy="16383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5">
            <a:extLst>
              <a:ext uri="{FF2B5EF4-FFF2-40B4-BE49-F238E27FC236}">
                <a16:creationId xmlns:a16="http://schemas.microsoft.com/office/drawing/2014/main" id="{4D1BFF3F-AB81-0539-A3E8-B18738E6B4AB}"/>
              </a:ext>
            </a:extLst>
          </p:cNvPr>
          <p:cNvSpPr>
            <a:spLocks noChangeArrowheads="1"/>
          </p:cNvSpPr>
          <p:nvPr/>
        </p:nvSpPr>
        <p:spPr bwMode="auto">
          <a:xfrm>
            <a:off x="1775520" y="2231296"/>
            <a:ext cx="8568952" cy="170816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b="1" dirty="0"/>
              <a:t>By the end of 2022, 108.4 million </a:t>
            </a:r>
            <a:r>
              <a:rPr lang="en-US" dirty="0"/>
              <a:t>people were forcibly displaced worldwide as a result of persecution, conflict, violence or human rights violations. This includes:</a:t>
            </a:r>
          </a:p>
          <a:p>
            <a:r>
              <a:rPr lang="en-US" dirty="0"/>
              <a:t>35.3 million refugees</a:t>
            </a:r>
          </a:p>
          <a:p>
            <a:r>
              <a:rPr lang="en-US" dirty="0"/>
              <a:t>62.5 million internally displaced people</a:t>
            </a:r>
          </a:p>
          <a:p>
            <a:r>
              <a:rPr lang="en-US" dirty="0"/>
              <a:t>5.4 million asylum seekers</a:t>
            </a:r>
          </a:p>
          <a:p>
            <a:r>
              <a:rPr lang="en-US" dirty="0"/>
              <a:t>5.2 million people in need of international protection, a majority from Venezuela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7D6122DF-154E-0EE3-0E25-0C5A8E425018}"/>
              </a:ext>
            </a:extLst>
          </p:cNvPr>
          <p:cNvPicPr>
            <a:picLocks noGrp="1" noChangeAspect="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638425" y="2205039"/>
            <a:ext cx="6915150" cy="3921125"/>
          </a:xfrm>
          <a:noFill/>
          <a:ln w="6350">
            <a:solidFill>
              <a:srgbClr val="140B0C"/>
            </a:solidFill>
            <a:miter lim="800000"/>
            <a:headEnd/>
            <a:tailEnd/>
          </a:ln>
        </p:spPr>
      </p:pic>
      <p:sp>
        <p:nvSpPr>
          <p:cNvPr id="3" name="TextovéPole 2">
            <a:extLst>
              <a:ext uri="{FF2B5EF4-FFF2-40B4-BE49-F238E27FC236}">
                <a16:creationId xmlns:a16="http://schemas.microsoft.com/office/drawing/2014/main" id="{60929C73-113E-762A-EE18-29E7563407F1}"/>
              </a:ext>
            </a:extLst>
          </p:cNvPr>
          <p:cNvSpPr txBox="1"/>
          <p:nvPr/>
        </p:nvSpPr>
        <p:spPr>
          <a:xfrm>
            <a:off x="1775520" y="476672"/>
            <a:ext cx="8064896" cy="984244"/>
          </a:xfrm>
          <a:prstGeom prst="rect">
            <a:avLst/>
          </a:prstGeom>
          <a:noFill/>
        </p:spPr>
        <p:txBody>
          <a:bodyPr wrap="square">
            <a:spAutoFit/>
          </a:bodyPr>
          <a:lstStyle/>
          <a:p>
            <a:pPr defTabSz="1103313">
              <a:lnSpc>
                <a:spcPct val="80000"/>
              </a:lnSpc>
            </a:pPr>
            <a:r>
              <a:rPr lang="cs-CZ" altLang="cs-CZ" dirty="0" err="1"/>
              <a:t>The</a:t>
            </a:r>
            <a:r>
              <a:rPr lang="cs-CZ" altLang="cs-CZ" dirty="0"/>
              <a:t> </a:t>
            </a:r>
            <a:r>
              <a:rPr lang="cs-CZ" altLang="cs-CZ" dirty="0" err="1"/>
              <a:t>share</a:t>
            </a:r>
            <a:r>
              <a:rPr lang="cs-CZ" altLang="cs-CZ" dirty="0"/>
              <a:t> </a:t>
            </a:r>
            <a:r>
              <a:rPr lang="cs-CZ" altLang="cs-CZ" dirty="0" err="1"/>
              <a:t>of</a:t>
            </a:r>
            <a:r>
              <a:rPr lang="cs-CZ" altLang="cs-CZ" dirty="0"/>
              <a:t> </a:t>
            </a:r>
            <a:r>
              <a:rPr lang="cs-CZ" altLang="cs-CZ" dirty="0" err="1"/>
              <a:t>migrants</a:t>
            </a:r>
            <a:r>
              <a:rPr lang="cs-CZ" altLang="cs-CZ" dirty="0"/>
              <a:t> in </a:t>
            </a:r>
            <a:r>
              <a:rPr lang="cs-CZ" altLang="cs-CZ" dirty="0" err="1"/>
              <a:t>particular</a:t>
            </a:r>
            <a:r>
              <a:rPr lang="cs-CZ" altLang="cs-CZ" dirty="0"/>
              <a:t> </a:t>
            </a:r>
            <a:r>
              <a:rPr lang="cs-CZ" altLang="cs-CZ" dirty="0" err="1"/>
              <a:t>countries</a:t>
            </a:r>
            <a:r>
              <a:rPr lang="cs-CZ" altLang="cs-CZ" dirty="0"/>
              <a:t> </a:t>
            </a:r>
            <a:r>
              <a:rPr lang="cs-CZ" altLang="cs-CZ" dirty="0" err="1"/>
              <a:t>differs</a:t>
            </a:r>
            <a:r>
              <a:rPr lang="cs-CZ" altLang="cs-CZ" dirty="0"/>
              <a:t>: SAE 88%, </a:t>
            </a:r>
            <a:r>
              <a:rPr lang="cs-CZ" altLang="cs-CZ" dirty="0" err="1"/>
              <a:t>Qutar</a:t>
            </a:r>
            <a:r>
              <a:rPr lang="cs-CZ" altLang="cs-CZ" dirty="0"/>
              <a:t> 74%, </a:t>
            </a:r>
            <a:r>
              <a:rPr lang="cs-CZ" altLang="cs-CZ" dirty="0" err="1"/>
              <a:t>Kuwait</a:t>
            </a:r>
            <a:r>
              <a:rPr lang="cs-CZ" altLang="cs-CZ" dirty="0"/>
              <a:t> 76%), </a:t>
            </a:r>
            <a:r>
              <a:rPr lang="cs-CZ" altLang="cs-CZ" dirty="0" err="1"/>
              <a:t>tradittional</a:t>
            </a:r>
            <a:r>
              <a:rPr lang="cs-CZ" altLang="cs-CZ" dirty="0"/>
              <a:t> </a:t>
            </a:r>
            <a:r>
              <a:rPr lang="cs-CZ" altLang="cs-CZ" dirty="0" err="1"/>
              <a:t>immigration</a:t>
            </a:r>
            <a:r>
              <a:rPr lang="cs-CZ" altLang="cs-CZ" dirty="0"/>
              <a:t> </a:t>
            </a:r>
            <a:r>
              <a:rPr lang="cs-CZ" altLang="cs-CZ" dirty="0" err="1"/>
              <a:t>countries</a:t>
            </a:r>
            <a:r>
              <a:rPr lang="cs-CZ" altLang="cs-CZ" dirty="0"/>
              <a:t>: </a:t>
            </a:r>
            <a:r>
              <a:rPr lang="cs-CZ" altLang="cs-CZ" dirty="0" err="1"/>
              <a:t>Australia</a:t>
            </a:r>
            <a:r>
              <a:rPr lang="cs-CZ" altLang="cs-CZ" dirty="0"/>
              <a:t> 29%, </a:t>
            </a:r>
            <a:r>
              <a:rPr lang="cs-CZ" altLang="cs-CZ" dirty="0" err="1"/>
              <a:t>Canada</a:t>
            </a:r>
            <a:r>
              <a:rPr lang="cs-CZ" altLang="cs-CZ" dirty="0"/>
              <a:t> 21% and </a:t>
            </a:r>
            <a:r>
              <a:rPr lang="cs-CZ" altLang="cs-CZ" dirty="0" err="1"/>
              <a:t>European</a:t>
            </a:r>
            <a:r>
              <a:rPr lang="cs-CZ" altLang="cs-CZ" dirty="0"/>
              <a:t> </a:t>
            </a:r>
            <a:r>
              <a:rPr lang="cs-CZ" altLang="cs-CZ" dirty="0" err="1"/>
              <a:t>detsination</a:t>
            </a:r>
            <a:r>
              <a:rPr lang="cs-CZ" altLang="cs-CZ" dirty="0"/>
              <a:t> </a:t>
            </a:r>
            <a:r>
              <a:rPr lang="cs-CZ" altLang="cs-CZ" dirty="0" err="1"/>
              <a:t>countries</a:t>
            </a:r>
            <a:r>
              <a:rPr lang="cs-CZ" altLang="cs-CZ" dirty="0"/>
              <a:t>: </a:t>
            </a:r>
            <a:r>
              <a:rPr lang="cs-CZ" altLang="cs-CZ" dirty="0" err="1"/>
              <a:t>Spain</a:t>
            </a:r>
            <a:r>
              <a:rPr lang="cs-CZ" altLang="cs-CZ" dirty="0"/>
              <a:t> 13%, Germany 15%, UK 13%, Francie, Itálie) </a:t>
            </a:r>
            <a:r>
              <a:rPr lang="cs-CZ" altLang="cs-CZ" dirty="0" err="1"/>
              <a:t>see</a:t>
            </a:r>
            <a:r>
              <a:rPr lang="cs-CZ" altLang="cs-CZ" dirty="0"/>
              <a:t> </a:t>
            </a:r>
            <a:r>
              <a:rPr lang="cs-CZ" altLang="cs-CZ" dirty="0" err="1"/>
              <a:t>the</a:t>
            </a:r>
            <a:r>
              <a:rPr lang="cs-CZ" altLang="cs-CZ" dirty="0"/>
              <a:t> </a:t>
            </a:r>
            <a:r>
              <a:rPr lang="cs-CZ" altLang="cs-CZ" dirty="0" err="1"/>
              <a:t>graph</a:t>
            </a:r>
            <a:endParaRPr lang="cs-CZ" alt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04C10EF5-CA08-E7B1-130A-8449DD2AF93E}"/>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79651" y="1412876"/>
            <a:ext cx="7777163" cy="4746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40BD2B-35C6-B728-ABDF-D1FD356F66DC}"/>
              </a:ext>
            </a:extLst>
          </p:cNvPr>
          <p:cNvSpPr>
            <a:spLocks noGrp="1"/>
          </p:cNvSpPr>
          <p:nvPr>
            <p:ph type="title"/>
          </p:nvPr>
        </p:nvSpPr>
        <p:spPr>
          <a:xfrm>
            <a:off x="1992313" y="836613"/>
            <a:ext cx="8229600" cy="647700"/>
          </a:xfrm>
        </p:spPr>
        <p:txBody>
          <a:bodyPr rtlCol="0">
            <a:normAutofit fontScale="90000"/>
          </a:bodyPr>
          <a:lstStyle/>
          <a:p>
            <a:pPr>
              <a:defRPr/>
            </a:pPr>
            <a:r>
              <a:rPr lang="cs-CZ" sz="1800" dirty="0"/>
              <a:t>Populace cizinců v zemích EU</a:t>
            </a:r>
            <a:br>
              <a:rPr lang="cs-CZ" sz="1800" dirty="0"/>
            </a:br>
            <a:r>
              <a:rPr lang="en-US" sz="1400" dirty="0"/>
              <a:t>http://ec.europa.eu/eurostat/statistics-explained/index.php/File:Foreign-born_population_by_country_of_birth,_1_January_2015_(%C2%B9)_YB16.png</a:t>
            </a:r>
          </a:p>
        </p:txBody>
      </p:sp>
      <p:pic>
        <p:nvPicPr>
          <p:cNvPr id="24579" name="Picture 2">
            <a:extLst>
              <a:ext uri="{FF2B5EF4-FFF2-40B4-BE49-F238E27FC236}">
                <a16:creationId xmlns:a16="http://schemas.microsoft.com/office/drawing/2014/main" id="{349544DB-DA5E-0C90-4B77-2D6A74D031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3551" y="1628775"/>
            <a:ext cx="8683625" cy="5264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C1A4491-5EC6-8383-91A1-913993E7AEB4}"/>
              </a:ext>
            </a:extLst>
          </p:cNvPr>
          <p:cNvSpPr>
            <a:spLocks noGrp="1"/>
          </p:cNvSpPr>
          <p:nvPr>
            <p:ph idx="1"/>
          </p:nvPr>
        </p:nvSpPr>
        <p:spPr>
          <a:xfrm>
            <a:off x="1981200" y="2420939"/>
            <a:ext cx="8229600" cy="3705225"/>
          </a:xfrm>
        </p:spPr>
        <p:txBody>
          <a:bodyPr rtlCol="0">
            <a:normAutofit fontScale="85000" lnSpcReduction="10000"/>
          </a:bodyPr>
          <a:lstStyle/>
          <a:p>
            <a:pPr>
              <a:defRPr/>
            </a:pPr>
            <a:r>
              <a:rPr lang="en-US" sz="1800" dirty="0"/>
              <a:t>North vs. South, East-West, South-South differences</a:t>
            </a:r>
            <a:endParaRPr lang="cs-CZ" sz="1800" dirty="0"/>
          </a:p>
          <a:p>
            <a:pPr>
              <a:defRPr/>
            </a:pPr>
            <a:r>
              <a:rPr lang="en-US" sz="1800" dirty="0"/>
              <a:t>Attractiveness of selected sectors: agriculture, construction, engineering, domestic services, etc.</a:t>
            </a:r>
            <a:endParaRPr lang="cs-CZ" sz="1800" dirty="0"/>
          </a:p>
          <a:p>
            <a:pPr>
              <a:defRPr/>
            </a:pPr>
            <a:r>
              <a:rPr lang="en-US" sz="1800" dirty="0"/>
              <a:t>Globalization of migration (e.g. "superdiversity")</a:t>
            </a:r>
            <a:endParaRPr lang="cs-CZ" sz="1800" dirty="0"/>
          </a:p>
          <a:p>
            <a:pPr>
              <a:defRPr/>
            </a:pPr>
            <a:r>
              <a:rPr lang="en-US" sz="1800" dirty="0"/>
              <a:t>Acceleration of migration - changing directions (e.g. Europeans from 75% in 1960 to 22% in 2017)</a:t>
            </a:r>
            <a:endParaRPr lang="cs-CZ" sz="1800" dirty="0"/>
          </a:p>
          <a:p>
            <a:pPr>
              <a:defRPr/>
            </a:pPr>
            <a:r>
              <a:rPr lang="en-US" sz="1800" dirty="0"/>
              <a:t>New migration destinations (Gulf countries, E Asia)</a:t>
            </a:r>
            <a:endParaRPr lang="cs-CZ" sz="1800" dirty="0"/>
          </a:p>
          <a:p>
            <a:pPr>
              <a:defRPr/>
            </a:pPr>
            <a:r>
              <a:rPr lang="en-US" sz="1800" dirty="0"/>
              <a:t>Migration transition (from immigration countries to emigration countries and vice versa, reducing population diversity) </a:t>
            </a:r>
            <a:r>
              <a:rPr lang="cs-CZ" sz="1800" dirty="0"/>
              <a:t>eg. </a:t>
            </a:r>
            <a:r>
              <a:rPr lang="en-US" sz="1800" dirty="0"/>
              <a:t>New "poles" join traditional immigration</a:t>
            </a:r>
            <a:r>
              <a:rPr lang="cs-CZ" sz="1800" dirty="0"/>
              <a:t>: </a:t>
            </a:r>
            <a:r>
              <a:rPr lang="en-US" sz="1800" dirty="0"/>
              <a:t>countries Eastern European countries as "middlemen" between industrial and developing countries</a:t>
            </a:r>
            <a:endParaRPr lang="cs-CZ" sz="1800" dirty="0"/>
          </a:p>
          <a:p>
            <a:pPr>
              <a:defRPr/>
            </a:pPr>
            <a:r>
              <a:rPr lang="en-US" sz="1800" dirty="0"/>
              <a:t>Feminization</a:t>
            </a:r>
            <a:endParaRPr lang="cs-CZ" sz="1800" dirty="0"/>
          </a:p>
          <a:p>
            <a:pPr>
              <a:defRPr/>
            </a:pPr>
            <a:r>
              <a:rPr lang="en-US" sz="1800" dirty="0"/>
              <a:t>Politicization</a:t>
            </a:r>
            <a:endParaRPr lang="cs-CZ" sz="1800" dirty="0"/>
          </a:p>
          <a:p>
            <a:pPr>
              <a:defRPr/>
            </a:pPr>
            <a:r>
              <a:rPr lang="cs-CZ" sz="1800" dirty="0" err="1"/>
              <a:t>Transnationalization</a:t>
            </a:r>
            <a:endParaRPr lang="cs-CZ" sz="1800" dirty="0"/>
          </a:p>
          <a:p>
            <a:pPr>
              <a:defRPr/>
            </a:pPr>
            <a:r>
              <a:rPr lang="cs-CZ" sz="1800" dirty="0" err="1"/>
              <a:t>Diverzification</a:t>
            </a:r>
            <a:endParaRPr lang="cs-CZ" sz="1800" dirty="0"/>
          </a:p>
          <a:p>
            <a:pPr>
              <a:defRPr/>
            </a:pPr>
            <a:endParaRPr lang="en-US" dirty="0"/>
          </a:p>
        </p:txBody>
      </p:sp>
      <p:sp>
        <p:nvSpPr>
          <p:cNvPr id="4" name="Rectangle 5">
            <a:extLst>
              <a:ext uri="{FF2B5EF4-FFF2-40B4-BE49-F238E27FC236}">
                <a16:creationId xmlns:a16="http://schemas.microsoft.com/office/drawing/2014/main" id="{3ADBE09E-9073-19BC-BB99-63B2BB9C382F}"/>
              </a:ext>
            </a:extLst>
          </p:cNvPr>
          <p:cNvSpPr>
            <a:spLocks noGrp="1" noChangeArrowheads="1"/>
          </p:cNvSpPr>
          <p:nvPr>
            <p:ph type="title"/>
          </p:nvPr>
        </p:nvSpPr>
        <p:spPr bwMode="auto">
          <a:xfrm>
            <a:off x="1847529" y="949394"/>
            <a:ext cx="6065187"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eaLnBrk="0" fontAlgn="base" hangingPunct="0">
              <a:lnSpc>
                <a:spcPct val="100000"/>
              </a:lnSpc>
              <a:spcAft>
                <a:spcPct val="0"/>
              </a:spcAft>
            </a:pPr>
            <a:endParaRPr lang="cs-CZ" altLang="cs-CZ" sz="1800" dirty="0">
              <a:latin typeface="Calibri" panose="020F0502020204030204" pitchFamily="34" charset="0"/>
              <a:cs typeface="Arial" panose="020B0604020202020204" pitchFamily="34" charset="0"/>
            </a:endParaRPr>
          </a:p>
          <a:p>
            <a:pPr eaLnBrk="0" fontAlgn="base" hangingPunct="0">
              <a:lnSpc>
                <a:spcPct val="100000"/>
              </a:lnSpc>
              <a:spcAft>
                <a:spcPct val="0"/>
              </a:spcAft>
            </a:pPr>
            <a:r>
              <a:rPr lang="cs-CZ" altLang="cs-CZ" sz="2800" dirty="0" err="1">
                <a:latin typeface="Calibri" panose="020F0502020204030204" pitchFamily="34" charset="0"/>
                <a:cs typeface="Arial" panose="020B0604020202020204" pitchFamily="34" charset="0"/>
              </a:rPr>
              <a:t>Main</a:t>
            </a:r>
            <a:r>
              <a:rPr lang="cs-CZ" altLang="cs-CZ" sz="2800" dirty="0">
                <a:latin typeface="Calibri" panose="020F0502020204030204" pitchFamily="34" charset="0"/>
                <a:cs typeface="Arial" panose="020B0604020202020204" pitchFamily="34" charset="0"/>
              </a:rPr>
              <a:t> </a:t>
            </a:r>
            <a:r>
              <a:rPr lang="cs-CZ" altLang="cs-CZ" sz="2800" dirty="0" err="1">
                <a:latin typeface="Calibri" panose="020F0502020204030204" pitchFamily="34" charset="0"/>
                <a:cs typeface="Arial" panose="020B0604020202020204" pitchFamily="34" charset="0"/>
              </a:rPr>
              <a:t>features</a:t>
            </a:r>
            <a:r>
              <a:rPr lang="cs-CZ" altLang="cs-CZ" sz="2800" dirty="0">
                <a:latin typeface="Calibri" panose="020F0502020204030204" pitchFamily="34" charset="0"/>
                <a:cs typeface="Arial" panose="020B0604020202020204" pitchFamily="34" charset="0"/>
              </a:rPr>
              <a:t> and </a:t>
            </a:r>
            <a:r>
              <a:rPr lang="cs-CZ" altLang="cs-CZ" sz="2800" dirty="0" err="1">
                <a:latin typeface="Calibri" panose="020F0502020204030204" pitchFamily="34" charset="0"/>
                <a:cs typeface="Arial" panose="020B0604020202020204" pitchFamily="34" charset="0"/>
              </a:rPr>
              <a:t>general</a:t>
            </a:r>
            <a:r>
              <a:rPr lang="cs-CZ" altLang="cs-CZ" sz="2800" dirty="0">
                <a:latin typeface="Calibri" panose="020F0502020204030204" pitchFamily="34" charset="0"/>
                <a:cs typeface="Arial" panose="020B0604020202020204" pitchFamily="34" charset="0"/>
              </a:rPr>
              <a:t> </a:t>
            </a:r>
            <a:r>
              <a:rPr lang="cs-CZ" altLang="cs-CZ" sz="2800" dirty="0" err="1">
                <a:latin typeface="Calibri" panose="020F0502020204030204" pitchFamily="34" charset="0"/>
                <a:cs typeface="Arial" panose="020B0604020202020204" pitchFamily="34" charset="0"/>
              </a:rPr>
              <a:t>trends</a:t>
            </a:r>
            <a:r>
              <a:rPr lang="cs-CZ" altLang="cs-CZ" sz="2800" dirty="0">
                <a:latin typeface="Calibri" panose="020F0502020204030204" pitchFamily="34" charset="0"/>
                <a:cs typeface="Arial" panose="020B0604020202020204" pitchFamily="34" charset="0"/>
              </a:rPr>
              <a:t> </a:t>
            </a:r>
            <a:r>
              <a:rPr lang="cs-CZ" altLang="cs-CZ" sz="2800" dirty="0" err="1">
                <a:latin typeface="Calibri" panose="020F0502020204030204" pitchFamily="34" charset="0"/>
                <a:cs typeface="Arial" panose="020B0604020202020204" pitchFamily="34" charset="0"/>
              </a:rPr>
              <a:t>of</a:t>
            </a:r>
            <a:r>
              <a:rPr lang="cs-CZ" altLang="cs-CZ" sz="2800" dirty="0">
                <a:latin typeface="Calibri" panose="020F0502020204030204" pitchFamily="34" charset="0"/>
                <a:cs typeface="Arial" panose="020B0604020202020204" pitchFamily="34" charset="0"/>
              </a:rPr>
              <a:t> WM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56A4AA0-64A6-22AD-E8FD-BD857A94ADF3}"/>
              </a:ext>
            </a:extLst>
          </p:cNvPr>
          <p:cNvSpPr>
            <a:spLocks noGrp="1"/>
          </p:cNvSpPr>
          <p:nvPr>
            <p:ph type="title" idx="4294967295"/>
          </p:nvPr>
        </p:nvSpPr>
        <p:spPr>
          <a:xfrm>
            <a:off x="1703512" y="731838"/>
            <a:ext cx="8229600" cy="949325"/>
          </a:xfrm>
        </p:spPr>
        <p:txBody>
          <a:bodyPr/>
          <a:lstStyle/>
          <a:p>
            <a:pPr eaLnBrk="1" hangingPunct="1"/>
            <a:endParaRPr lang="cs-CZ" altLang="cs-CZ" dirty="0"/>
          </a:p>
        </p:txBody>
      </p:sp>
      <p:sp>
        <p:nvSpPr>
          <p:cNvPr id="27651" name="Rectangle 3">
            <a:extLst>
              <a:ext uri="{FF2B5EF4-FFF2-40B4-BE49-F238E27FC236}">
                <a16:creationId xmlns:a16="http://schemas.microsoft.com/office/drawing/2014/main" id="{8AF20177-8EBB-1198-BF8E-8A44DBE53F87}"/>
              </a:ext>
            </a:extLst>
          </p:cNvPr>
          <p:cNvSpPr>
            <a:spLocks noGrp="1"/>
          </p:cNvSpPr>
          <p:nvPr>
            <p:ph type="body" idx="4294967295"/>
          </p:nvPr>
        </p:nvSpPr>
        <p:spPr/>
        <p:txBody>
          <a:bodyPr/>
          <a:lstStyle/>
          <a:p>
            <a:pPr>
              <a:spcBef>
                <a:spcPts val="800"/>
              </a:spcBef>
              <a:buClr>
                <a:srgbClr val="FFCC00"/>
              </a:buClr>
              <a:buSzPct val="70000"/>
              <a:buFont typeface="Wingdings" panose="05000000000000000000" pitchFamily="2" charset="2"/>
              <a:buChar char=""/>
            </a:pPr>
            <a:r>
              <a:rPr lang="cs-CZ" altLang="cs-CZ" sz="3600" dirty="0" err="1"/>
              <a:t>Can</a:t>
            </a:r>
            <a:r>
              <a:rPr lang="cs-CZ" altLang="cs-CZ" sz="3600" dirty="0"/>
              <a:t> </a:t>
            </a:r>
            <a:r>
              <a:rPr lang="cs-CZ" altLang="cs-CZ" sz="3600" dirty="0" err="1"/>
              <a:t>you</a:t>
            </a:r>
            <a:r>
              <a:rPr lang="cs-CZ" altLang="cs-CZ" sz="3600" dirty="0"/>
              <a:t> </a:t>
            </a:r>
            <a:r>
              <a:rPr lang="cs-CZ" altLang="cs-CZ" sz="3600" dirty="0" err="1"/>
              <a:t>describe</a:t>
            </a:r>
            <a:r>
              <a:rPr lang="cs-CZ" altLang="cs-CZ" sz="3600" dirty="0"/>
              <a:t> </a:t>
            </a:r>
            <a:r>
              <a:rPr lang="cs-CZ" altLang="cs-CZ" sz="3600" dirty="0" err="1"/>
              <a:t>contemporary</a:t>
            </a:r>
            <a:r>
              <a:rPr lang="cs-CZ" altLang="cs-CZ" sz="3600" dirty="0"/>
              <a:t> </a:t>
            </a:r>
            <a:r>
              <a:rPr lang="cs-CZ" altLang="cs-CZ" sz="3600" dirty="0" err="1"/>
              <a:t>migration</a:t>
            </a:r>
            <a:r>
              <a:rPr lang="cs-CZ" altLang="cs-CZ" sz="3600" dirty="0"/>
              <a:t> </a:t>
            </a:r>
            <a:r>
              <a:rPr lang="cs-CZ" altLang="cs-CZ" sz="3600" dirty="0" err="1"/>
              <a:t>situation</a:t>
            </a:r>
            <a:r>
              <a:rPr lang="cs-CZ" altLang="cs-CZ" sz="3600" dirty="0"/>
              <a:t> in </a:t>
            </a:r>
            <a:r>
              <a:rPr lang="cs-CZ" altLang="cs-CZ" sz="3600" dirty="0" err="1"/>
              <a:t>your</a:t>
            </a:r>
            <a:r>
              <a:rPr lang="cs-CZ" altLang="cs-CZ" sz="3600" dirty="0"/>
              <a:t> country?</a:t>
            </a:r>
          </a:p>
          <a:p>
            <a:pPr>
              <a:spcBef>
                <a:spcPts val="800"/>
              </a:spcBef>
              <a:buClr>
                <a:srgbClr val="FFCC00"/>
              </a:buClr>
              <a:buSzPct val="70000"/>
              <a:buFont typeface="Wingdings" panose="05000000000000000000" pitchFamily="2" charset="2"/>
              <a:buChar char=""/>
            </a:pPr>
            <a:r>
              <a:rPr lang="cs-CZ" altLang="cs-CZ" sz="3600" dirty="0" err="1"/>
              <a:t>Immigrants</a:t>
            </a:r>
            <a:r>
              <a:rPr lang="cs-CZ" altLang="cs-CZ" sz="3600" dirty="0"/>
              <a:t> </a:t>
            </a:r>
            <a:r>
              <a:rPr lang="cs-CZ" altLang="cs-CZ" sz="3600" dirty="0" err="1"/>
              <a:t>vs.emigrants</a:t>
            </a:r>
            <a:endParaRPr lang="cs-CZ" altLang="cs-CZ" sz="3600" dirty="0"/>
          </a:p>
          <a:p>
            <a:pPr>
              <a:spcBef>
                <a:spcPts val="800"/>
              </a:spcBef>
              <a:buClr>
                <a:srgbClr val="FFCC00"/>
              </a:buClr>
              <a:buSzPct val="70000"/>
              <a:buFont typeface="Wingdings" panose="05000000000000000000" pitchFamily="2" charset="2"/>
              <a:buChar char=""/>
            </a:pPr>
            <a:r>
              <a:rPr lang="cs-CZ" altLang="cs-CZ" sz="3600" dirty="0" err="1"/>
              <a:t>Migration</a:t>
            </a:r>
            <a:r>
              <a:rPr lang="cs-CZ" altLang="cs-CZ" sz="3600" dirty="0"/>
              <a:t>  (and diaspora) </a:t>
            </a:r>
            <a:r>
              <a:rPr lang="cs-CZ" altLang="cs-CZ" sz="3600" dirty="0" err="1"/>
              <a:t>policy</a:t>
            </a:r>
            <a:r>
              <a:rPr lang="cs-CZ" altLang="cs-CZ" sz="3600" dirty="0"/>
              <a:t> </a:t>
            </a:r>
          </a:p>
          <a:p>
            <a:pPr eaLnBrk="1" hangingPunct="1"/>
            <a:endParaRPr lang="cs-CZ" alt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D07D8276-CA5A-50A6-E72B-E7D26D7E5F6F}"/>
              </a:ext>
            </a:extLst>
          </p:cNvPr>
          <p:cNvSpPr>
            <a:spLocks noGrp="1"/>
          </p:cNvSpPr>
          <p:nvPr>
            <p:ph type="title" idx="4294967295"/>
          </p:nvPr>
        </p:nvSpPr>
        <p:spPr>
          <a:xfrm>
            <a:off x="2711625" y="700386"/>
            <a:ext cx="4321175" cy="949325"/>
          </a:xfrm>
        </p:spPr>
        <p:txBody>
          <a:bodyPr/>
          <a:lstStyle/>
          <a:p>
            <a:pPr eaLnBrk="1" hangingPunct="1"/>
            <a:r>
              <a:rPr lang="cs-CZ" altLang="cs-CZ" b="0" dirty="0" err="1"/>
              <a:t>Migration</a:t>
            </a:r>
            <a:r>
              <a:rPr lang="cs-CZ" altLang="cs-CZ" b="0" dirty="0"/>
              <a:t> </a:t>
            </a:r>
            <a:r>
              <a:rPr lang="cs-CZ" altLang="cs-CZ" b="0" dirty="0" err="1"/>
              <a:t>reasons</a:t>
            </a:r>
            <a:endParaRPr lang="cs-CZ" altLang="cs-CZ" b="0" dirty="0"/>
          </a:p>
        </p:txBody>
      </p:sp>
      <p:sp>
        <p:nvSpPr>
          <p:cNvPr id="3" name="Zástupný symbol pro obsah 2">
            <a:extLst>
              <a:ext uri="{FF2B5EF4-FFF2-40B4-BE49-F238E27FC236}">
                <a16:creationId xmlns:a16="http://schemas.microsoft.com/office/drawing/2014/main" id="{B6841E9E-39B3-7A1B-F96B-527106E8349E}"/>
              </a:ext>
            </a:extLst>
          </p:cNvPr>
          <p:cNvSpPr>
            <a:spLocks noGrp="1"/>
          </p:cNvSpPr>
          <p:nvPr>
            <p:ph idx="4294967295"/>
          </p:nvPr>
        </p:nvSpPr>
        <p:spPr/>
        <p:txBody>
          <a:bodyPr>
            <a:normAutofit lnSpcReduction="10000"/>
          </a:bodyPr>
          <a:lstStyle/>
          <a:p>
            <a:pPr marL="0" indent="0">
              <a:lnSpc>
                <a:spcPct val="60000"/>
              </a:lnSpc>
              <a:buNone/>
            </a:pPr>
            <a:r>
              <a:rPr lang="en-US" altLang="cs-CZ" sz="2400" b="1" dirty="0"/>
              <a:t>What are they?</a:t>
            </a:r>
            <a:endParaRPr lang="cs-CZ" altLang="cs-CZ" sz="2400" b="1" dirty="0"/>
          </a:p>
          <a:p>
            <a:pPr marL="0" indent="0">
              <a:lnSpc>
                <a:spcPct val="60000"/>
              </a:lnSpc>
              <a:buNone/>
            </a:pPr>
            <a:endParaRPr lang="cs-CZ" altLang="cs-CZ" sz="2400" b="1" dirty="0"/>
          </a:p>
          <a:p>
            <a:pPr marL="0" indent="0">
              <a:lnSpc>
                <a:spcPct val="60000"/>
              </a:lnSpc>
              <a:buNone/>
            </a:pPr>
            <a:endParaRPr lang="cs-CZ" altLang="cs-CZ" sz="2400" b="1" dirty="0"/>
          </a:p>
          <a:p>
            <a:pPr marL="0" indent="0">
              <a:lnSpc>
                <a:spcPct val="60000"/>
              </a:lnSpc>
              <a:buNone/>
            </a:pPr>
            <a:endParaRPr lang="cs-CZ" altLang="cs-CZ" sz="2400" b="1" dirty="0"/>
          </a:p>
          <a:p>
            <a:pPr marL="0" indent="0">
              <a:lnSpc>
                <a:spcPct val="60000"/>
              </a:lnSpc>
              <a:buNone/>
            </a:pPr>
            <a:r>
              <a:rPr lang="en-US" altLang="cs-CZ" sz="2400" b="1" dirty="0"/>
              <a:t>Working</a:t>
            </a:r>
            <a:endParaRPr lang="cs-CZ" altLang="cs-CZ" sz="2400" b="1" dirty="0"/>
          </a:p>
          <a:p>
            <a:pPr marL="0" indent="0">
              <a:lnSpc>
                <a:spcPct val="60000"/>
              </a:lnSpc>
              <a:buNone/>
            </a:pPr>
            <a:r>
              <a:rPr lang="en-US" altLang="cs-CZ" sz="2400" b="1" dirty="0"/>
              <a:t>other economic (cost of living, rents)</a:t>
            </a:r>
            <a:endParaRPr lang="cs-CZ" altLang="cs-CZ" sz="2400" b="1" dirty="0"/>
          </a:p>
          <a:p>
            <a:pPr marL="0" indent="0">
              <a:lnSpc>
                <a:spcPct val="60000"/>
              </a:lnSpc>
              <a:buNone/>
            </a:pPr>
            <a:r>
              <a:rPr lang="en-US" altLang="cs-CZ" sz="2400" b="1" dirty="0"/>
              <a:t>Family</a:t>
            </a:r>
            <a:endParaRPr lang="cs-CZ" altLang="cs-CZ" sz="2400" b="1" dirty="0"/>
          </a:p>
          <a:p>
            <a:pPr marL="0" indent="0">
              <a:lnSpc>
                <a:spcPct val="60000"/>
              </a:lnSpc>
              <a:buNone/>
            </a:pPr>
            <a:r>
              <a:rPr lang="en-US" altLang="cs-CZ" sz="2400" b="1" dirty="0"/>
              <a:t>Study</a:t>
            </a:r>
            <a:endParaRPr lang="cs-CZ" altLang="cs-CZ" sz="2400" b="1" dirty="0"/>
          </a:p>
          <a:p>
            <a:pPr marL="0" indent="0">
              <a:lnSpc>
                <a:spcPct val="60000"/>
              </a:lnSpc>
              <a:buNone/>
            </a:pPr>
            <a:r>
              <a:rPr lang="en-US" altLang="cs-CZ" sz="2400" b="1" dirty="0"/>
              <a:t>political (regime, persecution, non-freedom)</a:t>
            </a:r>
            <a:endParaRPr lang="cs-CZ" altLang="cs-CZ" sz="2400" b="1" dirty="0"/>
          </a:p>
          <a:p>
            <a:pPr marL="0" indent="0">
              <a:lnSpc>
                <a:spcPct val="60000"/>
              </a:lnSpc>
              <a:buNone/>
            </a:pPr>
            <a:r>
              <a:rPr lang="en-US" altLang="cs-CZ" sz="2400" b="1" dirty="0" err="1"/>
              <a:t>religiouswars</a:t>
            </a:r>
            <a:r>
              <a:rPr lang="en-US" altLang="cs-CZ" sz="2400" b="1" dirty="0"/>
              <a:t>, </a:t>
            </a:r>
            <a:endParaRPr lang="cs-CZ" altLang="cs-CZ" sz="2400" b="1" dirty="0"/>
          </a:p>
          <a:p>
            <a:pPr marL="0" indent="0">
              <a:lnSpc>
                <a:spcPct val="60000"/>
              </a:lnSpc>
              <a:buNone/>
            </a:pPr>
            <a:r>
              <a:rPr lang="en-US" altLang="cs-CZ" sz="2400" b="1" dirty="0"/>
              <a:t>armed conflicts (both political and security reasons)</a:t>
            </a:r>
            <a:endParaRPr lang="cs-CZ" altLang="cs-CZ" sz="2400" b="1" dirty="0"/>
          </a:p>
          <a:p>
            <a:pPr marL="0" indent="0">
              <a:lnSpc>
                <a:spcPct val="60000"/>
              </a:lnSpc>
              <a:buNone/>
            </a:pPr>
            <a:r>
              <a:rPr lang="en-US" altLang="cs-CZ" sz="2400" b="1" dirty="0"/>
              <a:t>natural (natural disasters, climate change, environment)</a:t>
            </a:r>
            <a:endParaRPr lang="cs-CZ" altLang="cs-CZ" sz="2400" b="1" dirty="0"/>
          </a:p>
          <a:p>
            <a:pPr marL="0" indent="0">
              <a:lnSpc>
                <a:spcPct val="60000"/>
              </a:lnSpc>
              <a:buNone/>
            </a:pPr>
            <a:r>
              <a:rPr lang="en-US" altLang="cs-CZ" sz="2400" b="1" dirty="0"/>
              <a:t>lifestyle/"entertainment"</a:t>
            </a:r>
            <a:endParaRPr lang="cs-CZ" altLang="cs-CZ" sz="2400" dirty="0"/>
          </a:p>
        </p:txBody>
      </p:sp>
      <p:pic>
        <p:nvPicPr>
          <p:cNvPr id="30724" name="Obrázek 3">
            <a:extLst>
              <a:ext uri="{FF2B5EF4-FFF2-40B4-BE49-F238E27FC236}">
                <a16:creationId xmlns:a16="http://schemas.microsoft.com/office/drawing/2014/main" id="{90382D85-1800-3D60-8802-E827EA5BF2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2276" y="500064"/>
            <a:ext cx="21685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Obrázek 4">
            <a:extLst>
              <a:ext uri="{FF2B5EF4-FFF2-40B4-BE49-F238E27FC236}">
                <a16:creationId xmlns:a16="http://schemas.microsoft.com/office/drawing/2014/main" id="{4946C23A-A780-130A-585F-13BC79005F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4814" y="2787650"/>
            <a:ext cx="24479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822A78E4-C87B-7F45-D835-DE6E1F254530}"/>
              </a:ext>
            </a:extLst>
          </p:cNvPr>
          <p:cNvSpPr>
            <a:spLocks noGrp="1"/>
          </p:cNvSpPr>
          <p:nvPr>
            <p:ph type="title" idx="4294967295"/>
          </p:nvPr>
        </p:nvSpPr>
        <p:spPr/>
        <p:txBody>
          <a:bodyPr/>
          <a:lstStyle/>
          <a:p>
            <a:pPr eaLnBrk="1" hangingPunct="1"/>
            <a:r>
              <a:rPr lang="cs-CZ" altLang="cs-CZ" b="0" dirty="0" err="1"/>
              <a:t>Aim</a:t>
            </a:r>
            <a:endParaRPr lang="cs-CZ" altLang="cs-CZ" dirty="0"/>
          </a:p>
        </p:txBody>
      </p:sp>
      <p:sp>
        <p:nvSpPr>
          <p:cNvPr id="12291" name="Zástupný symbol pro obsah 2">
            <a:extLst>
              <a:ext uri="{FF2B5EF4-FFF2-40B4-BE49-F238E27FC236}">
                <a16:creationId xmlns:a16="http://schemas.microsoft.com/office/drawing/2014/main" id="{68A7F4AC-BA93-3227-D817-0935D3793F49}"/>
              </a:ext>
            </a:extLst>
          </p:cNvPr>
          <p:cNvSpPr>
            <a:spLocks noGrp="1"/>
          </p:cNvSpPr>
          <p:nvPr>
            <p:ph idx="4294967295"/>
          </p:nvPr>
        </p:nvSpPr>
        <p:spPr/>
        <p:txBody>
          <a:bodyPr/>
          <a:lstStyle/>
          <a:p>
            <a:pPr>
              <a:lnSpc>
                <a:spcPct val="107000"/>
              </a:lnSpc>
              <a:spcAft>
                <a:spcPts val="800"/>
              </a:spcAft>
            </a:pPr>
            <a:r>
              <a:rPr lang="cs-CZ" sz="1800" dirty="0">
                <a:solidFill>
                  <a:srgbClr val="000000"/>
                </a:solidFill>
                <a:highlight>
                  <a:srgbClr val="FFFFFF"/>
                </a:highlight>
                <a:latin typeface="Arial" panose="020B0604020202020204" pitchFamily="34" charset="0"/>
                <a:ea typeface="Arial" panose="020B0604020202020204" pitchFamily="34" charset="0"/>
              </a:rPr>
              <a:t>To </a:t>
            </a:r>
            <a:r>
              <a:rPr lang="cs-CZ" sz="1800" dirty="0" err="1">
                <a:solidFill>
                  <a:srgbClr val="000000"/>
                </a:solidFill>
                <a:highlight>
                  <a:srgbClr val="FFFFFF"/>
                </a:highlight>
                <a:latin typeface="Arial" panose="020B0604020202020204" pitchFamily="34" charset="0"/>
                <a:ea typeface="Arial" panose="020B0604020202020204" pitchFamily="34" charset="0"/>
              </a:rPr>
              <a:t>introduce</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recent</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theoretical</a:t>
            </a:r>
            <a:r>
              <a:rPr lang="cs-CZ" sz="1800" dirty="0">
                <a:solidFill>
                  <a:srgbClr val="000000"/>
                </a:solidFill>
                <a:highlight>
                  <a:srgbClr val="FFFFFF"/>
                </a:highlight>
                <a:latin typeface="Arial" panose="020B0604020202020204" pitchFamily="34" charset="0"/>
                <a:ea typeface="Arial" panose="020B0604020202020204" pitchFamily="34" charset="0"/>
              </a:rPr>
              <a:t> and </a:t>
            </a:r>
            <a:r>
              <a:rPr lang="cs-CZ" sz="1800" dirty="0" err="1">
                <a:solidFill>
                  <a:srgbClr val="000000"/>
                </a:solidFill>
                <a:highlight>
                  <a:srgbClr val="FFFFFF"/>
                </a:highlight>
                <a:latin typeface="Arial" panose="020B0604020202020204" pitchFamily="34" charset="0"/>
                <a:ea typeface="Arial" panose="020B0604020202020204" pitchFamily="34" charset="0"/>
              </a:rPr>
              <a:t>empirical</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developments</a:t>
            </a:r>
            <a:r>
              <a:rPr lang="cs-CZ" sz="1800" dirty="0">
                <a:solidFill>
                  <a:srgbClr val="000000"/>
                </a:solidFill>
                <a:highlight>
                  <a:srgbClr val="FFFFFF"/>
                </a:highlight>
                <a:latin typeface="Arial" panose="020B0604020202020204" pitchFamily="34" charset="0"/>
                <a:ea typeface="Arial" panose="020B0604020202020204" pitchFamily="34" charset="0"/>
              </a:rPr>
              <a:t> in </a:t>
            </a:r>
            <a:r>
              <a:rPr lang="cs-CZ" sz="1800" dirty="0" err="1">
                <a:solidFill>
                  <a:srgbClr val="000000"/>
                </a:solidFill>
                <a:highlight>
                  <a:srgbClr val="FFFFFF"/>
                </a:highlight>
                <a:latin typeface="Arial" panose="020B0604020202020204" pitchFamily="34" charset="0"/>
                <a:ea typeface="Arial" panose="020B0604020202020204" pitchFamily="34" charset="0"/>
              </a:rPr>
              <a:t>migration</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studies</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enabling</a:t>
            </a:r>
            <a:r>
              <a:rPr lang="cs-CZ" sz="1800" dirty="0">
                <a:solidFill>
                  <a:srgbClr val="000000"/>
                </a:solidFill>
                <a:highlight>
                  <a:srgbClr val="FFFFFF"/>
                </a:highlight>
                <a:latin typeface="Arial" panose="020B0604020202020204" pitchFamily="34" charset="0"/>
                <a:ea typeface="Arial" panose="020B0604020202020204" pitchFamily="34" charset="0"/>
              </a:rPr>
              <a:t> to </a:t>
            </a:r>
            <a:r>
              <a:rPr lang="cs-CZ" sz="1800" dirty="0" err="1">
                <a:solidFill>
                  <a:srgbClr val="000000"/>
                </a:solidFill>
                <a:highlight>
                  <a:srgbClr val="FFFFFF"/>
                </a:highlight>
                <a:latin typeface="Arial" panose="020B0604020202020204" pitchFamily="34" charset="0"/>
                <a:ea typeface="Arial" panose="020B0604020202020204" pitchFamily="34" charset="0"/>
              </a:rPr>
              <a:t>engage</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with</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the</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studied</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material</a:t>
            </a:r>
            <a:r>
              <a:rPr lang="cs-CZ" sz="1800" dirty="0">
                <a:solidFill>
                  <a:srgbClr val="000000"/>
                </a:solidFill>
                <a:highlight>
                  <a:srgbClr val="FFFFFF"/>
                </a:highlight>
                <a:latin typeface="Arial" panose="020B0604020202020204" pitchFamily="34" charset="0"/>
                <a:ea typeface="Arial" panose="020B0604020202020204" pitchFamily="34" charset="0"/>
              </a:rPr>
              <a:t> </a:t>
            </a:r>
            <a:r>
              <a:rPr lang="cs-CZ" sz="1800" dirty="0" err="1">
                <a:solidFill>
                  <a:srgbClr val="000000"/>
                </a:solidFill>
                <a:highlight>
                  <a:srgbClr val="FFFFFF"/>
                </a:highlight>
                <a:latin typeface="Arial" panose="020B0604020202020204" pitchFamily="34" charset="0"/>
                <a:ea typeface="Arial" panose="020B0604020202020204" pitchFamily="34" charset="0"/>
              </a:rPr>
              <a:t>proactively</a:t>
            </a:r>
            <a:r>
              <a:rPr lang="cs-CZ" sz="1800" dirty="0">
                <a:solidFill>
                  <a:srgbClr val="000000"/>
                </a:solidFill>
                <a:latin typeface="Times New Roman" panose="02020603050405020304" pitchFamily="18" charset="0"/>
                <a:ea typeface="Calibri" panose="020F0502020204030204" pitchFamily="34" charset="0"/>
              </a:rPr>
              <a:t> and meet </a:t>
            </a:r>
            <a:r>
              <a:rPr lang="cs-CZ" sz="1800" dirty="0" err="1">
                <a:solidFill>
                  <a:srgbClr val="000000"/>
                </a:solidFill>
                <a:latin typeface="Times New Roman" panose="02020603050405020304" pitchFamily="18" charset="0"/>
                <a:ea typeface="Calibri" panose="020F0502020204030204" pitchFamily="34" charset="0"/>
              </a:rPr>
              <a:t>experts</a:t>
            </a:r>
            <a:r>
              <a:rPr lang="cs-CZ" sz="1800" dirty="0">
                <a:solidFill>
                  <a:srgbClr val="000000"/>
                </a:solidFill>
                <a:latin typeface="Times New Roman" panose="02020603050405020304" pitchFamily="18" charset="0"/>
                <a:ea typeface="Calibri" panose="020F0502020204030204" pitchFamily="34" charset="0"/>
              </a:rPr>
              <a:t> in </a:t>
            </a:r>
            <a:r>
              <a:rPr lang="cs-CZ" sz="1800" dirty="0" err="1">
                <a:solidFill>
                  <a:srgbClr val="000000"/>
                </a:solidFill>
                <a:latin typeface="Times New Roman" panose="02020603050405020304" pitchFamily="18" charset="0"/>
                <a:ea typeface="Calibri" panose="020F0502020204030204" pitchFamily="34" charset="0"/>
              </a:rPr>
              <a:t>selected</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lectures</a:t>
            </a:r>
            <a:r>
              <a:rPr lang="cs-CZ" sz="1800" dirty="0">
                <a:solidFill>
                  <a:srgbClr val="000000"/>
                </a:solidFill>
                <a:latin typeface="Times New Roman" panose="02020603050405020304" pitchFamily="18" charset="0"/>
                <a:ea typeface="Calibri" panose="020F0502020204030204" pitchFamily="34" charset="0"/>
              </a:rPr>
              <a:t>. It </a:t>
            </a:r>
            <a:r>
              <a:rPr lang="cs-CZ" sz="1800" dirty="0" err="1">
                <a:solidFill>
                  <a:srgbClr val="000000"/>
                </a:solidFill>
                <a:latin typeface="Times New Roman" panose="02020603050405020304" pitchFamily="18" charset="0"/>
                <a:ea typeface="Calibri" panose="020F0502020204030204" pitchFamily="34" charset="0"/>
              </a:rPr>
              <a:t>intensively</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uses</a:t>
            </a:r>
            <a:r>
              <a:rPr lang="cs-CZ" sz="1800" dirty="0">
                <a:solidFill>
                  <a:srgbClr val="000000"/>
                </a:solidFill>
                <a:latin typeface="Times New Roman" panose="02020603050405020304" pitchFamily="18" charset="0"/>
                <a:ea typeface="Calibri" panose="020F0502020204030204" pitchFamily="34" charset="0"/>
              </a:rPr>
              <a:t> a </a:t>
            </a:r>
            <a:r>
              <a:rPr lang="cs-CZ" sz="1800" dirty="0" err="1">
                <a:solidFill>
                  <a:srgbClr val="000000"/>
                </a:solidFill>
                <a:latin typeface="Times New Roman" panose="02020603050405020304" pitchFamily="18" charset="0"/>
                <a:ea typeface="Calibri" panose="020F0502020204030204" pitchFamily="34" charset="0"/>
              </a:rPr>
              <a:t>discussion</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about</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the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relevant</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topics</a:t>
            </a:r>
            <a:r>
              <a:rPr lang="cs-CZ" sz="1800" dirty="0">
                <a:solidFill>
                  <a:srgbClr val="000000"/>
                </a:solidFill>
                <a:latin typeface="Times New Roman" panose="02020603050405020304" pitchFamily="18" charset="0"/>
                <a:ea typeface="Calibri" panose="020F0502020204030204" pitchFamily="34" charset="0"/>
              </a:rPr>
              <a:t> as </a:t>
            </a:r>
            <a:r>
              <a:rPr lang="cs-CZ" sz="1800" dirty="0" err="1">
                <a:solidFill>
                  <a:srgbClr val="000000"/>
                </a:solidFill>
                <a:latin typeface="Times New Roman" panose="02020603050405020304" pitchFamily="18" charset="0"/>
                <a:ea typeface="Calibri" panose="020F0502020204030204" pitchFamily="34" charset="0"/>
              </a:rPr>
              <a:t>well</a:t>
            </a:r>
            <a:r>
              <a:rPr lang="cs-CZ" sz="1800" dirty="0">
                <a:solidFill>
                  <a:srgbClr val="000000"/>
                </a:solidFill>
                <a:latin typeface="Times New Roman" panose="02020603050405020304" pitchFamily="18" charset="0"/>
                <a:ea typeface="Calibri" panose="020F0502020204030204" pitchFamily="34" charset="0"/>
              </a:rPr>
              <a:t> as </a:t>
            </a:r>
            <a:r>
              <a:rPr lang="cs-CZ" sz="1800" dirty="0" err="1">
                <a:solidFill>
                  <a:srgbClr val="000000"/>
                </a:solidFill>
                <a:latin typeface="Times New Roman" panose="02020603050405020304" pitchFamily="18" charset="0"/>
                <a:ea typeface="Calibri" panose="020F0502020204030204" pitchFamily="34" charset="0"/>
              </a:rPr>
              <a:t>about</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the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student's</a:t>
            </a:r>
            <a:r>
              <a:rPr lang="cs-CZ" sz="1800" dirty="0">
                <a:solidFill>
                  <a:srgbClr val="000000"/>
                </a:solidFill>
                <a:latin typeface="Times New Roman" panose="02020603050405020304" pitchFamily="18" charset="0"/>
                <a:ea typeface="Calibri" panose="020F0502020204030204" pitchFamily="34" charset="0"/>
              </a:rPr>
              <a:t> feedback on </a:t>
            </a:r>
            <a:r>
              <a:rPr lang="cs-CZ" sz="1800" dirty="0" err="1">
                <a:solidFill>
                  <a:srgbClr val="000000"/>
                </a:solidFill>
                <a:latin typeface="Times New Roman" panose="02020603050405020304" pitchFamily="18" charset="0"/>
                <a:ea typeface="Calibri" panose="020F0502020204030204" pitchFamily="34" charset="0"/>
              </a:rPr>
              <a:t>recommended</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articles</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Three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selected</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migratory</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issues</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will</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be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introduced</a:t>
            </a:r>
            <a:r>
              <a:rPr lang="cs-CZ" sz="1800" dirty="0">
                <a:solidFill>
                  <a:srgbClr val="000000"/>
                </a:solidFill>
                <a:latin typeface="Times New Roman" panose="02020603050405020304" pitchFamily="18" charset="0"/>
                <a:ea typeface="Calibri" panose="020F0502020204030204" pitchFamily="34" charset="0"/>
              </a:rPr>
              <a:t>: Diaspora and </a:t>
            </a:r>
            <a:r>
              <a:rPr lang="cs-CZ" sz="1800" dirty="0" err="1">
                <a:solidFill>
                  <a:srgbClr val="000000"/>
                </a:solidFill>
                <a:latin typeface="Times New Roman" panose="02020603050405020304" pitchFamily="18" charset="0"/>
                <a:ea typeface="Calibri" panose="020F0502020204030204" pitchFamily="34" charset="0"/>
              </a:rPr>
              <a:t>transnationalism</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Refugees</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asylum</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seekers</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Environmental</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migration</a:t>
            </a:r>
            <a:r>
              <a:rPr lang="cs-CZ" sz="1800" dirty="0">
                <a:solidFill>
                  <a:srgbClr val="000000"/>
                </a:solidFill>
                <a:latin typeface="Times New Roman" panose="02020603050405020304" pitchFamily="18" charset="0"/>
                <a:ea typeface="Calibri" panose="020F0502020204030204" pitchFamily="34" charset="0"/>
              </a:rPr>
              <a:t>. All </a:t>
            </a:r>
            <a:r>
              <a:rPr lang="cs-CZ" sz="1800" dirty="0" err="1">
                <a:solidFill>
                  <a:srgbClr val="000000"/>
                </a:solidFill>
                <a:latin typeface="Times New Roman" panose="02020603050405020304" pitchFamily="18" charset="0"/>
                <a:ea typeface="Calibri" panose="020F0502020204030204" pitchFamily="34" charset="0"/>
              </a:rPr>
              <a:t>of</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the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topics</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will</a:t>
            </a:r>
            <a:r>
              <a:rPr lang="cs-CZ" sz="1800" dirty="0">
                <a:solidFill>
                  <a:srgbClr val="000000"/>
                </a:solidFill>
                <a:latin typeface="Times New Roman" panose="02020603050405020304" pitchFamily="18" charset="0"/>
                <a:ea typeface="Calibri" panose="020F0502020204030204" pitchFamily="34" charset="0"/>
              </a:rPr>
              <a:t> start </a:t>
            </a:r>
            <a:r>
              <a:rPr lang="cs-CZ" sz="1800" dirty="0" err="1">
                <a:solidFill>
                  <a:srgbClr val="000000"/>
                </a:solidFill>
                <a:latin typeface="Times New Roman" panose="02020603050405020304" pitchFamily="18" charset="0"/>
                <a:ea typeface="Calibri" panose="020F0502020204030204" pitchFamily="34" charset="0"/>
              </a:rPr>
              <a:t>firstly</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with</a:t>
            </a:r>
            <a:r>
              <a:rPr lang="cs-CZ" sz="1800" dirty="0">
                <a:solidFill>
                  <a:srgbClr val="000000"/>
                </a:solidFill>
                <a:latin typeface="Times New Roman" panose="02020603050405020304" pitchFamily="18" charset="0"/>
                <a:ea typeface="Calibri" panose="020F0502020204030204" pitchFamily="34" charset="0"/>
              </a:rPr>
              <a:t> terminology and </a:t>
            </a:r>
            <a:r>
              <a:rPr lang="cs-CZ" sz="1800" dirty="0" err="1">
                <a:solidFill>
                  <a:srgbClr val="000000"/>
                </a:solidFill>
                <a:latin typeface="Times New Roman" panose="02020603050405020304" pitchFamily="18" charset="0"/>
                <a:ea typeface="Calibri" panose="020F0502020204030204" pitchFamily="34" charset="0"/>
              </a:rPr>
              <a:t>definitions</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then</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concepts</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thirdly</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will</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be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introduced</a:t>
            </a:r>
            <a:r>
              <a:rPr lang="cs-CZ" sz="1800" dirty="0">
                <a:solidFill>
                  <a:srgbClr val="000000"/>
                </a:solidFill>
                <a:latin typeface="Times New Roman" panose="02020603050405020304" pitchFamily="18" charset="0"/>
                <a:ea typeface="Calibri" panose="020F0502020204030204" pitchFamily="34" charset="0"/>
              </a:rPr>
              <a:t> case </a:t>
            </a:r>
            <a:r>
              <a:rPr lang="cs-CZ" sz="1800" dirty="0" err="1">
                <a:solidFill>
                  <a:srgbClr val="000000"/>
                </a:solidFill>
                <a:latin typeface="Times New Roman" panose="02020603050405020304" pitchFamily="18" charset="0"/>
                <a:ea typeface="Calibri" panose="020F0502020204030204" pitchFamily="34" charset="0"/>
              </a:rPr>
              <a:t>studies</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empirical</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examples</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Students</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will</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understand</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the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studied</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concepts</a:t>
            </a:r>
            <a:r>
              <a:rPr lang="cs-CZ" sz="1800" dirty="0">
                <a:solidFill>
                  <a:srgbClr val="000000"/>
                </a:solidFill>
                <a:latin typeface="Times New Roman" panose="02020603050405020304" pitchFamily="18" charset="0"/>
                <a:ea typeface="Calibri" panose="020F0502020204030204" pitchFamily="34" charset="0"/>
              </a:rPr>
              <a:t> and make </a:t>
            </a:r>
            <a:r>
              <a:rPr lang="cs-CZ" sz="1800" dirty="0" err="1">
                <a:solidFill>
                  <a:srgbClr val="000000"/>
                </a:solidFill>
                <a:latin typeface="Times New Roman" panose="02020603050405020304" pitchFamily="18" charset="0"/>
                <a:ea typeface="Calibri" panose="020F0502020204030204" pitchFamily="34" charset="0"/>
              </a:rPr>
              <a:t>sense</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of</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the</a:t>
            </a:r>
            <a:r>
              <a:rPr lang="cs-CZ" sz="1800" dirty="0">
                <a:solidFill>
                  <a:srgbClr val="000000"/>
                </a:solidFill>
                <a:latin typeface="Times New Roman" panose="02020603050405020304" pitchFamily="18" charset="0"/>
                <a:ea typeface="Calibri" panose="020F0502020204030204" pitchFamily="34" charset="0"/>
              </a:rPr>
              <a:t> relations </a:t>
            </a:r>
            <a:r>
              <a:rPr lang="cs-CZ" sz="1800" dirty="0" err="1">
                <a:solidFill>
                  <a:srgbClr val="000000"/>
                </a:solidFill>
                <a:latin typeface="Times New Roman" panose="02020603050405020304" pitchFamily="18" charset="0"/>
                <a:ea typeface="Calibri" panose="020F0502020204030204" pitchFamily="34" charset="0"/>
              </a:rPr>
              <a:t>between</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historical</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current</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events</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or</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between</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local</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global</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events</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migration</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flows.</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The</a:t>
            </a:r>
            <a:r>
              <a:rPr lang="cs-CZ" sz="1800" dirty="0">
                <a:solidFill>
                  <a:srgbClr val="000000"/>
                </a:solidFill>
                <a:highlight>
                  <a:srgbClr val="FFFFFF"/>
                </a:highlight>
                <a:latin typeface="Times New Roman" panose="02020603050405020304" pitchFamily="18" charset="0"/>
                <a:ea typeface="Arial" panose="020B0604020202020204" pitchFamily="34" charset="0"/>
              </a:rPr>
              <a:t> study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material</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comprises</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prentations</a:t>
            </a:r>
            <a:r>
              <a:rPr lang="cs-CZ" sz="1800" dirty="0">
                <a:solidFill>
                  <a:srgbClr val="000000"/>
                </a:solidFill>
                <a:highlight>
                  <a:srgbClr val="FFFFFF"/>
                </a:highlight>
                <a:latin typeface="Times New Roman" panose="02020603050405020304" pitchFamily="18" charset="0"/>
                <a:ea typeface="Arial" panose="020B0604020202020204" pitchFamily="34" charset="0"/>
              </a:rPr>
              <a:t> and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academic</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texts</a:t>
            </a:r>
            <a:r>
              <a:rPr lang="cs-CZ" sz="1800" dirty="0">
                <a:solidFill>
                  <a:srgbClr val="000000"/>
                </a:solidFill>
                <a:highlight>
                  <a:srgbClr val="FFFFFF"/>
                </a:highlight>
                <a:latin typeface="Times New Roman" panose="02020603050405020304" pitchFamily="18" charset="0"/>
                <a:ea typeface="Arial" panose="020B0604020202020204" pitchFamily="34" charset="0"/>
              </a:rPr>
              <a:t>, as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well</a:t>
            </a:r>
            <a:r>
              <a:rPr lang="cs-CZ" sz="1800" dirty="0">
                <a:solidFill>
                  <a:srgbClr val="000000"/>
                </a:solidFill>
                <a:highlight>
                  <a:srgbClr val="FFFFFF"/>
                </a:highlight>
                <a:latin typeface="Times New Roman" panose="02020603050405020304" pitchFamily="18" charset="0"/>
                <a:ea typeface="Arial" panose="020B0604020202020204" pitchFamily="34" charset="0"/>
              </a:rPr>
              <a:t> as video. </a:t>
            </a:r>
            <a:endParaRPr lang="cs-CZ" sz="1800" dirty="0">
              <a:latin typeface="Calibri" panose="020F0502020204030204" pitchFamily="34" charset="0"/>
              <a:ea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5D5203-EF62-E5F0-908D-7D8CCD587173}"/>
              </a:ext>
            </a:extLst>
          </p:cNvPr>
          <p:cNvSpPr>
            <a:spLocks noGrp="1"/>
          </p:cNvSpPr>
          <p:nvPr>
            <p:ph type="title"/>
          </p:nvPr>
        </p:nvSpPr>
        <p:spPr/>
        <p:txBody>
          <a:bodyPr/>
          <a:lstStyle/>
          <a:p>
            <a:r>
              <a:rPr lang="cs-CZ" dirty="0" err="1"/>
              <a:t>Migration</a:t>
            </a:r>
            <a:r>
              <a:rPr lang="cs-CZ" dirty="0"/>
              <a:t> and development</a:t>
            </a:r>
            <a:br>
              <a:rPr lang="cs-CZ" dirty="0"/>
            </a:br>
            <a:r>
              <a:rPr lang="cs-CZ" dirty="0"/>
              <a:t>Diaspora, </a:t>
            </a:r>
            <a:r>
              <a:rPr lang="cs-CZ" dirty="0" err="1"/>
              <a:t>transnationalization</a:t>
            </a:r>
            <a:endParaRPr lang="cs-CZ" dirty="0"/>
          </a:p>
        </p:txBody>
      </p:sp>
      <p:sp>
        <p:nvSpPr>
          <p:cNvPr id="3" name="Zástupný obsah 2">
            <a:extLst>
              <a:ext uri="{FF2B5EF4-FFF2-40B4-BE49-F238E27FC236}">
                <a16:creationId xmlns:a16="http://schemas.microsoft.com/office/drawing/2014/main" id="{13AFC104-14C8-7CFB-45CD-3D954576C363}"/>
              </a:ext>
            </a:extLst>
          </p:cNvPr>
          <p:cNvSpPr>
            <a:spLocks noGrp="1"/>
          </p:cNvSpPr>
          <p:nvPr>
            <p:ph idx="1"/>
          </p:nvPr>
        </p:nvSpPr>
        <p:spPr/>
        <p:txBody>
          <a:bodyPr/>
          <a:lstStyle/>
          <a:p>
            <a:pPr algn="l"/>
            <a:r>
              <a:rPr lang="cs-CZ" dirty="0" err="1"/>
              <a:t>Diasporas</a:t>
            </a:r>
            <a:r>
              <a:rPr lang="cs-CZ" dirty="0"/>
              <a:t> </a:t>
            </a:r>
            <a:r>
              <a:rPr lang="cs-CZ" dirty="0" err="1"/>
              <a:t>have</a:t>
            </a:r>
            <a:r>
              <a:rPr lang="cs-CZ" dirty="0"/>
              <a:t> </a:t>
            </a:r>
            <a:r>
              <a:rPr lang="cs-CZ" dirty="0" err="1"/>
              <a:t>participated</a:t>
            </a:r>
            <a:r>
              <a:rPr lang="cs-CZ" dirty="0"/>
              <a:t> in </a:t>
            </a:r>
            <a:r>
              <a:rPr lang="cs-CZ" dirty="0" err="1"/>
              <a:t>the</a:t>
            </a:r>
            <a:r>
              <a:rPr lang="cs-CZ" dirty="0"/>
              <a:t> development </a:t>
            </a:r>
            <a:r>
              <a:rPr lang="cs-CZ" dirty="0" err="1"/>
              <a:t>of</a:t>
            </a:r>
            <a:r>
              <a:rPr lang="cs-CZ" dirty="0"/>
              <a:t> </a:t>
            </a:r>
            <a:r>
              <a:rPr lang="cs-CZ" dirty="0" err="1"/>
              <a:t>their</a:t>
            </a:r>
            <a:r>
              <a:rPr lang="cs-CZ" dirty="0"/>
              <a:t> </a:t>
            </a:r>
            <a:r>
              <a:rPr lang="cs-CZ" dirty="0" err="1"/>
              <a:t>homelands</a:t>
            </a:r>
            <a:r>
              <a:rPr lang="cs-CZ" dirty="0"/>
              <a:t> </a:t>
            </a:r>
            <a:r>
              <a:rPr lang="cs-CZ" dirty="0" err="1"/>
              <a:t>for</a:t>
            </a:r>
            <a:r>
              <a:rPr lang="cs-CZ" dirty="0"/>
              <a:t> as long as </a:t>
            </a:r>
            <a:r>
              <a:rPr lang="cs-CZ" dirty="0" err="1"/>
              <a:t>it</a:t>
            </a:r>
            <a:r>
              <a:rPr lang="cs-CZ" dirty="0"/>
              <a:t> has </a:t>
            </a:r>
            <a:r>
              <a:rPr lang="cs-CZ" dirty="0" err="1"/>
              <a:t>been</a:t>
            </a:r>
            <a:r>
              <a:rPr lang="cs-CZ" dirty="0"/>
              <a:t> </a:t>
            </a:r>
            <a:r>
              <a:rPr lang="cs-CZ" dirty="0" err="1"/>
              <a:t>possible</a:t>
            </a:r>
            <a:r>
              <a:rPr lang="cs-CZ" dirty="0"/>
              <a:t> to </a:t>
            </a:r>
            <a:r>
              <a:rPr lang="cs-CZ" dirty="0" err="1"/>
              <a:t>send</a:t>
            </a:r>
            <a:r>
              <a:rPr lang="cs-CZ" dirty="0"/>
              <a:t> </a:t>
            </a:r>
            <a:r>
              <a:rPr lang="cs-CZ" dirty="0" err="1"/>
              <a:t>financial</a:t>
            </a:r>
            <a:r>
              <a:rPr lang="cs-CZ" dirty="0"/>
              <a:t>, </a:t>
            </a:r>
            <a:r>
              <a:rPr lang="cs-CZ" dirty="0" err="1"/>
              <a:t>social</a:t>
            </a:r>
            <a:r>
              <a:rPr lang="cs-CZ" dirty="0"/>
              <a:t>, and </a:t>
            </a:r>
            <a:r>
              <a:rPr lang="cs-CZ" dirty="0" err="1"/>
              <a:t>political</a:t>
            </a:r>
            <a:r>
              <a:rPr lang="cs-CZ" dirty="0"/>
              <a:t> </a:t>
            </a:r>
            <a:r>
              <a:rPr lang="cs-CZ" dirty="0" err="1"/>
              <a:t>remittances</a:t>
            </a:r>
            <a:endParaRPr lang="cs-CZ" dirty="0"/>
          </a:p>
          <a:p>
            <a:pPr algn="l"/>
            <a:r>
              <a:rPr lang="cs-CZ" dirty="0"/>
              <a:t>New </a:t>
            </a:r>
            <a:r>
              <a:rPr lang="cs-CZ" dirty="0" err="1"/>
              <a:t>agents</a:t>
            </a:r>
            <a:r>
              <a:rPr lang="cs-CZ" dirty="0"/>
              <a:t> </a:t>
            </a:r>
            <a:r>
              <a:rPr lang="cs-CZ" dirty="0" err="1"/>
              <a:t>of</a:t>
            </a:r>
            <a:r>
              <a:rPr lang="cs-CZ" dirty="0"/>
              <a:t> development (</a:t>
            </a:r>
            <a:r>
              <a:rPr lang="cs-CZ" dirty="0" err="1"/>
              <a:t>heroes</a:t>
            </a:r>
            <a:r>
              <a:rPr lang="cs-CZ" dirty="0"/>
              <a:t> and </a:t>
            </a:r>
            <a:r>
              <a:rPr lang="cs-CZ" dirty="0" err="1"/>
              <a:t>unaccountable</a:t>
            </a:r>
            <a:r>
              <a:rPr lang="cs-CZ" dirty="0"/>
              <a:t> </a:t>
            </a:r>
            <a:r>
              <a:rPr lang="cs-CZ" dirty="0" err="1"/>
              <a:t>globalizers</a:t>
            </a:r>
            <a:r>
              <a:rPr lang="cs-CZ" dirty="0"/>
              <a:t>)</a:t>
            </a:r>
          </a:p>
        </p:txBody>
      </p:sp>
    </p:spTree>
    <p:extLst>
      <p:ext uri="{BB962C8B-B14F-4D97-AF65-F5344CB8AC3E}">
        <p14:creationId xmlns:p14="http://schemas.microsoft.com/office/powerpoint/2010/main" val="3220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06567-FF87-5662-F605-C9F61D921CAE}"/>
              </a:ext>
            </a:extLst>
          </p:cNvPr>
          <p:cNvSpPr>
            <a:spLocks noGrp="1"/>
          </p:cNvSpPr>
          <p:nvPr>
            <p:ph type="title"/>
          </p:nvPr>
        </p:nvSpPr>
        <p:spPr>
          <a:xfrm>
            <a:off x="1981200" y="731837"/>
            <a:ext cx="8229600" cy="1143000"/>
          </a:xfrm>
        </p:spPr>
        <p:txBody>
          <a:bodyPr/>
          <a:lstStyle/>
          <a:p>
            <a:r>
              <a:rPr lang="cs-CZ" dirty="0"/>
              <a:t>Diaspora</a:t>
            </a:r>
          </a:p>
        </p:txBody>
      </p:sp>
      <p:sp>
        <p:nvSpPr>
          <p:cNvPr id="3" name="Zástupný obsah 2">
            <a:extLst>
              <a:ext uri="{FF2B5EF4-FFF2-40B4-BE49-F238E27FC236}">
                <a16:creationId xmlns:a16="http://schemas.microsoft.com/office/drawing/2014/main" id="{62A68803-8DB6-1B92-97FF-6554D1BF11B3}"/>
              </a:ext>
            </a:extLst>
          </p:cNvPr>
          <p:cNvSpPr>
            <a:spLocks noGrp="1"/>
          </p:cNvSpPr>
          <p:nvPr>
            <p:ph idx="1"/>
          </p:nvPr>
        </p:nvSpPr>
        <p:spPr>
          <a:xfrm>
            <a:off x="1981200" y="1628801"/>
            <a:ext cx="8229600" cy="4497363"/>
          </a:xfrm>
        </p:spPr>
        <p:txBody>
          <a:bodyPr>
            <a:normAutofit lnSpcReduction="10000"/>
          </a:bodyPr>
          <a:lstStyle/>
          <a:p>
            <a:pPr algn="l"/>
            <a:r>
              <a:rPr lang="en-US" sz="1800" dirty="0">
                <a:solidFill>
                  <a:srgbClr val="18170E"/>
                </a:solidFill>
                <a:latin typeface="DejaVuSans"/>
              </a:rPr>
              <a:t>The term ‘diaspora’, while not as watered down as its harshest critics claim, has been subject to the kind of conceptual</a:t>
            </a:r>
            <a:r>
              <a:rPr lang="cs-CZ" sz="1800" dirty="0">
                <a:solidFill>
                  <a:srgbClr val="18170E"/>
                </a:solidFill>
                <a:latin typeface="DejaVuSans"/>
              </a:rPr>
              <a:t> </a:t>
            </a:r>
            <a:r>
              <a:rPr lang="en-US" sz="1800" dirty="0">
                <a:solidFill>
                  <a:srgbClr val="18170E"/>
                </a:solidFill>
                <a:latin typeface="DejaVuSans"/>
              </a:rPr>
              <a:t>inflation that plagues many good and important ideas (e.g. see </a:t>
            </a:r>
            <a:r>
              <a:rPr lang="en-US" sz="1800" dirty="0" err="1">
                <a:solidFill>
                  <a:srgbClr val="18170E"/>
                </a:solidFill>
                <a:latin typeface="DejaVuSans"/>
              </a:rPr>
              <a:t>Tölölyan</a:t>
            </a:r>
            <a:r>
              <a:rPr lang="en-US" sz="1800" dirty="0">
                <a:solidFill>
                  <a:srgbClr val="18170E"/>
                </a:solidFill>
                <a:latin typeface="DejaVuSans"/>
              </a:rPr>
              <a:t> </a:t>
            </a:r>
            <a:r>
              <a:rPr lang="en-US" sz="1800" dirty="0">
                <a:solidFill>
                  <a:srgbClr val="000000"/>
                </a:solidFill>
                <a:latin typeface="DejaVuSans"/>
              </a:rPr>
              <a:t>1994</a:t>
            </a:r>
            <a:r>
              <a:rPr lang="en-US" sz="1800" dirty="0">
                <a:solidFill>
                  <a:srgbClr val="18170E"/>
                </a:solidFill>
                <a:latin typeface="DejaVuSans"/>
              </a:rPr>
              <a:t>; Cohen </a:t>
            </a:r>
            <a:r>
              <a:rPr lang="en-US" sz="1800" dirty="0">
                <a:solidFill>
                  <a:srgbClr val="000000"/>
                </a:solidFill>
                <a:latin typeface="DejaVuSans"/>
              </a:rPr>
              <a:t>1997</a:t>
            </a:r>
            <a:r>
              <a:rPr lang="en-US" sz="1800" dirty="0">
                <a:solidFill>
                  <a:srgbClr val="18170E"/>
                </a:solidFill>
                <a:latin typeface="DejaVuSans"/>
              </a:rPr>
              <a:t>; Safran </a:t>
            </a:r>
            <a:r>
              <a:rPr lang="en-US" sz="1800" dirty="0">
                <a:solidFill>
                  <a:srgbClr val="000000"/>
                </a:solidFill>
                <a:latin typeface="DejaVuSans"/>
              </a:rPr>
              <a:t>1999</a:t>
            </a:r>
            <a:r>
              <a:rPr lang="en-US" sz="1800" dirty="0">
                <a:solidFill>
                  <a:srgbClr val="18170E"/>
                </a:solidFill>
                <a:latin typeface="DejaVuSans"/>
              </a:rPr>
              <a:t>; Brubaker </a:t>
            </a:r>
            <a:r>
              <a:rPr lang="en-US" sz="1800" dirty="0">
                <a:solidFill>
                  <a:srgbClr val="000000"/>
                </a:solidFill>
                <a:latin typeface="DejaVuSans"/>
              </a:rPr>
              <a:t>2005</a:t>
            </a:r>
            <a:r>
              <a:rPr lang="en-US" sz="1800" dirty="0">
                <a:solidFill>
                  <a:srgbClr val="18170E"/>
                </a:solidFill>
                <a:latin typeface="DejaVuSans"/>
              </a:rPr>
              <a:t>). The</a:t>
            </a:r>
            <a:r>
              <a:rPr lang="cs-CZ" sz="1800" dirty="0">
                <a:solidFill>
                  <a:srgbClr val="18170E"/>
                </a:solidFill>
                <a:latin typeface="DejaVuSans"/>
              </a:rPr>
              <a:t> </a:t>
            </a:r>
            <a:r>
              <a:rPr lang="en-US" sz="1800" dirty="0">
                <a:solidFill>
                  <a:srgbClr val="18170E"/>
                </a:solidFill>
                <a:latin typeface="DejaVuSans"/>
              </a:rPr>
              <a:t>current consensus seems to be that the essential features of a diaspora group are dispersion to two or more locations,</a:t>
            </a:r>
            <a:r>
              <a:rPr lang="cs-CZ" sz="1800" dirty="0">
                <a:solidFill>
                  <a:srgbClr val="18170E"/>
                </a:solidFill>
                <a:latin typeface="DejaVuSans"/>
              </a:rPr>
              <a:t> </a:t>
            </a:r>
            <a:r>
              <a:rPr lang="en-US" sz="1800" dirty="0">
                <a:solidFill>
                  <a:srgbClr val="18170E"/>
                </a:solidFill>
                <a:latin typeface="DejaVuSans"/>
              </a:rPr>
              <a:t>ongoing orientation towards a ‘homeland’, and group boundary maintenance over time (Butler </a:t>
            </a:r>
            <a:r>
              <a:rPr lang="en-US" sz="1800" dirty="0">
                <a:solidFill>
                  <a:srgbClr val="000000"/>
                </a:solidFill>
                <a:latin typeface="DejaVuSans"/>
              </a:rPr>
              <a:t>2001</a:t>
            </a:r>
            <a:r>
              <a:rPr lang="en-US" sz="1800" dirty="0">
                <a:solidFill>
                  <a:srgbClr val="18170E"/>
                </a:solidFill>
                <a:latin typeface="DejaVuSans"/>
              </a:rPr>
              <a:t>; Brubaker </a:t>
            </a:r>
            <a:r>
              <a:rPr lang="en-US" sz="1800" dirty="0">
                <a:solidFill>
                  <a:srgbClr val="000000"/>
                </a:solidFill>
                <a:latin typeface="DejaVuSans"/>
              </a:rPr>
              <a:t>2005</a:t>
            </a:r>
            <a:r>
              <a:rPr lang="en-US" sz="1800" dirty="0">
                <a:solidFill>
                  <a:srgbClr val="18170E"/>
                </a:solidFill>
                <a:latin typeface="DejaVuSans"/>
              </a:rPr>
              <a:t>). This</a:t>
            </a:r>
            <a:r>
              <a:rPr lang="cs-CZ" sz="1800" dirty="0">
                <a:solidFill>
                  <a:srgbClr val="18170E"/>
                </a:solidFill>
                <a:latin typeface="DejaVuSans"/>
              </a:rPr>
              <a:t> </a:t>
            </a:r>
            <a:r>
              <a:rPr lang="en-US" sz="1800" dirty="0">
                <a:solidFill>
                  <a:srgbClr val="18170E"/>
                </a:solidFill>
                <a:latin typeface="DejaVuSans"/>
              </a:rPr>
              <a:t>definition is broad enough to encompass both archetypal and more recent manifestations, yet specific enough to preserve</a:t>
            </a:r>
            <a:r>
              <a:rPr lang="cs-CZ" sz="1800" dirty="0">
                <a:solidFill>
                  <a:srgbClr val="18170E"/>
                </a:solidFill>
                <a:latin typeface="DejaVuSans"/>
              </a:rPr>
              <a:t> </a:t>
            </a:r>
            <a:r>
              <a:rPr lang="cs-CZ" sz="1800" dirty="0" err="1">
                <a:solidFill>
                  <a:srgbClr val="18170E"/>
                </a:solidFill>
                <a:latin typeface="DejaVuSans"/>
              </a:rPr>
              <a:t>the</a:t>
            </a:r>
            <a:r>
              <a:rPr lang="cs-CZ" sz="1800" dirty="0">
                <a:solidFill>
                  <a:srgbClr val="18170E"/>
                </a:solidFill>
                <a:latin typeface="DejaVuSans"/>
              </a:rPr>
              <a:t> </a:t>
            </a:r>
            <a:r>
              <a:rPr lang="cs-CZ" sz="1800" dirty="0" err="1">
                <a:solidFill>
                  <a:srgbClr val="18170E"/>
                </a:solidFill>
                <a:latin typeface="DejaVuSans"/>
              </a:rPr>
              <a:t>term's</a:t>
            </a:r>
            <a:r>
              <a:rPr lang="cs-CZ" sz="1800" dirty="0">
                <a:solidFill>
                  <a:srgbClr val="18170E"/>
                </a:solidFill>
                <a:latin typeface="DejaVuSans"/>
              </a:rPr>
              <a:t> </a:t>
            </a:r>
            <a:r>
              <a:rPr lang="cs-CZ" sz="1800" dirty="0" err="1">
                <a:solidFill>
                  <a:srgbClr val="18170E"/>
                </a:solidFill>
                <a:latin typeface="DejaVuSans"/>
              </a:rPr>
              <a:t>analytical</a:t>
            </a:r>
            <a:r>
              <a:rPr lang="cs-CZ" sz="1800" dirty="0">
                <a:solidFill>
                  <a:srgbClr val="18170E"/>
                </a:solidFill>
                <a:latin typeface="DejaVuSans"/>
              </a:rPr>
              <a:t> </a:t>
            </a:r>
            <a:r>
              <a:rPr lang="cs-CZ" sz="1800" dirty="0" err="1">
                <a:solidFill>
                  <a:srgbClr val="18170E"/>
                </a:solidFill>
                <a:latin typeface="DejaVuSans"/>
              </a:rPr>
              <a:t>value</a:t>
            </a:r>
            <a:r>
              <a:rPr lang="cs-CZ" sz="1800" dirty="0">
                <a:solidFill>
                  <a:srgbClr val="18170E"/>
                </a:solidFill>
                <a:latin typeface="DejaVuSans"/>
              </a:rPr>
              <a:t>. (</a:t>
            </a:r>
            <a:r>
              <a:rPr lang="cs-CZ" sz="1800" dirty="0" err="1">
                <a:solidFill>
                  <a:srgbClr val="18170E"/>
                </a:solidFill>
                <a:latin typeface="DejaVuSans"/>
              </a:rPr>
              <a:t>Gamplen</a:t>
            </a:r>
            <a:r>
              <a:rPr lang="cs-CZ" sz="1800" dirty="0">
                <a:solidFill>
                  <a:srgbClr val="18170E"/>
                </a:solidFill>
                <a:latin typeface="DejaVuSans"/>
              </a:rPr>
              <a:t> 2011)</a:t>
            </a:r>
          </a:p>
          <a:p>
            <a:pPr algn="l"/>
            <a:r>
              <a:rPr lang="cs-CZ" sz="1800" dirty="0" err="1">
                <a:solidFill>
                  <a:srgbClr val="18170E"/>
                </a:solidFill>
                <a:latin typeface="DejaVuSans"/>
              </a:rPr>
              <a:t>Gamlen</a:t>
            </a:r>
            <a:r>
              <a:rPr lang="cs-CZ" sz="1800" dirty="0">
                <a:solidFill>
                  <a:srgbClr val="18170E"/>
                </a:solidFill>
                <a:latin typeface="DejaVuSans"/>
              </a:rPr>
              <a:t>: </a:t>
            </a:r>
            <a:r>
              <a:rPr lang="en-US" sz="1800" dirty="0">
                <a:solidFill>
                  <a:srgbClr val="18170E"/>
                </a:solidFill>
                <a:latin typeface="DejaVuSans"/>
              </a:rPr>
              <a:t> ‘diaspora’ as an umbrella term for the many extra-territorial groups that, through</a:t>
            </a:r>
            <a:r>
              <a:rPr lang="cs-CZ" sz="1800" dirty="0">
                <a:solidFill>
                  <a:srgbClr val="18170E"/>
                </a:solidFill>
                <a:latin typeface="DejaVuSans"/>
              </a:rPr>
              <a:t> </a:t>
            </a:r>
            <a:r>
              <a:rPr lang="en-US" sz="1800" dirty="0">
                <a:solidFill>
                  <a:srgbClr val="18170E"/>
                </a:solidFill>
                <a:latin typeface="DejaVuSans"/>
              </a:rPr>
              <a:t>processes of interacting with a variety of state institutions at, below, and above </a:t>
            </a:r>
            <a:r>
              <a:rPr lang="en-US" sz="1800" dirty="0" err="1">
                <a:solidFill>
                  <a:srgbClr val="18170E"/>
                </a:solidFill>
                <a:latin typeface="DejaVuSans"/>
              </a:rPr>
              <a:t>th</a:t>
            </a:r>
            <a:r>
              <a:rPr lang="cs-CZ" sz="1800" dirty="0">
                <a:solidFill>
                  <a:srgbClr val="18170E"/>
                </a:solidFill>
                <a:latin typeface="DejaVuSans"/>
              </a:rPr>
              <a:t>e</a:t>
            </a:r>
            <a:r>
              <a:rPr lang="en-US" sz="1800" dirty="0">
                <a:solidFill>
                  <a:srgbClr val="18170E"/>
                </a:solidFill>
                <a:latin typeface="DejaVuSans"/>
              </a:rPr>
              <a:t> nation-state, are attributed with various</a:t>
            </a:r>
            <a:r>
              <a:rPr lang="cs-CZ" sz="1800" dirty="0">
                <a:solidFill>
                  <a:srgbClr val="18170E"/>
                </a:solidFill>
                <a:latin typeface="DejaVuSans"/>
              </a:rPr>
              <a:t> </a:t>
            </a:r>
            <a:r>
              <a:rPr lang="en-US" sz="1800" dirty="0">
                <a:solidFill>
                  <a:srgbClr val="18170E"/>
                </a:solidFill>
                <a:latin typeface="DejaVuSans"/>
              </a:rPr>
              <a:t>‘thicknesses’ of ‘diasporic membership’ (Smith </a:t>
            </a:r>
            <a:r>
              <a:rPr lang="en-US" sz="1800" dirty="0">
                <a:solidFill>
                  <a:srgbClr val="000000"/>
                </a:solidFill>
                <a:latin typeface="DejaVuSans"/>
              </a:rPr>
              <a:t>2003</a:t>
            </a:r>
            <a:r>
              <a:rPr lang="en-US" sz="1800" i="1" dirty="0">
                <a:solidFill>
                  <a:srgbClr val="000000"/>
                </a:solidFill>
                <a:latin typeface="DejaVuSans-Oblique"/>
              </a:rPr>
              <a:t>a </a:t>
            </a:r>
            <a:r>
              <a:rPr lang="en-US" sz="1800" dirty="0">
                <a:solidFill>
                  <a:srgbClr val="18170E"/>
                </a:solidFill>
                <a:latin typeface="DejaVuSans"/>
              </a:rPr>
              <a:t>) in their home country. These groups include temporary or</a:t>
            </a:r>
            <a:r>
              <a:rPr lang="cs-CZ" sz="1800" dirty="0">
                <a:solidFill>
                  <a:srgbClr val="18170E"/>
                </a:solidFill>
                <a:latin typeface="DejaVuSans"/>
              </a:rPr>
              <a:t> </a:t>
            </a:r>
            <a:r>
              <a:rPr lang="en-US" sz="1800" dirty="0">
                <a:solidFill>
                  <a:srgbClr val="18170E"/>
                </a:solidFill>
                <a:latin typeface="DejaVuSans"/>
              </a:rPr>
              <a:t>transnational migrants who spread their time between several places in which they hold some or other status (e.g. </a:t>
            </a:r>
            <a:r>
              <a:rPr lang="en-US" sz="1800" dirty="0" err="1">
                <a:solidFill>
                  <a:srgbClr val="18170E"/>
                </a:solidFill>
                <a:latin typeface="DejaVuSans"/>
              </a:rPr>
              <a:t>citizen,denizen</a:t>
            </a:r>
            <a:r>
              <a:rPr lang="en-US" sz="1800" dirty="0">
                <a:solidFill>
                  <a:srgbClr val="18170E"/>
                </a:solidFill>
                <a:latin typeface="DejaVuSans"/>
              </a:rPr>
              <a:t>, or visitor). They also include longer term but still first-generation emigrants settled in another country, and</a:t>
            </a:r>
            <a:r>
              <a:rPr lang="cs-CZ" sz="1800" dirty="0">
                <a:solidFill>
                  <a:srgbClr val="18170E"/>
                </a:solidFill>
                <a:latin typeface="DejaVuSans"/>
              </a:rPr>
              <a:t> </a:t>
            </a:r>
            <a:r>
              <a:rPr lang="en-US" sz="1800" dirty="0">
                <a:solidFill>
                  <a:srgbClr val="18170E"/>
                </a:solidFill>
                <a:latin typeface="DejaVuSans"/>
              </a:rPr>
              <a:t>descendants of emigrants who—in certain places at certain times—identify as diasporic or even as members of a fully</a:t>
            </a:r>
            <a:r>
              <a:rPr lang="cs-CZ" sz="1800" dirty="0">
                <a:solidFill>
                  <a:srgbClr val="18170E"/>
                </a:solidFill>
                <a:latin typeface="DejaVuSans"/>
              </a:rPr>
              <a:t> </a:t>
            </a:r>
            <a:r>
              <a:rPr lang="cs-CZ" sz="1800" dirty="0" err="1">
                <a:solidFill>
                  <a:srgbClr val="18170E"/>
                </a:solidFill>
                <a:latin typeface="DejaVuSans"/>
              </a:rPr>
              <a:t>fledged</a:t>
            </a:r>
            <a:r>
              <a:rPr lang="cs-CZ" sz="1800" dirty="0">
                <a:solidFill>
                  <a:srgbClr val="18170E"/>
                </a:solidFill>
                <a:latin typeface="DejaVuSans"/>
              </a:rPr>
              <a:t> diaspora ‘</a:t>
            </a:r>
            <a:r>
              <a:rPr lang="cs-CZ" sz="1800" dirty="0" err="1">
                <a:solidFill>
                  <a:srgbClr val="18170E"/>
                </a:solidFill>
                <a:latin typeface="DejaVuSans"/>
              </a:rPr>
              <a:t>community</a:t>
            </a:r>
            <a:r>
              <a:rPr lang="cs-CZ" sz="1800" dirty="0">
                <a:solidFill>
                  <a:srgbClr val="18170E"/>
                </a:solidFill>
                <a:latin typeface="DejaVuSans"/>
              </a:rPr>
              <a:t>’.</a:t>
            </a:r>
            <a:endParaRPr lang="cs-CZ" dirty="0"/>
          </a:p>
        </p:txBody>
      </p:sp>
    </p:spTree>
    <p:extLst>
      <p:ext uri="{BB962C8B-B14F-4D97-AF65-F5344CB8AC3E}">
        <p14:creationId xmlns:p14="http://schemas.microsoft.com/office/powerpoint/2010/main" val="2632512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D077D-4A19-249C-073F-F94961ADBDB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9A3D971-110E-38E7-5780-E33611DEFD4A}"/>
              </a:ext>
            </a:extLst>
          </p:cNvPr>
          <p:cNvSpPr>
            <a:spLocks noGrp="1"/>
          </p:cNvSpPr>
          <p:nvPr>
            <p:ph idx="1"/>
          </p:nvPr>
        </p:nvSpPr>
        <p:spPr/>
        <p:txBody>
          <a:bodyPr/>
          <a:lstStyle/>
          <a:p>
            <a:pPr marL="0" indent="0">
              <a:buNone/>
            </a:pPr>
            <a:r>
              <a:rPr lang="cs-CZ" dirty="0"/>
              <a:t>Diaspora </a:t>
            </a:r>
            <a:r>
              <a:rPr lang="cs-CZ" dirty="0" err="1"/>
              <a:t>engagement</a:t>
            </a:r>
            <a:endParaRPr lang="cs-CZ" dirty="0"/>
          </a:p>
          <a:p>
            <a:pPr marL="0" indent="0">
              <a:buNone/>
            </a:pPr>
            <a:r>
              <a:rPr lang="cs-CZ" dirty="0"/>
              <a:t>Diaspora </a:t>
            </a:r>
            <a:r>
              <a:rPr lang="cs-CZ" dirty="0" err="1"/>
              <a:t>policy</a:t>
            </a:r>
            <a:endParaRPr lang="cs-CZ" dirty="0"/>
          </a:p>
          <a:p>
            <a:pPr marL="0" indent="0">
              <a:buNone/>
            </a:pPr>
            <a:r>
              <a:rPr lang="cs-CZ" dirty="0"/>
              <a:t>…..</a:t>
            </a:r>
            <a:r>
              <a:rPr lang="cs-CZ" dirty="0" err="1"/>
              <a:t>look</a:t>
            </a:r>
            <a:r>
              <a:rPr lang="cs-CZ" dirty="0"/>
              <a:t> </a:t>
            </a:r>
            <a:r>
              <a:rPr lang="cs-CZ" dirty="0" err="1"/>
              <a:t>at</a:t>
            </a:r>
            <a:r>
              <a:rPr lang="cs-CZ" dirty="0"/>
              <a:t> </a:t>
            </a:r>
            <a:r>
              <a:rPr lang="cs-CZ" dirty="0" err="1"/>
              <a:t>google</a:t>
            </a:r>
            <a:r>
              <a:rPr lang="cs-CZ" dirty="0"/>
              <a:t> </a:t>
            </a:r>
            <a:r>
              <a:rPr lang="cs-CZ" dirty="0" err="1"/>
              <a:t>scholar</a:t>
            </a:r>
            <a:r>
              <a:rPr lang="cs-CZ" dirty="0"/>
              <a:t> </a:t>
            </a:r>
            <a:r>
              <a:rPr lang="cs-CZ" dirty="0" err="1"/>
              <a:t>what</a:t>
            </a:r>
            <a:r>
              <a:rPr lang="cs-CZ" dirty="0"/>
              <a:t> </a:t>
            </a:r>
            <a:r>
              <a:rPr lang="en-US" dirty="0"/>
              <a:t>all can be explored within the diaspora</a:t>
            </a:r>
            <a:endParaRPr lang="cs-CZ" dirty="0"/>
          </a:p>
        </p:txBody>
      </p:sp>
    </p:spTree>
    <p:extLst>
      <p:ext uri="{BB962C8B-B14F-4D97-AF65-F5344CB8AC3E}">
        <p14:creationId xmlns:p14="http://schemas.microsoft.com/office/powerpoint/2010/main" val="249598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DF315B9B-3F82-D0C7-B027-CBF4527EA6A1}"/>
              </a:ext>
            </a:extLst>
          </p:cNvPr>
          <p:cNvSpPr>
            <a:spLocks noGrp="1"/>
          </p:cNvSpPr>
          <p:nvPr>
            <p:ph type="title"/>
          </p:nvPr>
        </p:nvSpPr>
        <p:spPr>
          <a:xfrm>
            <a:off x="1992313" y="1052513"/>
            <a:ext cx="8229600" cy="1143000"/>
          </a:xfrm>
        </p:spPr>
        <p:txBody>
          <a:bodyPr/>
          <a:lstStyle/>
          <a:p>
            <a:r>
              <a:rPr lang="cs-CZ" altLang="cs-CZ" b="0" dirty="0" err="1">
                <a:solidFill>
                  <a:srgbClr val="000000"/>
                </a:solidFill>
                <a:latin typeface="Arial" panose="020B0604020202020204" pitchFamily="34" charset="0"/>
              </a:rPr>
              <a:t>Task</a:t>
            </a:r>
            <a:r>
              <a:rPr lang="cs-CZ" altLang="cs-CZ" b="0" dirty="0">
                <a:solidFill>
                  <a:srgbClr val="000000"/>
                </a:solidFill>
                <a:latin typeface="Arial" panose="020B0604020202020204" pitchFamily="34" charset="0"/>
              </a:rPr>
              <a:t> </a:t>
            </a:r>
            <a:r>
              <a:rPr lang="cs-CZ" altLang="cs-CZ" b="0" dirty="0" err="1">
                <a:solidFill>
                  <a:srgbClr val="000000"/>
                </a:solidFill>
                <a:latin typeface="Arial" panose="020B0604020202020204" pitchFamily="34" charset="0"/>
              </a:rPr>
              <a:t>for</a:t>
            </a:r>
            <a:r>
              <a:rPr lang="cs-CZ" altLang="cs-CZ" b="0" dirty="0">
                <a:solidFill>
                  <a:srgbClr val="000000"/>
                </a:solidFill>
                <a:latin typeface="Arial" panose="020B0604020202020204" pitchFamily="34" charset="0"/>
              </a:rPr>
              <a:t> </a:t>
            </a:r>
            <a:r>
              <a:rPr lang="cs-CZ" altLang="cs-CZ" b="0" dirty="0" err="1">
                <a:solidFill>
                  <a:srgbClr val="000000"/>
                </a:solidFill>
                <a:latin typeface="Arial" panose="020B0604020202020204" pitchFamily="34" charset="0"/>
              </a:rPr>
              <a:t>next</a:t>
            </a:r>
            <a:r>
              <a:rPr lang="cs-CZ" altLang="cs-CZ" b="0" dirty="0">
                <a:solidFill>
                  <a:srgbClr val="000000"/>
                </a:solidFill>
                <a:latin typeface="Arial" panose="020B0604020202020204" pitchFamily="34" charset="0"/>
              </a:rPr>
              <a:t> </a:t>
            </a:r>
            <a:r>
              <a:rPr lang="cs-CZ" altLang="cs-CZ" b="0" dirty="0" err="1">
                <a:solidFill>
                  <a:srgbClr val="000000"/>
                </a:solidFill>
                <a:latin typeface="Arial" panose="020B0604020202020204" pitchFamily="34" charset="0"/>
              </a:rPr>
              <a:t>lecture</a:t>
            </a:r>
            <a:endParaRPr lang="cs-CZ" altLang="cs-CZ" dirty="0"/>
          </a:p>
        </p:txBody>
      </p:sp>
      <p:sp>
        <p:nvSpPr>
          <p:cNvPr id="3" name="Zástupný obsah 2">
            <a:extLst>
              <a:ext uri="{FF2B5EF4-FFF2-40B4-BE49-F238E27FC236}">
                <a16:creationId xmlns:a16="http://schemas.microsoft.com/office/drawing/2014/main" id="{937C3B5F-DF7E-CDA0-00AC-A4CDE54E802C}"/>
              </a:ext>
            </a:extLst>
          </p:cNvPr>
          <p:cNvSpPr>
            <a:spLocks noGrp="1"/>
          </p:cNvSpPr>
          <p:nvPr>
            <p:ph idx="1"/>
          </p:nvPr>
        </p:nvSpPr>
        <p:spPr>
          <a:xfrm>
            <a:off x="1981200" y="2420939"/>
            <a:ext cx="8229600" cy="3705225"/>
          </a:xfrm>
        </p:spPr>
        <p:txBody>
          <a:bodyPr/>
          <a:lstStyle/>
          <a:p>
            <a:pPr>
              <a:lnSpc>
                <a:spcPct val="107000"/>
              </a:lnSpc>
              <a:spcAft>
                <a:spcPts val="800"/>
              </a:spcAft>
            </a:pPr>
            <a:r>
              <a:rPr lang="cs-CZ" sz="1800" dirty="0" err="1">
                <a:solidFill>
                  <a:srgbClr val="222222"/>
                </a:solidFill>
                <a:latin typeface="Times New Roman" panose="02020603050405020304" pitchFamily="18" charset="0"/>
                <a:ea typeface="Calibri" panose="020F0502020204030204" pitchFamily="34" charset="0"/>
              </a:rPr>
              <a:t>Read</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the</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article</a:t>
            </a:r>
            <a:r>
              <a:rPr lang="cs-CZ" sz="1800" dirty="0">
                <a:solidFill>
                  <a:srgbClr val="222222"/>
                </a:solidFill>
                <a:latin typeface="Times New Roman" panose="02020603050405020304" pitchFamily="18" charset="0"/>
                <a:ea typeface="Calibri" panose="020F0502020204030204" pitchFamily="34" charset="0"/>
              </a:rPr>
              <a:t> and </a:t>
            </a:r>
            <a:r>
              <a:rPr lang="cs-CZ" sz="1800" dirty="0" err="1">
                <a:solidFill>
                  <a:srgbClr val="222222"/>
                </a:solidFill>
                <a:latin typeface="Times New Roman" panose="02020603050405020304" pitchFamily="18" charset="0"/>
                <a:ea typeface="Calibri" panose="020F0502020204030204" pitchFamily="34" charset="0"/>
              </a:rPr>
              <a:t>rise</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one</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related</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question</a:t>
            </a:r>
            <a:r>
              <a:rPr lang="cs-CZ" sz="1800" dirty="0">
                <a:solidFill>
                  <a:srgbClr val="222222"/>
                </a:solidFill>
                <a:latin typeface="Times New Roman" panose="02020603050405020304" pitchFamily="18" charset="0"/>
                <a:ea typeface="Calibri" panose="020F0502020204030204" pitchFamily="34" charset="0"/>
              </a:rPr>
              <a:t> to </a:t>
            </a:r>
            <a:r>
              <a:rPr lang="cs-CZ" sz="1800" dirty="0" err="1">
                <a:solidFill>
                  <a:srgbClr val="222222"/>
                </a:solidFill>
                <a:latin typeface="Times New Roman" panose="02020603050405020304" pitchFamily="18" charset="0"/>
                <a:ea typeface="Calibri" panose="020F0502020204030204" pitchFamily="34" charset="0"/>
              </a:rPr>
              <a:t>both</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papers</a:t>
            </a:r>
            <a:r>
              <a:rPr lang="cs-CZ" sz="1800" dirty="0">
                <a:solidFill>
                  <a:srgbClr val="222222"/>
                </a:solidFill>
                <a:latin typeface="Times New Roman" panose="02020603050405020304" pitchFamily="18" charset="0"/>
                <a:ea typeface="Calibri" panose="020F0502020204030204" pitchFamily="34" charset="0"/>
              </a:rPr>
              <a:t>:</a:t>
            </a:r>
          </a:p>
          <a:p>
            <a:pPr marL="0" indent="0">
              <a:lnSpc>
                <a:spcPct val="107000"/>
              </a:lnSpc>
              <a:spcAft>
                <a:spcPts val="800"/>
              </a:spcAft>
              <a:buNone/>
            </a:pPr>
            <a:r>
              <a:rPr lang="cs-CZ" sz="1800" dirty="0" err="1">
                <a:solidFill>
                  <a:srgbClr val="222222"/>
                </a:solidFill>
                <a:latin typeface="Times New Roman" panose="02020603050405020304" pitchFamily="18" charset="0"/>
                <a:ea typeface="Calibri" panose="020F0502020204030204" pitchFamily="34" charset="0"/>
              </a:rPr>
              <a:t>Bruneau</a:t>
            </a:r>
            <a:r>
              <a:rPr lang="cs-CZ" sz="1800" dirty="0">
                <a:solidFill>
                  <a:srgbClr val="222222"/>
                </a:solidFill>
                <a:latin typeface="Times New Roman" panose="02020603050405020304" pitchFamily="18" charset="0"/>
                <a:ea typeface="Calibri" panose="020F0502020204030204" pitchFamily="34" charset="0"/>
              </a:rPr>
              <a:t>, M. (2010). </a:t>
            </a:r>
            <a:r>
              <a:rPr lang="cs-CZ" sz="1800" dirty="0" err="1">
                <a:solidFill>
                  <a:srgbClr val="222222"/>
                </a:solidFill>
                <a:latin typeface="Times New Roman" panose="02020603050405020304" pitchFamily="18" charset="0"/>
                <a:ea typeface="Calibri" panose="020F0502020204030204" pitchFamily="34" charset="0"/>
              </a:rPr>
              <a:t>Diasporas</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transnational</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spaces</a:t>
            </a:r>
            <a:r>
              <a:rPr lang="cs-CZ" sz="1800" dirty="0">
                <a:solidFill>
                  <a:srgbClr val="222222"/>
                </a:solidFill>
                <a:latin typeface="Times New Roman" panose="02020603050405020304" pitchFamily="18" charset="0"/>
                <a:ea typeface="Calibri" panose="020F0502020204030204" pitchFamily="34" charset="0"/>
              </a:rPr>
              <a:t> and </a:t>
            </a:r>
            <a:r>
              <a:rPr lang="cs-CZ" sz="1800" dirty="0" err="1">
                <a:solidFill>
                  <a:srgbClr val="222222"/>
                </a:solidFill>
                <a:latin typeface="Times New Roman" panose="02020603050405020304" pitchFamily="18" charset="0"/>
                <a:ea typeface="Calibri" panose="020F0502020204030204" pitchFamily="34" charset="0"/>
              </a:rPr>
              <a:t>communities</a:t>
            </a:r>
            <a:r>
              <a:rPr lang="cs-CZ" sz="1800" dirty="0">
                <a:solidFill>
                  <a:srgbClr val="222222"/>
                </a:solidFill>
                <a:latin typeface="Times New Roman" panose="02020603050405020304" pitchFamily="18" charset="0"/>
                <a:ea typeface="Calibri" panose="020F0502020204030204" pitchFamily="34" charset="0"/>
              </a:rPr>
              <a:t>. In: </a:t>
            </a:r>
            <a:r>
              <a:rPr lang="cs-CZ" sz="1800" i="1" dirty="0">
                <a:solidFill>
                  <a:srgbClr val="222222"/>
                </a:solidFill>
                <a:latin typeface="Times New Roman" panose="02020603050405020304" pitchFamily="18" charset="0"/>
                <a:ea typeface="Calibri" panose="020F0502020204030204" pitchFamily="34" charset="0"/>
              </a:rPr>
              <a:t>Diaspora and </a:t>
            </a:r>
            <a:r>
              <a:rPr lang="cs-CZ" sz="1800" i="1" dirty="0" err="1">
                <a:solidFill>
                  <a:srgbClr val="222222"/>
                </a:solidFill>
                <a:latin typeface="Times New Roman" panose="02020603050405020304" pitchFamily="18" charset="0"/>
                <a:ea typeface="Calibri" panose="020F0502020204030204" pitchFamily="34" charset="0"/>
              </a:rPr>
              <a:t>transnationalism</a:t>
            </a:r>
            <a:r>
              <a:rPr lang="cs-CZ" sz="1800" i="1" dirty="0">
                <a:solidFill>
                  <a:srgbClr val="222222"/>
                </a:solidFill>
                <a:latin typeface="Times New Roman" panose="02020603050405020304" pitchFamily="18" charset="0"/>
                <a:ea typeface="Calibri" panose="020F0502020204030204" pitchFamily="34" charset="0"/>
              </a:rPr>
              <a:t>: </a:t>
            </a:r>
            <a:r>
              <a:rPr lang="cs-CZ" sz="1800" i="1" dirty="0" err="1">
                <a:solidFill>
                  <a:srgbClr val="222222"/>
                </a:solidFill>
                <a:latin typeface="Times New Roman" panose="02020603050405020304" pitchFamily="18" charset="0"/>
                <a:ea typeface="Calibri" panose="020F0502020204030204" pitchFamily="34" charset="0"/>
              </a:rPr>
              <a:t>Concepts</a:t>
            </a:r>
            <a:r>
              <a:rPr lang="cs-CZ" sz="1800" i="1" dirty="0">
                <a:solidFill>
                  <a:srgbClr val="222222"/>
                </a:solidFill>
                <a:latin typeface="Times New Roman" panose="02020603050405020304" pitchFamily="18" charset="0"/>
                <a:ea typeface="Calibri" panose="020F0502020204030204" pitchFamily="34" charset="0"/>
              </a:rPr>
              <a:t>, </a:t>
            </a:r>
            <a:r>
              <a:rPr lang="cs-CZ" sz="1800" i="1" dirty="0" err="1">
                <a:solidFill>
                  <a:srgbClr val="222222"/>
                </a:solidFill>
                <a:latin typeface="Times New Roman" panose="02020603050405020304" pitchFamily="18" charset="0"/>
                <a:ea typeface="Calibri" panose="020F0502020204030204" pitchFamily="34" charset="0"/>
              </a:rPr>
              <a:t>theories</a:t>
            </a:r>
            <a:r>
              <a:rPr lang="cs-CZ" sz="1800" i="1" dirty="0">
                <a:solidFill>
                  <a:srgbClr val="222222"/>
                </a:solidFill>
                <a:latin typeface="Times New Roman" panose="02020603050405020304" pitchFamily="18" charset="0"/>
                <a:ea typeface="Calibri" panose="020F0502020204030204" pitchFamily="34" charset="0"/>
              </a:rPr>
              <a:t> and </a:t>
            </a:r>
            <a:r>
              <a:rPr lang="cs-CZ" sz="1800" i="1" dirty="0" err="1">
                <a:solidFill>
                  <a:srgbClr val="222222"/>
                </a:solidFill>
                <a:latin typeface="Times New Roman" panose="02020603050405020304" pitchFamily="18" charset="0"/>
                <a:ea typeface="Calibri" panose="020F0502020204030204" pitchFamily="34" charset="0"/>
              </a:rPr>
              <a:t>methods</a:t>
            </a:r>
            <a:r>
              <a:rPr lang="cs-CZ" sz="1800" dirty="0">
                <a:solidFill>
                  <a:srgbClr val="222222"/>
                </a:solidFill>
                <a:latin typeface="Times New Roman" panose="02020603050405020304" pitchFamily="18" charset="0"/>
                <a:ea typeface="Calibri" panose="020F0502020204030204" pitchFamily="34" charset="0"/>
              </a:rPr>
              <a:t>, </a:t>
            </a:r>
            <a:r>
              <a:rPr lang="cs-CZ" sz="1800" i="1" dirty="0">
                <a:solidFill>
                  <a:srgbClr val="222222"/>
                </a:solidFill>
                <a:latin typeface="Times New Roman" panose="02020603050405020304" pitchFamily="18" charset="0"/>
                <a:ea typeface="Calibri" panose="020F0502020204030204" pitchFamily="34" charset="0"/>
              </a:rPr>
              <a:t>3</a:t>
            </a:r>
            <a:r>
              <a:rPr lang="cs-CZ" sz="1800" dirty="0">
                <a:solidFill>
                  <a:srgbClr val="222222"/>
                </a:solidFill>
                <a:latin typeface="Times New Roman" panose="02020603050405020304" pitchFamily="18" charset="0"/>
                <a:ea typeface="Calibri" panose="020F0502020204030204" pitchFamily="34" charset="0"/>
              </a:rPr>
              <a:t>(1), 35-50.</a:t>
            </a:r>
          </a:p>
          <a:p>
            <a:pPr marL="0" indent="0">
              <a:lnSpc>
                <a:spcPct val="107000"/>
              </a:lnSpc>
              <a:spcAft>
                <a:spcPts val="800"/>
              </a:spcAft>
              <a:buNone/>
            </a:pPr>
            <a:r>
              <a:rPr lang="cs-CZ" sz="1800" dirty="0" err="1">
                <a:solidFill>
                  <a:srgbClr val="222222"/>
                </a:solidFill>
                <a:latin typeface="Times New Roman" panose="02020603050405020304" pitchFamily="18" charset="0"/>
                <a:ea typeface="Calibri" panose="020F0502020204030204" pitchFamily="34" charset="0"/>
              </a:rPr>
              <a:t>Shaar</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AlHakam</a:t>
            </a:r>
            <a:r>
              <a:rPr lang="cs-CZ" sz="1800" dirty="0">
                <a:solidFill>
                  <a:srgbClr val="222222"/>
                </a:solidFill>
                <a:latin typeface="Times New Roman" panose="02020603050405020304" pitchFamily="18" charset="0"/>
                <a:ea typeface="Calibri" panose="020F0502020204030204" pitchFamily="34" charset="0"/>
              </a:rPr>
              <a:t> (2021). </a:t>
            </a:r>
            <a:r>
              <a:rPr lang="cs-CZ" sz="1800" dirty="0" err="1">
                <a:solidFill>
                  <a:srgbClr val="222222"/>
                </a:solidFill>
                <a:latin typeface="Times New Roman" panose="02020603050405020304" pitchFamily="18" charset="0"/>
                <a:ea typeface="Calibri" panose="020F0502020204030204" pitchFamily="34" charset="0"/>
              </a:rPr>
              <a:t>Finding</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the</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Center:Placemaking</a:t>
            </a:r>
            <a:r>
              <a:rPr lang="cs-CZ" sz="1800" dirty="0">
                <a:solidFill>
                  <a:srgbClr val="222222"/>
                </a:solidFill>
                <a:latin typeface="Times New Roman" panose="02020603050405020304" pitchFamily="18" charset="0"/>
                <a:ea typeface="Calibri" panose="020F0502020204030204" pitchFamily="34" charset="0"/>
              </a:rPr>
              <a:t> by </a:t>
            </a:r>
            <a:r>
              <a:rPr lang="cs-CZ" sz="1800" dirty="0" err="1">
                <a:solidFill>
                  <a:srgbClr val="222222"/>
                </a:solidFill>
                <a:latin typeface="Times New Roman" panose="02020603050405020304" pitchFamily="18" charset="0"/>
                <a:ea typeface="Calibri" panose="020F0502020204030204" pitchFamily="34" charset="0"/>
              </a:rPr>
              <a:t>Allepian</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Migrants</a:t>
            </a:r>
            <a:r>
              <a:rPr lang="cs-CZ" sz="1800" dirty="0">
                <a:solidFill>
                  <a:srgbClr val="222222"/>
                </a:solidFill>
                <a:latin typeface="Times New Roman" panose="02020603050405020304" pitchFamily="18" charset="0"/>
                <a:ea typeface="Calibri" panose="020F0502020204030204" pitchFamily="34" charset="0"/>
              </a:rPr>
              <a:t> and </a:t>
            </a:r>
            <a:r>
              <a:rPr lang="cs-CZ" sz="1800" dirty="0" err="1">
                <a:solidFill>
                  <a:srgbClr val="222222"/>
                </a:solidFill>
                <a:latin typeface="Times New Roman" panose="02020603050405020304" pitchFamily="18" charset="0"/>
                <a:ea typeface="Calibri" panose="020F0502020204030204" pitchFamily="34" charset="0"/>
              </a:rPr>
              <a:t>Refugees</a:t>
            </a:r>
            <a:r>
              <a:rPr lang="cs-CZ" sz="1800" dirty="0">
                <a:solidFill>
                  <a:srgbClr val="222222"/>
                </a:solidFill>
                <a:latin typeface="Times New Roman" panose="02020603050405020304" pitchFamily="18" charset="0"/>
                <a:ea typeface="Calibri" panose="020F0502020204030204" pitchFamily="34" charset="0"/>
              </a:rPr>
              <a:t> in </a:t>
            </a:r>
            <a:r>
              <a:rPr lang="cs-CZ" sz="1800" dirty="0" err="1">
                <a:solidFill>
                  <a:srgbClr val="222222"/>
                </a:solidFill>
                <a:latin typeface="Times New Roman" panose="02020603050405020304" pitchFamily="18" charset="0"/>
                <a:ea typeface="Calibri" panose="020F0502020204030204" pitchFamily="34" charset="0"/>
              </a:rPr>
              <a:t>Berlin</a:t>
            </a:r>
            <a:r>
              <a:rPr lang="cs-CZ" sz="1800" dirty="0">
                <a:solidFill>
                  <a:srgbClr val="222222"/>
                </a:solidFill>
                <a:latin typeface="Times New Roman" panose="02020603050405020304" pitchFamily="18" charset="0"/>
                <a:ea typeface="Calibri" panose="020F0502020204030204" pitchFamily="34" charset="0"/>
              </a:rPr>
              <a:t>. MA </a:t>
            </a:r>
            <a:r>
              <a:rPr lang="cs-CZ" sz="1800" dirty="0" err="1">
                <a:solidFill>
                  <a:srgbClr val="222222"/>
                </a:solidFill>
                <a:latin typeface="Times New Roman" panose="02020603050405020304" pitchFamily="18" charset="0"/>
                <a:ea typeface="Calibri" panose="020F0502020204030204" pitchFamily="34" charset="0"/>
              </a:rPr>
              <a:t>theses</a:t>
            </a:r>
            <a:r>
              <a:rPr lang="cs-CZ" sz="1800" dirty="0">
                <a:solidFill>
                  <a:srgbClr val="222222"/>
                </a:solidFill>
                <a:latin typeface="Times New Roman" panose="02020603050405020304" pitchFamily="18" charset="0"/>
                <a:ea typeface="Calibri" panose="020F0502020204030204" pitchFamily="34" charset="0"/>
              </a:rPr>
              <a:t>. </a:t>
            </a:r>
            <a:endParaRPr lang="cs-CZ" sz="1800" dirty="0">
              <a:latin typeface="Calibri" panose="020F0502020204030204" pitchFamily="34" charset="0"/>
              <a:ea typeface="Calibri" panose="020F0502020204030204" pitchFamily="34" charset="0"/>
            </a:endParaRPr>
          </a:p>
          <a:p>
            <a:pPr marL="114300" indent="0">
              <a:spcBef>
                <a:spcPts val="0"/>
              </a:spcBef>
              <a:buNone/>
              <a:defRPr/>
            </a:pPr>
            <a:endParaRPr lang="cs-CZ"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3BF9BA15-EC2A-23A0-0EA7-249A2B6BE718}"/>
              </a:ext>
            </a:extLst>
          </p:cNvPr>
          <p:cNvSpPr>
            <a:spLocks noGrp="1"/>
          </p:cNvSpPr>
          <p:nvPr>
            <p:ph type="title" idx="4294967295"/>
          </p:nvPr>
        </p:nvSpPr>
        <p:spPr/>
        <p:txBody>
          <a:bodyPr/>
          <a:lstStyle/>
          <a:p>
            <a:pPr eaLnBrk="1" hangingPunct="1"/>
            <a:r>
              <a:rPr lang="cs-CZ" altLang="cs-CZ" b="0" dirty="0" err="1"/>
              <a:t>Lectures</a:t>
            </a:r>
            <a:endParaRPr lang="cs-CZ" altLang="cs-CZ" b="0" dirty="0"/>
          </a:p>
        </p:txBody>
      </p:sp>
      <p:sp>
        <p:nvSpPr>
          <p:cNvPr id="3" name="Zástupný symbol pro obsah 2">
            <a:extLst>
              <a:ext uri="{FF2B5EF4-FFF2-40B4-BE49-F238E27FC236}">
                <a16:creationId xmlns:a16="http://schemas.microsoft.com/office/drawing/2014/main" id="{88905EDE-F458-5511-489D-F2F5D299AEEF}"/>
              </a:ext>
            </a:extLst>
          </p:cNvPr>
          <p:cNvSpPr>
            <a:spLocks noGrp="1"/>
          </p:cNvSpPr>
          <p:nvPr>
            <p:ph idx="4294967295"/>
          </p:nvPr>
        </p:nvSpPr>
        <p:spPr/>
        <p:txBody>
          <a:bodyPr>
            <a:normAutofit/>
          </a:bodyPr>
          <a:lstStyle/>
          <a:p>
            <a:pPr>
              <a:lnSpc>
                <a:spcPct val="80000"/>
              </a:lnSpc>
              <a:spcBef>
                <a:spcPts val="600"/>
              </a:spcBef>
              <a:buClr>
                <a:srgbClr val="FFCC00"/>
              </a:buClr>
              <a:buSzPct val="70000"/>
              <a:buFont typeface="Wingdings" panose="05000000000000000000" pitchFamily="2" charset="2"/>
              <a:buChar char=""/>
              <a:defRPr/>
            </a:pPr>
            <a:r>
              <a:rPr lang="cs-CZ" sz="1800" dirty="0">
                <a:solidFill>
                  <a:srgbClr val="000000"/>
                </a:solidFill>
                <a:latin typeface="Times New Roman" panose="02020603050405020304" pitchFamily="18" charset="0"/>
                <a:ea typeface="Calibri" panose="020F0502020204030204" pitchFamily="34" charset="0"/>
              </a:rPr>
              <a:t> Diaspora and </a:t>
            </a:r>
            <a:r>
              <a:rPr lang="cs-CZ" sz="1800" dirty="0" err="1">
                <a:solidFill>
                  <a:srgbClr val="000000"/>
                </a:solidFill>
                <a:latin typeface="Times New Roman" panose="02020603050405020304" pitchFamily="18" charset="0"/>
                <a:ea typeface="Calibri" panose="020F0502020204030204" pitchFamily="34" charset="0"/>
              </a:rPr>
              <a:t>transnationalism</a:t>
            </a:r>
            <a:r>
              <a:rPr lang="cs-CZ" sz="1800" dirty="0">
                <a:solidFill>
                  <a:srgbClr val="000000"/>
                </a:solidFill>
                <a:latin typeface="Times New Roman" panose="02020603050405020304" pitchFamily="18" charset="0"/>
                <a:ea typeface="Calibri" panose="020F0502020204030204" pitchFamily="34" charset="0"/>
              </a:rPr>
              <a:t> 3-17.10., 24.10. test</a:t>
            </a:r>
          </a:p>
          <a:p>
            <a:pPr>
              <a:lnSpc>
                <a:spcPct val="80000"/>
              </a:lnSpc>
              <a:spcBef>
                <a:spcPts val="600"/>
              </a:spcBef>
              <a:buClr>
                <a:srgbClr val="FFCC00"/>
              </a:buClr>
              <a:buSzPct val="70000"/>
              <a:buFont typeface="Wingdings" panose="05000000000000000000" pitchFamily="2" charset="2"/>
              <a:buChar char=""/>
              <a:defRPr/>
            </a:pP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Refugees</a:t>
            </a:r>
            <a:r>
              <a:rPr lang="cs-CZ" sz="1800" dirty="0">
                <a:solidFill>
                  <a:srgbClr val="000000"/>
                </a:solidFill>
                <a:latin typeface="Times New Roman" panose="02020603050405020304" pitchFamily="18" charset="0"/>
                <a:ea typeface="Calibri" panose="020F0502020204030204" pitchFamily="34" charset="0"/>
              </a:rPr>
              <a:t> and </a:t>
            </a:r>
            <a:r>
              <a:rPr lang="cs-CZ" sz="1800" dirty="0" err="1">
                <a:solidFill>
                  <a:srgbClr val="000000"/>
                </a:solidFill>
                <a:latin typeface="Times New Roman" panose="02020603050405020304" pitchFamily="18" charset="0"/>
                <a:ea typeface="Calibri" panose="020F0502020204030204" pitchFamily="34" charset="0"/>
              </a:rPr>
              <a:t>asylum</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seekers</a:t>
            </a:r>
            <a:r>
              <a:rPr lang="cs-CZ" sz="1800" dirty="0">
                <a:solidFill>
                  <a:srgbClr val="000000"/>
                </a:solidFill>
                <a:latin typeface="Times New Roman" panose="02020603050405020304" pitchFamily="18" charset="0"/>
                <a:ea typeface="Calibri" panose="020F0502020204030204" pitchFamily="34" charset="0"/>
              </a:rPr>
              <a:t> 31.10.-14.11., 21.11. test</a:t>
            </a:r>
          </a:p>
          <a:p>
            <a:pPr>
              <a:lnSpc>
                <a:spcPct val="80000"/>
              </a:lnSpc>
              <a:spcBef>
                <a:spcPts val="600"/>
              </a:spcBef>
              <a:buClr>
                <a:srgbClr val="FFCC00"/>
              </a:buClr>
              <a:buSzPct val="70000"/>
              <a:buFont typeface="Wingdings" panose="05000000000000000000" pitchFamily="2" charset="2"/>
              <a:buChar char=""/>
              <a:defRPr/>
            </a:pPr>
            <a:r>
              <a:rPr lang="cs-CZ" sz="1800" dirty="0" err="1">
                <a:solidFill>
                  <a:srgbClr val="000000"/>
                </a:solidFill>
                <a:latin typeface="Times New Roman" panose="02020603050405020304" pitchFamily="18" charset="0"/>
                <a:ea typeface="Calibri" panose="020F0502020204030204" pitchFamily="34" charset="0"/>
              </a:rPr>
              <a:t>Environmental</a:t>
            </a:r>
            <a:r>
              <a:rPr lang="cs-CZ" sz="1800" dirty="0">
                <a:solidFill>
                  <a:srgbClr val="000000"/>
                </a:solidFill>
                <a:latin typeface="Times New Roman" panose="02020603050405020304" pitchFamily="18" charset="0"/>
                <a:ea typeface="Calibri" panose="020F0502020204030204" pitchFamily="34" charset="0"/>
              </a:rPr>
              <a:t> </a:t>
            </a:r>
            <a:r>
              <a:rPr lang="cs-CZ" sz="1800" dirty="0" err="1">
                <a:solidFill>
                  <a:srgbClr val="000000"/>
                </a:solidFill>
                <a:latin typeface="Times New Roman" panose="02020603050405020304" pitchFamily="18" charset="0"/>
                <a:ea typeface="Calibri" panose="020F0502020204030204" pitchFamily="34" charset="0"/>
              </a:rPr>
              <a:t>migration</a:t>
            </a:r>
            <a:r>
              <a:rPr lang="cs-CZ" sz="1800" dirty="0">
                <a:solidFill>
                  <a:srgbClr val="000000"/>
                </a:solidFill>
                <a:latin typeface="Times New Roman" panose="02020603050405020304" pitchFamily="18" charset="0"/>
                <a:ea typeface="Calibri" panose="020F0502020204030204" pitchFamily="34" charset="0"/>
              </a:rPr>
              <a:t> 5.12.-12.12., 19.12. test</a:t>
            </a:r>
          </a:p>
          <a:p>
            <a:pPr>
              <a:lnSpc>
                <a:spcPct val="80000"/>
              </a:lnSpc>
              <a:spcBef>
                <a:spcPts val="600"/>
              </a:spcBef>
              <a:buClr>
                <a:srgbClr val="FFCC00"/>
              </a:buClr>
              <a:buSzPct val="70000"/>
              <a:buFont typeface="Wingdings" panose="05000000000000000000" pitchFamily="2" charset="2"/>
              <a:buChar char=""/>
              <a:defRPr/>
            </a:pPr>
            <a:r>
              <a:rPr lang="cs-CZ" altLang="cs-CZ" sz="1800" dirty="0">
                <a:solidFill>
                  <a:srgbClr val="000000"/>
                </a:solidFill>
                <a:latin typeface="Times New Roman" panose="02020603050405020304" pitchFamily="18" charset="0"/>
              </a:rPr>
              <a:t>2.1. </a:t>
            </a:r>
            <a:r>
              <a:rPr lang="cs-CZ" altLang="cs-CZ" sz="1800" dirty="0" err="1">
                <a:solidFill>
                  <a:srgbClr val="000000"/>
                </a:solidFill>
                <a:latin typeface="Times New Roman" panose="02020603050405020304" pitchFamily="18" charset="0"/>
              </a:rPr>
              <a:t>wrap</a:t>
            </a:r>
            <a:r>
              <a:rPr lang="cs-CZ" altLang="cs-CZ" sz="1800" dirty="0">
                <a:solidFill>
                  <a:srgbClr val="000000"/>
                </a:solidFill>
                <a:latin typeface="Times New Roman" panose="02020603050405020304" pitchFamily="18" charset="0"/>
              </a:rPr>
              <a:t> up </a:t>
            </a:r>
            <a:r>
              <a:rPr lang="cs-CZ" altLang="cs-CZ" sz="1800" dirty="0" err="1">
                <a:solidFill>
                  <a:srgbClr val="000000"/>
                </a:solidFill>
                <a:latin typeface="Times New Roman" panose="02020603050405020304" pitchFamily="18" charset="0"/>
              </a:rPr>
              <a:t>of</a:t>
            </a:r>
            <a:r>
              <a:rPr lang="cs-CZ" altLang="cs-CZ" sz="1800" dirty="0">
                <a:solidFill>
                  <a:srgbClr val="000000"/>
                </a:solidFill>
                <a:latin typeface="Times New Roman" panose="02020603050405020304" pitchFamily="18" charset="0"/>
              </a:rPr>
              <a:t> </a:t>
            </a:r>
            <a:r>
              <a:rPr lang="cs-CZ" altLang="cs-CZ" sz="1800" dirty="0" err="1">
                <a:solidFill>
                  <a:srgbClr val="000000"/>
                </a:solidFill>
                <a:latin typeface="Times New Roman" panose="02020603050405020304" pitchFamily="18" charset="0"/>
              </a:rPr>
              <a:t>the</a:t>
            </a:r>
            <a:r>
              <a:rPr lang="cs-CZ" altLang="cs-CZ" sz="1800" dirty="0">
                <a:solidFill>
                  <a:srgbClr val="000000"/>
                </a:solidFill>
                <a:latin typeface="Times New Roman" panose="02020603050405020304" pitchFamily="18" charset="0"/>
              </a:rPr>
              <a:t> </a:t>
            </a:r>
            <a:r>
              <a:rPr lang="cs-CZ" altLang="cs-CZ" sz="1800" dirty="0" err="1">
                <a:solidFill>
                  <a:srgbClr val="000000"/>
                </a:solidFill>
                <a:latin typeface="Times New Roman" panose="02020603050405020304" pitchFamily="18" charset="0"/>
              </a:rPr>
              <a:t>course</a:t>
            </a:r>
            <a:r>
              <a:rPr lang="cs-CZ" altLang="cs-CZ" sz="1800" dirty="0">
                <a:solidFill>
                  <a:srgbClr val="000000"/>
                </a:solidFill>
                <a:latin typeface="Times New Roman" panose="02020603050405020304" pitchFamily="18" charset="0"/>
              </a:rPr>
              <a:t> </a:t>
            </a:r>
            <a:endParaRPr lang="cs-CZ" alt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A5EBDAC9-45C6-7405-B9E6-46E7823ECDD3}"/>
              </a:ext>
            </a:extLst>
          </p:cNvPr>
          <p:cNvSpPr>
            <a:spLocks noGrp="1"/>
          </p:cNvSpPr>
          <p:nvPr>
            <p:ph type="title" idx="4294967295"/>
          </p:nvPr>
        </p:nvSpPr>
        <p:spPr>
          <a:xfrm>
            <a:off x="1936750" y="-100013"/>
            <a:ext cx="8229600" cy="649288"/>
          </a:xfrm>
        </p:spPr>
        <p:txBody>
          <a:bodyPr/>
          <a:lstStyle/>
          <a:p>
            <a:pPr>
              <a:lnSpc>
                <a:spcPct val="107000"/>
              </a:lnSpc>
              <a:spcAft>
                <a:spcPts val="800"/>
              </a:spcAft>
            </a:pPr>
            <a:r>
              <a:rPr lang="cs-CZ" sz="2800" b="1" u="sng" dirty="0" err="1">
                <a:solidFill>
                  <a:srgbClr val="000000"/>
                </a:solidFill>
                <a:latin typeface="Times New Roman" panose="02020603050405020304" pitchFamily="18" charset="0"/>
                <a:ea typeface="Arial" panose="020B0604020202020204" pitchFamily="34" charset="0"/>
              </a:rPr>
              <a:t>The</a:t>
            </a:r>
            <a:r>
              <a:rPr lang="cs-CZ" sz="2800" b="1" u="sng" dirty="0">
                <a:solidFill>
                  <a:srgbClr val="000000"/>
                </a:solidFill>
                <a:latin typeface="Times New Roman" panose="02020603050405020304" pitchFamily="18" charset="0"/>
                <a:ea typeface="Arial" panose="020B0604020202020204" pitchFamily="34" charset="0"/>
              </a:rPr>
              <a:t> </a:t>
            </a:r>
            <a:r>
              <a:rPr lang="cs-CZ" sz="2800" b="1" u="sng" dirty="0" err="1">
                <a:solidFill>
                  <a:srgbClr val="000000"/>
                </a:solidFill>
                <a:latin typeface="Times New Roman" panose="02020603050405020304" pitchFamily="18" charset="0"/>
                <a:ea typeface="Arial" panose="020B0604020202020204" pitchFamily="34" charset="0"/>
              </a:rPr>
              <a:t>course</a:t>
            </a:r>
            <a:r>
              <a:rPr lang="cs-CZ" sz="2800" b="1" u="sng" dirty="0">
                <a:solidFill>
                  <a:srgbClr val="000000"/>
                </a:solidFill>
                <a:latin typeface="Times New Roman" panose="02020603050405020304" pitchFamily="18" charset="0"/>
                <a:ea typeface="Arial" panose="020B0604020202020204" pitchFamily="34" charset="0"/>
              </a:rPr>
              <a:t> </a:t>
            </a:r>
            <a:r>
              <a:rPr lang="cs-CZ" sz="2800" b="1" u="sng" dirty="0" err="1">
                <a:solidFill>
                  <a:srgbClr val="000000"/>
                </a:solidFill>
                <a:latin typeface="Times New Roman" panose="02020603050405020304" pitchFamily="18" charset="0"/>
                <a:ea typeface="Arial" panose="020B0604020202020204" pitchFamily="34" charset="0"/>
              </a:rPr>
              <a:t>requirements</a:t>
            </a:r>
            <a:endParaRPr lang="cs-CZ" sz="2800" dirty="0">
              <a:latin typeface="Calibri" panose="020F0502020204030204" pitchFamily="34" charset="0"/>
              <a:ea typeface="Calibri" panose="020F0502020204030204" pitchFamily="34" charset="0"/>
            </a:endParaRPr>
          </a:p>
        </p:txBody>
      </p:sp>
      <p:sp>
        <p:nvSpPr>
          <p:cNvPr id="14339" name="Zástupný symbol pro obsah 2">
            <a:extLst>
              <a:ext uri="{FF2B5EF4-FFF2-40B4-BE49-F238E27FC236}">
                <a16:creationId xmlns:a16="http://schemas.microsoft.com/office/drawing/2014/main" id="{0064D855-6CDD-9D13-E7C3-521CD562B427}"/>
              </a:ext>
            </a:extLst>
          </p:cNvPr>
          <p:cNvSpPr>
            <a:spLocks noGrp="1"/>
          </p:cNvSpPr>
          <p:nvPr>
            <p:ph idx="4294967295"/>
          </p:nvPr>
        </p:nvSpPr>
        <p:spPr>
          <a:xfrm>
            <a:off x="1613694" y="692697"/>
            <a:ext cx="8964612" cy="7127875"/>
          </a:xfrm>
        </p:spPr>
        <p:txBody>
          <a:bodyPr/>
          <a:lstStyle/>
          <a:p>
            <a:pPr>
              <a:lnSpc>
                <a:spcPct val="107000"/>
              </a:lnSpc>
              <a:spcAft>
                <a:spcPts val="800"/>
              </a:spcAft>
            </a:pPr>
            <a:r>
              <a:rPr lang="cs-CZ" sz="1800" dirty="0" err="1">
                <a:solidFill>
                  <a:srgbClr val="000000"/>
                </a:solidFill>
                <a:highlight>
                  <a:srgbClr val="FFFFFF"/>
                </a:highlight>
                <a:latin typeface="Times New Roman" panose="02020603050405020304" pitchFamily="18" charset="0"/>
                <a:ea typeface="Arial" panose="020B0604020202020204" pitchFamily="34" charset="0"/>
              </a:rPr>
              <a:t>The</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course</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requirements</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include</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active</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participation</a:t>
            </a:r>
            <a:r>
              <a:rPr lang="cs-CZ" sz="1800" dirty="0">
                <a:solidFill>
                  <a:srgbClr val="000000"/>
                </a:solidFill>
                <a:highlight>
                  <a:srgbClr val="FFFFFF"/>
                </a:highlight>
                <a:latin typeface="Times New Roman" panose="02020603050405020304" pitchFamily="18" charset="0"/>
                <a:ea typeface="Arial" panose="020B0604020202020204" pitchFamily="34" charset="0"/>
              </a:rPr>
              <a:t> in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classes</a:t>
            </a:r>
            <a:r>
              <a:rPr lang="cs-CZ" sz="1800" dirty="0">
                <a:solidFill>
                  <a:srgbClr val="000000"/>
                </a:solidFill>
                <a:latin typeface="Times New Roman" panose="02020603050405020304" pitchFamily="18" charset="0"/>
                <a:ea typeface="Arial" panose="020B0604020202020204" pitchFamily="34" charset="0"/>
              </a:rPr>
              <a:t> and </a:t>
            </a:r>
            <a:r>
              <a:rPr lang="cs-CZ" sz="1800" dirty="0" err="1">
                <a:solidFill>
                  <a:srgbClr val="000000"/>
                </a:solidFill>
                <a:latin typeface="Times New Roman" panose="02020603050405020304" pitchFamily="18" charset="0"/>
                <a:ea typeface="Arial" panose="020B0604020202020204" pitchFamily="34" charset="0"/>
              </a:rPr>
              <a:t>three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tests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during</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semester</a:t>
            </a:r>
            <a:r>
              <a:rPr lang="cs-CZ" sz="1800" dirty="0">
                <a:solidFill>
                  <a:srgbClr val="000000"/>
                </a:solidFill>
                <a:latin typeface="Times New Roman" panose="02020603050405020304" pitchFamily="18" charset="0"/>
                <a:ea typeface="Arial" panose="020B0604020202020204" pitchFamily="34" charset="0"/>
              </a:rPr>
              <a:t> to </a:t>
            </a:r>
            <a:r>
              <a:rPr lang="cs-CZ" sz="1800" dirty="0" err="1">
                <a:solidFill>
                  <a:srgbClr val="000000"/>
                </a:solidFill>
                <a:latin typeface="Times New Roman" panose="02020603050405020304" pitchFamily="18" charset="0"/>
                <a:ea typeface="Arial" panose="020B0604020202020204" pitchFamily="34" charset="0"/>
              </a:rPr>
              <a:t>summarize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knowledges</a:t>
            </a:r>
            <a:r>
              <a:rPr lang="cs-CZ" sz="1800" dirty="0">
                <a:solidFill>
                  <a:srgbClr val="000000"/>
                </a:solidFill>
                <a:latin typeface="Times New Roman" panose="02020603050405020304" pitchFamily="18" charset="0"/>
                <a:ea typeface="Arial" panose="020B0604020202020204" pitchFamily="34" charset="0"/>
              </a:rPr>
              <a:t>.</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endParaRPr lang="cs-CZ" sz="1800" dirty="0">
              <a:latin typeface="Calibri" panose="020F0502020204030204" pitchFamily="34" charset="0"/>
              <a:ea typeface="Calibri" panose="020F0502020204030204" pitchFamily="34" charset="0"/>
            </a:endParaRPr>
          </a:p>
          <a:p>
            <a:pPr marL="0" indent="0">
              <a:lnSpc>
                <a:spcPct val="107000"/>
              </a:lnSpc>
              <a:spcAft>
                <a:spcPts val="800"/>
              </a:spcAft>
              <a:buNone/>
            </a:pPr>
            <a:r>
              <a:rPr lang="cs-CZ" sz="1800" dirty="0">
                <a:solidFill>
                  <a:srgbClr val="000000"/>
                </a:solidFill>
                <a:latin typeface="Times New Roman" panose="02020603050405020304" pitchFamily="18" charset="0"/>
                <a:ea typeface="Arial" panose="020B0604020202020204" pitchFamily="34" charset="0"/>
              </a:rPr>
              <a:t> </a:t>
            </a:r>
            <a:endParaRPr lang="cs-CZ" sz="1800" dirty="0">
              <a:latin typeface="Calibri" panose="020F0502020204030204" pitchFamily="34" charset="0"/>
              <a:ea typeface="Calibri" panose="020F0502020204030204" pitchFamily="34" charset="0"/>
            </a:endParaRPr>
          </a:p>
          <a:p>
            <a:pPr>
              <a:lnSpc>
                <a:spcPct val="107000"/>
              </a:lnSpc>
              <a:spcAft>
                <a:spcPts val="800"/>
              </a:spcAft>
            </a:pPr>
            <a:r>
              <a:rPr lang="cs-CZ" sz="1800" dirty="0" err="1">
                <a:solidFill>
                  <a:srgbClr val="000000"/>
                </a:solidFill>
                <a:latin typeface="Times New Roman" panose="02020603050405020304" pitchFamily="18" charset="0"/>
                <a:ea typeface="Arial" panose="020B0604020202020204" pitchFamily="34" charset="0"/>
              </a:rPr>
              <a:t>Compulsory</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attendance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at</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lectures</a:t>
            </a:r>
            <a:r>
              <a:rPr lang="cs-CZ" sz="1800" dirty="0">
                <a:solidFill>
                  <a:srgbClr val="000000"/>
                </a:solidFill>
                <a:latin typeface="Times New Roman" panose="02020603050405020304" pitchFamily="18" charset="0"/>
                <a:ea typeface="Arial" panose="020B0604020202020204" pitchFamily="34" charset="0"/>
              </a:rPr>
              <a:t>, max.</a:t>
            </a:r>
            <a:r>
              <a:rPr lang="cs-CZ" sz="1800" dirty="0">
                <a:solidFill>
                  <a:srgbClr val="000000"/>
                </a:solidFill>
                <a:highlight>
                  <a:srgbClr val="FFFFFF"/>
                </a:highlight>
                <a:latin typeface="Times New Roman" panose="02020603050405020304" pitchFamily="18" charset="0"/>
                <a:ea typeface="Arial" panose="020B0604020202020204" pitchFamily="34" charset="0"/>
              </a:rPr>
              <a:t> 1 absence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is</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permitted</a:t>
            </a:r>
            <a:r>
              <a:rPr lang="cs-CZ" sz="1800" dirty="0">
                <a:solidFill>
                  <a:srgbClr val="000000"/>
                </a:solidFill>
                <a:highlight>
                  <a:srgbClr val="FFFFFF"/>
                </a:highlight>
                <a:latin typeface="Times New Roman" panose="02020603050405020304" pitchFamily="18" charset="0"/>
                <a:ea typeface="Arial" panose="020B0604020202020204" pitchFamily="34" charset="0"/>
              </a:rPr>
              <a:t> and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the</a:t>
            </a:r>
            <a:r>
              <a:rPr lang="cs-CZ" sz="1800" dirty="0">
                <a:solidFill>
                  <a:srgbClr val="000000"/>
                </a:solidFill>
                <a:highlight>
                  <a:srgbClr val="FFFFFF"/>
                </a:highlight>
                <a:latin typeface="Times New Roman" panose="02020603050405020304" pitchFamily="18" charset="0"/>
                <a:ea typeface="Arial" panose="020B0604020202020204" pitchFamily="34" charset="0"/>
              </a:rPr>
              <a:t> second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is</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only</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available</a:t>
            </a:r>
            <a:r>
              <a:rPr lang="cs-CZ" sz="1800" dirty="0">
                <a:solidFill>
                  <a:srgbClr val="000000"/>
                </a:solidFill>
                <a:highlight>
                  <a:srgbClr val="FFFFFF"/>
                </a:highlight>
                <a:latin typeface="Times New Roman" panose="02020603050405020304" pitchFamily="18" charset="0"/>
                <a:ea typeface="Arial" panose="020B0604020202020204" pitchFamily="34" charset="0"/>
              </a:rPr>
              <a:t> on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the</a:t>
            </a:r>
            <a:r>
              <a:rPr lang="cs-CZ" sz="1800" dirty="0">
                <a:solidFill>
                  <a:srgbClr val="000000"/>
                </a:solidFill>
                <a:highlight>
                  <a:srgbClr val="FFFFFF"/>
                </a:highlight>
                <a:latin typeface="Times New Roman" panose="02020603050405020304" pitchFamily="18" charset="0"/>
                <a:ea typeface="Arial" panose="020B0604020202020204" pitchFamily="34" charset="0"/>
              </a:rPr>
              <a:t> </a:t>
            </a:r>
            <a:r>
              <a:rPr lang="cs-CZ" sz="1800" dirty="0" err="1">
                <a:solidFill>
                  <a:srgbClr val="000000"/>
                </a:solidFill>
                <a:highlight>
                  <a:srgbClr val="FFFFFF"/>
                </a:highlight>
                <a:latin typeface="Times New Roman" panose="02020603050405020304" pitchFamily="18" charset="0"/>
                <a:ea typeface="Arial" panose="020B0604020202020204" pitchFamily="34" charset="0"/>
              </a:rPr>
              <a:t>apology</a:t>
            </a:r>
            <a:endParaRPr lang="cs-CZ" sz="1800" dirty="0">
              <a:latin typeface="Calibri" panose="020F0502020204030204" pitchFamily="34" charset="0"/>
              <a:ea typeface="Calibri" panose="020F0502020204030204" pitchFamily="34" charset="0"/>
            </a:endParaRPr>
          </a:p>
          <a:p>
            <a:pPr>
              <a:lnSpc>
                <a:spcPct val="107000"/>
              </a:lnSpc>
              <a:spcAft>
                <a:spcPts val="800"/>
              </a:spcAft>
            </a:pPr>
            <a:r>
              <a:rPr lang="cs-CZ" sz="1800" dirty="0" err="1">
                <a:solidFill>
                  <a:srgbClr val="000000"/>
                </a:solidFill>
                <a:latin typeface="Times New Roman" panose="02020603050405020304" pitchFamily="18" charset="0"/>
                <a:ea typeface="Arial" panose="020B0604020202020204" pitchFamily="34" charset="0"/>
              </a:rPr>
              <a:t>Obligatory</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reading</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articles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for</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lectures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see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bibliography</a:t>
            </a:r>
            <a:r>
              <a:rPr lang="cs-CZ" sz="1800" dirty="0">
                <a:solidFill>
                  <a:srgbClr val="000000"/>
                </a:solidFill>
                <a:latin typeface="Times New Roman" panose="02020603050405020304" pitchFamily="18" charset="0"/>
                <a:ea typeface="Arial" panose="020B0604020202020204" pitchFamily="34" charset="0"/>
              </a:rPr>
              <a:t>), a </a:t>
            </a:r>
            <a:r>
              <a:rPr lang="cs-CZ" sz="1800" dirty="0" err="1">
                <a:solidFill>
                  <a:srgbClr val="000000"/>
                </a:solidFill>
                <a:latin typeface="Times New Roman" panose="02020603050405020304" pitchFamily="18" charset="0"/>
                <a:ea typeface="Arial" panose="020B0604020202020204" pitchFamily="34" charset="0"/>
              </a:rPr>
              <a:t>reflexion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it</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will</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be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within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lecture</a:t>
            </a:r>
            <a:r>
              <a:rPr lang="cs-CZ" sz="1800" dirty="0">
                <a:solidFill>
                  <a:srgbClr val="000000"/>
                </a:solidFill>
                <a:latin typeface="Times New Roman" panose="02020603050405020304" pitchFamily="18" charset="0"/>
                <a:ea typeface="Arial" panose="020B0604020202020204" pitchFamily="34" charset="0"/>
              </a:rPr>
              <a:t> plus </a:t>
            </a:r>
            <a:r>
              <a:rPr lang="cs-CZ" sz="1800" dirty="0" err="1">
                <a:solidFill>
                  <a:srgbClr val="000000"/>
                </a:solidFill>
                <a:latin typeface="Times New Roman" panose="02020603050405020304" pitchFamily="18" charset="0"/>
                <a:ea typeface="Arial" panose="020B0604020202020204" pitchFamily="34" charset="0"/>
              </a:rPr>
              <a:t>rise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one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question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influenced</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from</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it</a:t>
            </a:r>
            <a:r>
              <a:rPr lang="cs-CZ" sz="1800" dirty="0">
                <a:solidFill>
                  <a:srgbClr val="000000"/>
                </a:solidFill>
                <a:latin typeface="Times New Roman" panose="02020603050405020304" pitchFamily="18" charset="0"/>
                <a:ea typeface="Arial" panose="020B0604020202020204" pitchFamily="34" charset="0"/>
              </a:rPr>
              <a:t> and </a:t>
            </a:r>
            <a:r>
              <a:rPr lang="cs-CZ" sz="1800" dirty="0" err="1">
                <a:solidFill>
                  <a:srgbClr val="000000"/>
                </a:solidFill>
                <a:latin typeface="Times New Roman" panose="02020603050405020304" pitchFamily="18" charset="0"/>
                <a:ea typeface="Arial" panose="020B0604020202020204" pitchFamily="34" charset="0"/>
              </a:rPr>
              <a:t>send</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it</a:t>
            </a:r>
            <a:r>
              <a:rPr lang="cs-CZ" sz="1800" dirty="0">
                <a:solidFill>
                  <a:srgbClr val="000000"/>
                </a:solidFill>
                <a:latin typeface="Times New Roman" panose="02020603050405020304" pitchFamily="18" charset="0"/>
                <a:ea typeface="Arial" panose="020B0604020202020204" pitchFamily="34" charset="0"/>
              </a:rPr>
              <a:t> prior to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lecture</a:t>
            </a:r>
            <a:r>
              <a:rPr lang="cs-CZ" sz="1800" dirty="0">
                <a:solidFill>
                  <a:srgbClr val="000000"/>
                </a:solidFill>
                <a:latin typeface="Times New Roman" panose="02020603050405020304" pitchFamily="18" charset="0"/>
                <a:ea typeface="Arial" panose="020B0604020202020204" pitchFamily="34" charset="0"/>
              </a:rPr>
              <a:t>.</a:t>
            </a:r>
            <a:endParaRPr lang="cs-CZ" sz="1800" dirty="0">
              <a:latin typeface="Calibri" panose="020F0502020204030204" pitchFamily="34" charset="0"/>
              <a:ea typeface="Calibri" panose="020F0502020204030204" pitchFamily="34" charset="0"/>
            </a:endParaRPr>
          </a:p>
          <a:p>
            <a:pPr>
              <a:lnSpc>
                <a:spcPct val="106000"/>
              </a:lnSpc>
              <a:spcAft>
                <a:spcPts val="800"/>
              </a:spcAft>
            </a:pPr>
            <a:r>
              <a:rPr lang="cs-CZ" sz="1800" dirty="0" err="1">
                <a:solidFill>
                  <a:srgbClr val="000000"/>
                </a:solidFill>
                <a:latin typeface="Times New Roman" panose="02020603050405020304" pitchFamily="18" charset="0"/>
                <a:ea typeface="Times New Roman" panose="02020603050405020304" pitchFamily="18" charset="0"/>
              </a:rPr>
              <a:t>After</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each</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of</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three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blocks</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will</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be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written</a:t>
            </a:r>
            <a:r>
              <a:rPr lang="cs-CZ" sz="1800" dirty="0">
                <a:solidFill>
                  <a:srgbClr val="000000"/>
                </a:solidFill>
                <a:latin typeface="Times New Roman" panose="02020603050405020304" pitchFamily="18" charset="0"/>
                <a:ea typeface="Times New Roman" panose="02020603050405020304" pitchFamily="18" charset="0"/>
              </a:rPr>
              <a:t> test </a:t>
            </a:r>
            <a:r>
              <a:rPr lang="cs-CZ" sz="1800" dirty="0" err="1">
                <a:solidFill>
                  <a:srgbClr val="000000"/>
                </a:solidFill>
                <a:latin typeface="Times New Roman" panose="02020603050405020304" pitchFamily="18" charset="0"/>
                <a:ea typeface="Times New Roman" panose="02020603050405020304" pitchFamily="18" charset="0"/>
              </a:rPr>
              <a:t>comprises</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of</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two</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parts</a:t>
            </a:r>
            <a:r>
              <a:rPr lang="cs-CZ" sz="1800" dirty="0">
                <a:solidFill>
                  <a:srgbClr val="000000"/>
                </a:solidFill>
                <a:latin typeface="Times New Roman" panose="02020603050405020304" pitchFamily="18" charset="0"/>
                <a:ea typeface="Times New Roman" panose="02020603050405020304" pitchFamily="18" charset="0"/>
              </a:rPr>
              <a:t> – </a:t>
            </a:r>
            <a:r>
              <a:rPr lang="cs-CZ" sz="1800" dirty="0" err="1">
                <a:solidFill>
                  <a:srgbClr val="000000"/>
                </a:solidFill>
                <a:latin typeface="Times New Roman" panose="02020603050405020304" pitchFamily="18" charset="0"/>
                <a:ea typeface="Times New Roman" panose="02020603050405020304" pitchFamily="18" charset="0"/>
              </a:rPr>
              <a:t>an</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essay</a:t>
            </a:r>
            <a:r>
              <a:rPr lang="cs-CZ" sz="1800" dirty="0">
                <a:solidFill>
                  <a:srgbClr val="000000"/>
                </a:solidFill>
                <a:latin typeface="Times New Roman" panose="02020603050405020304" pitchFamily="18" charset="0"/>
                <a:ea typeface="Times New Roman" panose="02020603050405020304" pitchFamily="18" charset="0"/>
              </a:rPr>
              <a:t> and a test </a:t>
            </a:r>
            <a:r>
              <a:rPr lang="cs-CZ" sz="1800" dirty="0" err="1">
                <a:solidFill>
                  <a:srgbClr val="000000"/>
                </a:solidFill>
                <a:latin typeface="Times New Roman" panose="02020603050405020304" pitchFamily="18" charset="0"/>
                <a:ea typeface="Times New Roman" panose="02020603050405020304" pitchFamily="18" charset="0"/>
              </a:rPr>
              <a:t>of</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gained</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knowledge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Essay</a:t>
            </a:r>
            <a:r>
              <a:rPr lang="cs-CZ" sz="1800" dirty="0">
                <a:solidFill>
                  <a:srgbClr val="000000"/>
                </a:solidFill>
                <a:latin typeface="Times New Roman" panose="02020603050405020304" pitchFamily="18" charset="0"/>
                <a:ea typeface="Times New Roman" panose="02020603050405020304" pitchFamily="18" charset="0"/>
              </a:rPr>
              <a:t> on a </a:t>
            </a:r>
            <a:r>
              <a:rPr lang="cs-CZ" sz="1800" dirty="0" err="1">
                <a:solidFill>
                  <a:srgbClr val="000000"/>
                </a:solidFill>
                <a:latin typeface="Times New Roman" panose="02020603050405020304" pitchFamily="18" charset="0"/>
                <a:ea typeface="Times New Roman" panose="02020603050405020304" pitchFamily="18" charset="0"/>
              </a:rPr>
              <a:t>given</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topic</a:t>
            </a:r>
            <a:r>
              <a:rPr lang="cs-CZ" sz="1800" dirty="0">
                <a:solidFill>
                  <a:srgbClr val="000000"/>
                </a:solidFill>
                <a:latin typeface="Times New Roman" panose="02020603050405020304" pitchFamily="18" charset="0"/>
                <a:ea typeface="Times New Roman" panose="02020603050405020304" pitchFamily="18" charset="0"/>
              </a:rPr>
              <a:t> in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extent</a:t>
            </a:r>
            <a:r>
              <a:rPr lang="cs-CZ" sz="1800" dirty="0">
                <a:solidFill>
                  <a:srgbClr val="000000"/>
                </a:solidFill>
                <a:latin typeface="Times New Roman" panose="02020603050405020304" pitchFamily="18" charset="0"/>
                <a:ea typeface="Times New Roman" panose="02020603050405020304" pitchFamily="18" charset="0"/>
              </a:rPr>
              <a:t> max 1,5 </a:t>
            </a:r>
            <a:r>
              <a:rPr lang="cs-CZ" sz="1800" dirty="0" err="1">
                <a:solidFill>
                  <a:srgbClr val="000000"/>
                </a:solidFill>
                <a:latin typeface="Times New Roman" panose="02020603050405020304" pitchFamily="18" charset="0"/>
                <a:ea typeface="Times New Roman" panose="02020603050405020304" pitchFamily="18" charset="0"/>
              </a:rPr>
              <a:t>pages</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short</a:t>
            </a:r>
            <a:r>
              <a:rPr lang="cs-CZ" sz="1800" dirty="0">
                <a:solidFill>
                  <a:srgbClr val="000000"/>
                </a:solidFill>
                <a:latin typeface="Times New Roman" panose="02020603050405020304" pitchFamily="18" charset="0"/>
                <a:ea typeface="Times New Roman" panose="02020603050405020304" pitchFamily="18" charset="0"/>
              </a:rPr>
              <a:t> test </a:t>
            </a:r>
            <a:r>
              <a:rPr lang="cs-CZ" sz="1800" dirty="0" err="1">
                <a:solidFill>
                  <a:srgbClr val="000000"/>
                </a:solidFill>
                <a:latin typeface="Times New Roman" panose="02020603050405020304" pitchFamily="18" charset="0"/>
                <a:ea typeface="Times New Roman" panose="02020603050405020304" pitchFamily="18" charset="0"/>
              </a:rPr>
              <a:t>will</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contain</a:t>
            </a:r>
            <a:r>
              <a:rPr lang="cs-CZ" sz="1800" dirty="0">
                <a:solidFill>
                  <a:srgbClr val="000000"/>
                </a:solidFill>
                <a:latin typeface="Times New Roman" panose="02020603050405020304" pitchFamily="18" charset="0"/>
                <a:ea typeface="Times New Roman" panose="02020603050405020304" pitchFamily="18" charset="0"/>
              </a:rPr>
              <a:t> open and </a:t>
            </a:r>
            <a:r>
              <a:rPr lang="cs-CZ" sz="1800" dirty="0" err="1">
                <a:solidFill>
                  <a:srgbClr val="000000"/>
                </a:solidFill>
                <a:latin typeface="Times New Roman" panose="02020603050405020304" pitchFamily="18" charset="0"/>
                <a:ea typeface="Times New Roman" panose="02020603050405020304" pitchFamily="18" charset="0"/>
              </a:rPr>
              <a:t>closed</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questions</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related</a:t>
            </a:r>
            <a:r>
              <a:rPr lang="cs-CZ" sz="1800" dirty="0">
                <a:solidFill>
                  <a:srgbClr val="000000"/>
                </a:solidFill>
                <a:latin typeface="Times New Roman" panose="02020603050405020304" pitchFamily="18" charset="0"/>
                <a:ea typeface="Times New Roman" panose="02020603050405020304" pitchFamily="18" charset="0"/>
              </a:rPr>
              <a:t> to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given</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block</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final</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mark</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will</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be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composed</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of</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mathematical</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average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of</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three</a:t>
            </a:r>
            <a:r>
              <a:rPr lang="cs-CZ" sz="1800" dirty="0">
                <a:solidFill>
                  <a:srgbClr val="000000"/>
                </a:solidFill>
                <a:latin typeface="Times New Roman" panose="02020603050405020304" pitchFamily="18" charset="0"/>
                <a:ea typeface="Times New Roman" panose="02020603050405020304" pitchFamily="18" charset="0"/>
              </a:rPr>
              <a:t> test </a:t>
            </a:r>
            <a:r>
              <a:rPr lang="cs-CZ" sz="1800" dirty="0" err="1">
                <a:solidFill>
                  <a:srgbClr val="000000"/>
                </a:solidFill>
                <a:latin typeface="Times New Roman" panose="02020603050405020304" pitchFamily="18" charset="0"/>
                <a:ea typeface="Times New Roman" panose="02020603050405020304" pitchFamily="18" charset="0"/>
              </a:rPr>
              <a:t>results</a:t>
            </a:r>
            <a:r>
              <a:rPr lang="cs-CZ" sz="1800" dirty="0">
                <a:solidFill>
                  <a:srgbClr val="000000"/>
                </a:solidFill>
                <a:latin typeface="Times New Roman" panose="02020603050405020304" pitchFamily="18" charset="0"/>
                <a:ea typeface="Times New Roman" panose="02020603050405020304" pitchFamily="18" charset="0"/>
              </a:rPr>
              <a:t> - </a:t>
            </a:r>
            <a:r>
              <a:rPr lang="cs-CZ" sz="1800" dirty="0" err="1">
                <a:solidFill>
                  <a:srgbClr val="000000"/>
                </a:solidFill>
                <a:latin typeface="Times New Roman" panose="02020603050405020304" pitchFamily="18" charset="0"/>
                <a:ea typeface="Times New Roman" panose="02020603050405020304" pitchFamily="18" charset="0"/>
              </a:rPr>
              <a:t>it</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means</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you</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can</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have</a:t>
            </a:r>
            <a:r>
              <a:rPr lang="cs-CZ" sz="1800" dirty="0">
                <a:solidFill>
                  <a:srgbClr val="000000"/>
                </a:solidFill>
                <a:latin typeface="Times New Roman" panose="02020603050405020304" pitchFamily="18" charset="0"/>
                <a:ea typeface="Times New Roman" panose="02020603050405020304" pitchFamily="18" charset="0"/>
              </a:rPr>
              <a:t> max. </a:t>
            </a:r>
            <a:r>
              <a:rPr lang="cs-CZ" sz="1800" dirty="0" err="1">
                <a:solidFill>
                  <a:srgbClr val="000000"/>
                </a:solidFill>
                <a:latin typeface="Times New Roman" panose="02020603050405020304" pitchFamily="18" charset="0"/>
                <a:ea typeface="Times New Roman" panose="02020603050405020304" pitchFamily="18" charset="0"/>
              </a:rPr>
              <a:t>one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mark</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of</a:t>
            </a:r>
            <a:r>
              <a:rPr lang="cs-CZ" sz="1800" dirty="0">
                <a:solidFill>
                  <a:srgbClr val="000000"/>
                </a:solidFill>
                <a:latin typeface="Times New Roman" panose="02020603050405020304" pitchFamily="18" charset="0"/>
                <a:ea typeface="Times New Roman" panose="02020603050405020304" pitchFamily="18" charset="0"/>
              </a:rPr>
              <a:t> 4 </a:t>
            </a:r>
            <a:r>
              <a:rPr lang="cs-CZ" sz="1800" dirty="0" err="1">
                <a:solidFill>
                  <a:srgbClr val="000000"/>
                </a:solidFill>
                <a:latin typeface="Times New Roman" panose="02020603050405020304" pitchFamily="18" charset="0"/>
                <a:ea typeface="Times New Roman" panose="02020603050405020304" pitchFamily="18" charset="0"/>
              </a:rPr>
              <a:t>during</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the</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semester</a:t>
            </a:r>
            <a:r>
              <a:rPr lang="cs-CZ" sz="1800" dirty="0">
                <a:solidFill>
                  <a:srgbClr val="000000"/>
                </a:solidFill>
                <a:latin typeface="Times New Roman" panose="02020603050405020304" pitchFamily="18" charset="0"/>
                <a:ea typeface="Times New Roman" panose="02020603050405020304" pitchFamily="18" charset="0"/>
              </a:rPr>
              <a:t>.</a:t>
            </a:r>
            <a:endParaRPr lang="cs-CZ" sz="1800" dirty="0">
              <a:latin typeface="Calibri" panose="020F0502020204030204" pitchFamily="34" charset="0"/>
              <a:ea typeface="Calibri" panose="020F0502020204030204" pitchFamily="34" charset="0"/>
            </a:endParaRPr>
          </a:p>
          <a:p>
            <a:pPr>
              <a:lnSpc>
                <a:spcPct val="106000"/>
              </a:lnSpc>
              <a:spcAft>
                <a:spcPts val="800"/>
              </a:spcAft>
            </a:pPr>
            <a:r>
              <a:rPr lang="cs-CZ" sz="1800" dirty="0" err="1">
                <a:solidFill>
                  <a:srgbClr val="000000"/>
                </a:solidFill>
                <a:latin typeface="Times New Roman" panose="02020603050405020304" pitchFamily="18" charset="0"/>
                <a:ea typeface="Times New Roman" panose="02020603050405020304" pitchFamily="18" charset="0"/>
              </a:rPr>
              <a:t>Each</a:t>
            </a:r>
            <a:r>
              <a:rPr lang="cs-CZ" sz="1800" dirty="0">
                <a:solidFill>
                  <a:srgbClr val="000000"/>
                </a:solidFill>
                <a:latin typeface="Times New Roman" panose="02020603050405020304" pitchFamily="18" charset="0"/>
                <a:ea typeface="Times New Roman" panose="02020603050405020304" pitchFamily="18" charset="0"/>
              </a:rPr>
              <a:t> test </a:t>
            </a:r>
            <a:r>
              <a:rPr lang="cs-CZ" sz="1800" dirty="0" err="1">
                <a:solidFill>
                  <a:srgbClr val="000000"/>
                </a:solidFill>
                <a:latin typeface="Times New Roman" panose="02020603050405020304" pitchFamily="18" charset="0"/>
                <a:ea typeface="Times New Roman" panose="02020603050405020304" pitchFamily="18" charset="0"/>
              </a:rPr>
              <a:t>is</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evaluated</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with</a:t>
            </a:r>
            <a:r>
              <a:rPr lang="cs-CZ" sz="1800" dirty="0">
                <a:solidFill>
                  <a:srgbClr val="000000"/>
                </a:solidFill>
                <a:latin typeface="Times New Roman" panose="02020603050405020304" pitchFamily="18" charset="0"/>
                <a:ea typeface="Times New Roman" panose="02020603050405020304" pitchFamily="18" charset="0"/>
              </a:rPr>
              <a:t> </a:t>
            </a:r>
            <a:r>
              <a:rPr lang="cs-CZ" sz="1800" dirty="0" err="1">
                <a:solidFill>
                  <a:srgbClr val="000000"/>
                </a:solidFill>
                <a:latin typeface="Times New Roman" panose="02020603050405020304" pitchFamily="18" charset="0"/>
                <a:ea typeface="Times New Roman" panose="02020603050405020304" pitchFamily="18" charset="0"/>
              </a:rPr>
              <a:t>points</a:t>
            </a:r>
            <a:r>
              <a:rPr lang="cs-CZ" sz="1800" dirty="0">
                <a:solidFill>
                  <a:srgbClr val="000000"/>
                </a:solidFill>
                <a:latin typeface="Times New Roman" panose="02020603050405020304" pitchFamily="18" charset="0"/>
                <a:ea typeface="Times New Roman" panose="02020603050405020304" pitchFamily="18" charset="0"/>
              </a:rPr>
              <a:t>: 100-87 </a:t>
            </a:r>
            <a:r>
              <a:rPr lang="cs-CZ" sz="1800" dirty="0" err="1">
                <a:solidFill>
                  <a:srgbClr val="000000"/>
                </a:solidFill>
                <a:latin typeface="Times New Roman" panose="02020603050405020304" pitchFamily="18" charset="0"/>
                <a:ea typeface="Times New Roman" panose="02020603050405020304" pitchFamily="18" charset="0"/>
              </a:rPr>
              <a:t>points</a:t>
            </a:r>
            <a:r>
              <a:rPr lang="cs-CZ" sz="1800" dirty="0">
                <a:solidFill>
                  <a:srgbClr val="000000"/>
                </a:solidFill>
                <a:latin typeface="Times New Roman" panose="02020603050405020304" pitchFamily="18" charset="0"/>
                <a:ea typeface="Times New Roman" panose="02020603050405020304" pitchFamily="18" charset="0"/>
              </a:rPr>
              <a:t>….1</a:t>
            </a:r>
            <a:endParaRPr lang="cs-CZ" sz="1800" dirty="0">
              <a:latin typeface="Calibri" panose="020F0502020204030204" pitchFamily="34" charset="0"/>
              <a:ea typeface="Calibri" panose="020F0502020204030204" pitchFamily="34" charset="0"/>
            </a:endParaRPr>
          </a:p>
          <a:p>
            <a:pPr marL="0" indent="0">
              <a:lnSpc>
                <a:spcPct val="106000"/>
              </a:lnSpc>
              <a:spcAft>
                <a:spcPts val="800"/>
              </a:spcAft>
              <a:buNone/>
            </a:pPr>
            <a:r>
              <a:rPr lang="cs-CZ" sz="1800" dirty="0">
                <a:solidFill>
                  <a:srgbClr val="000000"/>
                </a:solidFill>
                <a:latin typeface="Times New Roman" panose="02020603050405020304" pitchFamily="18" charset="0"/>
                <a:ea typeface="Times New Roman" panose="02020603050405020304" pitchFamily="18" charset="0"/>
              </a:rPr>
              <a:t>                                   	               86-73 </a:t>
            </a:r>
            <a:r>
              <a:rPr lang="cs-CZ" sz="1800" dirty="0" err="1">
                <a:solidFill>
                  <a:srgbClr val="000000"/>
                </a:solidFill>
                <a:latin typeface="Times New Roman" panose="02020603050405020304" pitchFamily="18" charset="0"/>
                <a:ea typeface="Times New Roman" panose="02020603050405020304" pitchFamily="18" charset="0"/>
              </a:rPr>
              <a:t>points</a:t>
            </a:r>
            <a:r>
              <a:rPr lang="cs-CZ" sz="1800" dirty="0">
                <a:solidFill>
                  <a:srgbClr val="000000"/>
                </a:solidFill>
                <a:latin typeface="Times New Roman" panose="02020603050405020304" pitchFamily="18" charset="0"/>
                <a:ea typeface="Times New Roman" panose="02020603050405020304" pitchFamily="18" charset="0"/>
              </a:rPr>
              <a:t>…2</a:t>
            </a:r>
            <a:endParaRPr lang="cs-CZ" sz="1800" dirty="0">
              <a:latin typeface="Calibri" panose="020F0502020204030204" pitchFamily="34" charset="0"/>
              <a:ea typeface="Calibri" panose="020F0502020204030204" pitchFamily="34" charset="0"/>
            </a:endParaRPr>
          </a:p>
          <a:p>
            <a:pPr marL="0" indent="0">
              <a:lnSpc>
                <a:spcPct val="106000"/>
              </a:lnSpc>
              <a:spcAft>
                <a:spcPts val="800"/>
              </a:spcAft>
              <a:buNone/>
            </a:pPr>
            <a:r>
              <a:rPr lang="cs-CZ" sz="1800" dirty="0">
                <a:solidFill>
                  <a:srgbClr val="000000"/>
                </a:solidFill>
                <a:latin typeface="Times New Roman" panose="02020603050405020304" pitchFamily="18" charset="0"/>
                <a:ea typeface="Times New Roman" panose="02020603050405020304" pitchFamily="18" charset="0"/>
              </a:rPr>
              <a:t>                                    	               72-60 </a:t>
            </a:r>
            <a:r>
              <a:rPr lang="cs-CZ" sz="1800" dirty="0" err="1">
                <a:solidFill>
                  <a:srgbClr val="000000"/>
                </a:solidFill>
                <a:latin typeface="Times New Roman" panose="02020603050405020304" pitchFamily="18" charset="0"/>
                <a:ea typeface="Times New Roman" panose="02020603050405020304" pitchFamily="18" charset="0"/>
              </a:rPr>
              <a:t>points</a:t>
            </a:r>
            <a:r>
              <a:rPr lang="cs-CZ" sz="1800" dirty="0">
                <a:solidFill>
                  <a:srgbClr val="000000"/>
                </a:solidFill>
                <a:latin typeface="Times New Roman" panose="02020603050405020304" pitchFamily="18" charset="0"/>
                <a:ea typeface="Times New Roman" panose="02020603050405020304" pitchFamily="18" charset="0"/>
              </a:rPr>
              <a:t>…3</a:t>
            </a:r>
            <a:endParaRPr lang="cs-CZ" sz="1800" dirty="0">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C1D937-4F8F-DF9F-3B66-1521F80E50CA}"/>
              </a:ext>
            </a:extLst>
          </p:cNvPr>
          <p:cNvSpPr>
            <a:spLocks noGrp="1"/>
          </p:cNvSpPr>
          <p:nvPr>
            <p:ph type="title"/>
          </p:nvPr>
        </p:nvSpPr>
        <p:spPr>
          <a:xfrm>
            <a:off x="1991544" y="1052736"/>
            <a:ext cx="8229600" cy="576064"/>
          </a:xfrm>
        </p:spPr>
        <p:txBody>
          <a:bodyPr>
            <a:normAutofit fontScale="90000"/>
          </a:bodyPr>
          <a:lstStyle/>
          <a:p>
            <a:br>
              <a:rPr lang="cs-CZ" sz="3200" dirty="0">
                <a:solidFill>
                  <a:srgbClr val="000000"/>
                </a:solidFill>
                <a:latin typeface="Times New Roman" panose="02020603050405020304" pitchFamily="18" charset="0"/>
                <a:ea typeface="Arial" panose="020B0604020202020204" pitchFamily="34" charset="0"/>
              </a:rPr>
            </a:br>
            <a:r>
              <a:rPr lang="cs-CZ" sz="3200" dirty="0" err="1">
                <a:solidFill>
                  <a:srgbClr val="000000"/>
                </a:solidFill>
                <a:latin typeface="Times New Roman" panose="02020603050405020304" pitchFamily="18" charset="0"/>
                <a:ea typeface="Arial" panose="020B0604020202020204" pitchFamily="34" charset="0"/>
              </a:rPr>
              <a:t>Block</a:t>
            </a:r>
            <a:r>
              <a:rPr lang="cs-CZ" sz="3200" dirty="0">
                <a:solidFill>
                  <a:srgbClr val="000000"/>
                </a:solidFill>
                <a:latin typeface="Times New Roman" panose="02020603050405020304" pitchFamily="18" charset="0"/>
                <a:ea typeface="Arial" panose="020B0604020202020204" pitchFamily="34" charset="0"/>
              </a:rPr>
              <a:t> I.: </a:t>
            </a:r>
            <a:r>
              <a:rPr lang="cs-CZ" sz="3200" dirty="0" err="1">
                <a:solidFill>
                  <a:srgbClr val="000000"/>
                </a:solidFill>
                <a:latin typeface="Times New Roman" panose="02020603050405020304" pitchFamily="18" charset="0"/>
                <a:ea typeface="Arial" panose="020B0604020202020204" pitchFamily="34" charset="0"/>
              </a:rPr>
              <a:t>Diasporas</a:t>
            </a:r>
            <a:r>
              <a:rPr lang="cs-CZ" sz="3200" dirty="0">
                <a:solidFill>
                  <a:srgbClr val="000000"/>
                </a:solidFill>
                <a:latin typeface="Times New Roman" panose="02020603050405020304" pitchFamily="18" charset="0"/>
                <a:ea typeface="Arial" panose="020B0604020202020204" pitchFamily="34" charset="0"/>
              </a:rPr>
              <a:t> and </a:t>
            </a:r>
            <a:r>
              <a:rPr lang="cs-CZ" sz="3200" dirty="0" err="1">
                <a:solidFill>
                  <a:srgbClr val="000000"/>
                </a:solidFill>
                <a:latin typeface="Times New Roman" panose="02020603050405020304" pitchFamily="18" charset="0"/>
                <a:ea typeface="Arial" panose="020B0604020202020204" pitchFamily="34" charset="0"/>
              </a:rPr>
              <a:t>transnationalism</a:t>
            </a:r>
            <a:br>
              <a:rPr lang="cs-CZ" dirty="0">
                <a:latin typeface="Calibri" panose="020F0502020204030204" pitchFamily="34" charset="0"/>
                <a:ea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F4F6299B-7296-1A82-4460-555A736FC609}"/>
              </a:ext>
            </a:extLst>
          </p:cNvPr>
          <p:cNvSpPr>
            <a:spLocks noGrp="1"/>
          </p:cNvSpPr>
          <p:nvPr>
            <p:ph idx="1"/>
          </p:nvPr>
        </p:nvSpPr>
        <p:spPr>
          <a:xfrm>
            <a:off x="1981200" y="1484785"/>
            <a:ext cx="8229600" cy="4641379"/>
          </a:xfrm>
        </p:spPr>
        <p:txBody>
          <a:bodyPr/>
          <a:lstStyle/>
          <a:p>
            <a:pPr marL="0" indent="0">
              <a:lnSpc>
                <a:spcPct val="107000"/>
              </a:lnSpc>
              <a:spcBef>
                <a:spcPts val="1400"/>
              </a:spcBef>
              <a:spcAft>
                <a:spcPts val="1400"/>
              </a:spcAft>
              <a:buNone/>
            </a:pPr>
            <a:r>
              <a:rPr lang="cs-CZ" sz="1800" b="1" dirty="0" err="1">
                <a:solidFill>
                  <a:srgbClr val="000000"/>
                </a:solidFill>
                <a:latin typeface="Times New Roman" panose="02020603050405020304" pitchFamily="18" charset="0"/>
                <a:ea typeface="Arial" panose="020B0604020202020204" pitchFamily="34" charset="0"/>
              </a:rPr>
              <a:t>Seminar</a:t>
            </a:r>
            <a:r>
              <a:rPr lang="cs-CZ" sz="1800" b="1" dirty="0">
                <a:solidFill>
                  <a:srgbClr val="000000"/>
                </a:solidFill>
                <a:latin typeface="Times New Roman" panose="02020603050405020304" pitchFamily="18" charset="0"/>
                <a:ea typeface="Arial" panose="020B0604020202020204" pitchFamily="34" charset="0"/>
              </a:rPr>
              <a:t> 01/3.10. </a:t>
            </a:r>
            <a:endParaRPr lang="cs-CZ" sz="1800" dirty="0">
              <a:latin typeface="Calibri" panose="020F0502020204030204" pitchFamily="34" charset="0"/>
              <a:ea typeface="Calibri" panose="020F0502020204030204" pitchFamily="34" charset="0"/>
            </a:endParaRPr>
          </a:p>
          <a:p>
            <a:pPr>
              <a:lnSpc>
                <a:spcPct val="107000"/>
              </a:lnSpc>
              <a:spcBef>
                <a:spcPts val="1400"/>
              </a:spcBef>
              <a:spcAft>
                <a:spcPts val="800"/>
              </a:spcAft>
            </a:pPr>
            <a:r>
              <a:rPr lang="cs-CZ" sz="1800" dirty="0" err="1">
                <a:solidFill>
                  <a:srgbClr val="000000"/>
                </a:solidFill>
                <a:latin typeface="Times New Roman" panose="02020603050405020304" pitchFamily="18" charset="0"/>
                <a:ea typeface="Arial" panose="020B0604020202020204" pitchFamily="34" charset="0"/>
              </a:rPr>
              <a:t>Introduction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requirements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introduction</a:t>
            </a:r>
            <a:r>
              <a:rPr lang="cs-CZ" sz="1800" dirty="0">
                <a:solidFill>
                  <a:srgbClr val="000000"/>
                </a:solidFill>
                <a:latin typeface="Times New Roman" panose="02020603050405020304" pitchFamily="18" charset="0"/>
                <a:ea typeface="Arial" panose="020B0604020202020204" pitchFamily="34" charset="0"/>
              </a:rPr>
              <a:t> to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topic</a:t>
            </a:r>
            <a:endParaRPr lang="cs-CZ" sz="1800" dirty="0">
              <a:latin typeface="Calibri" panose="020F0502020204030204" pitchFamily="34" charset="0"/>
              <a:ea typeface="Arial" panose="020B0604020202020204" pitchFamily="34" charset="0"/>
            </a:endParaRPr>
          </a:p>
          <a:p>
            <a:pPr marL="0" indent="0">
              <a:lnSpc>
                <a:spcPct val="107000"/>
              </a:lnSpc>
              <a:spcBef>
                <a:spcPts val="1400"/>
              </a:spcBef>
              <a:spcAft>
                <a:spcPts val="800"/>
              </a:spcAft>
              <a:buNone/>
            </a:pPr>
            <a:r>
              <a:rPr lang="cs-CZ" sz="1800" b="1" dirty="0" err="1">
                <a:solidFill>
                  <a:srgbClr val="000000"/>
                </a:solidFill>
                <a:latin typeface="Times New Roman" panose="02020603050405020304" pitchFamily="18" charset="0"/>
                <a:ea typeface="Arial" panose="020B0604020202020204" pitchFamily="34" charset="0"/>
              </a:rPr>
              <a:t>Migration</a:t>
            </a:r>
            <a:r>
              <a:rPr lang="cs-CZ" sz="1800" b="1" dirty="0">
                <a:solidFill>
                  <a:srgbClr val="000000"/>
                </a:solidFill>
                <a:latin typeface="Times New Roman" panose="02020603050405020304" pitchFamily="18" charset="0"/>
                <a:ea typeface="Arial" panose="020B0604020202020204" pitchFamily="34" charset="0"/>
              </a:rPr>
              <a:t> terminology </a:t>
            </a:r>
            <a:endParaRPr lang="cs-CZ" sz="1800" dirty="0">
              <a:latin typeface="Calibri" panose="020F0502020204030204" pitchFamily="34" charset="0"/>
              <a:ea typeface="Calibri" panose="020F0502020204030204" pitchFamily="34" charset="0"/>
            </a:endParaRPr>
          </a:p>
          <a:p>
            <a:pPr>
              <a:lnSpc>
                <a:spcPct val="107000"/>
              </a:lnSpc>
              <a:spcBef>
                <a:spcPts val="1400"/>
              </a:spcBef>
              <a:spcAft>
                <a:spcPts val="1400"/>
              </a:spcAft>
            </a:pPr>
            <a:r>
              <a:rPr lang="cs-CZ" sz="1800" dirty="0" err="1">
                <a:solidFill>
                  <a:srgbClr val="000000"/>
                </a:solidFill>
                <a:latin typeface="Times New Roman" panose="02020603050405020304" pitchFamily="18" charset="0"/>
                <a:ea typeface="Arial" panose="020B0604020202020204" pitchFamily="34" charset="0"/>
              </a:rPr>
              <a:t>key</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migratory</a:t>
            </a:r>
            <a:r>
              <a:rPr lang="cs-CZ" sz="1800" dirty="0">
                <a:solidFill>
                  <a:srgbClr val="000000"/>
                </a:solidFill>
                <a:latin typeface="Times New Roman" panose="02020603050405020304" pitchFamily="18" charset="0"/>
                <a:ea typeface="Arial" panose="020B0604020202020204" pitchFamily="34" charset="0"/>
              </a:rPr>
              <a:t> terminology and </a:t>
            </a:r>
            <a:r>
              <a:rPr lang="cs-CZ" sz="1800" dirty="0" err="1">
                <a:solidFill>
                  <a:srgbClr val="000000"/>
                </a:solidFill>
                <a:latin typeface="Times New Roman" panose="02020603050405020304" pitchFamily="18" charset="0"/>
                <a:ea typeface="Arial" panose="020B0604020202020204" pitchFamily="34" charset="0"/>
              </a:rPr>
              <a:t>definitions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used</a:t>
            </a:r>
            <a:r>
              <a:rPr lang="cs-CZ" sz="1800" dirty="0">
                <a:solidFill>
                  <a:srgbClr val="000000"/>
                </a:solidFill>
                <a:latin typeface="Times New Roman" panose="02020603050405020304" pitchFamily="18" charset="0"/>
                <a:ea typeface="Arial" panose="020B0604020202020204" pitchFamily="34" charset="0"/>
              </a:rPr>
              <a:t> in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course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will</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discuss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our</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experience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with</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migration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Prepare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answer</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for</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this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question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What</a:t>
            </a:r>
            <a:r>
              <a:rPr lang="cs-CZ" sz="1800" dirty="0">
                <a:solidFill>
                  <a:srgbClr val="000000"/>
                </a:solidFill>
                <a:latin typeface="Times New Roman" panose="02020603050405020304" pitchFamily="18" charset="0"/>
                <a:ea typeface="Arial" panose="020B0604020202020204" pitchFamily="34" charset="0"/>
              </a:rPr>
              <a:t> are </a:t>
            </a:r>
            <a:r>
              <a:rPr lang="cs-CZ" sz="1800" dirty="0" err="1">
                <a:solidFill>
                  <a:srgbClr val="000000"/>
                </a:solidFill>
                <a:latin typeface="Times New Roman" panose="02020603050405020304" pitchFamily="18" charset="0"/>
                <a:ea typeface="Arial" panose="020B0604020202020204" pitchFamily="34" charset="0"/>
              </a:rPr>
              <a:t>three</a:t>
            </a:r>
            <a:r>
              <a:rPr lang="cs-CZ" sz="1800" dirty="0">
                <a:solidFill>
                  <a:srgbClr val="000000"/>
                </a:solidFill>
                <a:latin typeface="Times New Roman" panose="02020603050405020304" pitchFamily="18" charset="0"/>
                <a:ea typeface="Arial" panose="020B0604020202020204" pitchFamily="34" charset="0"/>
              </a:rPr>
              <a:t> most </a:t>
            </a:r>
            <a:r>
              <a:rPr lang="cs-CZ" sz="1800" dirty="0" err="1">
                <a:solidFill>
                  <a:srgbClr val="000000"/>
                </a:solidFill>
                <a:latin typeface="Times New Roman" panose="02020603050405020304" pitchFamily="18" charset="0"/>
                <a:ea typeface="Arial" panose="020B0604020202020204" pitchFamily="34" charset="0"/>
              </a:rPr>
              <a:t>important</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topics</a:t>
            </a:r>
            <a:r>
              <a:rPr lang="cs-CZ" sz="1800" dirty="0">
                <a:solidFill>
                  <a:srgbClr val="000000"/>
                </a:solidFill>
                <a:latin typeface="Times New Roman" panose="02020603050405020304" pitchFamily="18" charset="0"/>
                <a:ea typeface="Arial" panose="020B0604020202020204" pitchFamily="34" charset="0"/>
              </a:rPr>
              <a:t>/</a:t>
            </a:r>
            <a:r>
              <a:rPr lang="cs-CZ" sz="1800" dirty="0" err="1">
                <a:solidFill>
                  <a:srgbClr val="000000"/>
                </a:solidFill>
                <a:latin typeface="Times New Roman" panose="02020603050405020304" pitchFamily="18" charset="0"/>
                <a:ea typeface="Arial" panose="020B0604020202020204" pitchFamily="34" charset="0"/>
              </a:rPr>
              <a:t>issues</a:t>
            </a:r>
            <a:r>
              <a:rPr lang="cs-CZ" sz="1800" dirty="0">
                <a:solidFill>
                  <a:srgbClr val="000000"/>
                </a:solidFill>
                <a:latin typeface="Times New Roman" panose="02020603050405020304" pitchFamily="18" charset="0"/>
                <a:ea typeface="Arial" panose="020B0604020202020204" pitchFamily="34" charset="0"/>
              </a:rPr>
              <a:t> in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migration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studies</a:t>
            </a:r>
            <a:r>
              <a:rPr lang="cs-CZ" sz="1800" dirty="0">
                <a:solidFill>
                  <a:srgbClr val="000000"/>
                </a:solidFill>
                <a:latin typeface="Times New Roman" panose="02020603050405020304" pitchFamily="18" charset="0"/>
                <a:ea typeface="Arial" panose="020B0604020202020204" pitchFamily="34" charset="0"/>
              </a:rPr>
              <a:t>? </a:t>
            </a:r>
            <a:endParaRPr lang="cs-CZ" sz="1800" dirty="0">
              <a:latin typeface="Calibri" panose="020F0502020204030204" pitchFamily="34" charset="0"/>
              <a:ea typeface="Calibri" panose="020F0502020204030204" pitchFamily="34" charset="0"/>
            </a:endParaRPr>
          </a:p>
          <a:p>
            <a:pPr>
              <a:lnSpc>
                <a:spcPct val="107000"/>
              </a:lnSpc>
              <a:spcBef>
                <a:spcPts val="1400"/>
              </a:spcBef>
              <a:spcAft>
                <a:spcPts val="1400"/>
              </a:spcAft>
            </a:pPr>
            <a:r>
              <a:rPr lang="cs-CZ" sz="1800" dirty="0">
                <a:solidFill>
                  <a:srgbClr val="000000"/>
                </a:solidFill>
                <a:latin typeface="Times New Roman" panose="02020603050405020304" pitchFamily="18" charset="0"/>
                <a:ea typeface="Arial" panose="020B0604020202020204" pitchFamily="34" charset="0"/>
              </a:rPr>
              <a:t>basic terminology (</a:t>
            </a:r>
            <a:r>
              <a:rPr lang="cs-CZ" sz="1800" dirty="0" err="1">
                <a:solidFill>
                  <a:srgbClr val="000000"/>
                </a:solidFill>
                <a:latin typeface="Times New Roman" panose="02020603050405020304" pitchFamily="18" charset="0"/>
                <a:ea typeface="Arial" panose="020B0604020202020204" pitchFamily="34" charset="0"/>
              </a:rPr>
              <a:t>migration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emigration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immigration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internal</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international</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irregular</a:t>
            </a:r>
            <a:r>
              <a:rPr lang="cs-CZ" sz="1800" dirty="0">
                <a:solidFill>
                  <a:srgbClr val="000000"/>
                </a:solidFill>
                <a:latin typeface="Times New Roman" panose="02020603050405020304" pitchFamily="18" charset="0"/>
                <a:ea typeface="Arial" panose="020B0604020202020204" pitchFamily="34" charset="0"/>
              </a:rPr>
              <a:t>/</a:t>
            </a:r>
            <a:r>
              <a:rPr lang="cs-CZ" sz="1800" dirty="0" err="1">
                <a:solidFill>
                  <a:srgbClr val="000000"/>
                </a:solidFill>
                <a:latin typeface="Times New Roman" panose="02020603050405020304" pitchFamily="18" charset="0"/>
                <a:ea typeface="Arial" panose="020B0604020202020204" pitchFamily="34" charset="0"/>
              </a:rPr>
              <a:t>undocumented</a:t>
            </a:r>
            <a:r>
              <a:rPr lang="cs-CZ" sz="1800" dirty="0">
                <a:solidFill>
                  <a:srgbClr val="000000"/>
                </a:solidFill>
                <a:latin typeface="Times New Roman" panose="02020603050405020304" pitchFamily="18" charset="0"/>
                <a:ea typeface="Arial" panose="020B0604020202020204" pitchFamily="34" charset="0"/>
              </a:rPr>
              <a:t>/</a:t>
            </a:r>
            <a:r>
              <a:rPr lang="cs-CZ" sz="1800" dirty="0" err="1">
                <a:solidFill>
                  <a:srgbClr val="000000"/>
                </a:solidFill>
                <a:latin typeface="Times New Roman" panose="02020603050405020304" pitchFamily="18" charset="0"/>
                <a:ea typeface="Arial" panose="020B0604020202020204" pitchFamily="34" charset="0"/>
              </a:rPr>
              <a:t>illegal</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types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migration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economic</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political</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etc</a:t>
            </a:r>
            <a:r>
              <a:rPr lang="cs-CZ" sz="1800" dirty="0">
                <a:solidFill>
                  <a:srgbClr val="000000"/>
                </a:solidFill>
                <a:latin typeface="Times New Roman" panose="02020603050405020304" pitchFamily="18" charset="0"/>
                <a:ea typeface="Arial" panose="020B0604020202020204" pitchFamily="34" charset="0"/>
              </a:rPr>
              <a:t>./permanent, </a:t>
            </a:r>
            <a:r>
              <a:rPr lang="cs-CZ" sz="1800" dirty="0" err="1">
                <a:solidFill>
                  <a:srgbClr val="000000"/>
                </a:solidFill>
                <a:latin typeface="Times New Roman" panose="02020603050405020304" pitchFamily="18" charset="0"/>
                <a:ea typeface="Arial" panose="020B0604020202020204" pitchFamily="34" charset="0"/>
              </a:rPr>
              <a:t>circular</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temporary</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migration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flows</a:t>
            </a:r>
            <a:r>
              <a:rPr lang="cs-CZ" sz="1800" dirty="0">
                <a:solidFill>
                  <a:srgbClr val="000000"/>
                </a:solidFill>
                <a:latin typeface="Times New Roman" panose="02020603050405020304" pitchFamily="18" charset="0"/>
                <a:ea typeface="Arial" panose="020B0604020202020204" pitchFamily="34" charset="0"/>
              </a:rPr>
              <a:t> in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world</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numbers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migrants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worldwide</a:t>
            </a:r>
            <a:r>
              <a:rPr lang="cs-CZ" sz="1800" dirty="0">
                <a:solidFill>
                  <a:srgbClr val="000000"/>
                </a:solidFill>
                <a:latin typeface="Times New Roman" panose="02020603050405020304" pitchFamily="18" charset="0"/>
                <a:ea typeface="Arial" panose="020B0604020202020204" pitchFamily="34" charset="0"/>
              </a:rPr>
              <a:t> and in </a:t>
            </a:r>
            <a:r>
              <a:rPr lang="cs-CZ" sz="1800" dirty="0" err="1">
                <a:solidFill>
                  <a:srgbClr val="000000"/>
                </a:solidFill>
                <a:latin typeface="Times New Roman" panose="02020603050405020304" pitchFamily="18" charset="0"/>
                <a:ea typeface="Arial" panose="020B0604020202020204" pitchFamily="34" charset="0"/>
              </a:rPr>
              <a:t>Czechia</a:t>
            </a:r>
            <a:r>
              <a:rPr lang="cs-CZ" sz="1800" dirty="0">
                <a:solidFill>
                  <a:srgbClr val="000000"/>
                </a:solidFill>
                <a:latin typeface="Times New Roman" panose="02020603050405020304" pitchFamily="18" charset="0"/>
                <a:ea typeface="Arial" panose="020B0604020202020204" pitchFamily="34" charset="0"/>
              </a:rPr>
              <a:t> and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main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sources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data on </a:t>
            </a:r>
            <a:r>
              <a:rPr lang="cs-CZ" sz="1800" dirty="0" err="1">
                <a:solidFill>
                  <a:srgbClr val="000000"/>
                </a:solidFill>
                <a:latin typeface="Times New Roman" panose="02020603050405020304" pitchFamily="18" charset="0"/>
                <a:ea typeface="Arial" panose="020B0604020202020204" pitchFamily="34" charset="0"/>
              </a:rPr>
              <a:t>migration</a:t>
            </a:r>
            <a:r>
              <a:rPr lang="cs-CZ" sz="1800" dirty="0">
                <a:solidFill>
                  <a:srgbClr val="000000"/>
                </a:solidFill>
                <a:latin typeface="Times New Roman" panose="02020603050405020304" pitchFamily="18" charset="0"/>
                <a:ea typeface="Arial" panose="020B0604020202020204" pitchFamily="34" charset="0"/>
              </a:rPr>
              <a:t>. </a:t>
            </a:r>
            <a:endParaRPr lang="cs-CZ" sz="1800" dirty="0">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156747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07834-1F59-737D-43AC-937DBF92AFF0}"/>
              </a:ext>
            </a:extLst>
          </p:cNvPr>
          <p:cNvSpPr>
            <a:spLocks noGrp="1"/>
          </p:cNvSpPr>
          <p:nvPr>
            <p:ph type="title"/>
          </p:nvPr>
        </p:nvSpPr>
        <p:spPr/>
        <p:txBody>
          <a:bodyPr>
            <a:normAutofit fontScale="90000"/>
          </a:bodyPr>
          <a:lstStyle/>
          <a:p>
            <a:pPr>
              <a:lnSpc>
                <a:spcPct val="107000"/>
              </a:lnSpc>
              <a:spcBef>
                <a:spcPts val="1400"/>
              </a:spcBef>
              <a:spcAft>
                <a:spcPts val="1400"/>
              </a:spcAft>
            </a:pPr>
            <a:r>
              <a:rPr lang="cs-CZ" sz="2800" dirty="0" err="1">
                <a:solidFill>
                  <a:srgbClr val="000000"/>
                </a:solidFill>
                <a:latin typeface="Times New Roman" panose="02020603050405020304" pitchFamily="18" charset="0"/>
                <a:ea typeface="Arial" panose="020B0604020202020204" pitchFamily="34" charset="0"/>
              </a:rPr>
              <a:t>Seminar</a:t>
            </a:r>
            <a:r>
              <a:rPr lang="cs-CZ" sz="2800" dirty="0">
                <a:solidFill>
                  <a:srgbClr val="000000"/>
                </a:solidFill>
                <a:latin typeface="Times New Roman" panose="02020603050405020304" pitchFamily="18" charset="0"/>
                <a:ea typeface="Arial" panose="020B0604020202020204" pitchFamily="34" charset="0"/>
              </a:rPr>
              <a:t> 02/10.10.</a:t>
            </a:r>
            <a:br>
              <a:rPr lang="cs-CZ" sz="2800" dirty="0">
                <a:latin typeface="Calibri" panose="020F0502020204030204" pitchFamily="34" charset="0"/>
                <a:ea typeface="Calibri" panose="020F0502020204030204" pitchFamily="34" charset="0"/>
              </a:rPr>
            </a:br>
            <a:r>
              <a:rPr lang="cs-CZ" sz="2800" dirty="0" err="1">
                <a:solidFill>
                  <a:srgbClr val="000000"/>
                </a:solidFill>
                <a:latin typeface="Times New Roman" panose="02020603050405020304" pitchFamily="18" charset="0"/>
                <a:ea typeface="Arial" panose="020B0604020202020204" pitchFamily="34" charset="0"/>
              </a:rPr>
              <a:t>Diasporas</a:t>
            </a:r>
            <a:r>
              <a:rPr lang="cs-CZ" sz="2800" dirty="0">
                <a:solidFill>
                  <a:srgbClr val="000000"/>
                </a:solidFill>
                <a:latin typeface="Times New Roman" panose="02020603050405020304" pitchFamily="18" charset="0"/>
                <a:ea typeface="Arial" panose="020B0604020202020204" pitchFamily="34" charset="0"/>
              </a:rPr>
              <a:t> - </a:t>
            </a:r>
            <a:r>
              <a:rPr lang="cs-CZ" sz="2800" dirty="0" err="1">
                <a:solidFill>
                  <a:srgbClr val="000000"/>
                </a:solidFill>
                <a:latin typeface="Times New Roman" panose="02020603050405020304" pitchFamily="18" charset="0"/>
                <a:ea typeface="Arial" panose="020B0604020202020204" pitchFamily="34" charset="0"/>
              </a:rPr>
              <a:t>old</a:t>
            </a:r>
            <a:r>
              <a:rPr lang="cs-CZ" sz="2800" dirty="0">
                <a:solidFill>
                  <a:srgbClr val="000000"/>
                </a:solidFill>
                <a:latin typeface="Times New Roman" panose="02020603050405020304" pitchFamily="18" charset="0"/>
                <a:ea typeface="Arial" panose="020B0604020202020204" pitchFamily="34" charset="0"/>
              </a:rPr>
              <a:t> and </a:t>
            </a:r>
            <a:r>
              <a:rPr lang="cs-CZ" sz="2800" dirty="0" err="1">
                <a:solidFill>
                  <a:srgbClr val="000000"/>
                </a:solidFill>
                <a:latin typeface="Times New Roman" panose="02020603050405020304" pitchFamily="18" charset="0"/>
                <a:ea typeface="Arial" panose="020B0604020202020204" pitchFamily="34" charset="0"/>
              </a:rPr>
              <a:t>new</a:t>
            </a:r>
            <a:r>
              <a:rPr lang="cs-CZ" sz="2800" dirty="0">
                <a:solidFill>
                  <a:srgbClr val="000000"/>
                </a:solidFill>
                <a:latin typeface="Times New Roman" panose="02020603050405020304" pitchFamily="18" charset="0"/>
                <a:ea typeface="Arial" panose="020B0604020202020204" pitchFamily="34" charset="0"/>
              </a:rPr>
              <a:t> diaspora</a:t>
            </a:r>
            <a:br>
              <a:rPr lang="cs-CZ" sz="2800" dirty="0">
                <a:latin typeface="Calibri" panose="020F0502020204030204" pitchFamily="34" charset="0"/>
                <a:ea typeface="Calibri" panose="020F0502020204030204" pitchFamily="34" charset="0"/>
              </a:rPr>
            </a:br>
            <a:endParaRPr lang="cs-CZ" sz="2800" dirty="0"/>
          </a:p>
        </p:txBody>
      </p:sp>
      <p:sp>
        <p:nvSpPr>
          <p:cNvPr id="3" name="Zástupný obsah 2">
            <a:extLst>
              <a:ext uri="{FF2B5EF4-FFF2-40B4-BE49-F238E27FC236}">
                <a16:creationId xmlns:a16="http://schemas.microsoft.com/office/drawing/2014/main" id="{DDBABBA6-640D-7EDF-92BF-97C9BDCB13B7}"/>
              </a:ext>
            </a:extLst>
          </p:cNvPr>
          <p:cNvSpPr>
            <a:spLocks noGrp="1"/>
          </p:cNvSpPr>
          <p:nvPr>
            <p:ph idx="1"/>
          </p:nvPr>
        </p:nvSpPr>
        <p:spPr/>
        <p:txBody>
          <a:bodyPr/>
          <a:lstStyle/>
          <a:p>
            <a:pPr>
              <a:lnSpc>
                <a:spcPct val="107000"/>
              </a:lnSpc>
              <a:spcBef>
                <a:spcPts val="1400"/>
              </a:spcBef>
              <a:spcAft>
                <a:spcPts val="1400"/>
              </a:spcAft>
            </a:pPr>
            <a:r>
              <a:rPr lang="cs-CZ" sz="1800" dirty="0" err="1">
                <a:solidFill>
                  <a:srgbClr val="000000"/>
                </a:solidFill>
                <a:latin typeface="Times New Roman" panose="02020603050405020304" pitchFamily="18" charset="0"/>
                <a:ea typeface="Arial" panose="020B0604020202020204" pitchFamily="34" charset="0"/>
              </a:rPr>
              <a:t>we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will</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look</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at</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definitions</a:t>
            </a:r>
            <a:r>
              <a:rPr lang="cs-CZ" sz="1800" dirty="0">
                <a:solidFill>
                  <a:srgbClr val="000000"/>
                </a:solidFill>
                <a:latin typeface="Times New Roman" panose="02020603050405020304" pitchFamily="18" charset="0"/>
                <a:ea typeface="Arial" panose="020B0604020202020204" pitchFamily="34" charset="0"/>
              </a:rPr>
              <a:t> and </a:t>
            </a:r>
            <a:r>
              <a:rPr lang="cs-CZ" sz="1800" dirty="0" err="1">
                <a:solidFill>
                  <a:srgbClr val="000000"/>
                </a:solidFill>
                <a:latin typeface="Times New Roman" panose="02020603050405020304" pitchFamily="18" charset="0"/>
                <a:ea typeface="Arial" panose="020B0604020202020204" pitchFamily="34" charset="0"/>
              </a:rPr>
              <a:t>concepts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diaspora. Relations, </a:t>
            </a:r>
            <a:r>
              <a:rPr lang="cs-CZ" sz="1800" dirty="0" err="1">
                <a:solidFill>
                  <a:srgbClr val="000000"/>
                </a:solidFill>
                <a:latin typeface="Times New Roman" panose="02020603050405020304" pitchFamily="18" charset="0"/>
                <a:ea typeface="Arial" panose="020B0604020202020204" pitchFamily="34" charset="0"/>
              </a:rPr>
              <a:t>ties</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between</a:t>
            </a:r>
            <a:r>
              <a:rPr lang="cs-CZ" sz="1800" dirty="0">
                <a:solidFill>
                  <a:srgbClr val="000000"/>
                </a:solidFill>
                <a:latin typeface="Times New Roman" panose="02020603050405020304" pitchFamily="18" charset="0"/>
                <a:ea typeface="Arial" panose="020B0604020202020204" pitchFamily="34" charset="0"/>
              </a:rPr>
              <a:t> country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origin</a:t>
            </a:r>
            <a:r>
              <a:rPr lang="cs-CZ" sz="1800" dirty="0">
                <a:solidFill>
                  <a:srgbClr val="000000"/>
                </a:solidFill>
                <a:latin typeface="Times New Roman" panose="02020603050405020304" pitchFamily="18" charset="0"/>
                <a:ea typeface="Arial" panose="020B0604020202020204" pitchFamily="34" charset="0"/>
              </a:rPr>
              <a:t> and country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destination</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example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of</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Syrian</a:t>
            </a:r>
            <a:r>
              <a:rPr lang="cs-CZ" sz="1800" dirty="0">
                <a:solidFill>
                  <a:srgbClr val="000000"/>
                </a:solidFill>
                <a:latin typeface="Times New Roman" panose="02020603050405020304" pitchFamily="18" charset="0"/>
                <a:ea typeface="Arial" panose="020B0604020202020204" pitchFamily="34" charset="0"/>
              </a:rPr>
              <a:t> diaspora in </a:t>
            </a:r>
            <a:r>
              <a:rPr lang="cs-CZ" sz="1800" dirty="0" err="1">
                <a:solidFill>
                  <a:srgbClr val="000000"/>
                </a:solidFill>
                <a:latin typeface="Times New Roman" panose="02020603050405020304" pitchFamily="18" charset="0"/>
                <a:ea typeface="Arial" panose="020B0604020202020204" pitchFamily="34" charset="0"/>
              </a:rPr>
              <a:t>the</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world</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invited</a:t>
            </a:r>
            <a:r>
              <a:rPr lang="cs-CZ" sz="1800" dirty="0">
                <a:solidFill>
                  <a:srgbClr val="000000"/>
                </a:solidFill>
                <a:latin typeface="Times New Roman" panose="02020603050405020304" pitchFamily="18" charset="0"/>
                <a:ea typeface="Arial" panose="020B0604020202020204" pitchFamily="34" charset="0"/>
              </a:rPr>
              <a:t> </a:t>
            </a:r>
            <a:r>
              <a:rPr lang="cs-CZ" sz="1800" dirty="0" err="1">
                <a:solidFill>
                  <a:srgbClr val="000000"/>
                </a:solidFill>
                <a:latin typeface="Times New Roman" panose="02020603050405020304" pitchFamily="18" charset="0"/>
                <a:ea typeface="Arial" panose="020B0604020202020204" pitchFamily="34" charset="0"/>
              </a:rPr>
              <a:t>speaker</a:t>
            </a:r>
            <a:r>
              <a:rPr lang="cs-CZ" sz="1800" dirty="0">
                <a:solidFill>
                  <a:srgbClr val="000000"/>
                </a:solidFill>
                <a:latin typeface="Times New Roman" panose="02020603050405020304" pitchFamily="18" charset="0"/>
                <a:ea typeface="Arial" panose="020B0604020202020204" pitchFamily="34" charset="0"/>
              </a:rPr>
              <a:t>)</a:t>
            </a:r>
            <a:endParaRPr lang="cs-CZ" sz="1800" dirty="0">
              <a:latin typeface="Calibri" panose="020F0502020204030204" pitchFamily="34" charset="0"/>
              <a:ea typeface="Calibri" panose="020F0502020204030204" pitchFamily="34" charset="0"/>
            </a:endParaRPr>
          </a:p>
          <a:p>
            <a:pPr marL="0" indent="0">
              <a:lnSpc>
                <a:spcPct val="107000"/>
              </a:lnSpc>
              <a:spcAft>
                <a:spcPts val="800"/>
              </a:spcAft>
              <a:buNone/>
            </a:pPr>
            <a:r>
              <a:rPr lang="en-US" sz="1800" dirty="0">
                <a:latin typeface="Times New Roman" panose="02020603050405020304" pitchFamily="18" charset="0"/>
                <a:ea typeface="Calibri" panose="020F0502020204030204" pitchFamily="34" charset="0"/>
              </a:rPr>
              <a:t>Compulsory article:</a:t>
            </a:r>
            <a:endParaRPr lang="cs-CZ" sz="1800" dirty="0">
              <a:latin typeface="Calibri" panose="020F0502020204030204" pitchFamily="34" charset="0"/>
              <a:ea typeface="Calibri" panose="020F0502020204030204" pitchFamily="34" charset="0"/>
            </a:endParaRPr>
          </a:p>
          <a:p>
            <a:pPr>
              <a:lnSpc>
                <a:spcPct val="107000"/>
              </a:lnSpc>
              <a:spcAft>
                <a:spcPts val="800"/>
              </a:spcAft>
            </a:pPr>
            <a:r>
              <a:rPr lang="cs-CZ" sz="1800" dirty="0" err="1">
                <a:solidFill>
                  <a:srgbClr val="222222"/>
                </a:solidFill>
                <a:latin typeface="Times New Roman" panose="02020603050405020304" pitchFamily="18" charset="0"/>
                <a:ea typeface="Calibri" panose="020F0502020204030204" pitchFamily="34" charset="0"/>
              </a:rPr>
              <a:t>Bruneau</a:t>
            </a:r>
            <a:r>
              <a:rPr lang="cs-CZ" sz="1800" dirty="0">
                <a:solidFill>
                  <a:srgbClr val="222222"/>
                </a:solidFill>
                <a:latin typeface="Times New Roman" panose="02020603050405020304" pitchFamily="18" charset="0"/>
                <a:ea typeface="Calibri" panose="020F0502020204030204" pitchFamily="34" charset="0"/>
              </a:rPr>
              <a:t>, M. (2010). </a:t>
            </a:r>
            <a:r>
              <a:rPr lang="cs-CZ" sz="1800" dirty="0" err="1">
                <a:solidFill>
                  <a:srgbClr val="222222"/>
                </a:solidFill>
                <a:latin typeface="Times New Roman" panose="02020603050405020304" pitchFamily="18" charset="0"/>
                <a:ea typeface="Calibri" panose="020F0502020204030204" pitchFamily="34" charset="0"/>
              </a:rPr>
              <a:t>Diasporas</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transnational</a:t>
            </a:r>
            <a:r>
              <a:rPr lang="cs-CZ" sz="1800" dirty="0">
                <a:solidFill>
                  <a:srgbClr val="222222"/>
                </a:solidFill>
                <a:latin typeface="Times New Roman" panose="02020603050405020304" pitchFamily="18" charset="0"/>
                <a:ea typeface="Calibri" panose="020F0502020204030204" pitchFamily="34" charset="0"/>
              </a:rPr>
              <a:t> </a:t>
            </a:r>
            <a:r>
              <a:rPr lang="cs-CZ" sz="1800" dirty="0" err="1">
                <a:solidFill>
                  <a:srgbClr val="222222"/>
                </a:solidFill>
                <a:latin typeface="Times New Roman" panose="02020603050405020304" pitchFamily="18" charset="0"/>
                <a:ea typeface="Calibri" panose="020F0502020204030204" pitchFamily="34" charset="0"/>
              </a:rPr>
              <a:t>spaces</a:t>
            </a:r>
            <a:r>
              <a:rPr lang="cs-CZ" sz="1800" dirty="0">
                <a:solidFill>
                  <a:srgbClr val="222222"/>
                </a:solidFill>
                <a:latin typeface="Times New Roman" panose="02020603050405020304" pitchFamily="18" charset="0"/>
                <a:ea typeface="Calibri" panose="020F0502020204030204" pitchFamily="34" charset="0"/>
              </a:rPr>
              <a:t> and </a:t>
            </a:r>
            <a:r>
              <a:rPr lang="cs-CZ" sz="1800" dirty="0" err="1">
                <a:solidFill>
                  <a:srgbClr val="222222"/>
                </a:solidFill>
                <a:latin typeface="Times New Roman" panose="02020603050405020304" pitchFamily="18" charset="0"/>
                <a:ea typeface="Calibri" panose="020F0502020204030204" pitchFamily="34" charset="0"/>
              </a:rPr>
              <a:t>communities</a:t>
            </a:r>
            <a:r>
              <a:rPr lang="cs-CZ" sz="1800" dirty="0">
                <a:solidFill>
                  <a:srgbClr val="222222"/>
                </a:solidFill>
                <a:latin typeface="Times New Roman" panose="02020603050405020304" pitchFamily="18" charset="0"/>
                <a:ea typeface="Calibri" panose="020F0502020204030204" pitchFamily="34" charset="0"/>
              </a:rPr>
              <a:t>. </a:t>
            </a:r>
            <a:r>
              <a:rPr lang="cs-CZ" sz="1800" i="1" dirty="0">
                <a:solidFill>
                  <a:srgbClr val="222222"/>
                </a:solidFill>
                <a:latin typeface="Times New Roman" panose="02020603050405020304" pitchFamily="18" charset="0"/>
                <a:ea typeface="Calibri" panose="020F0502020204030204" pitchFamily="34" charset="0"/>
              </a:rPr>
              <a:t>Diaspora and </a:t>
            </a:r>
            <a:r>
              <a:rPr lang="cs-CZ" sz="1800" i="1" dirty="0" err="1">
                <a:solidFill>
                  <a:srgbClr val="222222"/>
                </a:solidFill>
                <a:latin typeface="Times New Roman" panose="02020603050405020304" pitchFamily="18" charset="0"/>
                <a:ea typeface="Calibri" panose="020F0502020204030204" pitchFamily="34" charset="0"/>
              </a:rPr>
              <a:t>transnationalism</a:t>
            </a:r>
            <a:r>
              <a:rPr lang="cs-CZ" sz="1800" i="1" dirty="0">
                <a:solidFill>
                  <a:srgbClr val="222222"/>
                </a:solidFill>
                <a:latin typeface="Times New Roman" panose="02020603050405020304" pitchFamily="18" charset="0"/>
                <a:ea typeface="Calibri" panose="020F0502020204030204" pitchFamily="34" charset="0"/>
              </a:rPr>
              <a:t>: </a:t>
            </a:r>
            <a:r>
              <a:rPr lang="cs-CZ" sz="1800" i="1" dirty="0" err="1">
                <a:solidFill>
                  <a:srgbClr val="222222"/>
                </a:solidFill>
                <a:latin typeface="Times New Roman" panose="02020603050405020304" pitchFamily="18" charset="0"/>
                <a:ea typeface="Calibri" panose="020F0502020204030204" pitchFamily="34" charset="0"/>
              </a:rPr>
              <a:t>Concepts</a:t>
            </a:r>
            <a:r>
              <a:rPr lang="cs-CZ" sz="1800" i="1" dirty="0">
                <a:solidFill>
                  <a:srgbClr val="222222"/>
                </a:solidFill>
                <a:latin typeface="Times New Roman" panose="02020603050405020304" pitchFamily="18" charset="0"/>
                <a:ea typeface="Calibri" panose="020F0502020204030204" pitchFamily="34" charset="0"/>
              </a:rPr>
              <a:t>, </a:t>
            </a:r>
            <a:r>
              <a:rPr lang="cs-CZ" sz="1800" i="1" dirty="0" err="1">
                <a:solidFill>
                  <a:srgbClr val="222222"/>
                </a:solidFill>
                <a:latin typeface="Times New Roman" panose="02020603050405020304" pitchFamily="18" charset="0"/>
                <a:ea typeface="Calibri" panose="020F0502020204030204" pitchFamily="34" charset="0"/>
              </a:rPr>
              <a:t>theories</a:t>
            </a:r>
            <a:r>
              <a:rPr lang="cs-CZ" sz="1800" i="1" dirty="0">
                <a:solidFill>
                  <a:srgbClr val="222222"/>
                </a:solidFill>
                <a:latin typeface="Times New Roman" panose="02020603050405020304" pitchFamily="18" charset="0"/>
                <a:ea typeface="Calibri" panose="020F0502020204030204" pitchFamily="34" charset="0"/>
              </a:rPr>
              <a:t> and </a:t>
            </a:r>
            <a:r>
              <a:rPr lang="cs-CZ" sz="1800" i="1" dirty="0" err="1">
                <a:solidFill>
                  <a:srgbClr val="222222"/>
                </a:solidFill>
                <a:latin typeface="Times New Roman" panose="02020603050405020304" pitchFamily="18" charset="0"/>
                <a:ea typeface="Calibri" panose="020F0502020204030204" pitchFamily="34" charset="0"/>
              </a:rPr>
              <a:t>methods</a:t>
            </a:r>
            <a:r>
              <a:rPr lang="cs-CZ" sz="1800" dirty="0">
                <a:solidFill>
                  <a:srgbClr val="222222"/>
                </a:solidFill>
                <a:latin typeface="Times New Roman" panose="02020603050405020304" pitchFamily="18" charset="0"/>
                <a:ea typeface="Calibri" panose="020F0502020204030204" pitchFamily="34" charset="0"/>
              </a:rPr>
              <a:t>, </a:t>
            </a:r>
            <a:r>
              <a:rPr lang="cs-CZ" sz="1800" i="1" dirty="0">
                <a:solidFill>
                  <a:srgbClr val="222222"/>
                </a:solidFill>
                <a:latin typeface="Times New Roman" panose="02020603050405020304" pitchFamily="18" charset="0"/>
                <a:ea typeface="Calibri" panose="020F0502020204030204" pitchFamily="34" charset="0"/>
              </a:rPr>
              <a:t>3</a:t>
            </a:r>
            <a:r>
              <a:rPr lang="cs-CZ" sz="1800" dirty="0">
                <a:solidFill>
                  <a:srgbClr val="222222"/>
                </a:solidFill>
                <a:latin typeface="Times New Roman" panose="02020603050405020304" pitchFamily="18" charset="0"/>
                <a:ea typeface="Calibri" panose="020F0502020204030204" pitchFamily="34" charset="0"/>
              </a:rPr>
              <a:t>(1), 35-50.</a:t>
            </a:r>
            <a:endParaRPr lang="cs-CZ" sz="1800" dirty="0">
              <a:latin typeface="Calibri" panose="020F0502020204030204" pitchFamily="34" charset="0"/>
              <a:ea typeface="Calibri" panose="020F0502020204030204" pitchFamily="34" charset="0"/>
            </a:endParaRPr>
          </a:p>
          <a:p>
            <a:pPr marL="0" indent="0">
              <a:lnSpc>
                <a:spcPct val="107000"/>
              </a:lnSpc>
              <a:spcAft>
                <a:spcPts val="800"/>
              </a:spcAft>
              <a:buNone/>
            </a:pPr>
            <a:r>
              <a:rPr lang="cs-CZ" sz="1800" dirty="0" err="1">
                <a:latin typeface="Times New Roman" panose="02020603050405020304" pitchFamily="18" charset="0"/>
                <a:ea typeface="Calibri" panose="020F0502020204030204" pitchFamily="34" charset="0"/>
              </a:rPr>
              <a:t>Recommended</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article</a:t>
            </a:r>
            <a:r>
              <a:rPr lang="cs-CZ" sz="1800" dirty="0">
                <a:latin typeface="Times New Roman" panose="02020603050405020304" pitchFamily="18" charset="0"/>
                <a:ea typeface="Calibri" panose="020F0502020204030204" pitchFamily="34" charset="0"/>
              </a:rPr>
              <a:t>:</a:t>
            </a:r>
            <a:endParaRPr lang="cs-CZ" sz="1800" dirty="0">
              <a:latin typeface="Calibri" panose="020F0502020204030204" pitchFamily="34" charset="0"/>
              <a:ea typeface="Calibri" panose="020F0502020204030204" pitchFamily="34" charset="0"/>
            </a:endParaRPr>
          </a:p>
          <a:p>
            <a:pPr>
              <a:lnSpc>
                <a:spcPct val="107000"/>
              </a:lnSpc>
              <a:spcBef>
                <a:spcPts val="1400"/>
              </a:spcBef>
              <a:spcAft>
                <a:spcPts val="1400"/>
              </a:spcAft>
            </a:pPr>
            <a:r>
              <a:rPr lang="cs-CZ" sz="1800" dirty="0" err="1">
                <a:solidFill>
                  <a:srgbClr val="222222"/>
                </a:solidFill>
                <a:latin typeface="Arial" panose="020B0604020202020204" pitchFamily="34" charset="0"/>
                <a:ea typeface="Calibri" panose="020F0502020204030204" pitchFamily="34" charset="0"/>
              </a:rPr>
              <a:t>Hardwick</a:t>
            </a:r>
            <a:r>
              <a:rPr lang="cs-CZ" sz="1800" dirty="0">
                <a:solidFill>
                  <a:srgbClr val="222222"/>
                </a:solidFill>
                <a:latin typeface="Arial" panose="020B0604020202020204" pitchFamily="34" charset="0"/>
                <a:ea typeface="Calibri" panose="020F0502020204030204" pitchFamily="34" charset="0"/>
              </a:rPr>
              <a:t>, S. W. (2006). </a:t>
            </a:r>
            <a:r>
              <a:rPr lang="cs-CZ" sz="1800" dirty="0" err="1">
                <a:solidFill>
                  <a:srgbClr val="222222"/>
                </a:solidFill>
                <a:latin typeface="Arial" panose="020B0604020202020204" pitchFamily="34" charset="0"/>
                <a:ea typeface="Calibri" panose="020F0502020204030204" pitchFamily="34" charset="0"/>
              </a:rPr>
              <a:t>The</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geography</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of</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whiteness</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Russian</a:t>
            </a:r>
            <a:r>
              <a:rPr lang="cs-CZ" sz="1800" dirty="0">
                <a:solidFill>
                  <a:srgbClr val="222222"/>
                </a:solidFill>
                <a:latin typeface="Arial" panose="020B0604020202020204" pitchFamily="34" charset="0"/>
                <a:ea typeface="Calibri" panose="020F0502020204030204" pitchFamily="34" charset="0"/>
              </a:rPr>
              <a:t> and </a:t>
            </a:r>
            <a:r>
              <a:rPr lang="cs-CZ" sz="1800" dirty="0" err="1">
                <a:solidFill>
                  <a:srgbClr val="222222"/>
                </a:solidFill>
                <a:latin typeface="Arial" panose="020B0604020202020204" pitchFamily="34" charset="0"/>
                <a:ea typeface="Calibri" panose="020F0502020204030204" pitchFamily="34" charset="0"/>
              </a:rPr>
              <a:t>Ukrainian</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coalitions</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of</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color</a:t>
            </a:r>
            <a:r>
              <a:rPr lang="cs-CZ" sz="1800" dirty="0">
                <a:solidFill>
                  <a:srgbClr val="222222"/>
                </a:solidFill>
                <a:latin typeface="Arial" panose="020B0604020202020204" pitchFamily="34" charset="0"/>
                <a:ea typeface="Calibri" panose="020F0502020204030204" pitchFamily="34" charset="0"/>
              </a:rPr>
              <a:t>” in </a:t>
            </a:r>
            <a:r>
              <a:rPr lang="cs-CZ" sz="1800" dirty="0" err="1">
                <a:solidFill>
                  <a:srgbClr val="222222"/>
                </a:solidFill>
                <a:latin typeface="Arial" panose="020B0604020202020204" pitchFamily="34" charset="0"/>
                <a:ea typeface="Calibri" panose="020F0502020204030204" pitchFamily="34" charset="0"/>
              </a:rPr>
              <a:t>the</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Pacific</a:t>
            </a:r>
            <a:r>
              <a:rPr lang="cs-CZ" sz="1800" dirty="0">
                <a:solidFill>
                  <a:srgbClr val="222222"/>
                </a:solidFill>
                <a:latin typeface="Arial" panose="020B0604020202020204" pitchFamily="34" charset="0"/>
                <a:ea typeface="Calibri" panose="020F0502020204030204" pitchFamily="34" charset="0"/>
              </a:rPr>
              <a:t> </a:t>
            </a:r>
            <a:r>
              <a:rPr lang="cs-CZ" sz="1800" dirty="0" err="1">
                <a:solidFill>
                  <a:srgbClr val="222222"/>
                </a:solidFill>
                <a:latin typeface="Arial" panose="020B0604020202020204" pitchFamily="34" charset="0"/>
                <a:ea typeface="Calibri" panose="020F0502020204030204" pitchFamily="34" charset="0"/>
              </a:rPr>
              <a:t>Northwest</a:t>
            </a:r>
            <a:r>
              <a:rPr lang="cs-CZ" sz="1800" dirty="0">
                <a:solidFill>
                  <a:srgbClr val="222222"/>
                </a:solidFill>
                <a:latin typeface="Arial" panose="020B0604020202020204" pitchFamily="34" charset="0"/>
                <a:ea typeface="Calibri" panose="020F0502020204030204" pitchFamily="34" charset="0"/>
              </a:rPr>
              <a:t>. </a:t>
            </a:r>
            <a:r>
              <a:rPr lang="cs-CZ" sz="1800" i="1" dirty="0" err="1">
                <a:solidFill>
                  <a:srgbClr val="222222"/>
                </a:solidFill>
                <a:latin typeface="Arial" panose="020B0604020202020204" pitchFamily="34" charset="0"/>
                <a:ea typeface="Calibri" panose="020F0502020204030204" pitchFamily="34" charset="0"/>
              </a:rPr>
              <a:t>Race</a:t>
            </a:r>
            <a:r>
              <a:rPr lang="cs-CZ" sz="1800" i="1" dirty="0">
                <a:solidFill>
                  <a:srgbClr val="222222"/>
                </a:solidFill>
                <a:latin typeface="Arial" panose="020B0604020202020204" pitchFamily="34" charset="0"/>
                <a:ea typeface="Calibri" panose="020F0502020204030204" pitchFamily="34" charset="0"/>
              </a:rPr>
              <a:t>, </a:t>
            </a:r>
            <a:r>
              <a:rPr lang="cs-CZ" sz="1800" i="1" dirty="0" err="1">
                <a:solidFill>
                  <a:srgbClr val="222222"/>
                </a:solidFill>
                <a:latin typeface="Arial" panose="020B0604020202020204" pitchFamily="34" charset="0"/>
                <a:ea typeface="Calibri" panose="020F0502020204030204" pitchFamily="34" charset="0"/>
              </a:rPr>
              <a:t>ethnicity</a:t>
            </a:r>
            <a:r>
              <a:rPr lang="cs-CZ" sz="1800" i="1" dirty="0">
                <a:solidFill>
                  <a:srgbClr val="222222"/>
                </a:solidFill>
                <a:latin typeface="Arial" panose="020B0604020202020204" pitchFamily="34" charset="0"/>
                <a:ea typeface="Calibri" panose="020F0502020204030204" pitchFamily="34" charset="0"/>
              </a:rPr>
              <a:t>, and place in a </a:t>
            </a:r>
            <a:r>
              <a:rPr lang="cs-CZ" sz="1800" i="1" dirty="0" err="1">
                <a:solidFill>
                  <a:srgbClr val="222222"/>
                </a:solidFill>
                <a:latin typeface="Arial" panose="020B0604020202020204" pitchFamily="34" charset="0"/>
                <a:ea typeface="Calibri" panose="020F0502020204030204" pitchFamily="34" charset="0"/>
              </a:rPr>
              <a:t>changing</a:t>
            </a:r>
            <a:r>
              <a:rPr lang="cs-CZ" sz="1800" i="1" dirty="0">
                <a:solidFill>
                  <a:srgbClr val="222222"/>
                </a:solidFill>
                <a:latin typeface="Arial" panose="020B0604020202020204" pitchFamily="34" charset="0"/>
                <a:ea typeface="Calibri" panose="020F0502020204030204" pitchFamily="34" charset="0"/>
              </a:rPr>
              <a:t> America</a:t>
            </a:r>
            <a:r>
              <a:rPr lang="cs-CZ" sz="1800" dirty="0">
                <a:solidFill>
                  <a:srgbClr val="222222"/>
                </a:solidFill>
                <a:latin typeface="Arial" panose="020B0604020202020204" pitchFamily="34" charset="0"/>
                <a:ea typeface="Calibri" panose="020F0502020204030204" pitchFamily="34" charset="0"/>
              </a:rPr>
              <a:t>, 329-38.</a:t>
            </a:r>
            <a:endParaRPr lang="cs-CZ" sz="1800" dirty="0">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11124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D6938-E6F4-68F4-5F77-D5F6D67F4420}"/>
              </a:ext>
            </a:extLst>
          </p:cNvPr>
          <p:cNvSpPr>
            <a:spLocks noGrp="1"/>
          </p:cNvSpPr>
          <p:nvPr>
            <p:ph type="title"/>
          </p:nvPr>
        </p:nvSpPr>
        <p:spPr>
          <a:xfrm>
            <a:off x="1981200" y="1052736"/>
            <a:ext cx="8229600" cy="1143000"/>
          </a:xfrm>
        </p:spPr>
        <p:txBody>
          <a:bodyPr>
            <a:normAutofit fontScale="90000"/>
          </a:bodyPr>
          <a:lstStyle/>
          <a:p>
            <a:br>
              <a:rPr lang="cs-CZ" sz="2800" dirty="0">
                <a:solidFill>
                  <a:srgbClr val="000000"/>
                </a:solidFill>
                <a:latin typeface="Times New Roman" panose="02020603050405020304" pitchFamily="18" charset="0"/>
                <a:ea typeface="Arial" panose="020B0604020202020204" pitchFamily="34" charset="0"/>
              </a:rPr>
            </a:br>
            <a:r>
              <a:rPr lang="cs-CZ" sz="2800" dirty="0" err="1">
                <a:solidFill>
                  <a:srgbClr val="000000"/>
                </a:solidFill>
                <a:latin typeface="Times New Roman" panose="02020603050405020304" pitchFamily="18" charset="0"/>
                <a:ea typeface="Arial" panose="020B0604020202020204" pitchFamily="34" charset="0"/>
              </a:rPr>
              <a:t>Seminar</a:t>
            </a:r>
            <a:r>
              <a:rPr lang="cs-CZ" sz="2800" dirty="0">
                <a:solidFill>
                  <a:srgbClr val="000000"/>
                </a:solidFill>
                <a:latin typeface="Times New Roman" panose="02020603050405020304" pitchFamily="18" charset="0"/>
                <a:ea typeface="Arial" panose="020B0604020202020204" pitchFamily="34" charset="0"/>
              </a:rPr>
              <a:t> 03/18.10. </a:t>
            </a:r>
            <a:br>
              <a:rPr lang="cs-CZ" sz="2800" dirty="0">
                <a:latin typeface="Calibri" panose="020F0502020204030204" pitchFamily="34" charset="0"/>
                <a:ea typeface="Calibri" panose="020F0502020204030204" pitchFamily="34" charset="0"/>
              </a:rPr>
            </a:br>
            <a:r>
              <a:rPr lang="cs-CZ" sz="2800" dirty="0" err="1">
                <a:solidFill>
                  <a:srgbClr val="000000"/>
                </a:solidFill>
                <a:latin typeface="Times New Roman" panose="02020603050405020304" pitchFamily="18" charset="0"/>
                <a:ea typeface="Arial" panose="020B0604020202020204" pitchFamily="34" charset="0"/>
              </a:rPr>
              <a:t>Transnationalism</a:t>
            </a:r>
            <a:br>
              <a:rPr lang="cs-CZ" dirty="0">
                <a:latin typeface="Calibri" panose="020F0502020204030204" pitchFamily="34" charset="0"/>
                <a:ea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E2DB74B1-90E1-E97A-7902-3E4B4A0CE1BA}"/>
              </a:ext>
            </a:extLst>
          </p:cNvPr>
          <p:cNvSpPr>
            <a:spLocks noGrp="1"/>
          </p:cNvSpPr>
          <p:nvPr>
            <p:ph idx="1"/>
          </p:nvPr>
        </p:nvSpPr>
        <p:spPr>
          <a:xfrm>
            <a:off x="1981200" y="2073970"/>
            <a:ext cx="8229600" cy="4784031"/>
          </a:xfrm>
        </p:spPr>
        <p:txBody>
          <a:bodyPr>
            <a:normAutofit fontScale="92500"/>
          </a:bodyPr>
          <a:lstStyle/>
          <a:p>
            <a:pPr marL="0" indent="0">
              <a:lnSpc>
                <a:spcPct val="107000"/>
              </a:lnSpc>
              <a:spcAft>
                <a:spcPts val="800"/>
              </a:spcAft>
              <a:buNone/>
            </a:pPr>
            <a:r>
              <a:rPr lang="cs-CZ" sz="2000" dirty="0" err="1">
                <a:solidFill>
                  <a:srgbClr val="000000"/>
                </a:solidFill>
                <a:latin typeface="Times New Roman" panose="02020603050405020304" pitchFamily="18" charset="0"/>
                <a:ea typeface="Arial" panose="020B0604020202020204" pitchFamily="34" charset="0"/>
              </a:rPr>
              <a:t>Concept</a:t>
            </a:r>
            <a:r>
              <a:rPr lang="cs-CZ" sz="2000" dirty="0">
                <a:solidFill>
                  <a:srgbClr val="000000"/>
                </a:solidFill>
                <a:latin typeface="Times New Roman" panose="02020603050405020304" pitchFamily="18" charset="0"/>
                <a:ea typeface="Arial" panose="020B0604020202020204" pitchFamily="34" charset="0"/>
              </a:rPr>
              <a:t>, terminology and development </a:t>
            </a:r>
            <a:r>
              <a:rPr lang="cs-CZ" sz="2000" dirty="0" err="1">
                <a:solidFill>
                  <a:srgbClr val="000000"/>
                </a:solidFill>
                <a:latin typeface="Times New Roman" panose="02020603050405020304" pitchFamily="18" charset="0"/>
                <a:ea typeface="Arial" panose="020B0604020202020204" pitchFamily="34" charset="0"/>
              </a:rPr>
              <a:t>of</a:t>
            </a:r>
            <a:r>
              <a:rPr lang="cs-CZ" sz="2000" dirty="0">
                <a:solidFill>
                  <a:srgbClr val="000000"/>
                </a:solidFill>
                <a:latin typeface="Times New Roman" panose="02020603050405020304" pitchFamily="18" charset="0"/>
                <a:ea typeface="Arial" panose="020B0604020202020204" pitchFamily="34" charset="0"/>
              </a:rPr>
              <a:t> </a:t>
            </a:r>
            <a:r>
              <a:rPr lang="cs-CZ" sz="2000" dirty="0" err="1">
                <a:solidFill>
                  <a:srgbClr val="000000"/>
                </a:solidFill>
                <a:latin typeface="Times New Roman" panose="02020603050405020304" pitchFamily="18" charset="0"/>
                <a:ea typeface="Arial" panose="020B0604020202020204" pitchFamily="34" charset="0"/>
              </a:rPr>
              <a:t>transnationalism</a:t>
            </a:r>
            <a:r>
              <a:rPr lang="cs-CZ" sz="2000" dirty="0">
                <a:solidFill>
                  <a:srgbClr val="000000"/>
                </a:solidFill>
                <a:latin typeface="Times New Roman" panose="02020603050405020304" pitchFamily="18" charset="0"/>
                <a:ea typeface="Arial" panose="020B0604020202020204" pitchFamily="34" charset="0"/>
              </a:rPr>
              <a:t>. </a:t>
            </a:r>
            <a:r>
              <a:rPr lang="cs-CZ" sz="2000" dirty="0" err="1">
                <a:solidFill>
                  <a:srgbClr val="000000"/>
                </a:solidFill>
                <a:latin typeface="Times New Roman" panose="02020603050405020304" pitchFamily="18" charset="0"/>
                <a:ea typeface="Arial" panose="020B0604020202020204" pitchFamily="34" charset="0"/>
              </a:rPr>
              <a:t>Political</a:t>
            </a:r>
            <a:r>
              <a:rPr lang="cs-CZ" sz="2000" dirty="0">
                <a:solidFill>
                  <a:srgbClr val="000000"/>
                </a:solidFill>
                <a:latin typeface="Times New Roman" panose="02020603050405020304" pitchFamily="18" charset="0"/>
                <a:ea typeface="Arial" panose="020B0604020202020204" pitchFamily="34" charset="0"/>
              </a:rPr>
              <a:t>, </a:t>
            </a:r>
            <a:r>
              <a:rPr lang="cs-CZ" sz="2000" dirty="0" err="1">
                <a:solidFill>
                  <a:srgbClr val="000000"/>
                </a:solidFill>
                <a:latin typeface="Times New Roman" panose="02020603050405020304" pitchFamily="18" charset="0"/>
                <a:ea typeface="Arial" panose="020B0604020202020204" pitchFamily="34" charset="0"/>
              </a:rPr>
              <a:t>social</a:t>
            </a:r>
            <a:r>
              <a:rPr lang="cs-CZ" sz="2000" dirty="0">
                <a:solidFill>
                  <a:srgbClr val="000000"/>
                </a:solidFill>
                <a:latin typeface="Times New Roman" panose="02020603050405020304" pitchFamily="18" charset="0"/>
                <a:ea typeface="Arial" panose="020B0604020202020204" pitchFamily="34" charset="0"/>
              </a:rPr>
              <a:t>, </a:t>
            </a:r>
            <a:r>
              <a:rPr lang="cs-CZ" sz="2000" dirty="0" err="1">
                <a:solidFill>
                  <a:srgbClr val="000000"/>
                </a:solidFill>
                <a:latin typeface="Times New Roman" panose="02020603050405020304" pitchFamily="18" charset="0"/>
                <a:ea typeface="Arial" panose="020B0604020202020204" pitchFamily="34" charset="0"/>
              </a:rPr>
              <a:t>cultural</a:t>
            </a:r>
            <a:r>
              <a:rPr lang="cs-CZ" sz="2000" dirty="0">
                <a:solidFill>
                  <a:srgbClr val="000000"/>
                </a:solidFill>
                <a:latin typeface="Times New Roman" panose="02020603050405020304" pitchFamily="18" charset="0"/>
                <a:ea typeface="Arial" panose="020B0604020202020204" pitchFamily="34" charset="0"/>
              </a:rPr>
              <a:t>, </a:t>
            </a:r>
            <a:r>
              <a:rPr lang="cs-CZ" sz="2000" dirty="0" err="1">
                <a:solidFill>
                  <a:srgbClr val="000000"/>
                </a:solidFill>
                <a:latin typeface="Times New Roman" panose="02020603050405020304" pitchFamily="18" charset="0"/>
                <a:ea typeface="Arial" panose="020B0604020202020204" pitchFamily="34" charset="0"/>
              </a:rPr>
              <a:t>religious</a:t>
            </a:r>
            <a:r>
              <a:rPr lang="cs-CZ" sz="2000" dirty="0">
                <a:solidFill>
                  <a:srgbClr val="000000"/>
                </a:solidFill>
                <a:latin typeface="Times New Roman" panose="02020603050405020304" pitchFamily="18" charset="0"/>
                <a:ea typeface="Arial" panose="020B0604020202020204" pitchFamily="34" charset="0"/>
              </a:rPr>
              <a:t> and </a:t>
            </a:r>
            <a:r>
              <a:rPr lang="cs-CZ" sz="2000" dirty="0" err="1">
                <a:solidFill>
                  <a:srgbClr val="000000"/>
                </a:solidFill>
                <a:latin typeface="Times New Roman" panose="02020603050405020304" pitchFamily="18" charset="0"/>
                <a:ea typeface="Arial" panose="020B0604020202020204" pitchFamily="34" charset="0"/>
              </a:rPr>
              <a:t>economic</a:t>
            </a:r>
            <a:r>
              <a:rPr lang="cs-CZ" sz="2000" dirty="0">
                <a:solidFill>
                  <a:srgbClr val="000000"/>
                </a:solidFill>
                <a:latin typeface="Times New Roman" panose="02020603050405020304" pitchFamily="18" charset="0"/>
                <a:ea typeface="Arial" panose="020B0604020202020204" pitchFamily="34" charset="0"/>
              </a:rPr>
              <a:t> </a:t>
            </a:r>
            <a:r>
              <a:rPr lang="cs-CZ" sz="2000" dirty="0" err="1">
                <a:solidFill>
                  <a:srgbClr val="000000"/>
                </a:solidFill>
                <a:latin typeface="Times New Roman" panose="02020603050405020304" pitchFamily="18" charset="0"/>
                <a:ea typeface="Arial" panose="020B0604020202020204" pitchFamily="34" charset="0"/>
              </a:rPr>
              <a:t>transformations</a:t>
            </a:r>
            <a:r>
              <a:rPr lang="cs-CZ" sz="2000" dirty="0">
                <a:solidFill>
                  <a:srgbClr val="000000"/>
                </a:solidFill>
                <a:latin typeface="Times New Roman" panose="02020603050405020304" pitchFamily="18" charset="0"/>
                <a:ea typeface="Arial" panose="020B0604020202020204" pitchFamily="34" charset="0"/>
              </a:rPr>
              <a:t>.</a:t>
            </a:r>
            <a:endParaRPr lang="cs-CZ" sz="2000" dirty="0">
              <a:latin typeface="Calibri" panose="020F0502020204030204" pitchFamily="34" charset="0"/>
              <a:ea typeface="Calibri" panose="020F0502020204030204" pitchFamily="34" charset="0"/>
            </a:endParaRPr>
          </a:p>
          <a:p>
            <a:pPr marL="0" indent="0">
              <a:lnSpc>
                <a:spcPct val="107000"/>
              </a:lnSpc>
              <a:spcAft>
                <a:spcPts val="800"/>
              </a:spcAft>
              <a:buNone/>
            </a:pPr>
            <a:r>
              <a:rPr lang="en-US" sz="2000" dirty="0">
                <a:latin typeface="Times New Roman" panose="02020603050405020304" pitchFamily="18" charset="0"/>
                <a:ea typeface="Calibri" panose="020F0502020204030204" pitchFamily="34" charset="0"/>
              </a:rPr>
              <a:t>Compulsory article:</a:t>
            </a:r>
            <a:endParaRPr lang="cs-CZ" sz="2000" dirty="0">
              <a:latin typeface="Calibri" panose="020F0502020204030204" pitchFamily="34" charset="0"/>
              <a:ea typeface="Calibri" panose="020F0502020204030204" pitchFamily="34" charset="0"/>
            </a:endParaRPr>
          </a:p>
          <a:p>
            <a:pPr>
              <a:lnSpc>
                <a:spcPct val="107000"/>
              </a:lnSpc>
              <a:spcAft>
                <a:spcPts val="800"/>
              </a:spcAft>
            </a:pPr>
            <a:r>
              <a:rPr lang="cs-CZ" sz="2000" dirty="0">
                <a:solidFill>
                  <a:srgbClr val="222222"/>
                </a:solidFill>
                <a:latin typeface="Times New Roman" panose="02020603050405020304" pitchFamily="18" charset="0"/>
                <a:ea typeface="Calibri" panose="020F0502020204030204" pitchFamily="34" charset="0"/>
              </a:rPr>
              <a:t>Jones, R. C. (2020). </a:t>
            </a:r>
            <a:r>
              <a:rPr lang="cs-CZ" sz="2000" dirty="0" err="1">
                <a:solidFill>
                  <a:srgbClr val="222222"/>
                </a:solidFill>
                <a:latin typeface="Times New Roman" panose="02020603050405020304" pitchFamily="18" charset="0"/>
                <a:ea typeface="Calibri" panose="020F0502020204030204" pitchFamily="34" charset="0"/>
              </a:rPr>
              <a:t>The</a:t>
            </a:r>
            <a:r>
              <a:rPr lang="cs-CZ" sz="2000" dirty="0">
                <a:solidFill>
                  <a:srgbClr val="222222"/>
                </a:solidFill>
                <a:latin typeface="Times New Roman" panose="02020603050405020304" pitchFamily="18" charset="0"/>
                <a:ea typeface="Calibri" panose="020F0502020204030204" pitchFamily="34" charset="0"/>
              </a:rPr>
              <a:t> </a:t>
            </a:r>
            <a:r>
              <a:rPr lang="cs-CZ" sz="2000" dirty="0" err="1">
                <a:solidFill>
                  <a:srgbClr val="222222"/>
                </a:solidFill>
                <a:latin typeface="Times New Roman" panose="02020603050405020304" pitchFamily="18" charset="0"/>
                <a:ea typeface="Calibri" panose="020F0502020204030204" pitchFamily="34" charset="0"/>
              </a:rPr>
              <a:t>decline</a:t>
            </a:r>
            <a:r>
              <a:rPr lang="cs-CZ" sz="2000" dirty="0">
                <a:solidFill>
                  <a:srgbClr val="222222"/>
                </a:solidFill>
                <a:latin typeface="Times New Roman" panose="02020603050405020304" pitchFamily="18" charset="0"/>
                <a:ea typeface="Calibri" panose="020F0502020204030204" pitchFamily="34" charset="0"/>
              </a:rPr>
              <a:t> </a:t>
            </a:r>
            <a:r>
              <a:rPr lang="cs-CZ" sz="2000" dirty="0" err="1">
                <a:solidFill>
                  <a:srgbClr val="222222"/>
                </a:solidFill>
                <a:latin typeface="Times New Roman" panose="02020603050405020304" pitchFamily="18" charset="0"/>
                <a:ea typeface="Calibri" panose="020F0502020204030204" pitchFamily="34" charset="0"/>
              </a:rPr>
              <a:t>of</a:t>
            </a:r>
            <a:r>
              <a:rPr lang="cs-CZ" sz="2000" dirty="0">
                <a:solidFill>
                  <a:srgbClr val="222222"/>
                </a:solidFill>
                <a:latin typeface="Times New Roman" panose="02020603050405020304" pitchFamily="18" charset="0"/>
                <a:ea typeface="Calibri" panose="020F0502020204030204" pitchFamily="34" charset="0"/>
              </a:rPr>
              <a:t> migrant </a:t>
            </a:r>
            <a:r>
              <a:rPr lang="cs-CZ" sz="2000" dirty="0" err="1">
                <a:solidFill>
                  <a:srgbClr val="222222"/>
                </a:solidFill>
                <a:latin typeface="Times New Roman" panose="02020603050405020304" pitchFamily="18" charset="0"/>
                <a:ea typeface="Calibri" panose="020F0502020204030204" pitchFamily="34" charset="0"/>
              </a:rPr>
              <a:t>transnationalism</a:t>
            </a:r>
            <a:r>
              <a:rPr lang="cs-CZ" sz="2000" dirty="0">
                <a:solidFill>
                  <a:srgbClr val="222222"/>
                </a:solidFill>
                <a:latin typeface="Times New Roman" panose="02020603050405020304" pitchFamily="18" charset="0"/>
                <a:ea typeface="Calibri" panose="020F0502020204030204" pitchFamily="34" charset="0"/>
              </a:rPr>
              <a:t> </a:t>
            </a:r>
            <a:r>
              <a:rPr lang="cs-CZ" sz="2000" dirty="0" err="1">
                <a:solidFill>
                  <a:srgbClr val="222222"/>
                </a:solidFill>
                <a:latin typeface="Times New Roman" panose="02020603050405020304" pitchFamily="18" charset="0"/>
                <a:ea typeface="Calibri" panose="020F0502020204030204" pitchFamily="34" charset="0"/>
              </a:rPr>
              <a:t>with</a:t>
            </a:r>
            <a:r>
              <a:rPr lang="cs-CZ" sz="2000" dirty="0">
                <a:solidFill>
                  <a:srgbClr val="222222"/>
                </a:solidFill>
                <a:latin typeface="Times New Roman" panose="02020603050405020304" pitchFamily="18" charset="0"/>
                <a:ea typeface="Calibri" panose="020F0502020204030204" pitchFamily="34" charset="0"/>
              </a:rPr>
              <a:t> </a:t>
            </a:r>
            <a:r>
              <a:rPr lang="cs-CZ" sz="2000" dirty="0" err="1">
                <a:solidFill>
                  <a:srgbClr val="222222"/>
                </a:solidFill>
                <a:latin typeface="Times New Roman" panose="02020603050405020304" pitchFamily="18" charset="0"/>
                <a:ea typeface="Calibri" panose="020F0502020204030204" pitchFamily="34" charset="0"/>
              </a:rPr>
              <a:t>time</a:t>
            </a:r>
            <a:r>
              <a:rPr lang="cs-CZ" sz="2000" dirty="0">
                <a:solidFill>
                  <a:srgbClr val="222222"/>
                </a:solidFill>
                <a:latin typeface="Times New Roman" panose="02020603050405020304" pitchFamily="18" charset="0"/>
                <a:ea typeface="Calibri" panose="020F0502020204030204" pitchFamily="34" charset="0"/>
              </a:rPr>
              <a:t> </a:t>
            </a:r>
            <a:r>
              <a:rPr lang="cs-CZ" sz="2000" dirty="0" err="1">
                <a:solidFill>
                  <a:srgbClr val="222222"/>
                </a:solidFill>
                <a:latin typeface="Times New Roman" panose="02020603050405020304" pitchFamily="18" charset="0"/>
                <a:ea typeface="Calibri" panose="020F0502020204030204" pitchFamily="34" charset="0"/>
              </a:rPr>
              <a:t>abroad</a:t>
            </a:r>
            <a:r>
              <a:rPr lang="cs-CZ" sz="2000" dirty="0">
                <a:solidFill>
                  <a:srgbClr val="222222"/>
                </a:solidFill>
                <a:latin typeface="Times New Roman" panose="02020603050405020304" pitchFamily="18" charset="0"/>
                <a:ea typeface="Calibri" panose="020F0502020204030204" pitchFamily="34" charset="0"/>
              </a:rPr>
              <a:t>. </a:t>
            </a:r>
            <a:r>
              <a:rPr lang="cs-CZ" sz="2000" i="1" dirty="0" err="1">
                <a:solidFill>
                  <a:srgbClr val="222222"/>
                </a:solidFill>
                <a:latin typeface="Times New Roman" panose="02020603050405020304" pitchFamily="18" charset="0"/>
                <a:ea typeface="Calibri" panose="020F0502020204030204" pitchFamily="34" charset="0"/>
              </a:rPr>
              <a:t>Ethnic</a:t>
            </a:r>
            <a:r>
              <a:rPr lang="cs-CZ" sz="2000" i="1" dirty="0">
                <a:solidFill>
                  <a:srgbClr val="222222"/>
                </a:solidFill>
                <a:latin typeface="Times New Roman" panose="02020603050405020304" pitchFamily="18" charset="0"/>
                <a:ea typeface="Calibri" panose="020F0502020204030204" pitchFamily="34" charset="0"/>
              </a:rPr>
              <a:t> and </a:t>
            </a:r>
            <a:r>
              <a:rPr lang="cs-CZ" sz="2000" i="1" dirty="0" err="1">
                <a:solidFill>
                  <a:srgbClr val="222222"/>
                </a:solidFill>
                <a:latin typeface="Times New Roman" panose="02020603050405020304" pitchFamily="18" charset="0"/>
                <a:ea typeface="Calibri" panose="020F0502020204030204" pitchFamily="34" charset="0"/>
              </a:rPr>
              <a:t>Racial</a:t>
            </a:r>
            <a:r>
              <a:rPr lang="cs-CZ" sz="2000" i="1" dirty="0">
                <a:solidFill>
                  <a:srgbClr val="222222"/>
                </a:solidFill>
                <a:latin typeface="Times New Roman" panose="02020603050405020304" pitchFamily="18" charset="0"/>
                <a:ea typeface="Calibri" panose="020F0502020204030204" pitchFamily="34" charset="0"/>
              </a:rPr>
              <a:t> </a:t>
            </a:r>
            <a:r>
              <a:rPr lang="cs-CZ" sz="2000" i="1" dirty="0" err="1">
                <a:solidFill>
                  <a:srgbClr val="222222"/>
                </a:solidFill>
                <a:latin typeface="Times New Roman" panose="02020603050405020304" pitchFamily="18" charset="0"/>
                <a:ea typeface="Calibri" panose="020F0502020204030204" pitchFamily="34" charset="0"/>
              </a:rPr>
              <a:t>Studies</a:t>
            </a:r>
            <a:r>
              <a:rPr lang="cs-CZ" sz="2000" dirty="0">
                <a:solidFill>
                  <a:srgbClr val="222222"/>
                </a:solidFill>
                <a:latin typeface="Times New Roman" panose="02020603050405020304" pitchFamily="18" charset="0"/>
                <a:ea typeface="Calibri" panose="020F0502020204030204" pitchFamily="34" charset="0"/>
              </a:rPr>
              <a:t>, </a:t>
            </a:r>
            <a:r>
              <a:rPr lang="cs-CZ" sz="2000" i="1" dirty="0">
                <a:solidFill>
                  <a:srgbClr val="222222"/>
                </a:solidFill>
                <a:latin typeface="Times New Roman" panose="02020603050405020304" pitchFamily="18" charset="0"/>
                <a:ea typeface="Calibri" panose="020F0502020204030204" pitchFamily="34" charset="0"/>
              </a:rPr>
              <a:t>43</a:t>
            </a:r>
            <a:r>
              <a:rPr lang="cs-CZ" sz="2000" dirty="0">
                <a:solidFill>
                  <a:srgbClr val="222222"/>
                </a:solidFill>
                <a:latin typeface="Times New Roman" panose="02020603050405020304" pitchFamily="18" charset="0"/>
                <a:ea typeface="Calibri" panose="020F0502020204030204" pitchFamily="34" charset="0"/>
              </a:rPr>
              <a:t>(15), 2685-2704.</a:t>
            </a:r>
            <a:r>
              <a:rPr lang="cs-CZ" sz="2000" dirty="0">
                <a:latin typeface="Times New Roman" panose="02020603050405020304" pitchFamily="18" charset="0"/>
                <a:ea typeface="Calibri" panose="020F0502020204030204" pitchFamily="34" charset="0"/>
              </a:rPr>
              <a:t>Recommended </a:t>
            </a:r>
            <a:r>
              <a:rPr lang="cs-CZ" sz="2000" dirty="0" err="1">
                <a:latin typeface="Times New Roman" panose="02020603050405020304" pitchFamily="18" charset="0"/>
                <a:ea typeface="Calibri" panose="020F0502020204030204" pitchFamily="34" charset="0"/>
              </a:rPr>
              <a:t>article</a:t>
            </a:r>
            <a:r>
              <a:rPr lang="cs-CZ" sz="2000" dirty="0">
                <a:latin typeface="Times New Roman" panose="02020603050405020304" pitchFamily="18" charset="0"/>
                <a:ea typeface="Calibri" panose="020F0502020204030204" pitchFamily="34" charset="0"/>
              </a:rPr>
              <a:t>:</a:t>
            </a:r>
            <a:endParaRPr lang="cs-CZ" sz="2000" dirty="0">
              <a:latin typeface="Calibri" panose="020F0502020204030204" pitchFamily="34" charset="0"/>
              <a:ea typeface="Calibri" panose="020F0502020204030204" pitchFamily="34" charset="0"/>
            </a:endParaRPr>
          </a:p>
          <a:p>
            <a:pPr marL="0" indent="0">
              <a:lnSpc>
                <a:spcPct val="107000"/>
              </a:lnSpc>
              <a:spcAft>
                <a:spcPts val="800"/>
              </a:spcAft>
              <a:buNone/>
            </a:pPr>
            <a:r>
              <a:rPr lang="cs-CZ" sz="2000" dirty="0" err="1">
                <a:latin typeface="Times New Roman" panose="02020603050405020304" pitchFamily="18" charset="0"/>
                <a:ea typeface="Calibri" panose="020F0502020204030204" pitchFamily="34" charset="0"/>
              </a:rPr>
              <a:t>Recommended</a:t>
            </a:r>
            <a:r>
              <a:rPr lang="cs-CZ" sz="2000" dirty="0">
                <a:latin typeface="Times New Roman" panose="02020603050405020304" pitchFamily="18" charset="0"/>
                <a:ea typeface="Calibri" panose="020F0502020204030204" pitchFamily="34" charset="0"/>
              </a:rPr>
              <a:t> </a:t>
            </a:r>
            <a:r>
              <a:rPr lang="cs-CZ" sz="2000" dirty="0" err="1">
                <a:latin typeface="Times New Roman" panose="02020603050405020304" pitchFamily="18" charset="0"/>
                <a:ea typeface="Calibri" panose="020F0502020204030204" pitchFamily="34" charset="0"/>
              </a:rPr>
              <a:t>article</a:t>
            </a:r>
            <a:r>
              <a:rPr lang="cs-CZ" sz="2000" dirty="0">
                <a:latin typeface="Times New Roman" panose="02020603050405020304" pitchFamily="18" charset="0"/>
                <a:ea typeface="Calibri" panose="020F0502020204030204" pitchFamily="34" charset="0"/>
              </a:rPr>
              <a:t>:</a:t>
            </a:r>
            <a:endParaRPr lang="cs-CZ" sz="2000" dirty="0">
              <a:latin typeface="Calibri" panose="020F0502020204030204" pitchFamily="34" charset="0"/>
              <a:ea typeface="Calibri" panose="020F0502020204030204" pitchFamily="34" charset="0"/>
            </a:endParaRPr>
          </a:p>
          <a:p>
            <a:pPr>
              <a:lnSpc>
                <a:spcPct val="107000"/>
              </a:lnSpc>
              <a:spcBef>
                <a:spcPts val="1400"/>
              </a:spcBef>
              <a:spcAft>
                <a:spcPts val="1400"/>
              </a:spcAft>
            </a:pPr>
            <a:r>
              <a:rPr lang="cs-CZ" sz="2000" dirty="0" err="1">
                <a:solidFill>
                  <a:srgbClr val="222222"/>
                </a:solidFill>
                <a:latin typeface="Times New Roman" panose="02020603050405020304" pitchFamily="18" charset="0"/>
                <a:ea typeface="Calibri" panose="020F0502020204030204" pitchFamily="34" charset="0"/>
              </a:rPr>
              <a:t>Price</a:t>
            </a:r>
            <a:r>
              <a:rPr lang="cs-CZ" sz="2000" dirty="0">
                <a:solidFill>
                  <a:srgbClr val="222222"/>
                </a:solidFill>
                <a:latin typeface="Times New Roman" panose="02020603050405020304" pitchFamily="18" charset="0"/>
                <a:ea typeface="Calibri" panose="020F0502020204030204" pitchFamily="34" charset="0"/>
              </a:rPr>
              <a:t>, M. D. (2016). </a:t>
            </a:r>
            <a:r>
              <a:rPr lang="cs-CZ" sz="2000" dirty="0" err="1">
                <a:solidFill>
                  <a:srgbClr val="222222"/>
                </a:solidFill>
                <a:latin typeface="Times New Roman" panose="02020603050405020304" pitchFamily="18" charset="0"/>
                <a:ea typeface="Calibri" panose="020F0502020204030204" pitchFamily="34" charset="0"/>
              </a:rPr>
              <a:t>Constructing</a:t>
            </a:r>
            <a:r>
              <a:rPr lang="cs-CZ" sz="2000" dirty="0">
                <a:solidFill>
                  <a:srgbClr val="222222"/>
                </a:solidFill>
                <a:latin typeface="Times New Roman" panose="02020603050405020304" pitchFamily="18" charset="0"/>
                <a:ea typeface="Calibri" panose="020F0502020204030204" pitchFamily="34" charset="0"/>
              </a:rPr>
              <a:t> </a:t>
            </a:r>
            <a:r>
              <a:rPr lang="cs-CZ" sz="2000" dirty="0" err="1">
                <a:solidFill>
                  <a:srgbClr val="222222"/>
                </a:solidFill>
                <a:latin typeface="Times New Roman" panose="02020603050405020304" pitchFamily="18" charset="0"/>
                <a:ea typeface="Calibri" panose="020F0502020204030204" pitchFamily="34" charset="0"/>
              </a:rPr>
              <a:t>the</a:t>
            </a:r>
            <a:r>
              <a:rPr lang="cs-CZ" sz="2000" dirty="0">
                <a:solidFill>
                  <a:srgbClr val="222222"/>
                </a:solidFill>
                <a:latin typeface="Times New Roman" panose="02020603050405020304" pitchFamily="18" charset="0"/>
                <a:ea typeface="Calibri" panose="020F0502020204030204" pitchFamily="34" charset="0"/>
              </a:rPr>
              <a:t> </a:t>
            </a:r>
            <a:r>
              <a:rPr lang="cs-CZ" sz="2000" dirty="0" err="1">
                <a:solidFill>
                  <a:srgbClr val="222222"/>
                </a:solidFill>
                <a:latin typeface="Times New Roman" panose="02020603050405020304" pitchFamily="18" charset="0"/>
                <a:ea typeface="Calibri" panose="020F0502020204030204" pitchFamily="34" charset="0"/>
              </a:rPr>
              <a:t>Andean</a:t>
            </a:r>
            <a:r>
              <a:rPr lang="cs-CZ" sz="2000" dirty="0">
                <a:solidFill>
                  <a:srgbClr val="222222"/>
                </a:solidFill>
                <a:latin typeface="Times New Roman" panose="02020603050405020304" pitchFamily="18" charset="0"/>
                <a:ea typeface="Calibri" panose="020F0502020204030204" pitchFamily="34" charset="0"/>
              </a:rPr>
              <a:t> diaspora: </a:t>
            </a:r>
            <a:r>
              <a:rPr lang="cs-CZ" sz="2000" dirty="0" err="1">
                <a:solidFill>
                  <a:srgbClr val="222222"/>
                </a:solidFill>
                <a:latin typeface="Times New Roman" panose="02020603050405020304" pitchFamily="18" charset="0"/>
                <a:ea typeface="Calibri" panose="020F0502020204030204" pitchFamily="34" charset="0"/>
              </a:rPr>
              <a:t>State-based</a:t>
            </a:r>
            <a:r>
              <a:rPr lang="cs-CZ" sz="2000" dirty="0">
                <a:solidFill>
                  <a:srgbClr val="222222"/>
                </a:solidFill>
                <a:latin typeface="Times New Roman" panose="02020603050405020304" pitchFamily="18" charset="0"/>
                <a:ea typeface="Calibri" panose="020F0502020204030204" pitchFamily="34" charset="0"/>
              </a:rPr>
              <a:t> and </a:t>
            </a:r>
            <a:r>
              <a:rPr lang="cs-CZ" sz="2000" dirty="0" err="1">
                <a:solidFill>
                  <a:srgbClr val="222222"/>
                </a:solidFill>
                <a:latin typeface="Times New Roman" panose="02020603050405020304" pitchFamily="18" charset="0"/>
                <a:ea typeface="Calibri" panose="020F0502020204030204" pitchFamily="34" charset="0"/>
              </a:rPr>
              <a:t>immigrant</a:t>
            </a:r>
            <a:r>
              <a:rPr lang="cs-CZ" sz="2000" dirty="0">
                <a:solidFill>
                  <a:srgbClr val="222222"/>
                </a:solidFill>
                <a:latin typeface="Times New Roman" panose="02020603050405020304" pitchFamily="18" charset="0"/>
                <a:ea typeface="Calibri" panose="020F0502020204030204" pitchFamily="34" charset="0"/>
              </a:rPr>
              <a:t>-led development </a:t>
            </a:r>
            <a:r>
              <a:rPr lang="cs-CZ" sz="2000" dirty="0" err="1">
                <a:solidFill>
                  <a:srgbClr val="222222"/>
                </a:solidFill>
                <a:latin typeface="Times New Roman" panose="02020603050405020304" pitchFamily="18" charset="0"/>
                <a:ea typeface="Calibri" panose="020F0502020204030204" pitchFamily="34" charset="0"/>
              </a:rPr>
              <a:t>strategies</a:t>
            </a:r>
            <a:r>
              <a:rPr lang="cs-CZ" sz="2000" dirty="0">
                <a:solidFill>
                  <a:srgbClr val="222222"/>
                </a:solidFill>
                <a:latin typeface="Times New Roman" panose="02020603050405020304" pitchFamily="18" charset="0"/>
                <a:ea typeface="Calibri" panose="020F0502020204030204" pitchFamily="34" charset="0"/>
              </a:rPr>
              <a:t>. In </a:t>
            </a:r>
            <a:r>
              <a:rPr lang="cs-CZ" sz="2000" i="1" dirty="0" err="1">
                <a:solidFill>
                  <a:srgbClr val="222222"/>
                </a:solidFill>
                <a:latin typeface="Times New Roman" panose="02020603050405020304" pitchFamily="18" charset="0"/>
                <a:ea typeface="Calibri" panose="020F0502020204030204" pitchFamily="34" charset="0"/>
              </a:rPr>
              <a:t>Legacy</a:t>
            </a:r>
            <a:r>
              <a:rPr lang="cs-CZ" sz="2000" i="1" dirty="0">
                <a:solidFill>
                  <a:srgbClr val="222222"/>
                </a:solidFill>
                <a:latin typeface="Times New Roman" panose="02020603050405020304" pitchFamily="18" charset="0"/>
                <a:ea typeface="Calibri" panose="020F0502020204030204" pitchFamily="34" charset="0"/>
              </a:rPr>
              <a:t> </a:t>
            </a:r>
            <a:r>
              <a:rPr lang="cs-CZ" sz="2000" i="1" dirty="0" err="1">
                <a:solidFill>
                  <a:srgbClr val="222222"/>
                </a:solidFill>
                <a:latin typeface="Times New Roman" panose="02020603050405020304" pitchFamily="18" charset="0"/>
                <a:ea typeface="Calibri" panose="020F0502020204030204" pitchFamily="34" charset="0"/>
              </a:rPr>
              <a:t>of</a:t>
            </a:r>
            <a:r>
              <a:rPr lang="cs-CZ" sz="2000" i="1" dirty="0">
                <a:solidFill>
                  <a:srgbClr val="222222"/>
                </a:solidFill>
                <a:latin typeface="Times New Roman" panose="02020603050405020304" pitchFamily="18" charset="0"/>
                <a:ea typeface="Calibri" panose="020F0502020204030204" pitchFamily="34" charset="0"/>
              </a:rPr>
              <a:t> </a:t>
            </a:r>
            <a:r>
              <a:rPr lang="cs-CZ" sz="2000" i="1" dirty="0" err="1">
                <a:solidFill>
                  <a:srgbClr val="222222"/>
                </a:solidFill>
                <a:latin typeface="Times New Roman" panose="02020603050405020304" pitchFamily="18" charset="0"/>
                <a:ea typeface="Calibri" panose="020F0502020204030204" pitchFamily="34" charset="0"/>
              </a:rPr>
              <a:t>slavery</a:t>
            </a:r>
            <a:r>
              <a:rPr lang="cs-CZ" sz="2000" i="1" dirty="0">
                <a:solidFill>
                  <a:srgbClr val="222222"/>
                </a:solidFill>
                <a:latin typeface="Times New Roman" panose="02020603050405020304" pitchFamily="18" charset="0"/>
                <a:ea typeface="Calibri" panose="020F0502020204030204" pitchFamily="34" charset="0"/>
              </a:rPr>
              <a:t> and </a:t>
            </a:r>
            <a:r>
              <a:rPr lang="cs-CZ" sz="2000" i="1" dirty="0" err="1">
                <a:solidFill>
                  <a:srgbClr val="222222"/>
                </a:solidFill>
                <a:latin typeface="Times New Roman" panose="02020603050405020304" pitchFamily="18" charset="0"/>
                <a:ea typeface="Calibri" panose="020F0502020204030204" pitchFamily="34" charset="0"/>
              </a:rPr>
              <a:t>indentured</a:t>
            </a:r>
            <a:r>
              <a:rPr lang="cs-CZ" sz="2000" i="1" dirty="0">
                <a:solidFill>
                  <a:srgbClr val="222222"/>
                </a:solidFill>
                <a:latin typeface="Times New Roman" panose="02020603050405020304" pitchFamily="18" charset="0"/>
                <a:ea typeface="Calibri" panose="020F0502020204030204" pitchFamily="34" charset="0"/>
              </a:rPr>
              <a:t> </a:t>
            </a:r>
            <a:r>
              <a:rPr lang="cs-CZ" sz="2000" i="1" dirty="0" err="1">
                <a:solidFill>
                  <a:srgbClr val="222222"/>
                </a:solidFill>
                <a:latin typeface="Times New Roman" panose="02020603050405020304" pitchFamily="18" charset="0"/>
                <a:ea typeface="Calibri" panose="020F0502020204030204" pitchFamily="34" charset="0"/>
              </a:rPr>
              <a:t>labour</a:t>
            </a:r>
            <a:r>
              <a:rPr lang="cs-CZ" sz="2000" dirty="0">
                <a:solidFill>
                  <a:srgbClr val="222222"/>
                </a:solidFill>
                <a:latin typeface="Times New Roman" panose="02020603050405020304" pitchFamily="18" charset="0"/>
                <a:ea typeface="Calibri" panose="020F0502020204030204" pitchFamily="34" charset="0"/>
              </a:rPr>
              <a:t> (pp. 63-86). </a:t>
            </a:r>
            <a:r>
              <a:rPr lang="cs-CZ" sz="2000" dirty="0" err="1">
                <a:solidFill>
                  <a:srgbClr val="222222"/>
                </a:solidFill>
                <a:latin typeface="Times New Roman" panose="02020603050405020304" pitchFamily="18" charset="0"/>
                <a:ea typeface="Calibri" panose="020F0502020204030204" pitchFamily="34" charset="0"/>
              </a:rPr>
              <a:t>Routledge</a:t>
            </a:r>
            <a:r>
              <a:rPr lang="cs-CZ" sz="2000" dirty="0">
                <a:solidFill>
                  <a:srgbClr val="222222"/>
                </a:solidFill>
                <a:latin typeface="Times New Roman" panose="02020603050405020304" pitchFamily="18" charset="0"/>
                <a:ea typeface="Calibri" panose="020F0502020204030204" pitchFamily="34" charset="0"/>
              </a:rPr>
              <a:t>.</a:t>
            </a:r>
            <a:endParaRPr lang="cs-CZ" sz="2000" dirty="0">
              <a:latin typeface="Calibri" panose="020F0502020204030204" pitchFamily="34" charset="0"/>
              <a:ea typeface="Calibri" panose="020F0502020204030204" pitchFamily="34" charset="0"/>
            </a:endParaRPr>
          </a:p>
          <a:p>
            <a:pPr marL="0" indent="0">
              <a:lnSpc>
                <a:spcPct val="107000"/>
              </a:lnSpc>
              <a:spcBef>
                <a:spcPts val="1400"/>
              </a:spcBef>
              <a:spcAft>
                <a:spcPts val="1400"/>
              </a:spcAft>
              <a:buNone/>
            </a:pPr>
            <a:r>
              <a:rPr lang="cs-CZ" sz="2400" b="1" dirty="0" err="1">
                <a:solidFill>
                  <a:srgbClr val="000000"/>
                </a:solidFill>
                <a:latin typeface="Times New Roman" panose="02020603050405020304" pitchFamily="18" charset="0"/>
                <a:ea typeface="Arial" panose="020B0604020202020204" pitchFamily="34" charset="0"/>
              </a:rPr>
              <a:t>Seminar</a:t>
            </a:r>
            <a:r>
              <a:rPr lang="cs-CZ" sz="2400" b="1" dirty="0">
                <a:solidFill>
                  <a:srgbClr val="000000"/>
                </a:solidFill>
                <a:latin typeface="Times New Roman" panose="02020603050405020304" pitchFamily="18" charset="0"/>
                <a:ea typeface="Arial" panose="020B0604020202020204" pitchFamily="34" charset="0"/>
              </a:rPr>
              <a:t> 04/24.10. </a:t>
            </a:r>
            <a:r>
              <a:rPr lang="cs-CZ"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Test in </a:t>
            </a:r>
            <a:r>
              <a:rPr lang="cs-CZ"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the</a:t>
            </a:r>
            <a:r>
              <a:rPr lang="cs-CZ"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cs-CZ"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class</a:t>
            </a:r>
            <a:r>
              <a:rPr lang="cs-CZ"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33134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E574F6CA-3779-6F65-9292-5879309FB088}"/>
              </a:ext>
            </a:extLst>
          </p:cNvPr>
          <p:cNvSpPr>
            <a:spLocks noGrp="1"/>
          </p:cNvSpPr>
          <p:nvPr>
            <p:ph type="title"/>
          </p:nvPr>
        </p:nvSpPr>
        <p:spPr>
          <a:xfrm>
            <a:off x="1992313" y="1052513"/>
            <a:ext cx="8229600" cy="1143000"/>
          </a:xfrm>
        </p:spPr>
        <p:txBody>
          <a:bodyPr/>
          <a:lstStyle/>
          <a:p>
            <a:pPr eaLnBrk="1" hangingPunct="1"/>
            <a:r>
              <a:rPr lang="cs-CZ" altLang="cs-CZ" dirty="0" err="1"/>
              <a:t>Global</a:t>
            </a:r>
            <a:r>
              <a:rPr lang="cs-CZ" altLang="cs-CZ" dirty="0"/>
              <a:t> </a:t>
            </a:r>
            <a:r>
              <a:rPr lang="cs-CZ" altLang="cs-CZ" dirty="0" err="1"/>
              <a:t>migration</a:t>
            </a:r>
            <a:r>
              <a:rPr lang="cs-CZ" altLang="cs-CZ" dirty="0"/>
              <a:t> </a:t>
            </a:r>
            <a:r>
              <a:rPr lang="cs-CZ" altLang="cs-CZ" dirty="0" err="1"/>
              <a:t>flows</a:t>
            </a:r>
            <a:endParaRPr lang="en-US" altLang="cs-CZ" dirty="0"/>
          </a:p>
        </p:txBody>
      </p:sp>
      <p:pic>
        <p:nvPicPr>
          <p:cNvPr id="16387" name="Picture 2">
            <a:extLst>
              <a:ext uri="{FF2B5EF4-FFF2-40B4-BE49-F238E27FC236}">
                <a16:creationId xmlns:a16="http://schemas.microsoft.com/office/drawing/2014/main" id="{F10F00BB-1AAC-EB30-405F-00D7D5B332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8" y="2030413"/>
            <a:ext cx="7561262" cy="4298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D39ED0F7-80F5-943C-30A7-5B993FB63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228726"/>
            <a:ext cx="56896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5">
            <a:extLst>
              <a:ext uri="{FF2B5EF4-FFF2-40B4-BE49-F238E27FC236}">
                <a16:creationId xmlns:a16="http://schemas.microsoft.com/office/drawing/2014/main" id="{E18B28F1-208D-E6F3-C619-D4AA2C9B3D83}"/>
              </a:ext>
            </a:extLst>
          </p:cNvPr>
          <p:cNvSpPr>
            <a:spLocks noChangeArrowheads="1"/>
          </p:cNvSpPr>
          <p:nvPr/>
        </p:nvSpPr>
        <p:spPr bwMode="auto">
          <a:xfrm>
            <a:off x="1524000" y="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cs-CZ" altLang="cs-CZ" sz="1800" b="1"/>
              <a:t>Number of international migrants classified by region of origin and destination, 2017</a:t>
            </a:r>
            <a:r>
              <a:rPr lang="cs-CZ" altLang="cs-CZ" sz="1800"/>
              <a:t> </a:t>
            </a:r>
          </a:p>
          <a:p>
            <a:pPr>
              <a:spcBef>
                <a:spcPct val="0"/>
              </a:spcBef>
              <a:buClrTx/>
              <a:buFontTx/>
              <a:buNone/>
            </a:pPr>
            <a:r>
              <a:rPr lang="cs-CZ" altLang="cs-CZ" sz="1800"/>
              <a:t>Source: United Nations (2017a) </a:t>
            </a:r>
          </a:p>
          <a:p>
            <a:pPr>
              <a:spcBef>
                <a:spcPct val="0"/>
              </a:spcBef>
              <a:buClrTx/>
              <a:buFontTx/>
              <a:buNone/>
            </a:pPr>
            <a:r>
              <a:rPr lang="cs-CZ" altLang="cs-CZ" sz="1800"/>
              <a:t>Notes: NA refers to Northern America, LAC refers to Latin America and the Caribbean </a:t>
            </a:r>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1664</Words>
  <Application>Microsoft Office PowerPoint</Application>
  <PresentationFormat>Širokoúhlá obrazovka</PresentationFormat>
  <Paragraphs>119</Paragraphs>
  <Slides>23</Slides>
  <Notes>1</Notes>
  <HiddenSlides>0</HiddenSlides>
  <MMClips>0</MMClips>
  <ScaleCrop>false</ScaleCrop>
  <HeadingPairs>
    <vt:vector size="6" baseType="variant">
      <vt:variant>
        <vt:lpstr>Použitá písma</vt:lpstr>
      </vt:variant>
      <vt:variant>
        <vt:i4>10</vt:i4>
      </vt:variant>
      <vt:variant>
        <vt:lpstr>Motiv</vt:lpstr>
      </vt:variant>
      <vt:variant>
        <vt:i4>2</vt:i4>
      </vt:variant>
      <vt:variant>
        <vt:lpstr>Nadpisy snímků</vt:lpstr>
      </vt:variant>
      <vt:variant>
        <vt:i4>23</vt:i4>
      </vt:variant>
    </vt:vector>
  </HeadingPairs>
  <TitlesOfParts>
    <vt:vector size="35" baseType="lpstr">
      <vt:lpstr>Arial</vt:lpstr>
      <vt:lpstr>Calibri</vt:lpstr>
      <vt:lpstr>Calibri Light</vt:lpstr>
      <vt:lpstr>DejaVuSans</vt:lpstr>
      <vt:lpstr>DejaVuSans-Oblique</vt:lpstr>
      <vt:lpstr>Google Sans</vt:lpstr>
      <vt:lpstr>Open Sans</vt:lpstr>
      <vt:lpstr>SwissReSans</vt:lpstr>
      <vt:lpstr>Times New Roman</vt:lpstr>
      <vt:lpstr>Wingdings</vt:lpstr>
      <vt:lpstr>Motiv Office</vt:lpstr>
      <vt:lpstr>Motiv systému Office</vt:lpstr>
      <vt:lpstr>Exploring contemporary migration trends: Diasporas, Refugees and Environmental migration Introduction </vt:lpstr>
      <vt:lpstr>Aim</vt:lpstr>
      <vt:lpstr>Lectures</vt:lpstr>
      <vt:lpstr>The course requirements</vt:lpstr>
      <vt:lpstr> Block I.: Diasporas and transnationalism </vt:lpstr>
      <vt:lpstr>Seminar 02/10.10. Diasporas - old and new diaspora </vt:lpstr>
      <vt:lpstr> Seminar 03/18.10.  Transnationalism </vt:lpstr>
      <vt:lpstr>Global migration flows</vt:lpstr>
      <vt:lpstr>Prezentace aplikace PowerPoint</vt:lpstr>
      <vt:lpstr>Prezentace aplikace PowerPoint</vt:lpstr>
      <vt:lpstr>Migration increase</vt:lpstr>
      <vt:lpstr>Prezentace aplikace PowerPoint</vt:lpstr>
      <vt:lpstr>Refugees</vt:lpstr>
      <vt:lpstr>Prezentace aplikace PowerPoint</vt:lpstr>
      <vt:lpstr>Prezentace aplikace PowerPoint</vt:lpstr>
      <vt:lpstr>Populace cizinců v zemích EU http://ec.europa.eu/eurostat/statistics-explained/index.php/File:Foreign-born_population_by_country_of_birth,_1_January_2015_(%C2%B9)_YB16.png</vt:lpstr>
      <vt:lpstr> Main features and general trends of WM</vt:lpstr>
      <vt:lpstr>Prezentace aplikace PowerPoint</vt:lpstr>
      <vt:lpstr>Migration reasons</vt:lpstr>
      <vt:lpstr>Migration and development Diaspora, transnationalization</vt:lpstr>
      <vt:lpstr>Diaspora</vt:lpstr>
      <vt:lpstr>Prezentace aplikace PowerPoint</vt:lpstr>
      <vt:lpstr>Task for next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Janská Eva</dc:creator>
  <cp:lastModifiedBy>Janská Eva</cp:lastModifiedBy>
  <cp:revision>3</cp:revision>
  <dcterms:created xsi:type="dcterms:W3CDTF">2023-10-02T22:12:04Z</dcterms:created>
  <dcterms:modified xsi:type="dcterms:W3CDTF">2023-10-03T08:43:21Z</dcterms:modified>
</cp:coreProperties>
</file>