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1" r:id="rId6"/>
    <p:sldId id="262" r:id="rId7"/>
    <p:sldId id="268" r:id="rId8"/>
    <p:sldId id="269" r:id="rId9"/>
    <p:sldId id="270" r:id="rId1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54" d="100"/>
          <a:sy n="54" d="100"/>
        </p:scale>
        <p:origin x="-5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Čtvrtá přednáška –</a:t>
            </a:r>
            <a:r>
              <a:rPr lang="cs-CZ" sz="2800" dirty="0" smtClean="0"/>
              <a:t> </a:t>
            </a:r>
            <a:r>
              <a:rPr lang="cs-CZ" sz="2400" b="1" dirty="0" smtClean="0"/>
              <a:t>Teorie právní normy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sz="2800" b="1" dirty="0" smtClean="0"/>
              <a:t>Obecně závazné pravidlo  chování, jehož dodržování zajišťuje stát donucením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Právní norma = regulativ lidského chování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Právní norma není totožná  textem právního předpisu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Právní norma</a:t>
            </a:r>
            <a:endParaRPr lang="cs-CZ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struktura právní normy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endParaRPr lang="cs-CZ" b="1" dirty="0" smtClean="0"/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/>
              <a:t>Hypotéza </a:t>
            </a:r>
            <a:r>
              <a:rPr lang="cs-CZ" dirty="0" smtClean="0"/>
              <a:t>– podmínky realizace normy</a:t>
            </a:r>
          </a:p>
          <a:p>
            <a:pPr marL="514350" indent="-514350" algn="just">
              <a:buFont typeface="+mj-lt"/>
              <a:buAutoNum type="alphaUcPeriod"/>
            </a:pPr>
            <a:endParaRPr lang="cs-CZ" b="1" dirty="0" smtClean="0"/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/>
              <a:t>Dispozice </a:t>
            </a:r>
            <a:r>
              <a:rPr lang="cs-CZ" dirty="0" smtClean="0"/>
              <a:t>– vlastní pravidlo chování</a:t>
            </a:r>
          </a:p>
          <a:p>
            <a:pPr marL="514350" indent="-514350">
              <a:buFont typeface="+mj-lt"/>
              <a:buAutoNum type="alphaUcPeriod"/>
            </a:pPr>
            <a:endParaRPr lang="cs-CZ" b="1" dirty="0" smtClean="0"/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Sankce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právní následek protiprávnosti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struktura právní normy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Hypotézy a dispozice: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Relativně abstraktní x relativně konkrétní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Taxativní x demonstrativní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b="1" dirty="0" smtClean="0"/>
              <a:t>Hypotézy:</a:t>
            </a:r>
          </a:p>
          <a:p>
            <a:pPr marL="457200" indent="-457200">
              <a:buNone/>
            </a:pPr>
            <a:r>
              <a:rPr lang="cs-CZ" sz="2400" dirty="0" smtClean="0"/>
              <a:t>Jednoznačné x alternativní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b="1" dirty="0" smtClean="0"/>
              <a:t>Sankce: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Absolutně určité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Relativně určité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určité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druhy právních norem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Dispozitivní x kogentní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Opravňující x zavazující</a:t>
            </a:r>
          </a:p>
          <a:p>
            <a:pPr marL="514350" indent="-514350">
              <a:buNone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Obecné x zvláštní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457200" indent="-457200">
              <a:buNone/>
            </a:pPr>
            <a:r>
              <a:rPr lang="cs-CZ" sz="2000" dirty="0" smtClean="0"/>
              <a:t> „</a:t>
            </a:r>
            <a:r>
              <a:rPr lang="cs-CZ" sz="2000" dirty="0" err="1" smtClean="0"/>
              <a:t>lex</a:t>
            </a:r>
            <a:r>
              <a:rPr lang="cs-CZ" sz="2000" dirty="0" smtClean="0"/>
              <a:t> </a:t>
            </a:r>
            <a:r>
              <a:rPr lang="cs-CZ" sz="2000" dirty="0" err="1" smtClean="0"/>
              <a:t>specialis</a:t>
            </a:r>
            <a:r>
              <a:rPr lang="cs-CZ" sz="2000" dirty="0" smtClean="0"/>
              <a:t> </a:t>
            </a:r>
            <a:r>
              <a:rPr lang="cs-CZ" sz="2000" dirty="0" err="1" smtClean="0"/>
              <a:t>derogat</a:t>
            </a:r>
            <a:r>
              <a:rPr lang="cs-CZ" sz="2000" dirty="0" smtClean="0"/>
              <a:t> </a:t>
            </a:r>
            <a:r>
              <a:rPr lang="cs-CZ" sz="2000" dirty="0" err="1" smtClean="0"/>
              <a:t>legi</a:t>
            </a:r>
            <a:r>
              <a:rPr lang="cs-CZ" sz="2000" dirty="0" smtClean="0"/>
              <a:t> </a:t>
            </a:r>
            <a:r>
              <a:rPr lang="cs-CZ" sz="2000" dirty="0" err="1" smtClean="0"/>
              <a:t>generali</a:t>
            </a:r>
            <a:endParaRPr lang="cs-CZ" sz="2000" dirty="0" smtClean="0"/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914400" lvl="1" indent="-514350">
              <a:buAutoNum type="alphaLcParenR"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–</a:t>
            </a:r>
            <a:r>
              <a:rPr lang="cs-CZ" sz="3600" b="1" dirty="0" smtClean="0"/>
              <a:t> působnost právní normy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Časová</a:t>
            </a:r>
            <a:r>
              <a:rPr lang="cs-CZ" sz="2800" dirty="0" smtClean="0"/>
              <a:t> – platnost x účinnost, derogace, retroaktivita práva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Prostorová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Osobní</a:t>
            </a:r>
            <a:endParaRPr lang="cs-CZ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PRÁVO I </a:t>
            </a:r>
            <a:r>
              <a:rPr lang="cs-CZ" sz="3600" b="1" dirty="0" smtClean="0"/>
              <a:t>–  logicko-systematické členění práva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2894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r>
              <a:rPr lang="cs-CZ" sz="2400" b="1" u="sng" dirty="0" smtClean="0"/>
              <a:t>právní odvětví:   </a:t>
            </a:r>
            <a:r>
              <a:rPr lang="cs-CZ" sz="2400" b="1" dirty="0" smtClean="0"/>
              <a:t>ústavní právo, správní právo a finanční právo, občanské a rodinné, obchodní, pracovní, trestní, právo sociálního zabezpečení, právo životního prostředí</a:t>
            </a:r>
            <a:endParaRPr lang="cs-CZ" sz="2400" b="1" u="sng" dirty="0" smtClean="0"/>
          </a:p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r>
              <a:rPr lang="cs-CZ" sz="2400" b="1" u="sng" dirty="0" smtClean="0"/>
              <a:t>Základní členění:</a:t>
            </a:r>
          </a:p>
          <a:p>
            <a:pPr marL="457200" indent="-457200">
              <a:buAutoNum type="alphaLcParenR"/>
            </a:pPr>
            <a:endParaRPr lang="cs-CZ" sz="2400" b="1" dirty="0" smtClean="0"/>
          </a:p>
          <a:p>
            <a:pPr marL="457200" indent="-457200">
              <a:buAutoNum type="alphaLcParenR"/>
            </a:pPr>
            <a:r>
              <a:rPr lang="cs-CZ" sz="2400" b="1" dirty="0" smtClean="0"/>
              <a:t>Právo mezinárodní x vnitrostátní</a:t>
            </a:r>
          </a:p>
          <a:p>
            <a:pPr marL="457200" indent="-457200">
              <a:buAutoNum type="alphaLcParenR"/>
            </a:pPr>
            <a:endParaRPr lang="cs-CZ" sz="2400" b="1" dirty="0" smtClean="0"/>
          </a:p>
          <a:p>
            <a:pPr marL="457200" indent="-457200">
              <a:buAutoNum type="alphaLcParenR"/>
            </a:pPr>
            <a:r>
              <a:rPr lang="cs-CZ" sz="2400" b="1" dirty="0" smtClean="0"/>
              <a:t>Veřejné x soukromé</a:t>
            </a:r>
          </a:p>
          <a:p>
            <a:pPr>
              <a:buNone/>
            </a:pPr>
            <a:endParaRPr lang="cs-CZ" sz="2500" b="1" dirty="0" smtClean="0"/>
          </a:p>
          <a:p>
            <a:pPr>
              <a:buNone/>
            </a:pPr>
            <a:r>
              <a:rPr lang="cs-CZ" sz="2500" b="1" dirty="0" smtClean="0"/>
              <a:t>Teorie zájmová</a:t>
            </a:r>
          </a:p>
          <a:p>
            <a:pPr marL="514350" indent="-514350">
              <a:buNone/>
            </a:pPr>
            <a:r>
              <a:rPr lang="cs-CZ" sz="2200" i="1" dirty="0" smtClean="0"/>
              <a:t>	„Publicum </a:t>
            </a:r>
            <a:r>
              <a:rPr lang="cs-CZ" sz="2200" i="1" dirty="0" err="1" smtClean="0"/>
              <a:t>ius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est</a:t>
            </a:r>
            <a:r>
              <a:rPr lang="cs-CZ" sz="2200" i="1" dirty="0" smtClean="0"/>
              <a:t>, </a:t>
            </a:r>
            <a:r>
              <a:rPr lang="cs-CZ" sz="2200" i="1" dirty="0" err="1" smtClean="0"/>
              <a:t>quod</a:t>
            </a:r>
            <a:r>
              <a:rPr lang="cs-CZ" sz="2200" i="1" dirty="0" smtClean="0"/>
              <a:t> ad </a:t>
            </a:r>
            <a:r>
              <a:rPr lang="cs-CZ" sz="2200" i="1" dirty="0" err="1" smtClean="0"/>
              <a:t>statum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rei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Romanae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spectat</a:t>
            </a:r>
            <a:r>
              <a:rPr lang="cs-CZ" sz="2200" i="1" dirty="0" smtClean="0"/>
              <a:t>, </a:t>
            </a:r>
            <a:r>
              <a:rPr lang="cs-CZ" sz="2200" i="1" dirty="0" err="1" smtClean="0"/>
              <a:t>privatum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quod</a:t>
            </a:r>
            <a:r>
              <a:rPr lang="cs-CZ" sz="2200" i="1" dirty="0" smtClean="0"/>
              <a:t> ad </a:t>
            </a:r>
            <a:r>
              <a:rPr lang="cs-CZ" sz="2200" i="1" dirty="0" err="1" smtClean="0"/>
              <a:t>singulorum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utilitatem</a:t>
            </a:r>
            <a:r>
              <a:rPr lang="cs-CZ" sz="2200" i="1" dirty="0" smtClean="0"/>
              <a:t>“</a:t>
            </a:r>
            <a:r>
              <a:rPr lang="cs-CZ" sz="2200" dirty="0" smtClean="0"/>
              <a:t> (Veřejné právo je to, které se týká římského státu, soukromé to, které se týká prospěchu jednotlivců). </a:t>
            </a:r>
            <a:r>
              <a:rPr lang="cs-CZ" sz="2200" dirty="0" err="1" smtClean="0"/>
              <a:t>Ulpianus</a:t>
            </a:r>
            <a:r>
              <a:rPr lang="cs-CZ" sz="2200" dirty="0" smtClean="0"/>
              <a:t> (</a:t>
            </a:r>
            <a:r>
              <a:rPr lang="cs-CZ" sz="2200" dirty="0" err="1" smtClean="0"/>
              <a:t>Digesta</a:t>
            </a:r>
            <a:r>
              <a:rPr lang="cs-CZ" sz="2200" dirty="0" smtClean="0"/>
              <a:t>)</a:t>
            </a:r>
            <a:endParaRPr lang="cs-CZ" sz="2200" b="1" dirty="0" smtClean="0"/>
          </a:p>
          <a:p>
            <a:pPr marL="514350" indent="-514350">
              <a:buNone/>
            </a:pPr>
            <a:endParaRPr lang="cs-CZ" sz="2500" b="1" dirty="0" smtClean="0"/>
          </a:p>
          <a:p>
            <a:pPr marL="514350" indent="-514350">
              <a:buNone/>
            </a:pPr>
            <a:r>
              <a:rPr lang="cs-CZ" sz="2500" b="1" dirty="0" smtClean="0"/>
              <a:t>Teorie mocenská (organizační)</a:t>
            </a:r>
          </a:p>
          <a:p>
            <a:pPr marL="514350" indent="-514350">
              <a:buNone/>
            </a:pPr>
            <a:r>
              <a:rPr lang="cs-CZ" sz="2200" dirty="0" smtClean="0"/>
              <a:t>	podle toho, zda účastníci právního poměru jsou k sobě navzájem ve vztahu nadřízenosti a podřízenosti (subordinace) </a:t>
            </a:r>
          </a:p>
          <a:p>
            <a:pPr marL="514350" indent="-514350">
              <a:buNone/>
            </a:pPr>
            <a:endParaRPr lang="cs-CZ" sz="2500" b="1" dirty="0" smtClean="0"/>
          </a:p>
          <a:p>
            <a:pPr marL="514350" indent="-514350">
              <a:buNone/>
            </a:pPr>
            <a:r>
              <a:rPr lang="cs-CZ" sz="2500" b="1" dirty="0" smtClean="0"/>
              <a:t>Teorie organická (subjektů, </a:t>
            </a:r>
            <a:r>
              <a:rPr lang="cs-CZ" sz="2500" b="1" dirty="0" err="1" smtClean="0"/>
              <a:t>Subjektstheorie</a:t>
            </a:r>
            <a:r>
              <a:rPr lang="cs-CZ" sz="2500" b="1" dirty="0" smtClean="0"/>
              <a:t>)</a:t>
            </a:r>
          </a:p>
          <a:p>
            <a:pPr>
              <a:buNone/>
            </a:pPr>
            <a:r>
              <a:rPr lang="cs-CZ" sz="2200" dirty="0" smtClean="0"/>
              <a:t>	podle toho, zda se právní subjekt ocitá v určitém právním vztahu z důvodů svého členství v některé veřejné korporaci (př. stát, obec, profesní komora</a:t>
            </a:r>
            <a:r>
              <a:rPr lang="cs-CZ" sz="2400" dirty="0" smtClean="0"/>
              <a:t>)</a:t>
            </a:r>
            <a:endParaRPr lang="cs-CZ" sz="2400" b="1" dirty="0" smtClean="0"/>
          </a:p>
          <a:p>
            <a:pPr marL="457200" indent="-457200">
              <a:buAutoNum type="alphaLcParenR"/>
            </a:pPr>
            <a:endParaRPr lang="cs-CZ" sz="2400" b="1" dirty="0" smtClean="0"/>
          </a:p>
          <a:p>
            <a:pPr marL="457200" indent="-457200">
              <a:buAutoNum type="alphaLcParenR"/>
            </a:pPr>
            <a:r>
              <a:rPr lang="cs-CZ" sz="2400" b="1" dirty="0" smtClean="0"/>
              <a:t>Hmotné x procesní</a:t>
            </a:r>
          </a:p>
          <a:p>
            <a:pPr marL="457200" indent="-457200">
              <a:buAutoNum type="alphaLcParenR"/>
            </a:pPr>
            <a:endParaRPr lang="cs-CZ" sz="2400" b="1" dirty="0" smtClean="0"/>
          </a:p>
          <a:p>
            <a:pPr marL="457200" indent="-457200">
              <a:buAutoNum type="alphaLcParenR"/>
            </a:pPr>
            <a:r>
              <a:rPr lang="cs-CZ" sz="2400" b="1" dirty="0" smtClean="0"/>
              <a:t>Evropské  právo:</a:t>
            </a:r>
          </a:p>
          <a:p>
            <a:pPr marL="457200" indent="-457200">
              <a:buNone/>
            </a:pPr>
            <a:r>
              <a:rPr lang="cs-CZ" sz="2400" b="1" dirty="0" smtClean="0"/>
              <a:t>			</a:t>
            </a:r>
            <a:r>
              <a:rPr lang="cs-CZ" sz="2400" b="1" dirty="0" err="1" smtClean="0"/>
              <a:t>Komunitární</a:t>
            </a:r>
            <a:r>
              <a:rPr lang="cs-CZ" sz="2400" b="1" dirty="0" smtClean="0"/>
              <a:t> x unijní</a:t>
            </a:r>
          </a:p>
          <a:p>
            <a:pPr marL="457200" indent="-457200">
              <a:buNone/>
            </a:pPr>
            <a:r>
              <a:rPr lang="cs-CZ" sz="2400" b="1" dirty="0" smtClean="0"/>
              <a:t>			Primární x sekundární</a:t>
            </a:r>
          </a:p>
          <a:p>
            <a:pPr marL="457200" indent="-457200">
              <a:buFontTx/>
              <a:buChar char="-"/>
            </a:pPr>
            <a:endParaRPr lang="cs-CZ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Předmět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	a) právní chování (konativní/omisivní)</a:t>
            </a:r>
          </a:p>
          <a:p>
            <a:pPr lvl="1">
              <a:buNone/>
            </a:pPr>
            <a:endParaRPr lang="cs-CZ" dirty="0" smtClean="0"/>
          </a:p>
          <a:p>
            <a:pPr lvl="1">
              <a:buFontTx/>
              <a:buChar char="-"/>
            </a:pPr>
            <a:r>
              <a:rPr lang="cs-CZ" sz="2600" dirty="0" smtClean="0"/>
              <a:t>Dare – dát</a:t>
            </a:r>
          </a:p>
          <a:p>
            <a:pPr lvl="1">
              <a:buFontTx/>
              <a:buChar char="-"/>
            </a:pPr>
            <a:endParaRPr lang="cs-CZ" sz="2600" dirty="0" smtClean="0"/>
          </a:p>
          <a:p>
            <a:pPr lvl="1">
              <a:buFontTx/>
              <a:buChar char="-"/>
            </a:pPr>
            <a:r>
              <a:rPr lang="cs-CZ" sz="2600" dirty="0" err="1" smtClean="0"/>
              <a:t>Facere</a:t>
            </a:r>
            <a:r>
              <a:rPr lang="cs-CZ" sz="2600" dirty="0" smtClean="0"/>
              <a:t> – činit</a:t>
            </a:r>
          </a:p>
          <a:p>
            <a:pPr lvl="1">
              <a:buFontTx/>
              <a:buChar char="-"/>
            </a:pPr>
            <a:endParaRPr lang="cs-CZ" sz="2600" dirty="0" smtClean="0"/>
          </a:p>
          <a:p>
            <a:pPr lvl="1">
              <a:buFontTx/>
              <a:buChar char="-"/>
            </a:pPr>
            <a:r>
              <a:rPr lang="cs-CZ" sz="2600" dirty="0" err="1" smtClean="0"/>
              <a:t>Omittere</a:t>
            </a:r>
            <a:r>
              <a:rPr lang="cs-CZ" sz="2600" dirty="0" smtClean="0"/>
              <a:t> – zdržet se</a:t>
            </a:r>
          </a:p>
          <a:p>
            <a:pPr lvl="1">
              <a:buFontTx/>
              <a:buChar char="-"/>
            </a:pPr>
            <a:endParaRPr lang="cs-CZ" sz="2600" dirty="0" smtClean="0"/>
          </a:p>
          <a:p>
            <a:pPr lvl="1">
              <a:buFontTx/>
              <a:buChar char="-"/>
            </a:pPr>
            <a:r>
              <a:rPr lang="cs-CZ" sz="2600" dirty="0" err="1" smtClean="0"/>
              <a:t>Pati</a:t>
            </a:r>
            <a:r>
              <a:rPr lang="cs-CZ" sz="2600" dirty="0" smtClean="0"/>
              <a:t> – strpět</a:t>
            </a:r>
          </a:p>
          <a:p>
            <a:pPr lvl="1">
              <a:buNone/>
            </a:pPr>
            <a:endParaRPr lang="cs-CZ" sz="3200" dirty="0" smtClean="0"/>
          </a:p>
          <a:p>
            <a:pPr lvl="1">
              <a:buNone/>
            </a:pPr>
            <a:r>
              <a:rPr lang="cs-CZ" sz="3200" dirty="0" smtClean="0"/>
              <a:t>b)  Objekt chování = věc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</a:t>
            </a:r>
            <a:r>
              <a:rPr lang="cs-CZ" sz="3600" b="1" dirty="0" smtClean="0"/>
              <a:t>–  subjektivní právo</a:t>
            </a:r>
            <a:endParaRPr lang="cs-CZ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PRÁVO I </a:t>
            </a:r>
            <a:r>
              <a:rPr lang="cs-CZ" b="1" dirty="0" smtClean="0"/>
              <a:t>–  subjektivní právo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Soukromá  x veřejná</a:t>
            </a:r>
          </a:p>
          <a:p>
            <a:pPr marL="514350" indent="-514350">
              <a:buFont typeface="+mj-lt"/>
              <a:buAutoNum type="alphaLcParenR"/>
            </a:pPr>
            <a:endParaRPr lang="cs-CZ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Hmotná x procesní</a:t>
            </a:r>
          </a:p>
          <a:p>
            <a:pPr marL="514350" indent="-514350">
              <a:buFont typeface="+mj-lt"/>
              <a:buAutoNum type="alphaLcParenR"/>
            </a:pPr>
            <a:endParaRPr lang="cs-CZ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Relativní x absolutní</a:t>
            </a:r>
          </a:p>
          <a:p>
            <a:pPr marL="514350" indent="-514350">
              <a:buFont typeface="+mj-lt"/>
              <a:buAutoNum type="alphaLcParenR"/>
            </a:pPr>
            <a:endParaRPr lang="cs-CZ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Základní lidská práva a svobody</a:t>
            </a:r>
          </a:p>
          <a:p>
            <a:pPr marL="514350" indent="-514350">
              <a:buFont typeface="+mj-lt"/>
              <a:buAutoNum type="alphaLcParenR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Pojem „</a:t>
            </a:r>
            <a:r>
              <a:rPr lang="cs-CZ" b="1" dirty="0" smtClean="0"/>
              <a:t>právní</a:t>
            </a:r>
            <a:r>
              <a:rPr lang="cs-CZ" dirty="0" smtClean="0"/>
              <a:t> </a:t>
            </a:r>
            <a:r>
              <a:rPr lang="cs-CZ" b="1" dirty="0" smtClean="0"/>
              <a:t>nárok</a:t>
            </a:r>
            <a:r>
              <a:rPr lang="cs-CZ" dirty="0" smtClean="0"/>
              <a:t>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207</Words>
  <Application>Microsoft Office PowerPoint</Application>
  <PresentationFormat>Předvádění na obrazovce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PRÁVO I</vt:lpstr>
      <vt:lpstr>PRÁVO I – Právní norma</vt:lpstr>
      <vt:lpstr>PRÁVO I – struktura právní normy</vt:lpstr>
      <vt:lpstr>PRÁVO I – struktura právní normy</vt:lpstr>
      <vt:lpstr>PRÁVO I – druhy právních norem</vt:lpstr>
      <vt:lpstr>PRÁVO I – působnost právní normy</vt:lpstr>
      <vt:lpstr>PRÁVO I –  logicko-systematické členění práva</vt:lpstr>
      <vt:lpstr>PRÁVO I –  subjektivní právo</vt:lpstr>
      <vt:lpstr>PRÁVO I –  subjektivní právo - druhy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Smejkal</cp:lastModifiedBy>
  <cp:revision>62</cp:revision>
  <dcterms:created xsi:type="dcterms:W3CDTF">2015-10-04T18:04:49Z</dcterms:created>
  <dcterms:modified xsi:type="dcterms:W3CDTF">2016-12-22T09:38:42Z</dcterms:modified>
</cp:coreProperties>
</file>