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07" r:id="rId2"/>
    <p:sldId id="335" r:id="rId3"/>
    <p:sldId id="364" r:id="rId4"/>
    <p:sldId id="287" r:id="rId5"/>
    <p:sldId id="374" r:id="rId6"/>
    <p:sldId id="326" r:id="rId7"/>
    <p:sldId id="365" r:id="rId8"/>
    <p:sldId id="301" r:id="rId9"/>
    <p:sldId id="332" r:id="rId10"/>
    <p:sldId id="324" r:id="rId11"/>
    <p:sldId id="323" r:id="rId12"/>
    <p:sldId id="342" r:id="rId13"/>
    <p:sldId id="371" r:id="rId14"/>
    <p:sldId id="257" r:id="rId15"/>
    <p:sldId id="383" r:id="rId16"/>
    <p:sldId id="403" r:id="rId17"/>
    <p:sldId id="385" r:id="rId18"/>
    <p:sldId id="384" r:id="rId19"/>
    <p:sldId id="402" r:id="rId20"/>
    <p:sldId id="391" r:id="rId21"/>
    <p:sldId id="393" r:id="rId22"/>
    <p:sldId id="392" r:id="rId23"/>
    <p:sldId id="395" r:id="rId24"/>
    <p:sldId id="275" r:id="rId25"/>
    <p:sldId id="397" r:id="rId26"/>
    <p:sldId id="292" r:id="rId27"/>
    <p:sldId id="396" r:id="rId28"/>
    <p:sldId id="398" r:id="rId29"/>
    <p:sldId id="278" r:id="rId30"/>
    <p:sldId id="350" r:id="rId31"/>
    <p:sldId id="399" r:id="rId32"/>
    <p:sldId id="401" r:id="rId33"/>
    <p:sldId id="280" r:id="rId34"/>
    <p:sldId id="404" r:id="rId3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3" autoAdjust="0"/>
    <p:restoredTop sz="94660"/>
  </p:normalViewPr>
  <p:slideViewPr>
    <p:cSldViewPr snapToGrid="0">
      <p:cViewPr varScale="1">
        <p:scale>
          <a:sx n="82" d="100"/>
          <a:sy n="82" d="100"/>
        </p:scale>
        <p:origin x="73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1D9CC9-A07E-46E0-9510-A27B436A66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A198DC-F0FC-4537-AEC3-CFC769501F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68F60D-1500-477F-845F-4A459A2C8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17.12.2024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D8E2EA-1423-4596-89A5-B8E182707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6F5879-1626-4872-A5DC-8CFE9A7B8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762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9FE6D6-0504-4778-812A-48C7E3E93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867A4CB-0576-4E52-B99A-C77F25A3DF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A0E9F2-5BA3-4843-ABDC-35318A5C2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17.12.2024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FC0443-966C-4AFB-8022-FFBE44F7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E692E6-A440-42EB-ACAF-22FB8BD72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940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2C03732-F65C-4946-A1C6-977CCFAE02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944E21E-BC0E-4ECB-B59B-345F0D4366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52D77F-89AB-4FCE-9FA7-3367E5EC8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17.12.2024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86C7FD-F7A9-4C16-A0E8-647336A38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B050D7-D232-46AD-B90C-EC861C977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83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01926-D37F-4C9F-ACC0-C999B0CDE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8090A9-FF3F-432F-9840-FEE902456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1BF38E-5756-4B2F-BB21-5922037ED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17.12.2024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5AF89A-A4AB-4AAC-A789-633054BC3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73FDE-6DF5-4C12-9A60-857A8CFA2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337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EEFBB8-1046-4463-B060-8B6B0771D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B7474BE-F4F6-4745-9923-C6744C961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BA775C-8DF1-401A-9CA5-D89B2975C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17.12.2024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1BAEF5-0688-4940-A431-FF8F357E7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CFD6A5-9776-4119-81D1-F00C49561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538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0C3153-923C-4146-982C-042918CE7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1385C0-87BC-48EB-9BF3-5D894C745B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332E6F6-570C-4FC2-BB02-A6A205CF7A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7067D38-7B04-43F4-9284-257E7C3EA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17.12.2024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A563BF-BD97-431A-B4AD-45E78B735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915DF0-27A8-43F6-A56A-EC98AB24E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310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19C53F-0EF9-492B-AF44-344E50628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4C2DAE-803D-4FE7-A8B2-C3A681814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F712DD9-61E0-41C7-8DE8-ACDF24F74D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BD66CAC-8A9D-4A39-9F74-F50869FE8C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254ED23-FA0D-4798-96B0-536B155EE9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71E5BC1-EAC8-4886-9490-BED422E29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17.12.2024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8A6C9AC-0BED-4E33-890E-9DBD20BEA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8A25DDB-759B-4381-BAF1-2BC4C5243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465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9BD1DC-7222-40DD-8F9D-D71E04F5D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063D3A7-4CA5-4C4F-B5EF-1B2857BE8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17.12.2024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94763F2-C8D4-4D18-939B-F6218386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99218E2-ECF5-475A-AB19-49615233F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336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752414F-D811-4E7B-AB04-1AB624F78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17.12.2024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3499D96-0BB8-438C-BDDE-6B000227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E276221-8FD1-462A-9A31-6803CEB5A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120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D3C304-2F27-4877-B3D9-75589DEE1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89584D-470F-4D92-B5C9-AA334B7FF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7A11CA5-6F16-4C9C-8B75-9D4814D42D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524206A-64B6-4220-8E51-4F905A2B6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17.12.2024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BBE5781-2A4A-4F1E-8F4A-12927D84E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B59E7FC-CD1B-465D-8B8D-9956ED1A6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022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94A9EF-E9A1-48A5-8937-C36F9981A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9D60029-A48D-4A9F-B2B3-C30176AB74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26A3744-1102-4113-BABC-DBA77AFF3D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33F5ED1-F03A-4F8B-97E1-3A7D0BF17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17.12.2024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F27692-9F2C-4EB0-8B7C-E117A3A3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7CDCA72-6EDC-4CF7-84A1-6D5416B4D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54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EE517E3-86E0-4637-89A8-03284C515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A1452D3-572D-4366-9B61-4F857B88C5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658F7C-132B-4C0E-BF9F-5EA814604E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EDC7C-6FEC-46C3-9AB2-CEE793C7FAFD}" type="datetimeFigureOut">
              <a:rPr lang="cs-CZ" smtClean="0"/>
              <a:t>17.12.2024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25ADA7-716F-4988-A3AE-525DC89CBA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BD07EB-547A-488A-8279-F5325DF007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44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CA6DE3-2B5E-7990-2A6D-1227B70A6B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Dějiny evropské myšlení 2024/2025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C9D4706-6595-3F88-C94E-58DF11EE66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11. setkání – 1. část: Doplnění k tématu politika ve ilozofickém myšlení</a:t>
            </a:r>
          </a:p>
        </p:txBody>
      </p:sp>
    </p:spTree>
    <p:extLst>
      <p:ext uri="{BB962C8B-B14F-4D97-AF65-F5344CB8AC3E}">
        <p14:creationId xmlns:p14="http://schemas.microsoft.com/office/powerpoint/2010/main" val="1724209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85234A-FD8F-423E-BC25-055851745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Rousseau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D5375D-A687-4D21-A554-471A5608E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Člověk v přirozeném stavu je sobecký </a:t>
            </a:r>
            <a:r>
              <a:rPr lang="cs-CZ" dirty="0"/>
              <a:t>a zahleděný jen na sebe a své blaho. </a:t>
            </a:r>
            <a:r>
              <a:rPr lang="cs-CZ" b="1" dirty="0"/>
              <a:t>Respekt</a:t>
            </a:r>
            <a:r>
              <a:rPr lang="cs-CZ" dirty="0"/>
              <a:t> k druhému vzniká z tohoto pojetí sebe sama jako individua vyžadujícího respekt. To ovšem znamená, že musíme též respektovat druhé individuum se stejným nárokem na respekt. Spolupůsobí zde ovšem i  jistá </a:t>
            </a:r>
            <a:r>
              <a:rPr lang="cs-CZ" b="1" dirty="0"/>
              <a:t>vstřícnost založená v přirozeném soucitu</a:t>
            </a:r>
            <a:r>
              <a:rPr lang="cs-CZ" dirty="0"/>
              <a:t>, jde o jakousi společenskou ctnost. </a:t>
            </a:r>
            <a:r>
              <a:rPr lang="cs-CZ" b="1" dirty="0"/>
              <a:t>Dalším krokem ke vzniku státu je vznik institutu vlastnictví</a:t>
            </a:r>
            <a:r>
              <a:rPr lang="cs-CZ" dirty="0"/>
              <a:t>. Ten vzniká nejprve v rolnictví: </a:t>
            </a:r>
            <a:r>
              <a:rPr lang="cs-CZ" b="1" dirty="0"/>
              <a:t>Kdo zasel má mít právo sklízet</a:t>
            </a:r>
            <a:r>
              <a:rPr lang="cs-CZ" dirty="0"/>
              <a:t>.</a:t>
            </a:r>
          </a:p>
          <a:p>
            <a:r>
              <a:rPr lang="cs-CZ" b="1" dirty="0"/>
              <a:t>Společenská smlouva</a:t>
            </a:r>
            <a:r>
              <a:rPr lang="cs-CZ" dirty="0"/>
              <a:t>: </a:t>
            </a:r>
            <a:r>
              <a:rPr lang="cs-CZ" b="1" dirty="0"/>
              <a:t>Člověk dobrovolně odevzdá část své svobody </a:t>
            </a:r>
            <a:r>
              <a:rPr lang="cs-CZ" dirty="0"/>
              <a:t>ve prospěch celku </a:t>
            </a:r>
            <a:r>
              <a:rPr lang="cs-CZ" b="1" dirty="0"/>
              <a:t>za příslib ochrany a bezpečí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4430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714280-C5D2-4879-810D-A847CE56E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Kantova filosofie politiky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992F10-E2CB-467D-B3A2-DD8D1F5C6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Má 2 základní  pojetí politiky:</a:t>
            </a:r>
          </a:p>
          <a:p>
            <a:pPr marL="514350" indent="-514350">
              <a:buAutoNum type="arabicPeriod"/>
            </a:pPr>
            <a:r>
              <a:rPr lang="cs-CZ" dirty="0"/>
              <a:t>Politika jako </a:t>
            </a:r>
            <a:r>
              <a:rPr lang="cs-CZ" dirty="0" err="1"/>
              <a:t>techné</a:t>
            </a:r>
            <a:r>
              <a:rPr lang="cs-CZ" dirty="0"/>
              <a:t>, která umožní získat si a udržet moc</a:t>
            </a:r>
          </a:p>
          <a:p>
            <a:pPr marL="514350" indent="-514350">
              <a:buAutoNum type="arabicPeriod"/>
            </a:pPr>
            <a:r>
              <a:rPr lang="cs-CZ" dirty="0"/>
              <a:t>Politika a mravnost</a:t>
            </a:r>
          </a:p>
          <a:p>
            <a:pPr marL="0" indent="0">
              <a:buNone/>
            </a:pPr>
            <a:r>
              <a:rPr lang="cs-CZ" dirty="0"/>
              <a:t>Zamýšlí se nad vztahem politika k mravnosti: Správný je ten, kdy se politik snaží své státnické jednání řídit dle mravnosti, nesprávný ten, kdy využívá mravnost jako nástroj k prosazování svých politických cílů a podle potřeby ji ohýbá  </a:t>
            </a:r>
          </a:p>
        </p:txBody>
      </p:sp>
    </p:spTree>
    <p:extLst>
      <p:ext uri="{BB962C8B-B14F-4D97-AF65-F5344CB8AC3E}">
        <p14:creationId xmlns:p14="http://schemas.microsoft.com/office/powerpoint/2010/main" val="1258715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Kant: K věčnému míru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9609" y="1491456"/>
            <a:ext cx="11174819" cy="5001419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Kant nejprve popisuje obvyklé důvody pro porušení míru. Jeho snahou je zjevně tyto důvody ve většině případů rozporovat.  Jednou z mála výjimek: Válka jako nouzový prostředek, jak se domoci svého práva při neexistenci nezávislého soudu s tím, že válka vlastně rozhodne daný spor (107). </a:t>
            </a:r>
          </a:p>
          <a:p>
            <a:r>
              <a:rPr lang="cs-CZ" dirty="0"/>
              <a:t>Dále rozvádí zakázané způsoby vedení války. </a:t>
            </a:r>
          </a:p>
          <a:p>
            <a:r>
              <a:rPr lang="cs-CZ" dirty="0"/>
              <a:t>Za přirozený stav považuje stav válečný (aspoň latentně). </a:t>
            </a:r>
          </a:p>
          <a:p>
            <a:r>
              <a:rPr lang="cs-CZ" dirty="0"/>
              <a:t>Jak dosáhnout míru? Zákony. První zákon: </a:t>
            </a:r>
            <a:r>
              <a:rPr lang="cs-CZ" b="1" dirty="0"/>
              <a:t>republikánské zřízení</a:t>
            </a:r>
            <a:r>
              <a:rPr lang="cs-CZ" dirty="0"/>
              <a:t>, neboť vychází z ideje původní smlouvy – princip svobody jedince a závislosti člověka na zákonodárství a princip rovnosti. Druhý zákon: federalismus  (spojenectví, spolek) svobodných států. Právo je to, co brzdí nevraživost mezi státy. Cílem je tedy </a:t>
            </a:r>
            <a:r>
              <a:rPr lang="cs-CZ" b="1" dirty="0"/>
              <a:t>mírový svazek</a:t>
            </a:r>
            <a:r>
              <a:rPr lang="cs-CZ" dirty="0"/>
              <a:t>. Třetím zákonem je princip pohostinnosti – vychází z práva navštívení, z určitého vztahu společného vlastnictví Země (</a:t>
            </a:r>
            <a:r>
              <a:rPr lang="cs-CZ" b="1" dirty="0"/>
              <a:t>světoobčanství</a:t>
            </a:r>
            <a:r>
              <a:rPr lang="cs-CZ" dirty="0"/>
              <a:t>). Právo pohostinnosti řadí Kant mezi práva přirozená. Záruku věčného míru poskytuje příroda, neboť jedním z jejích principů je účelnost a dále umožňuje člověku žít takřka na celé Zemi a musí žít vedle sebe a nalézt nějaký modus vivendi.</a:t>
            </a:r>
          </a:p>
          <a:p>
            <a:r>
              <a:rPr lang="cs-CZ" dirty="0"/>
              <a:t>V Příloze I analyzuje již zmiňovaná 2 pojetí politiky – jako praktické právní nauky a jako jednání založeném na morálce. Postuluje, že mezi těmito pojetími nesmí být rozpor</a:t>
            </a:r>
          </a:p>
          <a:p>
            <a:r>
              <a:rPr lang="cs-CZ" dirty="0"/>
              <a:t>Věčný mír je úkolem, k němuž máme směřovat ne stavem založeným na mírové smlouvě → snaha o ovlivnění mezinárodní politiky, ale zároveň ne proti suverénovi</a:t>
            </a:r>
          </a:p>
        </p:txBody>
      </p:sp>
    </p:spTree>
    <p:extLst>
      <p:ext uri="{BB962C8B-B14F-4D97-AF65-F5344CB8AC3E}">
        <p14:creationId xmlns:p14="http://schemas.microsoft.com/office/powerpoint/2010/main" val="2820147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32F2B8-0AD9-4C85-8652-3AC2E3EF2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viny a banálního zla: </a:t>
            </a:r>
            <a:r>
              <a:rPr lang="cs-CZ" dirty="0" err="1"/>
              <a:t>Jaspers</a:t>
            </a:r>
            <a:r>
              <a:rPr lang="cs-CZ" dirty="0"/>
              <a:t> (1883-1969, </a:t>
            </a:r>
            <a:r>
              <a:rPr lang="cs-CZ" dirty="0" err="1"/>
              <a:t>Arendt</a:t>
            </a:r>
            <a:r>
              <a:rPr lang="cs-CZ" dirty="0"/>
              <a:t> (1906 – 1975)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96EABD-AAF3-4488-9CC0-550F1AC39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Metafyzická vina a morální vina jsou ty, kde stojíme také na půdě etiky i v situaci, kdy nejednáme v rozporu se zákony a kdy tedy identifikujeme rozdíl mezi dobrem a legalitou:</a:t>
            </a:r>
          </a:p>
          <a:p>
            <a:r>
              <a:rPr lang="cs-CZ" dirty="0"/>
              <a:t>„Nikdy prostě neplatí „rozkaz je rozkaz“ Stejně jako zločin zůstává zločinem, i když je vykonáván na rozkaz… zůstává každý čin podřízen také morálním kritériím.“</a:t>
            </a:r>
          </a:p>
          <a:p>
            <a:r>
              <a:rPr lang="cs-CZ" dirty="0"/>
              <a:t>„Jestliže jsme neučinil všechno, co jsme mohl, abych jim </a:t>
            </a:r>
            <a:r>
              <a:rPr lang="en-GB" dirty="0"/>
              <a:t>[</a:t>
            </a:r>
            <a:r>
              <a:rPr lang="cs-CZ" dirty="0"/>
              <a:t>zločinům</a:t>
            </a:r>
            <a:r>
              <a:rPr lang="en-GB" dirty="0"/>
              <a:t>]</a:t>
            </a:r>
            <a:r>
              <a:rPr lang="cs-CZ" dirty="0"/>
              <a:t> zabránil, jsem </a:t>
            </a:r>
            <a:r>
              <a:rPr lang="cs-CZ" dirty="0" err="1"/>
              <a:t>spoluvinen</a:t>
            </a:r>
            <a:r>
              <a:rPr lang="cs-CZ" dirty="0"/>
              <a:t>. Jestliže jsem nenasadil svůj život, abych zabránil zavraždění druhých, ale jen přihlížel, cítím se vinen…“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4324FCF-A492-43B1-8B40-CFC550971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13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604EE5-E2E2-41C6-87EC-1CBE29D56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394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Dějiny evropské myšlení 2024/2025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/>
              <a:t>11 – 2. část: </a:t>
            </a:r>
            <a:r>
              <a:rPr lang="cs-CZ" dirty="0"/>
              <a:t>Dějiny: Co to jsou dějiny, koncepce dějin a dějinnosti. Vztah historiografie a umění: Platón, Aristoteles, středověk (J. da </a:t>
            </a:r>
            <a:r>
              <a:rPr lang="cs-CZ" dirty="0" err="1"/>
              <a:t>Fiore</a:t>
            </a:r>
            <a:r>
              <a:rPr lang="cs-CZ" dirty="0"/>
              <a:t>), renesance (</a:t>
            </a:r>
            <a:r>
              <a:rPr lang="cs-CZ" dirty="0" err="1"/>
              <a:t>Vico</a:t>
            </a:r>
            <a:r>
              <a:rPr lang="cs-CZ" dirty="0"/>
              <a:t>) </a:t>
            </a:r>
            <a:r>
              <a:rPr lang="cs-CZ" dirty="0" err="1"/>
              <a:t>Hegel</a:t>
            </a:r>
            <a:r>
              <a:rPr lang="cs-CZ" dirty="0"/>
              <a:t>, </a:t>
            </a:r>
            <a:r>
              <a:rPr lang="cs-CZ" dirty="0" err="1"/>
              <a:t>Comte</a:t>
            </a:r>
            <a:r>
              <a:rPr lang="cs-CZ" dirty="0"/>
              <a:t>, Marx a Nietzsche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0872DA-CA6C-49E0-96C5-0353BF1B9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Filozofie času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D81857-91FB-4EAF-B2F7-4A55FB39D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 Platón: čas a věčnost idejí, čas je spjatý s existencí světa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Aristotelés</a:t>
            </a:r>
            <a:r>
              <a:rPr lang="cs-CZ" dirty="0"/>
              <a:t>: čas a pohyb, čas a paměť vůči poznání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Augustinus: čas z psychologického pohledu: čas jako činnost duše. Základem pro jeho vnímání je paměť, která je jediná schopna sjednotit minulost, přítomnost a budoucnost, původ a cíl, dějinné vnímání času, jak měříme čas?</a:t>
            </a:r>
          </a:p>
        </p:txBody>
      </p:sp>
    </p:spTree>
    <p:extLst>
      <p:ext uri="{BB962C8B-B14F-4D97-AF65-F5344CB8AC3E}">
        <p14:creationId xmlns:p14="http://schemas.microsoft.com/office/powerpoint/2010/main" val="1575830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1AFFD8-F06D-4262-AA3D-17C10752A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Filozofie času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D4C13F-E9D3-4ABA-8348-486064D61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4. Descartes: chce ho vyloučit z poznání, evidence je jen v přítomném okamžiku – neustálé tvoření, čas nevidí jako předmět vědy, nýbrž filozofie</a:t>
            </a:r>
          </a:p>
          <a:p>
            <a:pPr marL="0" indent="0">
              <a:buNone/>
            </a:pPr>
            <a:r>
              <a:rPr lang="cs-CZ" dirty="0"/>
              <a:t>5. Locke: základem je idea trvání, vznikající z posloupnosti, z proudu idejí, ty se skládají ve vědomí do vnímání času (x spánek)</a:t>
            </a:r>
          </a:p>
          <a:p>
            <a:pPr marL="0" indent="0">
              <a:buNone/>
            </a:pPr>
            <a:r>
              <a:rPr lang="cs-CZ" dirty="0"/>
              <a:t>6. Kant: apriorní a transcendentní charakter času, nevzniká ve smyslech, ale je jimi už předpokládána, je to subjektivní podmínka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38627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DF9CFD-BF27-4BC6-88BA-64D5B6035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Filozofie času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887A06-2A84-4A88-B790-83AF1FC95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7. Bergson: a) čas a svoboda: vše se mění x nehybnost a determinismus </a:t>
            </a:r>
            <a:r>
              <a:rPr lang="cs-CZ" dirty="0" err="1"/>
              <a:t>podescartesovské</a:t>
            </a:r>
            <a:r>
              <a:rPr lang="cs-CZ" dirty="0"/>
              <a:t> filozofie; b) čas jako čtvrtá dimenze prostoru c) čas jako trvání, vnitřní spojitost vnímaných změn, proud vědomí</a:t>
            </a:r>
          </a:p>
          <a:p>
            <a:pPr marL="0" indent="0">
              <a:buNone/>
            </a:pPr>
            <a:r>
              <a:rPr lang="cs-CZ" dirty="0"/>
              <a:t>8. </a:t>
            </a:r>
            <a:r>
              <a:rPr lang="cs-CZ" dirty="0" err="1"/>
              <a:t>Husserl</a:t>
            </a:r>
            <a:r>
              <a:rPr lang="cs-CZ" dirty="0"/>
              <a:t>: oborem filozofie je zkušenost, zjevování se věcí, fenomény se nám dějí, tj. jsou časové, tvoří náš vnitřní, zkušenostní čas „imanentní čas  průběhu vědomí (objektivní čas se prokázat nedá) </a:t>
            </a:r>
            <a:r>
              <a:rPr lang="cs-CZ" b="1" dirty="0"/>
              <a:t>Jak slyším melodii?</a:t>
            </a:r>
          </a:p>
          <a:p>
            <a:pPr marL="0" indent="0">
              <a:buNone/>
            </a:pPr>
            <a:r>
              <a:rPr lang="cs-CZ" dirty="0"/>
              <a:t>9. </a:t>
            </a:r>
            <a:r>
              <a:rPr lang="cs-CZ" dirty="0" err="1"/>
              <a:t>Heidegger</a:t>
            </a:r>
            <a:r>
              <a:rPr lang="cs-CZ" dirty="0"/>
              <a:t>: lidské bytí se vždy děje: rozvrhuje se do různých možností, pohybuje se v časové ose, žije do budoucnosti a zároveň z porozumění světu i sobě, tj. z minulosti x věci se vyskytují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23512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4560C3-0A53-4069-8BEC-4ACE2D3BA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jsou dějiny, co je 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D502B1-517D-4702-BF58-934BED14E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Minulé události?</a:t>
            </a:r>
          </a:p>
          <a:p>
            <a:r>
              <a:rPr lang="cs-CZ" dirty="0"/>
              <a:t>Kontinuita, která události spojuje a vysvětluje?</a:t>
            </a:r>
          </a:p>
          <a:p>
            <a:r>
              <a:rPr lang="cs-CZ" dirty="0"/>
              <a:t>Práce (kolektivní) paměti, čili to, co si o minulosti vyprávíme?</a:t>
            </a:r>
          </a:p>
          <a:p>
            <a:r>
              <a:rPr lang="cs-CZ" dirty="0"/>
              <a:t>To, co utváří identitu určité skupiny, regionu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128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86872F-8027-4526-B878-EA95780E8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jsou dějiny a jak je zachytit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FE0B0C-5F9C-475B-BAF2-59F1027E6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Kdy začínají dějiny? Dějiny a příroda</a:t>
            </a:r>
          </a:p>
          <a:p>
            <a:r>
              <a:rPr lang="cs-CZ" dirty="0"/>
              <a:t>2. Jak se z minulých událostí stávají dějiny?</a:t>
            </a:r>
          </a:p>
          <a:p>
            <a:r>
              <a:rPr lang="cs-CZ" dirty="0"/>
              <a:t>3. Co je vlastně prací historika?</a:t>
            </a:r>
          </a:p>
          <a:p>
            <a:r>
              <a:rPr lang="cs-CZ" dirty="0"/>
              <a:t>4. Dějiny a paměť</a:t>
            </a:r>
          </a:p>
          <a:p>
            <a:r>
              <a:rPr lang="cs-CZ" dirty="0"/>
              <a:t>5. Co je filosofie dějin a jak se liší od historiografie?</a:t>
            </a:r>
          </a:p>
          <a:p>
            <a:r>
              <a:rPr lang="cs-CZ" dirty="0"/>
              <a:t>6. Dějiny a pokrok</a:t>
            </a:r>
          </a:p>
        </p:txBody>
      </p:sp>
    </p:spTree>
    <p:extLst>
      <p:ext uri="{BB962C8B-B14F-4D97-AF65-F5344CB8AC3E}">
        <p14:creationId xmlns:p14="http://schemas.microsoft.com/office/powerpoint/2010/main" val="578624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otázky novověké filosofie státu a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1. Jak vzniká stát a proč? Myslitelé reagují na Aristotelův postulát, že člověk je tvor společenský a že tedy ze své přirozenosti táhne k tomu, aby se sdružoval do uskupení, která jsou posléze formalizována a jedním z nichž (nejvyšším) je stát (obec). Je to pravda?</a:t>
            </a:r>
          </a:p>
          <a:p>
            <a:r>
              <a:rPr lang="cs-CZ" dirty="0"/>
              <a:t>2. Odkud se berou zákony, které řídí lidské chování ve společnosti i život obce, tj. politické uspořádání? Základní otázka souvisí s rozlišením přirozeného a pozitivního práva a s chápáním smlouvy nejen v soukromém, ale i veřejném právu (tedy i jako základu politického uspořádání a státu vůbec)</a:t>
            </a:r>
          </a:p>
          <a:p>
            <a:r>
              <a:rPr lang="cs-CZ" dirty="0"/>
              <a:t>3. Jaká jsou možná konkrétní politická uspořádání? Je možno navázat na Aristotelovo rozlišení forem vlády a dále je rozvinout. Tedy otázka zní jaká forma vlády je dobrá a proč?</a:t>
            </a:r>
          </a:p>
          <a:p>
            <a:r>
              <a:rPr lang="cs-CZ" dirty="0"/>
              <a:t>4. S tím souvisí i otázka kdo má (mít) moc, příp. též jak moc vymezit a omezit</a:t>
            </a:r>
          </a:p>
        </p:txBody>
      </p:sp>
    </p:spTree>
    <p:extLst>
      <p:ext uri="{BB962C8B-B14F-4D97-AF65-F5344CB8AC3E}">
        <p14:creationId xmlns:p14="http://schemas.microsoft.com/office/powerpoint/2010/main" val="31777283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C90C6E-C23E-4AE1-AA33-A137E700D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se berou „dějiny“ v myšlení?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6B4481-0A61-4A62-88C4-45FDC0EAC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Přirozený svět je před-dějinný – nepřesahuje jedince</a:t>
            </a:r>
          </a:p>
          <a:p>
            <a:r>
              <a:rPr lang="cs-CZ" dirty="0"/>
              <a:t>Čas v pohádce, mýtu, v přirozeném prožívání je cyklický</a:t>
            </a:r>
          </a:p>
          <a:p>
            <a:r>
              <a:rPr lang="cs-CZ" dirty="0"/>
              <a:t>V mýtu, v archaickém myšlení jde o opakování, napodobování, archetypy, ne o vývoj historie, o události, o historické postavy</a:t>
            </a:r>
          </a:p>
          <a:p>
            <a:r>
              <a:rPr lang="cs-CZ" dirty="0"/>
              <a:t>Dějinám dokonce utíká – neopakovatelné, individuální je nebezpečné, protože nepředvídatelné a nezvratné</a:t>
            </a:r>
          </a:p>
          <a:p>
            <a:r>
              <a:rPr lang="cs-CZ" dirty="0" err="1"/>
              <a:t>Mircea</a:t>
            </a:r>
            <a:r>
              <a:rPr lang="cs-CZ" dirty="0"/>
              <a:t> </a:t>
            </a:r>
            <a:r>
              <a:rPr lang="cs-CZ" dirty="0" err="1"/>
              <a:t>Eliade</a:t>
            </a:r>
            <a:r>
              <a:rPr lang="cs-CZ" dirty="0"/>
              <a:t>: „Kolektivní paměť je nehistorická.“</a:t>
            </a:r>
          </a:p>
          <a:p>
            <a:r>
              <a:rPr lang="cs-CZ" dirty="0"/>
              <a:t>Kde se tedy berou „dějiny“ a co vlastně jsou?</a:t>
            </a:r>
          </a:p>
          <a:p>
            <a:r>
              <a:rPr lang="cs-CZ" dirty="0"/>
              <a:t>Pokrok: První vnímání dějin jako sledu událostí, jež mají smysl – židovské náboženství doby prorocké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22797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77A3F5-0CE2-442E-A2A9-5D2CEA592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Lineární  x cyklická teorie dějin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43E34D-AFDF-419B-AA19-E76BAED34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Vývoj dějin, který rozpracovává židovství a křesťanství nadále obsahuje i cyklické prvky, např. i spojení s děním v přírodě (Brahe, Kepler, Bruno, </a:t>
            </a:r>
            <a:r>
              <a:rPr lang="cs-CZ" dirty="0" err="1"/>
              <a:t>Campanella</a:t>
            </a:r>
            <a:r>
              <a:rPr lang="cs-CZ" dirty="0"/>
              <a:t>), nebo z hlediska mýtu o věčném návratu: Nietzsche, </a:t>
            </a:r>
            <a:r>
              <a:rPr lang="cs-CZ" dirty="0" err="1"/>
              <a:t>Spengler</a:t>
            </a:r>
            <a:r>
              <a:rPr lang="cs-CZ" dirty="0"/>
              <a:t> aj.</a:t>
            </a:r>
          </a:p>
          <a:p>
            <a:r>
              <a:rPr lang="cs-CZ" dirty="0"/>
              <a:t>Lineární pojetí dějin: Albert Veliký, Tomáš Akvinský,  Joachim da </a:t>
            </a:r>
            <a:r>
              <a:rPr lang="cs-CZ" dirty="0" err="1"/>
              <a:t>Fiore</a:t>
            </a:r>
            <a:r>
              <a:rPr lang="cs-CZ" dirty="0"/>
              <a:t>, </a:t>
            </a:r>
            <a:r>
              <a:rPr lang="cs-CZ" dirty="0" err="1"/>
              <a:t>Savonarola</a:t>
            </a:r>
            <a:r>
              <a:rPr lang="cs-CZ" dirty="0"/>
              <a:t>, </a:t>
            </a:r>
            <a:r>
              <a:rPr lang="cs-CZ" dirty="0" err="1"/>
              <a:t>Hegel</a:t>
            </a:r>
            <a:r>
              <a:rPr lang="cs-CZ" dirty="0"/>
              <a:t>, historismus – </a:t>
            </a:r>
            <a:r>
              <a:rPr lang="cs-CZ" dirty="0" err="1"/>
              <a:t>Comte</a:t>
            </a:r>
            <a:r>
              <a:rPr lang="cs-CZ" dirty="0"/>
              <a:t>, </a:t>
            </a:r>
            <a:r>
              <a:rPr lang="cs-CZ" dirty="0" err="1"/>
              <a:t>Dilthey</a:t>
            </a:r>
            <a:r>
              <a:rPr lang="cs-CZ" dirty="0"/>
              <a:t>, Marx, </a:t>
            </a:r>
            <a:r>
              <a:rPr lang="cs-CZ" dirty="0" err="1"/>
              <a:t>Croce</a:t>
            </a:r>
            <a:r>
              <a:rPr lang="cs-CZ" dirty="0"/>
              <a:t>, </a:t>
            </a:r>
            <a:r>
              <a:rPr lang="cs-CZ" dirty="0" err="1"/>
              <a:t>Ortega</a:t>
            </a:r>
            <a:r>
              <a:rPr lang="cs-CZ" dirty="0"/>
              <a:t> y </a:t>
            </a:r>
            <a:r>
              <a:rPr lang="cs-CZ" dirty="0" err="1"/>
              <a:t>Gasset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68472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34FD00-2232-4AB0-BFED-CFA35B021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Dějiny a eschatologie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4EBA9C-3275-4E3E-AA8E-F26E82476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Dějiny jako sled neopakovatelných okamžiků, který dává nějaký celkový smysl, vývoj, je spojen s eschatologickým myšlením a s ním spojeným vnímání lineárního času (minulost, přítomnost, budoucnost)</a:t>
            </a:r>
          </a:p>
          <a:p>
            <a:r>
              <a:rPr lang="cs-CZ" dirty="0"/>
              <a:t>Mesianismus: všechny události dávají smysl v tom, že vycházejí z Boží vůle, Bůh zasahuje do lidského světa, do dějin, a tím také ukazuje sebe sama v čase v neopakovatelných událostech, resp. takových, které se budou opakovat až v přislíbené budoucnosti, v „onom čase“</a:t>
            </a:r>
          </a:p>
          <a:p>
            <a:r>
              <a:rPr lang="cs-CZ" dirty="0"/>
              <a:t>Opakování tak není cyklické, ale bude až jednou, na konci času</a:t>
            </a:r>
          </a:p>
        </p:txBody>
      </p:sp>
    </p:spTree>
    <p:extLst>
      <p:ext uri="{BB962C8B-B14F-4D97-AF65-F5344CB8AC3E}">
        <p14:creationId xmlns:p14="http://schemas.microsoft.com/office/powerpoint/2010/main" val="39739563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C8FF9B-0D82-4FBB-9890-DD2D7B9BC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Dějiny a historiografie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1FE15B-7F86-4CAF-B3E0-33F3DB04B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Čím je vlastně historiografie? Popis dějinných událostí, jejich výklad, hledání smyslu</a:t>
            </a:r>
          </a:p>
          <a:p>
            <a:r>
              <a:rPr lang="cs-CZ" dirty="0"/>
              <a:t>Zásadní je vyprávění, narativ</a:t>
            </a:r>
          </a:p>
          <a:p>
            <a:r>
              <a:rPr lang="cs-CZ" dirty="0"/>
              <a:t>Jak se tedy liší historiografie od historické beletrie?</a:t>
            </a:r>
          </a:p>
        </p:txBody>
      </p:sp>
    </p:spTree>
    <p:extLst>
      <p:ext uri="{BB962C8B-B14F-4D97-AF65-F5344CB8AC3E}">
        <p14:creationId xmlns:p14="http://schemas.microsoft.com/office/powerpoint/2010/main" val="37323263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Komentář k ukázce z Aristotelovy Poetiky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Poetice jde primárně o zachycení základních prvků tragédie, ale při tom řeší </a:t>
            </a:r>
            <a:r>
              <a:rPr lang="cs-CZ" dirty="0" err="1"/>
              <a:t>Aristotelés</a:t>
            </a:r>
            <a:r>
              <a:rPr lang="cs-CZ" dirty="0"/>
              <a:t> i obecnější otázky spojené s literární tvorbou</a:t>
            </a:r>
          </a:p>
          <a:p>
            <a:r>
              <a:rPr lang="cs-CZ" dirty="0"/>
              <a:t>Jednou z těchto otázek je i vztah k poznání  k pravdě. Zajímavé je, že se A dostává do blízkosti Platóna v okamžiku, kdy chválí to poznání, které není zaměřeno na (nahodilou) skutečnost, ale na ideální obecné podstaty. Odtud také přednost poezie před historiografií (ve smyslu kronikářství)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102B3FF-4C08-476F-89C8-448944BAB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BDB83-063B-4D52-9596-505518C8088F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DCA18B-FD1C-4477-9B01-CA23A955D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Augustinus a myšlení dějin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20AFFF-8212-41C7-AD8D-75BF12008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Zkoumá dějiny jako dějiny spásy, tj. jako Boží vstup do lidského světa, který má eschatologický charakter</a:t>
            </a:r>
          </a:p>
          <a:p>
            <a:r>
              <a:rPr lang="cs-CZ" dirty="0"/>
              <a:t>Dějiny do Krista jsou rozděleny do 6 období (6 dnů týdne či 6 etap života: </a:t>
            </a:r>
          </a:p>
          <a:p>
            <a:r>
              <a:rPr lang="cs-CZ" dirty="0"/>
              <a:t>1.rané dětství: od Stvoření po potopu</a:t>
            </a:r>
          </a:p>
          <a:p>
            <a:r>
              <a:rPr lang="cs-CZ" dirty="0"/>
              <a:t>2. dětství: od potopy po Abraháma</a:t>
            </a:r>
          </a:p>
          <a:p>
            <a:r>
              <a:rPr lang="cs-CZ" dirty="0"/>
              <a:t>3. jinošství: od Abraháma po Davida</a:t>
            </a:r>
          </a:p>
          <a:p>
            <a:r>
              <a:rPr lang="cs-CZ" dirty="0"/>
              <a:t>4. mládí: od Davida po Krista</a:t>
            </a:r>
          </a:p>
          <a:p>
            <a:r>
              <a:rPr lang="cs-CZ" dirty="0"/>
              <a:t>5. zralý věk – není uveden, možná od doby exilu po Krista</a:t>
            </a:r>
          </a:p>
          <a:p>
            <a:r>
              <a:rPr lang="cs-CZ" dirty="0"/>
              <a:t>6.  stáří: od příchodu Krista do konce světa: dějiny po Kristu jsou homogenní, bez struktury, tedy i bez jasné délky, nicméně i tato specifikace chybí – má být křesťanství obsahem stáří, tedy úpadku lidstva?</a:t>
            </a:r>
          </a:p>
        </p:txBody>
      </p:sp>
    </p:spTree>
    <p:extLst>
      <p:ext uri="{BB962C8B-B14F-4D97-AF65-F5344CB8AC3E}">
        <p14:creationId xmlns:p14="http://schemas.microsoft.com/office/powerpoint/2010/main" val="35844671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EB2AFD-FFFC-461F-AAE5-5A32859CE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Joachim da </a:t>
            </a:r>
            <a:r>
              <a:rPr lang="cs-CZ" dirty="0" err="1"/>
              <a:t>Fiore</a:t>
            </a:r>
            <a:r>
              <a:rPr lang="cs-CZ" dirty="0"/>
              <a:t> (cca. 1135- 1202)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DB1FDE-873F-43AD-911F-E7D0F1DDB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 err="1"/>
              <a:t>Expositio</a:t>
            </a:r>
            <a:r>
              <a:rPr lang="cs-CZ" i="1" dirty="0"/>
              <a:t> in </a:t>
            </a:r>
            <a:r>
              <a:rPr lang="cs-CZ" i="1" dirty="0" err="1"/>
              <a:t>Apocalipsim</a:t>
            </a:r>
            <a:r>
              <a:rPr lang="cs-CZ" dirty="0"/>
              <a:t> (Výklad Janova Zjevení): výklad dějin jako 3 věků:</a:t>
            </a:r>
          </a:p>
          <a:p>
            <a:r>
              <a:rPr lang="cs-CZ" dirty="0"/>
              <a:t>„První ze tří věků je období Zákona, kdy Boží lid sloužil na čas jako malé děti podroben živlům světa. Druhý věk je obdobím Evangelia a trvá doposud. Je svobodný ve srovnání s věkem minulým, nikoli však s věkem budoucím. Třetí věk přijde před koncem světa, nebude již skryt v liteře, v něm nastane plná svoboda. První věk přičítáme Otci, druhý Synu, třetí Duchu svatému.“</a:t>
            </a:r>
          </a:p>
          <a:p>
            <a:r>
              <a:rPr lang="cs-CZ" i="1" dirty="0"/>
              <a:t>Liber </a:t>
            </a:r>
            <a:r>
              <a:rPr lang="cs-CZ" i="1" dirty="0" err="1"/>
              <a:t>Concordiae</a:t>
            </a:r>
            <a:r>
              <a:rPr lang="cs-CZ" i="1" dirty="0"/>
              <a:t> </a:t>
            </a:r>
            <a:r>
              <a:rPr lang="cs-CZ" i="1" dirty="0" err="1"/>
              <a:t>Novi</a:t>
            </a:r>
            <a:r>
              <a:rPr lang="cs-CZ" i="1" dirty="0"/>
              <a:t> </a:t>
            </a:r>
            <a:r>
              <a:rPr lang="cs-CZ" i="1" dirty="0" err="1"/>
              <a:t>ac</a:t>
            </a:r>
            <a:r>
              <a:rPr lang="cs-CZ" i="1" dirty="0"/>
              <a:t> </a:t>
            </a:r>
            <a:r>
              <a:rPr lang="cs-CZ" i="1" dirty="0" err="1"/>
              <a:t>Veteris</a:t>
            </a:r>
            <a:r>
              <a:rPr lang="cs-CZ" i="1" dirty="0"/>
              <a:t> </a:t>
            </a:r>
            <a:r>
              <a:rPr lang="cs-CZ" i="1" dirty="0" err="1"/>
              <a:t>Testamenti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17809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BAF20A-9F9E-4DC6-B099-BE357C721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Giambattista</a:t>
            </a:r>
            <a:r>
              <a:rPr lang="cs-CZ" dirty="0"/>
              <a:t> </a:t>
            </a:r>
            <a:r>
              <a:rPr lang="cs-CZ" dirty="0" err="1"/>
              <a:t>Vico</a:t>
            </a:r>
            <a:r>
              <a:rPr lang="cs-CZ" dirty="0"/>
              <a:t> (1668-1744): dějiny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46169C-3268-4E8B-8F69-44AEF300E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Cyklický vývoj lidských dějin /civilizací: věk božský, věk </a:t>
            </a:r>
            <a:r>
              <a:rPr lang="cs-CZ" dirty="0" err="1"/>
              <a:t>heróů</a:t>
            </a:r>
            <a:r>
              <a:rPr lang="cs-CZ" dirty="0"/>
              <a:t> (monarchie, aristokracie), věk lidský (demokracie)</a:t>
            </a:r>
          </a:p>
          <a:p>
            <a:r>
              <a:rPr lang="cs-CZ" dirty="0"/>
              <a:t>Opakující se cyklus v životě národů: vznik, vývoj, prosperita, úpadek,</a:t>
            </a:r>
          </a:p>
          <a:p>
            <a:r>
              <a:rPr lang="cs-CZ" dirty="0"/>
              <a:t>zánik</a:t>
            </a:r>
          </a:p>
        </p:txBody>
      </p:sp>
    </p:spTree>
    <p:extLst>
      <p:ext uri="{BB962C8B-B14F-4D97-AF65-F5344CB8AC3E}">
        <p14:creationId xmlns:p14="http://schemas.microsoft.com/office/powerpoint/2010/main" val="1433497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C08BE8-0E24-416A-A55C-3CA168E25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Hegelova koncepce dějin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84F061-E3FA-4539-9603-EF20F214D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Neobsahuje primárně historické události, nýbrž je popisem  vývoje ducha, jeho cestou k sobě samému, tj. k absolutní svobodě, jde tedy o vývoj myšlení. V něm se člověk vyvazuje z přírodního stavu a utváří sebe sama: Člověk již není bytost přírodní, nepřirozená, nýbrž své přírodní bytí překračuje.” Principem je postupné </a:t>
            </a:r>
            <a:r>
              <a:rPr lang="cs-CZ" dirty="0" err="1"/>
              <a:t>zniterňování</a:t>
            </a:r>
            <a:endParaRPr lang="cs-CZ" dirty="0"/>
          </a:p>
          <a:p>
            <a:r>
              <a:rPr lang="cs-CZ" dirty="0"/>
              <a:t>Má rovněž triadický charakter:</a:t>
            </a:r>
          </a:p>
          <a:p>
            <a:r>
              <a:rPr lang="cs-CZ" dirty="0"/>
              <a:t>0. přírodní stav (stav bez dějin) – např. Afrika, na přechodu Čína či Indie – věda, ale despocie, sepětí s přírodním stavem</a:t>
            </a:r>
          </a:p>
          <a:p>
            <a:r>
              <a:rPr lang="cs-CZ" dirty="0"/>
              <a:t>1. antický svět: vyvázání jedince z absolutní podřízenosti obecnému, utváření individuality, nicméně podřízení mravnosti, nemožnost utvářet zcela autonomní život, vlastní cíl</a:t>
            </a:r>
          </a:p>
          <a:p>
            <a:r>
              <a:rPr lang="cs-CZ" dirty="0"/>
              <a:t>2. křesťanství, s nímž přichází do dějin svěží germánský duch: 3 epochy (karolinská, středověk, novověk – osobní vztah k Bohu, k absolutnu</a:t>
            </a:r>
          </a:p>
          <a:p>
            <a:r>
              <a:rPr lang="cs-CZ" dirty="0"/>
              <a:t>3. reformace: plná svoboda jedince – naplnění dějin – jejich konec?</a:t>
            </a:r>
          </a:p>
        </p:txBody>
      </p:sp>
    </p:spTree>
    <p:extLst>
      <p:ext uri="{BB962C8B-B14F-4D97-AF65-F5344CB8AC3E}">
        <p14:creationId xmlns:p14="http://schemas.microsoft.com/office/powerpoint/2010/main" val="28238451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A. </a:t>
            </a:r>
            <a:r>
              <a:rPr lang="cs-CZ" dirty="0" err="1"/>
              <a:t>Comte</a:t>
            </a:r>
            <a:r>
              <a:rPr lang="cs-CZ" dirty="0"/>
              <a:t> (1798-1857)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0653" y="1483567"/>
            <a:ext cx="8534399" cy="5247051"/>
          </a:xfrm>
        </p:spPr>
        <p:txBody>
          <a:bodyPr>
            <a:normAutofit fontScale="32500" lnSpcReduction="20000"/>
          </a:bodyPr>
          <a:lstStyle/>
          <a:p>
            <a:r>
              <a:rPr lang="cs-CZ" sz="5600" dirty="0"/>
              <a:t>Vychází ze zkušeností z revoluční Francie, resp. Jejích porevolučních proměn a sociální dynamiky 19. století hnané průmyslovou revolucí a vznikem společenských mas</a:t>
            </a:r>
          </a:p>
          <a:p>
            <a:r>
              <a:rPr lang="cs-CZ" sz="5600" dirty="0"/>
              <a:t>Hledá nový řád, který by stabilizoval rozbouřenou společnost</a:t>
            </a:r>
          </a:p>
          <a:p>
            <a:r>
              <a:rPr lang="cs-CZ" sz="5600" dirty="0"/>
              <a:t>Vůči revoluci je značně kritický: Už ve svém prvním spise </a:t>
            </a:r>
            <a:r>
              <a:rPr lang="cs-CZ" sz="5600" b="1" u="sng" dirty="0"/>
              <a:t>Kurz pozitivní filosofie </a:t>
            </a:r>
            <a:r>
              <a:rPr lang="cs-CZ" sz="5600" dirty="0"/>
              <a:t>se věnuje problémům porevoluční Francie: nekompetentnosti politických elit, korupci a vliv těchto jevů na morálku. Kritice podrobuje i hlavní hesla revoluce: Např. </a:t>
            </a:r>
            <a:r>
              <a:rPr lang="cs-CZ" sz="5600" b="1" dirty="0"/>
              <a:t>rovnost</a:t>
            </a:r>
            <a:r>
              <a:rPr lang="cs-CZ" sz="5600" dirty="0"/>
              <a:t> zpochybňuje – lidé si nejsou rovni, neboť mají různá hodnotová kritéria, jsou různě oceňováni ve společnosti a mají proto různá práva. Rovnost vidí v právu na rozvoj vlastní osobní aktivity, založeném na obecných a správně nastavených společenských kritériích.   Nerovnost nicméně vychází z lidské přirozenosti a není možné ji změnit ani pokrokem, ani vzdělaností, která podle něj naopak ještě prohlubuje sociální rozdíly. Z hesel revoluce uznává jen ideu </a:t>
            </a:r>
            <a:r>
              <a:rPr lang="cs-CZ" sz="5600" b="1" dirty="0"/>
              <a:t>svobody</a:t>
            </a:r>
            <a:r>
              <a:rPr lang="cs-CZ" sz="5600" dirty="0"/>
              <a:t>,</a:t>
            </a:r>
            <a:r>
              <a:rPr lang="cs-CZ" sz="5600" b="1" dirty="0"/>
              <a:t> </a:t>
            </a:r>
            <a:r>
              <a:rPr lang="cs-CZ" sz="5600" dirty="0"/>
              <a:t>která by ale neměla být libovůlí – </a:t>
            </a:r>
            <a:r>
              <a:rPr lang="cs-CZ" sz="5600" dirty="0" err="1"/>
              <a:t>Comte</a:t>
            </a:r>
            <a:r>
              <a:rPr lang="cs-CZ" sz="5600" dirty="0"/>
              <a:t> mluví o ideji racionálního podřizování se  přírodním zákonům a moudré rezignaci, kterou přináší. Odmítá také prosazování ideje lidových mas, odmítá však beztřídní společnost</a:t>
            </a:r>
          </a:p>
          <a:p>
            <a:r>
              <a:rPr lang="cs-CZ" sz="5600" dirty="0"/>
              <a:t>Hovoří také o rostoucí ztrátě důvěry veřejnosti  v novodobá ideologická východiska a občanskoprávní principy, která způsobuje sociální disharmonii. Hledá principy, které by obnovily společenskou soudržnost, tedy ideu </a:t>
            </a:r>
            <a:r>
              <a:rPr lang="cs-CZ" sz="5600" b="1" dirty="0"/>
              <a:t>bratrství</a:t>
            </a:r>
            <a:r>
              <a:rPr lang="cs-CZ" sz="5600" dirty="0"/>
              <a:t> – toto hledání má být předmětem sociologie. Věřil v možnost nového stadia lidství  a jakési nové náboženství : humanitu</a:t>
            </a:r>
          </a:p>
          <a:p>
            <a:r>
              <a:rPr lang="cs-CZ" sz="5600" dirty="0" err="1"/>
              <a:t>Comte</a:t>
            </a:r>
            <a:r>
              <a:rPr lang="cs-CZ" sz="5600" dirty="0"/>
              <a:t> se zabýval </a:t>
            </a:r>
            <a:r>
              <a:rPr lang="cs-CZ" sz="5600" b="1" dirty="0"/>
              <a:t>i filosofií dějin </a:t>
            </a:r>
            <a:r>
              <a:rPr lang="cs-CZ" sz="5600" dirty="0"/>
              <a:t>a hovoří o 3 stadiích: teologickém, metafyzickém a pozitivním. Podobně jako dějiny se pokusil uspořádat hierarchicky  vědy. </a:t>
            </a:r>
            <a:r>
              <a:rPr lang="cs-CZ" sz="5600" dirty="0" err="1"/>
              <a:t>Comte</a:t>
            </a:r>
            <a:r>
              <a:rPr lang="cs-CZ" sz="5600" dirty="0"/>
              <a:t> navazuje na myšlenky </a:t>
            </a:r>
            <a:r>
              <a:rPr lang="cs-CZ" sz="5600" dirty="0" err="1"/>
              <a:t>Montesquieu</a:t>
            </a:r>
            <a:r>
              <a:rPr lang="cs-CZ" sz="5600" dirty="0"/>
              <a:t> v tezi, že „Všechny sociální fenomény se nám představují na pozadí společenského vývoje a jsou jím determinovány. Vývoj sám je ovládán </a:t>
            </a:r>
            <a:r>
              <a:rPr lang="cs-CZ" sz="5600" b="1" dirty="0"/>
              <a:t>pokrokem lidského ducha</a:t>
            </a:r>
            <a:r>
              <a:rPr lang="cs-CZ" sz="5600" dirty="0"/>
              <a:t>.“ </a:t>
            </a:r>
          </a:p>
        </p:txBody>
      </p:sp>
    </p:spTree>
    <p:extLst>
      <p:ext uri="{BB962C8B-B14F-4D97-AF65-F5344CB8AC3E}">
        <p14:creationId xmlns:p14="http://schemas.microsoft.com/office/powerpoint/2010/main" val="777876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698259-0450-4259-A8F9-205D6C260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Člověk a společenství – proč vzniká stát a zákony?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0C8F42-0BE0-4460-A386-EF36FC19B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Člověk je tvor společenský: </a:t>
            </a:r>
            <a:r>
              <a:rPr lang="cs-CZ" dirty="0" err="1"/>
              <a:t>Aristotelés</a:t>
            </a:r>
            <a:r>
              <a:rPr lang="cs-CZ" dirty="0"/>
              <a:t>:</a:t>
            </a:r>
          </a:p>
          <a:p>
            <a:r>
              <a:rPr lang="cs-CZ" dirty="0"/>
              <a:t>„… člověk jest přirozeně určen  pro život v obci – proto ti, kteří nepotřebují v ničem  vzájemné pomoci, přece nicméně touží po soužití - , ale také společný život  lidi sbližuje, pokud každý jednotlivec má zájem na krásném žití. To tedy jest  především účelem obce, a jak pro všechny lidi společně, tak pro každého zvlášť; ale lidé se scházejí také pro žití samo a udržují politické společenství. Neboť snad již v pouhém žití jest jistá část krásna…“ (Politika III</a:t>
            </a:r>
          </a:p>
          <a:p>
            <a:r>
              <a:rPr lang="cs-CZ" dirty="0" err="1"/>
              <a:t>Aristotelés</a:t>
            </a:r>
            <a:r>
              <a:rPr lang="cs-CZ" dirty="0"/>
              <a:t> analyzuje  a hodnotí různé formy státního zřízení</a:t>
            </a:r>
          </a:p>
          <a:p>
            <a:r>
              <a:rPr lang="cs-CZ" dirty="0"/>
              <a:t>Jediné kritérium: Usiluje stát o dobro všech občanů, celé obce, nebo jen vybrané skupiny či jedince? „Všechny ty ústavy, které hledí obecného dobra jsou správné…“</a:t>
            </a:r>
          </a:p>
        </p:txBody>
      </p:sp>
    </p:spTree>
    <p:extLst>
      <p:ext uri="{BB962C8B-B14F-4D97-AF65-F5344CB8AC3E}">
        <p14:creationId xmlns:p14="http://schemas.microsoft.com/office/powerpoint/2010/main" val="12509530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6B194-2B1A-4257-A8C4-8798D6AE4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Comtova</a:t>
            </a:r>
            <a:r>
              <a:rPr lang="cs-CZ" dirty="0"/>
              <a:t> 3 stadia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149AF2-5270-4637-B126-5535FB08F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/>
              <a:t>Comte</a:t>
            </a:r>
            <a:r>
              <a:rPr lang="cs-CZ" dirty="0"/>
              <a:t> je přesvědčen o nezadržitelném pokroku a vidí jej v postupném směřování k racionalitě. 3 stadiím vývoje lidstva odpovídají 3 stadia myšlení</a:t>
            </a:r>
          </a:p>
          <a:p>
            <a:r>
              <a:rPr lang="cs-CZ" dirty="0"/>
              <a:t>Jeho myšlení tak propojuje utopickou, na pokroku založenou představu o společnosti s členěním lidského poznání, které uvádí ostatně i v hierarchii věd</a:t>
            </a:r>
          </a:p>
          <a:p>
            <a:r>
              <a:rPr lang="cs-CZ" dirty="0"/>
              <a:t>Třemi stadii prochází veškeré obsahy lidského myšlení, tedy všechny naše ideje a pojmy</a:t>
            </a:r>
          </a:p>
          <a:p>
            <a:pPr marL="0" indent="0">
              <a:buNone/>
            </a:pPr>
            <a:r>
              <a:rPr lang="cs-CZ" dirty="0"/>
              <a:t>1. </a:t>
            </a:r>
            <a:r>
              <a:rPr lang="cs-CZ" b="1" dirty="0"/>
              <a:t>Teologický stav</a:t>
            </a:r>
            <a:r>
              <a:rPr lang="cs-CZ" dirty="0"/>
              <a:t>:  duch se zaměřuje na podstatu jsoucna, na první a konečné  příčiny všech účinků, přičemž je vidí i v nadpřirozenu</a:t>
            </a:r>
          </a:p>
          <a:p>
            <a:pPr marL="0" indent="0">
              <a:buNone/>
            </a:pPr>
            <a:r>
              <a:rPr lang="cs-CZ" dirty="0"/>
              <a:t>Teologický stav přitom člení na fetišistický, polyteistický a monoteistický, který v sobě již obsahuje i prvky </a:t>
            </a:r>
            <a:r>
              <a:rPr lang="cs-CZ" dirty="0" err="1"/>
              <a:t>tavu</a:t>
            </a:r>
            <a:r>
              <a:rPr lang="cs-CZ" dirty="0"/>
              <a:t> metafyzického , a dokonce i pozitivistického</a:t>
            </a:r>
          </a:p>
          <a:p>
            <a:pPr marL="0" indent="0">
              <a:buNone/>
            </a:pPr>
            <a:r>
              <a:rPr lang="cs-CZ" dirty="0"/>
              <a:t>2. </a:t>
            </a:r>
            <a:r>
              <a:rPr lang="cs-CZ" b="1" dirty="0"/>
              <a:t>Metafyzický stav</a:t>
            </a:r>
            <a:r>
              <a:rPr lang="cs-CZ" dirty="0"/>
              <a:t>: místo nadpřirozeného jsou v tomto stavu za vším hledány abstraktní síly</a:t>
            </a:r>
          </a:p>
          <a:p>
            <a:pPr marL="0" indent="0">
              <a:buNone/>
            </a:pPr>
            <a:r>
              <a:rPr lang="cs-CZ" dirty="0"/>
              <a:t>3. </a:t>
            </a:r>
            <a:r>
              <a:rPr lang="cs-CZ" b="1" dirty="0"/>
              <a:t>Pozitivní stav </a:t>
            </a:r>
            <a:r>
              <a:rPr lang="cs-CZ" dirty="0"/>
              <a:t>vychází z nemožnosti dospět k absolutním poznatkům. Lidský duch hledá původ a účel univerza, ne vnitřní příčiny všech jevů. To znamená odvrat od příčinných souvislostí k  výkladu faktů a objevování jejich zákonitostí, tj. spojování jevů – v tomto navazuje např. na </a:t>
            </a:r>
            <a:r>
              <a:rPr lang="cs-CZ" dirty="0" err="1"/>
              <a:t>Humea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Cílem při zkoumání souvislostí mezi jevy (zákonů) je docházet ke stále obecnějším zákonům až k tomu jednomu nejobecnějšímu, jenž by všechny ostatní zahrnoval</a:t>
            </a:r>
          </a:p>
        </p:txBody>
      </p:sp>
    </p:spTree>
    <p:extLst>
      <p:ext uri="{BB962C8B-B14F-4D97-AF65-F5344CB8AC3E}">
        <p14:creationId xmlns:p14="http://schemas.microsoft.com/office/powerpoint/2010/main" val="21449846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2B8E85-61AB-4FE0-8748-CFEBA6DDF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Marx a dějiny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501074-2626-499E-8D59-6791EFBF0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Sleduje v triadické struktuře vývoj lidstva z hlediska socioekonomických vztahů</a:t>
            </a:r>
          </a:p>
          <a:p>
            <a:r>
              <a:rPr lang="cs-CZ" dirty="0"/>
              <a:t>0. prvobytně pospolná společnost</a:t>
            </a:r>
          </a:p>
          <a:p>
            <a:r>
              <a:rPr lang="cs-CZ" dirty="0"/>
              <a:t>1. feudalismus</a:t>
            </a:r>
          </a:p>
          <a:p>
            <a:r>
              <a:rPr lang="cs-CZ" dirty="0"/>
              <a:t>2. kapitalismus</a:t>
            </a:r>
          </a:p>
          <a:p>
            <a:r>
              <a:rPr lang="cs-CZ" dirty="0"/>
              <a:t>3. komunismus</a:t>
            </a:r>
          </a:p>
        </p:txBody>
      </p:sp>
    </p:spTree>
    <p:extLst>
      <p:ext uri="{BB962C8B-B14F-4D97-AF65-F5344CB8AC3E}">
        <p14:creationId xmlns:p14="http://schemas.microsoft.com/office/powerpoint/2010/main" val="29768737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DFEC84-C01B-4D43-8B14-11DEE08C9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Nietzsche – škodlivost historie pro život a mýtus o věčném návratu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C1518C-77AB-44AE-BDE8-5A1CE1A9E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Nečasové úvahy: O škodlivosti historie – proti dobovému historismu:</a:t>
            </a:r>
          </a:p>
          <a:p>
            <a:r>
              <a:rPr lang="cs-CZ" dirty="0"/>
              <a:t>1. vztah historie a života</a:t>
            </a:r>
          </a:p>
          <a:p>
            <a:r>
              <a:rPr lang="cs-CZ" dirty="0"/>
              <a:t>2. věčné opakování</a:t>
            </a:r>
          </a:p>
        </p:txBody>
      </p:sp>
    </p:spTree>
    <p:extLst>
      <p:ext uri="{BB962C8B-B14F-4D97-AF65-F5344CB8AC3E}">
        <p14:creationId xmlns:p14="http://schemas.microsoft.com/office/powerpoint/2010/main" val="6274285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Nietzsche a historie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Nietsche sepsal po převzetí katedry klasické filologie v Bazileji (1869) úvahu o tom, co přináší právě klasická filologie a v čem jsou její slabiny – esej </a:t>
            </a:r>
            <a:r>
              <a:rPr lang="cs-CZ" i="1" dirty="0"/>
              <a:t>My filologové </a:t>
            </a:r>
            <a:r>
              <a:rPr lang="cs-CZ" dirty="0"/>
              <a:t>v </a:t>
            </a:r>
            <a:r>
              <a:rPr lang="cs-CZ" i="1" dirty="0"/>
              <a:t>Nečasových úvahách </a:t>
            </a:r>
            <a:r>
              <a:rPr lang="cs-CZ" dirty="0"/>
              <a:t>(1875):</a:t>
            </a:r>
          </a:p>
          <a:p>
            <a:r>
              <a:rPr lang="cs-CZ" dirty="0"/>
              <a:t>„Klasická filologie  vděčila podle Nietzscheho za své výsadní postavení v německém školství všeobecné víře, že nejlepší </a:t>
            </a:r>
            <a:r>
              <a:rPr lang="cs-CZ" b="1" dirty="0"/>
              <a:t>metodou výchovy je co možná objektivní poznání historie</a:t>
            </a:r>
            <a:r>
              <a:rPr lang="cs-CZ" dirty="0"/>
              <a:t>. Vychovatelem je potom učenec, pro něhož je starověk objektem čisté vědy, který podrobuje jednotlivé součásti tohoto objektu zevrubnému zkoumání, zakutává se přitom do dílčích problémů a utápí se v nepřehledném množství dílčích fakt (a hypotéz), aniž je s to zahlédnout širší souvislosti, zamyslet se nad smyslem toho, co zkoumá. </a:t>
            </a:r>
            <a:r>
              <a:rPr lang="cs-CZ" b="1" dirty="0"/>
              <a:t>Výchova</a:t>
            </a:r>
            <a:r>
              <a:rPr lang="en-GB" b="1" dirty="0"/>
              <a:t>[...]</a:t>
            </a:r>
            <a:r>
              <a:rPr lang="cs-CZ" b="1" dirty="0"/>
              <a:t>musí však člověku pomáhat najít sebe sama, vést ho k pochopení toho, co je v dějinách a kultuře velkého, a tím také k rozumění lidskému životu a světu jako celku.</a:t>
            </a:r>
            <a:r>
              <a:rPr lang="cs-CZ" dirty="0"/>
              <a:t>“ (Kouba 2006, 17n).</a:t>
            </a:r>
          </a:p>
          <a:p>
            <a:r>
              <a:rPr lang="cs-CZ" dirty="0"/>
              <a:t>Nietzsche na tuto úvahu navazuje zcela odlišným pojetím </a:t>
            </a:r>
            <a:r>
              <a:rPr lang="cs-CZ" b="1" dirty="0"/>
              <a:t>zkoumání antiky, totiž takovým, které se snaží zachytit její odlišnosti od naší současnosti, tedy v tom, co nám připadá temné, dráždivé, nepřijatelné a co proto může především přispět k našemu současnému umění a jeho reflexi </a:t>
            </a:r>
            <a:r>
              <a:rPr lang="cs-CZ" dirty="0"/>
              <a:t>(protože přináší obecně nesdílené, a tedy nové pohledy</a:t>
            </a:r>
            <a:r>
              <a:rPr lang="cs-CZ" i="1" dirty="0"/>
              <a:t>): Zrození tragédie z ducha hudby </a:t>
            </a:r>
            <a:r>
              <a:rPr lang="cs-CZ" dirty="0"/>
              <a:t>(1872) – v této době se hodně nechává inspirovat Schopenhauerem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93269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99106-CC6A-4137-98A1-99D7F2D5B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Paul </a:t>
            </a:r>
            <a:r>
              <a:rPr lang="cs-CZ" dirty="0" err="1"/>
              <a:t>Ricœur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C68DC2-F5F1-4ADB-8DB3-056134CC9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Podle </a:t>
            </a:r>
            <a:r>
              <a:rPr lang="cs-CZ" dirty="0" err="1"/>
              <a:t>Ricoeura</a:t>
            </a:r>
            <a:r>
              <a:rPr lang="cs-CZ" dirty="0"/>
              <a:t> je nutné rozlišovat mezi historií a pamětí, neboť oba mají rozdílné cíle; </a:t>
            </a:r>
            <a:r>
              <a:rPr lang="cs-CZ" b="1" dirty="0"/>
              <a:t>cílem historie je ověřování a nalézání pravdy a cílem paměti je podílet se na konstrukci identity individuí a skupin, potažmo zachovávat věrnost kořenům</a:t>
            </a:r>
            <a:r>
              <a:rPr lang="cs-CZ" dirty="0"/>
              <a:t>. </a:t>
            </a:r>
          </a:p>
          <a:p>
            <a:r>
              <a:rPr lang="cs-CZ" dirty="0" err="1"/>
              <a:t>Ricoeur</a:t>
            </a:r>
            <a:r>
              <a:rPr lang="cs-CZ" dirty="0"/>
              <a:t> si uvědomuje, že paměť a historii nelze oddělit, jelikož fungují ve vzájemném sepětí. Na historii nahlíží jako na jednu dimenzi paměti, jako na materiální stopy minulosti. Rozdíl mezi historií a pamětí je evidentní: „To, co historický diskurs vyděluje z paměti, však je fakt, že se opírá o psané dokumenty.“</a:t>
            </a:r>
          </a:p>
          <a:p>
            <a:r>
              <a:rPr lang="cs-CZ" dirty="0"/>
              <a:t>„Paměť vystupuje v mysli jako obraz, který na sebe bere podobu znaku, a to nikoli znaku tohoto obrazu, ale něčeho odlišného, ve skutečnosti nepřítomného, o čem se však přesto domníváme, že v minulosti existovalo.“</a:t>
            </a:r>
          </a:p>
          <a:p>
            <a:r>
              <a:rPr lang="cs-CZ" dirty="0"/>
              <a:t>„paměť se přenáší do historie, ale přenáší se také do opakovaného přisvojení historické minulosti prostřednictvím paměti, neboť rozpoznávání zůstává privilegiem paměti a v historii je nenalezneme.“</a:t>
            </a:r>
          </a:p>
        </p:txBody>
      </p:sp>
    </p:spTree>
    <p:extLst>
      <p:ext uri="{BB962C8B-B14F-4D97-AF65-F5344CB8AC3E}">
        <p14:creationId xmlns:p14="http://schemas.microsoft.com/office/powerpoint/2010/main" val="3125518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Popisuje Platónovu představu o ideálním státu jako o společenství založeném na mravnosti, a spravedlnosti směřující k blahobytu i společnému dobru</a:t>
            </a:r>
          </a:p>
          <a:p>
            <a:r>
              <a:rPr lang="cs-CZ" dirty="0"/>
              <a:t>rozlišuje tři třídy lidí podle jejich schopností, které určují, čemu se mají věnovat: řemeslníci, strážci a vládnoucí filosofové</a:t>
            </a:r>
          </a:p>
          <a:p>
            <a:r>
              <a:rPr lang="cs-CZ" dirty="0"/>
              <a:t>Otázku proč právě filosofové mají mít vládu řeší kniha VI a otázku, co je pravé poznání, které filosof má řeší kniha VII se známým obrazem jeskyně</a:t>
            </a:r>
          </a:p>
          <a:p>
            <a:r>
              <a:rPr lang="cs-CZ" dirty="0"/>
              <a:t>Platón se tak dostává k nutnému propojení politiky, etiky a noetiky. Noetika pak směřuje k poznání idejí (eidetické poznání) jako pravých podstat všeho. Jevy mají být abstrahovány a cílem poznání je nalézt idealitu (a to jak matematickou, tak i etickou)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71357B-A829-4D69-98B8-464643708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Platónova a Aristotelova kritika demokracie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64B880-8698-4D3F-BF85-82218CC9D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Platón: pravé poznání není záležitostí většiny, pravdu nelze odhlasovat – důležitá role elit</a:t>
            </a:r>
          </a:p>
          <a:p>
            <a:r>
              <a:rPr lang="cs-CZ" dirty="0" err="1"/>
              <a:t>Aristotelés</a:t>
            </a:r>
            <a:r>
              <a:rPr lang="cs-CZ" dirty="0"/>
              <a:t>: demokracie je diktátem většiny – hledí prospěchu chudých, ne obecného prospěchu – rovnost v demokracii je podle počtu, ne dle hodnoty, a protože nemajetných je více než majetných, mají převahu. Mezi znaky demokracie u </a:t>
            </a:r>
            <a:r>
              <a:rPr lang="cs-CZ" dirty="0" err="1"/>
              <a:t>Arist</a:t>
            </a:r>
            <a:r>
              <a:rPr lang="cs-CZ" dirty="0"/>
              <a:t> patří: svoboda, volba do úřadů ze všech občanů (platí i u soudců!) střídání u vlády, krátká a neopakovatelná doba v úřadu, rozhoduje „shromáždění lidu“, ne úřady</a:t>
            </a:r>
          </a:p>
          <a:p>
            <a:r>
              <a:rPr lang="cs-CZ" dirty="0" err="1"/>
              <a:t>Arist</a:t>
            </a:r>
            <a:r>
              <a:rPr lang="cs-CZ" dirty="0"/>
              <a:t>: identifikuje i prvky, jak udržet demokracii, aby nebyla tyranidou: např. vyvlastňování majetku ne pro lid, ale bohoslužebné účely, pokutování neoprávněných žalob, omezit množství sněmů i zasedání všelidového soudu…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141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F7335D-3A28-472B-B1D1-09AF11B3F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Hobbes: </a:t>
            </a:r>
            <a:r>
              <a:rPr lang="cs-CZ" dirty="0" err="1"/>
              <a:t>Leviathan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9EF59B-E2C0-4BAF-8361-973A68E66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4 knihy:</a:t>
            </a:r>
          </a:p>
          <a:p>
            <a:r>
              <a:rPr lang="cs-CZ" dirty="0"/>
              <a:t>1. filozofie poznání</a:t>
            </a:r>
          </a:p>
          <a:p>
            <a:r>
              <a:rPr lang="cs-CZ" dirty="0"/>
              <a:t>2. popis fungování státu - monarchie</a:t>
            </a:r>
          </a:p>
          <a:p>
            <a:r>
              <a:rPr lang="cs-CZ" dirty="0"/>
              <a:t>3. křesťanský stát – stojí na slovu Božím i přirozeném rozumu</a:t>
            </a:r>
          </a:p>
          <a:p>
            <a:r>
              <a:rPr lang="cs-CZ" dirty="0"/>
              <a:t>4. říše démonů – království temnot: „spolčení podvodníků, kteří se snaží uchvátit panství nad lidmi v tomto přítomném světě a temným a mylným učením v nich zhasit světlo přírody a evangelia</a:t>
            </a:r>
          </a:p>
        </p:txBody>
      </p:sp>
    </p:spTree>
    <p:extLst>
      <p:ext uri="{BB962C8B-B14F-4D97-AF65-F5344CB8AC3E}">
        <p14:creationId xmlns:p14="http://schemas.microsoft.com/office/powerpoint/2010/main" val="1311988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Thomas Hobbes: O občanu, kap. 1, 2, a 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1. </a:t>
            </a:r>
            <a:r>
              <a:rPr lang="cs-CZ" b="1" dirty="0"/>
              <a:t>Člověk není tvorem společenským</a:t>
            </a:r>
            <a:r>
              <a:rPr lang="cs-CZ" dirty="0"/>
              <a:t>, nesdružuje se s druhými lidmi z lásky, ale chce od druhých čest a prospěch, velká </a:t>
            </a:r>
            <a:r>
              <a:rPr lang="cs-CZ" b="1" dirty="0"/>
              <a:t>společenství</a:t>
            </a:r>
            <a:r>
              <a:rPr lang="cs-CZ" dirty="0"/>
              <a:t> (státy) </a:t>
            </a:r>
            <a:r>
              <a:rPr lang="cs-CZ" b="1" dirty="0"/>
              <a:t>vznikají ze strachu z druhých</a:t>
            </a:r>
            <a:r>
              <a:rPr lang="cs-CZ" dirty="0"/>
              <a:t>, který pramení z rovnosti a sklonu navzájem si ubližovat</a:t>
            </a:r>
          </a:p>
          <a:p>
            <a:r>
              <a:rPr lang="cs-CZ" dirty="0"/>
              <a:t>Původní přirozená rovnost byla nahrazena nerovností plynoucí z občanských zákonů. Z rovnosti pramenila </a:t>
            </a:r>
            <a:r>
              <a:rPr lang="cs-CZ" b="1" dirty="0"/>
              <a:t>válka všech proti všem </a:t>
            </a:r>
            <a:r>
              <a:rPr lang="cs-CZ" dirty="0"/>
              <a:t>(mám stejné právo k čemukoli jako druhý). Trvalá válka je nevhodná, proto dochází k ustavení státu, který má za úkol poskytnout mír.  </a:t>
            </a:r>
          </a:p>
          <a:p>
            <a:r>
              <a:rPr lang="cs-CZ" dirty="0"/>
              <a:t>2. definuje </a:t>
            </a:r>
            <a:r>
              <a:rPr lang="cs-CZ" b="1" dirty="0"/>
              <a:t>přirozený zákon</a:t>
            </a:r>
            <a:r>
              <a:rPr lang="cs-CZ" dirty="0"/>
              <a:t>, který </a:t>
            </a:r>
            <a:r>
              <a:rPr lang="cs-CZ" b="1" dirty="0"/>
              <a:t>je</a:t>
            </a:r>
            <a:r>
              <a:rPr lang="cs-CZ" dirty="0"/>
              <a:t> čistě </a:t>
            </a:r>
            <a:r>
              <a:rPr lang="cs-CZ" b="1" dirty="0"/>
              <a:t>zákonem rozumu</a:t>
            </a:r>
            <a:r>
              <a:rPr lang="cs-CZ" dirty="0"/>
              <a:t>. Naproti tomu smlouvy vycházejí ze vzájemné důvěry. Ve smlouvě dávám, abych dostal</a:t>
            </a:r>
          </a:p>
          <a:p>
            <a:r>
              <a:rPr lang="cs-CZ" dirty="0"/>
              <a:t>5. </a:t>
            </a:r>
            <a:r>
              <a:rPr lang="cs-CZ" b="1" dirty="0"/>
              <a:t>Přirozený zákon nestačí k nastolení míru </a:t>
            </a:r>
            <a:r>
              <a:rPr lang="cs-CZ" dirty="0"/>
              <a:t>, a tedy i bezpečí. Proto se občané zaváží poslouchat jednu autoritu, tj. </a:t>
            </a:r>
            <a:r>
              <a:rPr lang="cs-CZ" b="1" dirty="0"/>
              <a:t>svrchovanou moc </a:t>
            </a:r>
            <a:r>
              <a:rPr lang="cs-CZ" dirty="0"/>
              <a:t>(člověka či shromáždění), která sjednotí vůli a je tak schopna garantovat bezpečí. Stát tedy vzniká jako smlouva ze strachu jedněch před druhými</a:t>
            </a:r>
          </a:p>
        </p:txBody>
      </p:sp>
    </p:spTree>
    <p:extLst>
      <p:ext uri="{BB962C8B-B14F-4D97-AF65-F5344CB8AC3E}">
        <p14:creationId xmlns:p14="http://schemas.microsoft.com/office/powerpoint/2010/main" val="684296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Locke: druhé pojednání o vládě, kap. I-IX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Nejprve vyvrací, že by byla státní moc shodná s otcovskou a nárok absolutismu, definuje politickou moc jak právo trestat na hrdle – má tedy právo nad životem jedince</a:t>
            </a:r>
          </a:p>
          <a:p>
            <a:r>
              <a:rPr lang="cs-CZ" dirty="0"/>
              <a:t>2. snaží se popsat přirozený stav člověka: rovnost lidí, stav svobody, ale ne právo na život druhého kromě sebeobrany (včetně prevence) – odtud plyne přirozené právo. </a:t>
            </a:r>
            <a:r>
              <a:rPr lang="cs-CZ" b="1" dirty="0"/>
              <a:t>Dvě přirozená práva: trestat zločin a vymáhat náhradu</a:t>
            </a:r>
          </a:p>
          <a:p>
            <a:r>
              <a:rPr lang="cs-CZ" dirty="0"/>
              <a:t>3. definuje </a:t>
            </a:r>
            <a:r>
              <a:rPr lang="cs-CZ" b="1" dirty="0"/>
              <a:t>stav nerovnováhy </a:t>
            </a:r>
            <a:r>
              <a:rPr lang="cs-CZ" dirty="0"/>
              <a:t>– válečný, který je třeba vymýtit – </a:t>
            </a:r>
            <a:r>
              <a:rPr lang="cs-CZ" b="1" dirty="0"/>
              <a:t>to je důvod ustavení státu</a:t>
            </a:r>
          </a:p>
          <a:p>
            <a:r>
              <a:rPr lang="cs-CZ" dirty="0"/>
              <a:t>4. hovoří o </a:t>
            </a:r>
            <a:r>
              <a:rPr lang="cs-CZ" b="1" dirty="0"/>
              <a:t>otroctví</a:t>
            </a:r>
            <a:r>
              <a:rPr lang="cs-CZ" dirty="0"/>
              <a:t>, které je pokračováním válečného stavu, </a:t>
            </a:r>
            <a:r>
              <a:rPr lang="cs-CZ" b="1" dirty="0"/>
              <a:t>je proti přirozenosti</a:t>
            </a:r>
          </a:p>
          <a:p>
            <a:r>
              <a:rPr lang="cs-CZ" dirty="0"/>
              <a:t>5. </a:t>
            </a:r>
            <a:r>
              <a:rPr lang="cs-CZ" b="1" dirty="0"/>
              <a:t>Vlastnictví</a:t>
            </a:r>
            <a:r>
              <a:rPr lang="cs-CZ" dirty="0"/>
              <a:t> je nejprve vlastnictvím sebe sama, následně rolnické, sběrače – tj. </a:t>
            </a:r>
            <a:r>
              <a:rPr lang="cs-CZ" b="1" dirty="0"/>
              <a:t>vlastnictví vlastní práce</a:t>
            </a:r>
            <a:r>
              <a:rPr lang="cs-CZ" dirty="0"/>
              <a:t>, vlastnění nad rámec potřeb není přirozené</a:t>
            </a:r>
          </a:p>
          <a:p>
            <a:r>
              <a:rPr lang="cs-CZ" dirty="0"/>
              <a:t>6. </a:t>
            </a:r>
            <a:r>
              <a:rPr lang="cs-CZ" b="1" dirty="0"/>
              <a:t>Otcovské právo </a:t>
            </a:r>
            <a:r>
              <a:rPr lang="cs-CZ" dirty="0"/>
              <a:t>vychází z přirozené nerovnosti dané věkem – dítě je svobodné v možnosti, ne aktuálně, to je závislé na vývoji jeho rozumu. Končí zletilostí</a:t>
            </a:r>
          </a:p>
          <a:p>
            <a:r>
              <a:rPr lang="cs-CZ" dirty="0"/>
              <a:t>7.</a:t>
            </a:r>
            <a:r>
              <a:rPr lang="cs-CZ" b="1" dirty="0"/>
              <a:t>Člověk je tvor společenský, tvoří rodinu, aby se starala o neschopné udržet se vlastní péčí. Následně vzniká stát</a:t>
            </a:r>
            <a:r>
              <a:rPr lang="cs-CZ" dirty="0"/>
              <a:t>.</a:t>
            </a:r>
          </a:p>
          <a:p>
            <a:r>
              <a:rPr lang="cs-CZ" dirty="0"/>
              <a:t>Locke obhajuje monarchii: přechod od stavu přirozeného ke státnímu vyžaduje autoritu. Zároveň </a:t>
            </a:r>
            <a:r>
              <a:rPr lang="cs-CZ" b="1" dirty="0"/>
              <a:t>požaduje dělbu moci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9567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Rousseauova filosofie práva a politiky: Rozprava o původu nerovnosti mezi lidmi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1. kniha: snaha o </a:t>
            </a:r>
            <a:r>
              <a:rPr lang="cs-CZ" b="1" dirty="0"/>
              <a:t>popis přirozeného stavu</a:t>
            </a:r>
            <a:r>
              <a:rPr lang="cs-CZ" dirty="0"/>
              <a:t>: člověk jako </a:t>
            </a:r>
            <a:r>
              <a:rPr lang="cs-CZ" b="1" dirty="0"/>
              <a:t>divoch</a:t>
            </a:r>
            <a:r>
              <a:rPr lang="cs-CZ" dirty="0"/>
              <a:t>, který ještě </a:t>
            </a:r>
            <a:r>
              <a:rPr lang="cs-CZ" b="1" dirty="0"/>
              <a:t>nepoužívá rozum k myšlení</a:t>
            </a:r>
            <a:r>
              <a:rPr lang="cs-CZ" dirty="0"/>
              <a:t>, ale pouze k </a:t>
            </a:r>
            <a:r>
              <a:rPr lang="cs-CZ" b="1" dirty="0"/>
              <a:t>zabezpečení přežití</a:t>
            </a:r>
            <a:r>
              <a:rPr lang="cs-CZ" dirty="0"/>
              <a:t>. Postupně dochází k objevu nástrojů, ohně, ale tím také k </a:t>
            </a:r>
            <a:r>
              <a:rPr lang="cs-CZ" b="1" dirty="0"/>
              <a:t>postupné degeneraci</a:t>
            </a:r>
            <a:r>
              <a:rPr lang="cs-CZ" dirty="0"/>
              <a:t>; zkoumá také </a:t>
            </a:r>
            <a:r>
              <a:rPr lang="cs-CZ" b="1" dirty="0"/>
              <a:t>původ jazyka</a:t>
            </a:r>
            <a:r>
              <a:rPr lang="cs-CZ" dirty="0"/>
              <a:t>: byl na počátku pro dorozumění mezi členy rodiny, zejm. pro </a:t>
            </a:r>
            <a:r>
              <a:rPr lang="cs-CZ" b="1" dirty="0"/>
              <a:t>vztah dítěte k matce</a:t>
            </a:r>
            <a:r>
              <a:rPr lang="cs-CZ" dirty="0"/>
              <a:t>; dále vzniká </a:t>
            </a:r>
            <a:r>
              <a:rPr lang="cs-CZ" b="1" dirty="0"/>
              <a:t>pojem povinnosti </a:t>
            </a:r>
            <a:r>
              <a:rPr lang="cs-CZ" dirty="0"/>
              <a:t>a spolu s tím i </a:t>
            </a:r>
            <a:r>
              <a:rPr lang="cs-CZ" b="1" dirty="0"/>
              <a:t>ctnost</a:t>
            </a:r>
            <a:r>
              <a:rPr lang="cs-CZ" dirty="0"/>
              <a:t> a nectnost (a tedy i </a:t>
            </a:r>
            <a:r>
              <a:rPr lang="cs-CZ" b="1" dirty="0"/>
              <a:t>zlo</a:t>
            </a:r>
            <a:r>
              <a:rPr lang="cs-CZ" dirty="0"/>
              <a:t>)</a:t>
            </a:r>
          </a:p>
          <a:p>
            <a:r>
              <a:rPr lang="cs-CZ" dirty="0"/>
              <a:t>Osvětluje také důležitost vášní. –</a:t>
            </a:r>
            <a:r>
              <a:rPr lang="cs-CZ" b="1" dirty="0"/>
              <a:t>vznik vlastnictví </a:t>
            </a:r>
            <a:r>
              <a:rPr lang="cs-CZ" dirty="0"/>
              <a:t>také ukáže na </a:t>
            </a:r>
            <a:r>
              <a:rPr lang="cs-CZ" b="1" dirty="0"/>
              <a:t>nutnost stabilizace poměrů a zamezení stálým válkám</a:t>
            </a:r>
            <a:r>
              <a:rPr lang="cs-CZ" dirty="0"/>
              <a:t> – vznik státu a práva. Dochází tak k civilizaci, ale i </a:t>
            </a:r>
            <a:r>
              <a:rPr lang="cs-CZ" b="1" dirty="0"/>
              <a:t>ztrátě přirozené svobody</a:t>
            </a:r>
            <a:r>
              <a:rPr lang="cs-CZ" dirty="0"/>
              <a:t>.</a:t>
            </a:r>
          </a:p>
          <a:p>
            <a:r>
              <a:rPr lang="cs-CZ" dirty="0"/>
              <a:t>Postup je od vlastnictví (bohatý a chudý, přes zavedení úřadů (mocný a slabý až ke ztrátě svobody (pán a otrok)  </a:t>
            </a:r>
          </a:p>
        </p:txBody>
      </p:sp>
    </p:spTree>
    <p:extLst>
      <p:ext uri="{BB962C8B-B14F-4D97-AF65-F5344CB8AC3E}">
        <p14:creationId xmlns:p14="http://schemas.microsoft.com/office/powerpoint/2010/main" val="4467589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2570</TotalTime>
  <Words>4007</Words>
  <Application>Microsoft Office PowerPoint</Application>
  <PresentationFormat>Širokoúhlá obrazovka</PresentationFormat>
  <Paragraphs>172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Motiv Office</vt:lpstr>
      <vt:lpstr>Dějiny evropské myšlení 2024/2025</vt:lpstr>
      <vt:lpstr>Základní otázky novověké filosofie státu a práva</vt:lpstr>
      <vt:lpstr>Člověk a společenství – proč vzniká stát a zákony?</vt:lpstr>
      <vt:lpstr>Ústava</vt:lpstr>
      <vt:lpstr>Platónova a Aristotelova kritika demokracie</vt:lpstr>
      <vt:lpstr>Hobbes: Leviathan</vt:lpstr>
      <vt:lpstr>Thomas Hobbes: O občanu, kap. 1, 2, a 5</vt:lpstr>
      <vt:lpstr>Locke: druhé pojednání o vládě, kap. I-IX</vt:lpstr>
      <vt:lpstr>Rousseauova filosofie práva a politiky: Rozprava o původu nerovnosti mezi lidmi</vt:lpstr>
      <vt:lpstr>Rousseau</vt:lpstr>
      <vt:lpstr>Kantova filosofie politiky</vt:lpstr>
      <vt:lpstr>Kant: K věčnému míru</vt:lpstr>
      <vt:lpstr>Problém viny a banálního zla: Jaspers (1883-1969, Arendt (1906 – 1975)</vt:lpstr>
      <vt:lpstr>Dějiny evropské myšlení 2024/2025</vt:lpstr>
      <vt:lpstr>Filozofie času</vt:lpstr>
      <vt:lpstr>Filozofie času</vt:lpstr>
      <vt:lpstr>Filozofie času</vt:lpstr>
      <vt:lpstr>Co jsou dějiny, co je historie</vt:lpstr>
      <vt:lpstr>Co jsou dějiny a jak je zachytit</vt:lpstr>
      <vt:lpstr>Kde se berou „dějiny“ v myšlení?</vt:lpstr>
      <vt:lpstr>Lineární  x cyklická teorie dějin</vt:lpstr>
      <vt:lpstr>Dějiny a eschatologie</vt:lpstr>
      <vt:lpstr>Dějiny a historiografie</vt:lpstr>
      <vt:lpstr>Komentář k ukázce z Aristotelovy Poetiky</vt:lpstr>
      <vt:lpstr>Augustinus a myšlení dějin</vt:lpstr>
      <vt:lpstr>Joachim da Fiore (cca. 1135- 1202)</vt:lpstr>
      <vt:lpstr>Giambattista Vico (1668-1744): dějiny</vt:lpstr>
      <vt:lpstr>Hegelova koncepce dějin</vt:lpstr>
      <vt:lpstr>A. Comte (1798-1857)</vt:lpstr>
      <vt:lpstr>Comtova 3 stadia</vt:lpstr>
      <vt:lpstr>Marx a dějiny</vt:lpstr>
      <vt:lpstr>Nietzsche – škodlivost historie pro život a mýtus o věčném návratu</vt:lpstr>
      <vt:lpstr>Nietzsche a historie</vt:lpstr>
      <vt:lpstr>Paul Ricœur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Zelená</dc:creator>
  <cp:lastModifiedBy>Alena Zelená</cp:lastModifiedBy>
  <cp:revision>36</cp:revision>
  <dcterms:created xsi:type="dcterms:W3CDTF">2019-07-20T14:25:46Z</dcterms:created>
  <dcterms:modified xsi:type="dcterms:W3CDTF">2024-12-17T17:26:03Z</dcterms:modified>
</cp:coreProperties>
</file>