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60" r:id="rId6"/>
    <p:sldId id="271" r:id="rId7"/>
    <p:sldId id="261" r:id="rId8"/>
    <p:sldId id="262" r:id="rId9"/>
    <p:sldId id="263" r:id="rId10"/>
    <p:sldId id="265" r:id="rId11"/>
    <p:sldId id="266" r:id="rId12"/>
    <p:sldId id="268" r:id="rId13"/>
    <p:sldId id="269" r:id="rId14"/>
    <p:sldId id="270" r:id="rId15"/>
    <p:sldId id="274" r:id="rId16"/>
    <p:sldId id="267" r:id="rId17"/>
    <p:sldId id="275" r:id="rId18"/>
    <p:sldId id="276" r:id="rId19"/>
    <p:sldId id="277" r:id="rId20"/>
    <p:sldId id="278" r:id="rId21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04" d="100"/>
          <a:sy n="104" d="100"/>
        </p:scale>
        <p:origin x="13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095D-6575-430C-9FEE-7D93B7DB1B8C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PRACOVNÍ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První přednáška – prameny pracovního práva, pracovněprávní vztahy a skutečnosti, historická geneze pracovního práva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2400" b="1" dirty="0"/>
              <a:t>Pracovní právo – historická geneze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3100" b="1" dirty="0"/>
          </a:p>
          <a:p>
            <a:pPr>
              <a:buNone/>
            </a:pPr>
            <a:r>
              <a:rPr lang="cs-CZ" sz="3100" b="1" dirty="0"/>
              <a:t>- Zrušení nevolnictví v roce 1781 – uvolnění pracovní síly</a:t>
            </a:r>
          </a:p>
          <a:p>
            <a:pPr>
              <a:buNone/>
            </a:pPr>
            <a:r>
              <a:rPr lang="cs-CZ" sz="3100" b="1" dirty="0"/>
              <a:t>- </a:t>
            </a:r>
          </a:p>
          <a:p>
            <a:pPr>
              <a:buNone/>
            </a:pPr>
            <a:r>
              <a:rPr lang="cs-CZ" sz="3100" b="1" dirty="0"/>
              <a:t>1811 – ABGG – Všeobecný rakouský občanský zákoník: hlava XXVI. – smlouva námezdní</a:t>
            </a:r>
          </a:p>
          <a:p>
            <a:pPr>
              <a:buNone/>
            </a:pPr>
            <a:r>
              <a:rPr lang="cs-CZ" sz="3100" b="1" dirty="0"/>
              <a:t> </a:t>
            </a:r>
          </a:p>
          <a:p>
            <a:pPr>
              <a:buNone/>
            </a:pPr>
            <a:r>
              <a:rPr lang="cs-CZ" sz="3100" b="1" dirty="0"/>
              <a:t>- Čelední řády: 1857 pro Prahu, 1866 český venkov, 1867 moravský venkov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dirty="0"/>
              <a:t>Pracovní právo – historická geneze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dirty="0"/>
              <a:t>Vznik a vývoj ochranného zákonodárství:</a:t>
            </a:r>
          </a:p>
          <a:p>
            <a:pPr>
              <a:buNone/>
            </a:pPr>
            <a:r>
              <a:rPr lang="cs-CZ" sz="2000" dirty="0"/>
              <a:t>1786 – dvorský dekret o hygieně dětí a zaveden povinný nedělní klid</a:t>
            </a:r>
          </a:p>
          <a:p>
            <a:pPr>
              <a:buNone/>
            </a:pPr>
            <a:r>
              <a:rPr lang="cs-CZ" sz="2000" dirty="0"/>
              <a:t>1842 – dvorský dekret o zaměstnávání dětí – zaměstnávání dětí až od 9 let pokud alespoň 3 roky navštěvovaly školu a od 12 let pokud školu nenavštěvovaly vůbec + do 12 do 16 let pouze 12 hodin denně</a:t>
            </a:r>
          </a:p>
          <a:p>
            <a:pPr>
              <a:buNone/>
            </a:pPr>
            <a:r>
              <a:rPr lang="cs-CZ" sz="2000" dirty="0"/>
              <a:t>1873 – dvorský dekret – hrazený pobyt v nemocnici po dobu min. 4 týdnů v případě úrazu či nemoci</a:t>
            </a:r>
          </a:p>
          <a:p>
            <a:pPr>
              <a:buNone/>
            </a:pPr>
            <a:r>
              <a:rPr lang="cs-CZ" sz="2000" dirty="0"/>
              <a:t>1854 – horní zákon – zřízení bratrských pokladen</a:t>
            </a:r>
          </a:p>
          <a:p>
            <a:pPr>
              <a:buNone/>
            </a:pPr>
            <a:r>
              <a:rPr lang="cs-CZ" sz="2000" dirty="0"/>
              <a:t>1859 – živnostenský řád -  v dílnách nad 20 zaměstnanců placený pobyt v nemocnici + zákaz práce dětí do 10 let od 10-12 let pouze na žádost otce</a:t>
            </a:r>
          </a:p>
          <a:p>
            <a:pPr>
              <a:buNone/>
            </a:pPr>
            <a:r>
              <a:rPr lang="cs-CZ" sz="2000" dirty="0"/>
              <a:t>1867 – prosincová ústava – koaliční svoboda a kol. vyjednávání, od 1870 zákaz trestání stávek splňujících požadavek klidu a pořádku</a:t>
            </a:r>
          </a:p>
          <a:p>
            <a:pPr>
              <a:buNone/>
            </a:pPr>
            <a:r>
              <a:rPr lang="cs-CZ" sz="2000" dirty="0"/>
              <a:t>1883 – zákon o zřízení inspekce</a:t>
            </a:r>
          </a:p>
          <a:p>
            <a:pPr>
              <a:buNone/>
            </a:pPr>
            <a:r>
              <a:rPr lang="cs-CZ" sz="2000" dirty="0"/>
              <a:t>1885 – novela živnostenského řádu zákaz práce dětí v řemeslných podnicích do 12 let a v továrnách do 14 let děti od 12-14 let pouze osm hodin denně, nedělní klid a v továrnách maxi pracovní doba 11 hodin denně, možnost vydat pracovní řád</a:t>
            </a:r>
          </a:p>
          <a:p>
            <a:pPr>
              <a:buNone/>
            </a:pPr>
            <a:r>
              <a:rPr lang="cs-CZ" sz="2000" dirty="0"/>
              <a:t>1888 - </a:t>
            </a:r>
            <a:r>
              <a:rPr lang="cs-CZ" sz="2000" dirty="0" err="1"/>
              <a:t>Taafeho</a:t>
            </a:r>
            <a:r>
              <a:rPr lang="cs-CZ" sz="2000" dirty="0"/>
              <a:t> reformy – povinné sociální pojištění dělníků v Předlitavsku</a:t>
            </a:r>
          </a:p>
          <a:p>
            <a:pPr>
              <a:buNone/>
            </a:pPr>
            <a:r>
              <a:rPr lang="cs-CZ" sz="2000" dirty="0"/>
              <a:t>1903 – zřízeny zprostředkovatelny práce</a:t>
            </a:r>
          </a:p>
          <a:p>
            <a:pPr>
              <a:buNone/>
            </a:pPr>
            <a:r>
              <a:rPr lang="cs-CZ" sz="2000" dirty="0"/>
              <a:t>Zákon č. 15/1914 </a:t>
            </a:r>
            <a:r>
              <a:rPr lang="cs-CZ" sz="2000" dirty="0" err="1"/>
              <a:t>ř.z</a:t>
            </a:r>
            <a:r>
              <a:rPr lang="cs-CZ" sz="2000" dirty="0"/>
              <a:t>. – služební pragmatika – služební poměr úředníků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cs-CZ" sz="2800" b="1" dirty="0"/>
              <a:t>Pracovní právo – historická geneze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ČSR: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1918 – zákon o osmihodinové pracovní době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1921 - zákon o placené dovolené pro horníky 5-10 dnů + od 1925 pro ostatní 6-8 dní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1920 o revírních závodních radách + 1921 o závodních výborech obecně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30. léta hospodářská krize – „gentský systém“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sz="2800" b="1" dirty="0"/>
              <a:t>Pracovní právo – historická geneze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1948-1989:</a:t>
            </a:r>
          </a:p>
          <a:p>
            <a:pPr>
              <a:buNone/>
            </a:pPr>
            <a:r>
              <a:rPr lang="cs-CZ" dirty="0"/>
              <a:t>Právnická dvouletka do roku 1959 prosazeno sjednocení úpravy,  všeobecná úprava pracovní doby na 46 hodin týdně, ROH, zákaz zaměstnávání člověka člověkem, 1950 zánik živností</a:t>
            </a:r>
          </a:p>
          <a:p>
            <a:pPr>
              <a:buNone/>
            </a:pPr>
            <a:r>
              <a:rPr lang="cs-CZ" dirty="0"/>
              <a:t>1965 – první zákoník práce, principy:</a:t>
            </a:r>
          </a:p>
          <a:p>
            <a:pPr>
              <a:buFontTx/>
              <a:buChar char="-"/>
            </a:pPr>
            <a:r>
              <a:rPr lang="cs-CZ" dirty="0"/>
              <a:t>Jednotnost</a:t>
            </a:r>
          </a:p>
          <a:p>
            <a:pPr>
              <a:buFontTx/>
              <a:buChar char="-"/>
            </a:pPr>
            <a:r>
              <a:rPr lang="cs-CZ" dirty="0"/>
              <a:t>Komplexnost</a:t>
            </a:r>
          </a:p>
          <a:p>
            <a:pPr>
              <a:buFontTx/>
              <a:buChar char="-"/>
            </a:pPr>
            <a:r>
              <a:rPr lang="cs-CZ" dirty="0" err="1"/>
              <a:t>Kogentnost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osamostatnění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sz="2800" b="1" dirty="0"/>
              <a:t>Pracovní právo – historická geneze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800" dirty="0"/>
              <a:t>Po roce 1989:</a:t>
            </a:r>
          </a:p>
          <a:p>
            <a:pPr>
              <a:buFontTx/>
              <a:buChar char="-"/>
            </a:pPr>
            <a:r>
              <a:rPr lang="cs-CZ" sz="2800" dirty="0"/>
              <a:t>Nařízení vlády č. 154/1982 Sb. Povolení NV a jen za pomoci rodinných přísl., vedle svého zaměstnání</a:t>
            </a:r>
          </a:p>
          <a:p>
            <a:pPr>
              <a:buFontTx/>
              <a:buChar char="-"/>
            </a:pPr>
            <a:r>
              <a:rPr lang="cs-CZ" sz="2800" dirty="0"/>
              <a:t>NV č. 1/1988 Sb. „občané pomáhající“</a:t>
            </a:r>
          </a:p>
          <a:p>
            <a:pPr>
              <a:buFontTx/>
              <a:buChar char="-"/>
            </a:pPr>
            <a:r>
              <a:rPr lang="cs-CZ" sz="2800" dirty="0"/>
              <a:t>Zákon č. 105/1990 Sb. O soukromém podnikání občanů</a:t>
            </a:r>
          </a:p>
          <a:p>
            <a:pPr>
              <a:buFontTx/>
              <a:buChar char="-"/>
            </a:pPr>
            <a:r>
              <a:rPr lang="cs-CZ" sz="2800" dirty="0"/>
              <a:t>Úst. zákon č. 100/1990 Sb. novela Ústavy – zrušení forem vlastnictví</a:t>
            </a:r>
          </a:p>
          <a:p>
            <a:pPr>
              <a:buFontTx/>
              <a:buChar char="-"/>
            </a:pPr>
            <a:r>
              <a:rPr lang="cs-CZ" sz="2800" dirty="0"/>
              <a:t>Zákon č. 1/1991 Sb. o zaměstnanosti, dnes č. 435/2004 Sb.</a:t>
            </a:r>
          </a:p>
          <a:p>
            <a:pPr>
              <a:buFontTx/>
              <a:buChar char="-"/>
            </a:pPr>
            <a:r>
              <a:rPr lang="cs-CZ" sz="2800" dirty="0"/>
              <a:t>Zákon č. 2/1991 Sb. o kolektivním vyjednávání</a:t>
            </a:r>
          </a:p>
          <a:p>
            <a:pPr>
              <a:buFontTx/>
              <a:buChar char="-"/>
            </a:pPr>
            <a:r>
              <a:rPr lang="cs-CZ" sz="2800" dirty="0"/>
              <a:t>zákon č. 262/2006 Sb. nový zákoník práce </a:t>
            </a:r>
          </a:p>
          <a:p>
            <a:pPr>
              <a:buFontTx/>
              <a:buChar char="-"/>
            </a:pPr>
            <a:endParaRPr lang="cs-CZ" sz="2800" dirty="0"/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cs-CZ" sz="2400" b="1" dirty="0"/>
              <a:t>Pracovní právo – vznik změna a zánik pracovněprávních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dirty="0"/>
              <a:t>v důsledku </a:t>
            </a:r>
            <a:r>
              <a:rPr lang="cs-CZ" sz="2000" b="1" dirty="0"/>
              <a:t>právních skutečností</a:t>
            </a:r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r>
              <a:rPr lang="cs-CZ" sz="2000" b="1" dirty="0"/>
              <a:t>Převod práv x přechod práv</a:t>
            </a:r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r>
              <a:rPr lang="cs-CZ" sz="2000" b="1" dirty="0"/>
              <a:t>- 	Zrušení zaměstnavatele</a:t>
            </a:r>
          </a:p>
          <a:p>
            <a:pPr>
              <a:buFontTx/>
              <a:buChar char="-"/>
            </a:pPr>
            <a:r>
              <a:rPr lang="cs-CZ" sz="2000" b="1" dirty="0"/>
              <a:t>Smrt zaměstnavatele/zaměstnance</a:t>
            </a:r>
          </a:p>
          <a:p>
            <a:pPr>
              <a:buFontTx/>
              <a:buChar char="-"/>
            </a:pPr>
            <a:r>
              <a:rPr lang="cs-CZ" sz="2000" b="1" dirty="0"/>
              <a:t>Výslovně se vylučuje postoupení pohledávek</a:t>
            </a:r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r>
              <a:rPr lang="cs-CZ" sz="2000" b="1" dirty="0"/>
              <a:t>Zánik práv a povinností</a:t>
            </a:r>
          </a:p>
          <a:p>
            <a:pPr>
              <a:buFontTx/>
              <a:buChar char="-"/>
            </a:pPr>
            <a:r>
              <a:rPr lang="cs-CZ" sz="2000" b="1" dirty="0"/>
              <a:t>Uplynutím doby</a:t>
            </a:r>
          </a:p>
          <a:p>
            <a:pPr>
              <a:buFontTx/>
              <a:buChar char="-"/>
            </a:pPr>
            <a:r>
              <a:rPr lang="cs-CZ" sz="2000" b="1" dirty="0"/>
              <a:t>Dohodou</a:t>
            </a:r>
          </a:p>
          <a:p>
            <a:pPr>
              <a:buFontTx/>
              <a:buChar char="-"/>
            </a:pPr>
            <a:r>
              <a:rPr lang="cs-CZ" sz="2000" b="1" dirty="0"/>
              <a:t>Jednostranným práv. jednáním</a:t>
            </a:r>
          </a:p>
          <a:p>
            <a:pPr>
              <a:buFontTx/>
              <a:buChar char="-"/>
            </a:pPr>
            <a:r>
              <a:rPr lang="cs-CZ" sz="2000" b="1" dirty="0"/>
              <a:t>Právní událostí</a:t>
            </a:r>
          </a:p>
          <a:p>
            <a:pPr>
              <a:buFontTx/>
              <a:buChar char="-"/>
            </a:pPr>
            <a:r>
              <a:rPr lang="cs-CZ" sz="2000" b="1" dirty="0"/>
              <a:t>Splněním</a:t>
            </a:r>
          </a:p>
          <a:p>
            <a:pPr>
              <a:buFontTx/>
              <a:buChar char="-"/>
            </a:pPr>
            <a:r>
              <a:rPr lang="cs-CZ" sz="2000" b="1" dirty="0"/>
              <a:t>Vykonatelným rozhodnutím o zrušení pobytu</a:t>
            </a:r>
          </a:p>
          <a:p>
            <a:pPr>
              <a:buFontTx/>
              <a:buChar char="-"/>
            </a:pPr>
            <a:r>
              <a:rPr lang="cs-CZ" sz="2000" b="1" dirty="0"/>
              <a:t>Uplynutím doby pracovního povolení</a:t>
            </a:r>
          </a:p>
          <a:p>
            <a:pPr>
              <a:buFontTx/>
              <a:buChar char="-"/>
            </a:pPr>
            <a:endParaRPr lang="cs-CZ" sz="2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cs-CZ" sz="2400" b="1" dirty="0"/>
              <a:t>Pracovní právo – zajištění v pracovněprávních vztazích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800" b="1" dirty="0"/>
              <a:t>Povaha zajištění – subsidiární a </a:t>
            </a:r>
            <a:r>
              <a:rPr lang="cs-CZ" sz="2800" b="1" dirty="0" err="1"/>
              <a:t>akcesorick</a:t>
            </a:r>
            <a:r>
              <a:rPr lang="cs-CZ" sz="2800" dirty="0" err="1"/>
              <a:t>á</a:t>
            </a:r>
            <a:endParaRPr lang="cs-CZ" sz="2800" dirty="0"/>
          </a:p>
          <a:p>
            <a:pPr algn="just">
              <a:buNone/>
            </a:pPr>
            <a:r>
              <a:rPr lang="cs-CZ" sz="2800" dirty="0"/>
              <a:t>Připouští se: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800" b="1" dirty="0"/>
              <a:t>Dohoda o srážkách ze mzdy </a:t>
            </a:r>
            <a:r>
              <a:rPr lang="cs-CZ" sz="2800" dirty="0"/>
              <a:t>– jen  u peněžitých pohledávek, musí být písemná</a:t>
            </a:r>
          </a:p>
          <a:p>
            <a:pPr algn="just">
              <a:buNone/>
            </a:pPr>
            <a:r>
              <a:rPr lang="cs-CZ" sz="2800" b="1" dirty="0"/>
              <a:t>b) smluvní pokuta – </a:t>
            </a:r>
            <a:r>
              <a:rPr lang="cs-CZ" sz="2800" dirty="0"/>
              <a:t>ale pouze v případě porušení konkurenční doložky, musí být písemná, vylučuje nárok zaměstnavatele na náhradu škody</a:t>
            </a:r>
          </a:p>
          <a:p>
            <a:pPr algn="just">
              <a:buNone/>
            </a:pPr>
            <a:r>
              <a:rPr lang="cs-CZ" sz="2800" b="1" dirty="0"/>
              <a:t>c) Ručení – </a:t>
            </a:r>
            <a:r>
              <a:rPr lang="cs-CZ" sz="2800" dirty="0"/>
              <a:t>písemně, kterýkoli závazek, ručitel plní až subsidiárně, není solidárním dlužníkem</a:t>
            </a:r>
          </a:p>
          <a:p>
            <a:pPr algn="just">
              <a:buNone/>
            </a:pPr>
            <a:r>
              <a:rPr lang="cs-CZ" sz="2800" b="1" dirty="0"/>
              <a:t>d) zástava – </a:t>
            </a:r>
            <a:r>
              <a:rPr lang="cs-CZ" sz="2800" dirty="0"/>
              <a:t>písemně</a:t>
            </a:r>
          </a:p>
          <a:p>
            <a:pPr algn="just">
              <a:buNone/>
            </a:pPr>
            <a:r>
              <a:rPr lang="cs-CZ" sz="2800" b="1" dirty="0"/>
              <a:t>e) Zajišťovací převod práva – </a:t>
            </a:r>
            <a:r>
              <a:rPr lang="cs-CZ" sz="2800" dirty="0"/>
              <a:t>„podmíněné“ postoupení pohledávky </a:t>
            </a:r>
          </a:p>
          <a:p>
            <a:pPr algn="just"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cs-CZ" sz="2800" b="1" dirty="0"/>
              <a:t>Pracovní právo – pracovněprávní skutečnosti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endParaRPr lang="cs-CZ" b="1" dirty="0"/>
          </a:p>
          <a:p>
            <a:pPr marL="514350" indent="-514350">
              <a:buAutoNum type="alphaLcParenR"/>
            </a:pPr>
            <a:r>
              <a:rPr lang="cs-CZ" b="1" dirty="0"/>
              <a:t>Právní jednání </a:t>
            </a:r>
            <a:r>
              <a:rPr lang="cs-CZ" dirty="0"/>
              <a:t>– </a:t>
            </a:r>
            <a:r>
              <a:rPr lang="cs-CZ" b="1" dirty="0"/>
              <a:t>subjektivní</a:t>
            </a:r>
            <a:r>
              <a:rPr lang="cs-CZ" dirty="0"/>
              <a:t> povahy:</a:t>
            </a:r>
          </a:p>
          <a:p>
            <a:pPr marL="514350" indent="-514350">
              <a:buFontTx/>
              <a:buChar char="-"/>
            </a:pPr>
            <a:endParaRPr lang="cs-CZ" dirty="0"/>
          </a:p>
          <a:p>
            <a:pPr marL="514350" indent="-514350">
              <a:buFontTx/>
              <a:buChar char="-"/>
            </a:pPr>
            <a:r>
              <a:rPr lang="cs-CZ" dirty="0"/>
              <a:t>Právní úkony (jednání)</a:t>
            </a:r>
          </a:p>
          <a:p>
            <a:pPr marL="514350" indent="-514350">
              <a:buFontTx/>
              <a:buChar char="-"/>
            </a:pPr>
            <a:r>
              <a:rPr lang="cs-CZ" dirty="0"/>
              <a:t>Protiprávní jednání úkony (jednání)</a:t>
            </a:r>
          </a:p>
          <a:p>
            <a:pPr marL="514350" indent="-514350">
              <a:buFontTx/>
              <a:buChar char="-"/>
            </a:pPr>
            <a:r>
              <a:rPr lang="cs-CZ" dirty="0"/>
              <a:t>Faktické úkony s právní relevancí</a:t>
            </a:r>
          </a:p>
          <a:p>
            <a:pPr marL="514350" indent="-514350">
              <a:buFontTx/>
              <a:buChar char="-"/>
            </a:pPr>
            <a:endParaRPr lang="cs-CZ" dirty="0"/>
          </a:p>
          <a:p>
            <a:pPr marL="514350" indent="-514350">
              <a:buNone/>
            </a:pPr>
            <a:r>
              <a:rPr lang="cs-CZ" b="1" dirty="0"/>
              <a:t>b) Právní události </a:t>
            </a:r>
            <a:r>
              <a:rPr lang="cs-CZ" dirty="0"/>
              <a:t>– </a:t>
            </a:r>
            <a:r>
              <a:rPr lang="cs-CZ" b="1" dirty="0"/>
              <a:t>objektivní</a:t>
            </a:r>
            <a:r>
              <a:rPr lang="cs-CZ" dirty="0"/>
              <a:t> povahy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sz="2800" b="1" dirty="0"/>
              <a:t>Pracovní právo – právní jednání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/>
              <a:t>Právní jednání = projev vůle ve vnějším světě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-	</a:t>
            </a:r>
            <a:r>
              <a:rPr lang="cs-CZ" b="1" dirty="0" err="1"/>
              <a:t>Komisivní</a:t>
            </a:r>
            <a:r>
              <a:rPr lang="cs-CZ" b="1" dirty="0"/>
              <a:t> x omisivní</a:t>
            </a:r>
          </a:p>
          <a:p>
            <a:pPr>
              <a:buFontTx/>
              <a:buChar char="-"/>
            </a:pPr>
            <a:r>
              <a:rPr lang="cs-CZ" b="1" dirty="0"/>
              <a:t>Písemné x ústní</a:t>
            </a:r>
          </a:p>
          <a:p>
            <a:pPr>
              <a:buFontTx/>
              <a:buChar char="-"/>
            </a:pPr>
            <a:r>
              <a:rPr lang="cs-CZ" b="1" dirty="0"/>
              <a:t>Smlouvy, výpovědi PP, okamžitá zrušení PP, oznámení apod. 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Nedovolená ujednání: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Obsah odporuje zákonu</a:t>
            </a:r>
          </a:p>
          <a:p>
            <a:pPr>
              <a:buFontTx/>
              <a:buChar char="-"/>
            </a:pPr>
            <a:r>
              <a:rPr lang="cs-CZ" b="1" dirty="0"/>
              <a:t>Účel odporuje zákonu</a:t>
            </a:r>
          </a:p>
          <a:p>
            <a:pPr>
              <a:buFontTx/>
              <a:buChar char="-"/>
            </a:pPr>
            <a:r>
              <a:rPr lang="cs-CZ" b="1" dirty="0"/>
              <a:t>Obchází zákon</a:t>
            </a:r>
          </a:p>
          <a:p>
            <a:pPr>
              <a:buFontTx/>
              <a:buChar char="-"/>
            </a:pPr>
            <a:r>
              <a:rPr lang="cs-CZ" b="1" dirty="0"/>
              <a:t>Příčí se dobrým mravům</a:t>
            </a:r>
          </a:p>
          <a:p>
            <a:pPr>
              <a:buFontTx/>
              <a:buChar char="-"/>
            </a:pPr>
            <a:r>
              <a:rPr lang="cs-CZ" b="1" dirty="0"/>
              <a:t>Pokud se jím účastník předem vzdává svých práv</a:t>
            </a:r>
          </a:p>
          <a:p>
            <a:pPr>
              <a:buFontTx/>
              <a:buChar char="-"/>
            </a:pPr>
            <a:r>
              <a:rPr lang="cs-CZ" b="1" dirty="0"/>
              <a:t>Pokud se jím zkracuje uspokojení vymahatelné pohledávky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b="1" dirty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sz="2800" b="1" dirty="0"/>
              <a:t>Pracovní právo – vady pracovněprávních úkonů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2800" b="1" dirty="0"/>
              <a:t>Vadný</a:t>
            </a:r>
            <a:r>
              <a:rPr lang="cs-CZ" sz="2800" dirty="0"/>
              <a:t> je právní úkon, který nesplňuje náležitosti vůle, formy nebo obsahu</a:t>
            </a:r>
          </a:p>
          <a:p>
            <a:pPr>
              <a:buNone/>
            </a:pPr>
            <a:r>
              <a:rPr lang="cs-CZ" sz="2800" b="1" dirty="0"/>
              <a:t>Následkem vady je neplatnost</a:t>
            </a:r>
            <a:r>
              <a:rPr lang="cs-CZ" sz="2800" dirty="0"/>
              <a:t>:</a:t>
            </a:r>
          </a:p>
          <a:p>
            <a:pPr marL="514350" indent="-514350">
              <a:buAutoNum type="alphaLcParenR"/>
            </a:pPr>
            <a:r>
              <a:rPr lang="cs-CZ" sz="2800" dirty="0"/>
              <a:t>Relativní</a:t>
            </a:r>
          </a:p>
          <a:p>
            <a:pPr marL="514350" indent="-514350">
              <a:buAutoNum type="alphaLcParenR"/>
            </a:pPr>
            <a:r>
              <a:rPr lang="cs-CZ" sz="2800" dirty="0"/>
              <a:t>Absolutní</a:t>
            </a:r>
          </a:p>
          <a:p>
            <a:pPr marL="514350" indent="-514350">
              <a:buNone/>
            </a:pPr>
            <a:r>
              <a:rPr lang="cs-CZ" sz="2800" b="1" dirty="0"/>
              <a:t>Důvody neplatnosti</a:t>
            </a:r>
            <a:r>
              <a:rPr lang="cs-CZ" sz="2800" dirty="0"/>
              <a:t>:</a:t>
            </a:r>
          </a:p>
          <a:p>
            <a:pPr marL="514350" indent="-514350">
              <a:buFontTx/>
              <a:buChar char="-"/>
            </a:pPr>
            <a:r>
              <a:rPr lang="cs-CZ" sz="2800" dirty="0"/>
              <a:t>Nedostatek způsobilosti k právům a povinnostem</a:t>
            </a:r>
          </a:p>
          <a:p>
            <a:pPr marL="514350" indent="-514350">
              <a:buFontTx/>
              <a:buChar char="-"/>
            </a:pPr>
            <a:r>
              <a:rPr lang="cs-CZ" sz="2800" dirty="0"/>
              <a:t>Nedostatek svéprávnosti</a:t>
            </a:r>
          </a:p>
          <a:p>
            <a:pPr marL="514350" indent="-514350">
              <a:buFontTx/>
              <a:buChar char="-"/>
            </a:pPr>
            <a:r>
              <a:rPr lang="cs-CZ" sz="2800" dirty="0"/>
              <a:t>Nebyl učiněn svobodně a vážně</a:t>
            </a:r>
          </a:p>
          <a:p>
            <a:pPr marL="514350" indent="-514350">
              <a:buFontTx/>
              <a:buChar char="-"/>
            </a:pPr>
            <a:r>
              <a:rPr lang="cs-CZ" sz="2800" dirty="0"/>
              <a:t>Nebyl učiněn určitě a srozumitelně</a:t>
            </a:r>
          </a:p>
          <a:p>
            <a:pPr marL="514350" indent="-514350">
              <a:buFontTx/>
              <a:buChar char="-"/>
            </a:pPr>
            <a:r>
              <a:rPr lang="cs-CZ" sz="2800" dirty="0"/>
              <a:t>Omyl vůle nebo omyl projevu vůle</a:t>
            </a:r>
          </a:p>
          <a:p>
            <a:pPr marL="514350" indent="-514350">
              <a:buFontTx/>
              <a:buChar char="-"/>
            </a:pPr>
            <a:r>
              <a:rPr lang="cs-CZ" sz="2800" dirty="0"/>
              <a:t>Nedostatek předepsané formy</a:t>
            </a:r>
          </a:p>
          <a:p>
            <a:pPr marL="514350" indent="-514350">
              <a:buFontTx/>
              <a:buChar char="-"/>
            </a:pPr>
            <a:r>
              <a:rPr lang="cs-CZ" sz="2800" dirty="0"/>
              <a:t>Nemožnost obsahu (plnění)</a:t>
            </a:r>
          </a:p>
          <a:p>
            <a:pPr marL="514350" indent="-514350">
              <a:buFontTx/>
              <a:buChar char="-"/>
            </a:pPr>
            <a:r>
              <a:rPr lang="cs-CZ" sz="2800" dirty="0"/>
              <a:t>Nedovolenost (z hlediska zákona)</a:t>
            </a:r>
          </a:p>
          <a:p>
            <a:pPr marL="514350" indent="-514350">
              <a:buNone/>
            </a:pPr>
            <a:r>
              <a:rPr lang="cs-CZ" sz="2800" b="1" dirty="0" err="1"/>
              <a:t>Ratihabice</a:t>
            </a:r>
            <a:r>
              <a:rPr lang="cs-CZ" sz="2800" dirty="0"/>
              <a:t> – vyloučena u neplatnosti pro nedostatek formy u jednostranných úkonů a u kolektivních smluv</a:t>
            </a:r>
          </a:p>
          <a:p>
            <a:pPr marL="514350" indent="-514350"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Upravuje právní vztahy vznikající při výkonu „závislé práce“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Individuální pracovní právo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Kolektivní pracovní právo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Úprava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589434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cs-CZ" sz="1800" b="1" dirty="0"/>
              <a:t>Pracovní právo – plynutí času jako právní skutečnost v pracovněprávních vztazích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dirty="0"/>
              <a:t>Promlčení</a:t>
            </a:r>
          </a:p>
          <a:p>
            <a:pPr marL="514350" indent="-514350">
              <a:buAutoNum type="alphaLcParenR"/>
            </a:pPr>
            <a:r>
              <a:rPr lang="cs-CZ" dirty="0"/>
              <a:t>Prekluze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dirty="0"/>
              <a:t>Počítání času u lhůt určeních podle dní, týdnů, měsíců a let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dirty="0"/>
              <a:t>Obecná lhůta pro promlčení dle ZP = tři roky</a:t>
            </a:r>
          </a:p>
          <a:p>
            <a:pPr marL="514350" indent="-514350">
              <a:buNone/>
            </a:pPr>
            <a:r>
              <a:rPr lang="cs-CZ" dirty="0"/>
              <a:t> lhůty objektivní a subjektivní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cs-CZ" sz="2000" b="1" dirty="0"/>
              <a:t>Pracovní právo – prameny pracovního práva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b="1" dirty="0"/>
              <a:t>Ústavní rámec </a:t>
            </a:r>
            <a:r>
              <a:rPr lang="cs-CZ" sz="2000" dirty="0"/>
              <a:t>– zákon ČNR č. 1/1993 Sb. </a:t>
            </a:r>
            <a:r>
              <a:rPr lang="cs-CZ" sz="2000" b="1" dirty="0"/>
              <a:t>Ústava České republiky </a:t>
            </a:r>
            <a:r>
              <a:rPr lang="cs-CZ" sz="2000" dirty="0"/>
              <a:t>a č. 2/1993 Sb. </a:t>
            </a:r>
            <a:r>
              <a:rPr lang="cs-CZ" sz="2000" b="1" dirty="0"/>
              <a:t>Listina</a:t>
            </a:r>
            <a:r>
              <a:rPr lang="cs-CZ" sz="2000" dirty="0"/>
              <a:t> základních práv a svobod</a:t>
            </a:r>
          </a:p>
          <a:p>
            <a:pPr>
              <a:buFontTx/>
              <a:buChar char="-"/>
            </a:pPr>
            <a:r>
              <a:rPr lang="cs-CZ" sz="2000" b="1" dirty="0"/>
              <a:t>Zákaz diskriminace</a:t>
            </a:r>
          </a:p>
          <a:p>
            <a:pPr>
              <a:buFontTx/>
              <a:buChar char="-"/>
            </a:pPr>
            <a:r>
              <a:rPr lang="cs-CZ" sz="2000" dirty="0"/>
              <a:t>Hlava čtvrtá Listiny -  hospodářská, sociální a kulturní práva:</a:t>
            </a:r>
          </a:p>
          <a:p>
            <a:pPr>
              <a:buNone/>
            </a:pPr>
            <a:r>
              <a:rPr lang="cs-CZ" sz="2000" dirty="0"/>
              <a:t>	Právo na svobodnou volbu povolání, právo na svobodné sdružování s jinými na ochranu svých hospodářských a sociálních zájmů, právo na stávku, právo na spravedlivou odměnu za práci a na uspokojivé pracovní podmínky, právo žen, mladistvých a osob zdravotně postižených na zvýšenou ochranu zdraví při práci a na zvláštní pracovní podmínky</a:t>
            </a:r>
          </a:p>
          <a:p>
            <a:pPr>
              <a:buNone/>
            </a:pPr>
            <a:r>
              <a:rPr lang="cs-CZ" sz="2000" b="1" dirty="0"/>
              <a:t>Právní předpisy</a:t>
            </a:r>
            <a:r>
              <a:rPr lang="cs-CZ" sz="2000" dirty="0"/>
              <a:t>:</a:t>
            </a:r>
          </a:p>
          <a:p>
            <a:pPr>
              <a:buNone/>
            </a:pPr>
            <a:r>
              <a:rPr lang="cs-CZ" sz="2000" dirty="0"/>
              <a:t>Zákon č. 262/2006 Sb. – zákoník práce</a:t>
            </a:r>
          </a:p>
          <a:p>
            <a:pPr>
              <a:buNone/>
            </a:pPr>
            <a:r>
              <a:rPr lang="cs-CZ" sz="2000" dirty="0"/>
              <a:t>Zákon č. 309/2006 Sb. – zákon o zajištění podmínek BOZP</a:t>
            </a:r>
          </a:p>
          <a:p>
            <a:pPr>
              <a:buNone/>
            </a:pPr>
            <a:r>
              <a:rPr lang="cs-CZ" sz="2000" dirty="0"/>
              <a:t>Zákon č. 251/2005 Sb. o inspekci práce</a:t>
            </a:r>
          </a:p>
          <a:p>
            <a:pPr>
              <a:buNone/>
            </a:pPr>
            <a:r>
              <a:rPr lang="cs-CZ" sz="2000" dirty="0"/>
              <a:t>Zákon č. 2/1991 Sb. o kolektivním vyjednávání</a:t>
            </a:r>
          </a:p>
          <a:p>
            <a:pPr>
              <a:buNone/>
            </a:pPr>
            <a:r>
              <a:rPr lang="cs-CZ" sz="2000" dirty="0"/>
              <a:t>Zákon č. 435/2004 Sb. o zaměstnanosti</a:t>
            </a:r>
          </a:p>
          <a:p>
            <a:pPr>
              <a:buNone/>
            </a:pPr>
            <a:r>
              <a:rPr lang="cs-CZ" sz="2000" dirty="0"/>
              <a:t>Zákon č. 111/1998 Sb. o vysokých školách</a:t>
            </a:r>
          </a:p>
          <a:p>
            <a:pPr>
              <a:buNone/>
            </a:pPr>
            <a:r>
              <a:rPr lang="cs-CZ" sz="2000" dirty="0"/>
              <a:t>Zákon č. 6/2002 Sb. o soudech a soudcích</a:t>
            </a:r>
          </a:p>
          <a:p>
            <a:pPr>
              <a:buNone/>
            </a:pPr>
            <a:r>
              <a:rPr lang="cs-CZ" sz="2000" dirty="0"/>
              <a:t>Zákon č. 563/2004 Sb., o pedagogických pracovnících</a:t>
            </a:r>
          </a:p>
          <a:p>
            <a:pPr>
              <a:buNone/>
            </a:pPr>
            <a:r>
              <a:rPr lang="cs-CZ" sz="2000" dirty="0"/>
              <a:t>Nařízení vlády č. 567/2006 Sb. o minimální mzdě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None/>
            </a:pPr>
            <a:r>
              <a:rPr lang="cs-CZ" sz="2500" b="1" dirty="0"/>
              <a:t>Kolektivní smlouvy</a:t>
            </a:r>
            <a:r>
              <a:rPr lang="cs-CZ" sz="2500" dirty="0"/>
              <a:t>:</a:t>
            </a:r>
          </a:p>
          <a:p>
            <a:pPr>
              <a:buNone/>
            </a:pPr>
            <a:r>
              <a:rPr lang="cs-CZ" sz="2500" dirty="0"/>
              <a:t>Soukromoprávní ujednání, pramenem práva jen v normativní části</a:t>
            </a:r>
          </a:p>
          <a:p>
            <a:pPr marL="457200" indent="-457200">
              <a:buAutoNum type="alphaLcParenR"/>
            </a:pPr>
            <a:r>
              <a:rPr lang="cs-CZ" sz="2500" dirty="0"/>
              <a:t>Podnikové – zaměstnavatel a </a:t>
            </a:r>
            <a:r>
              <a:rPr lang="cs-CZ" sz="2500" dirty="0" err="1"/>
              <a:t>odb</a:t>
            </a:r>
            <a:r>
              <a:rPr lang="cs-CZ" sz="2500" dirty="0"/>
              <a:t>. organizace, nižší st. právní síly</a:t>
            </a:r>
          </a:p>
          <a:p>
            <a:pPr marL="457200" indent="-457200">
              <a:buAutoNum type="alphaLcParenR"/>
            </a:pPr>
            <a:r>
              <a:rPr lang="cs-CZ" sz="2500" dirty="0"/>
              <a:t>Vyššího řádu – organizace zaměstnavatelů a odborové organizace, vyšší stupeň právní síly, ukládají se na MPSV</a:t>
            </a:r>
          </a:p>
          <a:p>
            <a:pPr marL="457200" indent="-457200">
              <a:buNone/>
            </a:pPr>
            <a:r>
              <a:rPr lang="cs-CZ" sz="2500" b="1" dirty="0"/>
              <a:t>Vnitropodnikové předpisy</a:t>
            </a:r>
            <a:r>
              <a:rPr lang="cs-CZ" sz="2500" dirty="0"/>
              <a:t>:</a:t>
            </a:r>
          </a:p>
          <a:p>
            <a:pPr marL="457200" indent="-457200">
              <a:buNone/>
            </a:pPr>
            <a:r>
              <a:rPr lang="cs-CZ" sz="2500" dirty="0"/>
              <a:t>a) Vnitřní předpisy – jen pokud tak kolektivní smlouva stanoví</a:t>
            </a:r>
          </a:p>
          <a:p>
            <a:pPr marL="457200" indent="-457200">
              <a:buNone/>
            </a:pPr>
            <a:r>
              <a:rPr lang="cs-CZ" sz="2500" dirty="0"/>
              <a:t>b) Pracovní řády – obligatorní pro některé zaměstnavatele (par. 306 ZP) typicky MŠMT po dohodě s MPSV pro školy a školská zařízení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cs-CZ" sz="2000" b="1" dirty="0"/>
              <a:t>Pracovní právo – prameny pracovního práva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cs-CZ" sz="3200" b="1" dirty="0"/>
              <a:t>Pracovní právo – působnost pracovního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904656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endParaRPr lang="cs-CZ" sz="2800" b="1" dirty="0"/>
          </a:p>
          <a:p>
            <a:pPr marL="514350" indent="-514350">
              <a:buAutoNum type="alphaLcParenR"/>
            </a:pPr>
            <a:r>
              <a:rPr lang="cs-CZ" sz="2800" b="1" dirty="0"/>
              <a:t>Věcná působnost – pracovněprávní vztahy</a:t>
            </a:r>
          </a:p>
          <a:p>
            <a:pPr marL="514350" indent="-514350">
              <a:buAutoNum type="alphaLcParenR"/>
            </a:pPr>
            <a:endParaRPr lang="cs-CZ" sz="2800" b="1" dirty="0"/>
          </a:p>
          <a:p>
            <a:pPr marL="514350" indent="-514350">
              <a:buAutoNum type="alphaLcParenR"/>
            </a:pPr>
            <a:r>
              <a:rPr lang="cs-CZ" sz="2800" b="1" dirty="0"/>
              <a:t>Časová působnost – časový úsek účinnosti pracovního práva – připouští se nepravá retroaktivita</a:t>
            </a:r>
          </a:p>
          <a:p>
            <a:pPr marL="514350" indent="-514350">
              <a:buAutoNum type="alphaLcParenR"/>
            </a:pPr>
            <a:endParaRPr lang="cs-CZ" sz="2800" b="1" dirty="0"/>
          </a:p>
          <a:p>
            <a:pPr marL="514350" indent="-514350">
              <a:buAutoNum type="alphaLcParenR"/>
            </a:pPr>
            <a:r>
              <a:rPr lang="cs-CZ" sz="2800" b="1" dirty="0"/>
              <a:t>Prostorová působnost – zásadně na celé území ČR, + zásada volby práva a „</a:t>
            </a:r>
            <a:r>
              <a:rPr lang="cs-CZ" sz="2800" b="1" dirty="0" err="1"/>
              <a:t>fori</a:t>
            </a:r>
            <a:r>
              <a:rPr lang="cs-CZ" sz="2800" b="1" dirty="0"/>
              <a:t> </a:t>
            </a:r>
            <a:r>
              <a:rPr lang="cs-CZ" sz="2800" b="1" dirty="0" err="1"/>
              <a:t>loci</a:t>
            </a:r>
            <a:r>
              <a:rPr lang="cs-CZ" sz="2800" b="1" dirty="0"/>
              <a:t> </a:t>
            </a:r>
            <a:r>
              <a:rPr lang="cs-CZ" sz="2800" b="1" dirty="0" err="1"/>
              <a:t>laboris</a:t>
            </a:r>
            <a:r>
              <a:rPr lang="cs-CZ" sz="2800" b="1" dirty="0"/>
              <a:t>“</a:t>
            </a:r>
          </a:p>
          <a:p>
            <a:pPr>
              <a:buNone/>
            </a:pPr>
            <a:endParaRPr lang="cs-CZ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24942"/>
          </a:xfrm>
        </p:spPr>
        <p:txBody>
          <a:bodyPr>
            <a:normAutofit/>
          </a:bodyPr>
          <a:lstStyle/>
          <a:p>
            <a:r>
              <a:rPr lang="cs-CZ" sz="3200" b="1" dirty="0"/>
              <a:t>Pracovní právo – pracovněprávní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55000" lnSpcReduction="20000"/>
          </a:bodyPr>
          <a:lstStyle/>
          <a:p>
            <a:pPr marL="742950" indent="-742950">
              <a:buAutoNum type="alphaLcParenR"/>
            </a:pPr>
            <a:endParaRPr lang="cs-CZ" sz="4000" b="1" dirty="0"/>
          </a:p>
          <a:p>
            <a:pPr marL="742950" indent="-742950">
              <a:buAutoNum type="alphaLcParenR"/>
            </a:pPr>
            <a:r>
              <a:rPr lang="cs-CZ" sz="4000" b="1" dirty="0"/>
              <a:t>Vztahy při výkonu závislé práce</a:t>
            </a:r>
          </a:p>
          <a:p>
            <a:pPr marL="742950" indent="-742950">
              <a:buAutoNum type="alphaLcParenR"/>
            </a:pPr>
            <a:endParaRPr lang="cs-CZ" sz="4000" b="1" dirty="0"/>
          </a:p>
          <a:p>
            <a:pPr marL="742950" indent="-742950">
              <a:buAutoNum type="alphaLcParenR"/>
            </a:pPr>
            <a:r>
              <a:rPr lang="cs-CZ" sz="4000" b="1" dirty="0"/>
              <a:t>Vztahy kolektivní povahy</a:t>
            </a:r>
          </a:p>
          <a:p>
            <a:pPr marL="742950" indent="-742950">
              <a:buAutoNum type="alphaLcParenR"/>
            </a:pPr>
            <a:endParaRPr lang="cs-CZ" sz="4000" b="1" dirty="0"/>
          </a:p>
          <a:p>
            <a:pPr marL="742950" indent="-742950">
              <a:buAutoNum type="alphaLcParenR"/>
            </a:pPr>
            <a:r>
              <a:rPr lang="cs-CZ" sz="4000" b="1" dirty="0"/>
              <a:t>Implementuje právo EU</a:t>
            </a:r>
          </a:p>
          <a:p>
            <a:pPr marL="742950" indent="-742950">
              <a:buAutoNum type="alphaLcParenR"/>
            </a:pPr>
            <a:endParaRPr lang="cs-CZ" sz="4000" b="1" dirty="0"/>
          </a:p>
          <a:p>
            <a:pPr marL="742950" indent="-742950">
              <a:buAutoNum type="alphaLcParenR"/>
            </a:pPr>
            <a:r>
              <a:rPr lang="cs-CZ" sz="4000" b="1" dirty="0"/>
              <a:t>Upravuje některé vztahy předcházející vzniku pracovněprávního vztahu</a:t>
            </a:r>
          </a:p>
          <a:p>
            <a:pPr marL="742950" indent="-742950">
              <a:buAutoNum type="alphaLcParenR"/>
            </a:pPr>
            <a:endParaRPr lang="cs-CZ" sz="4000" b="1" dirty="0"/>
          </a:p>
          <a:p>
            <a:pPr marL="742950" indent="-742950">
              <a:buAutoNum type="alphaLcParenR"/>
            </a:pPr>
            <a:r>
              <a:rPr lang="cs-CZ" sz="4000" b="1" dirty="0"/>
              <a:t>Upravuje práva a povinnosti při dodržování režimu pracovní neschopnosti</a:t>
            </a:r>
          </a:p>
          <a:p>
            <a:pPr marL="742950" indent="-742950">
              <a:buNone/>
            </a:pPr>
            <a:endParaRPr lang="cs-CZ" sz="4000" b="1" dirty="0"/>
          </a:p>
          <a:p>
            <a:pPr marL="742950" indent="-742950">
              <a:buNone/>
            </a:pPr>
            <a:r>
              <a:rPr lang="cs-CZ" sz="4000" b="1" dirty="0"/>
              <a:t>Druhy:</a:t>
            </a:r>
          </a:p>
          <a:p>
            <a:pPr marL="742950" indent="-742950">
              <a:buAutoNum type="arabicParenR"/>
            </a:pPr>
            <a:r>
              <a:rPr lang="cs-CZ" sz="4000" b="1" dirty="0"/>
              <a:t>Individuální</a:t>
            </a:r>
          </a:p>
          <a:p>
            <a:pPr marL="742950" indent="-742950">
              <a:buAutoNum type="arabicParenR"/>
            </a:pPr>
            <a:r>
              <a:rPr lang="cs-CZ" sz="4000" b="1" dirty="0"/>
              <a:t>Kolektivní</a:t>
            </a:r>
          </a:p>
          <a:p>
            <a:pPr marL="742950" indent="-742950">
              <a:buNone/>
            </a:pPr>
            <a:endParaRPr lang="cs-CZ" sz="4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cs-CZ" sz="2800" b="1" dirty="0"/>
              <a:t>Pracovní právo – účastníci pracovněprávních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886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Zaměstnanci a zaměstnavatelé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Složky subjektivity: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Způsobilost k právům a povinnostem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Způsobilost k právnímu jednání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Procesní způsobilost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 err="1"/>
              <a:t>Deliktní</a:t>
            </a:r>
            <a:r>
              <a:rPr lang="cs-CZ" dirty="0"/>
              <a:t> způsobilost 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cs-CZ" sz="2800" b="1" dirty="0"/>
              <a:t>Pracovní právo </a:t>
            </a:r>
            <a:r>
              <a:rPr lang="cs-CZ" sz="2800" dirty="0"/>
              <a:t>– </a:t>
            </a:r>
            <a:r>
              <a:rPr lang="cs-CZ" sz="2800" b="1" dirty="0"/>
              <a:t>účastníci pracovněprávních vztahů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FO jako zaměstnanci</a:t>
            </a:r>
          </a:p>
          <a:p>
            <a:pPr>
              <a:buNone/>
            </a:pPr>
            <a:r>
              <a:rPr lang="cs-CZ" sz="2000" dirty="0"/>
              <a:t>	</a:t>
            </a:r>
          </a:p>
          <a:p>
            <a:pPr>
              <a:buNone/>
            </a:pPr>
            <a:r>
              <a:rPr lang="cs-CZ" sz="2000" dirty="0"/>
              <a:t>	Pouze fyzické osoby, starší 15 ti let, jako den nástupu do práce nelze sjednat den, který předcházel dni ukončení povinné školní docházky – výjimky = činnost umělecká, kulturní, reklamní a sportovní</a:t>
            </a:r>
          </a:p>
          <a:p>
            <a:pPr>
              <a:buNone/>
            </a:pPr>
            <a:r>
              <a:rPr lang="cs-CZ" sz="2000" dirty="0"/>
              <a:t>	zákaz uzavření dohody o odpovědnosti k ochraně hodnot svěřených k vyúčtování u mladistvých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FO jako zaměstnavatelé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Pracovní právo – historická geneze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cs-CZ" dirty="0"/>
              <a:t>Vznik zákonodárství o práci: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err="1"/>
              <a:t>Locatio</a:t>
            </a:r>
            <a:r>
              <a:rPr lang="cs-CZ" dirty="0"/>
              <a:t> </a:t>
            </a:r>
            <a:r>
              <a:rPr lang="cs-CZ" dirty="0" err="1"/>
              <a:t>conductio</a:t>
            </a:r>
            <a:r>
              <a:rPr lang="cs-CZ" dirty="0"/>
              <a:t> </a:t>
            </a:r>
            <a:r>
              <a:rPr lang="cs-CZ" dirty="0" err="1"/>
              <a:t>operarum</a:t>
            </a:r>
            <a:r>
              <a:rPr lang="cs-CZ" dirty="0"/>
              <a:t> – st. Řím – první smluvní typ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Ius </a:t>
            </a:r>
            <a:r>
              <a:rPr lang="cs-CZ" dirty="0" err="1"/>
              <a:t>regale</a:t>
            </a:r>
            <a:r>
              <a:rPr lang="cs-CZ" dirty="0"/>
              <a:t> </a:t>
            </a:r>
            <a:r>
              <a:rPr lang="cs-CZ" dirty="0" err="1"/>
              <a:t>montanorum</a:t>
            </a:r>
            <a:r>
              <a:rPr lang="cs-CZ" dirty="0"/>
              <a:t> – 1300-1305</a:t>
            </a:r>
          </a:p>
          <a:p>
            <a:pPr marL="0" indent="0">
              <a:buNone/>
            </a:pPr>
            <a:r>
              <a:rPr lang="cs-CZ" dirty="0"/>
              <a:t>První zákaz koalic, první úprava bezpečnosti práce, první úprava pracovní doby (v 14.st. 6 hodin, následně do 16.st. úkolová mzda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čelední, tovaryšské a učednické smlouvy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1366</Words>
  <Application>Microsoft Office PowerPoint</Application>
  <PresentationFormat>Předvádění na obrazovce (4:3)</PresentationFormat>
  <Paragraphs>206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sady Office</vt:lpstr>
      <vt:lpstr>PRACOVNÍ PRÁVO</vt:lpstr>
      <vt:lpstr>PRACOVNÍ PRÁVO</vt:lpstr>
      <vt:lpstr>Pracovní právo – prameny pracovního práva</vt:lpstr>
      <vt:lpstr>Pracovní právo – prameny pracovního práva</vt:lpstr>
      <vt:lpstr>Pracovní právo – působnost pracovního práva</vt:lpstr>
      <vt:lpstr>Pracovní právo – pracovněprávní vztahy</vt:lpstr>
      <vt:lpstr>Pracovní právo – účastníci pracovněprávních vztahů</vt:lpstr>
      <vt:lpstr>Pracovní právo – účastníci pracovněprávních vztahů</vt:lpstr>
      <vt:lpstr>Pracovní právo – historická geneze</vt:lpstr>
      <vt:lpstr>Pracovní právo – historická geneze</vt:lpstr>
      <vt:lpstr>Pracovní právo – historická geneze</vt:lpstr>
      <vt:lpstr>Pracovní právo – historická geneze</vt:lpstr>
      <vt:lpstr>Pracovní právo – historická geneze</vt:lpstr>
      <vt:lpstr>Pracovní právo – historická geneze</vt:lpstr>
      <vt:lpstr>Pracovní právo – vznik změna a zánik pracovněprávních vztahů</vt:lpstr>
      <vt:lpstr>Pracovní právo – zajištění v pracovněprávních vztazích</vt:lpstr>
      <vt:lpstr>Pracovní právo – pracovněprávní skutečnosti</vt:lpstr>
      <vt:lpstr>Pracovní právo – právní jednání</vt:lpstr>
      <vt:lpstr>Pracovní právo – vady pracovněprávních úkonů</vt:lpstr>
      <vt:lpstr>Pracovní právo – plynutí času jako právní skutečnost v pracovněprávních vztazích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Šmejkal</dc:creator>
  <cp:lastModifiedBy>Jan</cp:lastModifiedBy>
  <cp:revision>95</cp:revision>
  <dcterms:created xsi:type="dcterms:W3CDTF">2015-10-04T18:04:49Z</dcterms:created>
  <dcterms:modified xsi:type="dcterms:W3CDTF">2021-03-03T20:40:56Z</dcterms:modified>
</cp:coreProperties>
</file>