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9"/>
  </p:notesMasterIdLst>
  <p:sldIdLst>
    <p:sldId id="256" r:id="rId2"/>
    <p:sldId id="284" r:id="rId3"/>
    <p:sldId id="257" r:id="rId4"/>
    <p:sldId id="258" r:id="rId5"/>
    <p:sldId id="259" r:id="rId6"/>
    <p:sldId id="266" r:id="rId7"/>
    <p:sldId id="261" r:id="rId8"/>
    <p:sldId id="286" r:id="rId9"/>
    <p:sldId id="262" r:id="rId10"/>
    <p:sldId id="263" r:id="rId11"/>
    <p:sldId id="264" r:id="rId12"/>
    <p:sldId id="260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9" r:id="rId26"/>
    <p:sldId id="280" r:id="rId27"/>
    <p:sldId id="281" r:id="rId28"/>
    <p:sldId id="282" r:id="rId29"/>
    <p:sldId id="283" r:id="rId30"/>
    <p:sldId id="287" r:id="rId31"/>
    <p:sldId id="288" r:id="rId32"/>
    <p:sldId id="289" r:id="rId33"/>
    <p:sldId id="290" r:id="rId34"/>
    <p:sldId id="291" r:id="rId35"/>
    <p:sldId id="315" r:id="rId36"/>
    <p:sldId id="313" r:id="rId37"/>
    <p:sldId id="312" r:id="rId38"/>
    <p:sldId id="292" r:id="rId39"/>
    <p:sldId id="293" r:id="rId40"/>
    <p:sldId id="316" r:id="rId41"/>
    <p:sldId id="294" r:id="rId42"/>
    <p:sldId id="295" r:id="rId43"/>
    <p:sldId id="317" r:id="rId44"/>
    <p:sldId id="296" r:id="rId45"/>
    <p:sldId id="318" r:id="rId46"/>
    <p:sldId id="297" r:id="rId47"/>
    <p:sldId id="298" r:id="rId48"/>
    <p:sldId id="308" r:id="rId49"/>
    <p:sldId id="309" r:id="rId50"/>
    <p:sldId id="310" r:id="rId51"/>
    <p:sldId id="299" r:id="rId52"/>
    <p:sldId id="300" r:id="rId53"/>
    <p:sldId id="301" r:id="rId54"/>
    <p:sldId id="302" r:id="rId55"/>
    <p:sldId id="303" r:id="rId56"/>
    <p:sldId id="305" r:id="rId57"/>
    <p:sldId id="306" r:id="rId58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70" autoAdjust="0"/>
  </p:normalViewPr>
  <p:slideViewPr>
    <p:cSldViewPr snapToGrid="0">
      <p:cViewPr varScale="1">
        <p:scale>
          <a:sx n="72" d="100"/>
          <a:sy n="72" d="100"/>
        </p:scale>
        <p:origin x="206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31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94092-7CBC-4E62-B0CB-83FECA35A840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98340-E308-47B2-B4CD-3BEB981007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726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98340-E308-47B2-B4CD-3BEB9810076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71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-6350" y="2058988"/>
            <a:ext cx="12195175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/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F5174-3B8F-4B84-A373-1A492030A85F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0FDA4-1CDD-4510-A69D-D1ADD7BA19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F7CE9-ADC5-4853-96FB-303AA4D39115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34BA9-78A1-4A72-B645-EB1ECE26F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018588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3025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E7566-1911-4460-8F8C-D1D06EFDDC96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663" y="6423025"/>
            <a:ext cx="427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2438" y="6423025"/>
            <a:ext cx="8810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39504-DFA0-4A86-B549-A442DAD666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42F07-EAE5-482E-960B-D3CA4238FDF4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2296A-0D71-4157-BAD4-E34EC2FD1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-6350" y="2058988"/>
            <a:ext cx="12195175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75C4190-62EC-4FF3-B72A-63794B964009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AA8825B-ADE3-4577-85E4-F409EAA058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70CFB-10BD-451B-8FD5-5FA7EE5A1527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9100C-39DC-48C1-B32A-9C3DBA74E2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64C46-CC49-4833-B921-E09234BEAB5B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82F7E-7A1C-4155-AD7B-898E284606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DDFCA-E636-4DCB-A126-0B7C19C50F1D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C97CC-DB59-4EBF-A8E0-73262AA286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D38AA-FA12-4ED0-BC71-764E01DE49F5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8033E-D7BC-45F2-A97F-244FD3545B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11AEB-43DD-4EC8-BA51-A6116C9DB0D4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E9F8A-5D6F-477B-99F0-312C2262BC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rtlCol="0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29855-90DB-4225-A2F6-50AF07FA1535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1104F-267B-4112-BD38-958ACF99E6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76213"/>
            <a:ext cx="12188825" cy="16462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3325" y="284163"/>
            <a:ext cx="9783763" cy="1508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03325" y="2011363"/>
            <a:ext cx="9783763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1738" y="6423025"/>
            <a:ext cx="3001962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A62939E-8FB9-47AB-9A1A-9AC9149F1CAC}" type="datetimeFigureOut">
              <a:rPr lang="cs-CZ"/>
              <a:pPr>
                <a:defRPr/>
              </a:pPr>
              <a:t>11.10.2024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5938" y="6423025"/>
            <a:ext cx="5045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475" y="6423025"/>
            <a:ext cx="94615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99EB142A-95F2-4710-AE06-1C2568A669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21" r:id="rId3"/>
    <p:sldLayoutId id="2147483718" r:id="rId4"/>
    <p:sldLayoutId id="2147483717" r:id="rId5"/>
    <p:sldLayoutId id="2147483716" r:id="rId6"/>
    <p:sldLayoutId id="2147483722" r:id="rId7"/>
    <p:sldLayoutId id="2147483715" r:id="rId8"/>
    <p:sldLayoutId id="2147483714" r:id="rId9"/>
    <p:sldLayoutId id="2147483713" r:id="rId10"/>
    <p:sldLayoutId id="214748372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kern="1200" cap="all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itchFamily="34" charset="0"/>
        </a:defRPr>
      </a:lvl9pPr>
    </p:titleStyle>
    <p:bodyStyle>
      <a:lvl1pPr marL="182563" indent="-182563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1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397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8683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69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5125" y="2166938"/>
            <a:ext cx="11472863" cy="17383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002060"/>
                </a:solidFill>
              </a:rPr>
              <a:t>Pronomen I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1524000" y="3995738"/>
            <a:ext cx="9144000" cy="1309687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GRAMMATIK I</a:t>
            </a:r>
          </a:p>
          <a:p>
            <a:pPr eaLnBrk="1" hangingPunct="1"/>
            <a:r>
              <a:rPr lang="cs-CZ" sz="3200" dirty="0"/>
              <a:t>Martin </a:t>
            </a:r>
            <a:r>
              <a:rPr lang="cs-CZ" sz="3200" dirty="0" err="1"/>
              <a:t>Šemelík</a:t>
            </a:r>
            <a:r>
              <a:rPr lang="cs-CZ" sz="3200" dirty="0"/>
              <a:t>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2.1 </a:t>
            </a:r>
            <a:r>
              <a:rPr lang="cs-CZ" b="1" dirty="0" err="1"/>
              <a:t>Personalpronomina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182880" indent="-182880" eaLnBrk="1" fontAlgn="auto" hangingPunct="1">
              <a:defRPr/>
            </a:pPr>
            <a:r>
              <a:rPr lang="cs-CZ" dirty="0"/>
              <a:t>2. P. </a:t>
            </a:r>
            <a:r>
              <a:rPr lang="cs-CZ" dirty="0" err="1"/>
              <a:t>Sg</a:t>
            </a:r>
            <a:r>
              <a:rPr lang="cs-CZ" dirty="0"/>
              <a:t>.: „</a:t>
            </a:r>
            <a:r>
              <a:rPr lang="cs-CZ" dirty="0" err="1"/>
              <a:t>Berliner</a:t>
            </a:r>
            <a:r>
              <a:rPr lang="cs-CZ" dirty="0"/>
              <a:t>/</a:t>
            </a:r>
            <a:r>
              <a:rPr lang="cs-CZ" dirty="0" err="1"/>
              <a:t>Münchner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“: der </a:t>
            </a:r>
            <a:r>
              <a:rPr lang="cs-CZ" dirty="0" err="1"/>
              <a:t>Nachname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i="1" dirty="0" err="1"/>
              <a:t>du</a:t>
            </a:r>
            <a:r>
              <a:rPr lang="cs-CZ" dirty="0"/>
              <a:t> </a:t>
            </a:r>
            <a:r>
              <a:rPr lang="cs-CZ" dirty="0" err="1"/>
              <a:t>kombiniert</a:t>
            </a:r>
            <a:r>
              <a:rPr lang="cs-CZ" dirty="0"/>
              <a:t> (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Arbeitsplatz</a:t>
            </a:r>
            <a:r>
              <a:rPr lang="cs-CZ" dirty="0"/>
              <a:t> </a:t>
            </a:r>
            <a:r>
              <a:rPr lang="cs-CZ" dirty="0" err="1"/>
              <a:t>gegenüber</a:t>
            </a:r>
            <a:r>
              <a:rPr lang="cs-CZ" dirty="0"/>
              <a:t> </a:t>
            </a:r>
            <a:r>
              <a:rPr lang="cs-CZ" dirty="0" err="1"/>
              <a:t>Untergebenen</a:t>
            </a:r>
            <a:r>
              <a:rPr lang="cs-CZ" dirty="0"/>
              <a:t>): </a:t>
            </a:r>
            <a:r>
              <a:rPr lang="cs-CZ" i="1" dirty="0" err="1"/>
              <a:t>Frau</a:t>
            </a:r>
            <a:r>
              <a:rPr lang="cs-CZ" i="1" dirty="0"/>
              <a:t> Müller, </a:t>
            </a:r>
            <a:r>
              <a:rPr lang="cs-CZ" i="1" dirty="0" err="1"/>
              <a:t>könntest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Klasse</a:t>
            </a:r>
            <a:r>
              <a:rPr lang="cs-CZ" i="1" dirty="0"/>
              <a:t> </a:t>
            </a:r>
            <a:r>
              <a:rPr lang="cs-CZ" i="1" dirty="0" err="1"/>
              <a:t>für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übernehmen</a:t>
            </a:r>
            <a:r>
              <a:rPr lang="cs-CZ" i="1" dirty="0"/>
              <a:t>?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3. P. </a:t>
            </a:r>
            <a:r>
              <a:rPr lang="cs-CZ" dirty="0" err="1"/>
              <a:t>Pl</a:t>
            </a:r>
            <a:r>
              <a:rPr lang="cs-CZ" dirty="0"/>
              <a:t>. „Hamburger </a:t>
            </a:r>
            <a:r>
              <a:rPr lang="cs-CZ" dirty="0" err="1"/>
              <a:t>Sie</a:t>
            </a:r>
            <a:r>
              <a:rPr lang="cs-CZ" dirty="0"/>
              <a:t>“: der </a:t>
            </a:r>
            <a:r>
              <a:rPr lang="cs-CZ" dirty="0" err="1"/>
              <a:t>Vorname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i="1" dirty="0" err="1"/>
              <a:t>Sie</a:t>
            </a:r>
            <a:r>
              <a:rPr lang="cs-CZ" dirty="0"/>
              <a:t> </a:t>
            </a:r>
            <a:r>
              <a:rPr lang="cs-CZ" dirty="0" err="1"/>
              <a:t>kombiniert</a:t>
            </a:r>
            <a:r>
              <a:rPr lang="cs-CZ" dirty="0"/>
              <a:t> (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Arbeitsplatz</a:t>
            </a:r>
            <a:r>
              <a:rPr lang="cs-CZ" dirty="0"/>
              <a:t>): </a:t>
            </a:r>
            <a:r>
              <a:rPr lang="cs-CZ" i="1" dirty="0" err="1"/>
              <a:t>Heiner</a:t>
            </a:r>
            <a:r>
              <a:rPr lang="cs-CZ" i="1" dirty="0"/>
              <a:t>, </a:t>
            </a:r>
            <a:r>
              <a:rPr lang="cs-CZ" i="1" dirty="0" err="1"/>
              <a:t>fahren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bitte</a:t>
            </a:r>
            <a:r>
              <a:rPr lang="cs-CZ" i="1" dirty="0"/>
              <a:t> </a:t>
            </a:r>
            <a:r>
              <a:rPr lang="cs-CZ" i="1" dirty="0" err="1"/>
              <a:t>doch</a:t>
            </a:r>
            <a:r>
              <a:rPr lang="cs-CZ" i="1" dirty="0"/>
              <a:t> den </a:t>
            </a:r>
            <a:r>
              <a:rPr lang="cs-CZ" i="1" dirty="0" err="1"/>
              <a:t>Wagen</a:t>
            </a:r>
            <a:r>
              <a:rPr lang="cs-CZ" i="1" dirty="0"/>
              <a:t> in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Garage</a:t>
            </a:r>
            <a:r>
              <a:rPr lang="cs-CZ" i="1" dirty="0"/>
              <a:t>.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Pluralis modestiae (</a:t>
            </a:r>
            <a:r>
              <a:rPr lang="cs-CZ" dirty="0" err="1"/>
              <a:t>Pl</a:t>
            </a:r>
            <a:r>
              <a:rPr lang="cs-CZ" dirty="0"/>
              <a:t>. der </a:t>
            </a:r>
            <a:r>
              <a:rPr lang="cs-CZ" dirty="0" err="1"/>
              <a:t>Bescheidenheit</a:t>
            </a:r>
            <a:r>
              <a:rPr lang="cs-CZ" dirty="0"/>
              <a:t>): 1. P.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1. P. </a:t>
            </a:r>
            <a:r>
              <a:rPr lang="cs-CZ" dirty="0" err="1"/>
              <a:t>Sg</a:t>
            </a:r>
            <a:r>
              <a:rPr lang="cs-CZ" dirty="0"/>
              <a:t>. – </a:t>
            </a:r>
            <a:r>
              <a:rPr lang="cs-CZ" dirty="0" err="1"/>
              <a:t>ältere</a:t>
            </a:r>
            <a:r>
              <a:rPr lang="cs-CZ" dirty="0"/>
              <a:t> </a:t>
            </a:r>
            <a:r>
              <a:rPr lang="cs-CZ" dirty="0" err="1"/>
              <a:t>wissenschaftl</a:t>
            </a:r>
            <a:r>
              <a:rPr lang="cs-CZ" dirty="0"/>
              <a:t>. Texte: </a:t>
            </a:r>
            <a:r>
              <a:rPr lang="cs-CZ" i="1" dirty="0"/>
              <a:t>In </a:t>
            </a:r>
            <a:r>
              <a:rPr lang="cs-CZ" i="1" dirty="0" err="1"/>
              <a:t>dieser</a:t>
            </a:r>
            <a:r>
              <a:rPr lang="cs-CZ" i="1" dirty="0"/>
              <a:t> </a:t>
            </a:r>
            <a:r>
              <a:rPr lang="cs-CZ" i="1" dirty="0" err="1"/>
              <a:t>Arbeit</a:t>
            </a:r>
            <a:r>
              <a:rPr lang="cs-CZ" i="1" dirty="0"/>
              <a:t> </a:t>
            </a:r>
            <a:r>
              <a:rPr lang="cs-CZ" i="1" dirty="0" err="1"/>
              <a:t>beschäftigen</a:t>
            </a:r>
            <a:r>
              <a:rPr lang="cs-CZ" i="1" dirty="0"/>
              <a:t> </a:t>
            </a:r>
            <a:r>
              <a:rPr lang="cs-CZ" i="1" dirty="0" err="1"/>
              <a:t>wir</a:t>
            </a:r>
            <a:r>
              <a:rPr lang="cs-CZ" i="1" dirty="0"/>
              <a:t> </a:t>
            </a:r>
            <a:r>
              <a:rPr lang="cs-CZ" i="1" dirty="0" err="1"/>
              <a:t>uns</a:t>
            </a:r>
            <a:r>
              <a:rPr lang="cs-CZ" i="1" dirty="0"/>
              <a:t> </a:t>
            </a:r>
            <a:r>
              <a:rPr lang="cs-CZ" i="1" dirty="0" err="1"/>
              <a:t>mit</a:t>
            </a:r>
            <a:r>
              <a:rPr lang="cs-CZ" i="1" dirty="0"/>
              <a:t> der </a:t>
            </a:r>
            <a:r>
              <a:rPr lang="cs-CZ" i="1" dirty="0" err="1"/>
              <a:t>Frage</a:t>
            </a:r>
            <a:r>
              <a:rPr lang="cs-CZ" i="1" dirty="0"/>
              <a:t>, </a:t>
            </a:r>
            <a:r>
              <a:rPr lang="cs-CZ" i="1" dirty="0" err="1"/>
              <a:t>was</a:t>
            </a:r>
            <a:r>
              <a:rPr lang="cs-CZ" i="1" dirty="0"/>
              <a:t>...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Pluralis </a:t>
            </a:r>
            <a:r>
              <a:rPr lang="cs-CZ" dirty="0" err="1"/>
              <a:t>majestatis</a:t>
            </a:r>
            <a:r>
              <a:rPr lang="cs-CZ" dirty="0"/>
              <a:t> (</a:t>
            </a:r>
            <a:r>
              <a:rPr lang="cs-CZ" dirty="0" err="1"/>
              <a:t>Pl</a:t>
            </a:r>
            <a:r>
              <a:rPr lang="cs-CZ" dirty="0"/>
              <a:t>. der </a:t>
            </a:r>
            <a:r>
              <a:rPr lang="cs-CZ" dirty="0" err="1"/>
              <a:t>Majestät</a:t>
            </a:r>
            <a:r>
              <a:rPr lang="cs-CZ" dirty="0"/>
              <a:t>):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Herrscher</a:t>
            </a:r>
            <a:r>
              <a:rPr lang="cs-CZ" dirty="0"/>
              <a:t> </a:t>
            </a:r>
            <a:r>
              <a:rPr lang="cs-CZ" dirty="0" err="1"/>
              <a:t>verweist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selbst</a:t>
            </a:r>
            <a:r>
              <a:rPr lang="cs-CZ" dirty="0"/>
              <a:t>: </a:t>
            </a:r>
            <a:r>
              <a:rPr lang="cs-CZ" i="1" dirty="0" err="1"/>
              <a:t>Wir</a:t>
            </a:r>
            <a:r>
              <a:rPr lang="cs-CZ" i="1" dirty="0"/>
              <a:t>, Karl, von </a:t>
            </a:r>
            <a:r>
              <a:rPr lang="cs-CZ" i="1" dirty="0" err="1"/>
              <a:t>Gottes</a:t>
            </a:r>
            <a:r>
              <a:rPr lang="cs-CZ" i="1" dirty="0"/>
              <a:t> </a:t>
            </a:r>
            <a:r>
              <a:rPr lang="cs-CZ" i="1" dirty="0" err="1"/>
              <a:t>Gnaden</a:t>
            </a:r>
            <a:r>
              <a:rPr lang="cs-CZ" i="1" dirty="0"/>
              <a:t> </a:t>
            </a:r>
            <a:r>
              <a:rPr lang="cs-CZ" i="1" dirty="0" err="1"/>
              <a:t>römischer</a:t>
            </a:r>
            <a:r>
              <a:rPr lang="cs-CZ" i="1" dirty="0"/>
              <a:t> Kaiser, </a:t>
            </a:r>
            <a:r>
              <a:rPr lang="cs-CZ" i="1" dirty="0" err="1"/>
              <a:t>verkünden</a:t>
            </a:r>
            <a:r>
              <a:rPr lang="cs-CZ" i="1" dirty="0"/>
              <a:t>, </a:t>
            </a:r>
            <a:r>
              <a:rPr lang="cs-CZ" i="1" dirty="0" err="1"/>
              <a:t>dass</a:t>
            </a:r>
            <a:r>
              <a:rPr lang="cs-CZ" i="1" dirty="0"/>
              <a:t>…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1. P.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2. P. </a:t>
            </a:r>
            <a:r>
              <a:rPr lang="cs-CZ" dirty="0" err="1"/>
              <a:t>Sg</a:t>
            </a:r>
            <a:r>
              <a:rPr lang="cs-CZ" dirty="0"/>
              <a:t>./</a:t>
            </a:r>
            <a:r>
              <a:rPr lang="cs-CZ" dirty="0" err="1"/>
              <a:t>Pl</a:t>
            </a:r>
            <a:r>
              <a:rPr lang="cs-CZ" dirty="0"/>
              <a:t>. – v. a. </a:t>
            </a:r>
            <a:r>
              <a:rPr lang="cs-CZ" dirty="0" err="1"/>
              <a:t>Solidarität</a:t>
            </a:r>
            <a:r>
              <a:rPr lang="cs-CZ" dirty="0"/>
              <a:t>: </a:t>
            </a:r>
            <a:r>
              <a:rPr lang="cs-CZ" i="1" dirty="0"/>
              <a:t>So, </a:t>
            </a:r>
            <a:r>
              <a:rPr lang="cs-CZ" i="1" dirty="0" err="1"/>
              <a:t>jetzt</a:t>
            </a:r>
            <a:r>
              <a:rPr lang="cs-CZ" i="1" dirty="0"/>
              <a:t> machen </a:t>
            </a:r>
            <a:r>
              <a:rPr lang="cs-CZ" i="1" dirty="0" err="1"/>
              <a:t>wir</a:t>
            </a:r>
            <a:r>
              <a:rPr lang="cs-CZ" i="1" dirty="0"/>
              <a:t> </a:t>
            </a:r>
            <a:r>
              <a:rPr lang="cs-CZ" i="1" dirty="0" err="1"/>
              <a:t>alle</a:t>
            </a:r>
            <a:r>
              <a:rPr lang="cs-CZ" i="1" dirty="0"/>
              <a:t>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Bücher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cs-CZ" i="1" dirty="0"/>
              <a:t>/ Na, </a:t>
            </a:r>
            <a:r>
              <a:rPr lang="cs-CZ" i="1" dirty="0" err="1"/>
              <a:t>wie</a:t>
            </a:r>
            <a:r>
              <a:rPr lang="cs-CZ" i="1" dirty="0"/>
              <a:t> </a:t>
            </a:r>
            <a:r>
              <a:rPr lang="cs-CZ" i="1" dirty="0" err="1"/>
              <a:t>fühlen</a:t>
            </a:r>
            <a:r>
              <a:rPr lang="cs-CZ" i="1" dirty="0"/>
              <a:t> </a:t>
            </a:r>
            <a:r>
              <a:rPr lang="cs-CZ" i="1" dirty="0" err="1"/>
              <a:t>wir</a:t>
            </a:r>
            <a:r>
              <a:rPr lang="cs-CZ" i="1" dirty="0"/>
              <a:t> </a:t>
            </a:r>
            <a:r>
              <a:rPr lang="cs-CZ" i="1" dirty="0" err="1"/>
              <a:t>uns</a:t>
            </a:r>
            <a:r>
              <a:rPr lang="cs-CZ" i="1" dirty="0"/>
              <a:t> </a:t>
            </a:r>
            <a:r>
              <a:rPr lang="cs-CZ" i="1" dirty="0" err="1"/>
              <a:t>heute</a:t>
            </a:r>
            <a:r>
              <a:rPr lang="cs-CZ" i="1" dirty="0"/>
              <a:t>?</a:t>
            </a:r>
            <a:r>
              <a:rPr lang="cs-CZ" dirty="0"/>
              <a:t> (</a:t>
            </a:r>
            <a:r>
              <a:rPr lang="cs-CZ" dirty="0" err="1"/>
              <a:t>wohlmeinend-herablassende</a:t>
            </a:r>
            <a:r>
              <a:rPr lang="cs-CZ" dirty="0"/>
              <a:t> </a:t>
            </a:r>
            <a:r>
              <a:rPr lang="cs-CZ" dirty="0" err="1"/>
              <a:t>Frage</a:t>
            </a:r>
            <a:r>
              <a:rPr lang="cs-CZ" dirty="0"/>
              <a:t> </a:t>
            </a:r>
            <a:r>
              <a:rPr lang="cs-CZ" dirty="0" err="1"/>
              <a:t>eines</a:t>
            </a:r>
            <a:r>
              <a:rPr lang="cs-CZ" dirty="0"/>
              <a:t> </a:t>
            </a:r>
            <a:r>
              <a:rPr lang="cs-CZ" dirty="0" err="1"/>
              <a:t>Arztes</a:t>
            </a:r>
            <a:r>
              <a:rPr lang="cs-CZ" dirty="0"/>
              <a:t>, </a:t>
            </a:r>
            <a:r>
              <a:rPr lang="cs-CZ" dirty="0" err="1"/>
              <a:t>Funktion</a:t>
            </a:r>
            <a:r>
              <a:rPr lang="cs-CZ" dirty="0"/>
              <a:t>: </a:t>
            </a:r>
            <a:r>
              <a:rPr lang="cs-CZ" dirty="0" err="1"/>
              <a:t>suggerieren</a:t>
            </a:r>
            <a:r>
              <a:rPr lang="cs-CZ" dirty="0"/>
              <a:t>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dem </a:t>
            </a:r>
            <a:r>
              <a:rPr lang="cs-CZ" dirty="0" err="1"/>
              <a:t>Befinden</a:t>
            </a:r>
            <a:r>
              <a:rPr lang="cs-CZ" dirty="0"/>
              <a:t> des </a:t>
            </a:r>
            <a:r>
              <a:rPr lang="cs-CZ" dirty="0" err="1"/>
              <a:t>Angeredeten</a:t>
            </a:r>
            <a:r>
              <a:rPr lang="cs-CZ" dirty="0"/>
              <a:t> </a:t>
            </a:r>
            <a:r>
              <a:rPr lang="cs-CZ" dirty="0" err="1"/>
              <a:t>Anteil</a:t>
            </a:r>
            <a:r>
              <a:rPr lang="cs-CZ" dirty="0"/>
              <a:t> </a:t>
            </a:r>
            <a:r>
              <a:rPr lang="cs-CZ" dirty="0" err="1"/>
              <a:t>nimmt</a:t>
            </a:r>
            <a:r>
              <a:rPr lang="cs-CZ" dirty="0"/>
              <a:t>)</a:t>
            </a:r>
          </a:p>
          <a:p>
            <a:pPr marL="182880" indent="-182880" eaLnBrk="1" fontAlgn="auto" hangingPunct="1"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2.1 </a:t>
            </a:r>
            <a:r>
              <a:rPr lang="cs-CZ" b="1" dirty="0" err="1"/>
              <a:t>Personalpronomina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(b) 3. P.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Dritter</a:t>
            </a:r>
            <a:r>
              <a:rPr lang="cs-CZ" dirty="0"/>
              <a:t> oder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Drittes</a:t>
            </a:r>
            <a:r>
              <a:rPr lang="cs-CZ" dirty="0"/>
              <a:t>, von dem </a:t>
            </a:r>
            <a:r>
              <a:rPr lang="cs-CZ" dirty="0" err="1"/>
              <a:t>gesprochen</a:t>
            </a:r>
            <a:r>
              <a:rPr lang="cs-CZ" dirty="0"/>
              <a:t> </a:t>
            </a:r>
            <a:r>
              <a:rPr lang="cs-CZ" dirty="0" err="1"/>
              <a:t>wird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Hauptfunktion</a:t>
            </a:r>
            <a:r>
              <a:rPr lang="cs-CZ" dirty="0"/>
              <a:t>: </a:t>
            </a:r>
            <a:r>
              <a:rPr lang="cs-CZ" dirty="0" err="1"/>
              <a:t>vertritt</a:t>
            </a:r>
            <a:r>
              <a:rPr lang="cs-CZ" dirty="0"/>
              <a:t> </a:t>
            </a:r>
            <a:r>
              <a:rPr lang="cs-CZ" dirty="0" err="1"/>
              <a:t>Wörter</a:t>
            </a: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Wiederholungen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Opposition</a:t>
            </a:r>
            <a:r>
              <a:rPr lang="cs-CZ" dirty="0"/>
              <a:t> </a:t>
            </a:r>
            <a:r>
              <a:rPr lang="cs-CZ" dirty="0" err="1"/>
              <a:t>Sg</a:t>
            </a:r>
            <a:r>
              <a:rPr lang="cs-CZ" dirty="0"/>
              <a:t>./</a:t>
            </a:r>
            <a:r>
              <a:rPr lang="cs-CZ" dirty="0" err="1"/>
              <a:t>Pl</a:t>
            </a:r>
            <a:r>
              <a:rPr lang="cs-CZ" dirty="0"/>
              <a:t>.;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unterscheidet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nach Genus (</a:t>
            </a:r>
            <a:r>
              <a:rPr lang="cs-CZ" i="1" dirty="0" err="1"/>
              <a:t>er</a:t>
            </a:r>
            <a:r>
              <a:rPr lang="cs-CZ" i="1" dirty="0"/>
              <a:t>, </a:t>
            </a:r>
            <a:r>
              <a:rPr lang="cs-CZ" i="1" dirty="0" err="1"/>
              <a:t>sie</a:t>
            </a:r>
            <a:r>
              <a:rPr lang="cs-CZ" i="1" dirty="0"/>
              <a:t>, es</a:t>
            </a:r>
            <a:r>
              <a:rPr lang="cs-CZ" dirty="0"/>
              <a:t>)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statt</a:t>
            </a:r>
            <a:r>
              <a:rPr lang="cs-CZ" dirty="0"/>
              <a:t> der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i="1" dirty="0" err="1"/>
              <a:t>seiner</a:t>
            </a:r>
            <a:r>
              <a:rPr lang="cs-CZ" dirty="0"/>
              <a:t> (Gen. </a:t>
            </a:r>
            <a:r>
              <a:rPr lang="cs-CZ" dirty="0" err="1"/>
              <a:t>Neutr</a:t>
            </a:r>
            <a:r>
              <a:rPr lang="cs-CZ" dirty="0"/>
              <a:t>./</a:t>
            </a:r>
            <a:r>
              <a:rPr lang="cs-CZ" dirty="0" err="1"/>
              <a:t>Mask</a:t>
            </a:r>
            <a:r>
              <a:rPr lang="cs-CZ" dirty="0"/>
              <a:t>.) </a:t>
            </a:r>
            <a:r>
              <a:rPr lang="cs-CZ" i="1" dirty="0" err="1"/>
              <a:t>dessen</a:t>
            </a:r>
            <a:r>
              <a:rPr lang="cs-CZ" i="1" dirty="0"/>
              <a:t> </a:t>
            </a:r>
            <a:r>
              <a:rPr lang="cs-CZ" dirty="0" err="1"/>
              <a:t>verwendet</a:t>
            </a:r>
            <a:r>
              <a:rPr lang="cs-CZ" dirty="0"/>
              <a:t>, </a:t>
            </a:r>
            <a:r>
              <a:rPr lang="cs-CZ" dirty="0" err="1"/>
              <a:t>falls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-Person </a:t>
            </a:r>
            <a:r>
              <a:rPr lang="cs-CZ" dirty="0" err="1"/>
              <a:t>gemeint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: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bedarf</a:t>
            </a:r>
            <a:r>
              <a:rPr lang="cs-CZ" i="1" dirty="0"/>
              <a:t> des </a:t>
            </a:r>
            <a:r>
              <a:rPr lang="cs-CZ" i="1" dirty="0" err="1"/>
              <a:t>Geldes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. –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bedarf</a:t>
            </a:r>
            <a:r>
              <a:rPr lang="cs-CZ" i="1" dirty="0"/>
              <a:t> </a:t>
            </a:r>
            <a:r>
              <a:rPr lang="cs-CZ" i="1" dirty="0" err="1"/>
              <a:t>dessen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cs-CZ" dirty="0"/>
            </a:br>
            <a:r>
              <a:rPr lang="cs-CZ" sz="4400" b="1" dirty="0"/>
              <a:t>2.1 </a:t>
            </a:r>
            <a:r>
              <a:rPr lang="cs-CZ" sz="4400" b="1" dirty="0" err="1"/>
              <a:t>PersonalPronomina</a:t>
            </a:r>
            <a:r>
              <a:rPr lang="cs-CZ" sz="4400" b="1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(c) H</a:t>
            </a:r>
            <a:r>
              <a:rPr lang="de-DE" dirty="0" err="1">
                <a:solidFill>
                  <a:srgbClr val="FFFF00"/>
                </a:solidFill>
              </a:rPr>
              <a:t>istorischer</a:t>
            </a:r>
            <a:r>
              <a:rPr lang="de-DE" dirty="0">
                <a:solidFill>
                  <a:srgbClr val="FFFF00"/>
                </a:solidFill>
              </a:rPr>
              <a:t> Exkurs: Höflichkeitsformen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im</a:t>
            </a:r>
            <a:r>
              <a:rPr lang="cs-CZ" dirty="0">
                <a:solidFill>
                  <a:srgbClr val="FFFF00"/>
                </a:solidFill>
              </a:rPr>
              <a:t> Laufe der </a:t>
            </a:r>
            <a:r>
              <a:rPr lang="cs-CZ" dirty="0" err="1">
                <a:solidFill>
                  <a:srgbClr val="FFFF00"/>
                </a:solidFill>
              </a:rPr>
              <a:t>Jahrhunderte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de-DE" i="1" dirty="0" err="1"/>
              <a:t>ir</a:t>
            </a:r>
            <a:r>
              <a:rPr lang="de-DE" i="1" dirty="0"/>
              <a:t> </a:t>
            </a:r>
            <a:r>
              <a:rPr lang="de-DE" dirty="0"/>
              <a:t>(</a:t>
            </a:r>
            <a:r>
              <a:rPr lang="cs-CZ" dirty="0"/>
              <a:t>„</a:t>
            </a:r>
            <a:r>
              <a:rPr lang="de-DE" dirty="0"/>
              <a:t>ihr</a:t>
            </a:r>
            <a:r>
              <a:rPr lang="cs-CZ" dirty="0"/>
              <a:t>“</a:t>
            </a:r>
            <a:r>
              <a:rPr lang="de-DE" dirty="0"/>
              <a:t>) seit dem 9. Jh. (Otfrid von Weißenburg): die angesprochene Person behandelt, als ob sie nicht eine, sondern mehrere Personen sei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 err="1"/>
              <a:t>fnhd</a:t>
            </a:r>
            <a:r>
              <a:rPr lang="de-DE" dirty="0"/>
              <a:t>: 3. P. </a:t>
            </a:r>
            <a:r>
              <a:rPr lang="de-DE" dirty="0" err="1"/>
              <a:t>Sg</a:t>
            </a:r>
            <a:r>
              <a:rPr lang="cs-CZ" dirty="0"/>
              <a:t>.</a:t>
            </a:r>
            <a:r>
              <a:rPr lang="de-DE" dirty="0"/>
              <a:t>: </a:t>
            </a:r>
            <a:r>
              <a:rPr lang="de-DE" i="1" dirty="0"/>
              <a:t>Der Herr Pfarrer hört ja wohl, dass ich ein Christ bin. </a:t>
            </a:r>
            <a:r>
              <a:rPr lang="de-DE" dirty="0"/>
              <a:t>(</a:t>
            </a:r>
            <a:r>
              <a:rPr lang="de-DE" dirty="0" err="1"/>
              <a:t>Simplicissimus</a:t>
            </a:r>
            <a:r>
              <a:rPr lang="de-DE" dirty="0"/>
              <a:t>) (vornehmes, hochgestelltes Sprechen): die spezifisch höfliche Konnotation hat sich im Laufe der Zeit abgeschwächt, durch </a:t>
            </a:r>
            <a:r>
              <a:rPr lang="de-DE" i="1" dirty="0"/>
              <a:t>Sie</a:t>
            </a:r>
            <a:r>
              <a:rPr lang="de-DE" dirty="0"/>
              <a:t> ersetzt (die 3. P. </a:t>
            </a:r>
            <a:r>
              <a:rPr lang="de-DE" dirty="0" err="1"/>
              <a:t>Sg</a:t>
            </a:r>
            <a:r>
              <a:rPr lang="de-DE" dirty="0"/>
              <a:t>. einige Zeit beibehalten als Anrede für Bedienstete u. a.)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nhd. </a:t>
            </a:r>
            <a:r>
              <a:rPr lang="cs-CZ" i="1" dirty="0" err="1"/>
              <a:t>Sie</a:t>
            </a:r>
            <a:r>
              <a:rPr lang="de-DE" dirty="0"/>
              <a:t> der Anrede: stand urspr. als Pronomen der 3. P. neben einem im 16. Jh. für hoch gestellte Personen aufgekommenen pluralischen Titel – z. B. </a:t>
            </a:r>
            <a:r>
              <a:rPr lang="cs-CZ" i="1" dirty="0" err="1"/>
              <a:t>Euer</a:t>
            </a:r>
            <a:r>
              <a:rPr lang="cs-CZ" i="1" dirty="0"/>
              <a:t> </a:t>
            </a:r>
            <a:r>
              <a:rPr lang="cs-CZ" i="1" dirty="0" err="1"/>
              <a:t>Gnaden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...,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...</a:t>
            </a:r>
            <a:r>
              <a:rPr lang="de-DE" dirty="0"/>
              <a:t>; seit dem 17. Jh. </a:t>
            </a:r>
            <a:r>
              <a:rPr lang="cs-CZ" i="1" dirty="0" err="1"/>
              <a:t>Sie</a:t>
            </a:r>
            <a:r>
              <a:rPr lang="de-DE" dirty="0"/>
              <a:t> auch ohne vorherige Nennung des Titels gebraucht, im 18. Jh. als Anrede unter Adligen u</a:t>
            </a:r>
            <a:r>
              <a:rPr lang="cs-CZ" dirty="0" err="1"/>
              <a:t>nd</a:t>
            </a:r>
            <a:r>
              <a:rPr lang="de-DE" dirty="0"/>
              <a:t> Bürgern von Stand neben dem älteren </a:t>
            </a:r>
            <a:r>
              <a:rPr lang="cs-CZ" i="1" dirty="0" err="1"/>
              <a:t>Ihr</a:t>
            </a:r>
            <a:r>
              <a:rPr lang="de-DE" dirty="0"/>
              <a:t> allgemein üblich u</a:t>
            </a:r>
            <a:r>
              <a:rPr lang="cs-CZ" dirty="0" err="1"/>
              <a:t>nd</a:t>
            </a:r>
            <a:r>
              <a:rPr lang="de-DE" dirty="0"/>
              <a:t> groß geschrieben.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2.2 </a:t>
            </a:r>
            <a:r>
              <a:rPr lang="cs-CZ" b="1" dirty="0" err="1"/>
              <a:t>Possessivpronomina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aus</a:t>
            </a:r>
            <a:r>
              <a:rPr lang="cs-CZ" dirty="0"/>
              <a:t> dem Gen. des </a:t>
            </a:r>
            <a:r>
              <a:rPr lang="cs-CZ" dirty="0" err="1"/>
              <a:t>Personalpronomens</a:t>
            </a:r>
            <a:r>
              <a:rPr lang="cs-CZ" dirty="0"/>
              <a:t> </a:t>
            </a:r>
            <a:r>
              <a:rPr lang="cs-CZ" dirty="0" err="1"/>
              <a:t>abgeleitet</a:t>
            </a:r>
            <a:r>
              <a:rPr lang="cs-CZ" dirty="0"/>
              <a:t>: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de-DE" i="1" dirty="0"/>
              <a:t>–</a:t>
            </a:r>
            <a:r>
              <a:rPr lang="cs-CZ" i="1" dirty="0"/>
              <a:t> mein, </a:t>
            </a:r>
            <a:r>
              <a:rPr lang="cs-CZ" i="1" dirty="0" err="1"/>
              <a:t>wir</a:t>
            </a:r>
            <a:r>
              <a:rPr lang="cs-CZ" i="1" dirty="0"/>
              <a:t> </a:t>
            </a:r>
            <a:r>
              <a:rPr lang="de-DE" i="1" dirty="0"/>
              <a:t>– unser</a:t>
            </a:r>
            <a:r>
              <a:rPr lang="de-DE" dirty="0"/>
              <a:t> (1. P.); </a:t>
            </a:r>
            <a:r>
              <a:rPr lang="de-DE" i="1" dirty="0"/>
              <a:t>du – dein, ihr – euer, Sie – Ihr</a:t>
            </a:r>
            <a:r>
              <a:rPr lang="de-DE" dirty="0"/>
              <a:t> (2. P., formal 3. P.); </a:t>
            </a:r>
            <a:r>
              <a:rPr lang="de-DE" i="1" dirty="0"/>
              <a:t>er – sein, sie – ihr, es – sein, sie – ihr</a:t>
            </a:r>
            <a:r>
              <a:rPr lang="de-DE" dirty="0"/>
              <a:t> (3. P.)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als Artikelwort sowie </a:t>
            </a:r>
            <a:r>
              <a:rPr lang="de-DE" dirty="0" err="1"/>
              <a:t>subst</a:t>
            </a:r>
            <a:r>
              <a:rPr lang="de-DE" dirty="0"/>
              <a:t>. Pronomen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im Wortstamm richtet sich das Pronomen nach Person, Numerus u</a:t>
            </a:r>
            <a:r>
              <a:rPr lang="cs-CZ" dirty="0" err="1"/>
              <a:t>nd</a:t>
            </a:r>
            <a:r>
              <a:rPr lang="de-DE" dirty="0"/>
              <a:t> Genus des Besitzers (a), in den Endungen nach Kasus, Genus u</a:t>
            </a:r>
            <a:r>
              <a:rPr lang="cs-CZ" dirty="0" err="1"/>
              <a:t>nd</a:t>
            </a:r>
            <a:r>
              <a:rPr lang="de-DE" dirty="0"/>
              <a:t> Numerus des Besitztums (b):</a:t>
            </a:r>
            <a:endParaRPr lang="cs-CZ" dirty="0"/>
          </a:p>
          <a:p>
            <a:pPr marL="0" indent="0" eaLnBrk="1" fontAlgn="auto" hangingPunct="1">
              <a:buNone/>
              <a:defRPr/>
            </a:pPr>
            <a:r>
              <a:rPr lang="de-DE" dirty="0"/>
              <a:t> (a) </a:t>
            </a:r>
            <a:r>
              <a:rPr lang="de-DE" i="1" dirty="0"/>
              <a:t>Ich brauche kein Fahrzeug. </a:t>
            </a:r>
            <a:r>
              <a:rPr lang="de-DE" i="1" u="sng" dirty="0"/>
              <a:t>Ich</a:t>
            </a:r>
            <a:r>
              <a:rPr lang="de-DE" i="1" dirty="0"/>
              <a:t> nehme </a:t>
            </a:r>
            <a:r>
              <a:rPr lang="de-DE" i="1" u="sng" dirty="0"/>
              <a:t>mein</a:t>
            </a:r>
            <a:r>
              <a:rPr lang="de-DE" i="1" dirty="0"/>
              <a:t>es. </a:t>
            </a:r>
            <a:endParaRPr lang="cs-CZ" i="1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i="1" dirty="0"/>
              <a:t> </a:t>
            </a:r>
            <a:r>
              <a:rPr lang="de-DE" dirty="0"/>
              <a:t>(b) </a:t>
            </a:r>
            <a:r>
              <a:rPr lang="de-DE" i="1" dirty="0"/>
              <a:t>Ich brauche keinen </a:t>
            </a:r>
            <a:r>
              <a:rPr lang="de-DE" i="1" u="sng" dirty="0"/>
              <a:t>Koffer</a:t>
            </a:r>
            <a:r>
              <a:rPr lang="de-DE" i="1" dirty="0"/>
              <a:t>. Ich nehme mein</a:t>
            </a:r>
            <a:r>
              <a:rPr lang="de-DE" i="1" u="sng" dirty="0"/>
              <a:t>en</a:t>
            </a:r>
            <a:r>
              <a:rPr lang="de-DE" i="1" dirty="0"/>
              <a:t>. 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2.2 </a:t>
            </a:r>
            <a:r>
              <a:rPr lang="cs-CZ" b="1" dirty="0" err="1"/>
              <a:t>Possessivpronomina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 err="1">
                <a:solidFill>
                  <a:srgbClr val="FFFF00"/>
                </a:solidFill>
              </a:rPr>
              <a:t>Besonderheiten</a:t>
            </a:r>
            <a:r>
              <a:rPr lang="cs-CZ" dirty="0">
                <a:solidFill>
                  <a:srgbClr val="FFFF00"/>
                </a:solidFill>
              </a:rPr>
              <a:t> des </a:t>
            </a:r>
            <a:r>
              <a:rPr lang="cs-CZ" dirty="0" err="1">
                <a:solidFill>
                  <a:srgbClr val="FFFF00"/>
                </a:solidFill>
              </a:rPr>
              <a:t>subst</a:t>
            </a:r>
            <a:r>
              <a:rPr lang="cs-CZ" dirty="0">
                <a:solidFill>
                  <a:srgbClr val="FFFF00"/>
                </a:solidFill>
              </a:rPr>
              <a:t>. </a:t>
            </a:r>
            <a:r>
              <a:rPr lang="cs-CZ" dirty="0" err="1">
                <a:solidFill>
                  <a:srgbClr val="FFFF00"/>
                </a:solidFill>
              </a:rPr>
              <a:t>Pronomens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Nom</a:t>
            </a:r>
            <a:r>
              <a:rPr lang="cs-CZ" dirty="0"/>
              <a:t>. </a:t>
            </a:r>
            <a:r>
              <a:rPr lang="cs-CZ" dirty="0" err="1"/>
              <a:t>Mask</a:t>
            </a:r>
            <a:r>
              <a:rPr lang="cs-CZ" dirty="0"/>
              <a:t>.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Nom</a:t>
            </a:r>
            <a:r>
              <a:rPr lang="cs-CZ" dirty="0"/>
              <a:t>./</a:t>
            </a:r>
            <a:r>
              <a:rPr lang="cs-CZ" dirty="0" err="1"/>
              <a:t>Akk</a:t>
            </a:r>
            <a:r>
              <a:rPr lang="cs-CZ" dirty="0"/>
              <a:t>. </a:t>
            </a:r>
            <a:r>
              <a:rPr lang="cs-CZ" dirty="0" err="1"/>
              <a:t>Neutr</a:t>
            </a:r>
            <a:r>
              <a:rPr lang="cs-CZ" dirty="0"/>
              <a:t>.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vollen</a:t>
            </a:r>
            <a:r>
              <a:rPr lang="cs-CZ" dirty="0"/>
              <a:t> </a:t>
            </a:r>
            <a:r>
              <a:rPr lang="cs-CZ" dirty="0" err="1"/>
              <a:t>Endungen</a:t>
            </a:r>
            <a:r>
              <a:rPr lang="cs-CZ" dirty="0"/>
              <a:t> </a:t>
            </a:r>
            <a:r>
              <a:rPr lang="cs-CZ" i="1" dirty="0"/>
              <a:t>-</a:t>
            </a:r>
            <a:r>
              <a:rPr lang="cs-CZ" i="1" dirty="0" err="1"/>
              <a:t>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i="1" dirty="0"/>
              <a:t>-es</a:t>
            </a:r>
            <a:r>
              <a:rPr lang="cs-CZ" dirty="0"/>
              <a:t>: </a:t>
            </a:r>
            <a:r>
              <a:rPr lang="cs-CZ" i="1" dirty="0" err="1"/>
              <a:t>Wessen</a:t>
            </a:r>
            <a:r>
              <a:rPr lang="cs-CZ" i="1" dirty="0"/>
              <a:t> </a:t>
            </a:r>
            <a:r>
              <a:rPr lang="cs-CZ" i="1" dirty="0" err="1"/>
              <a:t>Wagen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?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meiner</a:t>
            </a:r>
            <a:r>
              <a:rPr lang="cs-CZ" i="1" dirty="0"/>
              <a:t>./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unserer</a:t>
            </a:r>
            <a:r>
              <a:rPr lang="cs-CZ" i="1" dirty="0"/>
              <a:t>.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prädikativer</a:t>
            </a:r>
            <a:r>
              <a:rPr lang="cs-CZ" dirty="0"/>
              <a:t> </a:t>
            </a:r>
            <a:r>
              <a:rPr lang="cs-CZ" dirty="0" err="1"/>
              <a:t>Gebrauch</a:t>
            </a:r>
            <a:r>
              <a:rPr lang="cs-CZ" dirty="0"/>
              <a:t> ­</a:t>
            </a:r>
            <a:r>
              <a:rPr lang="de-DE" dirty="0"/>
              <a:t>– das </a:t>
            </a:r>
            <a:r>
              <a:rPr lang="de-DE" dirty="0" err="1"/>
              <a:t>subst</a:t>
            </a:r>
            <a:r>
              <a:rPr lang="de-DE" dirty="0"/>
              <a:t>. Possessivpronomen oft unflektiert: </a:t>
            </a:r>
            <a:r>
              <a:rPr lang="de-DE" i="1" dirty="0"/>
              <a:t>Der Bleistift ist mein/meiner.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auch in Verbindung mit dem </a:t>
            </a:r>
            <a:r>
              <a:rPr lang="de-DE" dirty="0" err="1"/>
              <a:t>bA</a:t>
            </a:r>
            <a:r>
              <a:rPr lang="de-DE" dirty="0"/>
              <a:t> (adjektivische </a:t>
            </a:r>
            <a:r>
              <a:rPr lang="de-DE" dirty="0" err="1"/>
              <a:t>Flektionsformen</a:t>
            </a:r>
            <a:r>
              <a:rPr lang="de-DE" dirty="0"/>
              <a:t>): </a:t>
            </a:r>
            <a:r>
              <a:rPr lang="de-DE" i="1" dirty="0"/>
              <a:t>Wessen Bleistift ist das? – Das ist meiner/der meine/der meinige. </a:t>
            </a:r>
            <a:endParaRPr lang="cs-CZ" i="1" dirty="0"/>
          </a:p>
          <a:p>
            <a:pPr marL="182880" indent="-182880" eaLnBrk="1" fontAlgn="auto" hangingPunct="1">
              <a:defRPr/>
            </a:pPr>
            <a:r>
              <a:rPr lang="de-DE" i="1" dirty="0"/>
              <a:t>unser/euer</a:t>
            </a:r>
            <a:r>
              <a:rPr lang="de-DE" dirty="0"/>
              <a:t>: das </a:t>
            </a:r>
            <a:r>
              <a:rPr lang="de-DE" i="1" dirty="0"/>
              <a:t>e</a:t>
            </a:r>
            <a:r>
              <a:rPr lang="de-DE" dirty="0"/>
              <a:t> des Suffixes kann ausfallen, wenn die Endungen </a:t>
            </a:r>
            <a:r>
              <a:rPr lang="de-DE" i="1" dirty="0"/>
              <a:t>-e, -er</a:t>
            </a:r>
            <a:r>
              <a:rPr lang="de-DE" dirty="0"/>
              <a:t> oder </a:t>
            </a:r>
            <a:r>
              <a:rPr lang="de-DE" i="1" dirty="0"/>
              <a:t>-es</a:t>
            </a:r>
            <a:r>
              <a:rPr lang="de-DE" dirty="0"/>
              <a:t> folgen: </a:t>
            </a:r>
            <a:r>
              <a:rPr lang="de-DE" i="1" dirty="0"/>
              <a:t>Wessen Tasche ist das? Das ist unsere/unsre.</a:t>
            </a:r>
            <a:r>
              <a:rPr lang="de-DE" dirty="0"/>
              <a:t> (</a:t>
            </a:r>
            <a:r>
              <a:rPr lang="de-DE" i="1" dirty="0" err="1"/>
              <a:t>uns_re</a:t>
            </a:r>
            <a:r>
              <a:rPr lang="de-DE" dirty="0"/>
              <a:t>)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i="1" dirty="0"/>
          </a:p>
          <a:p>
            <a:pPr marL="182880" indent="-182880" eaLnBrk="1" fontAlgn="auto" hangingPunct="1"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2.2 </a:t>
            </a:r>
            <a:r>
              <a:rPr lang="cs-CZ" b="1" dirty="0" err="1"/>
              <a:t>Possessivpronomina</a:t>
            </a:r>
            <a:endParaRPr lang="cs-CZ" b="1" dirty="0"/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W</a:t>
            </a:r>
            <a:r>
              <a:rPr lang="de-DE" dirty="0" err="1"/>
              <a:t>enn</a:t>
            </a:r>
            <a:r>
              <a:rPr lang="de-DE" dirty="0"/>
              <a:t> die Pronomina die Endung </a:t>
            </a:r>
            <a:r>
              <a:rPr lang="de-DE" i="1" dirty="0"/>
              <a:t>-es</a:t>
            </a:r>
            <a:r>
              <a:rPr lang="de-DE" dirty="0"/>
              <a:t> o</a:t>
            </a:r>
            <a:r>
              <a:rPr lang="cs-CZ" dirty="0"/>
              <a:t>der</a:t>
            </a:r>
            <a:r>
              <a:rPr lang="de-DE" dirty="0"/>
              <a:t> </a:t>
            </a:r>
            <a:r>
              <a:rPr lang="de-DE" i="1" dirty="0"/>
              <a:t>-en</a:t>
            </a:r>
            <a:r>
              <a:rPr lang="de-DE" dirty="0"/>
              <a:t> haben, kann auch das</a:t>
            </a:r>
            <a:r>
              <a:rPr lang="de-DE" i="1" dirty="0"/>
              <a:t> e</a:t>
            </a:r>
            <a:r>
              <a:rPr lang="de-DE" dirty="0"/>
              <a:t> der Endung </a:t>
            </a:r>
            <a:r>
              <a:rPr lang="cs-CZ" dirty="0" err="1"/>
              <a:t>weg</a:t>
            </a:r>
            <a:r>
              <a:rPr lang="de-DE" dirty="0"/>
              <a:t>fallen: </a:t>
            </a:r>
            <a:r>
              <a:rPr lang="de-DE" i="1" dirty="0"/>
              <a:t>Wessen Buch ist das? Das ist unseres/unsers</a:t>
            </a:r>
            <a:r>
              <a:rPr lang="de-DE" dirty="0"/>
              <a:t> (</a:t>
            </a:r>
            <a:r>
              <a:rPr lang="de-DE" i="1" dirty="0" err="1"/>
              <a:t>unser_s</a:t>
            </a:r>
            <a:r>
              <a:rPr lang="de-DE" dirty="0"/>
              <a:t>) </a:t>
            </a:r>
            <a:endParaRPr lang="cs-CZ" dirty="0"/>
          </a:p>
          <a:p>
            <a:pPr eaLnBrk="1" hangingPunct="1"/>
            <a:r>
              <a:rPr lang="de-DE" dirty="0"/>
              <a:t>andere Possessivpronomina: </a:t>
            </a:r>
            <a:r>
              <a:rPr lang="de-DE" i="1" dirty="0"/>
              <a:t>e-</a:t>
            </a:r>
            <a:r>
              <a:rPr lang="de-DE" dirty="0"/>
              <a:t>Ausfall ugs.: </a:t>
            </a:r>
            <a:r>
              <a:rPr lang="de-DE" i="1" dirty="0"/>
              <a:t>Wessen Buch ist das? Das ist meins.</a:t>
            </a:r>
            <a:endParaRPr lang="cs-CZ" i="1" dirty="0"/>
          </a:p>
          <a:p>
            <a:pPr eaLnBrk="1" hangingPunct="1"/>
            <a:r>
              <a:rPr lang="cs-CZ" dirty="0"/>
              <a:t>Die Komponente </a:t>
            </a:r>
            <a:r>
              <a:rPr lang="cs-CZ" i="1" dirty="0" err="1"/>
              <a:t>seiner</a:t>
            </a:r>
            <a:r>
              <a:rPr lang="cs-CZ" i="1" dirty="0"/>
              <a:t>  </a:t>
            </a:r>
            <a:r>
              <a:rPr lang="cs-CZ" dirty="0"/>
              <a:t>(</a:t>
            </a:r>
            <a:r>
              <a:rPr lang="cs-CZ" dirty="0" err="1"/>
              <a:t>Possessivpronomen</a:t>
            </a:r>
            <a:r>
              <a:rPr lang="cs-CZ" dirty="0"/>
              <a:t>)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Adverb</a:t>
            </a:r>
            <a:r>
              <a:rPr lang="cs-CZ" dirty="0"/>
              <a:t> </a:t>
            </a:r>
            <a:r>
              <a:rPr lang="cs-CZ" i="1" dirty="0" err="1"/>
              <a:t>seinerzeit</a:t>
            </a:r>
            <a:r>
              <a:rPr lang="cs-CZ" i="1" dirty="0"/>
              <a:t> </a:t>
            </a:r>
            <a:r>
              <a:rPr lang="cs-CZ" dirty="0"/>
              <a:t>(„</a:t>
            </a:r>
            <a:r>
              <a:rPr lang="cs-CZ" dirty="0" err="1"/>
              <a:t>damals</a:t>
            </a:r>
            <a:r>
              <a:rPr lang="cs-CZ" dirty="0"/>
              <a:t>“, „</a:t>
            </a:r>
            <a:r>
              <a:rPr lang="cs-CZ" dirty="0" err="1"/>
              <a:t>früher</a:t>
            </a:r>
            <a:r>
              <a:rPr lang="cs-CZ" dirty="0"/>
              <a:t>“) </a:t>
            </a:r>
            <a:r>
              <a:rPr lang="cs-CZ" dirty="0" err="1"/>
              <a:t>bleibt</a:t>
            </a:r>
            <a:r>
              <a:rPr lang="cs-CZ" dirty="0"/>
              <a:t> </a:t>
            </a:r>
            <a:r>
              <a:rPr lang="cs-CZ" dirty="0" err="1"/>
              <a:t>unverändert</a:t>
            </a:r>
            <a:r>
              <a:rPr lang="cs-CZ" dirty="0"/>
              <a:t>: </a:t>
            </a:r>
            <a:r>
              <a:rPr lang="cs-CZ" i="1" dirty="0" err="1"/>
              <a:t>Sie</a:t>
            </a:r>
            <a:r>
              <a:rPr lang="cs-CZ" i="1" dirty="0"/>
              <a:t>/Er </a:t>
            </a:r>
            <a:r>
              <a:rPr lang="cs-CZ" i="1" dirty="0" err="1"/>
              <a:t>war</a:t>
            </a:r>
            <a:r>
              <a:rPr lang="cs-CZ" i="1" dirty="0"/>
              <a:t> in </a:t>
            </a:r>
            <a:r>
              <a:rPr lang="cs-CZ" i="1" dirty="0" err="1"/>
              <a:t>Wien</a:t>
            </a:r>
            <a:r>
              <a:rPr lang="cs-CZ" i="1" dirty="0"/>
              <a:t> </a:t>
            </a:r>
            <a:r>
              <a:rPr lang="cs-CZ" i="1" dirty="0" err="1"/>
              <a:t>seinerzeit</a:t>
            </a:r>
            <a:r>
              <a:rPr lang="cs-CZ" i="1" dirty="0"/>
              <a:t>. / </a:t>
            </a:r>
            <a:r>
              <a:rPr lang="cs-CZ" i="1" dirty="0" err="1"/>
              <a:t>Wir</a:t>
            </a:r>
            <a:r>
              <a:rPr lang="cs-CZ" i="1" dirty="0"/>
              <a:t> </a:t>
            </a:r>
            <a:r>
              <a:rPr lang="cs-CZ" i="1" dirty="0" err="1"/>
              <a:t>besuchten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/</a:t>
            </a:r>
            <a:r>
              <a:rPr lang="cs-CZ" i="1" dirty="0" err="1"/>
              <a:t>ihn</a:t>
            </a:r>
            <a:r>
              <a:rPr lang="cs-CZ" i="1" dirty="0"/>
              <a:t> </a:t>
            </a:r>
            <a:r>
              <a:rPr lang="cs-CZ" i="1" dirty="0" err="1"/>
              <a:t>seinerzeit</a:t>
            </a:r>
            <a:r>
              <a:rPr lang="cs-CZ" i="1" dirty="0"/>
              <a:t>. </a:t>
            </a:r>
            <a:r>
              <a:rPr lang="de-DE" dirty="0"/>
              <a:t> </a:t>
            </a:r>
            <a:endParaRPr lang="cs-CZ" dirty="0"/>
          </a:p>
          <a:p>
            <a:pPr eaLnBrk="1" hangingPunct="1"/>
            <a:r>
              <a:rPr lang="cs-CZ" dirty="0" err="1"/>
              <a:t>Konstruktionen</a:t>
            </a:r>
            <a:r>
              <a:rPr lang="cs-CZ" dirty="0"/>
              <a:t> des </a:t>
            </a:r>
            <a:r>
              <a:rPr lang="cs-CZ" dirty="0" err="1"/>
              <a:t>Typs</a:t>
            </a:r>
            <a:r>
              <a:rPr lang="cs-CZ" dirty="0"/>
              <a:t> </a:t>
            </a:r>
            <a:r>
              <a:rPr lang="cs-CZ" i="1" dirty="0"/>
              <a:t>(dem) Vater </a:t>
            </a:r>
            <a:r>
              <a:rPr lang="cs-CZ" i="1" dirty="0" err="1"/>
              <a:t>sein</a:t>
            </a:r>
            <a:r>
              <a:rPr lang="cs-CZ" i="1" dirty="0"/>
              <a:t> </a:t>
            </a:r>
            <a:r>
              <a:rPr lang="cs-CZ" i="1" dirty="0" err="1"/>
              <a:t>Hut</a:t>
            </a:r>
            <a:r>
              <a:rPr lang="cs-CZ" i="1" dirty="0"/>
              <a:t> </a:t>
            </a:r>
            <a:r>
              <a:rPr lang="cs-CZ" dirty="0"/>
              <a:t>(in der </a:t>
            </a:r>
            <a:r>
              <a:rPr lang="cs-CZ" dirty="0" err="1"/>
              <a:t>Bdg</a:t>
            </a:r>
            <a:r>
              <a:rPr lang="cs-CZ" dirty="0"/>
              <a:t>. „</a:t>
            </a:r>
            <a:r>
              <a:rPr lang="cs-CZ" dirty="0" err="1"/>
              <a:t>Vaters</a:t>
            </a:r>
            <a:r>
              <a:rPr lang="cs-CZ" dirty="0"/>
              <a:t> </a:t>
            </a:r>
            <a:r>
              <a:rPr lang="cs-CZ" dirty="0" err="1"/>
              <a:t>Hut</a:t>
            </a:r>
            <a:r>
              <a:rPr lang="cs-CZ" dirty="0"/>
              <a:t>“): </a:t>
            </a:r>
            <a:r>
              <a:rPr lang="cs-CZ" dirty="0" err="1"/>
              <a:t>Possessiver</a:t>
            </a:r>
            <a:r>
              <a:rPr lang="cs-CZ" dirty="0"/>
              <a:t> Dativ (</a:t>
            </a:r>
            <a:r>
              <a:rPr lang="cs-CZ" dirty="0" err="1"/>
              <a:t>Dativphrase</a:t>
            </a:r>
            <a:r>
              <a:rPr lang="cs-CZ" dirty="0"/>
              <a:t> + </a:t>
            </a:r>
            <a:r>
              <a:rPr lang="cs-CZ" dirty="0" err="1"/>
              <a:t>Possessivum</a:t>
            </a:r>
            <a:r>
              <a:rPr lang="cs-CZ" dirty="0"/>
              <a:t>); </a:t>
            </a:r>
            <a:r>
              <a:rPr lang="cs-CZ" dirty="0" err="1"/>
              <a:t>seit</a:t>
            </a:r>
            <a:r>
              <a:rPr lang="cs-CZ" dirty="0"/>
              <a:t> </a:t>
            </a:r>
            <a:r>
              <a:rPr lang="cs-CZ" dirty="0" err="1"/>
              <a:t>langem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Sprachgebrauch</a:t>
            </a:r>
            <a:r>
              <a:rPr lang="cs-CZ" dirty="0"/>
              <a:t> (</a:t>
            </a:r>
            <a:r>
              <a:rPr lang="cs-CZ" dirty="0" err="1"/>
              <a:t>v.a</a:t>
            </a:r>
            <a:r>
              <a:rPr lang="cs-CZ" dirty="0"/>
              <a:t>. </a:t>
            </a:r>
            <a:r>
              <a:rPr lang="cs-CZ" dirty="0" err="1"/>
              <a:t>regionale</a:t>
            </a:r>
            <a:r>
              <a:rPr lang="cs-CZ" dirty="0"/>
              <a:t> </a:t>
            </a:r>
            <a:r>
              <a:rPr lang="cs-CZ" dirty="0" err="1"/>
              <a:t>Ugs</a:t>
            </a:r>
            <a:r>
              <a:rPr lang="cs-CZ" dirty="0"/>
              <a:t>. oder </a:t>
            </a:r>
            <a:r>
              <a:rPr lang="cs-CZ" dirty="0" err="1"/>
              <a:t>ältere</a:t>
            </a:r>
            <a:r>
              <a:rPr lang="cs-CZ" dirty="0"/>
              <a:t> </a:t>
            </a:r>
            <a:r>
              <a:rPr lang="cs-CZ" dirty="0" err="1"/>
              <a:t>Literatursprache</a:t>
            </a:r>
            <a:r>
              <a:rPr lang="cs-CZ" dirty="0"/>
              <a:t>),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standardsprachlich</a:t>
            </a:r>
            <a:r>
              <a:rPr lang="cs-CZ" dirty="0"/>
              <a:t>: </a:t>
            </a:r>
            <a:r>
              <a:rPr lang="cs-CZ" i="1" dirty="0" err="1"/>
              <a:t>Auf</a:t>
            </a:r>
            <a:r>
              <a:rPr lang="cs-CZ" i="1" dirty="0"/>
              <a:t> der Fortuna </a:t>
            </a:r>
            <a:r>
              <a:rPr lang="cs-CZ" i="1" dirty="0" err="1"/>
              <a:t>ihrem</a:t>
            </a:r>
            <a:r>
              <a:rPr lang="cs-CZ" i="1" dirty="0"/>
              <a:t> </a:t>
            </a:r>
            <a:r>
              <a:rPr lang="cs-CZ" i="1" dirty="0" err="1"/>
              <a:t>Schiff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segeln</a:t>
            </a:r>
            <a:r>
              <a:rPr lang="cs-CZ" i="1" dirty="0"/>
              <a:t> </a:t>
            </a:r>
            <a:r>
              <a:rPr lang="cs-CZ" i="1" dirty="0" err="1"/>
              <a:t>im</a:t>
            </a:r>
            <a:r>
              <a:rPr lang="cs-CZ" i="1" dirty="0"/>
              <a:t> </a:t>
            </a:r>
            <a:r>
              <a:rPr lang="cs-CZ" i="1" dirty="0" err="1"/>
              <a:t>Begriff</a:t>
            </a:r>
            <a:r>
              <a:rPr lang="cs-CZ" i="1" dirty="0"/>
              <a:t>.</a:t>
            </a:r>
            <a:r>
              <a:rPr lang="cs-CZ" dirty="0"/>
              <a:t> (Schiller) / </a:t>
            </a:r>
            <a:r>
              <a:rPr lang="cs-CZ" i="1" dirty="0"/>
              <a:t>Dem Otto </a:t>
            </a:r>
            <a:r>
              <a:rPr lang="cs-CZ" i="1" dirty="0" err="1"/>
              <a:t>seine</a:t>
            </a:r>
            <a:r>
              <a:rPr lang="cs-CZ" i="1" dirty="0"/>
              <a:t> </a:t>
            </a:r>
            <a:r>
              <a:rPr lang="cs-CZ" i="1" dirty="0" err="1"/>
              <a:t>Sachen</a:t>
            </a:r>
            <a:r>
              <a:rPr lang="cs-CZ" i="1" dirty="0"/>
              <a:t> </a:t>
            </a:r>
            <a:r>
              <a:rPr lang="cs-CZ" i="1" dirty="0" err="1"/>
              <a:t>liegen</a:t>
            </a:r>
            <a:r>
              <a:rPr lang="cs-CZ" i="1" dirty="0"/>
              <a:t> </a:t>
            </a:r>
            <a:r>
              <a:rPr lang="cs-CZ" i="1" dirty="0" err="1"/>
              <a:t>auf</a:t>
            </a:r>
            <a:r>
              <a:rPr lang="cs-CZ" i="1" dirty="0"/>
              <a:t> dem </a:t>
            </a:r>
            <a:r>
              <a:rPr lang="cs-CZ" i="1" dirty="0" err="1"/>
              <a:t>Boden</a:t>
            </a:r>
            <a:r>
              <a:rPr lang="cs-CZ" i="1" dirty="0"/>
              <a:t>. /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sind</a:t>
            </a:r>
            <a:r>
              <a:rPr lang="cs-CZ" i="1" dirty="0"/>
              <a:t> der Anna </a:t>
            </a:r>
            <a:r>
              <a:rPr lang="cs-CZ" i="1" dirty="0" err="1"/>
              <a:t>ihre</a:t>
            </a:r>
            <a:r>
              <a:rPr lang="cs-CZ" i="1" dirty="0"/>
              <a:t> </a:t>
            </a:r>
            <a:r>
              <a:rPr lang="cs-CZ" i="1" dirty="0" err="1"/>
              <a:t>liebsten</a:t>
            </a:r>
            <a:r>
              <a:rPr lang="cs-CZ" i="1" dirty="0"/>
              <a:t> </a:t>
            </a:r>
            <a:r>
              <a:rPr lang="cs-CZ" i="1" dirty="0" err="1"/>
              <a:t>Sachen</a:t>
            </a:r>
            <a:r>
              <a:rPr lang="cs-CZ" i="1" dirty="0"/>
              <a:t>. 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2.3 </a:t>
            </a:r>
            <a:r>
              <a:rPr lang="cs-CZ" b="1" dirty="0" err="1"/>
              <a:t>Demonstrativpronomina</a:t>
            </a:r>
            <a:endParaRPr lang="cs-CZ" b="1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i="1" dirty="0"/>
              <a:t>der, derjenige, dieser, jener, ein solcher</a:t>
            </a:r>
            <a:r>
              <a:rPr lang="de-DE" dirty="0"/>
              <a:t> </a:t>
            </a:r>
            <a:endParaRPr lang="cs-CZ" dirty="0"/>
          </a:p>
          <a:p>
            <a:pPr eaLnBrk="1" hangingPunct="1"/>
            <a:r>
              <a:rPr lang="cs-CZ" dirty="0" err="1"/>
              <a:t>zum</a:t>
            </a:r>
            <a:r>
              <a:rPr lang="cs-CZ" dirty="0"/>
              <a:t> </a:t>
            </a:r>
            <a:r>
              <a:rPr lang="de-DE" dirty="0"/>
              <a:t>Formenbestand vgl. die entsprechenden Artikelwörter </a:t>
            </a:r>
            <a:endParaRPr lang="cs-CZ" dirty="0"/>
          </a:p>
          <a:p>
            <a:pPr eaLnBrk="1" hangingPunct="1"/>
            <a:r>
              <a:rPr lang="de-DE" dirty="0"/>
              <a:t>X </a:t>
            </a:r>
            <a:r>
              <a:rPr lang="de-DE" i="1" dirty="0"/>
              <a:t>der</a:t>
            </a:r>
            <a:r>
              <a:rPr lang="de-DE" dirty="0"/>
              <a:t> – besondere Deklinationsformen (die sog. vollen Formen) </a:t>
            </a:r>
            <a:r>
              <a:rPr lang="de-DE" i="1" dirty="0"/>
              <a:t>dessen, deren, derer</a:t>
            </a:r>
            <a:r>
              <a:rPr lang="de-DE" dirty="0"/>
              <a:t> </a:t>
            </a:r>
            <a:endParaRPr lang="cs-CZ" dirty="0"/>
          </a:p>
          <a:p>
            <a:pPr eaLnBrk="1" hangingPunct="1"/>
            <a:r>
              <a:rPr lang="cs-CZ" dirty="0" err="1"/>
              <a:t>zwei</a:t>
            </a:r>
            <a:r>
              <a:rPr lang="cs-CZ" dirty="0"/>
              <a:t> </a:t>
            </a:r>
            <a:r>
              <a:rPr lang="cs-CZ" dirty="0" err="1"/>
              <a:t>Verwendungsweisen</a:t>
            </a:r>
            <a:r>
              <a:rPr lang="cs-CZ" dirty="0"/>
              <a:t>/</a:t>
            </a:r>
            <a:r>
              <a:rPr lang="cs-CZ" dirty="0" err="1"/>
              <a:t>Funktionen</a:t>
            </a:r>
            <a:r>
              <a:rPr lang="cs-CZ" dirty="0"/>
              <a:t>:</a:t>
            </a:r>
          </a:p>
          <a:p>
            <a:pPr eaLnBrk="1" hangingPunct="1">
              <a:buFont typeface="Wingdings" pitchFamily="2" charset="2"/>
              <a:buAutoNum type="alphaLcParenBoth"/>
            </a:pPr>
            <a:r>
              <a:rPr lang="cs-CZ" dirty="0">
                <a:latin typeface="Arial" charset="0"/>
              </a:rPr>
              <a:t> </a:t>
            </a:r>
            <a:r>
              <a:rPr lang="de-DE" dirty="0"/>
              <a:t>zurückweisende (anaphorische) Demonstrativpronomina</a:t>
            </a:r>
            <a:endParaRPr lang="cs-CZ" dirty="0"/>
          </a:p>
          <a:p>
            <a:pPr eaLnBrk="1" hangingPunct="1">
              <a:buFont typeface="Wingdings" pitchFamily="2" charset="2"/>
              <a:buAutoNum type="alphaLcParenBoth"/>
            </a:pPr>
            <a:r>
              <a:rPr lang="cs-CZ" dirty="0">
                <a:latin typeface="Arial" charset="0"/>
              </a:rPr>
              <a:t> </a:t>
            </a:r>
            <a:r>
              <a:rPr lang="cs-CZ" dirty="0" err="1"/>
              <a:t>vorausweisendes</a:t>
            </a:r>
            <a:r>
              <a:rPr lang="cs-CZ" dirty="0"/>
              <a:t> (</a:t>
            </a:r>
            <a:r>
              <a:rPr lang="cs-CZ" dirty="0" err="1"/>
              <a:t>kataphorisches</a:t>
            </a:r>
            <a:r>
              <a:rPr lang="cs-CZ" dirty="0"/>
              <a:t>) </a:t>
            </a:r>
            <a:r>
              <a:rPr lang="cs-CZ" dirty="0" err="1"/>
              <a:t>Demonstrativpronomen</a:t>
            </a:r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2.3 </a:t>
            </a:r>
            <a:r>
              <a:rPr lang="cs-CZ" b="1" dirty="0" err="1"/>
              <a:t>Demonstrativpronomina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dirty="0">
                <a:solidFill>
                  <a:srgbClr val="FFFF00"/>
                </a:solidFill>
              </a:rPr>
              <a:t>(a) zurückweisende (anaphorische) Demonstrativpronomina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de-DE" dirty="0"/>
              <a:t>Hauptfunktion: stehen für vorerwähnte Nicht-Personen u</a:t>
            </a:r>
            <a:r>
              <a:rPr lang="cs-CZ" dirty="0" err="1"/>
              <a:t>nd</a:t>
            </a:r>
            <a:r>
              <a:rPr lang="de-DE" dirty="0"/>
              <a:t> Personen: </a:t>
            </a:r>
            <a:r>
              <a:rPr lang="de-DE" i="1" dirty="0"/>
              <a:t>Kennst du seine Freundin? Nein, die kenne ich nicht. / </a:t>
            </a:r>
            <a:r>
              <a:rPr lang="cs-CZ" i="1" dirty="0" err="1"/>
              <a:t>Siehst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den Mann? </a:t>
            </a:r>
            <a:r>
              <a:rPr lang="cs-CZ" i="1" dirty="0" err="1"/>
              <a:t>Dessen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angenommen</a:t>
            </a:r>
            <a:r>
              <a:rPr lang="cs-CZ" i="1" dirty="0"/>
              <a:t>. / </a:t>
            </a:r>
            <a:r>
              <a:rPr lang="cs-CZ" i="1" dirty="0" err="1"/>
              <a:t>Siehst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Frau</a:t>
            </a:r>
            <a:r>
              <a:rPr lang="cs-CZ" i="1" dirty="0"/>
              <a:t>? </a:t>
            </a:r>
            <a:r>
              <a:rPr lang="cs-CZ" i="1" dirty="0" err="1"/>
              <a:t>Deren</a:t>
            </a:r>
            <a:r>
              <a:rPr lang="cs-CZ" i="1" dirty="0"/>
              <a:t> (</a:t>
            </a:r>
            <a:r>
              <a:rPr lang="cs-CZ" i="1" dirty="0" err="1"/>
              <a:t>Derer</a:t>
            </a:r>
            <a:r>
              <a:rPr lang="cs-CZ" i="1" dirty="0"/>
              <a:t>)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angenommen</a:t>
            </a:r>
            <a:r>
              <a:rPr lang="cs-CZ" i="1" dirty="0"/>
              <a:t>. 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weitere</a:t>
            </a:r>
            <a:r>
              <a:rPr lang="cs-CZ" dirty="0"/>
              <a:t> </a:t>
            </a:r>
            <a:r>
              <a:rPr lang="cs-CZ" dirty="0" err="1"/>
              <a:t>Funktionen</a:t>
            </a:r>
            <a:r>
              <a:rPr lang="cs-CZ" dirty="0"/>
              <a:t>:</a:t>
            </a:r>
          </a:p>
          <a:p>
            <a:pPr marL="182880" indent="-182880" eaLnBrk="1" fontAlgn="auto" hangingPunct="1">
              <a:defRPr/>
            </a:pPr>
            <a:r>
              <a:rPr lang="cs-CZ" i="1" dirty="0" err="1"/>
              <a:t>das</a:t>
            </a:r>
            <a:r>
              <a:rPr lang="cs-CZ" i="1" dirty="0"/>
              <a:t>/</a:t>
            </a:r>
            <a:r>
              <a:rPr lang="cs-CZ" i="1" dirty="0" err="1"/>
              <a:t>dies</a:t>
            </a:r>
            <a:r>
              <a:rPr lang="cs-CZ" dirty="0"/>
              <a:t> (</a:t>
            </a:r>
            <a:r>
              <a:rPr lang="cs-CZ" dirty="0" err="1"/>
              <a:t>verkürzt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i="1" dirty="0" err="1"/>
              <a:t>dieses</a:t>
            </a:r>
            <a:r>
              <a:rPr lang="cs-CZ" dirty="0"/>
              <a:t>): </a:t>
            </a:r>
            <a:r>
              <a:rPr lang="cs-CZ" dirty="0" err="1"/>
              <a:t>fassen</a:t>
            </a:r>
            <a:r>
              <a:rPr lang="cs-CZ" dirty="0"/>
              <a:t> </a:t>
            </a:r>
            <a:r>
              <a:rPr lang="cs-CZ" dirty="0" err="1"/>
              <a:t>verbale</a:t>
            </a:r>
            <a:r>
              <a:rPr lang="cs-CZ" dirty="0"/>
              <a:t> </a:t>
            </a:r>
            <a:r>
              <a:rPr lang="cs-CZ" dirty="0" err="1"/>
              <a:t>Aussagen</a:t>
            </a:r>
            <a:r>
              <a:rPr lang="cs-CZ" dirty="0"/>
              <a:t> </a:t>
            </a:r>
            <a:r>
              <a:rPr lang="cs-CZ" dirty="0" err="1"/>
              <a:t>zusammen</a:t>
            </a:r>
            <a:r>
              <a:rPr lang="cs-CZ" dirty="0"/>
              <a:t>: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gekommen</a:t>
            </a:r>
            <a:r>
              <a:rPr lang="cs-CZ" i="1" dirty="0"/>
              <a:t>. </a:t>
            </a:r>
            <a:r>
              <a:rPr lang="cs-CZ" i="1" dirty="0" err="1"/>
              <a:t>Dies</a:t>
            </a:r>
            <a:r>
              <a:rPr lang="cs-CZ" i="1" dirty="0"/>
              <a:t> </a:t>
            </a:r>
            <a:r>
              <a:rPr lang="cs-CZ" i="1" dirty="0" err="1"/>
              <a:t>war</a:t>
            </a:r>
            <a:r>
              <a:rPr lang="cs-CZ" i="1" dirty="0"/>
              <a:t> </a:t>
            </a:r>
            <a:r>
              <a:rPr lang="cs-CZ" i="1" dirty="0" err="1"/>
              <a:t>für</a:t>
            </a:r>
            <a:r>
              <a:rPr lang="cs-CZ" i="1" dirty="0"/>
              <a:t> </a:t>
            </a:r>
            <a:r>
              <a:rPr lang="cs-CZ" i="1" dirty="0" err="1"/>
              <a:t>alle</a:t>
            </a:r>
            <a:r>
              <a:rPr lang="cs-CZ" i="1" dirty="0"/>
              <a:t> </a:t>
            </a:r>
            <a:r>
              <a:rPr lang="cs-CZ" i="1" dirty="0" err="1"/>
              <a:t>unerwartet</a:t>
            </a:r>
            <a:r>
              <a:rPr lang="cs-CZ" i="1" dirty="0"/>
              <a:t>.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2.3 </a:t>
            </a:r>
            <a:r>
              <a:rPr lang="cs-CZ" b="1" dirty="0" err="1"/>
              <a:t>Demonstrativpronomina</a:t>
            </a:r>
            <a:endParaRPr lang="cs-CZ" b="1" dirty="0"/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i="1" dirty="0" err="1"/>
              <a:t>dieser</a:t>
            </a:r>
            <a:r>
              <a:rPr lang="cs-CZ" i="1" dirty="0"/>
              <a:t>/</a:t>
            </a:r>
            <a:r>
              <a:rPr lang="cs-CZ" i="1" dirty="0" err="1"/>
              <a:t>jener</a:t>
            </a:r>
            <a:r>
              <a:rPr lang="cs-CZ" dirty="0"/>
              <a:t> </a:t>
            </a:r>
            <a:r>
              <a:rPr lang="cs-CZ" dirty="0" err="1"/>
              <a:t>paarweise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Unterscheidung</a:t>
            </a:r>
            <a:r>
              <a:rPr lang="cs-CZ" dirty="0"/>
              <a:t> </a:t>
            </a:r>
            <a:r>
              <a:rPr lang="cs-CZ" dirty="0" err="1"/>
              <a:t>zweier</a:t>
            </a:r>
            <a:r>
              <a:rPr lang="cs-CZ" dirty="0"/>
              <a:t> </a:t>
            </a:r>
            <a:r>
              <a:rPr lang="cs-CZ" dirty="0" err="1"/>
              <a:t>vorerwähnter</a:t>
            </a:r>
            <a:r>
              <a:rPr lang="cs-CZ" dirty="0"/>
              <a:t> </a:t>
            </a:r>
            <a:r>
              <a:rPr lang="cs-CZ" dirty="0" err="1"/>
              <a:t>Subst</a:t>
            </a:r>
            <a:r>
              <a:rPr lang="cs-CZ" dirty="0"/>
              <a:t>. </a:t>
            </a:r>
            <a:r>
              <a:rPr lang="cs-CZ" dirty="0" err="1"/>
              <a:t>verwendet</a:t>
            </a:r>
            <a:r>
              <a:rPr lang="cs-CZ" dirty="0"/>
              <a:t> (</a:t>
            </a:r>
            <a:r>
              <a:rPr lang="cs-CZ" dirty="0" err="1"/>
              <a:t>form</a:t>
            </a:r>
            <a:r>
              <a:rPr lang="cs-CZ" dirty="0"/>
              <a:t>., </a:t>
            </a:r>
            <a:r>
              <a:rPr lang="cs-CZ" dirty="0" err="1"/>
              <a:t>geh</a:t>
            </a:r>
            <a:r>
              <a:rPr lang="cs-CZ" dirty="0"/>
              <a:t>.): </a:t>
            </a:r>
            <a:r>
              <a:rPr lang="cs-CZ" i="1" dirty="0" err="1"/>
              <a:t>Hier</a:t>
            </a:r>
            <a:r>
              <a:rPr lang="cs-CZ" i="1" dirty="0"/>
              <a:t> </a:t>
            </a:r>
            <a:r>
              <a:rPr lang="cs-CZ" i="1" dirty="0" err="1"/>
              <a:t>sind</a:t>
            </a:r>
            <a:r>
              <a:rPr lang="cs-CZ" i="1" dirty="0"/>
              <a:t> </a:t>
            </a:r>
            <a:r>
              <a:rPr lang="cs-CZ" i="1" dirty="0" err="1"/>
              <a:t>zwei</a:t>
            </a:r>
            <a:r>
              <a:rPr lang="cs-CZ" i="1" dirty="0"/>
              <a:t> </a:t>
            </a:r>
            <a:r>
              <a:rPr lang="cs-CZ" i="1" dirty="0" err="1"/>
              <a:t>Wege</a:t>
            </a:r>
            <a:r>
              <a:rPr lang="cs-CZ" i="1" dirty="0"/>
              <a:t>. </a:t>
            </a:r>
            <a:r>
              <a:rPr lang="cs-CZ" i="1" dirty="0" err="1"/>
              <a:t>Dieser</a:t>
            </a:r>
            <a:r>
              <a:rPr lang="cs-CZ" i="1" dirty="0"/>
              <a:t> </a:t>
            </a:r>
            <a:r>
              <a:rPr lang="cs-CZ" i="1" dirty="0" err="1"/>
              <a:t>führt</a:t>
            </a:r>
            <a:r>
              <a:rPr lang="cs-CZ" i="1" dirty="0"/>
              <a:t> um </a:t>
            </a:r>
            <a:r>
              <a:rPr lang="cs-CZ" i="1" dirty="0" err="1"/>
              <a:t>Schloss</a:t>
            </a:r>
            <a:r>
              <a:rPr lang="cs-CZ" i="1" dirty="0"/>
              <a:t>, </a:t>
            </a:r>
            <a:r>
              <a:rPr lang="cs-CZ" i="1" dirty="0" err="1"/>
              <a:t>jener</a:t>
            </a:r>
            <a:r>
              <a:rPr lang="cs-CZ" i="1" dirty="0"/>
              <a:t> </a:t>
            </a:r>
            <a:r>
              <a:rPr lang="cs-CZ" i="1" dirty="0" err="1"/>
              <a:t>zur</a:t>
            </a:r>
            <a:r>
              <a:rPr lang="cs-CZ" i="1" dirty="0"/>
              <a:t> </a:t>
            </a:r>
            <a:r>
              <a:rPr lang="cs-CZ" i="1" dirty="0" err="1"/>
              <a:t>Stadt</a:t>
            </a:r>
            <a:r>
              <a:rPr lang="cs-CZ" i="1" dirty="0"/>
              <a:t>.</a:t>
            </a:r>
            <a:endParaRPr lang="cs-CZ" dirty="0"/>
          </a:p>
          <a:p>
            <a:pPr eaLnBrk="1" hangingPunct="1"/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gleichen</a:t>
            </a:r>
            <a:r>
              <a:rPr lang="cs-CZ" dirty="0"/>
              <a:t> </a:t>
            </a:r>
            <a:r>
              <a:rPr lang="cs-CZ" dirty="0" err="1"/>
              <a:t>Sinne</a:t>
            </a:r>
            <a:r>
              <a:rPr lang="cs-CZ" dirty="0"/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erstarrten</a:t>
            </a:r>
            <a:r>
              <a:rPr lang="cs-CZ" dirty="0"/>
              <a:t> </a:t>
            </a:r>
            <a:r>
              <a:rPr lang="cs-CZ" dirty="0" err="1"/>
              <a:t>Komparativformen</a:t>
            </a:r>
            <a:r>
              <a:rPr lang="cs-CZ" dirty="0"/>
              <a:t> der </a:t>
            </a:r>
            <a:r>
              <a:rPr lang="cs-CZ" dirty="0" err="1"/>
              <a:t>Zahladjektive</a:t>
            </a:r>
            <a:r>
              <a:rPr lang="cs-CZ" dirty="0"/>
              <a:t> </a:t>
            </a:r>
            <a:r>
              <a:rPr lang="cs-CZ" i="1" dirty="0" err="1"/>
              <a:t>letzterer</a:t>
            </a:r>
            <a:r>
              <a:rPr lang="cs-CZ" i="1" dirty="0"/>
              <a:t>/der </a:t>
            </a:r>
            <a:r>
              <a:rPr lang="cs-CZ" i="1" dirty="0" err="1"/>
              <a:t>letztere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i="1" dirty="0" err="1"/>
              <a:t>ersterer</a:t>
            </a:r>
            <a:r>
              <a:rPr lang="cs-CZ" i="1" dirty="0"/>
              <a:t>/der </a:t>
            </a:r>
            <a:r>
              <a:rPr lang="cs-CZ" i="1" dirty="0" err="1"/>
              <a:t>erstere</a:t>
            </a:r>
            <a:r>
              <a:rPr lang="cs-CZ" dirty="0"/>
              <a:t>: </a:t>
            </a:r>
            <a:r>
              <a:rPr lang="cs-CZ" i="1" dirty="0"/>
              <a:t>Die </a:t>
            </a:r>
            <a:r>
              <a:rPr lang="cs-CZ" i="1" dirty="0" err="1"/>
              <a:t>Handels</a:t>
            </a:r>
            <a:r>
              <a:rPr lang="cs-CZ" i="1" dirty="0"/>
              <a:t>-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Klimaverhandlungen</a:t>
            </a:r>
            <a:r>
              <a:rPr lang="cs-CZ" i="1" dirty="0"/>
              <a:t> </a:t>
            </a:r>
            <a:r>
              <a:rPr lang="cs-CZ" i="1" dirty="0" err="1"/>
              <a:t>bewegen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auf</a:t>
            </a:r>
            <a:r>
              <a:rPr lang="cs-CZ" i="1" dirty="0"/>
              <a:t> </a:t>
            </a:r>
            <a:r>
              <a:rPr lang="cs-CZ" i="1" dirty="0" err="1"/>
              <a:t>zwei</a:t>
            </a:r>
            <a:r>
              <a:rPr lang="cs-CZ" i="1" dirty="0"/>
              <a:t> </a:t>
            </a:r>
            <a:r>
              <a:rPr lang="cs-CZ" i="1" dirty="0" err="1"/>
              <a:t>verschiedenen</a:t>
            </a:r>
            <a:r>
              <a:rPr lang="cs-CZ" i="1" dirty="0"/>
              <a:t> </a:t>
            </a:r>
            <a:r>
              <a:rPr lang="cs-CZ" i="1" dirty="0" err="1"/>
              <a:t>Zeitschienen</a:t>
            </a:r>
            <a:r>
              <a:rPr lang="cs-CZ" i="1" dirty="0"/>
              <a:t>, </a:t>
            </a:r>
            <a:r>
              <a:rPr lang="cs-CZ" i="1" dirty="0" err="1"/>
              <a:t>denn</a:t>
            </a:r>
            <a:r>
              <a:rPr lang="cs-CZ" i="1" dirty="0"/>
              <a:t> </a:t>
            </a:r>
            <a:r>
              <a:rPr lang="cs-CZ" i="1" dirty="0" err="1"/>
              <a:t>erstere</a:t>
            </a:r>
            <a:r>
              <a:rPr lang="cs-CZ" i="1" dirty="0"/>
              <a:t> </a:t>
            </a:r>
            <a:r>
              <a:rPr lang="cs-CZ" i="1" dirty="0" err="1"/>
              <a:t>sind</a:t>
            </a:r>
            <a:r>
              <a:rPr lang="cs-CZ" i="1" dirty="0"/>
              <a:t> </a:t>
            </a:r>
            <a:r>
              <a:rPr lang="cs-CZ" i="1" dirty="0" err="1"/>
              <a:t>auf</a:t>
            </a:r>
            <a:r>
              <a:rPr lang="cs-CZ" i="1" dirty="0"/>
              <a:t> </a:t>
            </a:r>
            <a:r>
              <a:rPr lang="cs-CZ" i="1" dirty="0" err="1"/>
              <a:t>sehr</a:t>
            </a:r>
            <a:r>
              <a:rPr lang="cs-CZ" i="1" dirty="0"/>
              <a:t> </a:t>
            </a:r>
            <a:r>
              <a:rPr lang="cs-CZ" i="1" dirty="0" err="1"/>
              <a:t>lange</a:t>
            </a:r>
            <a:r>
              <a:rPr lang="cs-CZ" i="1" dirty="0"/>
              <a:t> </a:t>
            </a:r>
            <a:r>
              <a:rPr lang="cs-CZ" i="1" dirty="0" err="1"/>
              <a:t>Sicht</a:t>
            </a:r>
            <a:r>
              <a:rPr lang="cs-CZ" i="1" dirty="0"/>
              <a:t> </a:t>
            </a:r>
            <a:r>
              <a:rPr lang="cs-CZ" i="1" dirty="0" err="1"/>
              <a:t>angelegt</a:t>
            </a:r>
            <a:r>
              <a:rPr lang="cs-CZ" i="1" dirty="0"/>
              <a:t>, </a:t>
            </a:r>
            <a:r>
              <a:rPr lang="cs-CZ" i="1" dirty="0" err="1"/>
              <a:t>letztere</a:t>
            </a:r>
            <a:r>
              <a:rPr lang="cs-CZ" i="1" dirty="0"/>
              <a:t> </a:t>
            </a:r>
            <a:r>
              <a:rPr lang="cs-CZ" i="1" dirty="0" err="1"/>
              <a:t>dagegen</a:t>
            </a:r>
            <a:r>
              <a:rPr lang="cs-CZ" i="1" dirty="0"/>
              <a:t> </a:t>
            </a:r>
            <a:r>
              <a:rPr lang="cs-CZ" i="1" dirty="0" err="1"/>
              <a:t>erfordern</a:t>
            </a:r>
            <a:r>
              <a:rPr lang="cs-CZ" i="1" dirty="0"/>
              <a:t> </a:t>
            </a:r>
            <a:r>
              <a:rPr lang="cs-CZ" i="1" dirty="0" err="1"/>
              <a:t>eine</a:t>
            </a:r>
            <a:r>
              <a:rPr lang="cs-CZ" i="1" dirty="0"/>
              <a:t> </a:t>
            </a:r>
            <a:r>
              <a:rPr lang="cs-CZ" i="1" dirty="0" err="1"/>
              <a:t>kurzfristiger</a:t>
            </a:r>
            <a:r>
              <a:rPr lang="cs-CZ" i="1" dirty="0"/>
              <a:t> </a:t>
            </a:r>
            <a:r>
              <a:rPr lang="cs-CZ" i="1" dirty="0" err="1"/>
              <a:t>wirksame</a:t>
            </a:r>
            <a:r>
              <a:rPr lang="cs-CZ" i="1" dirty="0"/>
              <a:t> Politik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Maßnahmen</a:t>
            </a:r>
            <a:r>
              <a:rPr lang="cs-CZ" i="1" dirty="0"/>
              <a:t>.</a:t>
            </a:r>
            <a:endParaRPr lang="cs-CZ" dirty="0"/>
          </a:p>
          <a:p>
            <a:pPr eaLnBrk="1" hangingPunct="1"/>
            <a:r>
              <a:rPr lang="cs-CZ" i="1" dirty="0"/>
              <a:t>(</a:t>
            </a:r>
            <a:r>
              <a:rPr lang="cs-CZ" i="1" dirty="0" err="1"/>
              <a:t>ein</a:t>
            </a:r>
            <a:r>
              <a:rPr lang="cs-CZ" i="1" dirty="0"/>
              <a:t>) </a:t>
            </a:r>
            <a:r>
              <a:rPr lang="cs-CZ" i="1" dirty="0" err="1"/>
              <a:t>solcher</a:t>
            </a:r>
            <a:r>
              <a:rPr lang="cs-CZ" dirty="0"/>
              <a:t>: </a:t>
            </a:r>
            <a:r>
              <a:rPr lang="cs-CZ" dirty="0" err="1"/>
              <a:t>erstarrte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i="1" dirty="0" err="1"/>
              <a:t>als</a:t>
            </a:r>
            <a:r>
              <a:rPr lang="cs-CZ" i="1" dirty="0"/>
              <a:t> </a:t>
            </a:r>
            <a:r>
              <a:rPr lang="cs-CZ" i="1" dirty="0" err="1"/>
              <a:t>solcher</a:t>
            </a:r>
            <a:r>
              <a:rPr lang="cs-CZ" dirty="0"/>
              <a:t>: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interessiert</a:t>
            </a:r>
            <a:r>
              <a:rPr lang="cs-CZ" i="1" dirty="0"/>
              <a:t> der </a:t>
            </a:r>
            <a:r>
              <a:rPr lang="cs-CZ" i="1" dirty="0" err="1"/>
              <a:t>Fall</a:t>
            </a:r>
            <a:r>
              <a:rPr lang="cs-CZ" i="1" dirty="0"/>
              <a:t> </a:t>
            </a:r>
            <a:r>
              <a:rPr lang="cs-CZ" i="1" dirty="0" err="1"/>
              <a:t>als</a:t>
            </a:r>
            <a:r>
              <a:rPr lang="cs-CZ" i="1" dirty="0"/>
              <a:t> </a:t>
            </a:r>
            <a:r>
              <a:rPr lang="cs-CZ" i="1" dirty="0" err="1"/>
              <a:t>solcher</a:t>
            </a:r>
            <a:r>
              <a:rPr lang="cs-CZ" i="1" dirty="0"/>
              <a:t>. </a:t>
            </a:r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2.3 </a:t>
            </a:r>
            <a:r>
              <a:rPr lang="cs-CZ" b="1" dirty="0" err="1"/>
              <a:t>Demonstrativpronomina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(b) </a:t>
            </a:r>
            <a:r>
              <a:rPr lang="cs-CZ" dirty="0" err="1">
                <a:solidFill>
                  <a:srgbClr val="FFFF00"/>
                </a:solidFill>
              </a:rPr>
              <a:t>vorausweisendes</a:t>
            </a:r>
            <a:r>
              <a:rPr lang="cs-CZ" dirty="0">
                <a:solidFill>
                  <a:srgbClr val="FFFF00"/>
                </a:solidFill>
              </a:rPr>
              <a:t> (</a:t>
            </a:r>
            <a:r>
              <a:rPr lang="cs-CZ" dirty="0" err="1">
                <a:solidFill>
                  <a:srgbClr val="FFFF00"/>
                </a:solidFill>
              </a:rPr>
              <a:t>kataphorisches</a:t>
            </a:r>
            <a:r>
              <a:rPr lang="cs-CZ" dirty="0">
                <a:solidFill>
                  <a:srgbClr val="FFFF00"/>
                </a:solidFill>
              </a:rPr>
              <a:t>) </a:t>
            </a:r>
            <a:r>
              <a:rPr lang="cs-CZ" dirty="0" err="1">
                <a:solidFill>
                  <a:srgbClr val="FFFF00"/>
                </a:solidFill>
              </a:rPr>
              <a:t>Demonstrativpronomen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cs-CZ" dirty="0" err="1"/>
              <a:t>Funktion</a:t>
            </a:r>
            <a:r>
              <a:rPr lang="cs-CZ" dirty="0"/>
              <a:t>: </a:t>
            </a:r>
            <a:r>
              <a:rPr lang="cs-CZ" dirty="0" err="1"/>
              <a:t>steht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genannte</a:t>
            </a:r>
            <a:r>
              <a:rPr lang="cs-CZ" dirty="0"/>
              <a:t> Person, </a:t>
            </a:r>
            <a:r>
              <a:rPr lang="cs-CZ" dirty="0" err="1"/>
              <a:t>die</a:t>
            </a:r>
            <a:r>
              <a:rPr lang="cs-CZ" dirty="0"/>
              <a:t> durch </a:t>
            </a:r>
            <a:r>
              <a:rPr lang="cs-CZ" dirty="0" err="1"/>
              <a:t>einen</a:t>
            </a:r>
            <a:r>
              <a:rPr lang="cs-CZ" dirty="0"/>
              <a:t> </a:t>
            </a:r>
            <a:r>
              <a:rPr lang="cs-CZ" dirty="0" err="1"/>
              <a:t>Relativsatz</a:t>
            </a:r>
            <a:r>
              <a:rPr lang="cs-CZ" dirty="0"/>
              <a:t> </a:t>
            </a:r>
            <a:r>
              <a:rPr lang="cs-CZ" dirty="0" err="1"/>
              <a:t>bestimmt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: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spreche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von </a:t>
            </a:r>
            <a:r>
              <a:rPr lang="cs-CZ" i="1" dirty="0" err="1"/>
              <a:t>jenen</a:t>
            </a:r>
            <a:r>
              <a:rPr lang="cs-CZ" i="1" dirty="0"/>
              <a:t>,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wegen</a:t>
            </a:r>
            <a:r>
              <a:rPr lang="cs-CZ" i="1" dirty="0"/>
              <a:t> </a:t>
            </a:r>
            <a:r>
              <a:rPr lang="cs-CZ" i="1" dirty="0" err="1"/>
              <a:t>Krankheit</a:t>
            </a:r>
            <a:r>
              <a:rPr lang="cs-CZ" i="1" dirty="0"/>
              <a:t> </a:t>
            </a:r>
            <a:r>
              <a:rPr lang="cs-CZ" i="1" dirty="0" err="1"/>
              <a:t>gefehlt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. 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b="1" dirty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cs-CZ" dirty="0"/>
              <a:t>„</a:t>
            </a:r>
            <a:r>
              <a:rPr lang="cs-CZ" dirty="0" err="1"/>
              <a:t>Das</a:t>
            </a:r>
            <a:r>
              <a:rPr lang="cs-CZ" dirty="0"/>
              <a:t> Pronomen </a:t>
            </a:r>
            <a:r>
              <a:rPr lang="cs-CZ" dirty="0" err="1"/>
              <a:t>erscheint</a:t>
            </a:r>
            <a:r>
              <a:rPr lang="cs-CZ" dirty="0"/>
              <a:t> (…)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eines</a:t>
            </a:r>
            <a:r>
              <a:rPr lang="cs-CZ" dirty="0"/>
              <a:t> der </a:t>
            </a:r>
            <a:r>
              <a:rPr lang="cs-CZ" dirty="0" err="1"/>
              <a:t>Triebräder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Substantivsystem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überhaupt</a:t>
            </a:r>
            <a:r>
              <a:rPr lang="cs-CZ" dirty="0"/>
              <a:t> den </a:t>
            </a:r>
            <a:r>
              <a:rPr lang="cs-CZ" dirty="0" err="1"/>
              <a:t>Satz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</a:t>
            </a:r>
            <a:r>
              <a:rPr lang="cs-CZ" dirty="0" err="1"/>
              <a:t>Redeakt</a:t>
            </a:r>
            <a:r>
              <a:rPr lang="cs-CZ" dirty="0"/>
              <a:t> (…) </a:t>
            </a:r>
            <a:r>
              <a:rPr lang="cs-CZ" dirty="0" err="1"/>
              <a:t>verbinden</a:t>
            </a:r>
            <a:r>
              <a:rPr lang="cs-CZ" dirty="0"/>
              <a:t>.“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dirty="0" err="1"/>
              <a:t>Admoni</a:t>
            </a:r>
            <a:r>
              <a:rPr lang="cs-CZ" dirty="0"/>
              <a:t>, „</a:t>
            </a:r>
            <a:r>
              <a:rPr lang="cs-CZ" dirty="0" err="1"/>
              <a:t>Sprachbau</a:t>
            </a:r>
            <a:r>
              <a:rPr lang="cs-CZ" dirty="0"/>
              <a:t>“, S. 140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2.4 </a:t>
            </a:r>
            <a:r>
              <a:rPr lang="cs-CZ" b="1" dirty="0" err="1"/>
              <a:t>Interrogativpronomina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de-DE" dirty="0"/>
              <a:t>lat. </a:t>
            </a:r>
            <a:r>
              <a:rPr lang="de-DE" i="1" dirty="0" err="1"/>
              <a:t>iterrogare</a:t>
            </a:r>
            <a:r>
              <a:rPr lang="de-DE" dirty="0"/>
              <a:t> </a:t>
            </a:r>
            <a:r>
              <a:rPr lang="cs-CZ" dirty="0"/>
              <a:t>„</a:t>
            </a:r>
            <a:r>
              <a:rPr lang="de-DE" dirty="0"/>
              <a:t>fragen</a:t>
            </a:r>
            <a:r>
              <a:rPr lang="cs-CZ" dirty="0"/>
              <a:t>“</a:t>
            </a:r>
            <a:r>
              <a:rPr lang="de-DE" dirty="0"/>
              <a:t>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Bildungsmittel der Ergänzungsfrage: erste Stelle im Fragesatz (Spitzenstellung)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Zwei</a:t>
            </a:r>
            <a:r>
              <a:rPr lang="cs-CZ" dirty="0"/>
              <a:t> </a:t>
            </a:r>
            <a:r>
              <a:rPr lang="cs-CZ" dirty="0" err="1"/>
              <a:t>Hauptgruppen</a:t>
            </a:r>
            <a:r>
              <a:rPr lang="cs-CZ" dirty="0"/>
              <a:t>: (a) </a:t>
            </a:r>
            <a:r>
              <a:rPr lang="cs-CZ" i="1" dirty="0" err="1"/>
              <a:t>wer</a:t>
            </a:r>
            <a:r>
              <a:rPr lang="cs-CZ" i="1" dirty="0"/>
              <a:t>/</a:t>
            </a:r>
            <a:r>
              <a:rPr lang="cs-CZ" i="1" dirty="0" err="1"/>
              <a:t>was</a:t>
            </a:r>
            <a:r>
              <a:rPr lang="cs-CZ" dirty="0"/>
              <a:t> (b) 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i="1" dirty="0" err="1"/>
              <a:t>für</a:t>
            </a:r>
            <a:r>
              <a:rPr lang="cs-CZ" i="1" dirty="0"/>
              <a:t> </a:t>
            </a:r>
            <a:r>
              <a:rPr lang="cs-CZ" i="1" dirty="0" err="1"/>
              <a:t>einer</a:t>
            </a:r>
            <a:r>
              <a:rPr lang="cs-CZ" i="1" dirty="0"/>
              <a:t>/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i="1" dirty="0" err="1"/>
              <a:t>für</a:t>
            </a:r>
            <a:r>
              <a:rPr lang="cs-CZ" i="1" dirty="0"/>
              <a:t> </a:t>
            </a:r>
            <a:r>
              <a:rPr lang="cs-CZ" i="1" dirty="0" err="1"/>
              <a:t>welche</a:t>
            </a:r>
            <a:r>
              <a:rPr lang="cs-CZ" i="1" dirty="0"/>
              <a:t>, </a:t>
            </a:r>
            <a:r>
              <a:rPr lang="cs-CZ" i="1" dirty="0" err="1"/>
              <a:t>welcher</a:t>
            </a:r>
            <a:endParaRPr lang="cs-CZ" i="1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dirty="0">
                <a:solidFill>
                  <a:srgbClr val="FFFF00"/>
                </a:solidFill>
              </a:rPr>
              <a:t>(a) </a:t>
            </a:r>
            <a:r>
              <a:rPr lang="de-DE" i="1" dirty="0">
                <a:solidFill>
                  <a:srgbClr val="FFFF00"/>
                </a:solidFill>
              </a:rPr>
              <a:t>wer/was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de-DE" dirty="0"/>
              <a:t>nur als </a:t>
            </a:r>
            <a:r>
              <a:rPr lang="de-DE" dirty="0" err="1"/>
              <a:t>subst</a:t>
            </a:r>
            <a:r>
              <a:rPr lang="de-DE" dirty="0"/>
              <a:t>. Pronomina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nur </a:t>
            </a:r>
            <a:r>
              <a:rPr lang="de-DE" dirty="0" err="1"/>
              <a:t>Sg</a:t>
            </a:r>
            <a:r>
              <a:rPr lang="de-DE" dirty="0"/>
              <a:t>., unterscheiden nicht nach dem Genus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unterscheiden zw. Person (</a:t>
            </a:r>
            <a:r>
              <a:rPr lang="de-DE" i="1" dirty="0"/>
              <a:t>wer</a:t>
            </a:r>
            <a:r>
              <a:rPr lang="de-DE" dirty="0"/>
              <a:t>) u</a:t>
            </a:r>
            <a:r>
              <a:rPr lang="cs-CZ" dirty="0" err="1"/>
              <a:t>nd</a:t>
            </a:r>
            <a:r>
              <a:rPr lang="de-DE" dirty="0"/>
              <a:t> Nicht-Person (</a:t>
            </a:r>
            <a:r>
              <a:rPr lang="de-DE" i="1" dirty="0"/>
              <a:t>was</a:t>
            </a:r>
            <a:r>
              <a:rPr lang="de-DE" dirty="0"/>
              <a:t>)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Verletzung der Kongruenz: </a:t>
            </a:r>
            <a:r>
              <a:rPr lang="de-DE" i="1" dirty="0"/>
              <a:t>Wer sind diese Leute? / Was werden die Jungs? / Was sind Automaten?</a:t>
            </a:r>
            <a:r>
              <a:rPr lang="de-DE" dirty="0"/>
              <a:t> (</a:t>
            </a:r>
            <a:r>
              <a:rPr lang="de-DE" i="1" dirty="0"/>
              <a:t>wer/was</a:t>
            </a:r>
            <a:r>
              <a:rPr lang="de-DE" dirty="0"/>
              <a:t> + </a:t>
            </a:r>
            <a:r>
              <a:rPr lang="de-DE" i="1" dirty="0"/>
              <a:t>sein/werden/bleiben</a:t>
            </a:r>
            <a:r>
              <a:rPr lang="de-DE" dirty="0"/>
              <a:t> + </a:t>
            </a:r>
            <a:r>
              <a:rPr lang="de-DE" dirty="0" err="1"/>
              <a:t>Subst</a:t>
            </a:r>
            <a:r>
              <a:rPr lang="de-DE" dirty="0"/>
              <a:t>.) 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2.4 </a:t>
            </a:r>
            <a:r>
              <a:rPr lang="cs-CZ" b="1" dirty="0" err="1"/>
              <a:t>Interrogativpronomina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dirty="0">
                <a:solidFill>
                  <a:srgbClr val="FFFF00"/>
                </a:solidFill>
              </a:rPr>
              <a:t>(b) </a:t>
            </a:r>
            <a:r>
              <a:rPr lang="de-DE" i="1" dirty="0">
                <a:solidFill>
                  <a:srgbClr val="FFFF00"/>
                </a:solidFill>
              </a:rPr>
              <a:t>was für einer/was für welche, welcher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de-DE" dirty="0"/>
              <a:t>auch als Artikelwörter (</a:t>
            </a:r>
            <a:r>
              <a:rPr lang="de-DE" i="1" dirty="0"/>
              <a:t>Was für ein Auto hat er?</a:t>
            </a:r>
            <a:r>
              <a:rPr lang="de-DE" dirty="0"/>
              <a:t>)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vollständig ausgebildetes Deklinationssystem (unterscheiden nach Kasus u</a:t>
            </a:r>
            <a:r>
              <a:rPr lang="cs-CZ" dirty="0" err="1"/>
              <a:t>nd</a:t>
            </a:r>
            <a:r>
              <a:rPr lang="de-DE" dirty="0"/>
              <a:t> Numerus, im </a:t>
            </a:r>
            <a:r>
              <a:rPr lang="de-DE" dirty="0" err="1"/>
              <a:t>Sg</a:t>
            </a:r>
            <a:r>
              <a:rPr lang="de-DE" dirty="0"/>
              <a:t>. auch nach Genus), es fehlt aber Unterscheidung zwischen Person u</a:t>
            </a:r>
            <a:r>
              <a:rPr lang="cs-CZ" dirty="0" err="1"/>
              <a:t>nd</a:t>
            </a:r>
            <a:r>
              <a:rPr lang="de-DE" dirty="0"/>
              <a:t> Nicht-Person </a:t>
            </a:r>
          </a:p>
          <a:p>
            <a:pPr marL="182880" indent="-182880" eaLnBrk="1" fontAlgn="auto" hangingPunct="1">
              <a:defRPr/>
            </a:pPr>
            <a:r>
              <a:rPr lang="de-DE" i="1" dirty="0"/>
              <a:t>was für einer</a:t>
            </a:r>
            <a:r>
              <a:rPr lang="de-DE" dirty="0"/>
              <a:t>: statt </a:t>
            </a:r>
            <a:r>
              <a:rPr lang="de-DE" i="1" dirty="0"/>
              <a:t>einer</a:t>
            </a:r>
            <a:r>
              <a:rPr lang="de-DE" dirty="0"/>
              <a:t> erscheinen im Pl. die Kasusformen von </a:t>
            </a:r>
            <a:r>
              <a:rPr lang="de-DE" i="1" dirty="0"/>
              <a:t>welch</a:t>
            </a:r>
            <a:r>
              <a:rPr lang="de-DE" dirty="0"/>
              <a:t>: </a:t>
            </a:r>
            <a:r>
              <a:rPr lang="de-DE" i="1" dirty="0"/>
              <a:t>Ich möchte mir Bücher kaufen. – Was für welche? – Fachbücher.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D</a:t>
            </a:r>
            <a:r>
              <a:rPr lang="de-DE" dirty="0" err="1"/>
              <a:t>ie</a:t>
            </a:r>
            <a:r>
              <a:rPr lang="de-DE" dirty="0"/>
              <a:t> </a:t>
            </a:r>
            <a:r>
              <a:rPr lang="de-DE" dirty="0" err="1"/>
              <a:t>Präp</a:t>
            </a:r>
            <a:r>
              <a:rPr lang="de-DE" dirty="0"/>
              <a:t>. hat keinen Einfluss auf die Kasusformen von </a:t>
            </a:r>
            <a:r>
              <a:rPr lang="de-DE" i="1" dirty="0"/>
              <a:t>ein</a:t>
            </a:r>
            <a:r>
              <a:rPr lang="de-DE" dirty="0"/>
              <a:t> u</a:t>
            </a:r>
            <a:r>
              <a:rPr lang="cs-CZ" dirty="0" err="1"/>
              <a:t>nd</a:t>
            </a:r>
            <a:r>
              <a:rPr lang="de-DE" dirty="0"/>
              <a:t> </a:t>
            </a:r>
            <a:r>
              <a:rPr lang="de-DE" i="1" dirty="0"/>
              <a:t>welch</a:t>
            </a:r>
            <a:r>
              <a:rPr lang="de-DE" dirty="0"/>
              <a:t>: </a:t>
            </a:r>
            <a:r>
              <a:rPr lang="de-DE" i="1" dirty="0"/>
              <a:t>Er wohnt in einem Neubau. – In was für einem? 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2.5 </a:t>
            </a:r>
            <a:r>
              <a:rPr lang="cs-CZ" b="1" dirty="0" err="1"/>
              <a:t>Relativpronomina</a:t>
            </a:r>
            <a:endParaRPr lang="cs-CZ" b="1" dirty="0"/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Funktion</a:t>
            </a:r>
            <a:r>
              <a:rPr lang="cs-CZ" dirty="0"/>
              <a:t>: </a:t>
            </a:r>
            <a:r>
              <a:rPr lang="cs-CZ" dirty="0" err="1"/>
              <a:t>Beziehung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bereits</a:t>
            </a:r>
            <a:r>
              <a:rPr lang="cs-CZ" dirty="0"/>
              <a:t> </a:t>
            </a:r>
            <a:r>
              <a:rPr lang="cs-CZ" dirty="0" err="1"/>
              <a:t>Gesagtem</a:t>
            </a:r>
            <a:r>
              <a:rPr lang="cs-CZ" dirty="0"/>
              <a:t> </a:t>
            </a:r>
            <a:r>
              <a:rPr lang="cs-CZ" dirty="0" err="1"/>
              <a:t>hergestellt</a:t>
            </a:r>
            <a:endParaRPr lang="cs-CZ" dirty="0"/>
          </a:p>
          <a:p>
            <a:pPr eaLnBrk="1" hangingPunct="1"/>
            <a:r>
              <a:rPr lang="cs-CZ" dirty="0" err="1"/>
              <a:t>rein</a:t>
            </a:r>
            <a:r>
              <a:rPr lang="cs-CZ" dirty="0"/>
              <a:t>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eigene</a:t>
            </a:r>
            <a:r>
              <a:rPr lang="cs-CZ" dirty="0"/>
              <a:t> </a:t>
            </a:r>
            <a:r>
              <a:rPr lang="cs-CZ" dirty="0" err="1"/>
              <a:t>Gruppe</a:t>
            </a:r>
            <a:r>
              <a:rPr lang="cs-CZ" dirty="0"/>
              <a:t>: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Demonstrativpronomen</a:t>
            </a:r>
            <a:r>
              <a:rPr lang="cs-CZ" dirty="0"/>
              <a:t> </a:t>
            </a:r>
            <a:r>
              <a:rPr lang="cs-CZ" i="1" dirty="0"/>
              <a:t>der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Interrogativpronomen</a:t>
            </a:r>
            <a:r>
              <a:rPr lang="cs-CZ" dirty="0"/>
              <a:t> </a:t>
            </a:r>
            <a:r>
              <a:rPr lang="cs-CZ" i="1" dirty="0" err="1"/>
              <a:t>welcher</a:t>
            </a:r>
            <a:r>
              <a:rPr lang="cs-CZ" i="1" dirty="0"/>
              <a:t>, </a:t>
            </a:r>
            <a:r>
              <a:rPr lang="cs-CZ" i="1" dirty="0" err="1"/>
              <a:t>wer</a:t>
            </a:r>
            <a:r>
              <a:rPr lang="cs-CZ" i="1" dirty="0"/>
              <a:t>, </a:t>
            </a:r>
            <a:r>
              <a:rPr lang="cs-CZ" i="1" dirty="0" err="1"/>
              <a:t>was</a:t>
            </a:r>
            <a:endParaRPr lang="cs-CZ" dirty="0"/>
          </a:p>
          <a:p>
            <a:pPr eaLnBrk="1" hangingPunct="1"/>
            <a:r>
              <a:rPr lang="cs-CZ" i="1" dirty="0"/>
              <a:t>der </a:t>
            </a:r>
            <a:r>
              <a:rPr lang="cs-CZ" dirty="0"/>
              <a:t>vs. </a:t>
            </a:r>
            <a:r>
              <a:rPr lang="cs-CZ" i="1" dirty="0" err="1"/>
              <a:t>welcher</a:t>
            </a:r>
            <a:r>
              <a:rPr lang="cs-CZ" dirty="0"/>
              <a:t>: </a:t>
            </a:r>
            <a:r>
              <a:rPr lang="cs-CZ" dirty="0" err="1"/>
              <a:t>stilistische</a:t>
            </a:r>
            <a:r>
              <a:rPr lang="cs-CZ" dirty="0"/>
              <a:t> Aspekte (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Wiederholung</a:t>
            </a:r>
            <a:r>
              <a:rPr lang="cs-CZ" dirty="0"/>
              <a:t> von </a:t>
            </a:r>
            <a:r>
              <a:rPr lang="cs-CZ" i="1" dirty="0"/>
              <a:t>der</a:t>
            </a:r>
            <a:r>
              <a:rPr lang="cs-CZ" dirty="0"/>
              <a:t> in </a:t>
            </a:r>
            <a:r>
              <a:rPr lang="cs-CZ" dirty="0" err="1"/>
              <a:t>Relativsätzen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Stilebene</a:t>
            </a:r>
            <a:r>
              <a:rPr lang="cs-CZ" dirty="0"/>
              <a:t>):</a:t>
            </a:r>
          </a:p>
          <a:p>
            <a:pPr marL="0" indent="0" eaLnBrk="1" hangingPunct="1">
              <a:buNone/>
            </a:pP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sind</a:t>
            </a:r>
            <a:r>
              <a:rPr lang="cs-CZ" i="1" dirty="0"/>
              <a:t> eben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Themen</a:t>
            </a:r>
            <a:r>
              <a:rPr lang="cs-CZ" i="1" dirty="0"/>
              <a:t>, </a:t>
            </a:r>
            <a:r>
              <a:rPr lang="cs-CZ" i="1" dirty="0" err="1"/>
              <a:t>welche</a:t>
            </a:r>
            <a:r>
              <a:rPr lang="cs-CZ" i="1" dirty="0"/>
              <a:t>/</a:t>
            </a:r>
            <a:r>
              <a:rPr lang="cs-CZ" i="1" dirty="0" err="1"/>
              <a:t>die</a:t>
            </a:r>
            <a:r>
              <a:rPr lang="cs-CZ" i="1" dirty="0"/>
              <a:t> der </a:t>
            </a:r>
            <a:r>
              <a:rPr lang="cs-CZ" i="1" dirty="0" err="1"/>
              <a:t>Rat</a:t>
            </a:r>
            <a:r>
              <a:rPr lang="cs-CZ" i="1" dirty="0"/>
              <a:t> </a:t>
            </a:r>
            <a:r>
              <a:rPr lang="cs-CZ" i="1" dirty="0" err="1"/>
              <a:t>ansprechen</a:t>
            </a:r>
            <a:r>
              <a:rPr lang="cs-CZ" i="1" dirty="0"/>
              <a:t> </a:t>
            </a:r>
            <a:r>
              <a:rPr lang="cs-CZ" i="1" dirty="0" err="1"/>
              <a:t>wollte</a:t>
            </a:r>
            <a:r>
              <a:rPr lang="cs-CZ" i="1" dirty="0"/>
              <a:t>. /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sind</a:t>
            </a:r>
            <a:r>
              <a:rPr lang="cs-CZ" i="1" dirty="0"/>
              <a:t> eben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Probleme</a:t>
            </a:r>
            <a:r>
              <a:rPr lang="cs-CZ" i="1" dirty="0"/>
              <a:t>, von </a:t>
            </a:r>
            <a:r>
              <a:rPr lang="cs-CZ" i="1" dirty="0" err="1"/>
              <a:t>welchen</a:t>
            </a:r>
            <a:r>
              <a:rPr lang="cs-CZ" i="1" dirty="0"/>
              <a:t>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damals</a:t>
            </a:r>
            <a:r>
              <a:rPr lang="cs-CZ" i="1" dirty="0"/>
              <a:t> </a:t>
            </a:r>
            <a:r>
              <a:rPr lang="cs-CZ" i="1" dirty="0" err="1"/>
              <a:t>berichtet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. </a:t>
            </a:r>
            <a:r>
              <a:rPr lang="cs-CZ" dirty="0"/>
              <a:t>(</a:t>
            </a:r>
            <a:r>
              <a:rPr lang="cs-CZ" dirty="0" err="1"/>
              <a:t>geh</a:t>
            </a:r>
            <a:r>
              <a:rPr lang="cs-CZ" dirty="0"/>
              <a:t>., </a:t>
            </a:r>
            <a:r>
              <a:rPr lang="cs-CZ" dirty="0" err="1"/>
              <a:t>form</a:t>
            </a:r>
            <a:r>
              <a:rPr lang="cs-CZ" dirty="0"/>
              <a:t>.) 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b="1" cap="none" dirty="0"/>
              <a:t>2.6 INDEFINITPRONOMINA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sz="2400" dirty="0">
                <a:solidFill>
                  <a:srgbClr val="FFFF00"/>
                </a:solidFill>
              </a:rPr>
              <a:t>(a) </a:t>
            </a:r>
            <a:r>
              <a:rPr lang="cs-CZ" sz="2400" i="1" dirty="0" err="1">
                <a:solidFill>
                  <a:srgbClr val="FFFF00"/>
                </a:solidFill>
              </a:rPr>
              <a:t>alle</a:t>
            </a:r>
            <a:r>
              <a:rPr lang="cs-CZ" sz="2400" i="1" dirty="0">
                <a:solidFill>
                  <a:srgbClr val="FFFF00"/>
                </a:solidFill>
              </a:rPr>
              <a:t>(s), </a:t>
            </a:r>
            <a:r>
              <a:rPr lang="cs-CZ" sz="2400" i="1" dirty="0" err="1">
                <a:solidFill>
                  <a:srgbClr val="FFFF00"/>
                </a:solidFill>
              </a:rPr>
              <a:t>einige</a:t>
            </a:r>
            <a:r>
              <a:rPr lang="cs-CZ" sz="2400" i="1" dirty="0">
                <a:solidFill>
                  <a:srgbClr val="FFFF00"/>
                </a:solidFill>
              </a:rPr>
              <a:t>, </a:t>
            </a:r>
            <a:r>
              <a:rPr lang="cs-CZ" sz="2400" i="1" dirty="0" err="1">
                <a:solidFill>
                  <a:srgbClr val="FFFF00"/>
                </a:solidFill>
              </a:rPr>
              <a:t>irgendeiner</a:t>
            </a:r>
            <a:r>
              <a:rPr lang="cs-CZ" sz="2400" dirty="0">
                <a:solidFill>
                  <a:srgbClr val="FFFF00"/>
                </a:solidFill>
              </a:rPr>
              <a:t> (</a:t>
            </a:r>
            <a:r>
              <a:rPr lang="cs-CZ" sz="2400" dirty="0" err="1">
                <a:solidFill>
                  <a:srgbClr val="FFFF00"/>
                </a:solidFill>
              </a:rPr>
              <a:t>Pl</a:t>
            </a:r>
            <a:r>
              <a:rPr lang="cs-CZ" sz="2400" dirty="0">
                <a:solidFill>
                  <a:srgbClr val="FFFF00"/>
                </a:solidFill>
              </a:rPr>
              <a:t>.: </a:t>
            </a:r>
            <a:r>
              <a:rPr lang="cs-CZ" sz="2400" i="1" dirty="0" err="1">
                <a:solidFill>
                  <a:srgbClr val="FFFF00"/>
                </a:solidFill>
              </a:rPr>
              <a:t>irgendwelche</a:t>
            </a:r>
            <a:r>
              <a:rPr lang="cs-CZ" sz="2400" dirty="0">
                <a:solidFill>
                  <a:srgbClr val="FFFF00"/>
                </a:solidFill>
              </a:rPr>
              <a:t>), </a:t>
            </a:r>
            <a:r>
              <a:rPr lang="cs-CZ" sz="2400" i="1" dirty="0" err="1">
                <a:solidFill>
                  <a:srgbClr val="FFFF00"/>
                </a:solidFill>
              </a:rPr>
              <a:t>jeder</a:t>
            </a:r>
            <a:r>
              <a:rPr lang="cs-CZ" sz="2400" i="1" dirty="0">
                <a:solidFill>
                  <a:srgbClr val="FFFF00"/>
                </a:solidFill>
              </a:rPr>
              <a:t>, </a:t>
            </a:r>
            <a:r>
              <a:rPr lang="cs-CZ" sz="2400" i="1" dirty="0" err="1">
                <a:solidFill>
                  <a:srgbClr val="FFFF00"/>
                </a:solidFill>
              </a:rPr>
              <a:t>keiner</a:t>
            </a:r>
            <a:r>
              <a:rPr lang="cs-CZ" sz="2400" i="1" dirty="0">
                <a:solidFill>
                  <a:srgbClr val="FFFF00"/>
                </a:solidFill>
              </a:rPr>
              <a:t>, </a:t>
            </a:r>
            <a:r>
              <a:rPr lang="cs-CZ" sz="2400" i="1" dirty="0" err="1">
                <a:solidFill>
                  <a:srgbClr val="FFFF00"/>
                </a:solidFill>
              </a:rPr>
              <a:t>mancher</a:t>
            </a:r>
            <a:r>
              <a:rPr lang="cs-CZ" sz="2400" i="1" dirty="0">
                <a:solidFill>
                  <a:srgbClr val="FFFF00"/>
                </a:solidFill>
              </a:rPr>
              <a:t>, </a:t>
            </a:r>
            <a:r>
              <a:rPr lang="cs-CZ" sz="2400" i="1" dirty="0" err="1">
                <a:solidFill>
                  <a:srgbClr val="FFFF00"/>
                </a:solidFill>
              </a:rPr>
              <a:t>mehrere</a:t>
            </a:r>
            <a:r>
              <a:rPr lang="cs-CZ" sz="2400" i="1" dirty="0">
                <a:solidFill>
                  <a:srgbClr val="FFFF00"/>
                </a:solidFill>
              </a:rPr>
              <a:t>, </a:t>
            </a:r>
            <a:r>
              <a:rPr lang="cs-CZ" sz="2400" i="1" dirty="0" err="1">
                <a:solidFill>
                  <a:srgbClr val="FFFF00"/>
                </a:solidFill>
              </a:rPr>
              <a:t>etliche</a:t>
            </a:r>
            <a:endParaRPr lang="cs-CZ" sz="2400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cs-CZ" sz="2400" dirty="0" err="1"/>
              <a:t>auch</a:t>
            </a:r>
            <a:r>
              <a:rPr lang="cs-CZ" sz="2400" dirty="0"/>
              <a:t> </a:t>
            </a:r>
            <a:r>
              <a:rPr lang="cs-CZ" sz="2400" dirty="0" err="1"/>
              <a:t>als</a:t>
            </a:r>
            <a:r>
              <a:rPr lang="cs-CZ" sz="2400" dirty="0"/>
              <a:t> </a:t>
            </a:r>
            <a:r>
              <a:rPr lang="cs-CZ" sz="2400" dirty="0" err="1"/>
              <a:t>Artikelwörter</a:t>
            </a:r>
            <a:r>
              <a:rPr lang="cs-CZ" sz="2400" dirty="0"/>
              <a:t> </a:t>
            </a:r>
            <a:r>
              <a:rPr lang="cs-CZ" sz="2400" dirty="0" err="1"/>
              <a:t>verwendet</a:t>
            </a:r>
            <a:endParaRPr lang="cs-CZ" sz="2400" dirty="0"/>
          </a:p>
          <a:p>
            <a:pPr marL="182880" indent="-182880" eaLnBrk="1" fontAlgn="auto" hangingPunct="1">
              <a:defRPr/>
            </a:pPr>
            <a:r>
              <a:rPr lang="cs-CZ" sz="2400" dirty="0" err="1"/>
              <a:t>voll</a:t>
            </a:r>
            <a:r>
              <a:rPr lang="cs-CZ" sz="2400" dirty="0"/>
              <a:t> </a:t>
            </a:r>
            <a:r>
              <a:rPr lang="cs-CZ" sz="2400" dirty="0" err="1"/>
              <a:t>ausgebildetes</a:t>
            </a:r>
            <a:r>
              <a:rPr lang="cs-CZ" sz="2400" dirty="0"/>
              <a:t> </a:t>
            </a:r>
            <a:r>
              <a:rPr lang="cs-CZ" sz="2400" dirty="0" err="1"/>
              <a:t>Deklinationssystem</a:t>
            </a:r>
            <a:r>
              <a:rPr lang="cs-CZ" sz="2400" dirty="0"/>
              <a:t>, </a:t>
            </a:r>
            <a:r>
              <a:rPr lang="cs-CZ" sz="2400" dirty="0" err="1"/>
              <a:t>das</a:t>
            </a:r>
            <a:r>
              <a:rPr lang="cs-CZ" sz="2400" dirty="0"/>
              <a:t> nach Genus, Numerus </a:t>
            </a:r>
            <a:r>
              <a:rPr lang="cs-CZ" sz="2400" dirty="0" err="1"/>
              <a:t>und</a:t>
            </a:r>
            <a:r>
              <a:rPr lang="cs-CZ" sz="2400" dirty="0"/>
              <a:t> Kasus </a:t>
            </a:r>
            <a:r>
              <a:rPr lang="cs-CZ" sz="2400" dirty="0" err="1"/>
              <a:t>unterscheidet</a:t>
            </a:r>
            <a:endParaRPr lang="cs-CZ" sz="2400" dirty="0"/>
          </a:p>
          <a:p>
            <a:pPr marL="182880" indent="-182880" eaLnBrk="1" fontAlgn="auto" hangingPunct="1">
              <a:defRPr/>
            </a:pPr>
            <a:r>
              <a:rPr lang="cs-CZ" sz="2400" i="1" dirty="0" err="1"/>
              <a:t>jeder</a:t>
            </a:r>
            <a:r>
              <a:rPr lang="cs-CZ" sz="2400" dirty="0"/>
              <a:t> </a:t>
            </a:r>
            <a:r>
              <a:rPr lang="cs-CZ" sz="2400" dirty="0" err="1"/>
              <a:t>nur</a:t>
            </a:r>
            <a:r>
              <a:rPr lang="cs-CZ" sz="2400" dirty="0"/>
              <a:t> </a:t>
            </a:r>
            <a:r>
              <a:rPr lang="cs-CZ" sz="2400" dirty="0" err="1"/>
              <a:t>im</a:t>
            </a:r>
            <a:r>
              <a:rPr lang="cs-CZ" sz="2400" dirty="0"/>
              <a:t> </a:t>
            </a:r>
            <a:r>
              <a:rPr lang="cs-CZ" sz="2400" dirty="0" err="1"/>
              <a:t>Sg</a:t>
            </a:r>
            <a:r>
              <a:rPr lang="cs-CZ" sz="2400" dirty="0"/>
              <a:t>.; </a:t>
            </a:r>
            <a:r>
              <a:rPr lang="cs-CZ" sz="2400" i="1" dirty="0" err="1"/>
              <a:t>alle</a:t>
            </a:r>
            <a:r>
              <a:rPr lang="cs-CZ" sz="2400" i="1" dirty="0"/>
              <a:t>, </a:t>
            </a:r>
            <a:r>
              <a:rPr lang="cs-CZ" sz="2400" i="1" dirty="0" err="1"/>
              <a:t>einige</a:t>
            </a:r>
            <a:r>
              <a:rPr lang="cs-CZ" sz="2400" i="1" dirty="0"/>
              <a:t>, </a:t>
            </a:r>
            <a:r>
              <a:rPr lang="cs-CZ" sz="2400" i="1" dirty="0" err="1"/>
              <a:t>mehrere</a:t>
            </a:r>
            <a:r>
              <a:rPr lang="cs-CZ" sz="2400" i="1" dirty="0"/>
              <a:t>, </a:t>
            </a:r>
            <a:r>
              <a:rPr lang="cs-CZ" sz="2400" i="1" dirty="0" err="1"/>
              <a:t>etliche</a:t>
            </a:r>
            <a:r>
              <a:rPr lang="cs-CZ" sz="2400" dirty="0"/>
              <a:t> </a:t>
            </a:r>
            <a:r>
              <a:rPr lang="cs-CZ" sz="2400" dirty="0" err="1"/>
              <a:t>nur</a:t>
            </a:r>
            <a:r>
              <a:rPr lang="cs-CZ" sz="2400" dirty="0"/>
              <a:t> </a:t>
            </a:r>
            <a:r>
              <a:rPr lang="cs-CZ" sz="2400" dirty="0" err="1"/>
              <a:t>im</a:t>
            </a:r>
            <a:r>
              <a:rPr lang="cs-CZ" sz="2400" dirty="0"/>
              <a:t> </a:t>
            </a:r>
            <a:r>
              <a:rPr lang="cs-CZ" sz="2400" dirty="0" err="1"/>
              <a:t>Pl</a:t>
            </a:r>
            <a:r>
              <a:rPr lang="cs-CZ" sz="2400" dirty="0"/>
              <a:t>.</a:t>
            </a:r>
          </a:p>
          <a:p>
            <a:pPr marL="182880" indent="-182880" eaLnBrk="1" fontAlgn="auto" hangingPunct="1">
              <a:defRPr/>
            </a:pPr>
            <a:r>
              <a:rPr lang="cs-CZ" sz="2400" i="1" dirty="0" err="1"/>
              <a:t>irgendeiner</a:t>
            </a:r>
            <a:r>
              <a:rPr lang="cs-CZ" sz="2400" i="1" dirty="0"/>
              <a:t>/</a:t>
            </a:r>
            <a:r>
              <a:rPr lang="cs-CZ" sz="2400" i="1" dirty="0" err="1"/>
              <a:t>keiner</a:t>
            </a:r>
            <a:r>
              <a:rPr lang="cs-CZ" sz="2400" dirty="0"/>
              <a:t>: </a:t>
            </a:r>
            <a:r>
              <a:rPr lang="cs-CZ" sz="2400" dirty="0" err="1"/>
              <a:t>im</a:t>
            </a:r>
            <a:r>
              <a:rPr lang="cs-CZ" sz="2400" dirty="0"/>
              <a:t> </a:t>
            </a:r>
            <a:r>
              <a:rPr lang="cs-CZ" sz="2400" dirty="0" err="1"/>
              <a:t>Nom</a:t>
            </a:r>
            <a:r>
              <a:rPr lang="cs-CZ" sz="2400" dirty="0"/>
              <a:t>. </a:t>
            </a:r>
            <a:r>
              <a:rPr lang="cs-CZ" sz="2400" dirty="0" err="1"/>
              <a:t>Mask</a:t>
            </a:r>
            <a:r>
              <a:rPr lang="cs-CZ" sz="2400" dirty="0"/>
              <a:t>.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Nom</a:t>
            </a:r>
            <a:r>
              <a:rPr lang="cs-CZ" sz="2400" dirty="0"/>
              <a:t>./</a:t>
            </a:r>
            <a:r>
              <a:rPr lang="cs-CZ" sz="2400" dirty="0" err="1"/>
              <a:t>Akk</a:t>
            </a:r>
            <a:r>
              <a:rPr lang="cs-CZ" sz="2400" dirty="0"/>
              <a:t>. </a:t>
            </a:r>
            <a:r>
              <a:rPr lang="cs-CZ" sz="2400" dirty="0" err="1"/>
              <a:t>Neutr</a:t>
            </a:r>
            <a:r>
              <a:rPr lang="cs-CZ" sz="2400" dirty="0"/>
              <a:t>. des </a:t>
            </a:r>
            <a:r>
              <a:rPr lang="cs-CZ" sz="2400" dirty="0" err="1"/>
              <a:t>Sg</a:t>
            </a:r>
            <a:r>
              <a:rPr lang="cs-CZ" sz="2400" dirty="0"/>
              <a:t>.: </a:t>
            </a:r>
            <a:r>
              <a:rPr lang="cs-CZ" sz="2400" dirty="0" err="1"/>
              <a:t>im</a:t>
            </a:r>
            <a:r>
              <a:rPr lang="cs-CZ" sz="2400" dirty="0"/>
              <a:t> </a:t>
            </a:r>
            <a:r>
              <a:rPr lang="cs-CZ" sz="2400" dirty="0" err="1"/>
              <a:t>Unterschied</a:t>
            </a:r>
            <a:r>
              <a:rPr lang="cs-CZ" sz="2400" dirty="0"/>
              <a:t> </a:t>
            </a:r>
            <a:r>
              <a:rPr lang="cs-CZ" sz="2400" dirty="0" err="1"/>
              <a:t>zu</a:t>
            </a:r>
            <a:r>
              <a:rPr lang="cs-CZ" sz="2400" dirty="0"/>
              <a:t> </a:t>
            </a:r>
            <a:r>
              <a:rPr lang="cs-CZ" sz="2400" dirty="0" err="1"/>
              <a:t>entsprechenden</a:t>
            </a:r>
            <a:r>
              <a:rPr lang="cs-CZ" sz="2400" dirty="0"/>
              <a:t> </a:t>
            </a:r>
            <a:r>
              <a:rPr lang="cs-CZ" sz="2400" dirty="0" err="1"/>
              <a:t>Artikelwörtern</a:t>
            </a:r>
            <a:r>
              <a:rPr lang="cs-CZ" sz="2400" dirty="0"/>
              <a:t>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sog</a:t>
            </a:r>
            <a:r>
              <a:rPr lang="cs-CZ" sz="2400" dirty="0"/>
              <a:t>. </a:t>
            </a:r>
            <a:r>
              <a:rPr lang="cs-CZ" sz="2400" dirty="0" err="1"/>
              <a:t>vollen</a:t>
            </a:r>
            <a:r>
              <a:rPr lang="cs-CZ" sz="2400" dirty="0"/>
              <a:t> </a:t>
            </a:r>
            <a:r>
              <a:rPr lang="cs-CZ" sz="2400" dirty="0" err="1"/>
              <a:t>Formen</a:t>
            </a:r>
            <a:r>
              <a:rPr lang="cs-CZ" sz="2400" dirty="0"/>
              <a:t>: </a:t>
            </a:r>
            <a:r>
              <a:rPr lang="cs-CZ" sz="2400" i="1" dirty="0" err="1"/>
              <a:t>Keiner</a:t>
            </a:r>
            <a:r>
              <a:rPr lang="cs-CZ" sz="2400" i="1" dirty="0"/>
              <a:t> </a:t>
            </a:r>
            <a:r>
              <a:rPr lang="cs-CZ" sz="2400" i="1" dirty="0" err="1"/>
              <a:t>hat</a:t>
            </a:r>
            <a:r>
              <a:rPr lang="cs-CZ" sz="2400" i="1" dirty="0"/>
              <a:t> es </a:t>
            </a:r>
            <a:r>
              <a:rPr lang="cs-CZ" sz="2400" i="1" dirty="0" err="1"/>
              <a:t>mir</a:t>
            </a:r>
            <a:r>
              <a:rPr lang="cs-CZ" sz="2400" i="1" dirty="0"/>
              <a:t> </a:t>
            </a:r>
            <a:r>
              <a:rPr lang="cs-CZ" sz="2400" i="1" dirty="0" err="1"/>
              <a:t>gesagt</a:t>
            </a:r>
            <a:r>
              <a:rPr lang="cs-CZ" sz="2400" i="1" dirty="0"/>
              <a:t>.</a:t>
            </a:r>
            <a:r>
              <a:rPr lang="cs-CZ" sz="2400" dirty="0"/>
              <a:t> (X </a:t>
            </a:r>
            <a:r>
              <a:rPr lang="cs-CZ" sz="2400" i="1" dirty="0" err="1"/>
              <a:t>Kein</a:t>
            </a:r>
            <a:r>
              <a:rPr lang="cs-CZ" sz="2400" i="1" dirty="0"/>
              <a:t> </a:t>
            </a:r>
            <a:r>
              <a:rPr lang="cs-CZ" sz="2400" i="1" dirty="0" err="1"/>
              <a:t>Kollege</a:t>
            </a:r>
            <a:r>
              <a:rPr lang="cs-CZ" sz="2400" i="1" dirty="0"/>
              <a:t> </a:t>
            </a:r>
            <a:r>
              <a:rPr lang="cs-CZ" sz="2400" i="1" dirty="0" err="1"/>
              <a:t>hat</a:t>
            </a:r>
            <a:r>
              <a:rPr lang="cs-CZ" sz="2400" i="1" dirty="0"/>
              <a:t> es </a:t>
            </a:r>
            <a:r>
              <a:rPr lang="cs-CZ" sz="2400" i="1" dirty="0" err="1"/>
              <a:t>mir</a:t>
            </a:r>
            <a:r>
              <a:rPr lang="cs-CZ" sz="2400" i="1" dirty="0"/>
              <a:t> </a:t>
            </a:r>
            <a:r>
              <a:rPr lang="cs-CZ" sz="2400" i="1" dirty="0" err="1"/>
              <a:t>gesagt</a:t>
            </a:r>
            <a:r>
              <a:rPr lang="cs-CZ" sz="2400" i="1" dirty="0"/>
              <a:t>.</a:t>
            </a:r>
            <a:r>
              <a:rPr lang="cs-CZ" sz="2400" dirty="0"/>
              <a:t>) // </a:t>
            </a:r>
            <a:r>
              <a:rPr lang="cs-CZ" sz="2400" i="1" dirty="0" err="1"/>
              <a:t>Ich</a:t>
            </a:r>
            <a:r>
              <a:rPr lang="cs-CZ" sz="2400" i="1" dirty="0"/>
              <a:t> </a:t>
            </a:r>
            <a:r>
              <a:rPr lang="cs-CZ" sz="2400" i="1" dirty="0" err="1"/>
              <a:t>habe</a:t>
            </a:r>
            <a:r>
              <a:rPr lang="cs-CZ" sz="2400" i="1" dirty="0"/>
              <a:t> </a:t>
            </a:r>
            <a:r>
              <a:rPr lang="cs-CZ" sz="2400" i="1" dirty="0" err="1"/>
              <a:t>irgenein</a:t>
            </a:r>
            <a:r>
              <a:rPr lang="cs-CZ" sz="2400" i="1" dirty="0"/>
              <a:t>(e)s </a:t>
            </a:r>
            <a:r>
              <a:rPr lang="cs-CZ" sz="2400" i="1" dirty="0" err="1"/>
              <a:t>gesehen</a:t>
            </a:r>
            <a:r>
              <a:rPr lang="cs-CZ" sz="2400" i="1" dirty="0"/>
              <a:t>.</a:t>
            </a:r>
            <a:r>
              <a:rPr lang="cs-CZ" sz="2400" dirty="0"/>
              <a:t> (X </a:t>
            </a:r>
            <a:r>
              <a:rPr lang="cs-CZ" sz="2400" i="1" dirty="0" err="1"/>
              <a:t>Ich</a:t>
            </a:r>
            <a:r>
              <a:rPr lang="cs-CZ" sz="2400" i="1" dirty="0"/>
              <a:t> </a:t>
            </a:r>
            <a:r>
              <a:rPr lang="cs-CZ" sz="2400" i="1" dirty="0" err="1"/>
              <a:t>habe</a:t>
            </a:r>
            <a:r>
              <a:rPr lang="cs-CZ" sz="2400" i="1" dirty="0"/>
              <a:t> </a:t>
            </a:r>
            <a:r>
              <a:rPr lang="cs-CZ" sz="2400" i="1" dirty="0" err="1"/>
              <a:t>irgendein</a:t>
            </a:r>
            <a:r>
              <a:rPr lang="cs-CZ" sz="2400" i="1" dirty="0"/>
              <a:t> Auto </a:t>
            </a:r>
            <a:r>
              <a:rPr lang="cs-CZ" sz="2400" i="1" dirty="0" err="1"/>
              <a:t>gesehen</a:t>
            </a:r>
            <a:r>
              <a:rPr lang="cs-CZ" sz="2400" i="1" dirty="0"/>
              <a:t>.</a:t>
            </a:r>
            <a:r>
              <a:rPr lang="cs-CZ" sz="2400" dirty="0"/>
              <a:t>)</a:t>
            </a:r>
          </a:p>
          <a:p>
            <a:pPr marL="182880" indent="-182880" eaLnBrk="1" fontAlgn="auto" hangingPunct="1">
              <a:defRPr/>
            </a:pPr>
            <a:r>
              <a:rPr lang="cs-CZ" sz="2400" i="1" dirty="0" err="1"/>
              <a:t>alles</a:t>
            </a:r>
            <a:r>
              <a:rPr lang="cs-CZ" sz="2400" dirty="0"/>
              <a:t>: </a:t>
            </a:r>
            <a:r>
              <a:rPr lang="cs-CZ" sz="2400" dirty="0" err="1"/>
              <a:t>auch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</a:t>
            </a:r>
            <a:r>
              <a:rPr lang="cs-CZ" sz="2400" dirty="0" err="1"/>
              <a:t>eine</a:t>
            </a:r>
            <a:r>
              <a:rPr lang="cs-CZ" sz="2400" dirty="0"/>
              <a:t> </a:t>
            </a:r>
            <a:r>
              <a:rPr lang="cs-CZ" sz="2400" dirty="0" err="1"/>
              <a:t>Personengruppe</a:t>
            </a:r>
            <a:r>
              <a:rPr lang="cs-CZ" sz="2400" dirty="0"/>
              <a:t> in </a:t>
            </a:r>
            <a:r>
              <a:rPr lang="cs-CZ" sz="2400" dirty="0" err="1"/>
              <a:t>ihrer</a:t>
            </a:r>
            <a:r>
              <a:rPr lang="cs-CZ" sz="2400" dirty="0"/>
              <a:t> </a:t>
            </a:r>
            <a:r>
              <a:rPr lang="cs-CZ" sz="2400" dirty="0" err="1"/>
              <a:t>Gesamtheit</a:t>
            </a:r>
            <a:r>
              <a:rPr lang="cs-CZ" sz="2400" dirty="0"/>
              <a:t> (</a:t>
            </a:r>
            <a:r>
              <a:rPr lang="cs-CZ" sz="2400" dirty="0" err="1"/>
              <a:t>ugs</a:t>
            </a:r>
            <a:r>
              <a:rPr lang="cs-CZ" sz="2400" dirty="0"/>
              <a:t>.): </a:t>
            </a:r>
            <a:r>
              <a:rPr lang="cs-CZ" sz="2400" i="1" dirty="0" err="1"/>
              <a:t>Alles</a:t>
            </a:r>
            <a:r>
              <a:rPr lang="cs-CZ" sz="2400" i="1" dirty="0"/>
              <a:t> </a:t>
            </a:r>
            <a:r>
              <a:rPr lang="cs-CZ" sz="2400" i="1" dirty="0" err="1"/>
              <a:t>mal</a:t>
            </a:r>
            <a:r>
              <a:rPr lang="cs-CZ" sz="2400" i="1" dirty="0"/>
              <a:t> </a:t>
            </a:r>
            <a:r>
              <a:rPr lang="cs-CZ" sz="2400" i="1" dirty="0" err="1"/>
              <a:t>herhören</a:t>
            </a:r>
            <a:r>
              <a:rPr lang="cs-CZ" sz="2400" i="1" dirty="0"/>
              <a:t>! // Er </a:t>
            </a:r>
            <a:r>
              <a:rPr lang="cs-CZ" sz="2400" i="1" dirty="0" err="1"/>
              <a:t>erzählte</a:t>
            </a:r>
            <a:r>
              <a:rPr lang="cs-CZ" sz="2400" i="1" dirty="0"/>
              <a:t> </a:t>
            </a:r>
            <a:r>
              <a:rPr lang="cs-CZ" sz="2400" i="1" dirty="0" err="1"/>
              <a:t>einen</a:t>
            </a:r>
            <a:r>
              <a:rPr lang="cs-CZ" sz="2400" i="1" dirty="0"/>
              <a:t> </a:t>
            </a:r>
            <a:r>
              <a:rPr lang="cs-CZ" sz="2400" i="1" dirty="0" err="1"/>
              <a:t>Witz</a:t>
            </a:r>
            <a:r>
              <a:rPr lang="cs-CZ" sz="2400" i="1" dirty="0"/>
              <a:t> </a:t>
            </a:r>
            <a:r>
              <a:rPr lang="cs-CZ" sz="2400" i="1" dirty="0" err="1"/>
              <a:t>und</a:t>
            </a:r>
            <a:r>
              <a:rPr lang="cs-CZ" sz="2400" i="1" dirty="0"/>
              <a:t> </a:t>
            </a:r>
            <a:r>
              <a:rPr lang="cs-CZ" sz="2400" i="1" dirty="0" err="1"/>
              <a:t>alles</a:t>
            </a:r>
            <a:r>
              <a:rPr lang="cs-CZ" sz="2400" i="1" dirty="0"/>
              <a:t> </a:t>
            </a:r>
            <a:r>
              <a:rPr lang="cs-CZ" sz="2400" i="1" dirty="0" err="1"/>
              <a:t>lachte</a:t>
            </a:r>
            <a:r>
              <a:rPr lang="cs-CZ" sz="2400" i="1" dirty="0"/>
              <a:t>. </a:t>
            </a:r>
            <a:endParaRPr lang="cs-CZ" sz="2400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b="1" cap="none" dirty="0"/>
              <a:t>2.6 INDEFINITPRONOMINA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sz="2400" dirty="0">
                <a:solidFill>
                  <a:srgbClr val="FFFF00"/>
                </a:solidFill>
              </a:rPr>
              <a:t>(b) </a:t>
            </a:r>
            <a:r>
              <a:rPr lang="cs-CZ" sz="2400" i="1" dirty="0">
                <a:solidFill>
                  <a:srgbClr val="FFFF00"/>
                </a:solidFill>
              </a:rPr>
              <a:t>man, </a:t>
            </a:r>
            <a:r>
              <a:rPr lang="cs-CZ" sz="2400" i="1" dirty="0" err="1">
                <a:solidFill>
                  <a:srgbClr val="FFFF00"/>
                </a:solidFill>
              </a:rPr>
              <a:t>jemand</a:t>
            </a:r>
            <a:r>
              <a:rPr lang="cs-CZ" sz="2400" i="1" dirty="0">
                <a:solidFill>
                  <a:srgbClr val="FFFF00"/>
                </a:solidFill>
              </a:rPr>
              <a:t>, </a:t>
            </a:r>
            <a:r>
              <a:rPr lang="cs-CZ" sz="2400" i="1" dirty="0" err="1">
                <a:solidFill>
                  <a:srgbClr val="FFFF00"/>
                </a:solidFill>
              </a:rPr>
              <a:t>irgendwer</a:t>
            </a:r>
            <a:r>
              <a:rPr lang="cs-CZ" sz="2400" i="1" dirty="0">
                <a:solidFill>
                  <a:srgbClr val="FFFF00"/>
                </a:solidFill>
              </a:rPr>
              <a:t>, </a:t>
            </a:r>
            <a:r>
              <a:rPr lang="cs-CZ" sz="2400" i="1" dirty="0" err="1">
                <a:solidFill>
                  <a:srgbClr val="FFFF00"/>
                </a:solidFill>
              </a:rPr>
              <a:t>niemand</a:t>
            </a:r>
            <a:r>
              <a:rPr lang="cs-CZ" sz="2400" i="1" dirty="0">
                <a:solidFill>
                  <a:srgbClr val="FFFF00"/>
                </a:solidFill>
              </a:rPr>
              <a:t>, </a:t>
            </a:r>
            <a:r>
              <a:rPr lang="cs-CZ" sz="2400" i="1" dirty="0" err="1">
                <a:solidFill>
                  <a:srgbClr val="FFFF00"/>
                </a:solidFill>
              </a:rPr>
              <a:t>etwas</a:t>
            </a:r>
            <a:r>
              <a:rPr lang="cs-CZ" sz="2400" i="1" dirty="0">
                <a:solidFill>
                  <a:srgbClr val="FFFF00"/>
                </a:solidFill>
              </a:rPr>
              <a:t>, </a:t>
            </a:r>
            <a:r>
              <a:rPr lang="cs-CZ" sz="2400" i="1" dirty="0" err="1">
                <a:solidFill>
                  <a:srgbClr val="FFFF00"/>
                </a:solidFill>
              </a:rPr>
              <a:t>nichts</a:t>
            </a:r>
            <a:r>
              <a:rPr lang="cs-CZ" sz="2400" i="1" dirty="0">
                <a:solidFill>
                  <a:srgbClr val="FFFF00"/>
                </a:solidFill>
              </a:rPr>
              <a:t>, </a:t>
            </a:r>
            <a:r>
              <a:rPr lang="cs-CZ" sz="2400" i="1" dirty="0" err="1">
                <a:solidFill>
                  <a:srgbClr val="FFFF00"/>
                </a:solidFill>
              </a:rPr>
              <a:t>jedermann</a:t>
            </a:r>
            <a:endParaRPr lang="cs-CZ" sz="2400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cs-CZ" sz="2400" dirty="0" err="1"/>
              <a:t>nur</a:t>
            </a:r>
            <a:r>
              <a:rPr lang="cs-CZ" sz="2400" dirty="0"/>
              <a:t> </a:t>
            </a:r>
            <a:r>
              <a:rPr lang="cs-CZ" sz="2400" dirty="0" err="1"/>
              <a:t>subst</a:t>
            </a:r>
            <a:r>
              <a:rPr lang="cs-CZ" sz="2400" dirty="0"/>
              <a:t>. </a:t>
            </a:r>
            <a:r>
              <a:rPr lang="cs-CZ" sz="2400" dirty="0" err="1"/>
              <a:t>gebraucht</a:t>
            </a:r>
            <a:r>
              <a:rPr lang="cs-CZ" sz="2400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sz="2400" dirty="0" err="1"/>
              <a:t>weinig</a:t>
            </a:r>
            <a:r>
              <a:rPr lang="cs-CZ" sz="2400" dirty="0"/>
              <a:t> </a:t>
            </a:r>
            <a:r>
              <a:rPr lang="cs-CZ" sz="2400" dirty="0" err="1"/>
              <a:t>ausgebildetes</a:t>
            </a:r>
            <a:r>
              <a:rPr lang="cs-CZ" sz="2400" dirty="0"/>
              <a:t> </a:t>
            </a:r>
            <a:r>
              <a:rPr lang="cs-CZ" sz="2400" dirty="0" err="1"/>
              <a:t>Formensystem</a:t>
            </a:r>
            <a:endParaRPr lang="cs-CZ" sz="2400" dirty="0"/>
          </a:p>
          <a:p>
            <a:pPr marL="182880" indent="-182880" eaLnBrk="1" fontAlgn="auto" hangingPunct="1">
              <a:defRPr/>
            </a:pPr>
            <a:r>
              <a:rPr lang="cs-CZ" sz="2400" dirty="0"/>
              <a:t>der </a:t>
            </a:r>
            <a:r>
              <a:rPr lang="cs-CZ" sz="2400" dirty="0" err="1"/>
              <a:t>Form</a:t>
            </a:r>
            <a:r>
              <a:rPr lang="cs-CZ" sz="2400" dirty="0"/>
              <a:t> nach </a:t>
            </a:r>
            <a:r>
              <a:rPr lang="cs-CZ" sz="2400" dirty="0" err="1"/>
              <a:t>Mask</a:t>
            </a:r>
            <a:r>
              <a:rPr lang="cs-CZ" sz="2400" dirty="0"/>
              <a:t>. (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meisten</a:t>
            </a:r>
            <a:r>
              <a:rPr lang="cs-CZ" sz="2400" dirty="0"/>
              <a:t>) </a:t>
            </a:r>
            <a:r>
              <a:rPr lang="cs-CZ" sz="2400" dirty="0" err="1"/>
              <a:t>und</a:t>
            </a:r>
            <a:r>
              <a:rPr lang="cs-CZ" sz="2400" dirty="0"/>
              <a:t> Neutra (</a:t>
            </a:r>
            <a:r>
              <a:rPr lang="cs-CZ" sz="2400" i="1" dirty="0" err="1"/>
              <a:t>etwas</a:t>
            </a:r>
            <a:r>
              <a:rPr lang="cs-CZ" sz="2400" dirty="0"/>
              <a:t>, </a:t>
            </a:r>
            <a:r>
              <a:rPr lang="cs-CZ" sz="2400" i="1" dirty="0" err="1"/>
              <a:t>nichts</a:t>
            </a:r>
            <a:r>
              <a:rPr lang="cs-CZ" sz="2400" dirty="0"/>
              <a:t>)</a:t>
            </a:r>
          </a:p>
          <a:p>
            <a:pPr marL="182880" indent="-182880" eaLnBrk="1" fontAlgn="auto" hangingPunct="1">
              <a:defRPr/>
            </a:pPr>
            <a:r>
              <a:rPr lang="cs-CZ" sz="2400" dirty="0" err="1"/>
              <a:t>Unterscheidung</a:t>
            </a:r>
            <a:r>
              <a:rPr lang="cs-CZ" sz="2400" dirty="0"/>
              <a:t> </a:t>
            </a:r>
            <a:r>
              <a:rPr lang="cs-CZ" sz="2400" dirty="0" err="1"/>
              <a:t>zw</a:t>
            </a:r>
            <a:r>
              <a:rPr lang="cs-CZ" sz="2400" dirty="0"/>
              <a:t>. Person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Nicht</a:t>
            </a:r>
            <a:r>
              <a:rPr lang="cs-CZ" sz="2400" dirty="0"/>
              <a:t>-Person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sz="2400" i="1" dirty="0"/>
              <a:t>man</a:t>
            </a:r>
          </a:p>
          <a:p>
            <a:pPr marL="182880" indent="-182880" eaLnBrk="1" fontAlgn="auto" hangingPunct="1">
              <a:defRPr/>
            </a:pPr>
            <a:r>
              <a:rPr lang="cs-CZ" sz="2400" dirty="0" err="1"/>
              <a:t>nur</a:t>
            </a:r>
            <a:r>
              <a:rPr lang="cs-CZ" sz="2400" dirty="0"/>
              <a:t>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Nominativform</a:t>
            </a:r>
            <a:r>
              <a:rPr lang="cs-CZ" sz="2400" dirty="0"/>
              <a:t>, </a:t>
            </a:r>
            <a:r>
              <a:rPr lang="cs-CZ" sz="2400" dirty="0" err="1"/>
              <a:t>sonst</a:t>
            </a:r>
            <a:r>
              <a:rPr lang="cs-CZ" sz="2400" dirty="0"/>
              <a:t>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Formen</a:t>
            </a:r>
            <a:r>
              <a:rPr lang="cs-CZ" sz="2400" dirty="0"/>
              <a:t> von </a:t>
            </a:r>
            <a:r>
              <a:rPr lang="cs-CZ" sz="2400" i="1" dirty="0" err="1"/>
              <a:t>ein</a:t>
            </a:r>
            <a:r>
              <a:rPr lang="cs-CZ" sz="2400" dirty="0"/>
              <a:t> (</a:t>
            </a:r>
            <a:r>
              <a:rPr lang="cs-CZ" sz="2400" dirty="0" err="1"/>
              <a:t>Suppletivismus</a:t>
            </a:r>
            <a:r>
              <a:rPr lang="cs-CZ" sz="2400" dirty="0"/>
              <a:t>, </a:t>
            </a:r>
            <a:r>
              <a:rPr lang="cs-CZ" sz="2400" dirty="0" err="1"/>
              <a:t>Suppletivität</a:t>
            </a:r>
            <a:r>
              <a:rPr lang="cs-CZ" sz="2400" dirty="0"/>
              <a:t>): </a:t>
            </a:r>
            <a:r>
              <a:rPr lang="cs-CZ" sz="2400" i="1" dirty="0"/>
              <a:t>So </a:t>
            </a:r>
            <a:r>
              <a:rPr lang="cs-CZ" sz="2400" i="1" dirty="0" err="1"/>
              <a:t>was</a:t>
            </a:r>
            <a:r>
              <a:rPr lang="cs-CZ" sz="2400" i="1" dirty="0"/>
              <a:t> </a:t>
            </a:r>
            <a:r>
              <a:rPr lang="cs-CZ" sz="2400" i="1" dirty="0" err="1"/>
              <a:t>kommt</a:t>
            </a:r>
            <a:r>
              <a:rPr lang="cs-CZ" sz="2400" i="1" dirty="0"/>
              <a:t> </a:t>
            </a:r>
            <a:r>
              <a:rPr lang="cs-CZ" sz="2400" i="1" dirty="0" err="1"/>
              <a:t>einem</a:t>
            </a:r>
            <a:r>
              <a:rPr lang="cs-CZ" sz="2400" dirty="0"/>
              <a:t> </a:t>
            </a:r>
            <a:r>
              <a:rPr lang="cs-CZ" sz="2400" i="1" dirty="0" err="1"/>
              <a:t>ganz</a:t>
            </a:r>
            <a:r>
              <a:rPr lang="cs-CZ" sz="2400" i="1" dirty="0"/>
              <a:t> </a:t>
            </a:r>
            <a:r>
              <a:rPr lang="cs-CZ" sz="2400" i="1" dirty="0" err="1"/>
              <a:t>komisch</a:t>
            </a:r>
            <a:r>
              <a:rPr lang="cs-CZ" sz="2400" i="1" dirty="0"/>
              <a:t> vor</a:t>
            </a:r>
            <a:r>
              <a:rPr lang="cs-CZ" sz="2400" dirty="0"/>
              <a:t>. (Dativ) / </a:t>
            </a:r>
            <a:r>
              <a:rPr lang="cs-CZ" sz="2400" i="1" dirty="0" err="1"/>
              <a:t>Wenn</a:t>
            </a:r>
            <a:r>
              <a:rPr lang="cs-CZ" sz="2400" i="1" dirty="0"/>
              <a:t> </a:t>
            </a:r>
            <a:r>
              <a:rPr lang="cs-CZ" sz="2400" i="1" dirty="0" err="1"/>
              <a:t>die</a:t>
            </a:r>
            <a:r>
              <a:rPr lang="cs-CZ" sz="2400" i="1" dirty="0"/>
              <a:t> </a:t>
            </a:r>
            <a:r>
              <a:rPr lang="cs-CZ" sz="2400" i="1" dirty="0" err="1"/>
              <a:t>Deutschen</a:t>
            </a:r>
            <a:r>
              <a:rPr lang="cs-CZ" sz="2400" dirty="0"/>
              <a:t> </a:t>
            </a:r>
            <a:r>
              <a:rPr lang="cs-CZ" sz="2400" i="1" dirty="0" err="1"/>
              <a:t>einen</a:t>
            </a:r>
            <a:r>
              <a:rPr lang="cs-CZ" sz="2400" dirty="0"/>
              <a:t> </a:t>
            </a:r>
            <a:r>
              <a:rPr lang="cs-CZ" sz="2400" i="1" dirty="0" err="1"/>
              <a:t>nicht</a:t>
            </a:r>
            <a:r>
              <a:rPr lang="cs-CZ" sz="2400" i="1" dirty="0"/>
              <a:t> </a:t>
            </a:r>
            <a:r>
              <a:rPr lang="cs-CZ" sz="2400" i="1" dirty="0" err="1"/>
              <a:t>kennen</a:t>
            </a:r>
            <a:r>
              <a:rPr lang="cs-CZ" sz="2400" i="1" dirty="0"/>
              <a:t>, </a:t>
            </a:r>
            <a:r>
              <a:rPr lang="cs-CZ" sz="2400" i="1" dirty="0" err="1"/>
              <a:t>sind</a:t>
            </a:r>
            <a:r>
              <a:rPr lang="cs-CZ" sz="2400" i="1" dirty="0"/>
              <a:t> </a:t>
            </a:r>
            <a:r>
              <a:rPr lang="cs-CZ" sz="2400" i="1" dirty="0" err="1"/>
              <a:t>sie</a:t>
            </a:r>
            <a:r>
              <a:rPr lang="cs-CZ" sz="2400" i="1" dirty="0"/>
              <a:t> </a:t>
            </a:r>
            <a:r>
              <a:rPr lang="cs-CZ" sz="2400" i="1" dirty="0" err="1"/>
              <a:t>oft</a:t>
            </a:r>
            <a:r>
              <a:rPr lang="cs-CZ" sz="2400" i="1" dirty="0"/>
              <a:t> </a:t>
            </a:r>
            <a:r>
              <a:rPr lang="cs-CZ" sz="2400" i="1" dirty="0" err="1"/>
              <a:t>distanziert</a:t>
            </a:r>
            <a:r>
              <a:rPr lang="cs-CZ" sz="2400" i="1" dirty="0"/>
              <a:t>.</a:t>
            </a:r>
            <a:r>
              <a:rPr lang="cs-CZ" sz="2400" dirty="0"/>
              <a:t> (</a:t>
            </a:r>
            <a:r>
              <a:rPr lang="cs-CZ" sz="2400" dirty="0" err="1"/>
              <a:t>Akkusativ</a:t>
            </a:r>
            <a:r>
              <a:rPr lang="cs-CZ" sz="2400" dirty="0"/>
              <a:t>)</a:t>
            </a:r>
          </a:p>
          <a:p>
            <a:pPr marL="182880" indent="-182880" eaLnBrk="1" fontAlgn="auto" hangingPunct="1">
              <a:defRPr/>
            </a:pPr>
            <a:r>
              <a:rPr lang="cs-CZ" sz="2400" dirty="0"/>
              <a:t>der Gen. </a:t>
            </a:r>
            <a:r>
              <a:rPr lang="cs-CZ" sz="2400" dirty="0" err="1"/>
              <a:t>fehlt</a:t>
            </a:r>
            <a:endParaRPr lang="cs-CZ" sz="2400" dirty="0"/>
          </a:p>
          <a:p>
            <a:pPr marL="182880" indent="-182880" eaLnBrk="1" fontAlgn="auto" hangingPunct="1">
              <a:defRPr/>
            </a:pPr>
            <a:r>
              <a:rPr lang="cs-CZ" sz="2400" dirty="0" err="1"/>
              <a:t>bezeichnet</a:t>
            </a:r>
            <a:r>
              <a:rPr lang="cs-CZ" sz="2400" dirty="0"/>
              <a:t> </a:t>
            </a:r>
            <a:r>
              <a:rPr lang="cs-CZ" sz="2400" dirty="0" err="1"/>
              <a:t>nur</a:t>
            </a:r>
            <a:r>
              <a:rPr lang="cs-CZ" sz="2400" dirty="0"/>
              <a:t> </a:t>
            </a:r>
            <a:r>
              <a:rPr lang="cs-CZ" sz="2400" dirty="0" err="1"/>
              <a:t>Personen</a:t>
            </a:r>
            <a:endParaRPr lang="cs-CZ" sz="2400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b="1" cap="none" dirty="0"/>
              <a:t>2.6 INDEFINITPRONOMINA</a:t>
            </a:r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Funktionen</a:t>
            </a:r>
            <a:r>
              <a:rPr lang="cs-CZ" dirty="0"/>
              <a:t>:</a:t>
            </a:r>
          </a:p>
          <a:p>
            <a:pPr eaLnBrk="1" hangingPunct="1"/>
            <a:r>
              <a:rPr lang="cs-CZ" dirty="0"/>
              <a:t>(a)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generelle</a:t>
            </a:r>
            <a:r>
              <a:rPr lang="cs-CZ" dirty="0"/>
              <a:t> </a:t>
            </a:r>
            <a:r>
              <a:rPr lang="cs-CZ" i="1" dirty="0"/>
              <a:t>man</a:t>
            </a:r>
            <a:r>
              <a:rPr lang="cs-CZ" dirty="0"/>
              <a:t>: </a:t>
            </a:r>
            <a:r>
              <a:rPr lang="cs-CZ" dirty="0" err="1"/>
              <a:t>Allgemeingültigkeit</a:t>
            </a:r>
            <a:r>
              <a:rPr lang="cs-CZ" dirty="0"/>
              <a:t> der </a:t>
            </a:r>
            <a:r>
              <a:rPr lang="cs-CZ" dirty="0" err="1"/>
              <a:t>Aussage</a:t>
            </a:r>
            <a:r>
              <a:rPr lang="cs-CZ" dirty="0"/>
              <a:t>, der </a:t>
            </a:r>
            <a:r>
              <a:rPr lang="cs-CZ" dirty="0" err="1"/>
              <a:t>Satz</a:t>
            </a:r>
            <a:r>
              <a:rPr lang="cs-CZ" dirty="0"/>
              <a:t> </a:t>
            </a:r>
            <a:r>
              <a:rPr lang="cs-CZ" dirty="0" err="1"/>
              <a:t>meist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Präs</a:t>
            </a:r>
            <a:r>
              <a:rPr lang="cs-CZ" dirty="0"/>
              <a:t>., </a:t>
            </a: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lexikalischen</a:t>
            </a:r>
            <a:r>
              <a:rPr lang="cs-CZ" dirty="0"/>
              <a:t> </a:t>
            </a:r>
            <a:r>
              <a:rPr lang="cs-CZ" dirty="0" err="1"/>
              <a:t>Hinweise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Agens: </a:t>
            </a:r>
            <a:r>
              <a:rPr lang="cs-CZ" i="1" dirty="0" err="1"/>
              <a:t>Was</a:t>
            </a:r>
            <a:r>
              <a:rPr lang="cs-CZ" i="1" dirty="0"/>
              <a:t> man </a:t>
            </a:r>
            <a:r>
              <a:rPr lang="cs-CZ" i="1" dirty="0" err="1"/>
              <a:t>gern</a:t>
            </a:r>
            <a:r>
              <a:rPr lang="cs-CZ" i="1" dirty="0"/>
              <a:t> </a:t>
            </a:r>
            <a:r>
              <a:rPr lang="cs-CZ" i="1" dirty="0" err="1"/>
              <a:t>tut</a:t>
            </a:r>
            <a:r>
              <a:rPr lang="cs-CZ" i="1" dirty="0"/>
              <a:t>,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fällt</a:t>
            </a:r>
            <a:r>
              <a:rPr lang="cs-CZ" i="1" dirty="0"/>
              <a:t> </a:t>
            </a:r>
            <a:r>
              <a:rPr lang="cs-CZ" i="1" dirty="0" err="1"/>
              <a:t>einem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schwer</a:t>
            </a:r>
            <a:r>
              <a:rPr lang="cs-CZ" i="1" dirty="0"/>
              <a:t>. </a:t>
            </a:r>
            <a:endParaRPr lang="cs-CZ" dirty="0"/>
          </a:p>
          <a:p>
            <a:pPr eaLnBrk="1" hangingPunct="1"/>
            <a:r>
              <a:rPr lang="cs-CZ" dirty="0"/>
              <a:t>(b) </a:t>
            </a:r>
            <a:r>
              <a:rPr lang="cs-CZ" dirty="0" err="1"/>
              <a:t>das</a:t>
            </a:r>
            <a:r>
              <a:rPr lang="cs-CZ" dirty="0"/>
              <a:t> anonyme </a:t>
            </a:r>
            <a:r>
              <a:rPr lang="cs-CZ" i="1" dirty="0"/>
              <a:t>man</a:t>
            </a:r>
            <a:r>
              <a:rPr lang="cs-CZ" dirty="0"/>
              <a:t>: </a:t>
            </a:r>
            <a:r>
              <a:rPr lang="cs-CZ" dirty="0" err="1"/>
              <a:t>das</a:t>
            </a:r>
            <a:r>
              <a:rPr lang="cs-CZ" dirty="0"/>
              <a:t> Agens </a:t>
            </a:r>
            <a:r>
              <a:rPr lang="cs-CZ" dirty="0" err="1"/>
              <a:t>irrelevant</a:t>
            </a:r>
            <a:r>
              <a:rPr lang="cs-CZ" dirty="0"/>
              <a:t> oder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identifizierbar</a:t>
            </a:r>
            <a:r>
              <a:rPr lang="cs-CZ" dirty="0"/>
              <a:t>, </a:t>
            </a:r>
            <a:r>
              <a:rPr lang="cs-CZ" dirty="0" err="1"/>
              <a:t>Ausdruck</a:t>
            </a:r>
            <a:r>
              <a:rPr lang="cs-CZ" dirty="0"/>
              <a:t> </a:t>
            </a:r>
            <a:r>
              <a:rPr lang="cs-CZ" dirty="0" err="1"/>
              <a:t>konkreter</a:t>
            </a:r>
            <a:r>
              <a:rPr lang="cs-CZ" dirty="0"/>
              <a:t> </a:t>
            </a:r>
            <a:r>
              <a:rPr lang="cs-CZ" dirty="0" err="1"/>
              <a:t>Tatsachen</a:t>
            </a:r>
            <a:r>
              <a:rPr lang="cs-CZ" dirty="0"/>
              <a:t> (</a:t>
            </a:r>
            <a:r>
              <a:rPr lang="cs-CZ" dirty="0" err="1"/>
              <a:t>deshalb</a:t>
            </a:r>
            <a:r>
              <a:rPr lang="cs-CZ" dirty="0"/>
              <a:t> </a:t>
            </a:r>
            <a:r>
              <a:rPr lang="cs-CZ" dirty="0" err="1"/>
              <a:t>alle</a:t>
            </a:r>
            <a:r>
              <a:rPr lang="cs-CZ" dirty="0"/>
              <a:t> </a:t>
            </a:r>
            <a:r>
              <a:rPr lang="cs-CZ" dirty="0" err="1"/>
              <a:t>Tempora</a:t>
            </a:r>
            <a:r>
              <a:rPr lang="cs-CZ" dirty="0"/>
              <a:t>), Agens in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bestimmter</a:t>
            </a:r>
            <a:r>
              <a:rPr lang="cs-CZ" dirty="0"/>
              <a:t> Lokal- oder </a:t>
            </a:r>
            <a:r>
              <a:rPr lang="cs-CZ" dirty="0" err="1"/>
              <a:t>Temporalangaben</a:t>
            </a:r>
            <a:r>
              <a:rPr lang="cs-CZ" dirty="0"/>
              <a:t>: </a:t>
            </a:r>
            <a:r>
              <a:rPr lang="cs-CZ" i="1" dirty="0"/>
              <a:t>Man </a:t>
            </a:r>
            <a:r>
              <a:rPr lang="cs-CZ" i="1" dirty="0" err="1"/>
              <a:t>wird</a:t>
            </a:r>
            <a:r>
              <a:rPr lang="cs-CZ" i="1" dirty="0"/>
              <a:t> </a:t>
            </a:r>
            <a:r>
              <a:rPr lang="cs-CZ" i="1" dirty="0" err="1"/>
              <a:t>Ihren</a:t>
            </a:r>
            <a:r>
              <a:rPr lang="cs-CZ" i="1" dirty="0"/>
              <a:t> </a:t>
            </a:r>
            <a:r>
              <a:rPr lang="cs-CZ" i="1" dirty="0" err="1"/>
              <a:t>Antrag</a:t>
            </a:r>
            <a:r>
              <a:rPr lang="cs-CZ" i="1" dirty="0"/>
              <a:t> in </a:t>
            </a:r>
            <a:r>
              <a:rPr lang="cs-CZ" i="1" dirty="0" err="1"/>
              <a:t>einer</a:t>
            </a:r>
            <a:r>
              <a:rPr lang="cs-CZ" i="1" dirty="0"/>
              <a:t> </a:t>
            </a:r>
            <a:r>
              <a:rPr lang="cs-CZ" i="1" dirty="0" err="1"/>
              <a:t>besonderen</a:t>
            </a:r>
            <a:r>
              <a:rPr lang="cs-CZ" i="1" dirty="0"/>
              <a:t> </a:t>
            </a:r>
            <a:r>
              <a:rPr lang="cs-CZ" i="1" dirty="0" err="1"/>
              <a:t>Kommission</a:t>
            </a:r>
            <a:r>
              <a:rPr lang="cs-CZ" i="1" dirty="0"/>
              <a:t> </a:t>
            </a:r>
            <a:r>
              <a:rPr lang="cs-CZ" i="1" dirty="0" err="1"/>
              <a:t>behandeln</a:t>
            </a:r>
            <a:r>
              <a:rPr lang="cs-CZ" dirty="0"/>
              <a:t>. (= „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besondere</a:t>
            </a:r>
            <a:r>
              <a:rPr lang="cs-CZ" dirty="0"/>
              <a:t> </a:t>
            </a:r>
            <a:r>
              <a:rPr lang="cs-CZ" dirty="0" err="1"/>
              <a:t>Kommission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cs-CZ" dirty="0" err="1"/>
              <a:t>Ihren</a:t>
            </a:r>
            <a:r>
              <a:rPr lang="cs-CZ" dirty="0"/>
              <a:t> </a:t>
            </a:r>
            <a:r>
              <a:rPr lang="cs-CZ" dirty="0" err="1"/>
              <a:t>Antrag</a:t>
            </a:r>
            <a:r>
              <a:rPr lang="cs-CZ" dirty="0"/>
              <a:t> </a:t>
            </a:r>
            <a:r>
              <a:rPr lang="cs-CZ" dirty="0" err="1"/>
              <a:t>behandeln</a:t>
            </a:r>
            <a:r>
              <a:rPr lang="cs-CZ" dirty="0"/>
              <a:t>.“, </a:t>
            </a:r>
            <a:r>
              <a:rPr lang="cs-CZ" dirty="0" err="1"/>
              <a:t>d.h</a:t>
            </a:r>
            <a:r>
              <a:rPr lang="cs-CZ" dirty="0"/>
              <a:t>. </a:t>
            </a:r>
            <a:r>
              <a:rPr lang="cs-CZ" i="1" dirty="0" err="1"/>
              <a:t>Kommission</a:t>
            </a:r>
            <a:r>
              <a:rPr lang="cs-CZ" i="1" dirty="0"/>
              <a:t> </a:t>
            </a:r>
            <a:r>
              <a:rPr lang="cs-CZ" dirty="0" err="1"/>
              <a:t>als</a:t>
            </a:r>
            <a:r>
              <a:rPr lang="cs-CZ" dirty="0"/>
              <a:t> Agens)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b="1" cap="none" dirty="0"/>
              <a:t>2.6 INDEFINITPRONOMINA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(c)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abstrahierende</a:t>
            </a:r>
            <a:r>
              <a:rPr lang="cs-CZ" dirty="0"/>
              <a:t> </a:t>
            </a:r>
            <a:r>
              <a:rPr lang="cs-CZ" i="1" dirty="0"/>
              <a:t>man</a:t>
            </a:r>
            <a:r>
              <a:rPr lang="cs-CZ" dirty="0"/>
              <a:t>: objektive </a:t>
            </a:r>
            <a:r>
              <a:rPr lang="cs-CZ" dirty="0" err="1"/>
              <a:t>Tatsachen</a:t>
            </a:r>
            <a:r>
              <a:rPr lang="cs-CZ" dirty="0"/>
              <a:t> in </a:t>
            </a:r>
            <a:r>
              <a:rPr lang="cs-CZ" dirty="0" err="1"/>
              <a:t>menschlicher</a:t>
            </a:r>
            <a:r>
              <a:rPr lang="cs-CZ" dirty="0"/>
              <a:t> </a:t>
            </a:r>
            <a:r>
              <a:rPr lang="cs-CZ" dirty="0" err="1"/>
              <a:t>Wah</a:t>
            </a:r>
            <a:r>
              <a:rPr lang="cs-CZ" dirty="0"/>
              <a:t> </a:t>
            </a:r>
            <a:r>
              <a:rPr lang="cs-CZ" dirty="0" err="1"/>
              <a:t>rnehmung,die</a:t>
            </a:r>
            <a:r>
              <a:rPr lang="cs-CZ" dirty="0"/>
              <a:t> </a:t>
            </a:r>
            <a:r>
              <a:rPr lang="cs-CZ" dirty="0" err="1"/>
              <a:t>wahrnehmende</a:t>
            </a:r>
            <a:r>
              <a:rPr lang="cs-CZ" dirty="0"/>
              <a:t> Person </a:t>
            </a:r>
            <a:r>
              <a:rPr lang="cs-CZ" dirty="0" err="1"/>
              <a:t>selbst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cs-CZ" dirty="0" err="1"/>
              <a:t>dabei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wiedergegeben</a:t>
            </a:r>
            <a:r>
              <a:rPr lang="cs-CZ" dirty="0"/>
              <a:t>, </a:t>
            </a:r>
            <a:r>
              <a:rPr lang="cs-CZ" dirty="0" err="1"/>
              <a:t>Subjektivierung</a:t>
            </a:r>
            <a:r>
              <a:rPr lang="cs-CZ" dirty="0"/>
              <a:t> durch </a:t>
            </a:r>
            <a:r>
              <a:rPr lang="cs-CZ" i="1" dirty="0"/>
              <a:t>man</a:t>
            </a:r>
            <a:r>
              <a:rPr lang="cs-CZ" dirty="0"/>
              <a:t> in </a:t>
            </a:r>
            <a:r>
              <a:rPr lang="cs-CZ" dirty="0" err="1"/>
              <a:t>Verbindung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einem</a:t>
            </a:r>
            <a:r>
              <a:rPr lang="cs-CZ" dirty="0"/>
              <a:t> Verb der </a:t>
            </a:r>
            <a:r>
              <a:rPr lang="cs-CZ" dirty="0" err="1"/>
              <a:t>Sinneswahrnehmung</a:t>
            </a:r>
            <a:r>
              <a:rPr lang="cs-CZ" dirty="0"/>
              <a:t>, </a:t>
            </a:r>
            <a:r>
              <a:rPr lang="cs-CZ" dirty="0" err="1"/>
              <a:t>Einschätzung</a:t>
            </a:r>
            <a:r>
              <a:rPr lang="cs-CZ" dirty="0"/>
              <a:t> </a:t>
            </a:r>
            <a:r>
              <a:rPr lang="cs-CZ" dirty="0" err="1"/>
              <a:t>usw</a:t>
            </a:r>
            <a:r>
              <a:rPr lang="cs-CZ" dirty="0"/>
              <a:t>.: </a:t>
            </a:r>
            <a:r>
              <a:rPr lang="cs-CZ" i="1" dirty="0"/>
              <a:t>Bis </a:t>
            </a:r>
            <a:r>
              <a:rPr lang="cs-CZ" i="1" dirty="0" err="1"/>
              <a:t>zum</a:t>
            </a:r>
            <a:r>
              <a:rPr lang="cs-CZ" i="1" dirty="0"/>
              <a:t> </a:t>
            </a:r>
            <a:r>
              <a:rPr lang="cs-CZ" i="1" dirty="0" err="1"/>
              <a:t>Fluss</a:t>
            </a:r>
            <a:r>
              <a:rPr lang="cs-CZ" i="1" dirty="0"/>
              <a:t> </a:t>
            </a:r>
            <a:r>
              <a:rPr lang="cs-CZ" i="1" dirty="0" err="1"/>
              <a:t>geht</a:t>
            </a:r>
            <a:r>
              <a:rPr lang="cs-CZ" i="1" dirty="0"/>
              <a:t> man </a:t>
            </a:r>
            <a:r>
              <a:rPr lang="cs-CZ" i="1" dirty="0" err="1"/>
              <a:t>eine</a:t>
            </a:r>
            <a:r>
              <a:rPr lang="cs-CZ" i="1" dirty="0"/>
              <a:t> </a:t>
            </a:r>
            <a:r>
              <a:rPr lang="cs-CZ" i="1" dirty="0" err="1"/>
              <a:t>Stunde</a:t>
            </a:r>
            <a:r>
              <a:rPr lang="cs-CZ" i="1" dirty="0"/>
              <a:t>. </a:t>
            </a:r>
            <a:endParaRPr lang="cs-CZ" dirty="0"/>
          </a:p>
          <a:p>
            <a:pPr eaLnBrk="1" hangingPunct="1"/>
            <a:r>
              <a:rPr lang="cs-CZ" dirty="0"/>
              <a:t>(d)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pronominale</a:t>
            </a:r>
            <a:r>
              <a:rPr lang="cs-CZ" dirty="0"/>
              <a:t> </a:t>
            </a:r>
            <a:r>
              <a:rPr lang="cs-CZ" i="1" dirty="0"/>
              <a:t>man</a:t>
            </a:r>
            <a:r>
              <a:rPr lang="cs-CZ" dirty="0"/>
              <a:t>: </a:t>
            </a:r>
            <a:r>
              <a:rPr lang="cs-CZ" dirty="0" err="1"/>
              <a:t>vertritt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einzelnen</a:t>
            </a:r>
            <a:r>
              <a:rPr lang="cs-CZ" dirty="0"/>
              <a:t> </a:t>
            </a:r>
            <a:r>
              <a:rPr lang="cs-CZ" dirty="0" err="1"/>
              <a:t>Personalpronomina</a:t>
            </a:r>
            <a:r>
              <a:rPr lang="cs-CZ" dirty="0"/>
              <a:t> (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betreffende</a:t>
            </a:r>
            <a:r>
              <a:rPr lang="cs-CZ" dirty="0"/>
              <a:t> Pronomen </a:t>
            </a:r>
            <a:r>
              <a:rPr lang="cs-CZ" dirty="0" err="1"/>
              <a:t>stets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Kontext </a:t>
            </a:r>
            <a:r>
              <a:rPr lang="cs-CZ" dirty="0" err="1"/>
              <a:t>genannt</a:t>
            </a:r>
            <a:r>
              <a:rPr lang="cs-CZ" dirty="0"/>
              <a:t>);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stilistischen</a:t>
            </a:r>
            <a:r>
              <a:rPr lang="cs-CZ" dirty="0"/>
              <a:t> </a:t>
            </a:r>
            <a:r>
              <a:rPr lang="cs-CZ" dirty="0" err="1"/>
              <a:t>Funktionen</a:t>
            </a:r>
            <a:r>
              <a:rPr lang="cs-CZ" dirty="0"/>
              <a:t> </a:t>
            </a:r>
            <a:r>
              <a:rPr lang="cs-CZ" dirty="0" err="1"/>
              <a:t>verbunden</a:t>
            </a:r>
            <a:r>
              <a:rPr lang="cs-CZ" dirty="0"/>
              <a:t> (z. B. </a:t>
            </a:r>
            <a:r>
              <a:rPr lang="cs-CZ" dirty="0" err="1"/>
              <a:t>Distanz</a:t>
            </a:r>
            <a:r>
              <a:rPr lang="cs-CZ" dirty="0"/>
              <a:t>): </a:t>
            </a:r>
            <a:r>
              <a:rPr lang="cs-CZ" i="1" dirty="0" err="1"/>
              <a:t>Still</a:t>
            </a:r>
            <a:r>
              <a:rPr lang="cs-CZ" i="1" dirty="0"/>
              <a:t>, </a:t>
            </a:r>
            <a:r>
              <a:rPr lang="cs-CZ" i="1" dirty="0" err="1"/>
              <a:t>ihr</a:t>
            </a:r>
            <a:r>
              <a:rPr lang="cs-CZ" i="1" dirty="0"/>
              <a:t> </a:t>
            </a:r>
            <a:r>
              <a:rPr lang="cs-CZ" i="1" dirty="0" err="1"/>
              <a:t>müsst</a:t>
            </a:r>
            <a:r>
              <a:rPr lang="cs-CZ" i="1" dirty="0"/>
              <a:t> </a:t>
            </a:r>
            <a:r>
              <a:rPr lang="cs-CZ" i="1" dirty="0" err="1"/>
              <a:t>auf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hören</a:t>
            </a:r>
            <a:r>
              <a:rPr lang="cs-CZ" i="1" dirty="0"/>
              <a:t>,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besitze</a:t>
            </a:r>
            <a:r>
              <a:rPr lang="cs-CZ" i="1" dirty="0"/>
              <a:t> </a:t>
            </a:r>
            <a:r>
              <a:rPr lang="cs-CZ" i="1" dirty="0" err="1"/>
              <a:t>nämlich</a:t>
            </a:r>
            <a:r>
              <a:rPr lang="cs-CZ" i="1" dirty="0"/>
              <a:t> </a:t>
            </a:r>
            <a:r>
              <a:rPr lang="cs-CZ" i="1" dirty="0" err="1"/>
              <a:t>gewisse</a:t>
            </a:r>
            <a:r>
              <a:rPr lang="cs-CZ" i="1" dirty="0"/>
              <a:t> </a:t>
            </a:r>
            <a:r>
              <a:rPr lang="cs-CZ" i="1" dirty="0" err="1"/>
              <a:t>Anrechte</a:t>
            </a:r>
            <a:r>
              <a:rPr lang="cs-CZ" i="1" dirty="0"/>
              <a:t>, </a:t>
            </a:r>
            <a:r>
              <a:rPr lang="cs-CZ" i="1" dirty="0" err="1"/>
              <a:t>dass</a:t>
            </a:r>
            <a:r>
              <a:rPr lang="cs-CZ" i="1" dirty="0"/>
              <a:t> man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noch</a:t>
            </a:r>
            <a:r>
              <a:rPr lang="cs-CZ" i="1" dirty="0"/>
              <a:t> </a:t>
            </a:r>
            <a:r>
              <a:rPr lang="cs-CZ" i="1" dirty="0" err="1"/>
              <a:t>einmal</a:t>
            </a:r>
            <a:r>
              <a:rPr lang="cs-CZ" i="1" dirty="0"/>
              <a:t> </a:t>
            </a:r>
            <a:r>
              <a:rPr lang="cs-CZ" i="1" dirty="0" err="1"/>
              <a:t>hört</a:t>
            </a:r>
            <a:r>
              <a:rPr lang="cs-CZ" i="1" dirty="0"/>
              <a:t>. </a:t>
            </a:r>
            <a:r>
              <a:rPr lang="cs-CZ" dirty="0"/>
              <a:t> („man = </a:t>
            </a:r>
            <a:r>
              <a:rPr lang="cs-CZ" dirty="0" err="1"/>
              <a:t>ihr</a:t>
            </a:r>
            <a:r>
              <a:rPr lang="cs-CZ" dirty="0"/>
              <a:t>“)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b="1" cap="none" dirty="0"/>
              <a:t>2.6 INDEFINITPRONOMINA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cs-CZ" i="1" dirty="0" err="1"/>
              <a:t>jemand</a:t>
            </a:r>
            <a:endParaRPr lang="cs-CZ" dirty="0"/>
          </a:p>
          <a:p>
            <a:pPr marL="0" indent="0" eaLnBrk="1" hangingPunct="1">
              <a:lnSpc>
                <a:spcPct val="70000"/>
              </a:lnSpc>
            </a:pPr>
            <a:r>
              <a:rPr lang="cs-CZ" dirty="0"/>
              <a:t> </a:t>
            </a:r>
            <a:r>
              <a:rPr lang="cs-CZ" dirty="0" err="1"/>
              <a:t>bezeichnet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Personen</a:t>
            </a:r>
            <a:endParaRPr lang="cs-CZ" dirty="0"/>
          </a:p>
          <a:p>
            <a:pPr marL="0" indent="0" eaLnBrk="1" hangingPunct="1">
              <a:lnSpc>
                <a:spcPct val="70000"/>
              </a:lnSpc>
            </a:pPr>
            <a:r>
              <a:rPr lang="cs-CZ" dirty="0"/>
              <a:t>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Teil</a:t>
            </a:r>
            <a:r>
              <a:rPr lang="cs-CZ" dirty="0"/>
              <a:t> </a:t>
            </a:r>
            <a:r>
              <a:rPr lang="cs-CZ" dirty="0" err="1"/>
              <a:t>doppelte</a:t>
            </a:r>
            <a:r>
              <a:rPr lang="cs-CZ" dirty="0"/>
              <a:t> </a:t>
            </a:r>
            <a:r>
              <a:rPr lang="cs-CZ" dirty="0" err="1"/>
              <a:t>Deklinationsformen</a:t>
            </a:r>
            <a:r>
              <a:rPr lang="cs-CZ" dirty="0"/>
              <a:t>: Dat. </a:t>
            </a:r>
            <a:r>
              <a:rPr lang="cs-CZ" i="1" dirty="0" err="1"/>
              <a:t>jemand</a:t>
            </a:r>
            <a:r>
              <a:rPr lang="cs-CZ" i="1" dirty="0"/>
              <a:t>(</a:t>
            </a:r>
            <a:r>
              <a:rPr lang="cs-CZ" i="1" dirty="0" err="1"/>
              <a:t>em</a:t>
            </a:r>
            <a:r>
              <a:rPr lang="cs-CZ" i="1" dirty="0"/>
              <a:t>)</a:t>
            </a:r>
            <a:r>
              <a:rPr lang="cs-CZ" dirty="0"/>
              <a:t>, </a:t>
            </a:r>
            <a:r>
              <a:rPr lang="cs-CZ" dirty="0" err="1"/>
              <a:t>Akk</a:t>
            </a:r>
            <a:r>
              <a:rPr lang="cs-CZ" dirty="0"/>
              <a:t>. </a:t>
            </a:r>
            <a:r>
              <a:rPr lang="cs-CZ" i="1" dirty="0" err="1"/>
              <a:t>jemand</a:t>
            </a:r>
            <a:r>
              <a:rPr lang="cs-CZ" i="1" dirty="0"/>
              <a:t>(en)</a:t>
            </a:r>
            <a:endParaRPr lang="cs-CZ" dirty="0"/>
          </a:p>
          <a:p>
            <a:pPr marL="0" indent="0" eaLnBrk="1" hangingPunct="1">
              <a:lnSpc>
                <a:spcPct val="70000"/>
              </a:lnSpc>
            </a:pP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Unterschied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i="1" dirty="0"/>
              <a:t>man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beliebiger</a:t>
            </a:r>
            <a:r>
              <a:rPr lang="cs-CZ" dirty="0"/>
              <a:t> </a:t>
            </a:r>
            <a:r>
              <a:rPr lang="cs-CZ" dirty="0" err="1"/>
              <a:t>Einzelmensch</a:t>
            </a:r>
            <a:r>
              <a:rPr lang="cs-CZ" dirty="0"/>
              <a:t> </a:t>
            </a:r>
            <a:r>
              <a:rPr lang="cs-CZ" dirty="0" err="1"/>
              <a:t>gemeint</a:t>
            </a:r>
            <a:endParaRPr lang="cs-CZ" dirty="0"/>
          </a:p>
          <a:p>
            <a:pPr marL="0" indent="0" eaLnBrk="1" hangingPunct="1">
              <a:lnSpc>
                <a:spcPct val="70000"/>
              </a:lnSpc>
            </a:pPr>
            <a:r>
              <a:rPr lang="cs-CZ" dirty="0"/>
              <a:t> </a:t>
            </a:r>
            <a:r>
              <a:rPr lang="cs-CZ" dirty="0" err="1"/>
              <a:t>Verstärkung</a:t>
            </a:r>
            <a:r>
              <a:rPr lang="cs-CZ" dirty="0"/>
              <a:t> der </a:t>
            </a:r>
            <a:r>
              <a:rPr lang="cs-CZ" dirty="0" err="1"/>
              <a:t>Bdg</a:t>
            </a:r>
            <a:r>
              <a:rPr lang="cs-CZ" dirty="0"/>
              <a:t>. durch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vorangestellte</a:t>
            </a:r>
            <a:r>
              <a:rPr lang="cs-CZ" dirty="0"/>
              <a:t> </a:t>
            </a:r>
            <a:r>
              <a:rPr lang="cs-CZ" i="1" dirty="0" err="1"/>
              <a:t>irgend</a:t>
            </a:r>
            <a:r>
              <a:rPr lang="cs-CZ" i="1" dirty="0"/>
              <a:t>-</a:t>
            </a:r>
            <a:r>
              <a:rPr lang="cs-CZ" dirty="0"/>
              <a:t>: </a:t>
            </a:r>
            <a:r>
              <a:rPr lang="cs-CZ" i="1" dirty="0" err="1"/>
              <a:t>Irgendjemand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gesagt</a:t>
            </a:r>
            <a:r>
              <a:rPr lang="cs-CZ" i="1" dirty="0"/>
              <a:t>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krank</a:t>
            </a:r>
            <a:r>
              <a:rPr lang="cs-CZ" i="1" dirty="0"/>
              <a:t> </a:t>
            </a:r>
            <a:r>
              <a:rPr lang="cs-CZ" i="1" dirty="0" err="1"/>
              <a:t>bist</a:t>
            </a:r>
            <a:r>
              <a:rPr lang="cs-CZ" i="1" dirty="0"/>
              <a:t>. </a:t>
            </a:r>
            <a:endParaRPr lang="cs-CZ" dirty="0"/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endParaRPr lang="cs-CZ" dirty="0"/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cs-CZ" i="1" dirty="0" err="1"/>
              <a:t>irgendwer</a:t>
            </a:r>
            <a:endParaRPr lang="cs-CZ" dirty="0"/>
          </a:p>
          <a:p>
            <a:pPr marL="0" indent="0" eaLnBrk="1" hangingPunct="1">
              <a:lnSpc>
                <a:spcPct val="70000"/>
              </a:lnSpc>
            </a:pPr>
            <a:r>
              <a:rPr lang="cs-CZ" dirty="0"/>
              <a:t> </a:t>
            </a:r>
            <a:r>
              <a:rPr lang="cs-CZ" dirty="0" err="1"/>
              <a:t>bezeichnet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Personen</a:t>
            </a:r>
            <a:r>
              <a:rPr lang="cs-CZ" dirty="0"/>
              <a:t>: </a:t>
            </a:r>
            <a:r>
              <a:rPr lang="cs-CZ" i="1" dirty="0" err="1"/>
              <a:t>Kennst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irgendwen</a:t>
            </a:r>
            <a:r>
              <a:rPr lang="cs-CZ" i="1" dirty="0"/>
              <a:t>, der </a:t>
            </a:r>
            <a:r>
              <a:rPr lang="cs-CZ" i="1" dirty="0" err="1"/>
              <a:t>ein</a:t>
            </a:r>
            <a:r>
              <a:rPr lang="cs-CZ" i="1" dirty="0"/>
              <a:t> Auto </a:t>
            </a:r>
            <a:r>
              <a:rPr lang="cs-CZ" i="1" dirty="0" err="1"/>
              <a:t>kaufen</a:t>
            </a:r>
            <a:r>
              <a:rPr lang="cs-CZ" i="1" dirty="0"/>
              <a:t> </a:t>
            </a:r>
            <a:r>
              <a:rPr lang="cs-CZ" i="1" dirty="0" err="1"/>
              <a:t>möchte</a:t>
            </a:r>
            <a:r>
              <a:rPr lang="cs-CZ" i="1" dirty="0"/>
              <a:t>?</a:t>
            </a:r>
            <a:r>
              <a:rPr lang="cs-CZ" dirty="0"/>
              <a:t>  /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Lust</a:t>
            </a:r>
            <a:r>
              <a:rPr lang="cs-CZ" i="1" dirty="0"/>
              <a:t> </a:t>
            </a:r>
            <a:r>
              <a:rPr lang="cs-CZ" i="1" dirty="0" err="1"/>
              <a:t>mehr</a:t>
            </a:r>
            <a:r>
              <a:rPr lang="cs-CZ" i="1" dirty="0"/>
              <a:t>, </a:t>
            </a:r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irgendwem</a:t>
            </a:r>
            <a:r>
              <a:rPr lang="cs-CZ" dirty="0"/>
              <a:t> 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reden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0" indent="0" eaLnBrk="1" hangingPunct="1">
              <a:lnSpc>
                <a:spcPct val="70000"/>
              </a:lnSpc>
            </a:pPr>
            <a:r>
              <a:rPr lang="cs-CZ" dirty="0"/>
              <a:t> Syn</a:t>
            </a:r>
            <a:r>
              <a:rPr lang="cs-CZ" dirty="0">
                <a:latin typeface="Arial" charset="0"/>
              </a:rPr>
              <a:t>: </a:t>
            </a:r>
            <a:r>
              <a:rPr lang="cs-CZ" i="1" dirty="0" err="1"/>
              <a:t>irgendjemand</a:t>
            </a:r>
            <a:r>
              <a:rPr lang="cs-CZ" i="1" dirty="0"/>
              <a:t> </a:t>
            </a:r>
            <a:endParaRPr lang="cs-CZ" dirty="0"/>
          </a:p>
          <a:p>
            <a:pPr marL="0" indent="0" eaLnBrk="1" hangingPunct="1">
              <a:lnSpc>
                <a:spcPct val="70000"/>
              </a:lnSpc>
            </a:pPr>
            <a:endParaRPr lang="cs-CZ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b="1" cap="none" dirty="0"/>
              <a:t>2.6 INDEFINITPRONOMINA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sz="2800" i="1" dirty="0" err="1"/>
              <a:t>niemand</a:t>
            </a:r>
            <a:endParaRPr lang="cs-CZ" sz="2800" dirty="0"/>
          </a:p>
          <a:p>
            <a:pPr marL="182880" indent="-182880" eaLnBrk="1" fontAlgn="auto" hangingPunct="1">
              <a:defRPr/>
            </a:pPr>
            <a:r>
              <a:rPr lang="cs-CZ" sz="2800" dirty="0" err="1"/>
              <a:t>bezeichnet</a:t>
            </a:r>
            <a:r>
              <a:rPr lang="cs-CZ" sz="2800" dirty="0"/>
              <a:t> </a:t>
            </a:r>
            <a:r>
              <a:rPr lang="cs-CZ" sz="2800" dirty="0" err="1"/>
              <a:t>nur</a:t>
            </a:r>
            <a:r>
              <a:rPr lang="cs-CZ" sz="2800" dirty="0"/>
              <a:t> </a:t>
            </a:r>
            <a:r>
              <a:rPr lang="cs-CZ" sz="2800" dirty="0" err="1"/>
              <a:t>Personen</a:t>
            </a:r>
            <a:endParaRPr lang="cs-CZ" sz="2800" dirty="0"/>
          </a:p>
          <a:p>
            <a:pPr marL="182880" indent="-182880" eaLnBrk="1" fontAlgn="auto" hangingPunct="1">
              <a:defRPr/>
            </a:pPr>
            <a:r>
              <a:rPr lang="cs-CZ" sz="2800" dirty="0"/>
              <a:t>Ant. </a:t>
            </a:r>
            <a:r>
              <a:rPr lang="cs-CZ" sz="2800" dirty="0" err="1"/>
              <a:t>zu</a:t>
            </a:r>
            <a:r>
              <a:rPr lang="cs-CZ" sz="2800" dirty="0"/>
              <a:t> </a:t>
            </a:r>
            <a:r>
              <a:rPr lang="cs-CZ" sz="2800" i="1" dirty="0"/>
              <a:t>man, </a:t>
            </a:r>
            <a:r>
              <a:rPr lang="cs-CZ" sz="2800" i="1" dirty="0" err="1"/>
              <a:t>jemand</a:t>
            </a:r>
            <a:r>
              <a:rPr lang="cs-CZ" sz="2800" i="1" dirty="0"/>
              <a:t>, </a:t>
            </a:r>
            <a:r>
              <a:rPr lang="cs-CZ" sz="2800" i="1" dirty="0" err="1"/>
              <a:t>irgendwer</a:t>
            </a:r>
            <a:r>
              <a:rPr lang="cs-CZ" sz="2800" i="1" dirty="0"/>
              <a:t>; </a:t>
            </a:r>
            <a:r>
              <a:rPr lang="cs-CZ" sz="2800" dirty="0"/>
              <a:t>Syn. </a:t>
            </a:r>
            <a:r>
              <a:rPr lang="cs-CZ" sz="2800" dirty="0" err="1"/>
              <a:t>mit</a:t>
            </a:r>
            <a:r>
              <a:rPr lang="cs-CZ" sz="2800" dirty="0"/>
              <a:t> </a:t>
            </a:r>
            <a:r>
              <a:rPr lang="cs-CZ" sz="2800" i="1" dirty="0" err="1"/>
              <a:t>kein</a:t>
            </a:r>
            <a:r>
              <a:rPr lang="cs-CZ" sz="2800" i="1" dirty="0"/>
              <a:t>(</a:t>
            </a:r>
            <a:r>
              <a:rPr lang="cs-CZ" sz="2800" i="1" dirty="0" err="1"/>
              <a:t>er</a:t>
            </a:r>
            <a:r>
              <a:rPr lang="cs-CZ" sz="2800" i="1" dirty="0"/>
              <a:t>), </a:t>
            </a:r>
            <a:r>
              <a:rPr lang="cs-CZ" sz="2800" i="1" dirty="0" err="1"/>
              <a:t>nicht</a:t>
            </a:r>
            <a:r>
              <a:rPr lang="cs-CZ" sz="2800" i="1" dirty="0"/>
              <a:t> </a:t>
            </a:r>
            <a:r>
              <a:rPr lang="cs-CZ" sz="2800" i="1" dirty="0" err="1"/>
              <a:t>ein</a:t>
            </a:r>
            <a:r>
              <a:rPr lang="cs-CZ" sz="2800" i="1" dirty="0"/>
              <a:t>(</a:t>
            </a:r>
            <a:r>
              <a:rPr lang="cs-CZ" sz="2800" i="1" dirty="0" err="1"/>
              <a:t>er</a:t>
            </a:r>
            <a:r>
              <a:rPr lang="cs-CZ" sz="2800" i="1" dirty="0"/>
              <a:t>)</a:t>
            </a:r>
            <a:r>
              <a:rPr lang="cs-CZ" sz="2800" dirty="0"/>
              <a:t>: </a:t>
            </a:r>
            <a:r>
              <a:rPr lang="cs-CZ" sz="2800" i="1" dirty="0" err="1"/>
              <a:t>Ich</a:t>
            </a:r>
            <a:r>
              <a:rPr lang="cs-CZ" sz="2800" i="1" dirty="0"/>
              <a:t> </a:t>
            </a:r>
            <a:r>
              <a:rPr lang="cs-CZ" sz="2800" i="1" dirty="0" err="1"/>
              <a:t>habe</a:t>
            </a:r>
            <a:r>
              <a:rPr lang="cs-CZ" sz="2800" i="1" dirty="0"/>
              <a:t> </a:t>
            </a:r>
            <a:r>
              <a:rPr lang="cs-CZ" sz="2800" i="1" dirty="0" err="1"/>
              <a:t>niemanden</a:t>
            </a:r>
            <a:r>
              <a:rPr lang="cs-CZ" sz="2800" i="1" dirty="0"/>
              <a:t>/</a:t>
            </a:r>
            <a:r>
              <a:rPr lang="cs-CZ" sz="2800" i="1" dirty="0" err="1"/>
              <a:t>keinen</a:t>
            </a:r>
            <a:r>
              <a:rPr lang="cs-CZ" sz="2800" i="1" dirty="0"/>
              <a:t>/</a:t>
            </a:r>
            <a:r>
              <a:rPr lang="cs-CZ" sz="2800" i="1" dirty="0" err="1"/>
              <a:t>nicht</a:t>
            </a:r>
            <a:r>
              <a:rPr lang="cs-CZ" sz="2800" i="1" dirty="0"/>
              <a:t> </a:t>
            </a:r>
            <a:r>
              <a:rPr lang="cs-CZ" sz="2800" i="1" dirty="0" err="1"/>
              <a:t>einen</a:t>
            </a:r>
            <a:r>
              <a:rPr lang="cs-CZ" sz="2800" i="1" dirty="0"/>
              <a:t> </a:t>
            </a:r>
            <a:r>
              <a:rPr lang="cs-CZ" sz="2800" i="1" dirty="0" err="1"/>
              <a:t>getroffen</a:t>
            </a:r>
            <a:r>
              <a:rPr lang="cs-CZ" sz="2800" i="1" dirty="0"/>
              <a:t>. </a:t>
            </a:r>
            <a:endParaRPr lang="cs-CZ" sz="2800" dirty="0"/>
          </a:p>
          <a:p>
            <a:pPr marL="182880" indent="-182880" eaLnBrk="1" fontAlgn="auto" hangingPunct="1">
              <a:defRPr/>
            </a:pPr>
            <a:endParaRPr lang="cs-CZ" sz="2800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sz="2800" i="1" dirty="0" err="1"/>
              <a:t>etwas</a:t>
            </a:r>
            <a:r>
              <a:rPr lang="cs-CZ" sz="2800" i="1" dirty="0"/>
              <a:t> </a:t>
            </a:r>
            <a:endParaRPr lang="cs-CZ" sz="2800" dirty="0"/>
          </a:p>
          <a:p>
            <a:pPr marL="182880" indent="-182880" eaLnBrk="1" fontAlgn="auto" hangingPunct="1">
              <a:defRPr/>
            </a:pPr>
            <a:r>
              <a:rPr lang="cs-CZ" sz="2800" dirty="0" err="1"/>
              <a:t>bezeichnet</a:t>
            </a:r>
            <a:r>
              <a:rPr lang="cs-CZ" sz="2800" dirty="0"/>
              <a:t> </a:t>
            </a:r>
            <a:r>
              <a:rPr lang="cs-CZ" sz="2800" dirty="0" err="1"/>
              <a:t>nur</a:t>
            </a:r>
            <a:r>
              <a:rPr lang="cs-CZ" sz="2800" dirty="0"/>
              <a:t> </a:t>
            </a:r>
            <a:r>
              <a:rPr lang="cs-CZ" sz="2800" dirty="0" err="1"/>
              <a:t>Nicht-Personen</a:t>
            </a:r>
            <a:r>
              <a:rPr lang="cs-CZ" sz="2800" dirty="0"/>
              <a:t>, resp. </a:t>
            </a:r>
            <a:r>
              <a:rPr lang="cs-CZ" sz="2800" dirty="0" err="1"/>
              <a:t>ein</a:t>
            </a:r>
            <a:r>
              <a:rPr lang="cs-CZ" sz="2800" dirty="0"/>
              <a:t> </a:t>
            </a:r>
            <a:r>
              <a:rPr lang="cs-CZ" sz="2800" dirty="0" err="1"/>
              <a:t>nicht</a:t>
            </a:r>
            <a:r>
              <a:rPr lang="cs-CZ" sz="2800" dirty="0"/>
              <a:t> </a:t>
            </a:r>
            <a:r>
              <a:rPr lang="cs-CZ" sz="2800" dirty="0" err="1"/>
              <a:t>näher</a:t>
            </a:r>
            <a:r>
              <a:rPr lang="cs-CZ" sz="2800" dirty="0"/>
              <a:t> </a:t>
            </a:r>
            <a:r>
              <a:rPr lang="cs-CZ" sz="2800" dirty="0" err="1"/>
              <a:t>Bestimmtes</a:t>
            </a:r>
            <a:endParaRPr lang="cs-CZ" sz="2800" dirty="0"/>
          </a:p>
          <a:p>
            <a:pPr marL="182880" indent="-182880" eaLnBrk="1" fontAlgn="auto" hangingPunct="1">
              <a:defRPr/>
            </a:pPr>
            <a:r>
              <a:rPr lang="cs-CZ" sz="2800" dirty="0" err="1"/>
              <a:t>keine</a:t>
            </a:r>
            <a:r>
              <a:rPr lang="cs-CZ" sz="2800" dirty="0"/>
              <a:t> </a:t>
            </a:r>
            <a:r>
              <a:rPr lang="cs-CZ" sz="2800" dirty="0" err="1"/>
              <a:t>Flexionsformen</a:t>
            </a:r>
            <a:endParaRPr lang="cs-CZ" sz="2800" dirty="0"/>
          </a:p>
          <a:p>
            <a:pPr marL="182880" indent="-182880" eaLnBrk="1" fontAlgn="auto" hangingPunct="1">
              <a:defRPr/>
            </a:pPr>
            <a:r>
              <a:rPr lang="cs-CZ" sz="2800" i="1" dirty="0" err="1"/>
              <a:t>irgend</a:t>
            </a:r>
            <a:r>
              <a:rPr lang="cs-CZ" sz="2800" i="1" dirty="0"/>
              <a:t>-</a:t>
            </a:r>
            <a:r>
              <a:rPr lang="cs-CZ" sz="2800" dirty="0"/>
              <a:t> </a:t>
            </a:r>
            <a:r>
              <a:rPr lang="cs-CZ" sz="2800" dirty="0" err="1"/>
              <a:t>verstärkt</a:t>
            </a:r>
            <a:r>
              <a:rPr lang="cs-CZ" sz="2800" dirty="0"/>
              <a:t> </a:t>
            </a:r>
            <a:r>
              <a:rPr lang="cs-CZ" sz="2800" dirty="0" err="1"/>
              <a:t>die</a:t>
            </a:r>
            <a:r>
              <a:rPr lang="cs-CZ" sz="2800" dirty="0"/>
              <a:t> </a:t>
            </a:r>
            <a:r>
              <a:rPr lang="cs-CZ" sz="2800" dirty="0" err="1"/>
              <a:t>Bdg</a:t>
            </a:r>
            <a:r>
              <a:rPr lang="cs-CZ" sz="2800" dirty="0"/>
              <a:t>.: </a:t>
            </a:r>
            <a:r>
              <a:rPr lang="cs-CZ" sz="2800" i="1" dirty="0" err="1"/>
              <a:t>Ist</a:t>
            </a:r>
            <a:r>
              <a:rPr lang="cs-CZ" sz="2800" i="1" dirty="0"/>
              <a:t> </a:t>
            </a:r>
            <a:r>
              <a:rPr lang="cs-CZ" sz="2800" i="1" dirty="0" err="1"/>
              <a:t>dir</a:t>
            </a:r>
            <a:r>
              <a:rPr lang="cs-CZ" sz="2800" i="1" dirty="0"/>
              <a:t> </a:t>
            </a:r>
            <a:r>
              <a:rPr lang="cs-CZ" sz="2800" i="1" dirty="0" err="1"/>
              <a:t>irgendetwas</a:t>
            </a:r>
            <a:r>
              <a:rPr lang="cs-CZ" sz="2800" i="1" dirty="0"/>
              <a:t> </a:t>
            </a:r>
            <a:r>
              <a:rPr lang="cs-CZ" sz="2800" i="1" dirty="0" err="1"/>
              <a:t>aufgefallen</a:t>
            </a:r>
            <a:r>
              <a:rPr lang="cs-CZ" sz="2800" i="1" dirty="0"/>
              <a:t>? / </a:t>
            </a:r>
            <a:r>
              <a:rPr lang="cs-CZ" sz="2800" i="1" dirty="0" err="1"/>
              <a:t>Hast</a:t>
            </a:r>
            <a:r>
              <a:rPr lang="cs-CZ" sz="2800" i="1" dirty="0"/>
              <a:t> </a:t>
            </a:r>
            <a:r>
              <a:rPr lang="cs-CZ" sz="2800" i="1" dirty="0" err="1"/>
              <a:t>du</a:t>
            </a:r>
            <a:r>
              <a:rPr lang="cs-CZ" sz="2800" i="1" dirty="0"/>
              <a:t> </a:t>
            </a:r>
            <a:r>
              <a:rPr lang="cs-CZ" sz="2800" i="1" dirty="0" err="1"/>
              <a:t>irgendetwas</a:t>
            </a:r>
            <a:r>
              <a:rPr lang="cs-CZ" sz="2800" i="1" dirty="0"/>
              <a:t> </a:t>
            </a:r>
            <a:r>
              <a:rPr lang="cs-CZ" sz="2800" i="1" dirty="0" err="1"/>
              <a:t>gehört</a:t>
            </a:r>
            <a:r>
              <a:rPr lang="cs-CZ" sz="2800" i="1" dirty="0"/>
              <a:t>? </a:t>
            </a:r>
            <a:endParaRPr lang="cs-CZ" sz="2800" dirty="0"/>
          </a:p>
          <a:p>
            <a:pPr marL="182880" indent="-182880" eaLnBrk="1" fontAlgn="auto" hangingPunct="1">
              <a:defRPr/>
            </a:pPr>
            <a:r>
              <a:rPr lang="cs-CZ" sz="2800" dirty="0" err="1"/>
              <a:t>ugs</a:t>
            </a:r>
            <a:r>
              <a:rPr lang="cs-CZ" sz="2800" dirty="0"/>
              <a:t>. </a:t>
            </a:r>
            <a:r>
              <a:rPr lang="cs-CZ" sz="2800" dirty="0" err="1"/>
              <a:t>verkürzt</a:t>
            </a:r>
            <a:r>
              <a:rPr lang="cs-CZ" sz="2800" dirty="0"/>
              <a:t> </a:t>
            </a:r>
            <a:r>
              <a:rPr lang="cs-CZ" sz="2800" dirty="0" err="1"/>
              <a:t>zu</a:t>
            </a:r>
            <a:r>
              <a:rPr lang="cs-CZ" sz="2800" dirty="0"/>
              <a:t> </a:t>
            </a:r>
            <a:r>
              <a:rPr lang="cs-CZ" sz="2800" i="1" dirty="0" err="1"/>
              <a:t>was</a:t>
            </a:r>
            <a:r>
              <a:rPr lang="cs-CZ" sz="2800" dirty="0"/>
              <a:t>: </a:t>
            </a:r>
            <a:r>
              <a:rPr lang="cs-CZ" sz="2800" i="1" dirty="0" err="1"/>
              <a:t>Wenn</a:t>
            </a:r>
            <a:r>
              <a:rPr lang="cs-CZ" sz="2800" i="1" dirty="0"/>
              <a:t> </a:t>
            </a:r>
            <a:r>
              <a:rPr lang="cs-CZ" sz="2800" i="1" dirty="0" err="1"/>
              <a:t>du</a:t>
            </a:r>
            <a:r>
              <a:rPr lang="cs-CZ" sz="2800" i="1" dirty="0"/>
              <a:t> </a:t>
            </a:r>
            <a:r>
              <a:rPr lang="cs-CZ" sz="2800" i="1" dirty="0" err="1"/>
              <a:t>Lust</a:t>
            </a:r>
            <a:r>
              <a:rPr lang="cs-CZ" sz="2800" i="1" dirty="0"/>
              <a:t> </a:t>
            </a:r>
            <a:r>
              <a:rPr lang="cs-CZ" sz="2800" i="1" dirty="0" err="1"/>
              <a:t>hast</a:t>
            </a:r>
            <a:r>
              <a:rPr lang="cs-CZ" sz="2800" i="1" dirty="0"/>
              <a:t>, </a:t>
            </a:r>
            <a:r>
              <a:rPr lang="cs-CZ" sz="2800" i="1" dirty="0" err="1"/>
              <a:t>können</a:t>
            </a:r>
            <a:r>
              <a:rPr lang="cs-CZ" sz="2800" i="1" dirty="0"/>
              <a:t> </a:t>
            </a:r>
            <a:r>
              <a:rPr lang="cs-CZ" sz="2800" i="1" dirty="0" err="1"/>
              <a:t>wir</a:t>
            </a:r>
            <a:r>
              <a:rPr lang="cs-CZ" sz="2800" i="1" dirty="0"/>
              <a:t> </a:t>
            </a:r>
            <a:r>
              <a:rPr lang="cs-CZ" sz="2800" i="1" dirty="0" err="1"/>
              <a:t>was</a:t>
            </a:r>
            <a:r>
              <a:rPr lang="cs-CZ" sz="2800" i="1" dirty="0"/>
              <a:t> </a:t>
            </a:r>
            <a:r>
              <a:rPr lang="cs-CZ" sz="2800" i="1" dirty="0" err="1"/>
              <a:t>unternehmen</a:t>
            </a:r>
            <a:r>
              <a:rPr lang="cs-CZ" sz="2800" i="1" dirty="0"/>
              <a:t>…</a:t>
            </a:r>
            <a:r>
              <a:rPr lang="cs-CZ" sz="2800" dirty="0"/>
              <a:t> 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b="1" cap="none" dirty="0"/>
              <a:t>2.6 INDEFINITPRONOMINA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i="1" dirty="0" err="1"/>
              <a:t>nichts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bezeichnet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Nicht-Personen</a:t>
            </a:r>
            <a:r>
              <a:rPr lang="cs-CZ" dirty="0"/>
              <a:t>: </a:t>
            </a:r>
            <a:r>
              <a:rPr lang="cs-CZ" i="1" dirty="0" err="1"/>
              <a:t>Kannst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bitte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Licht</a:t>
            </a:r>
            <a:r>
              <a:rPr lang="cs-CZ" i="1" dirty="0"/>
              <a:t> </a:t>
            </a:r>
            <a:r>
              <a:rPr lang="cs-CZ" i="1" dirty="0" err="1"/>
              <a:t>einschalten</a:t>
            </a:r>
            <a:r>
              <a:rPr lang="cs-CZ" i="1" dirty="0"/>
              <a:t>,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sehe</a:t>
            </a:r>
            <a:r>
              <a:rPr lang="cs-CZ" i="1" dirty="0"/>
              <a:t> </a:t>
            </a:r>
            <a:r>
              <a:rPr lang="cs-CZ" i="1" dirty="0" err="1"/>
              <a:t>nichts</a:t>
            </a:r>
            <a:r>
              <a:rPr lang="cs-CZ" i="1" dirty="0"/>
              <a:t>. / Er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nichts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 tun. / </a:t>
            </a:r>
            <a:r>
              <a:rPr lang="cs-CZ" i="1" dirty="0" err="1"/>
              <a:t>Wir</a:t>
            </a:r>
            <a:r>
              <a:rPr lang="cs-CZ" i="1" dirty="0"/>
              <a:t> </a:t>
            </a:r>
            <a:r>
              <a:rPr lang="cs-CZ" i="1" dirty="0" err="1"/>
              <a:t>müssen</a:t>
            </a:r>
            <a:r>
              <a:rPr lang="cs-CZ" i="1" dirty="0"/>
              <a:t> </a:t>
            </a:r>
            <a:r>
              <a:rPr lang="cs-CZ" i="1" dirty="0" err="1"/>
              <a:t>Wasser</a:t>
            </a:r>
            <a:r>
              <a:rPr lang="cs-CZ" i="1" dirty="0"/>
              <a:t> </a:t>
            </a:r>
            <a:r>
              <a:rPr lang="cs-CZ" i="1" dirty="0" err="1"/>
              <a:t>trinken</a:t>
            </a:r>
            <a:r>
              <a:rPr lang="cs-CZ" i="1" dirty="0"/>
              <a:t>, es </a:t>
            </a:r>
            <a:r>
              <a:rPr lang="cs-CZ" i="1" dirty="0" err="1"/>
              <a:t>gibt</a:t>
            </a:r>
            <a:r>
              <a:rPr lang="cs-CZ" i="1" dirty="0"/>
              <a:t> </a:t>
            </a:r>
            <a:r>
              <a:rPr lang="cs-CZ" i="1" dirty="0" err="1"/>
              <a:t>sonst</a:t>
            </a:r>
            <a:r>
              <a:rPr lang="cs-CZ" i="1" dirty="0"/>
              <a:t> </a:t>
            </a:r>
            <a:r>
              <a:rPr lang="cs-CZ" i="1" dirty="0" err="1"/>
              <a:t>nichts</a:t>
            </a:r>
            <a:r>
              <a:rPr lang="cs-CZ" i="1" dirty="0"/>
              <a:t>. / Er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nichts</a:t>
            </a:r>
            <a:r>
              <a:rPr lang="cs-CZ" i="1" dirty="0"/>
              <a:t> </a:t>
            </a:r>
            <a:r>
              <a:rPr lang="cs-CZ" i="1" dirty="0" err="1"/>
              <a:t>zufrieden</a:t>
            </a:r>
            <a:r>
              <a:rPr lang="cs-CZ" i="1" dirty="0"/>
              <a:t>.</a:t>
            </a:r>
            <a:r>
              <a:rPr lang="cs-CZ" dirty="0"/>
              <a:t> 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Ant.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i="1" dirty="0" err="1"/>
              <a:t>etwas</a:t>
            </a:r>
            <a:r>
              <a:rPr lang="cs-CZ" dirty="0"/>
              <a:t>, </a:t>
            </a:r>
            <a:r>
              <a:rPr lang="cs-CZ" dirty="0" err="1"/>
              <a:t>syntaktische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morphologische</a:t>
            </a:r>
            <a:r>
              <a:rPr lang="cs-CZ" dirty="0"/>
              <a:t> </a:t>
            </a:r>
            <a:r>
              <a:rPr lang="cs-CZ" dirty="0" err="1"/>
              <a:t>Eigenschaften</a:t>
            </a:r>
            <a:r>
              <a:rPr lang="cs-CZ" dirty="0"/>
              <a:t> </a:t>
            </a:r>
            <a:r>
              <a:rPr lang="cs-CZ" dirty="0" err="1"/>
              <a:t>vgl</a:t>
            </a:r>
            <a:r>
              <a:rPr lang="cs-CZ" dirty="0"/>
              <a:t>. </a:t>
            </a:r>
            <a:r>
              <a:rPr lang="cs-CZ" i="1" dirty="0" err="1"/>
              <a:t>etwas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Gliederung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1. </a:t>
            </a:r>
            <a:r>
              <a:rPr lang="cs-CZ" b="1" dirty="0" err="1"/>
              <a:t>Einleitende</a:t>
            </a:r>
            <a:r>
              <a:rPr lang="cs-CZ" b="1" dirty="0"/>
              <a:t> </a:t>
            </a:r>
            <a:r>
              <a:rPr lang="cs-CZ" b="1" dirty="0" err="1"/>
              <a:t>Bemerkungen</a:t>
            </a:r>
            <a:r>
              <a:rPr lang="cs-CZ" b="1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2. </a:t>
            </a:r>
            <a:r>
              <a:rPr lang="cs-CZ" b="1" dirty="0" err="1"/>
              <a:t>Klassifizierung</a:t>
            </a:r>
            <a:r>
              <a:rPr lang="cs-CZ" b="1" dirty="0"/>
              <a:t> der </a:t>
            </a:r>
            <a:r>
              <a:rPr lang="cs-CZ" b="1" dirty="0" err="1"/>
              <a:t>Pronomina</a:t>
            </a:r>
            <a:r>
              <a:rPr lang="cs-CZ" b="1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    2.1 </a:t>
            </a:r>
            <a:r>
              <a:rPr lang="cs-CZ" dirty="0" err="1"/>
              <a:t>Personalpronomina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    2.2 </a:t>
            </a:r>
            <a:r>
              <a:rPr lang="cs-CZ" dirty="0" err="1"/>
              <a:t>Possessivpronomina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    2.3 </a:t>
            </a:r>
            <a:r>
              <a:rPr lang="cs-CZ" dirty="0" err="1"/>
              <a:t>Demonstrativpronomina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    2.4 </a:t>
            </a:r>
            <a:r>
              <a:rPr lang="cs-CZ" dirty="0" err="1"/>
              <a:t>Interrogativpronomina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    2.5 </a:t>
            </a:r>
            <a:r>
              <a:rPr lang="cs-CZ" dirty="0" err="1"/>
              <a:t>Relativpronomina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    2.6 </a:t>
            </a:r>
            <a:r>
              <a:rPr lang="cs-CZ" dirty="0" err="1"/>
              <a:t>Indefinitpronomina</a:t>
            </a:r>
            <a:r>
              <a:rPr lang="cs-CZ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  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5125" y="2166938"/>
            <a:ext cx="11472863" cy="17383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002060"/>
                </a:solidFill>
              </a:rPr>
              <a:t>Pronomen II</a:t>
            </a:r>
            <a:endParaRPr lang="cs-CZ" dirty="0"/>
          </a:p>
        </p:txBody>
      </p:sp>
      <p:sp>
        <p:nvSpPr>
          <p:cNvPr id="44034" name="Podnadpis 2"/>
          <p:cNvSpPr>
            <a:spLocks noGrp="1"/>
          </p:cNvSpPr>
          <p:nvPr>
            <p:ph type="subTitle" idx="1"/>
          </p:nvPr>
        </p:nvSpPr>
        <p:spPr>
          <a:xfrm>
            <a:off x="1524000" y="3995738"/>
            <a:ext cx="9144000" cy="1309687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GRAMMATIK I</a:t>
            </a:r>
          </a:p>
          <a:p>
            <a:pPr eaLnBrk="1" hangingPunct="1"/>
            <a:r>
              <a:rPr lang="cs-CZ" sz="3200" dirty="0"/>
              <a:t>Martin </a:t>
            </a:r>
            <a:r>
              <a:rPr lang="cs-CZ" sz="3200" dirty="0" err="1"/>
              <a:t>Šemelík</a:t>
            </a:r>
            <a:r>
              <a:rPr lang="cs-CZ" sz="3200" dirty="0"/>
              <a:t>, Ph.D.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Gliederung</a:t>
            </a:r>
            <a:r>
              <a:rPr lang="cs-CZ" dirty="0"/>
              <a:t> </a:t>
            </a:r>
          </a:p>
        </p:txBody>
      </p:sp>
      <p:sp>
        <p:nvSpPr>
          <p:cNvPr id="450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err="1"/>
              <a:t>Pronominaladverb</a:t>
            </a:r>
            <a:endParaRPr lang="cs-CZ" sz="2400" dirty="0"/>
          </a:p>
          <a:p>
            <a:pPr eaLnBrk="1" hangingPunct="1"/>
            <a:r>
              <a:rPr lang="cs-CZ" sz="2400" dirty="0" err="1"/>
              <a:t>Pronominalform</a:t>
            </a:r>
            <a:r>
              <a:rPr lang="cs-CZ" sz="2400" dirty="0"/>
              <a:t> </a:t>
            </a:r>
            <a:r>
              <a:rPr lang="cs-CZ" sz="2400" i="1" dirty="0"/>
              <a:t>es</a:t>
            </a:r>
            <a:endParaRPr lang="cs-CZ" sz="2400" dirty="0"/>
          </a:p>
          <a:p>
            <a:pPr eaLnBrk="1" hangingPunct="1"/>
            <a:r>
              <a:rPr lang="cs-CZ" sz="2400" dirty="0" err="1"/>
              <a:t>Diachrone</a:t>
            </a:r>
            <a:r>
              <a:rPr lang="cs-CZ" sz="2400" dirty="0"/>
              <a:t> Aspekte</a:t>
            </a:r>
          </a:p>
          <a:p>
            <a:pPr eaLnBrk="1" hangingPunct="1"/>
            <a:r>
              <a:rPr lang="cs-CZ" sz="2400" dirty="0" err="1"/>
              <a:t>Pronomina</a:t>
            </a:r>
            <a:r>
              <a:rPr lang="cs-CZ" sz="2400" dirty="0"/>
              <a:t> </a:t>
            </a:r>
            <a:r>
              <a:rPr lang="cs-CZ" sz="2400" dirty="0" err="1"/>
              <a:t>aus</a:t>
            </a:r>
            <a:r>
              <a:rPr lang="cs-CZ" sz="2400" dirty="0"/>
              <a:t> </a:t>
            </a:r>
            <a:r>
              <a:rPr lang="cs-CZ" sz="2400" dirty="0" err="1"/>
              <a:t>kontrastiver</a:t>
            </a:r>
            <a:r>
              <a:rPr lang="cs-CZ" sz="2400" dirty="0"/>
              <a:t> </a:t>
            </a:r>
            <a:r>
              <a:rPr lang="cs-CZ" sz="2400" dirty="0" err="1"/>
              <a:t>Sicht</a:t>
            </a:r>
            <a:endParaRPr lang="cs-CZ" sz="2400" dirty="0"/>
          </a:p>
          <a:p>
            <a:pPr eaLnBrk="1" hangingPunct="1"/>
            <a:r>
              <a:rPr lang="cs-CZ" sz="2400" dirty="0"/>
              <a:t>Literatur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(a) </a:t>
            </a:r>
            <a:r>
              <a:rPr lang="cs-CZ" dirty="0" err="1">
                <a:solidFill>
                  <a:srgbClr val="FFFF00"/>
                </a:solidFill>
              </a:rPr>
              <a:t>Formenbestand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cs-CZ" i="1" dirty="0"/>
              <a:t>da(r)-, </a:t>
            </a:r>
            <a:r>
              <a:rPr lang="cs-CZ" i="1" dirty="0" err="1"/>
              <a:t>wo</a:t>
            </a:r>
            <a:r>
              <a:rPr lang="cs-CZ" i="1" dirty="0"/>
              <a:t>(r)-, (</a:t>
            </a:r>
            <a:r>
              <a:rPr lang="cs-CZ" i="1" dirty="0" err="1"/>
              <a:t>hier</a:t>
            </a:r>
            <a:r>
              <a:rPr lang="cs-CZ" i="1" dirty="0"/>
              <a:t>-) </a:t>
            </a:r>
            <a:r>
              <a:rPr lang="cs-CZ" dirty="0"/>
              <a:t>+ </a:t>
            </a:r>
            <a:r>
              <a:rPr lang="cs-CZ" i="1" dirty="0" err="1"/>
              <a:t>an</a:t>
            </a:r>
            <a:r>
              <a:rPr lang="cs-CZ" i="1" dirty="0"/>
              <a:t>, </a:t>
            </a:r>
            <a:r>
              <a:rPr lang="cs-CZ" i="1" dirty="0" err="1"/>
              <a:t>auf</a:t>
            </a:r>
            <a:r>
              <a:rPr lang="cs-CZ" i="1" dirty="0"/>
              <a:t>, </a:t>
            </a:r>
            <a:r>
              <a:rPr lang="cs-CZ" i="1" dirty="0" err="1"/>
              <a:t>aus</a:t>
            </a:r>
            <a:r>
              <a:rPr lang="cs-CZ" i="1" dirty="0"/>
              <a:t>, </a:t>
            </a:r>
            <a:r>
              <a:rPr lang="cs-CZ" i="1" dirty="0" err="1"/>
              <a:t>bei</a:t>
            </a:r>
            <a:r>
              <a:rPr lang="cs-CZ" i="1" dirty="0"/>
              <a:t>, durch, </a:t>
            </a:r>
            <a:r>
              <a:rPr lang="cs-CZ" i="1" dirty="0" err="1"/>
              <a:t>für</a:t>
            </a:r>
            <a:r>
              <a:rPr lang="cs-CZ" i="1" dirty="0"/>
              <a:t>, </a:t>
            </a:r>
            <a:r>
              <a:rPr lang="cs-CZ" i="1" dirty="0" err="1"/>
              <a:t>gegen</a:t>
            </a:r>
            <a:r>
              <a:rPr lang="cs-CZ" i="1" dirty="0"/>
              <a:t>, </a:t>
            </a:r>
            <a:r>
              <a:rPr lang="cs-CZ" i="1" dirty="0" err="1"/>
              <a:t>hinter</a:t>
            </a:r>
            <a:r>
              <a:rPr lang="cs-CZ" i="1" dirty="0"/>
              <a:t>, in/</a:t>
            </a:r>
            <a:r>
              <a:rPr lang="cs-CZ" i="1" dirty="0" err="1"/>
              <a:t>ein</a:t>
            </a:r>
            <a:r>
              <a:rPr lang="cs-CZ" i="1" dirty="0"/>
              <a:t>, </a:t>
            </a:r>
            <a:r>
              <a:rPr lang="cs-CZ" i="1" dirty="0" err="1"/>
              <a:t>mit</a:t>
            </a:r>
            <a:r>
              <a:rPr lang="cs-CZ" i="1" dirty="0"/>
              <a:t>, nach, </a:t>
            </a:r>
            <a:r>
              <a:rPr lang="cs-CZ" i="1" dirty="0" err="1"/>
              <a:t>neben</a:t>
            </a:r>
            <a:r>
              <a:rPr lang="cs-CZ" i="1" dirty="0"/>
              <a:t>, </a:t>
            </a:r>
            <a:r>
              <a:rPr lang="cs-CZ" i="1" dirty="0" err="1"/>
              <a:t>über</a:t>
            </a:r>
            <a:r>
              <a:rPr lang="cs-CZ" i="1" dirty="0"/>
              <a:t>, um, </a:t>
            </a:r>
            <a:r>
              <a:rPr lang="cs-CZ" i="1" dirty="0" err="1"/>
              <a:t>unter</a:t>
            </a:r>
            <a:r>
              <a:rPr lang="cs-CZ" i="1" dirty="0"/>
              <a:t>, von, vor, </a:t>
            </a:r>
            <a:r>
              <a:rPr lang="cs-CZ" i="1" dirty="0" err="1"/>
              <a:t>zu</a:t>
            </a:r>
            <a:r>
              <a:rPr lang="cs-CZ" i="1" dirty="0"/>
              <a:t>, </a:t>
            </a:r>
            <a:r>
              <a:rPr lang="cs-CZ" i="1" dirty="0" err="1"/>
              <a:t>zwischen</a:t>
            </a:r>
            <a:r>
              <a:rPr lang="cs-CZ" dirty="0"/>
              <a:t>; </a:t>
            </a:r>
            <a:r>
              <a:rPr lang="cs-CZ" dirty="0" err="1"/>
              <a:t>selten</a:t>
            </a:r>
            <a:r>
              <a:rPr lang="cs-CZ" dirty="0"/>
              <a:t> (</a:t>
            </a:r>
            <a:r>
              <a:rPr lang="cs-CZ" dirty="0" err="1"/>
              <a:t>veraltet</a:t>
            </a:r>
            <a:r>
              <a:rPr lang="cs-CZ" dirty="0"/>
              <a:t>): </a:t>
            </a:r>
            <a:r>
              <a:rPr lang="cs-CZ" i="1" dirty="0" err="1"/>
              <a:t>darob</a:t>
            </a:r>
            <a:r>
              <a:rPr lang="cs-CZ" i="1" dirty="0"/>
              <a:t>, </a:t>
            </a:r>
            <a:r>
              <a:rPr lang="cs-CZ" i="1" dirty="0" err="1"/>
              <a:t>dawider</a:t>
            </a:r>
            <a:r>
              <a:rPr lang="cs-CZ" i="1" dirty="0"/>
              <a:t>, </a:t>
            </a:r>
            <a:r>
              <a:rPr lang="cs-CZ" i="1" dirty="0" err="1"/>
              <a:t>darnach</a:t>
            </a:r>
            <a:r>
              <a:rPr lang="cs-CZ" i="1" dirty="0"/>
              <a:t>, </a:t>
            </a:r>
            <a:r>
              <a:rPr lang="cs-CZ" i="1" dirty="0" err="1"/>
              <a:t>darneben</a:t>
            </a:r>
            <a:r>
              <a:rPr lang="cs-CZ" i="1" dirty="0"/>
              <a:t> / </a:t>
            </a:r>
            <a:r>
              <a:rPr lang="cs-CZ" i="1" dirty="0" err="1"/>
              <a:t>hierneben</a:t>
            </a:r>
            <a:r>
              <a:rPr lang="cs-CZ" i="1" dirty="0"/>
              <a:t>, </a:t>
            </a:r>
            <a:r>
              <a:rPr lang="cs-CZ" i="1" dirty="0" err="1"/>
              <a:t>hierzwischen</a:t>
            </a:r>
            <a:r>
              <a:rPr lang="cs-CZ" i="1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Ugs</a:t>
            </a:r>
            <a:r>
              <a:rPr lang="cs-CZ" dirty="0"/>
              <a:t>.: </a:t>
            </a:r>
            <a:r>
              <a:rPr lang="cs-CZ" i="1" dirty="0" err="1"/>
              <a:t>dadran</a:t>
            </a:r>
            <a:r>
              <a:rPr lang="cs-CZ" i="1" dirty="0"/>
              <a:t>, </a:t>
            </a:r>
            <a:r>
              <a:rPr lang="cs-CZ" i="1" dirty="0" err="1"/>
              <a:t>dadrauf</a:t>
            </a:r>
            <a:r>
              <a:rPr lang="cs-CZ" i="1" dirty="0"/>
              <a:t>, </a:t>
            </a:r>
            <a:r>
              <a:rPr lang="cs-CZ" i="1" dirty="0" err="1"/>
              <a:t>wodran</a:t>
            </a:r>
            <a:r>
              <a:rPr lang="cs-CZ" i="1" dirty="0"/>
              <a:t>, </a:t>
            </a:r>
            <a:r>
              <a:rPr lang="cs-CZ" i="1" dirty="0" err="1"/>
              <a:t>wodrauf</a:t>
            </a:r>
            <a:r>
              <a:rPr lang="cs-CZ" i="1" dirty="0"/>
              <a:t>, </a:t>
            </a:r>
            <a:r>
              <a:rPr lang="cs-CZ" i="1" dirty="0" err="1"/>
              <a:t>hierdran</a:t>
            </a:r>
            <a:r>
              <a:rPr lang="cs-CZ" i="1" dirty="0"/>
              <a:t>, </a:t>
            </a:r>
            <a:r>
              <a:rPr lang="cs-CZ" i="1" dirty="0" err="1"/>
              <a:t>hierdrauf</a:t>
            </a:r>
            <a:r>
              <a:rPr lang="cs-CZ" i="1" dirty="0"/>
              <a:t> – </a:t>
            </a:r>
            <a:r>
              <a:rPr lang="cs-CZ" i="1" dirty="0" err="1"/>
              <a:t>Dadrauf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Lust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Ugs</a:t>
            </a:r>
            <a:r>
              <a:rPr lang="cs-CZ" dirty="0"/>
              <a:t>.: </a:t>
            </a:r>
            <a:r>
              <a:rPr lang="cs-CZ" i="1" dirty="0"/>
              <a:t>Da </a:t>
            </a:r>
            <a:r>
              <a:rPr lang="cs-CZ" i="1" dirty="0" err="1"/>
              <a:t>weiß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nichts</a:t>
            </a:r>
            <a:r>
              <a:rPr lang="cs-CZ" i="1" dirty="0"/>
              <a:t> von. Da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Angst</a:t>
            </a:r>
            <a:r>
              <a:rPr lang="cs-CZ" i="1" dirty="0"/>
              <a:t> vor. </a:t>
            </a:r>
            <a:r>
              <a:rPr lang="cs-CZ" dirty="0"/>
              <a:t>(</a:t>
            </a:r>
            <a:r>
              <a:rPr lang="cs-CZ" dirty="0" err="1"/>
              <a:t>analytischer</a:t>
            </a:r>
            <a:r>
              <a:rPr lang="cs-CZ" dirty="0"/>
              <a:t> </a:t>
            </a:r>
            <a:r>
              <a:rPr lang="cs-CZ" dirty="0" err="1"/>
              <a:t>Sprachbau</a:t>
            </a:r>
            <a:r>
              <a:rPr lang="cs-CZ" dirty="0"/>
              <a:t>)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Ugs</a:t>
            </a:r>
            <a:r>
              <a:rPr lang="cs-CZ" dirty="0"/>
              <a:t>./</a:t>
            </a:r>
            <a:r>
              <a:rPr lang="cs-CZ" dirty="0" err="1"/>
              <a:t>Phraseologie</a:t>
            </a:r>
            <a:r>
              <a:rPr lang="cs-CZ" dirty="0"/>
              <a:t>: </a:t>
            </a:r>
            <a:r>
              <a:rPr lang="cs-CZ" i="1" dirty="0"/>
              <a:t>Der </a:t>
            </a:r>
            <a:r>
              <a:rPr lang="cs-CZ" i="1" dirty="0" err="1"/>
              <a:t>Hund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im</a:t>
            </a:r>
            <a:r>
              <a:rPr lang="cs-CZ" i="1" dirty="0"/>
              <a:t> </a:t>
            </a:r>
            <a:r>
              <a:rPr lang="cs-CZ" i="1" dirty="0" err="1"/>
              <a:t>Haus</a:t>
            </a:r>
            <a:r>
              <a:rPr lang="cs-CZ" i="1" dirty="0"/>
              <a:t>. Der </a:t>
            </a:r>
            <a:r>
              <a:rPr lang="cs-CZ" i="1" dirty="0" err="1"/>
              <a:t>Hund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darin</a:t>
            </a:r>
            <a:r>
              <a:rPr lang="cs-CZ" i="1" dirty="0"/>
              <a:t>/</a:t>
            </a:r>
            <a:r>
              <a:rPr lang="cs-CZ" i="1" dirty="0" err="1"/>
              <a:t>drin</a:t>
            </a:r>
            <a:r>
              <a:rPr lang="cs-CZ" i="1" dirty="0"/>
              <a:t>. Es </a:t>
            </a:r>
            <a:r>
              <a:rPr lang="cs-CZ" i="1" dirty="0" err="1"/>
              <a:t>ging</a:t>
            </a:r>
            <a:r>
              <a:rPr lang="cs-CZ" i="1" dirty="0"/>
              <a:t> </a:t>
            </a:r>
            <a:r>
              <a:rPr lang="cs-CZ" i="1" dirty="0" err="1"/>
              <a:t>bei</a:t>
            </a:r>
            <a:r>
              <a:rPr lang="cs-CZ" i="1" dirty="0"/>
              <a:t> </a:t>
            </a:r>
            <a:r>
              <a:rPr lang="cs-CZ" i="1" dirty="0" err="1"/>
              <a:t>ihm</a:t>
            </a:r>
            <a:r>
              <a:rPr lang="cs-CZ" i="1" dirty="0"/>
              <a:t> </a:t>
            </a:r>
            <a:r>
              <a:rPr lang="cs-CZ" i="1" dirty="0" err="1"/>
              <a:t>drunter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drüber</a:t>
            </a:r>
            <a:r>
              <a:rPr lang="cs-CZ" i="1" dirty="0"/>
              <a:t>.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war</a:t>
            </a:r>
            <a:r>
              <a:rPr lang="cs-CZ" i="1" dirty="0"/>
              <a:t> </a:t>
            </a:r>
            <a:r>
              <a:rPr lang="cs-CZ" i="1" dirty="0" err="1"/>
              <a:t>deswegen</a:t>
            </a:r>
            <a:r>
              <a:rPr lang="cs-CZ" i="1" dirty="0"/>
              <a:t> </a:t>
            </a:r>
            <a:r>
              <a:rPr lang="cs-CZ" i="1" dirty="0" err="1"/>
              <a:t>drauf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dran</a:t>
            </a:r>
            <a:r>
              <a:rPr lang="cs-CZ" i="1" dirty="0"/>
              <a:t>, </a:t>
            </a:r>
            <a:r>
              <a:rPr lang="cs-CZ" i="1" dirty="0" err="1"/>
              <a:t>ihn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verlassen</a:t>
            </a:r>
            <a:r>
              <a:rPr lang="cs-CZ" i="1" dirty="0"/>
              <a:t>. </a:t>
            </a:r>
            <a:r>
              <a:rPr lang="cs-CZ" i="1" dirty="0" err="1"/>
              <a:t>Sei's</a:t>
            </a:r>
            <a:r>
              <a:rPr lang="cs-CZ" i="1" dirty="0"/>
              <a:t> </a:t>
            </a:r>
            <a:r>
              <a:rPr lang="cs-CZ" i="1" dirty="0" err="1"/>
              <a:t>drum</a:t>
            </a:r>
            <a:r>
              <a:rPr lang="cs-CZ" i="1" dirty="0"/>
              <a:t>! Mach </a:t>
            </a:r>
            <a:r>
              <a:rPr lang="cs-CZ" i="1" dirty="0" err="1"/>
              <a:t>dir</a:t>
            </a:r>
            <a:r>
              <a:rPr lang="cs-CZ" i="1" dirty="0"/>
              <a:t> </a:t>
            </a:r>
            <a:r>
              <a:rPr lang="cs-CZ" i="1" dirty="0" err="1"/>
              <a:t>nichts</a:t>
            </a:r>
            <a:r>
              <a:rPr lang="cs-CZ" i="1" dirty="0"/>
              <a:t> </a:t>
            </a:r>
            <a:r>
              <a:rPr lang="cs-CZ" i="1" dirty="0" err="1"/>
              <a:t>draus</a:t>
            </a:r>
            <a:r>
              <a:rPr lang="cs-CZ" i="1" dirty="0"/>
              <a:t>!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Beispiele</a:t>
            </a:r>
            <a:r>
              <a:rPr lang="cs-CZ" dirty="0"/>
              <a:t>: </a:t>
            </a:r>
            <a:r>
              <a:rPr lang="cs-CZ" i="1" dirty="0"/>
              <a:t>Der </a:t>
            </a:r>
            <a:r>
              <a:rPr lang="cs-CZ" i="1" dirty="0" err="1"/>
              <a:t>Schlüssel</a:t>
            </a:r>
            <a:r>
              <a:rPr lang="cs-CZ" i="1" dirty="0"/>
              <a:t> </a:t>
            </a:r>
            <a:r>
              <a:rPr lang="cs-CZ" i="1" dirty="0" err="1"/>
              <a:t>steckt</a:t>
            </a:r>
            <a:r>
              <a:rPr lang="cs-CZ" i="1" dirty="0"/>
              <a:t> </a:t>
            </a:r>
            <a:r>
              <a:rPr lang="cs-CZ" i="1" dirty="0" err="1"/>
              <a:t>im</a:t>
            </a:r>
            <a:r>
              <a:rPr lang="cs-CZ" i="1" dirty="0"/>
              <a:t> </a:t>
            </a:r>
            <a:r>
              <a:rPr lang="cs-CZ" i="1" dirty="0" err="1"/>
              <a:t>Schloss</a:t>
            </a:r>
            <a:r>
              <a:rPr lang="cs-CZ" i="1" dirty="0"/>
              <a:t>. – Er </a:t>
            </a:r>
            <a:r>
              <a:rPr lang="cs-CZ" i="1" dirty="0" err="1"/>
              <a:t>steckt</a:t>
            </a:r>
            <a:r>
              <a:rPr lang="cs-CZ" i="1" dirty="0"/>
              <a:t> </a:t>
            </a:r>
            <a:r>
              <a:rPr lang="cs-CZ" i="1" dirty="0" err="1"/>
              <a:t>darin</a:t>
            </a:r>
            <a:r>
              <a:rPr lang="cs-CZ" i="1" dirty="0"/>
              <a:t>/</a:t>
            </a:r>
            <a:r>
              <a:rPr lang="cs-CZ" i="1" dirty="0" err="1"/>
              <a:t>hierin</a:t>
            </a:r>
            <a:r>
              <a:rPr lang="cs-CZ" i="1" dirty="0"/>
              <a:t>. –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Schloss</a:t>
            </a:r>
            <a:r>
              <a:rPr lang="cs-CZ" i="1" dirty="0"/>
              <a:t>, </a:t>
            </a:r>
            <a:r>
              <a:rPr lang="cs-CZ" i="1" dirty="0" err="1"/>
              <a:t>worin</a:t>
            </a:r>
            <a:r>
              <a:rPr lang="cs-CZ" i="1" dirty="0"/>
              <a:t>/in dem der </a:t>
            </a:r>
            <a:r>
              <a:rPr lang="cs-CZ" i="1" dirty="0" err="1"/>
              <a:t>Schlüssel</a:t>
            </a:r>
            <a:r>
              <a:rPr lang="cs-CZ" i="1" dirty="0"/>
              <a:t> </a:t>
            </a:r>
            <a:r>
              <a:rPr lang="cs-CZ" i="1" dirty="0" err="1"/>
              <a:t>steckt</a:t>
            </a:r>
            <a:r>
              <a:rPr lang="cs-CZ" i="1" dirty="0"/>
              <a:t>. Man </a:t>
            </a:r>
            <a:r>
              <a:rPr lang="cs-CZ" i="1" dirty="0" err="1"/>
              <a:t>steckt</a:t>
            </a:r>
            <a:r>
              <a:rPr lang="cs-CZ" i="1" dirty="0"/>
              <a:t> den </a:t>
            </a:r>
            <a:r>
              <a:rPr lang="cs-CZ" i="1" dirty="0" err="1"/>
              <a:t>Schlüssel</a:t>
            </a:r>
            <a:r>
              <a:rPr lang="cs-CZ" i="1" dirty="0"/>
              <a:t> in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Schloss</a:t>
            </a:r>
            <a:r>
              <a:rPr lang="cs-CZ" i="1" dirty="0"/>
              <a:t>. Man </a:t>
            </a:r>
            <a:r>
              <a:rPr lang="cs-CZ" i="1" dirty="0" err="1"/>
              <a:t>steckt</a:t>
            </a:r>
            <a:r>
              <a:rPr lang="cs-CZ" i="1" dirty="0"/>
              <a:t> </a:t>
            </a:r>
            <a:r>
              <a:rPr lang="cs-CZ" i="1" dirty="0" err="1"/>
              <a:t>ihn</a:t>
            </a:r>
            <a:r>
              <a:rPr lang="cs-CZ" i="1" dirty="0"/>
              <a:t> </a:t>
            </a:r>
            <a:r>
              <a:rPr lang="cs-CZ" i="1" dirty="0" err="1"/>
              <a:t>darein</a:t>
            </a:r>
            <a:r>
              <a:rPr lang="cs-CZ" i="1" dirty="0"/>
              <a:t>/</a:t>
            </a:r>
            <a:r>
              <a:rPr lang="cs-CZ" i="1" dirty="0" err="1"/>
              <a:t>hierein</a:t>
            </a:r>
            <a:r>
              <a:rPr lang="cs-CZ" i="1" dirty="0"/>
              <a:t>.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Schloss</a:t>
            </a:r>
            <a:r>
              <a:rPr lang="cs-CZ" i="1" dirty="0"/>
              <a:t>, </a:t>
            </a:r>
            <a:r>
              <a:rPr lang="cs-CZ" i="1" dirty="0" err="1"/>
              <a:t>worein</a:t>
            </a:r>
            <a:r>
              <a:rPr lang="cs-CZ" i="1" dirty="0"/>
              <a:t>/in </a:t>
            </a:r>
            <a:r>
              <a:rPr lang="cs-CZ" i="1" dirty="0" err="1"/>
              <a:t>das</a:t>
            </a:r>
            <a:r>
              <a:rPr lang="cs-CZ" i="1" dirty="0"/>
              <a:t> man den </a:t>
            </a:r>
            <a:r>
              <a:rPr lang="cs-CZ" i="1" dirty="0" err="1"/>
              <a:t>Schlüssel</a:t>
            </a:r>
            <a:r>
              <a:rPr lang="cs-CZ" i="1" dirty="0"/>
              <a:t> </a:t>
            </a:r>
            <a:r>
              <a:rPr lang="cs-CZ" i="1" dirty="0" err="1"/>
              <a:t>steckt</a:t>
            </a:r>
            <a:r>
              <a:rPr lang="cs-CZ" i="1" dirty="0"/>
              <a:t>. // </a:t>
            </a:r>
            <a:r>
              <a:rPr lang="cs-CZ" i="1" dirty="0" err="1"/>
              <a:t>Ich</a:t>
            </a:r>
            <a:r>
              <a:rPr lang="cs-CZ" i="1" dirty="0"/>
              <a:t> bin </a:t>
            </a:r>
            <a:r>
              <a:rPr lang="cs-CZ" i="1" dirty="0" err="1"/>
              <a:t>mit</a:t>
            </a:r>
            <a:r>
              <a:rPr lang="cs-CZ" i="1" dirty="0"/>
              <a:t> dem </a:t>
            </a:r>
            <a:r>
              <a:rPr lang="cs-CZ" i="1" dirty="0" err="1"/>
              <a:t>Wagen</a:t>
            </a:r>
            <a:r>
              <a:rPr lang="cs-CZ" i="1" dirty="0"/>
              <a:t> </a:t>
            </a:r>
            <a:r>
              <a:rPr lang="cs-CZ" i="1" dirty="0" err="1"/>
              <a:t>gefahren</a:t>
            </a:r>
            <a:r>
              <a:rPr lang="cs-CZ" i="1" dirty="0"/>
              <a:t>. Ohne </a:t>
            </a:r>
            <a:r>
              <a:rPr lang="cs-CZ" i="1" dirty="0" err="1"/>
              <a:t>ihn</a:t>
            </a:r>
            <a:r>
              <a:rPr lang="cs-CZ" i="1" dirty="0"/>
              <a:t>/</a:t>
            </a:r>
            <a:r>
              <a:rPr lang="cs-CZ" i="1" strike="sngStrike" dirty="0" err="1"/>
              <a:t>Darohne</a:t>
            </a:r>
            <a:r>
              <a:rPr lang="cs-CZ" i="1" dirty="0"/>
              <a:t> </a:t>
            </a:r>
            <a:r>
              <a:rPr lang="cs-CZ" i="1" dirty="0" err="1"/>
              <a:t>hätte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alles</a:t>
            </a:r>
            <a:r>
              <a:rPr lang="cs-CZ" i="1" dirty="0"/>
              <a:t> </a:t>
            </a:r>
            <a:r>
              <a:rPr lang="cs-CZ" i="1" dirty="0" err="1"/>
              <a:t>erledigen</a:t>
            </a:r>
            <a:r>
              <a:rPr lang="cs-CZ" i="1" dirty="0"/>
              <a:t> </a:t>
            </a:r>
            <a:r>
              <a:rPr lang="cs-CZ" i="1" dirty="0" err="1"/>
              <a:t>können</a:t>
            </a:r>
            <a:r>
              <a:rPr lang="cs-CZ" i="1" dirty="0"/>
              <a:t>.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(b) </a:t>
            </a:r>
            <a:r>
              <a:rPr lang="cs-CZ" dirty="0" err="1">
                <a:solidFill>
                  <a:srgbClr val="FFFF00"/>
                </a:solidFill>
              </a:rPr>
              <a:t>Funktionen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cs-CZ" i="1" dirty="0"/>
              <a:t>da(r)-/</a:t>
            </a:r>
            <a:r>
              <a:rPr lang="cs-CZ" i="1" dirty="0" err="1"/>
              <a:t>hier</a:t>
            </a:r>
            <a:r>
              <a:rPr lang="cs-CZ" i="1" dirty="0"/>
              <a:t>-</a:t>
            </a:r>
            <a:r>
              <a:rPr lang="cs-CZ" dirty="0"/>
              <a:t>: 1. </a:t>
            </a:r>
            <a:r>
              <a:rPr lang="cs-CZ" dirty="0" err="1"/>
              <a:t>deiktisch</a:t>
            </a:r>
            <a:r>
              <a:rPr lang="cs-CZ" dirty="0"/>
              <a:t> – </a:t>
            </a:r>
            <a:r>
              <a:rPr lang="cs-CZ" i="1" dirty="0"/>
              <a:t>Leg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Decke</a:t>
            </a:r>
            <a:r>
              <a:rPr lang="cs-CZ" i="1" dirty="0"/>
              <a:t> </a:t>
            </a:r>
            <a:r>
              <a:rPr lang="cs-CZ" i="1" dirty="0" err="1"/>
              <a:t>bitte</a:t>
            </a:r>
            <a:r>
              <a:rPr lang="cs-CZ" i="1" dirty="0"/>
              <a:t> </a:t>
            </a:r>
            <a:r>
              <a:rPr lang="cs-CZ" i="1" dirty="0" err="1"/>
              <a:t>drauf</a:t>
            </a:r>
            <a:r>
              <a:rPr lang="cs-CZ" i="1" dirty="0"/>
              <a:t>! </a:t>
            </a:r>
            <a:r>
              <a:rPr lang="cs-CZ" dirty="0"/>
              <a:t>2. </a:t>
            </a:r>
            <a:r>
              <a:rPr lang="cs-CZ" dirty="0" err="1"/>
              <a:t>anaphorisch</a:t>
            </a:r>
            <a:r>
              <a:rPr lang="cs-CZ" dirty="0"/>
              <a:t> –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Thema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noch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erschöpft</a:t>
            </a:r>
            <a:r>
              <a:rPr lang="cs-CZ" i="1" dirty="0"/>
              <a:t>; </a:t>
            </a:r>
            <a:r>
              <a:rPr lang="cs-CZ" i="1" dirty="0" err="1"/>
              <a:t>darüber</a:t>
            </a:r>
            <a:r>
              <a:rPr lang="cs-CZ" i="1" dirty="0"/>
              <a:t> </a:t>
            </a:r>
            <a:r>
              <a:rPr lang="cs-CZ" i="1" dirty="0" err="1"/>
              <a:t>müssen</a:t>
            </a:r>
            <a:r>
              <a:rPr lang="cs-CZ" i="1" dirty="0"/>
              <a:t> </a:t>
            </a:r>
            <a:r>
              <a:rPr lang="cs-CZ" i="1" dirty="0" err="1"/>
              <a:t>wir</a:t>
            </a:r>
            <a:r>
              <a:rPr lang="cs-CZ" i="1" dirty="0"/>
              <a:t> </a:t>
            </a:r>
            <a:r>
              <a:rPr lang="cs-CZ" i="1" dirty="0" err="1"/>
              <a:t>noch</a:t>
            </a:r>
            <a:r>
              <a:rPr lang="cs-CZ" i="1" dirty="0"/>
              <a:t> </a:t>
            </a:r>
            <a:r>
              <a:rPr lang="cs-CZ" i="1" dirty="0" err="1"/>
              <a:t>einmal</a:t>
            </a:r>
            <a:r>
              <a:rPr lang="cs-CZ" i="1" dirty="0"/>
              <a:t> </a:t>
            </a:r>
            <a:r>
              <a:rPr lang="cs-CZ" i="1" dirty="0" err="1"/>
              <a:t>sprechen</a:t>
            </a:r>
            <a:r>
              <a:rPr lang="cs-CZ" i="1" dirty="0"/>
              <a:t>. </a:t>
            </a:r>
            <a:r>
              <a:rPr lang="cs-CZ" dirty="0"/>
              <a:t>3. </a:t>
            </a:r>
            <a:r>
              <a:rPr lang="cs-CZ" dirty="0" err="1"/>
              <a:t>kataphorisch</a:t>
            </a:r>
            <a:r>
              <a:rPr lang="cs-CZ" dirty="0"/>
              <a:t> –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dachte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daran</a:t>
            </a:r>
            <a:r>
              <a:rPr lang="cs-CZ" i="1" dirty="0"/>
              <a:t>, </a:t>
            </a:r>
            <a:r>
              <a:rPr lang="cs-CZ" i="1" dirty="0" err="1"/>
              <a:t>aufzuräumen</a:t>
            </a:r>
            <a:r>
              <a:rPr lang="cs-CZ" i="1" dirty="0"/>
              <a:t>.  </a:t>
            </a:r>
          </a:p>
          <a:p>
            <a:pPr marL="182880" indent="-182880" eaLnBrk="1" fontAlgn="auto" hangingPunct="1">
              <a:defRPr/>
            </a:pPr>
            <a:r>
              <a:rPr lang="cs-CZ" i="1" dirty="0" err="1"/>
              <a:t>wo</a:t>
            </a:r>
            <a:r>
              <a:rPr lang="cs-CZ" i="1" dirty="0"/>
              <a:t>(r)-: </a:t>
            </a:r>
            <a:r>
              <a:rPr lang="cs-CZ" dirty="0" err="1"/>
              <a:t>Interrogativ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Relativpronomina</a:t>
            </a:r>
            <a:r>
              <a:rPr lang="cs-CZ" dirty="0"/>
              <a:t>: </a:t>
            </a:r>
            <a:r>
              <a:rPr lang="cs-CZ" i="1" dirty="0" err="1"/>
              <a:t>Worauf</a:t>
            </a:r>
            <a:r>
              <a:rPr lang="cs-CZ" i="1" dirty="0"/>
              <a:t> </a:t>
            </a:r>
            <a:r>
              <a:rPr lang="cs-CZ" i="1" dirty="0" err="1"/>
              <a:t>wartest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?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hast</a:t>
            </a:r>
            <a:r>
              <a:rPr lang="cs-CZ" i="1" dirty="0"/>
              <a:t> </a:t>
            </a:r>
            <a:r>
              <a:rPr lang="cs-CZ" i="1" dirty="0" err="1"/>
              <a:t>jetzt</a:t>
            </a:r>
            <a:r>
              <a:rPr lang="cs-CZ" i="1" dirty="0"/>
              <a:t> </a:t>
            </a:r>
            <a:r>
              <a:rPr lang="cs-CZ" i="1" dirty="0" err="1"/>
              <a:t>genau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gemacht</a:t>
            </a:r>
            <a:r>
              <a:rPr lang="cs-CZ" i="1" dirty="0"/>
              <a:t>, </a:t>
            </a:r>
            <a:r>
              <a:rPr lang="cs-CZ" i="1" dirty="0" err="1"/>
              <a:t>worauf</a:t>
            </a:r>
            <a:r>
              <a:rPr lang="cs-CZ" i="1" dirty="0"/>
              <a:t> </a:t>
            </a:r>
            <a:r>
              <a:rPr lang="cs-CZ" i="1" dirty="0" err="1"/>
              <a:t>wir</a:t>
            </a:r>
            <a:r>
              <a:rPr lang="cs-CZ" i="1" dirty="0"/>
              <a:t> </a:t>
            </a:r>
            <a:r>
              <a:rPr lang="cs-CZ" i="1" dirty="0" err="1"/>
              <a:t>gewartet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.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(c) </a:t>
            </a:r>
            <a:r>
              <a:rPr lang="cs-CZ" dirty="0" err="1">
                <a:solidFill>
                  <a:srgbClr val="FFFF00"/>
                </a:solidFill>
              </a:rPr>
              <a:t>Gebrauch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Auswahl</a:t>
            </a:r>
            <a:r>
              <a:rPr lang="cs-CZ" dirty="0"/>
              <a:t>, </a:t>
            </a:r>
            <a:r>
              <a:rPr lang="cs-CZ" dirty="0" err="1"/>
              <a:t>ausführlicher</a:t>
            </a:r>
            <a:r>
              <a:rPr lang="cs-CZ" dirty="0"/>
              <a:t> </a:t>
            </a:r>
            <a:r>
              <a:rPr lang="cs-CZ" dirty="0" err="1"/>
              <a:t>vgl</a:t>
            </a:r>
            <a:r>
              <a:rPr lang="cs-CZ" dirty="0"/>
              <a:t>. </a:t>
            </a:r>
            <a:r>
              <a:rPr lang="cs-CZ" dirty="0" err="1"/>
              <a:t>Helbig</a:t>
            </a:r>
            <a:r>
              <a:rPr lang="cs-CZ" dirty="0"/>
              <a:t>/</a:t>
            </a:r>
            <a:r>
              <a:rPr lang="cs-CZ" dirty="0" err="1"/>
              <a:t>Buscha</a:t>
            </a:r>
            <a:r>
              <a:rPr lang="cs-CZ" dirty="0"/>
              <a:t> 2001: 237ff.)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1. </a:t>
            </a:r>
            <a:r>
              <a:rPr lang="cs-CZ" dirty="0" err="1"/>
              <a:t>Pronominaladverb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Personalpronomen</a:t>
            </a:r>
            <a:r>
              <a:rPr lang="cs-CZ" dirty="0"/>
              <a:t> der 3. Person / </a:t>
            </a:r>
            <a:r>
              <a:rPr lang="cs-CZ" dirty="0" err="1"/>
              <a:t>Demonstrativpronomen</a:t>
            </a:r>
            <a:r>
              <a:rPr lang="cs-CZ" dirty="0"/>
              <a:t> </a:t>
            </a:r>
            <a:r>
              <a:rPr lang="cs-CZ" i="1" dirty="0"/>
              <a:t>der 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2. </a:t>
            </a:r>
            <a:r>
              <a:rPr lang="cs-CZ" dirty="0" err="1"/>
              <a:t>Pronominaladverb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Interrogativpronomen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3. </a:t>
            </a:r>
            <a:r>
              <a:rPr lang="cs-CZ" dirty="0" err="1"/>
              <a:t>Pronominaladverb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Relativpronomen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b="1" dirty="0"/>
          </a:p>
          <a:p>
            <a:pPr marL="182880" indent="-182880" eaLnBrk="1" fontAlgn="auto" hangingPunct="1">
              <a:defRPr/>
            </a:pPr>
            <a:endParaRPr lang="cs-CZ" b="1" i="1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b="1" dirty="0"/>
              <a:t>1. </a:t>
            </a:r>
            <a:r>
              <a:rPr lang="cs-CZ" b="1" dirty="0" err="1"/>
              <a:t>Pronominaladverb</a:t>
            </a:r>
            <a:r>
              <a:rPr lang="cs-CZ" b="1" dirty="0"/>
              <a:t> </a:t>
            </a:r>
            <a:r>
              <a:rPr lang="cs-CZ" b="1" dirty="0" err="1"/>
              <a:t>für</a:t>
            </a:r>
            <a:r>
              <a:rPr lang="cs-CZ" b="1" dirty="0"/>
              <a:t> </a:t>
            </a:r>
            <a:r>
              <a:rPr lang="cs-CZ" b="1" dirty="0" err="1"/>
              <a:t>Personalpronomen</a:t>
            </a:r>
            <a:r>
              <a:rPr lang="cs-CZ" b="1" dirty="0"/>
              <a:t> der 3. Person / </a:t>
            </a:r>
            <a:r>
              <a:rPr lang="cs-CZ" b="1" dirty="0" err="1"/>
              <a:t>Demonstrativpronomen</a:t>
            </a:r>
            <a:r>
              <a:rPr lang="cs-CZ" b="1" dirty="0"/>
              <a:t> </a:t>
            </a:r>
            <a:r>
              <a:rPr lang="cs-CZ" b="1" i="1" dirty="0"/>
              <a:t>der 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(a) </a:t>
            </a:r>
            <a:r>
              <a:rPr lang="cs-CZ" dirty="0" err="1"/>
              <a:t>Lebewesen</a:t>
            </a:r>
            <a:r>
              <a:rPr lang="cs-CZ" dirty="0"/>
              <a:t>: </a:t>
            </a:r>
            <a:r>
              <a:rPr lang="cs-CZ" i="1" dirty="0" err="1"/>
              <a:t>Erinnerst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den Mann? –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erinnere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ihn</a:t>
            </a:r>
            <a:r>
              <a:rPr lang="cs-CZ" i="1" dirty="0"/>
              <a:t>/</a:t>
            </a:r>
            <a:r>
              <a:rPr lang="cs-CZ" i="1" strike="sngStrike" dirty="0" err="1"/>
              <a:t>daran</a:t>
            </a:r>
            <a:r>
              <a:rPr lang="cs-CZ" i="1" dirty="0"/>
              <a:t>.; </a:t>
            </a:r>
            <a:r>
              <a:rPr lang="cs-CZ" dirty="0" err="1"/>
              <a:t>Personengruppe</a:t>
            </a:r>
            <a:r>
              <a:rPr lang="cs-CZ" dirty="0"/>
              <a:t>: </a:t>
            </a:r>
            <a:r>
              <a:rPr lang="cs-CZ" i="1" dirty="0"/>
              <a:t>In der </a:t>
            </a:r>
            <a:r>
              <a:rPr lang="cs-CZ" i="1" dirty="0" err="1"/>
              <a:t>Klasse</a:t>
            </a:r>
            <a:r>
              <a:rPr lang="cs-CZ" i="1" dirty="0"/>
              <a:t> </a:t>
            </a:r>
            <a:r>
              <a:rPr lang="cs-CZ" i="1" dirty="0" err="1"/>
              <a:t>sind</a:t>
            </a:r>
            <a:r>
              <a:rPr lang="cs-CZ" i="1" dirty="0"/>
              <a:t> 20 </a:t>
            </a:r>
            <a:r>
              <a:rPr lang="cs-CZ" i="1" dirty="0" err="1"/>
              <a:t>Kinder</a:t>
            </a:r>
            <a:r>
              <a:rPr lang="cs-CZ" i="1" dirty="0"/>
              <a:t>, </a:t>
            </a:r>
            <a:r>
              <a:rPr lang="cs-CZ" i="1" dirty="0" err="1"/>
              <a:t>darunter</a:t>
            </a:r>
            <a:r>
              <a:rPr lang="cs-CZ" i="1" dirty="0"/>
              <a:t>/</a:t>
            </a:r>
            <a:r>
              <a:rPr lang="cs-CZ" i="1" dirty="0" err="1"/>
              <a:t>unter</a:t>
            </a:r>
            <a:r>
              <a:rPr lang="cs-CZ" i="1" dirty="0"/>
              <a:t> </a:t>
            </a:r>
            <a:r>
              <a:rPr lang="cs-CZ" i="1" dirty="0" err="1"/>
              <a:t>ihnen</a:t>
            </a:r>
            <a:r>
              <a:rPr lang="cs-CZ" i="1" dirty="0"/>
              <a:t> 15 </a:t>
            </a:r>
            <a:r>
              <a:rPr lang="cs-CZ" i="1" dirty="0" err="1"/>
              <a:t>Mädchen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(b) </a:t>
            </a:r>
            <a:r>
              <a:rPr lang="cs-CZ" dirty="0" err="1"/>
              <a:t>Nicht-Lebewesen</a:t>
            </a:r>
            <a:r>
              <a:rPr lang="cs-CZ" dirty="0"/>
              <a:t>: </a:t>
            </a:r>
            <a:r>
              <a:rPr lang="cs-CZ" i="1" dirty="0" err="1"/>
              <a:t>Erinnerst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Ereignis</a:t>
            </a:r>
            <a:r>
              <a:rPr lang="cs-CZ" i="1" dirty="0"/>
              <a:t>?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erinnere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daran</a:t>
            </a:r>
            <a:r>
              <a:rPr lang="cs-CZ" i="1" dirty="0"/>
              <a:t>/</a:t>
            </a:r>
            <a:r>
              <a:rPr lang="cs-CZ" i="1" strike="sngStrike" dirty="0" err="1"/>
              <a:t>an</a:t>
            </a:r>
            <a:r>
              <a:rPr lang="cs-CZ" i="1" strike="sngStrike" dirty="0"/>
              <a:t> es</a:t>
            </a:r>
            <a:r>
              <a:rPr lang="cs-CZ" i="1" dirty="0"/>
              <a:t>.; </a:t>
            </a:r>
            <a:r>
              <a:rPr lang="cs-CZ" dirty="0" err="1"/>
              <a:t>Ausnahme</a:t>
            </a:r>
            <a:r>
              <a:rPr lang="cs-CZ" dirty="0"/>
              <a:t>: </a:t>
            </a:r>
            <a:r>
              <a:rPr lang="cs-CZ" dirty="0" err="1"/>
              <a:t>nachfolgender</a:t>
            </a:r>
            <a:r>
              <a:rPr lang="cs-CZ" dirty="0"/>
              <a:t> </a:t>
            </a:r>
            <a:r>
              <a:rPr lang="cs-CZ" dirty="0" err="1"/>
              <a:t>Nebensatz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Einleitungswort</a:t>
            </a:r>
            <a:r>
              <a:rPr lang="cs-CZ" dirty="0"/>
              <a:t>: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darfst</a:t>
            </a:r>
            <a:r>
              <a:rPr lang="cs-CZ" i="1" dirty="0"/>
              <a:t> </a:t>
            </a:r>
            <a:r>
              <a:rPr lang="cs-CZ" i="1" dirty="0" err="1"/>
              <a:t>über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/</a:t>
            </a:r>
            <a:r>
              <a:rPr lang="cs-CZ" i="1" strike="sngStrike" dirty="0" err="1"/>
              <a:t>darüber</a:t>
            </a:r>
            <a:r>
              <a:rPr lang="cs-CZ" i="1" dirty="0"/>
              <a:t>, 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dir</a:t>
            </a:r>
            <a:r>
              <a:rPr lang="cs-CZ" i="1" dirty="0"/>
              <a:t> </a:t>
            </a:r>
            <a:r>
              <a:rPr lang="cs-CZ" i="1" dirty="0" err="1"/>
              <a:t>erzählt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,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sprechen</a:t>
            </a:r>
            <a:r>
              <a:rPr lang="cs-CZ" i="1" dirty="0"/>
              <a:t>.    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b="1" dirty="0"/>
              <a:t>2. </a:t>
            </a:r>
            <a:r>
              <a:rPr lang="cs-CZ" b="1" dirty="0" err="1"/>
              <a:t>Pronominaladverb</a:t>
            </a:r>
            <a:r>
              <a:rPr lang="cs-CZ" b="1" dirty="0"/>
              <a:t> </a:t>
            </a:r>
            <a:r>
              <a:rPr lang="cs-CZ" b="1" dirty="0" err="1"/>
              <a:t>für</a:t>
            </a:r>
            <a:r>
              <a:rPr lang="cs-CZ" b="1" dirty="0"/>
              <a:t> </a:t>
            </a:r>
            <a:r>
              <a:rPr lang="cs-CZ" b="1" dirty="0" err="1"/>
              <a:t>Interrogativpronomen</a:t>
            </a:r>
            <a:r>
              <a:rPr lang="cs-CZ" b="1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(a) </a:t>
            </a:r>
            <a:r>
              <a:rPr lang="cs-CZ" dirty="0" err="1"/>
              <a:t>Lebewesen</a:t>
            </a:r>
            <a:r>
              <a:rPr lang="cs-CZ" dirty="0"/>
              <a:t>: </a:t>
            </a:r>
            <a:r>
              <a:rPr lang="cs-CZ" i="1" dirty="0"/>
              <a:t>Er </a:t>
            </a:r>
            <a:r>
              <a:rPr lang="cs-CZ" i="1" dirty="0" err="1"/>
              <a:t>erinnert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seinen</a:t>
            </a:r>
            <a:r>
              <a:rPr lang="cs-CZ" i="1" dirty="0"/>
              <a:t> </a:t>
            </a:r>
            <a:r>
              <a:rPr lang="cs-CZ" i="1" dirty="0" err="1"/>
              <a:t>Lehrer</a:t>
            </a:r>
            <a:r>
              <a:rPr lang="cs-CZ" i="1" dirty="0"/>
              <a:t>. –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wen</a:t>
            </a:r>
            <a:r>
              <a:rPr lang="cs-CZ" i="1" dirty="0"/>
              <a:t>/</a:t>
            </a:r>
            <a:r>
              <a:rPr lang="cs-CZ" i="1" strike="sngStrike" dirty="0" err="1"/>
              <a:t>woran</a:t>
            </a:r>
            <a:r>
              <a:rPr lang="cs-CZ" i="1" dirty="0"/>
              <a:t> </a:t>
            </a:r>
            <a:r>
              <a:rPr lang="cs-CZ" i="1" dirty="0" err="1"/>
              <a:t>erinnert</a:t>
            </a:r>
            <a:r>
              <a:rPr lang="cs-CZ" i="1" dirty="0"/>
              <a:t>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?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(b) </a:t>
            </a:r>
            <a:r>
              <a:rPr lang="cs-CZ" dirty="0" err="1"/>
              <a:t>Nicht-Lebewesen</a:t>
            </a:r>
            <a:r>
              <a:rPr lang="cs-CZ" dirty="0"/>
              <a:t>: </a:t>
            </a:r>
            <a:r>
              <a:rPr lang="cs-CZ" i="1" dirty="0" err="1"/>
              <a:t>Wovor</a:t>
            </a:r>
            <a:r>
              <a:rPr lang="cs-CZ" i="1" dirty="0"/>
              <a:t> </a:t>
            </a:r>
            <a:r>
              <a:rPr lang="cs-CZ" i="1" dirty="0" err="1"/>
              <a:t>hast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Angst</a:t>
            </a:r>
            <a:r>
              <a:rPr lang="cs-CZ" i="1" dirty="0"/>
              <a:t>? </a:t>
            </a:r>
            <a:r>
              <a:rPr lang="cs-CZ" dirty="0"/>
              <a:t>/  </a:t>
            </a:r>
            <a:r>
              <a:rPr lang="cs-CZ" dirty="0" err="1"/>
              <a:t>ugs</a:t>
            </a:r>
            <a:r>
              <a:rPr lang="cs-CZ" dirty="0"/>
              <a:t>.: </a:t>
            </a:r>
            <a:r>
              <a:rPr lang="cs-CZ" i="1" dirty="0"/>
              <a:t>Vor 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i="1" dirty="0" err="1"/>
              <a:t>hast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Angst</a:t>
            </a:r>
            <a:r>
              <a:rPr lang="cs-CZ" i="1" dirty="0"/>
              <a:t>?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i="1" dirty="0"/>
          </a:p>
          <a:p>
            <a:pPr marL="182880" indent="-182880" eaLnBrk="1" fontAlgn="auto" hangingPunct="1">
              <a:defRPr/>
            </a:pPr>
            <a:r>
              <a:rPr lang="cs-CZ" b="1" dirty="0"/>
              <a:t>3. </a:t>
            </a:r>
            <a:r>
              <a:rPr lang="cs-CZ" b="1" dirty="0" err="1"/>
              <a:t>Pronominaladverb</a:t>
            </a:r>
            <a:r>
              <a:rPr lang="cs-CZ" b="1" dirty="0"/>
              <a:t> </a:t>
            </a:r>
            <a:r>
              <a:rPr lang="cs-CZ" b="1" dirty="0" err="1"/>
              <a:t>für</a:t>
            </a:r>
            <a:r>
              <a:rPr lang="cs-CZ" b="1" dirty="0"/>
              <a:t> </a:t>
            </a:r>
            <a:r>
              <a:rPr lang="cs-CZ" b="1" dirty="0" err="1"/>
              <a:t>Relativpronomen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cs-CZ" dirty="0"/>
              <a:t>(a) </a:t>
            </a:r>
            <a:r>
              <a:rPr lang="cs-CZ" dirty="0" err="1"/>
              <a:t>Lebewesen</a:t>
            </a:r>
            <a:r>
              <a:rPr lang="cs-CZ" dirty="0"/>
              <a:t>: </a:t>
            </a:r>
            <a:r>
              <a:rPr lang="cs-CZ" i="1" dirty="0"/>
              <a:t>Der </a:t>
            </a:r>
            <a:r>
              <a:rPr lang="cs-CZ" i="1" dirty="0" err="1"/>
              <a:t>Freund</a:t>
            </a:r>
            <a:r>
              <a:rPr lang="cs-CZ" i="1" dirty="0"/>
              <a:t>, </a:t>
            </a:r>
            <a:r>
              <a:rPr lang="cs-CZ" i="1" dirty="0" err="1"/>
              <a:t>an</a:t>
            </a:r>
            <a:r>
              <a:rPr lang="cs-CZ" i="1" dirty="0"/>
              <a:t> den/</a:t>
            </a:r>
            <a:r>
              <a:rPr lang="cs-CZ" i="1" strike="sngStrike" dirty="0" err="1"/>
              <a:t>woran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geschrieben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, </a:t>
            </a:r>
            <a:r>
              <a:rPr lang="cs-CZ" i="1" dirty="0" err="1"/>
              <a:t>antwortet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(b) </a:t>
            </a:r>
            <a:r>
              <a:rPr lang="cs-CZ" dirty="0" err="1"/>
              <a:t>Nicht-Lebewesen</a:t>
            </a:r>
            <a:r>
              <a:rPr lang="cs-CZ" dirty="0"/>
              <a:t>: </a:t>
            </a:r>
            <a:r>
              <a:rPr lang="cs-CZ" i="1" dirty="0" err="1"/>
              <a:t>Das</a:t>
            </a:r>
            <a:r>
              <a:rPr lang="cs-CZ" i="1" dirty="0"/>
              <a:t> Projekt, </a:t>
            </a:r>
            <a:r>
              <a:rPr lang="cs-CZ" i="1" dirty="0" err="1"/>
              <a:t>mit</a:t>
            </a:r>
            <a:r>
              <a:rPr lang="cs-CZ" i="1" dirty="0"/>
              <a:t> dem/</a:t>
            </a:r>
            <a:r>
              <a:rPr lang="cs-CZ" i="1" dirty="0" err="1"/>
              <a:t>womit</a:t>
            </a:r>
            <a:r>
              <a:rPr lang="cs-CZ" i="1" dirty="0"/>
              <a:t> (</a:t>
            </a:r>
            <a:r>
              <a:rPr lang="cs-CZ" i="1" dirty="0" err="1"/>
              <a:t>ugs</a:t>
            </a:r>
            <a:r>
              <a:rPr lang="cs-CZ" i="1" dirty="0"/>
              <a:t>.)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lange</a:t>
            </a:r>
            <a:r>
              <a:rPr lang="cs-CZ" i="1" dirty="0"/>
              <a:t> </a:t>
            </a:r>
            <a:r>
              <a:rPr lang="cs-CZ" i="1" dirty="0" err="1"/>
              <a:t>befasst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,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gescheitert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endParaRPr lang="cs-CZ" i="1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(d) </a:t>
            </a:r>
            <a:r>
              <a:rPr lang="cs-CZ" dirty="0" err="1">
                <a:solidFill>
                  <a:srgbClr val="FFFF00"/>
                </a:solidFill>
              </a:rPr>
              <a:t>Miszellen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cs-CZ" dirty="0" err="1"/>
              <a:t>Akzent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Wortstellung</a:t>
            </a:r>
            <a:r>
              <a:rPr lang="cs-CZ" dirty="0"/>
              <a:t> (</a:t>
            </a:r>
            <a:r>
              <a:rPr lang="cs-CZ" dirty="0" err="1"/>
              <a:t>Zusammenhang</a:t>
            </a:r>
            <a:r>
              <a:rPr lang="cs-CZ" dirty="0"/>
              <a:t> </a:t>
            </a:r>
            <a:r>
              <a:rPr lang="cs-CZ" dirty="0" err="1"/>
              <a:t>zwischen</a:t>
            </a:r>
            <a:r>
              <a:rPr lang="cs-CZ" dirty="0"/>
              <a:t> </a:t>
            </a:r>
            <a:r>
              <a:rPr lang="cs-CZ" dirty="0" err="1"/>
              <a:t>Phonetik</a:t>
            </a:r>
            <a:r>
              <a:rPr lang="cs-CZ" dirty="0"/>
              <a:t>, Pragmatik </a:t>
            </a:r>
            <a:r>
              <a:rPr lang="cs-CZ" dirty="0" err="1"/>
              <a:t>und</a:t>
            </a:r>
            <a:r>
              <a:rPr lang="cs-CZ" dirty="0"/>
              <a:t> Syntax)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 </a:t>
            </a:r>
            <a:r>
              <a:rPr lang="cs-CZ" i="1" dirty="0" err="1"/>
              <a:t>Willst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ins</a:t>
            </a:r>
            <a:r>
              <a:rPr lang="cs-CZ" i="1" dirty="0"/>
              <a:t> Kino </a:t>
            </a:r>
            <a:r>
              <a:rPr lang="cs-CZ" i="1" dirty="0" err="1"/>
              <a:t>gehen</a:t>
            </a:r>
            <a:r>
              <a:rPr lang="cs-CZ" i="1" dirty="0"/>
              <a:t>? ­– </a:t>
            </a:r>
            <a:r>
              <a:rPr lang="cs-CZ" i="1" dirty="0" err="1"/>
              <a:t>Dafür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./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 </a:t>
            </a:r>
            <a:r>
              <a:rPr lang="cs-CZ" i="1" dirty="0" err="1"/>
              <a:t>dafür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Steht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Pronominaladverb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der </a:t>
            </a:r>
            <a:r>
              <a:rPr lang="cs-CZ" dirty="0" err="1"/>
              <a:t>Satzspitze</a:t>
            </a:r>
            <a:r>
              <a:rPr lang="cs-CZ" dirty="0"/>
              <a:t>,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erste</a:t>
            </a:r>
            <a:r>
              <a:rPr lang="cs-CZ" dirty="0"/>
              <a:t> </a:t>
            </a:r>
            <a:r>
              <a:rPr lang="cs-CZ" dirty="0" err="1"/>
              <a:t>Silbe</a:t>
            </a:r>
            <a:r>
              <a:rPr lang="cs-CZ" dirty="0"/>
              <a:t> </a:t>
            </a:r>
            <a:r>
              <a:rPr lang="cs-CZ" dirty="0" err="1"/>
              <a:t>betont</a:t>
            </a:r>
            <a:r>
              <a:rPr lang="cs-CZ" dirty="0"/>
              <a:t>: </a:t>
            </a:r>
            <a:r>
              <a:rPr lang="cs-CZ" i="1" dirty="0" err="1"/>
              <a:t>Willst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ins</a:t>
            </a:r>
            <a:r>
              <a:rPr lang="cs-CZ" i="1" dirty="0"/>
              <a:t> Kino </a:t>
            </a:r>
            <a:r>
              <a:rPr lang="cs-CZ" i="1" dirty="0" err="1"/>
              <a:t>gehen</a:t>
            </a:r>
            <a:r>
              <a:rPr lang="cs-CZ" i="1" dirty="0"/>
              <a:t>? ­– </a:t>
            </a:r>
            <a:r>
              <a:rPr lang="cs-CZ" i="1" u="sng" dirty="0" err="1"/>
              <a:t>Da</a:t>
            </a:r>
            <a:r>
              <a:rPr lang="cs-CZ" i="1" dirty="0" err="1"/>
              <a:t>für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Steht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Pronominaladverb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der </a:t>
            </a:r>
            <a:r>
              <a:rPr lang="cs-CZ" dirty="0" err="1"/>
              <a:t>Spitze</a:t>
            </a:r>
            <a:r>
              <a:rPr lang="cs-CZ" dirty="0"/>
              <a:t>,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normalerweise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zweite</a:t>
            </a:r>
            <a:r>
              <a:rPr lang="cs-CZ" dirty="0"/>
              <a:t> </a:t>
            </a:r>
            <a:r>
              <a:rPr lang="cs-CZ" dirty="0" err="1"/>
              <a:t>Silbe</a:t>
            </a:r>
            <a:r>
              <a:rPr lang="cs-CZ" dirty="0"/>
              <a:t> </a:t>
            </a:r>
            <a:r>
              <a:rPr lang="cs-CZ" dirty="0" err="1"/>
              <a:t>betont</a:t>
            </a:r>
            <a:r>
              <a:rPr lang="cs-CZ" dirty="0"/>
              <a:t>: </a:t>
            </a:r>
            <a:r>
              <a:rPr lang="cs-CZ" i="1" dirty="0" err="1"/>
              <a:t>Willst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ins</a:t>
            </a:r>
            <a:r>
              <a:rPr lang="cs-CZ" i="1" dirty="0"/>
              <a:t> Kino </a:t>
            </a:r>
            <a:r>
              <a:rPr lang="cs-CZ" i="1" dirty="0" err="1"/>
              <a:t>gehen</a:t>
            </a:r>
            <a:r>
              <a:rPr lang="cs-CZ" i="1" dirty="0"/>
              <a:t>? ­–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 </a:t>
            </a:r>
            <a:r>
              <a:rPr lang="cs-CZ" i="1" dirty="0" err="1"/>
              <a:t>da</a:t>
            </a:r>
            <a:r>
              <a:rPr lang="cs-CZ" i="1" u="sng" dirty="0" err="1"/>
              <a:t>für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erste</a:t>
            </a:r>
            <a:r>
              <a:rPr lang="cs-CZ" dirty="0"/>
              <a:t> </a:t>
            </a:r>
            <a:r>
              <a:rPr lang="cs-CZ" dirty="0" err="1"/>
              <a:t>Silbe</a:t>
            </a:r>
            <a:r>
              <a:rPr lang="cs-CZ" dirty="0"/>
              <a:t> </a:t>
            </a:r>
            <a:r>
              <a:rPr lang="cs-CZ" dirty="0" err="1"/>
              <a:t>betont</a:t>
            </a:r>
            <a:r>
              <a:rPr lang="cs-CZ" dirty="0"/>
              <a:t>, </a:t>
            </a:r>
            <a:r>
              <a:rPr lang="cs-CZ" dirty="0" err="1"/>
              <a:t>liegt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besonders</a:t>
            </a:r>
            <a:r>
              <a:rPr lang="cs-CZ" dirty="0"/>
              <a:t> </a:t>
            </a:r>
            <a:r>
              <a:rPr lang="cs-CZ" dirty="0" err="1"/>
              <a:t>starke</a:t>
            </a:r>
            <a:r>
              <a:rPr lang="cs-CZ" dirty="0"/>
              <a:t> </a:t>
            </a:r>
            <a:r>
              <a:rPr lang="cs-CZ" dirty="0" err="1"/>
              <a:t>Deixis</a:t>
            </a:r>
            <a:r>
              <a:rPr lang="cs-CZ" dirty="0"/>
              <a:t> vor: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 </a:t>
            </a:r>
            <a:r>
              <a:rPr lang="cs-CZ" i="1" u="sng" dirty="0" err="1"/>
              <a:t>da</a:t>
            </a:r>
            <a:r>
              <a:rPr lang="cs-CZ" i="1" dirty="0" err="1"/>
              <a:t>für</a:t>
            </a:r>
            <a:r>
              <a:rPr lang="cs-CZ" i="1" dirty="0"/>
              <a:t>. </a:t>
            </a:r>
            <a:r>
              <a:rPr lang="cs-CZ" dirty="0"/>
              <a:t>(</a:t>
            </a:r>
            <a:r>
              <a:rPr lang="cs-CZ" dirty="0" err="1"/>
              <a:t>aber</a:t>
            </a:r>
            <a:r>
              <a:rPr lang="cs-CZ" dirty="0"/>
              <a:t> </a:t>
            </a:r>
            <a:r>
              <a:rPr lang="cs-CZ" dirty="0" err="1"/>
              <a:t>vielleicht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etwas</a:t>
            </a:r>
            <a:r>
              <a:rPr lang="cs-CZ" dirty="0"/>
              <a:t> </a:t>
            </a:r>
            <a:r>
              <a:rPr lang="cs-CZ" dirty="0" err="1"/>
              <a:t>anderes</a:t>
            </a:r>
            <a:r>
              <a:rPr lang="cs-CZ" dirty="0"/>
              <a:t>) </a:t>
            </a:r>
            <a:endParaRPr lang="cs-CZ" i="1" dirty="0"/>
          </a:p>
          <a:p>
            <a:pPr marL="182880" indent="-182880" eaLnBrk="1" fontAlgn="auto" hangingPunct="1">
              <a:buFontTx/>
              <a:buChar char="-"/>
              <a:defRPr/>
            </a:pPr>
            <a:endParaRPr lang="cs-CZ" i="1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i="1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formal</a:t>
            </a:r>
            <a:r>
              <a:rPr lang="cs-CZ" dirty="0"/>
              <a:t> 3. P.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Neutr</a:t>
            </a:r>
            <a:r>
              <a:rPr lang="cs-CZ" dirty="0"/>
              <a:t>. </a:t>
            </a:r>
            <a:r>
              <a:rPr lang="cs-CZ" dirty="0" err="1"/>
              <a:t>Nom</a:t>
            </a:r>
            <a:r>
              <a:rPr lang="cs-CZ" dirty="0"/>
              <a:t>.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Funktionen</a:t>
            </a:r>
            <a:r>
              <a:rPr lang="cs-CZ" dirty="0"/>
              <a:t>: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(a) </a:t>
            </a:r>
            <a:r>
              <a:rPr lang="cs-CZ" dirty="0" err="1"/>
              <a:t>Prowort</a:t>
            </a:r>
            <a:r>
              <a:rPr lang="cs-CZ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(b) </a:t>
            </a:r>
            <a:r>
              <a:rPr lang="cs-CZ" dirty="0" err="1"/>
              <a:t>Platzhalter</a:t>
            </a:r>
            <a:r>
              <a:rPr lang="cs-CZ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(c) </a:t>
            </a:r>
            <a:r>
              <a:rPr lang="cs-CZ" dirty="0" err="1"/>
              <a:t>Korrelat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(d) </a:t>
            </a:r>
            <a:r>
              <a:rPr lang="cs-CZ" dirty="0" err="1"/>
              <a:t>formales</a:t>
            </a:r>
            <a:r>
              <a:rPr lang="cs-CZ" dirty="0"/>
              <a:t> Subjekt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(e) </a:t>
            </a:r>
            <a:r>
              <a:rPr lang="cs-CZ" dirty="0" err="1"/>
              <a:t>formales</a:t>
            </a:r>
            <a:r>
              <a:rPr lang="cs-CZ" dirty="0"/>
              <a:t> Objekt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(a) </a:t>
            </a:r>
            <a:r>
              <a:rPr lang="cs-CZ" dirty="0" err="1">
                <a:solidFill>
                  <a:srgbClr val="FFFF00"/>
                </a:solidFill>
              </a:rPr>
              <a:t>Prowort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cs-CZ" dirty="0" err="1"/>
              <a:t>Hauptfunktion</a:t>
            </a:r>
            <a:r>
              <a:rPr lang="cs-CZ" dirty="0"/>
              <a:t>: </a:t>
            </a:r>
            <a:r>
              <a:rPr lang="cs-CZ" dirty="0" err="1"/>
              <a:t>weist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vorerwähntes</a:t>
            </a:r>
            <a:r>
              <a:rPr lang="cs-CZ" dirty="0"/>
              <a:t> </a:t>
            </a:r>
            <a:r>
              <a:rPr lang="cs-CZ" dirty="0" err="1"/>
              <a:t>Subst</a:t>
            </a:r>
            <a:r>
              <a:rPr lang="cs-CZ" dirty="0"/>
              <a:t>.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Neutr</a:t>
            </a:r>
            <a:r>
              <a:rPr lang="cs-CZ" dirty="0"/>
              <a:t>. </a:t>
            </a:r>
            <a:r>
              <a:rPr lang="cs-CZ" dirty="0" err="1"/>
              <a:t>zurück</a:t>
            </a:r>
            <a:r>
              <a:rPr lang="cs-CZ" dirty="0"/>
              <a:t> (</a:t>
            </a:r>
            <a:r>
              <a:rPr lang="cs-CZ" dirty="0" err="1"/>
              <a:t>anaphorisches</a:t>
            </a:r>
            <a:r>
              <a:rPr lang="cs-CZ" dirty="0"/>
              <a:t> Pronomen)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syntaktisch</a:t>
            </a:r>
            <a:r>
              <a:rPr lang="cs-CZ" dirty="0"/>
              <a:t>: </a:t>
            </a:r>
            <a:r>
              <a:rPr lang="cs-CZ" dirty="0" err="1"/>
              <a:t>vertritt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Satz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subst</a:t>
            </a:r>
            <a:r>
              <a:rPr lang="cs-CZ" dirty="0"/>
              <a:t>. </a:t>
            </a:r>
            <a:r>
              <a:rPr lang="cs-CZ" dirty="0" err="1"/>
              <a:t>Nominativsubjekt</a:t>
            </a:r>
            <a:r>
              <a:rPr lang="cs-CZ" dirty="0"/>
              <a:t> (a) oder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subst</a:t>
            </a:r>
            <a:r>
              <a:rPr lang="cs-CZ" dirty="0"/>
              <a:t>. </a:t>
            </a:r>
            <a:r>
              <a:rPr lang="cs-CZ" dirty="0" err="1"/>
              <a:t>Akkusativobjekt</a:t>
            </a:r>
            <a:r>
              <a:rPr lang="cs-CZ" dirty="0"/>
              <a:t> (b):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(a)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Haus</a:t>
            </a:r>
            <a:r>
              <a:rPr lang="cs-CZ" i="1" dirty="0"/>
              <a:t> </a:t>
            </a:r>
            <a:r>
              <a:rPr lang="cs-CZ" i="1" dirty="0" err="1"/>
              <a:t>kostet</a:t>
            </a:r>
            <a:r>
              <a:rPr lang="cs-CZ" i="1" dirty="0"/>
              <a:t> </a:t>
            </a:r>
            <a:r>
              <a:rPr lang="cs-CZ" i="1" dirty="0" err="1"/>
              <a:t>viel</a:t>
            </a:r>
            <a:r>
              <a:rPr lang="cs-CZ" i="1" dirty="0"/>
              <a:t> </a:t>
            </a:r>
            <a:r>
              <a:rPr lang="cs-CZ" i="1" dirty="0" err="1"/>
              <a:t>Geld</a:t>
            </a:r>
            <a:r>
              <a:rPr lang="cs-CZ" i="1" dirty="0"/>
              <a:t>. Es </a:t>
            </a:r>
            <a:r>
              <a:rPr lang="cs-CZ" i="1" dirty="0" err="1"/>
              <a:t>kostet</a:t>
            </a:r>
            <a:r>
              <a:rPr lang="cs-CZ" i="1" dirty="0"/>
              <a:t> </a:t>
            </a:r>
            <a:r>
              <a:rPr lang="cs-CZ" i="1" dirty="0" err="1"/>
              <a:t>viel</a:t>
            </a:r>
            <a:r>
              <a:rPr lang="cs-CZ" i="1" dirty="0"/>
              <a:t> </a:t>
            </a:r>
            <a:r>
              <a:rPr lang="cs-CZ" i="1" dirty="0" err="1"/>
              <a:t>Geld</a:t>
            </a:r>
            <a:r>
              <a:rPr lang="cs-CZ" i="1" dirty="0"/>
              <a:t>.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- </a:t>
            </a:r>
            <a:r>
              <a:rPr lang="cs-CZ" dirty="0" err="1"/>
              <a:t>an</a:t>
            </a:r>
            <a:r>
              <a:rPr lang="cs-CZ" dirty="0"/>
              <a:t> der </a:t>
            </a:r>
            <a:r>
              <a:rPr lang="cs-CZ" dirty="0" err="1"/>
              <a:t>ersten</a:t>
            </a:r>
            <a:r>
              <a:rPr lang="cs-CZ" dirty="0"/>
              <a:t> Stelle oder in </a:t>
            </a:r>
            <a:r>
              <a:rPr lang="cs-CZ" dirty="0" err="1"/>
              <a:t>Binnenstellung</a:t>
            </a:r>
            <a:r>
              <a:rPr lang="cs-CZ" dirty="0"/>
              <a:t>: </a:t>
            </a:r>
            <a:r>
              <a:rPr lang="cs-CZ" dirty="0" err="1"/>
              <a:t>auch</a:t>
            </a:r>
            <a:r>
              <a:rPr lang="cs-CZ" i="1" dirty="0"/>
              <a:t> </a:t>
            </a:r>
            <a:r>
              <a:rPr lang="cs-CZ" i="1" dirty="0" err="1"/>
              <a:t>Viel</a:t>
            </a:r>
            <a:r>
              <a:rPr lang="cs-CZ" i="1" dirty="0"/>
              <a:t> </a:t>
            </a:r>
            <a:r>
              <a:rPr lang="cs-CZ" i="1" dirty="0" err="1"/>
              <a:t>Geld</a:t>
            </a:r>
            <a:r>
              <a:rPr lang="cs-CZ" i="1" dirty="0"/>
              <a:t> </a:t>
            </a:r>
            <a:r>
              <a:rPr lang="cs-CZ" i="1" dirty="0" err="1"/>
              <a:t>kostet</a:t>
            </a:r>
            <a:r>
              <a:rPr lang="cs-CZ" i="1" dirty="0"/>
              <a:t> es. 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(b)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will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Haus</a:t>
            </a:r>
            <a:r>
              <a:rPr lang="cs-CZ" i="1" dirty="0"/>
              <a:t> </a:t>
            </a:r>
            <a:r>
              <a:rPr lang="cs-CZ" i="1" dirty="0" err="1"/>
              <a:t>kaufen</a:t>
            </a:r>
            <a:r>
              <a:rPr lang="cs-CZ" i="1" dirty="0"/>
              <a:t>.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will</a:t>
            </a:r>
            <a:r>
              <a:rPr lang="cs-CZ" i="1" dirty="0"/>
              <a:t> es </a:t>
            </a:r>
            <a:r>
              <a:rPr lang="cs-CZ" i="1" dirty="0" err="1"/>
              <a:t>kaufen</a:t>
            </a:r>
            <a:r>
              <a:rPr lang="cs-CZ" i="1" dirty="0"/>
              <a:t>. 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i="1" dirty="0"/>
              <a:t>-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Binnenstellung</a:t>
            </a:r>
            <a:r>
              <a:rPr lang="cs-CZ" dirty="0"/>
              <a:t>: </a:t>
            </a:r>
            <a:r>
              <a:rPr lang="cs-CZ" i="1" strike="sngStrike" dirty="0"/>
              <a:t>Es </a:t>
            </a:r>
            <a:r>
              <a:rPr lang="cs-CZ" i="1" strike="sngStrike" dirty="0" err="1"/>
              <a:t>will</a:t>
            </a:r>
            <a:r>
              <a:rPr lang="cs-CZ" i="1" strike="sngStrike" dirty="0"/>
              <a:t> </a:t>
            </a:r>
            <a:r>
              <a:rPr lang="cs-CZ" i="1" strike="sngStrike" dirty="0" err="1"/>
              <a:t>sie</a:t>
            </a:r>
            <a:r>
              <a:rPr lang="cs-CZ" i="1" strike="sngStrike" dirty="0"/>
              <a:t> </a:t>
            </a:r>
            <a:r>
              <a:rPr lang="cs-CZ" i="1" strike="sngStrike" dirty="0" err="1"/>
              <a:t>kaufen</a:t>
            </a:r>
            <a:r>
              <a:rPr lang="cs-CZ" i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cs-CZ" b="1" dirty="0"/>
            </a:br>
            <a:r>
              <a:rPr lang="cs-CZ" sz="4400" b="1" dirty="0"/>
              <a:t>1. </a:t>
            </a:r>
            <a:r>
              <a:rPr lang="cs-CZ" sz="4400" b="1" dirty="0" err="1"/>
              <a:t>Einleitende</a:t>
            </a:r>
            <a:r>
              <a:rPr lang="cs-CZ" sz="4400" b="1" dirty="0"/>
              <a:t> </a:t>
            </a:r>
            <a:r>
              <a:rPr lang="cs-CZ" sz="4400" b="1" dirty="0" err="1"/>
              <a:t>Bemerkungen</a:t>
            </a:r>
            <a:r>
              <a:rPr lang="cs-CZ" sz="4400" b="1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dirty="0"/>
              <a:t>lat. </a:t>
            </a:r>
            <a:r>
              <a:rPr lang="cs-CZ" i="1" dirty="0" err="1"/>
              <a:t>prō</a:t>
            </a:r>
            <a:r>
              <a:rPr lang="cs-CZ" dirty="0"/>
              <a:t> „</a:t>
            </a:r>
            <a:r>
              <a:rPr lang="cs-CZ" dirty="0" err="1"/>
              <a:t>für</a:t>
            </a:r>
            <a:r>
              <a:rPr lang="cs-CZ" dirty="0"/>
              <a:t>“, </a:t>
            </a:r>
            <a:r>
              <a:rPr lang="cs-CZ" i="1" dirty="0" err="1"/>
              <a:t>nōmen</a:t>
            </a:r>
            <a:r>
              <a:rPr lang="cs-CZ" dirty="0"/>
              <a:t> „</a:t>
            </a:r>
            <a:r>
              <a:rPr lang="cs-CZ" dirty="0" err="1"/>
              <a:t>Name</a:t>
            </a:r>
            <a:r>
              <a:rPr lang="cs-CZ" dirty="0"/>
              <a:t>“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Pl</a:t>
            </a:r>
            <a:r>
              <a:rPr lang="cs-CZ" dirty="0"/>
              <a:t>.: </a:t>
            </a:r>
            <a:r>
              <a:rPr lang="cs-CZ" i="1" dirty="0" err="1"/>
              <a:t>Pronomina</a:t>
            </a:r>
            <a:r>
              <a:rPr lang="cs-CZ" i="1" dirty="0"/>
              <a:t>, Pronomen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auch</a:t>
            </a:r>
            <a:r>
              <a:rPr lang="cs-CZ" dirty="0"/>
              <a:t>: </a:t>
            </a:r>
            <a:r>
              <a:rPr lang="cs-CZ" i="1" dirty="0" err="1"/>
              <a:t>Anzeigewort</a:t>
            </a:r>
            <a:r>
              <a:rPr lang="cs-CZ" i="1" dirty="0"/>
              <a:t>, </a:t>
            </a:r>
            <a:r>
              <a:rPr lang="cs-CZ" i="1" dirty="0" err="1"/>
              <a:t>Fürwort</a:t>
            </a:r>
            <a:r>
              <a:rPr lang="cs-CZ" i="1" dirty="0"/>
              <a:t>, </a:t>
            </a:r>
            <a:r>
              <a:rPr lang="cs-CZ" i="1" dirty="0" err="1"/>
              <a:t>Stellvertreter</a:t>
            </a:r>
            <a:r>
              <a:rPr lang="cs-CZ" i="1" dirty="0"/>
              <a:t>, </a:t>
            </a:r>
            <a:r>
              <a:rPr lang="cs-CZ" i="1" dirty="0" err="1"/>
              <a:t>Determinatoren</a:t>
            </a:r>
            <a:r>
              <a:rPr lang="cs-CZ" i="1" dirty="0"/>
              <a:t>/Determinative/</a:t>
            </a:r>
            <a:r>
              <a:rPr lang="cs-CZ" i="1" dirty="0" err="1"/>
              <a:t>determiners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Generative</a:t>
            </a:r>
            <a:r>
              <a:rPr lang="cs-CZ" dirty="0"/>
              <a:t> </a:t>
            </a:r>
            <a:r>
              <a:rPr lang="cs-CZ" dirty="0" err="1"/>
              <a:t>Grammatik</a:t>
            </a:r>
            <a:r>
              <a:rPr lang="cs-CZ" dirty="0"/>
              <a:t>)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Hauptfunktion</a:t>
            </a:r>
            <a:r>
              <a:rPr lang="cs-CZ" dirty="0"/>
              <a:t>: „</a:t>
            </a:r>
            <a:r>
              <a:rPr lang="cs-CZ" dirty="0" err="1"/>
              <a:t>Stellvertreter</a:t>
            </a:r>
            <a:r>
              <a:rPr lang="cs-CZ" dirty="0"/>
              <a:t>“ des </a:t>
            </a:r>
            <a:r>
              <a:rPr lang="cs-CZ" dirty="0" err="1"/>
              <a:t>Nomens</a:t>
            </a:r>
            <a:r>
              <a:rPr lang="cs-CZ" dirty="0"/>
              <a:t> </a:t>
            </a:r>
            <a:r>
              <a:rPr lang="cs-CZ" dirty="0" err="1"/>
              <a:t>bzw</a:t>
            </a:r>
            <a:r>
              <a:rPr lang="cs-CZ" dirty="0"/>
              <a:t>. der </a:t>
            </a:r>
            <a:r>
              <a:rPr lang="cs-CZ" dirty="0" err="1"/>
              <a:t>Nominalphrase</a:t>
            </a:r>
            <a:r>
              <a:rPr lang="cs-CZ" dirty="0"/>
              <a:t>, d. h.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semantische</a:t>
            </a:r>
            <a:r>
              <a:rPr lang="cs-CZ" dirty="0"/>
              <a:t> </a:t>
            </a:r>
            <a:r>
              <a:rPr lang="cs-CZ" dirty="0" err="1"/>
              <a:t>Funktion</a:t>
            </a:r>
            <a:r>
              <a:rPr lang="cs-CZ" dirty="0"/>
              <a:t> des </a:t>
            </a:r>
            <a:r>
              <a:rPr lang="cs-CZ" dirty="0" err="1"/>
              <a:t>Verweisens</a:t>
            </a:r>
            <a:r>
              <a:rPr lang="cs-CZ" dirty="0"/>
              <a:t>: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referieren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jeweils</a:t>
            </a:r>
            <a:r>
              <a:rPr lang="cs-CZ" dirty="0"/>
              <a:t> </a:t>
            </a:r>
            <a:r>
              <a:rPr lang="cs-CZ" dirty="0" err="1"/>
              <a:t>unterschiedliche</a:t>
            </a:r>
            <a:r>
              <a:rPr lang="cs-CZ" dirty="0"/>
              <a:t> Objekte (in </a:t>
            </a:r>
            <a:r>
              <a:rPr lang="cs-CZ" dirty="0" err="1"/>
              <a:t>Abhängigkeit</a:t>
            </a:r>
            <a:r>
              <a:rPr lang="cs-CZ" dirty="0"/>
              <a:t> </a:t>
            </a:r>
            <a:r>
              <a:rPr lang="cs-CZ" dirty="0" err="1"/>
              <a:t>vom</a:t>
            </a:r>
            <a:r>
              <a:rPr lang="cs-CZ" dirty="0"/>
              <a:t> </a:t>
            </a:r>
            <a:r>
              <a:rPr lang="cs-CZ" dirty="0" err="1"/>
              <a:t>sprachl</a:t>
            </a:r>
            <a:r>
              <a:rPr lang="cs-CZ" dirty="0"/>
              <a:t>. Kontext </a:t>
            </a:r>
            <a:r>
              <a:rPr lang="cs-CZ" dirty="0" err="1"/>
              <a:t>bzw</a:t>
            </a:r>
            <a:r>
              <a:rPr lang="cs-CZ" dirty="0"/>
              <a:t>. der </a:t>
            </a:r>
            <a:r>
              <a:rPr lang="cs-CZ" dirty="0" err="1"/>
              <a:t>jeweiligen</a:t>
            </a:r>
            <a:r>
              <a:rPr lang="cs-CZ" dirty="0"/>
              <a:t> au</a:t>
            </a:r>
            <a:r>
              <a:rPr lang="de-DE" dirty="0" err="1"/>
              <a:t>ßersprachl</a:t>
            </a:r>
            <a:r>
              <a:rPr lang="de-DE" dirty="0"/>
              <a:t>. Realität; vgl. die engl. Bezeichnung „</a:t>
            </a:r>
            <a:r>
              <a:rPr lang="de-DE" dirty="0" err="1"/>
              <a:t>shift-words</a:t>
            </a:r>
            <a:r>
              <a:rPr lang="de-DE" dirty="0"/>
              <a:t>“): ein Nomen wie etwa </a:t>
            </a:r>
            <a:r>
              <a:rPr lang="de-DE" i="1" dirty="0"/>
              <a:t>Buch</a:t>
            </a:r>
            <a:r>
              <a:rPr lang="de-DE" dirty="0"/>
              <a:t> kann, je nach Kontext, ersetzt werden durch Pronomina wie </a:t>
            </a:r>
            <a:r>
              <a:rPr lang="de-DE" i="1" dirty="0"/>
              <a:t>es</a:t>
            </a:r>
            <a:r>
              <a:rPr lang="de-DE" dirty="0"/>
              <a:t>, </a:t>
            </a:r>
            <a:r>
              <a:rPr lang="de-DE" i="1" dirty="0"/>
              <a:t>meins</a:t>
            </a:r>
            <a:r>
              <a:rPr lang="de-DE" dirty="0"/>
              <a:t>, </a:t>
            </a:r>
            <a:r>
              <a:rPr lang="de-DE" i="1" dirty="0"/>
              <a:t>dieses</a:t>
            </a:r>
            <a:r>
              <a:rPr lang="de-DE" dirty="0"/>
              <a:t> usw., d. h. sie situieren das Objekt im Sprechkontext (deiktische B</a:t>
            </a:r>
            <a:r>
              <a:rPr lang="cs-CZ" dirty="0" err="1"/>
              <a:t>edeutung</a:t>
            </a:r>
            <a:r>
              <a:rPr lang="de-DE" dirty="0"/>
              <a:t>)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weitere</a:t>
            </a:r>
            <a:r>
              <a:rPr lang="cs-CZ" dirty="0"/>
              <a:t> </a:t>
            </a:r>
            <a:r>
              <a:rPr lang="cs-CZ" dirty="0" err="1"/>
              <a:t>Funktionen</a:t>
            </a:r>
            <a:r>
              <a:rPr lang="cs-CZ" dirty="0"/>
              <a:t>:</a:t>
            </a:r>
          </a:p>
          <a:p>
            <a:pPr eaLnBrk="1" hangingPunct="1"/>
            <a:r>
              <a:rPr lang="cs-CZ" dirty="0"/>
              <a:t>(a) </a:t>
            </a:r>
            <a:r>
              <a:rPr lang="cs-CZ" dirty="0" err="1"/>
              <a:t>weist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vorerwähntes</a:t>
            </a:r>
            <a:r>
              <a:rPr lang="cs-CZ" dirty="0"/>
              <a:t> </a:t>
            </a:r>
            <a:r>
              <a:rPr lang="cs-CZ" dirty="0" err="1"/>
              <a:t>Vollverb</a:t>
            </a:r>
            <a:r>
              <a:rPr lang="cs-CZ" dirty="0"/>
              <a:t> </a:t>
            </a:r>
            <a:r>
              <a:rPr lang="cs-CZ" dirty="0" err="1"/>
              <a:t>bzw</a:t>
            </a:r>
            <a:r>
              <a:rPr lang="cs-CZ" dirty="0"/>
              <a:t>. </a:t>
            </a:r>
            <a:r>
              <a:rPr lang="cs-CZ" dirty="0" err="1"/>
              <a:t>auf</a:t>
            </a:r>
            <a:r>
              <a:rPr lang="cs-CZ" dirty="0"/>
              <a:t> den </a:t>
            </a:r>
            <a:r>
              <a:rPr lang="cs-CZ" dirty="0" err="1"/>
              <a:t>ganzen</a:t>
            </a:r>
            <a:r>
              <a:rPr lang="cs-CZ" dirty="0"/>
              <a:t> </a:t>
            </a:r>
            <a:r>
              <a:rPr lang="cs-CZ" dirty="0" err="1"/>
              <a:t>Satz</a:t>
            </a:r>
            <a:r>
              <a:rPr lang="cs-CZ" dirty="0"/>
              <a:t> </a:t>
            </a:r>
            <a:r>
              <a:rPr lang="cs-CZ" dirty="0" err="1"/>
              <a:t>zurück</a:t>
            </a:r>
            <a:r>
              <a:rPr lang="cs-CZ" dirty="0"/>
              <a:t>: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wollte</a:t>
            </a:r>
            <a:r>
              <a:rPr lang="cs-CZ" i="1" dirty="0"/>
              <a:t>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Prüfung</a:t>
            </a:r>
            <a:r>
              <a:rPr lang="cs-CZ" i="1" dirty="0"/>
              <a:t> </a:t>
            </a:r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Eins</a:t>
            </a:r>
            <a:r>
              <a:rPr lang="cs-CZ" i="1" dirty="0"/>
              <a:t> </a:t>
            </a:r>
            <a:r>
              <a:rPr lang="cs-CZ" i="1" dirty="0" err="1"/>
              <a:t>bestehen</a:t>
            </a:r>
            <a:r>
              <a:rPr lang="cs-CZ" i="1" dirty="0"/>
              <a:t>. Es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ihr</a:t>
            </a:r>
            <a:r>
              <a:rPr lang="cs-CZ" i="1" dirty="0"/>
              <a:t> </a:t>
            </a:r>
            <a:r>
              <a:rPr lang="cs-CZ" i="1" dirty="0" err="1"/>
              <a:t>gelungen</a:t>
            </a:r>
            <a:r>
              <a:rPr lang="cs-CZ" i="1" dirty="0"/>
              <a:t>. </a:t>
            </a:r>
            <a:endParaRPr lang="cs-CZ" dirty="0"/>
          </a:p>
          <a:p>
            <a:pPr eaLnBrk="1" hangingPunct="1"/>
            <a:r>
              <a:rPr lang="cs-CZ" dirty="0"/>
              <a:t>(b) </a:t>
            </a:r>
            <a:r>
              <a:rPr lang="cs-CZ" dirty="0" err="1"/>
              <a:t>weist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vorerwähntes</a:t>
            </a:r>
            <a:r>
              <a:rPr lang="cs-CZ" dirty="0"/>
              <a:t> </a:t>
            </a:r>
            <a:r>
              <a:rPr lang="cs-CZ" dirty="0" err="1"/>
              <a:t>prädikatives</a:t>
            </a:r>
            <a:r>
              <a:rPr lang="cs-CZ" dirty="0"/>
              <a:t> Adjektiv oder </a:t>
            </a:r>
            <a:r>
              <a:rPr lang="cs-CZ" dirty="0" err="1"/>
              <a:t>Subst</a:t>
            </a:r>
            <a:r>
              <a:rPr lang="cs-CZ" dirty="0"/>
              <a:t>.: </a:t>
            </a:r>
            <a:r>
              <a:rPr lang="cs-CZ" i="1" dirty="0" err="1"/>
              <a:t>Alle</a:t>
            </a:r>
            <a:r>
              <a:rPr lang="cs-CZ" i="1" dirty="0"/>
              <a:t> </a:t>
            </a:r>
            <a:r>
              <a:rPr lang="cs-CZ" i="1" dirty="0" err="1"/>
              <a:t>waren</a:t>
            </a:r>
            <a:r>
              <a:rPr lang="cs-CZ" i="1" dirty="0"/>
              <a:t> von der </a:t>
            </a:r>
            <a:r>
              <a:rPr lang="cs-CZ" i="1" dirty="0" err="1"/>
              <a:t>Wanderung</a:t>
            </a:r>
            <a:r>
              <a:rPr lang="cs-CZ" i="1" dirty="0"/>
              <a:t> </a:t>
            </a:r>
            <a:r>
              <a:rPr lang="cs-CZ" i="1" dirty="0" err="1"/>
              <a:t>müde</a:t>
            </a:r>
            <a:r>
              <a:rPr lang="cs-CZ" i="1" dirty="0"/>
              <a:t>.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war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müde</a:t>
            </a:r>
            <a:r>
              <a:rPr lang="cs-CZ" i="1" dirty="0"/>
              <a:t>./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war</a:t>
            </a:r>
            <a:r>
              <a:rPr lang="cs-CZ" i="1" dirty="0"/>
              <a:t> es </a:t>
            </a:r>
            <a:r>
              <a:rPr lang="cs-CZ" i="1" dirty="0" err="1"/>
              <a:t>nicht</a:t>
            </a:r>
            <a:r>
              <a:rPr lang="cs-CZ" i="1" dirty="0"/>
              <a:t>. // Der Vater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Arzt</a:t>
            </a:r>
            <a:r>
              <a:rPr lang="cs-CZ" i="1" dirty="0"/>
              <a:t>. Der </a:t>
            </a:r>
            <a:r>
              <a:rPr lang="cs-CZ" i="1" dirty="0" err="1"/>
              <a:t>Sohn</a:t>
            </a:r>
            <a:r>
              <a:rPr lang="cs-CZ" i="1" dirty="0"/>
              <a:t> </a:t>
            </a:r>
            <a:r>
              <a:rPr lang="cs-CZ" i="1" dirty="0" err="1"/>
              <a:t>wird</a:t>
            </a:r>
            <a:r>
              <a:rPr lang="cs-CZ" i="1" dirty="0"/>
              <a:t> </a:t>
            </a:r>
            <a:r>
              <a:rPr lang="cs-CZ" i="1" dirty="0" err="1"/>
              <a:t>auch</a:t>
            </a:r>
            <a:r>
              <a:rPr lang="cs-CZ" i="1" dirty="0"/>
              <a:t> </a:t>
            </a:r>
            <a:r>
              <a:rPr lang="cs-CZ" i="1" dirty="0" err="1"/>
              <a:t>Arzt</a:t>
            </a:r>
            <a:r>
              <a:rPr lang="cs-CZ" i="1" dirty="0"/>
              <a:t>. / Der </a:t>
            </a:r>
            <a:r>
              <a:rPr lang="cs-CZ" i="1" dirty="0" err="1"/>
              <a:t>Sohn</a:t>
            </a:r>
            <a:r>
              <a:rPr lang="cs-CZ" i="1" dirty="0"/>
              <a:t> </a:t>
            </a:r>
            <a:r>
              <a:rPr lang="cs-CZ" i="1" dirty="0" err="1"/>
              <a:t>wird</a:t>
            </a:r>
            <a:r>
              <a:rPr lang="cs-CZ" i="1" dirty="0"/>
              <a:t> es </a:t>
            </a:r>
            <a:r>
              <a:rPr lang="cs-CZ" i="1" dirty="0" err="1"/>
              <a:t>auch</a:t>
            </a:r>
            <a:r>
              <a:rPr lang="cs-CZ" i="1" dirty="0"/>
              <a:t>. </a:t>
            </a:r>
            <a:endParaRPr lang="cs-CZ" dirty="0"/>
          </a:p>
          <a:p>
            <a:pPr eaLnBrk="1" hangingPunct="1"/>
            <a:r>
              <a:rPr lang="cs-CZ" dirty="0"/>
              <a:t>Bei </a:t>
            </a:r>
            <a:r>
              <a:rPr lang="cs-CZ" dirty="0" err="1"/>
              <a:t>Kopulaverben</a:t>
            </a:r>
            <a:r>
              <a:rPr lang="cs-CZ" dirty="0"/>
              <a:t> </a:t>
            </a:r>
            <a:r>
              <a:rPr lang="cs-CZ" dirty="0" err="1"/>
              <a:t>kongruiert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finite</a:t>
            </a:r>
            <a:r>
              <a:rPr lang="cs-CZ" dirty="0"/>
              <a:t> Verb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i="1" dirty="0"/>
              <a:t>es</a:t>
            </a:r>
            <a:r>
              <a:rPr lang="cs-CZ" dirty="0"/>
              <a:t>, </a:t>
            </a:r>
            <a:r>
              <a:rPr lang="cs-CZ" dirty="0" err="1"/>
              <a:t>sondern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Subjekt: </a:t>
            </a:r>
            <a:r>
              <a:rPr lang="cs-CZ" i="1" dirty="0"/>
              <a:t>Er </a:t>
            </a:r>
            <a:r>
              <a:rPr lang="cs-CZ" i="1" dirty="0" err="1"/>
              <a:t>war</a:t>
            </a:r>
            <a:r>
              <a:rPr lang="cs-CZ" i="1" dirty="0"/>
              <a:t> </a:t>
            </a:r>
            <a:r>
              <a:rPr lang="cs-CZ" i="1" dirty="0" err="1"/>
              <a:t>müde</a:t>
            </a:r>
            <a:r>
              <a:rPr lang="cs-CZ" i="1" dirty="0"/>
              <a:t>,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anderen</a:t>
            </a:r>
            <a:r>
              <a:rPr lang="cs-CZ" i="1" dirty="0"/>
              <a:t> </a:t>
            </a:r>
            <a:r>
              <a:rPr lang="cs-CZ" i="1" dirty="0" err="1"/>
              <a:t>waren</a:t>
            </a:r>
            <a:r>
              <a:rPr lang="cs-CZ" i="1" dirty="0"/>
              <a:t> es </a:t>
            </a:r>
            <a:r>
              <a:rPr lang="cs-CZ" i="1" dirty="0" err="1"/>
              <a:t>nicht</a:t>
            </a:r>
            <a:r>
              <a:rPr lang="cs-CZ" i="1" dirty="0"/>
              <a:t>.</a:t>
            </a:r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(b) </a:t>
            </a:r>
            <a:r>
              <a:rPr lang="cs-CZ" dirty="0" err="1">
                <a:solidFill>
                  <a:srgbClr val="FFFF00"/>
                </a:solidFill>
              </a:rPr>
              <a:t>Platzhalter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cs-CZ" dirty="0" err="1"/>
              <a:t>Aussagesatz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i="1" dirty="0" err="1"/>
              <a:t>ging</a:t>
            </a:r>
            <a:r>
              <a:rPr lang="cs-CZ" i="1" dirty="0"/>
              <a:t> </a:t>
            </a:r>
            <a:r>
              <a:rPr lang="cs-CZ" i="1" dirty="0" err="1"/>
              <a:t>ein</a:t>
            </a:r>
            <a:r>
              <a:rPr lang="cs-CZ" i="1" dirty="0"/>
              <a:t> </a:t>
            </a:r>
            <a:r>
              <a:rPr lang="cs-CZ" i="1" dirty="0" err="1"/>
              <a:t>Jäger</a:t>
            </a:r>
            <a:r>
              <a:rPr lang="cs-CZ" i="1" dirty="0"/>
              <a:t> in den </a:t>
            </a:r>
            <a:r>
              <a:rPr lang="cs-CZ" i="1" dirty="0" err="1"/>
              <a:t>Wald</a:t>
            </a:r>
            <a:r>
              <a:rPr lang="cs-CZ" i="1" dirty="0"/>
              <a:t> </a:t>
            </a:r>
            <a:r>
              <a:rPr lang="cs-CZ" i="1" dirty="0" err="1"/>
              <a:t>jagen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Erststelle</a:t>
            </a:r>
            <a:r>
              <a:rPr lang="cs-CZ" dirty="0"/>
              <a:t> vor dem </a:t>
            </a:r>
            <a:r>
              <a:rPr lang="cs-CZ" dirty="0" err="1"/>
              <a:t>finiten</a:t>
            </a:r>
            <a:r>
              <a:rPr lang="cs-CZ" dirty="0"/>
              <a:t> Verb (</a:t>
            </a:r>
            <a:r>
              <a:rPr lang="cs-CZ" dirty="0" err="1"/>
              <a:t>Thema-Position</a:t>
            </a:r>
            <a:r>
              <a:rPr lang="cs-CZ" dirty="0"/>
              <a:t>)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Funktion</a:t>
            </a:r>
            <a:r>
              <a:rPr lang="cs-CZ" dirty="0"/>
              <a:t>: </a:t>
            </a:r>
            <a:r>
              <a:rPr lang="cs-CZ" dirty="0" err="1"/>
              <a:t>ermöglicht</a:t>
            </a:r>
            <a:r>
              <a:rPr lang="cs-CZ" dirty="0"/>
              <a:t> dem </a:t>
            </a:r>
            <a:r>
              <a:rPr lang="cs-CZ" dirty="0" err="1"/>
              <a:t>Satzglied</a:t>
            </a:r>
            <a:r>
              <a:rPr lang="cs-CZ" dirty="0"/>
              <a:t>,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Erststelle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fakultative</a:t>
            </a:r>
            <a:r>
              <a:rPr lang="cs-CZ" dirty="0"/>
              <a:t> </a:t>
            </a:r>
            <a:r>
              <a:rPr lang="cs-CZ" dirty="0" err="1"/>
              <a:t>Normstelle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(Subjekt oder </a:t>
            </a:r>
            <a:r>
              <a:rPr lang="cs-CZ" dirty="0" err="1"/>
              <a:t>Adverbialbestimmung</a:t>
            </a:r>
            <a:r>
              <a:rPr lang="cs-CZ" dirty="0"/>
              <a:t>), </a:t>
            </a:r>
            <a:r>
              <a:rPr lang="cs-CZ" dirty="0" err="1"/>
              <a:t>eine</a:t>
            </a:r>
            <a:r>
              <a:rPr lang="cs-CZ" dirty="0"/>
              <a:t> Stelle nach dem </a:t>
            </a:r>
            <a:r>
              <a:rPr lang="cs-CZ" dirty="0" err="1"/>
              <a:t>finiten</a:t>
            </a:r>
            <a:r>
              <a:rPr lang="cs-CZ" dirty="0"/>
              <a:t> Verb (</a:t>
            </a:r>
            <a:r>
              <a:rPr lang="cs-CZ" dirty="0" err="1"/>
              <a:t>Rhema-Position</a:t>
            </a:r>
            <a:r>
              <a:rPr lang="cs-CZ" dirty="0"/>
              <a:t>): </a:t>
            </a:r>
            <a:r>
              <a:rPr lang="cs-CZ" i="1" dirty="0" err="1"/>
              <a:t>Ein</a:t>
            </a:r>
            <a:r>
              <a:rPr lang="cs-CZ" i="1" dirty="0"/>
              <a:t> </a:t>
            </a:r>
            <a:r>
              <a:rPr lang="cs-CZ" i="1" dirty="0" err="1"/>
              <a:t>Unfall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passiert</a:t>
            </a:r>
            <a:r>
              <a:rPr lang="cs-CZ" i="1" dirty="0"/>
              <a:t>. Es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ein</a:t>
            </a:r>
            <a:r>
              <a:rPr lang="cs-CZ" i="1" dirty="0"/>
              <a:t> </a:t>
            </a:r>
            <a:r>
              <a:rPr lang="cs-CZ" i="1" dirty="0" err="1"/>
              <a:t>Unfall</a:t>
            </a:r>
            <a:r>
              <a:rPr lang="cs-CZ" i="1" dirty="0"/>
              <a:t> </a:t>
            </a:r>
            <a:r>
              <a:rPr lang="cs-CZ" i="1" dirty="0" err="1"/>
              <a:t>passiert</a:t>
            </a:r>
            <a:r>
              <a:rPr lang="cs-CZ" i="1" dirty="0"/>
              <a:t>.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reine</a:t>
            </a:r>
            <a:r>
              <a:rPr lang="cs-CZ" dirty="0"/>
              <a:t> </a:t>
            </a:r>
            <a:r>
              <a:rPr lang="cs-CZ" dirty="0" err="1"/>
              <a:t>Stellungsfunktion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„</a:t>
            </a:r>
            <a:r>
              <a:rPr lang="cs-CZ" dirty="0" err="1"/>
              <a:t>Null-Thema</a:t>
            </a:r>
            <a:r>
              <a:rPr lang="cs-CZ" dirty="0"/>
              <a:t>“,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Erststellung</a:t>
            </a:r>
            <a:r>
              <a:rPr lang="cs-CZ" dirty="0"/>
              <a:t> </a:t>
            </a:r>
            <a:r>
              <a:rPr lang="cs-CZ" dirty="0" err="1"/>
              <a:t>möglich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Kongruenz</a:t>
            </a:r>
            <a:r>
              <a:rPr lang="cs-CZ" dirty="0"/>
              <a:t>,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finite</a:t>
            </a:r>
            <a:r>
              <a:rPr lang="cs-CZ" dirty="0"/>
              <a:t> Verb </a:t>
            </a:r>
            <a:r>
              <a:rPr lang="cs-CZ" dirty="0" err="1"/>
              <a:t>kongruiert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</a:t>
            </a:r>
            <a:r>
              <a:rPr lang="cs-CZ" dirty="0" err="1"/>
              <a:t>Subst</a:t>
            </a:r>
            <a:r>
              <a:rPr lang="cs-CZ" dirty="0"/>
              <a:t>.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Nom</a:t>
            </a:r>
            <a:r>
              <a:rPr lang="cs-CZ" dirty="0"/>
              <a:t>. (dem Subjekt): </a:t>
            </a:r>
            <a:r>
              <a:rPr lang="cs-CZ" i="1" dirty="0"/>
              <a:t>Es </a:t>
            </a:r>
            <a:r>
              <a:rPr lang="cs-CZ" i="1" dirty="0" err="1"/>
              <a:t>haben</a:t>
            </a:r>
            <a:r>
              <a:rPr lang="cs-CZ" i="1" dirty="0"/>
              <a:t> </a:t>
            </a:r>
            <a:r>
              <a:rPr lang="cs-CZ" i="1" dirty="0" err="1"/>
              <a:t>alle</a:t>
            </a:r>
            <a:r>
              <a:rPr lang="cs-CZ" i="1" dirty="0"/>
              <a:t> </a:t>
            </a:r>
            <a:r>
              <a:rPr lang="cs-CZ" i="1" dirty="0" err="1"/>
              <a:t>Schüler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dem </a:t>
            </a:r>
            <a:r>
              <a:rPr lang="cs-CZ" i="1" dirty="0" err="1"/>
              <a:t>Ausflug</a:t>
            </a:r>
            <a:r>
              <a:rPr lang="cs-CZ" i="1" dirty="0"/>
              <a:t> </a:t>
            </a:r>
            <a:r>
              <a:rPr lang="cs-CZ" i="1" dirty="0" err="1"/>
              <a:t>teilgenommen</a:t>
            </a:r>
            <a:r>
              <a:rPr lang="cs-CZ" i="1" dirty="0"/>
              <a:t>. 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(c) </a:t>
            </a:r>
            <a:r>
              <a:rPr lang="cs-CZ" dirty="0" err="1">
                <a:solidFill>
                  <a:srgbClr val="FFFF00"/>
                </a:solidFill>
              </a:rPr>
              <a:t>Korrelat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cs-CZ" dirty="0" err="1"/>
              <a:t>Funktion</a:t>
            </a:r>
            <a:r>
              <a:rPr lang="cs-CZ" dirty="0"/>
              <a:t>: </a:t>
            </a:r>
            <a:r>
              <a:rPr lang="cs-CZ" dirty="0" err="1"/>
              <a:t>weist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einen</a:t>
            </a:r>
            <a:r>
              <a:rPr lang="cs-CZ" dirty="0"/>
              <a:t> Subjekt- (a) oder </a:t>
            </a:r>
            <a:r>
              <a:rPr lang="cs-CZ" dirty="0" err="1"/>
              <a:t>Objektsatz</a:t>
            </a:r>
            <a:r>
              <a:rPr lang="cs-CZ" dirty="0"/>
              <a:t> (b)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Nachsatz</a:t>
            </a:r>
            <a:r>
              <a:rPr lang="cs-CZ" dirty="0"/>
              <a:t> </a:t>
            </a:r>
            <a:r>
              <a:rPr lang="cs-CZ" dirty="0" err="1"/>
              <a:t>voraus</a:t>
            </a:r>
            <a:r>
              <a:rPr lang="cs-CZ" dirty="0"/>
              <a:t> (</a:t>
            </a:r>
            <a:r>
              <a:rPr lang="cs-CZ" dirty="0" err="1"/>
              <a:t>kataphorisches</a:t>
            </a:r>
            <a:r>
              <a:rPr lang="cs-CZ" dirty="0"/>
              <a:t> Pronomen):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(a) </a:t>
            </a:r>
            <a:r>
              <a:rPr lang="cs-CZ" i="1" dirty="0"/>
              <a:t>Es </a:t>
            </a:r>
            <a:r>
              <a:rPr lang="cs-CZ" i="1" dirty="0" err="1"/>
              <a:t>freut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getroffen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.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(b)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bedauere</a:t>
            </a:r>
            <a:r>
              <a:rPr lang="cs-CZ" i="1" dirty="0"/>
              <a:t> es,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kommen</a:t>
            </a:r>
            <a:r>
              <a:rPr lang="cs-CZ" i="1" dirty="0"/>
              <a:t> </a:t>
            </a:r>
            <a:r>
              <a:rPr lang="cs-CZ" i="1" dirty="0" err="1"/>
              <a:t>kannst</a:t>
            </a:r>
            <a:r>
              <a:rPr lang="cs-CZ" i="1" dirty="0"/>
              <a:t>.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(a) </a:t>
            </a:r>
            <a:r>
              <a:rPr lang="cs-CZ" dirty="0" err="1"/>
              <a:t>Subjektsatz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erster</a:t>
            </a:r>
            <a:r>
              <a:rPr lang="cs-CZ" dirty="0"/>
              <a:t> Stelle oder in </a:t>
            </a:r>
            <a:r>
              <a:rPr lang="cs-CZ" dirty="0" err="1"/>
              <a:t>Binnenstellung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i="1" dirty="0" err="1"/>
              <a:t>freut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getroffen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.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freut</a:t>
            </a:r>
            <a:r>
              <a:rPr lang="cs-CZ" i="1" dirty="0"/>
              <a:t> es,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getroffen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.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(b) </a:t>
            </a:r>
            <a:r>
              <a:rPr lang="cs-CZ" dirty="0" err="1"/>
              <a:t>Objektsatz</a:t>
            </a:r>
            <a:r>
              <a:rPr lang="cs-CZ" dirty="0"/>
              <a:t>: </a:t>
            </a:r>
            <a:r>
              <a:rPr lang="cs-CZ" i="1" dirty="0"/>
              <a:t>es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in </a:t>
            </a:r>
            <a:r>
              <a:rPr lang="cs-CZ" dirty="0" err="1"/>
              <a:t>Binnenstellung</a:t>
            </a:r>
            <a:r>
              <a:rPr lang="cs-CZ" dirty="0"/>
              <a:t>: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bedauere</a:t>
            </a:r>
            <a:r>
              <a:rPr lang="cs-CZ" i="1" dirty="0"/>
              <a:t> es,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kommen</a:t>
            </a:r>
            <a:r>
              <a:rPr lang="cs-CZ" i="1" dirty="0"/>
              <a:t> </a:t>
            </a:r>
            <a:r>
              <a:rPr lang="cs-CZ" i="1" dirty="0" err="1"/>
              <a:t>kannst</a:t>
            </a:r>
            <a:r>
              <a:rPr lang="cs-CZ" i="1" dirty="0"/>
              <a:t>. </a:t>
            </a:r>
            <a:r>
              <a:rPr lang="cs-CZ" i="1" strike="sngStrike" dirty="0"/>
              <a:t>Es </a:t>
            </a:r>
            <a:r>
              <a:rPr lang="cs-CZ" i="1" strike="sngStrike" dirty="0" err="1"/>
              <a:t>bedauere</a:t>
            </a:r>
            <a:r>
              <a:rPr lang="cs-CZ" i="1" strike="sngStrike" dirty="0"/>
              <a:t> </a:t>
            </a:r>
            <a:r>
              <a:rPr lang="cs-CZ" i="1" strike="sngStrike" dirty="0" err="1"/>
              <a:t>ich</a:t>
            </a:r>
            <a:r>
              <a:rPr lang="cs-CZ" i="1" strike="sngStrike" dirty="0"/>
              <a:t>, </a:t>
            </a:r>
            <a:r>
              <a:rPr lang="cs-CZ" i="1" strike="sngStrike" dirty="0" err="1"/>
              <a:t>dass</a:t>
            </a:r>
            <a:r>
              <a:rPr lang="cs-CZ" i="1" strike="sngStrike" dirty="0"/>
              <a:t> </a:t>
            </a:r>
            <a:r>
              <a:rPr lang="cs-CZ" i="1" strike="sngStrike" dirty="0" err="1"/>
              <a:t>du</a:t>
            </a:r>
            <a:r>
              <a:rPr lang="cs-CZ" i="1" strike="sngStrike" dirty="0"/>
              <a:t> </a:t>
            </a:r>
            <a:r>
              <a:rPr lang="cs-CZ" i="1" strike="sngStrike" dirty="0" err="1"/>
              <a:t>nicht</a:t>
            </a:r>
            <a:r>
              <a:rPr lang="cs-CZ" i="1" strike="sngStrike" dirty="0"/>
              <a:t> </a:t>
            </a:r>
            <a:r>
              <a:rPr lang="cs-CZ" i="1" strike="sngStrike" dirty="0" err="1"/>
              <a:t>kommen</a:t>
            </a:r>
            <a:r>
              <a:rPr lang="cs-CZ" i="1" strike="sngStrike" dirty="0"/>
              <a:t> </a:t>
            </a:r>
            <a:r>
              <a:rPr lang="cs-CZ" i="1" strike="sngStrike" dirty="0" err="1"/>
              <a:t>kannst</a:t>
            </a:r>
            <a:r>
              <a:rPr lang="cs-CZ" i="1" strike="sngStrike" dirty="0"/>
              <a:t>.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Korrelat</a:t>
            </a:r>
            <a:r>
              <a:rPr lang="cs-CZ" dirty="0"/>
              <a:t> in </a:t>
            </a:r>
            <a:r>
              <a:rPr lang="cs-CZ" dirty="0" err="1"/>
              <a:t>Binnenstellung</a:t>
            </a:r>
            <a:r>
              <a:rPr lang="cs-CZ" dirty="0"/>
              <a:t>: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(a) </a:t>
            </a:r>
            <a:r>
              <a:rPr lang="cs-CZ" dirty="0" err="1"/>
              <a:t>obligatorisch</a:t>
            </a:r>
            <a:r>
              <a:rPr lang="cs-CZ" dirty="0"/>
              <a:t>: </a:t>
            </a:r>
            <a:r>
              <a:rPr lang="cs-CZ" i="1" dirty="0"/>
              <a:t>Er </a:t>
            </a:r>
            <a:r>
              <a:rPr lang="cs-CZ" i="1" dirty="0" err="1"/>
              <a:t>hat</a:t>
            </a:r>
            <a:r>
              <a:rPr lang="cs-CZ" i="1" dirty="0"/>
              <a:t> es </a:t>
            </a:r>
            <a:r>
              <a:rPr lang="cs-CZ" i="1" dirty="0" err="1"/>
              <a:t>übernommen</a:t>
            </a:r>
            <a:r>
              <a:rPr lang="cs-CZ" i="1" dirty="0"/>
              <a:t>, </a:t>
            </a:r>
            <a:r>
              <a:rPr lang="cs-CZ" i="1" dirty="0" err="1"/>
              <a:t>alle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informieren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(b) </a:t>
            </a:r>
            <a:r>
              <a:rPr lang="cs-CZ" dirty="0" err="1"/>
              <a:t>fakultativ</a:t>
            </a:r>
            <a:r>
              <a:rPr lang="cs-CZ" dirty="0"/>
              <a:t>: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erfährt</a:t>
            </a:r>
            <a:r>
              <a:rPr lang="cs-CZ" i="1" dirty="0"/>
              <a:t> (es) </a:t>
            </a:r>
            <a:r>
              <a:rPr lang="cs-CZ" i="1" dirty="0" err="1"/>
              <a:t>erst</a:t>
            </a:r>
            <a:r>
              <a:rPr lang="cs-CZ" i="1" dirty="0"/>
              <a:t> </a:t>
            </a:r>
            <a:r>
              <a:rPr lang="cs-CZ" i="1" dirty="0" err="1"/>
              <a:t>morgen</a:t>
            </a:r>
            <a:r>
              <a:rPr lang="cs-CZ" i="1" dirty="0"/>
              <a:t>, ob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auch</a:t>
            </a:r>
            <a:r>
              <a:rPr lang="cs-CZ" i="1" dirty="0"/>
              <a:t> </a:t>
            </a:r>
            <a:r>
              <a:rPr lang="cs-CZ" i="1" dirty="0" err="1"/>
              <a:t>mündlich</a:t>
            </a:r>
            <a:r>
              <a:rPr lang="cs-CZ" i="1" dirty="0"/>
              <a:t> </a:t>
            </a:r>
            <a:r>
              <a:rPr lang="cs-CZ" i="1" dirty="0" err="1"/>
              <a:t>geprüft</a:t>
            </a:r>
            <a:r>
              <a:rPr lang="cs-CZ" i="1" dirty="0"/>
              <a:t> </a:t>
            </a:r>
            <a:r>
              <a:rPr lang="cs-CZ" i="1" dirty="0" err="1"/>
              <a:t>wird</a:t>
            </a:r>
            <a:r>
              <a:rPr lang="cs-CZ" i="1" dirty="0"/>
              <a:t>. 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(c)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zulässig</a:t>
            </a:r>
            <a:r>
              <a:rPr lang="cs-CZ" dirty="0"/>
              <a:t>: </a:t>
            </a:r>
            <a:r>
              <a:rPr lang="cs-CZ" i="1" dirty="0"/>
              <a:t>Er </a:t>
            </a:r>
            <a:r>
              <a:rPr lang="cs-CZ" i="1" dirty="0" err="1"/>
              <a:t>hofft</a:t>
            </a:r>
            <a:r>
              <a:rPr lang="cs-CZ" i="1" dirty="0"/>
              <a:t>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seine</a:t>
            </a:r>
            <a:r>
              <a:rPr lang="cs-CZ" i="1" dirty="0"/>
              <a:t> </a:t>
            </a:r>
            <a:r>
              <a:rPr lang="cs-CZ" i="1" dirty="0" err="1"/>
              <a:t>Dissertation</a:t>
            </a:r>
            <a:r>
              <a:rPr lang="cs-CZ" i="1" dirty="0"/>
              <a:t> </a:t>
            </a:r>
            <a:r>
              <a:rPr lang="cs-CZ" i="1" dirty="0" err="1"/>
              <a:t>bald</a:t>
            </a:r>
            <a:r>
              <a:rPr lang="cs-CZ" i="1" dirty="0"/>
              <a:t> </a:t>
            </a:r>
            <a:r>
              <a:rPr lang="cs-CZ" i="1" dirty="0" err="1"/>
              <a:t>abschließen</a:t>
            </a:r>
            <a:r>
              <a:rPr lang="cs-CZ" i="1" dirty="0"/>
              <a:t> kann.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b="1" u="sng" dirty="0"/>
              <a:t>NB: </a:t>
            </a:r>
            <a:r>
              <a:rPr lang="cs-CZ" b="1" u="sng" dirty="0" err="1"/>
              <a:t>Zum</a:t>
            </a:r>
            <a:r>
              <a:rPr lang="cs-CZ" b="1" u="sng" dirty="0"/>
              <a:t> </a:t>
            </a:r>
            <a:r>
              <a:rPr lang="cs-CZ" b="1" u="sng" dirty="0" err="1"/>
              <a:t>Teil</a:t>
            </a:r>
            <a:r>
              <a:rPr lang="cs-CZ" b="1" u="sng" dirty="0"/>
              <a:t> </a:t>
            </a:r>
            <a:r>
              <a:rPr lang="cs-CZ" b="1" u="sng" dirty="0" err="1"/>
              <a:t>Schwankungen</a:t>
            </a:r>
            <a:r>
              <a:rPr lang="cs-CZ" b="1" u="sng" dirty="0"/>
              <a:t>! (</a:t>
            </a:r>
            <a:r>
              <a:rPr lang="cs-CZ" b="1" u="sng" dirty="0" err="1"/>
              <a:t>Nebensatz</a:t>
            </a:r>
            <a:r>
              <a:rPr lang="cs-CZ" b="1" u="sng" dirty="0"/>
              <a:t> vs. </a:t>
            </a:r>
            <a:r>
              <a:rPr lang="cs-CZ" b="1" u="sng" dirty="0" err="1"/>
              <a:t>Infinitivkonstruktion</a:t>
            </a:r>
            <a:r>
              <a:rPr lang="cs-CZ" b="1" u="sng" dirty="0"/>
              <a:t>, </a:t>
            </a:r>
            <a:r>
              <a:rPr lang="cs-CZ" b="1" u="sng" dirty="0" err="1"/>
              <a:t>vgl</a:t>
            </a:r>
            <a:r>
              <a:rPr lang="cs-CZ" b="1" u="sng" dirty="0"/>
              <a:t>. Štícha 2003 </a:t>
            </a:r>
            <a:r>
              <a:rPr lang="cs-CZ" b="1" u="sng" dirty="0" err="1"/>
              <a:t>und</a:t>
            </a:r>
            <a:r>
              <a:rPr lang="cs-CZ" b="1" u="sng" dirty="0"/>
              <a:t> </a:t>
            </a:r>
            <a:r>
              <a:rPr lang="cs-CZ" b="1" u="sng" dirty="0" err="1"/>
              <a:t>Engel</a:t>
            </a:r>
            <a:r>
              <a:rPr lang="cs-CZ" b="1" u="sng" dirty="0"/>
              <a:t> 2004)</a:t>
            </a:r>
          </a:p>
          <a:p>
            <a:pPr marL="182880" indent="-182880" eaLnBrk="1" fontAlgn="auto" hangingPunct="1">
              <a:defRPr/>
            </a:pPr>
            <a:r>
              <a:rPr lang="cs-CZ" i="1" dirty="0" err="1"/>
              <a:t>das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Korrelat</a:t>
            </a:r>
            <a:r>
              <a:rPr lang="cs-CZ" dirty="0"/>
              <a:t>: Subjekt- oder </a:t>
            </a:r>
            <a:r>
              <a:rPr lang="cs-CZ" dirty="0" err="1"/>
              <a:t>Objektsatz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Vordersatz</a:t>
            </a:r>
            <a:r>
              <a:rPr lang="cs-CZ" dirty="0"/>
              <a:t> (</a:t>
            </a:r>
            <a:r>
              <a:rPr lang="cs-CZ" dirty="0" err="1"/>
              <a:t>zurückweisendes</a:t>
            </a:r>
            <a:r>
              <a:rPr lang="cs-CZ" dirty="0"/>
              <a:t> </a:t>
            </a:r>
            <a:r>
              <a:rPr lang="cs-CZ" dirty="0" err="1"/>
              <a:t>Korrelat</a:t>
            </a:r>
            <a:r>
              <a:rPr lang="cs-CZ" dirty="0"/>
              <a:t>):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getroffen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, (</a:t>
            </a:r>
            <a:r>
              <a:rPr lang="cs-CZ" i="1" dirty="0" err="1"/>
              <a:t>das</a:t>
            </a:r>
            <a:r>
              <a:rPr lang="cs-CZ" i="1" dirty="0"/>
              <a:t>) </a:t>
            </a:r>
            <a:r>
              <a:rPr lang="cs-CZ" i="1" dirty="0" err="1"/>
              <a:t>freut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. //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kommen</a:t>
            </a:r>
            <a:r>
              <a:rPr lang="cs-CZ" i="1" dirty="0"/>
              <a:t> </a:t>
            </a:r>
            <a:r>
              <a:rPr lang="cs-CZ" i="1" dirty="0" err="1"/>
              <a:t>kannst</a:t>
            </a:r>
            <a:r>
              <a:rPr lang="cs-CZ" i="1" dirty="0"/>
              <a:t>, (</a:t>
            </a:r>
            <a:r>
              <a:rPr lang="cs-CZ" i="1" dirty="0" err="1"/>
              <a:t>das</a:t>
            </a:r>
            <a:r>
              <a:rPr lang="cs-CZ" i="1" dirty="0"/>
              <a:t>) </a:t>
            </a:r>
            <a:r>
              <a:rPr lang="cs-CZ" i="1" dirty="0" err="1"/>
              <a:t>bedauere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(d) </a:t>
            </a:r>
            <a:r>
              <a:rPr lang="cs-CZ" dirty="0" err="1">
                <a:solidFill>
                  <a:srgbClr val="FFFF00"/>
                </a:solidFill>
              </a:rPr>
              <a:t>formales</a:t>
            </a:r>
            <a:r>
              <a:rPr lang="cs-CZ" dirty="0">
                <a:solidFill>
                  <a:srgbClr val="FFFF00"/>
                </a:solidFill>
              </a:rPr>
              <a:t> Subjekt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das</a:t>
            </a:r>
            <a:r>
              <a:rPr lang="cs-CZ" dirty="0"/>
              <a:t> Subjekt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syntaktisch</a:t>
            </a:r>
            <a:r>
              <a:rPr lang="cs-CZ" dirty="0"/>
              <a:t> (</a:t>
            </a:r>
            <a:r>
              <a:rPr lang="cs-CZ" dirty="0" err="1"/>
              <a:t>formal</a:t>
            </a:r>
            <a:r>
              <a:rPr lang="cs-CZ" dirty="0"/>
              <a:t>)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Satzglied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verstehen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es </a:t>
            </a:r>
            <a:r>
              <a:rPr lang="cs-CZ" dirty="0" err="1"/>
              <a:t>entspricht</a:t>
            </a:r>
            <a:r>
              <a:rPr lang="cs-CZ" dirty="0"/>
              <a:t> </a:t>
            </a:r>
            <a:r>
              <a:rPr lang="cs-CZ" dirty="0" err="1"/>
              <a:t>ihm</a:t>
            </a:r>
            <a:r>
              <a:rPr lang="cs-CZ" dirty="0"/>
              <a:t> </a:t>
            </a: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semantische</a:t>
            </a:r>
            <a:r>
              <a:rPr lang="cs-CZ" dirty="0"/>
              <a:t> </a:t>
            </a:r>
            <a:r>
              <a:rPr lang="cs-CZ" dirty="0" err="1"/>
              <a:t>Rolle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Erststellung</a:t>
            </a:r>
            <a:r>
              <a:rPr lang="cs-CZ" dirty="0"/>
              <a:t> oder </a:t>
            </a:r>
            <a:r>
              <a:rPr lang="cs-CZ" dirty="0" err="1"/>
              <a:t>Binnenstellung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Verben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i="1" dirty="0"/>
              <a:t>es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formalem</a:t>
            </a:r>
            <a:r>
              <a:rPr lang="cs-CZ" dirty="0"/>
              <a:t> Subjekt: </a:t>
            </a: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einheitliche</a:t>
            </a:r>
            <a:r>
              <a:rPr lang="cs-CZ" dirty="0"/>
              <a:t> </a:t>
            </a:r>
            <a:r>
              <a:rPr lang="cs-CZ" dirty="0" err="1"/>
              <a:t>Gruppe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nach der </a:t>
            </a:r>
            <a:r>
              <a:rPr lang="cs-CZ" dirty="0" err="1"/>
              <a:t>Bedeutung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Zahl</a:t>
            </a:r>
            <a:r>
              <a:rPr lang="cs-CZ" dirty="0"/>
              <a:t>/Art der </a:t>
            </a:r>
            <a:r>
              <a:rPr lang="cs-CZ" dirty="0" err="1"/>
              <a:t>Ergänzungen</a:t>
            </a:r>
            <a:r>
              <a:rPr lang="cs-CZ" dirty="0"/>
              <a:t> </a:t>
            </a:r>
            <a:r>
              <a:rPr lang="cs-CZ" dirty="0" err="1"/>
              <a:t>vier</a:t>
            </a:r>
            <a:r>
              <a:rPr lang="cs-CZ" dirty="0"/>
              <a:t> </a:t>
            </a:r>
            <a:r>
              <a:rPr lang="cs-CZ" dirty="0" err="1"/>
              <a:t>Grundgruppen</a:t>
            </a:r>
            <a:r>
              <a:rPr lang="cs-CZ" dirty="0"/>
              <a:t>: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1. </a:t>
            </a:r>
            <a:r>
              <a:rPr lang="cs-CZ" dirty="0" err="1"/>
              <a:t>Vollverben</a:t>
            </a:r>
            <a:r>
              <a:rPr lang="cs-CZ" dirty="0"/>
              <a:t> ohne </a:t>
            </a:r>
            <a:r>
              <a:rPr lang="cs-CZ" dirty="0" err="1"/>
              <a:t>Ergänzung</a:t>
            </a:r>
            <a:r>
              <a:rPr lang="cs-CZ" dirty="0"/>
              <a:t>: </a:t>
            </a:r>
            <a:r>
              <a:rPr lang="cs-CZ" dirty="0" err="1"/>
              <a:t>Naturerscheinungen</a:t>
            </a:r>
            <a:r>
              <a:rPr lang="cs-CZ" dirty="0"/>
              <a:t> (</a:t>
            </a:r>
            <a:r>
              <a:rPr lang="cs-CZ" dirty="0" err="1"/>
              <a:t>unpersönliche</a:t>
            </a:r>
            <a:r>
              <a:rPr lang="cs-CZ" dirty="0"/>
              <a:t> Verben)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Geräusche</a:t>
            </a:r>
            <a:r>
              <a:rPr lang="cs-CZ" dirty="0"/>
              <a:t> (</a:t>
            </a:r>
            <a:r>
              <a:rPr lang="cs-CZ" dirty="0" err="1"/>
              <a:t>unpersönlich</a:t>
            </a:r>
            <a:r>
              <a:rPr lang="cs-CZ" dirty="0"/>
              <a:t> </a:t>
            </a:r>
            <a:r>
              <a:rPr lang="cs-CZ" dirty="0" err="1"/>
              <a:t>gebrauchte</a:t>
            </a:r>
            <a:r>
              <a:rPr lang="cs-CZ" dirty="0"/>
              <a:t> </a:t>
            </a:r>
            <a:r>
              <a:rPr lang="cs-CZ" dirty="0" err="1"/>
              <a:t>persönliche</a:t>
            </a:r>
            <a:r>
              <a:rPr lang="cs-CZ" dirty="0"/>
              <a:t> Verben): </a:t>
            </a:r>
            <a:r>
              <a:rPr lang="cs-CZ" i="1" dirty="0"/>
              <a:t>Es </a:t>
            </a:r>
            <a:r>
              <a:rPr lang="cs-CZ" i="1" dirty="0" err="1"/>
              <a:t>schneit</a:t>
            </a:r>
            <a:r>
              <a:rPr lang="cs-CZ" i="1" dirty="0"/>
              <a:t> </a:t>
            </a:r>
            <a:r>
              <a:rPr lang="cs-CZ" i="1" dirty="0" err="1"/>
              <a:t>schon</a:t>
            </a:r>
            <a:r>
              <a:rPr lang="cs-CZ" i="1" dirty="0"/>
              <a:t> </a:t>
            </a:r>
            <a:r>
              <a:rPr lang="cs-CZ" i="1" dirty="0" err="1"/>
              <a:t>seit</a:t>
            </a:r>
            <a:r>
              <a:rPr lang="cs-CZ" i="1" dirty="0"/>
              <a:t> </a:t>
            </a:r>
            <a:r>
              <a:rPr lang="cs-CZ" i="1" dirty="0" err="1"/>
              <a:t>Stunden</a:t>
            </a:r>
            <a:r>
              <a:rPr lang="cs-CZ" i="1" dirty="0"/>
              <a:t>. // Es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der </a:t>
            </a:r>
            <a:r>
              <a:rPr lang="cs-CZ" i="1" dirty="0" err="1"/>
              <a:t>Tür</a:t>
            </a:r>
            <a:r>
              <a:rPr lang="cs-CZ" i="1" dirty="0"/>
              <a:t> </a:t>
            </a:r>
            <a:r>
              <a:rPr lang="cs-CZ" i="1" dirty="0" err="1"/>
              <a:t>geläutet</a:t>
            </a:r>
            <a:r>
              <a:rPr lang="cs-CZ" i="1" dirty="0"/>
              <a:t>. // </a:t>
            </a:r>
            <a:r>
              <a:rPr lang="cs-CZ" i="1" dirty="0" err="1"/>
              <a:t>blitzen</a:t>
            </a:r>
            <a:r>
              <a:rPr lang="cs-CZ" i="1" dirty="0"/>
              <a:t>, </a:t>
            </a:r>
            <a:r>
              <a:rPr lang="cs-CZ" i="1" dirty="0" err="1"/>
              <a:t>dämmern</a:t>
            </a:r>
            <a:r>
              <a:rPr lang="cs-CZ" i="1" dirty="0"/>
              <a:t>, </a:t>
            </a:r>
            <a:r>
              <a:rPr lang="cs-CZ" i="1" dirty="0" err="1"/>
              <a:t>donnern</a:t>
            </a:r>
            <a:r>
              <a:rPr lang="cs-CZ" i="1" dirty="0"/>
              <a:t>, </a:t>
            </a:r>
            <a:r>
              <a:rPr lang="cs-CZ" i="1" dirty="0" err="1"/>
              <a:t>dunkeln</a:t>
            </a:r>
            <a:r>
              <a:rPr lang="cs-CZ" i="1" dirty="0"/>
              <a:t>, </a:t>
            </a:r>
            <a:r>
              <a:rPr lang="cs-CZ" i="1" dirty="0" err="1"/>
              <a:t>grünen</a:t>
            </a:r>
            <a:r>
              <a:rPr lang="cs-CZ" i="1" dirty="0"/>
              <a:t>, </a:t>
            </a:r>
            <a:r>
              <a:rPr lang="cs-CZ" i="1" dirty="0" err="1"/>
              <a:t>hageln</a:t>
            </a:r>
            <a:r>
              <a:rPr lang="cs-CZ" i="1" dirty="0"/>
              <a:t>, </a:t>
            </a:r>
            <a:r>
              <a:rPr lang="cs-CZ" i="1" dirty="0" err="1"/>
              <a:t>nieseln</a:t>
            </a:r>
            <a:r>
              <a:rPr lang="cs-CZ" i="1" dirty="0"/>
              <a:t>, </a:t>
            </a:r>
            <a:r>
              <a:rPr lang="cs-CZ" i="1" dirty="0" err="1"/>
              <a:t>regnen</a:t>
            </a:r>
            <a:r>
              <a:rPr lang="cs-CZ" i="1" dirty="0"/>
              <a:t>, </a:t>
            </a:r>
            <a:r>
              <a:rPr lang="cs-CZ" i="1" dirty="0" err="1"/>
              <a:t>tagen</a:t>
            </a:r>
            <a:r>
              <a:rPr lang="cs-CZ" i="1" dirty="0"/>
              <a:t>, </a:t>
            </a:r>
            <a:r>
              <a:rPr lang="cs-CZ" i="1" dirty="0" err="1"/>
              <a:t>tauen</a:t>
            </a:r>
            <a:r>
              <a:rPr lang="cs-CZ" i="1" dirty="0"/>
              <a:t> // </a:t>
            </a:r>
            <a:r>
              <a:rPr lang="cs-CZ" i="1" dirty="0" err="1"/>
              <a:t>brausen</a:t>
            </a:r>
            <a:r>
              <a:rPr lang="cs-CZ" i="1" dirty="0"/>
              <a:t>, </a:t>
            </a:r>
            <a:r>
              <a:rPr lang="cs-CZ" i="1" dirty="0" err="1"/>
              <a:t>klopfen</a:t>
            </a:r>
            <a:r>
              <a:rPr lang="cs-CZ" i="1" dirty="0"/>
              <a:t>, </a:t>
            </a:r>
            <a:r>
              <a:rPr lang="cs-CZ" i="1" dirty="0" err="1"/>
              <a:t>krachen</a:t>
            </a:r>
            <a:r>
              <a:rPr lang="cs-CZ" i="1" dirty="0"/>
              <a:t>, </a:t>
            </a:r>
            <a:r>
              <a:rPr lang="cs-CZ" i="1" dirty="0" err="1"/>
              <a:t>rauschen</a:t>
            </a:r>
            <a:r>
              <a:rPr lang="cs-CZ" i="1" dirty="0"/>
              <a:t>, </a:t>
            </a:r>
            <a:r>
              <a:rPr lang="cs-CZ" i="1" dirty="0" err="1"/>
              <a:t>zischen</a:t>
            </a:r>
            <a:r>
              <a:rPr lang="cs-CZ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2. </a:t>
            </a:r>
            <a:r>
              <a:rPr lang="cs-CZ" dirty="0" err="1"/>
              <a:t>Kopulaverben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Adj</a:t>
            </a:r>
            <a:r>
              <a:rPr lang="cs-CZ" dirty="0"/>
              <a:t>.: </a:t>
            </a:r>
            <a:r>
              <a:rPr lang="cs-CZ" dirty="0" err="1"/>
              <a:t>Adj</a:t>
            </a:r>
            <a:r>
              <a:rPr lang="cs-CZ" dirty="0"/>
              <a:t>. der </a:t>
            </a:r>
            <a:r>
              <a:rPr lang="cs-CZ" dirty="0" err="1"/>
              <a:t>Sinneswahrnehmung</a:t>
            </a:r>
            <a:r>
              <a:rPr lang="cs-CZ" dirty="0"/>
              <a:t> (a) oder </a:t>
            </a:r>
            <a:r>
              <a:rPr lang="cs-CZ" dirty="0" err="1"/>
              <a:t>Zeitangaben</a:t>
            </a:r>
            <a:r>
              <a:rPr lang="cs-CZ" dirty="0"/>
              <a:t> (b): (a) </a:t>
            </a:r>
            <a:r>
              <a:rPr lang="cs-CZ" i="1" dirty="0"/>
              <a:t>Es </a:t>
            </a:r>
            <a:r>
              <a:rPr lang="cs-CZ" i="1" dirty="0" err="1"/>
              <a:t>wurde</a:t>
            </a:r>
            <a:r>
              <a:rPr lang="cs-CZ" i="1" dirty="0"/>
              <a:t> </a:t>
            </a:r>
            <a:r>
              <a:rPr lang="cs-CZ" i="1" dirty="0" err="1"/>
              <a:t>am</a:t>
            </a:r>
            <a:r>
              <a:rPr lang="cs-CZ" i="1" dirty="0"/>
              <a:t> </a:t>
            </a:r>
            <a:r>
              <a:rPr lang="cs-CZ" i="1" dirty="0" err="1"/>
              <a:t>Abend</a:t>
            </a:r>
            <a:r>
              <a:rPr lang="cs-CZ" i="1" dirty="0"/>
              <a:t> </a:t>
            </a:r>
            <a:r>
              <a:rPr lang="cs-CZ" i="1" dirty="0" err="1"/>
              <a:t>sehr</a:t>
            </a:r>
            <a:r>
              <a:rPr lang="cs-CZ" i="1" dirty="0"/>
              <a:t> </a:t>
            </a:r>
            <a:r>
              <a:rPr lang="cs-CZ" i="1" dirty="0" err="1"/>
              <a:t>kühl</a:t>
            </a:r>
            <a:r>
              <a:rPr lang="cs-CZ" i="1" dirty="0"/>
              <a:t>. // </a:t>
            </a:r>
            <a:r>
              <a:rPr lang="cs-CZ" i="1" dirty="0" err="1"/>
              <a:t>dunkel</a:t>
            </a:r>
            <a:r>
              <a:rPr lang="cs-CZ" i="1" dirty="0"/>
              <a:t>, </a:t>
            </a:r>
            <a:r>
              <a:rPr lang="cs-CZ" i="1" dirty="0" err="1"/>
              <a:t>hell</a:t>
            </a:r>
            <a:r>
              <a:rPr lang="cs-CZ" i="1" dirty="0"/>
              <a:t>, </a:t>
            </a:r>
            <a:r>
              <a:rPr lang="cs-CZ" i="1" dirty="0" err="1"/>
              <a:t>kalt</a:t>
            </a:r>
            <a:r>
              <a:rPr lang="cs-CZ" i="1" dirty="0"/>
              <a:t>, </a:t>
            </a:r>
            <a:r>
              <a:rPr lang="cs-CZ" i="1" dirty="0" err="1"/>
              <a:t>warm</a:t>
            </a:r>
            <a:r>
              <a:rPr lang="cs-CZ" i="1" dirty="0"/>
              <a:t>, </a:t>
            </a:r>
            <a:r>
              <a:rPr lang="cs-CZ" i="1" dirty="0" err="1"/>
              <a:t>heiß</a:t>
            </a:r>
            <a:r>
              <a:rPr lang="cs-CZ" i="1" dirty="0"/>
              <a:t>, </a:t>
            </a:r>
            <a:r>
              <a:rPr lang="cs-CZ" i="1" dirty="0" err="1"/>
              <a:t>laut</a:t>
            </a:r>
            <a:r>
              <a:rPr lang="cs-CZ" i="1" dirty="0"/>
              <a:t>, </a:t>
            </a:r>
            <a:r>
              <a:rPr lang="cs-CZ" i="1" dirty="0" err="1"/>
              <a:t>still</a:t>
            </a:r>
            <a:r>
              <a:rPr lang="cs-CZ" i="1" dirty="0"/>
              <a:t>  </a:t>
            </a:r>
            <a:r>
              <a:rPr lang="cs-CZ" dirty="0"/>
              <a:t>(b) </a:t>
            </a:r>
            <a:r>
              <a:rPr lang="cs-CZ" i="1" dirty="0"/>
              <a:t>Es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jetzt</a:t>
            </a:r>
            <a:r>
              <a:rPr lang="cs-CZ" i="1" dirty="0"/>
              <a:t> </a:t>
            </a:r>
            <a:r>
              <a:rPr lang="cs-CZ" i="1" dirty="0" err="1"/>
              <a:t>schon</a:t>
            </a:r>
            <a:r>
              <a:rPr lang="cs-CZ" i="1" dirty="0"/>
              <a:t> </a:t>
            </a:r>
            <a:r>
              <a:rPr lang="cs-CZ" i="1" dirty="0" err="1"/>
              <a:t>spät</a:t>
            </a:r>
            <a:r>
              <a:rPr lang="cs-CZ" i="1" dirty="0"/>
              <a:t>. // </a:t>
            </a:r>
            <a:r>
              <a:rPr lang="cs-CZ" i="1" dirty="0" err="1"/>
              <a:t>früh</a:t>
            </a:r>
            <a:r>
              <a:rPr lang="cs-CZ" i="1" dirty="0"/>
              <a:t>, </a:t>
            </a:r>
            <a:r>
              <a:rPr lang="cs-CZ" i="1" dirty="0" err="1"/>
              <a:t>zeitig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3. </a:t>
            </a:r>
            <a:r>
              <a:rPr lang="cs-CZ" dirty="0" err="1"/>
              <a:t>Vollverben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Ergänzung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Dat. oder </a:t>
            </a:r>
            <a:r>
              <a:rPr lang="cs-CZ" dirty="0" err="1"/>
              <a:t>Akk</a:t>
            </a:r>
            <a:r>
              <a:rPr lang="cs-CZ" dirty="0"/>
              <a:t>.: Verben,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zusätzliche</a:t>
            </a:r>
            <a:r>
              <a:rPr lang="cs-CZ" dirty="0"/>
              <a:t> </a:t>
            </a:r>
            <a:r>
              <a:rPr lang="cs-CZ" dirty="0" err="1"/>
              <a:t>Personenangabe</a:t>
            </a:r>
            <a:r>
              <a:rPr lang="cs-CZ" dirty="0"/>
              <a:t> </a:t>
            </a:r>
            <a:r>
              <a:rPr lang="cs-CZ" dirty="0" err="1"/>
              <a:t>verlangen</a:t>
            </a:r>
            <a:r>
              <a:rPr lang="cs-CZ" dirty="0"/>
              <a:t>, </a:t>
            </a:r>
            <a:r>
              <a:rPr lang="cs-CZ" dirty="0" err="1"/>
              <a:t>mit</a:t>
            </a:r>
            <a:r>
              <a:rPr lang="cs-CZ" dirty="0"/>
              <a:t> der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logische</a:t>
            </a:r>
            <a:r>
              <a:rPr lang="cs-CZ" dirty="0"/>
              <a:t> Subjekt des </a:t>
            </a:r>
            <a:r>
              <a:rPr lang="cs-CZ" dirty="0" err="1"/>
              <a:t>Satzes</a:t>
            </a:r>
            <a:r>
              <a:rPr lang="cs-CZ" dirty="0"/>
              <a:t> </a:t>
            </a:r>
            <a:r>
              <a:rPr lang="cs-CZ" dirty="0" err="1"/>
              <a:t>ausgedrückt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;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einigen</a:t>
            </a:r>
            <a:r>
              <a:rPr lang="cs-CZ" dirty="0"/>
              <a:t> Verben </a:t>
            </a:r>
            <a:r>
              <a:rPr lang="cs-CZ" dirty="0" err="1"/>
              <a:t>ist</a:t>
            </a:r>
            <a:r>
              <a:rPr lang="cs-CZ" i="1" dirty="0"/>
              <a:t> es</a:t>
            </a:r>
            <a:r>
              <a:rPr lang="cs-CZ" dirty="0"/>
              <a:t> in </a:t>
            </a:r>
            <a:r>
              <a:rPr lang="cs-CZ" dirty="0" err="1"/>
              <a:t>Binnenstellung</a:t>
            </a:r>
            <a:r>
              <a:rPr lang="cs-CZ" dirty="0"/>
              <a:t> </a:t>
            </a:r>
            <a:r>
              <a:rPr lang="cs-CZ" dirty="0" err="1"/>
              <a:t>möglich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i="1" dirty="0" err="1"/>
              <a:t>geht</a:t>
            </a:r>
            <a:r>
              <a:rPr lang="cs-CZ" i="1" dirty="0"/>
              <a:t> </a:t>
            </a:r>
            <a:r>
              <a:rPr lang="cs-CZ" i="1" dirty="0" err="1"/>
              <a:t>ihm</a:t>
            </a:r>
            <a:r>
              <a:rPr lang="cs-CZ" i="1" dirty="0"/>
              <a:t> gut. Es </a:t>
            </a:r>
            <a:r>
              <a:rPr lang="cs-CZ" i="1" dirty="0" err="1"/>
              <a:t>schwindelte</a:t>
            </a:r>
            <a:r>
              <a:rPr lang="cs-CZ" i="1" dirty="0"/>
              <a:t> </a:t>
            </a:r>
            <a:r>
              <a:rPr lang="cs-CZ" i="1" dirty="0" err="1"/>
              <a:t>ihr</a:t>
            </a:r>
            <a:r>
              <a:rPr lang="cs-CZ" i="1" dirty="0"/>
              <a:t>./</a:t>
            </a:r>
            <a:r>
              <a:rPr lang="cs-CZ" i="1" dirty="0" err="1"/>
              <a:t>Ihr</a:t>
            </a:r>
            <a:r>
              <a:rPr lang="cs-CZ" i="1" dirty="0"/>
              <a:t> </a:t>
            </a:r>
            <a:r>
              <a:rPr lang="cs-CZ" i="1" dirty="0" err="1"/>
              <a:t>schwindelte</a:t>
            </a:r>
            <a:r>
              <a:rPr lang="cs-CZ" i="1" dirty="0"/>
              <a:t> (es). Es </a:t>
            </a:r>
            <a:r>
              <a:rPr lang="cs-CZ" i="1" dirty="0" err="1"/>
              <a:t>juckte</a:t>
            </a:r>
            <a:r>
              <a:rPr lang="cs-CZ" i="1" dirty="0"/>
              <a:t> </a:t>
            </a:r>
            <a:r>
              <a:rPr lang="cs-CZ" i="1" dirty="0" err="1"/>
              <a:t>ihn</a:t>
            </a:r>
            <a:r>
              <a:rPr lang="cs-CZ" i="1" dirty="0"/>
              <a:t>. Es </a:t>
            </a:r>
            <a:r>
              <a:rPr lang="cs-CZ" i="1" dirty="0" err="1"/>
              <a:t>fror</a:t>
            </a:r>
            <a:r>
              <a:rPr lang="cs-CZ" i="1" dirty="0"/>
              <a:t>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Besucher</a:t>
            </a:r>
            <a:r>
              <a:rPr lang="cs-CZ" i="1" dirty="0"/>
              <a:t>./Die </a:t>
            </a:r>
            <a:r>
              <a:rPr lang="cs-CZ" i="1" dirty="0" err="1"/>
              <a:t>Besucher</a:t>
            </a:r>
            <a:r>
              <a:rPr lang="cs-CZ" i="1" dirty="0"/>
              <a:t> </a:t>
            </a:r>
            <a:r>
              <a:rPr lang="cs-CZ" i="1" dirty="0" err="1"/>
              <a:t>fror</a:t>
            </a:r>
            <a:r>
              <a:rPr lang="cs-CZ" i="1" dirty="0"/>
              <a:t> (es). Es </a:t>
            </a:r>
            <a:r>
              <a:rPr lang="cs-CZ" i="1" dirty="0" err="1"/>
              <a:t>ekelte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/</a:t>
            </a:r>
            <a:r>
              <a:rPr lang="cs-CZ" i="1" dirty="0" err="1"/>
              <a:t>ihr</a:t>
            </a:r>
            <a:r>
              <a:rPr lang="cs-CZ" i="1" dirty="0"/>
              <a:t> (vor der </a:t>
            </a:r>
            <a:r>
              <a:rPr lang="cs-CZ" i="1" dirty="0" err="1"/>
              <a:t>Spinne</a:t>
            </a:r>
            <a:r>
              <a:rPr lang="cs-CZ" i="1" dirty="0"/>
              <a:t>). Es </a:t>
            </a:r>
            <a:r>
              <a:rPr lang="cs-CZ" i="1" dirty="0" err="1"/>
              <a:t>schauderte</a:t>
            </a:r>
            <a:r>
              <a:rPr lang="cs-CZ" i="1" dirty="0"/>
              <a:t> </a:t>
            </a:r>
            <a:r>
              <a:rPr lang="cs-CZ" i="1" dirty="0" err="1"/>
              <a:t>ihm</a:t>
            </a:r>
            <a:r>
              <a:rPr lang="cs-CZ" i="1" dirty="0"/>
              <a:t>/</a:t>
            </a:r>
            <a:r>
              <a:rPr lang="cs-CZ" i="1" dirty="0" err="1"/>
              <a:t>ihn</a:t>
            </a:r>
            <a:r>
              <a:rPr lang="cs-CZ" i="1" dirty="0"/>
              <a:t> </a:t>
            </a:r>
            <a:r>
              <a:rPr lang="cs-CZ" i="1" dirty="0" err="1"/>
              <a:t>bei</a:t>
            </a:r>
            <a:r>
              <a:rPr lang="cs-CZ" i="1" dirty="0"/>
              <a:t> dem </a:t>
            </a:r>
            <a:r>
              <a:rPr lang="cs-CZ" i="1" dirty="0" err="1"/>
              <a:t>Gedanken</a:t>
            </a:r>
            <a:r>
              <a:rPr lang="cs-CZ" i="1" dirty="0"/>
              <a:t>./Bei dem </a:t>
            </a:r>
            <a:r>
              <a:rPr lang="cs-CZ" i="1" dirty="0" err="1"/>
              <a:t>Gedanken</a:t>
            </a:r>
            <a:r>
              <a:rPr lang="cs-CZ" i="1" dirty="0"/>
              <a:t> </a:t>
            </a:r>
            <a:r>
              <a:rPr lang="cs-CZ" i="1" dirty="0" err="1"/>
              <a:t>schauderte</a:t>
            </a:r>
            <a:r>
              <a:rPr lang="cs-CZ" i="1" dirty="0"/>
              <a:t> (es) </a:t>
            </a:r>
            <a:r>
              <a:rPr lang="cs-CZ" i="1" dirty="0" err="1"/>
              <a:t>ihm</a:t>
            </a:r>
            <a:r>
              <a:rPr lang="cs-CZ" i="1" dirty="0"/>
              <a:t>/</a:t>
            </a:r>
            <a:r>
              <a:rPr lang="cs-CZ" i="1" dirty="0" err="1"/>
              <a:t>ihn</a:t>
            </a:r>
            <a:r>
              <a:rPr lang="cs-CZ" i="1" dirty="0"/>
              <a:t>. 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4. </a:t>
            </a:r>
            <a:r>
              <a:rPr lang="cs-CZ" dirty="0" err="1"/>
              <a:t>Kopulaverben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Adj</a:t>
            </a:r>
            <a:r>
              <a:rPr lang="cs-CZ" dirty="0"/>
              <a:t>.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Personenangabe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Dativ: </a:t>
            </a:r>
            <a:r>
              <a:rPr lang="cs-CZ" dirty="0" err="1"/>
              <a:t>Adj</a:t>
            </a:r>
            <a:r>
              <a:rPr lang="cs-CZ" dirty="0"/>
              <a:t>.,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menschliche</a:t>
            </a:r>
            <a:r>
              <a:rPr lang="cs-CZ" dirty="0"/>
              <a:t> </a:t>
            </a:r>
            <a:r>
              <a:rPr lang="cs-CZ" dirty="0" err="1"/>
              <a:t>Befindlichkeit</a:t>
            </a:r>
            <a:r>
              <a:rPr lang="cs-CZ" dirty="0"/>
              <a:t> </a:t>
            </a:r>
            <a:r>
              <a:rPr lang="cs-CZ" dirty="0" err="1"/>
              <a:t>ausdrücken</a:t>
            </a:r>
            <a:r>
              <a:rPr lang="cs-CZ" dirty="0"/>
              <a:t>; </a:t>
            </a:r>
            <a:r>
              <a:rPr lang="cs-CZ" i="1" dirty="0"/>
              <a:t>es</a:t>
            </a:r>
            <a:r>
              <a:rPr lang="cs-CZ" dirty="0"/>
              <a:t> in </a:t>
            </a:r>
            <a:r>
              <a:rPr lang="cs-CZ" dirty="0" err="1"/>
              <a:t>Binnenstellung</a:t>
            </a:r>
            <a:r>
              <a:rPr lang="cs-CZ" dirty="0"/>
              <a:t> </a:t>
            </a:r>
            <a:r>
              <a:rPr lang="cs-CZ" dirty="0" err="1"/>
              <a:t>möglich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i="1" dirty="0" err="1"/>
              <a:t>wurde</a:t>
            </a:r>
            <a:r>
              <a:rPr lang="cs-CZ" i="1" dirty="0"/>
              <a:t> </a:t>
            </a:r>
            <a:r>
              <a:rPr lang="cs-CZ" i="1" dirty="0" err="1"/>
              <a:t>mir</a:t>
            </a:r>
            <a:r>
              <a:rPr lang="cs-CZ" i="1" dirty="0"/>
              <a:t> </a:t>
            </a:r>
            <a:r>
              <a:rPr lang="cs-CZ" i="1" dirty="0" err="1"/>
              <a:t>schlecht</a:t>
            </a:r>
            <a:r>
              <a:rPr lang="cs-CZ" i="1" dirty="0"/>
              <a:t>./Mir </a:t>
            </a:r>
            <a:r>
              <a:rPr lang="cs-CZ" i="1" dirty="0" err="1"/>
              <a:t>wurde</a:t>
            </a:r>
            <a:r>
              <a:rPr lang="cs-CZ" i="1" dirty="0"/>
              <a:t> (es) </a:t>
            </a:r>
            <a:r>
              <a:rPr lang="cs-CZ" i="1" dirty="0" err="1"/>
              <a:t>schlecht</a:t>
            </a:r>
            <a:r>
              <a:rPr lang="cs-CZ" i="1" dirty="0"/>
              <a:t>. // </a:t>
            </a:r>
            <a:r>
              <a:rPr lang="cs-CZ" i="1" dirty="0" err="1"/>
              <a:t>warm</a:t>
            </a:r>
            <a:r>
              <a:rPr lang="cs-CZ" i="1" dirty="0"/>
              <a:t>, </a:t>
            </a:r>
            <a:r>
              <a:rPr lang="cs-CZ" i="1" dirty="0" err="1"/>
              <a:t>angst</a:t>
            </a:r>
            <a:r>
              <a:rPr lang="cs-CZ" i="1" dirty="0"/>
              <a:t>, </a:t>
            </a:r>
            <a:r>
              <a:rPr lang="cs-CZ" i="1" dirty="0" err="1"/>
              <a:t>bange</a:t>
            </a:r>
            <a:r>
              <a:rPr lang="cs-CZ" i="1" dirty="0"/>
              <a:t>, </a:t>
            </a:r>
            <a:r>
              <a:rPr lang="cs-CZ" i="1" dirty="0" err="1"/>
              <a:t>übel</a:t>
            </a:r>
            <a:r>
              <a:rPr lang="cs-CZ" i="1" dirty="0"/>
              <a:t> 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(e) </a:t>
            </a:r>
            <a:r>
              <a:rPr lang="cs-CZ" dirty="0" err="1">
                <a:solidFill>
                  <a:srgbClr val="FFFF00"/>
                </a:solidFill>
              </a:rPr>
              <a:t>formales</a:t>
            </a:r>
            <a:r>
              <a:rPr lang="cs-CZ" dirty="0">
                <a:solidFill>
                  <a:srgbClr val="FFFF00"/>
                </a:solidFill>
              </a:rPr>
              <a:t> Objekt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feste</a:t>
            </a:r>
            <a:r>
              <a:rPr lang="cs-CZ" dirty="0"/>
              <a:t> </a:t>
            </a:r>
            <a:r>
              <a:rPr lang="cs-CZ" dirty="0" err="1"/>
              <a:t>Wendungen</a:t>
            </a:r>
            <a:r>
              <a:rPr lang="cs-CZ" dirty="0"/>
              <a:t> (</a:t>
            </a:r>
            <a:r>
              <a:rPr lang="cs-CZ" dirty="0" err="1"/>
              <a:t>Phraseme</a:t>
            </a:r>
            <a:r>
              <a:rPr lang="cs-CZ" dirty="0"/>
              <a:t>): </a:t>
            </a:r>
            <a:r>
              <a:rPr lang="cs-CZ" i="1" dirty="0"/>
              <a:t>es jemandem3 </a:t>
            </a:r>
            <a:r>
              <a:rPr lang="cs-CZ" i="1" dirty="0" err="1"/>
              <a:t>antun</a:t>
            </a:r>
            <a:r>
              <a:rPr lang="cs-CZ" i="1" dirty="0"/>
              <a:t>, es </a:t>
            </a:r>
            <a:r>
              <a:rPr lang="cs-CZ" i="1" dirty="0" err="1"/>
              <a:t>auf</a:t>
            </a:r>
            <a:r>
              <a:rPr lang="cs-CZ" i="1" dirty="0"/>
              <a:t> etwas4 </a:t>
            </a:r>
            <a:r>
              <a:rPr lang="cs-CZ" i="1" dirty="0" err="1"/>
              <a:t>abgesehen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, es </a:t>
            </a:r>
            <a:r>
              <a:rPr lang="cs-CZ" i="1" dirty="0" err="1"/>
              <a:t>auf</a:t>
            </a:r>
            <a:r>
              <a:rPr lang="cs-CZ" i="1" dirty="0"/>
              <a:t> etwas4 </a:t>
            </a:r>
            <a:r>
              <a:rPr lang="cs-CZ" i="1" dirty="0" err="1"/>
              <a:t>ankommen</a:t>
            </a:r>
            <a:r>
              <a:rPr lang="cs-CZ" i="1" dirty="0"/>
              <a:t> </a:t>
            </a:r>
            <a:r>
              <a:rPr lang="cs-CZ" i="1" dirty="0" err="1"/>
              <a:t>lassen</a:t>
            </a:r>
            <a:r>
              <a:rPr lang="cs-CZ" i="1" dirty="0"/>
              <a:t>, es </a:t>
            </a:r>
            <a:r>
              <a:rPr lang="cs-CZ" i="1" dirty="0" err="1"/>
              <a:t>auf</a:t>
            </a:r>
            <a:r>
              <a:rPr lang="cs-CZ" i="1" dirty="0"/>
              <a:t> etwas4 </a:t>
            </a:r>
            <a:r>
              <a:rPr lang="cs-CZ" i="1" dirty="0" err="1"/>
              <a:t>anlegen</a:t>
            </a:r>
            <a:r>
              <a:rPr lang="cs-CZ" i="1" dirty="0"/>
              <a:t>, es </a:t>
            </a:r>
            <a:r>
              <a:rPr lang="cs-CZ" i="1" dirty="0" err="1"/>
              <a:t>mit</a:t>
            </a:r>
            <a:r>
              <a:rPr lang="cs-CZ" i="1" dirty="0"/>
              <a:t> jemandem3 (</a:t>
            </a:r>
            <a:r>
              <a:rPr lang="cs-CZ" i="1" dirty="0" err="1"/>
              <a:t>nicht</a:t>
            </a:r>
            <a:r>
              <a:rPr lang="cs-CZ" i="1" dirty="0"/>
              <a:t>) </a:t>
            </a:r>
            <a:r>
              <a:rPr lang="cs-CZ" i="1" dirty="0" err="1"/>
              <a:t>aufnehmen</a:t>
            </a:r>
            <a:r>
              <a:rPr lang="cs-CZ" i="1" dirty="0"/>
              <a:t> (</a:t>
            </a:r>
            <a:r>
              <a:rPr lang="cs-CZ" i="1" dirty="0" err="1"/>
              <a:t>können</a:t>
            </a:r>
            <a:r>
              <a:rPr lang="cs-CZ" i="1" dirty="0"/>
              <a:t>), es </a:t>
            </a:r>
            <a:r>
              <a:rPr lang="cs-CZ" i="1" dirty="0" err="1"/>
              <a:t>mit</a:t>
            </a:r>
            <a:r>
              <a:rPr lang="cs-CZ" i="1" dirty="0"/>
              <a:t> jemandem3 </a:t>
            </a:r>
            <a:r>
              <a:rPr lang="cs-CZ" i="1" dirty="0" err="1"/>
              <a:t>zu</a:t>
            </a:r>
            <a:r>
              <a:rPr lang="cs-CZ" i="1" dirty="0"/>
              <a:t> tun </a:t>
            </a:r>
            <a:r>
              <a:rPr lang="cs-CZ" i="1" dirty="0" err="1"/>
              <a:t>bekommen</a:t>
            </a:r>
            <a:r>
              <a:rPr lang="cs-CZ" i="1" dirty="0"/>
              <a:t>, es </a:t>
            </a:r>
            <a:r>
              <a:rPr lang="cs-CZ" i="1" dirty="0" err="1"/>
              <a:t>zu</a:t>
            </a:r>
            <a:r>
              <a:rPr lang="cs-CZ" i="1" dirty="0"/>
              <a:t> etwas3/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nichts</a:t>
            </a:r>
            <a:r>
              <a:rPr lang="cs-CZ" i="1" dirty="0"/>
              <a:t> </a:t>
            </a:r>
            <a:r>
              <a:rPr lang="cs-CZ" i="1" dirty="0" err="1"/>
              <a:t>bringen</a:t>
            </a:r>
            <a:r>
              <a:rPr lang="cs-CZ" i="1" dirty="0"/>
              <a:t>, es </a:t>
            </a:r>
            <a:r>
              <a:rPr lang="cs-CZ" i="1" dirty="0" err="1"/>
              <a:t>eilig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, es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leicht</a:t>
            </a:r>
            <a:r>
              <a:rPr lang="cs-CZ" i="1" dirty="0"/>
              <a:t>/</a:t>
            </a:r>
            <a:r>
              <a:rPr lang="cs-CZ" i="1" dirty="0" err="1"/>
              <a:t>schwer</a:t>
            </a:r>
            <a:r>
              <a:rPr lang="cs-CZ" i="1" dirty="0"/>
              <a:t> machen, es gut </a:t>
            </a:r>
            <a:r>
              <a:rPr lang="cs-CZ" i="1" dirty="0" err="1"/>
              <a:t>mit</a:t>
            </a:r>
            <a:r>
              <a:rPr lang="cs-CZ" i="1" dirty="0"/>
              <a:t> jemandem3 </a:t>
            </a:r>
            <a:r>
              <a:rPr lang="cs-CZ" i="1" dirty="0" err="1"/>
              <a:t>meinen</a:t>
            </a:r>
            <a:r>
              <a:rPr lang="cs-CZ" dirty="0"/>
              <a:t> </a:t>
            </a:r>
            <a:r>
              <a:rPr lang="cs-CZ" dirty="0" err="1"/>
              <a:t>usw</a:t>
            </a:r>
            <a:r>
              <a:rPr lang="cs-CZ" dirty="0"/>
              <a:t>.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Diachrone</a:t>
            </a:r>
            <a:r>
              <a:rPr lang="cs-CZ" b="1" dirty="0"/>
              <a:t> Aspekte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(a) </a:t>
            </a:r>
            <a:r>
              <a:rPr lang="cs-CZ" dirty="0" err="1">
                <a:solidFill>
                  <a:srgbClr val="FFFF00"/>
                </a:solidFill>
              </a:rPr>
              <a:t>Personalpronomina</a:t>
            </a:r>
            <a:r>
              <a:rPr lang="cs-CZ" dirty="0">
                <a:solidFill>
                  <a:srgbClr val="FFFF00"/>
                </a:solidFill>
              </a:rPr>
              <a:t>: </a:t>
            </a:r>
            <a:r>
              <a:rPr lang="de-DE" dirty="0">
                <a:solidFill>
                  <a:srgbClr val="FFFF00"/>
                </a:solidFill>
              </a:rPr>
              <a:t>Höflichkeitsformen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im</a:t>
            </a:r>
            <a:r>
              <a:rPr lang="cs-CZ" dirty="0">
                <a:solidFill>
                  <a:srgbClr val="FFFF00"/>
                </a:solidFill>
              </a:rPr>
              <a:t> Laufe der </a:t>
            </a:r>
            <a:r>
              <a:rPr lang="cs-CZ" dirty="0" err="1">
                <a:solidFill>
                  <a:srgbClr val="FFFF00"/>
                </a:solidFill>
              </a:rPr>
              <a:t>Jahrhunderte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de-DE" i="1" dirty="0" err="1"/>
              <a:t>ir</a:t>
            </a:r>
            <a:r>
              <a:rPr lang="de-DE" i="1" dirty="0"/>
              <a:t> </a:t>
            </a:r>
            <a:r>
              <a:rPr lang="de-DE" dirty="0"/>
              <a:t>(</a:t>
            </a:r>
            <a:r>
              <a:rPr lang="cs-CZ" dirty="0"/>
              <a:t>„</a:t>
            </a:r>
            <a:r>
              <a:rPr lang="de-DE" dirty="0"/>
              <a:t>ihr</a:t>
            </a:r>
            <a:r>
              <a:rPr lang="cs-CZ" dirty="0"/>
              <a:t>“</a:t>
            </a:r>
            <a:r>
              <a:rPr lang="de-DE" dirty="0"/>
              <a:t>) seit dem 9. Jh. (Otfrid von Weißenburg): die angesprochene Person behandelt, als ob sie nicht eine, sondern mehrere Personen sei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 err="1"/>
              <a:t>fnhd</a:t>
            </a:r>
            <a:r>
              <a:rPr lang="de-DE" dirty="0"/>
              <a:t>: 3. P. </a:t>
            </a:r>
            <a:r>
              <a:rPr lang="de-DE" dirty="0" err="1"/>
              <a:t>Sg</a:t>
            </a:r>
            <a:r>
              <a:rPr lang="cs-CZ" dirty="0"/>
              <a:t>.</a:t>
            </a:r>
            <a:r>
              <a:rPr lang="de-DE" dirty="0"/>
              <a:t>: </a:t>
            </a:r>
            <a:r>
              <a:rPr lang="de-DE" i="1" dirty="0"/>
              <a:t>Der Herr Pfarrer hört ja wohl, dass ich ein Christ bin. </a:t>
            </a:r>
            <a:r>
              <a:rPr lang="de-DE" dirty="0"/>
              <a:t>(</a:t>
            </a:r>
            <a:r>
              <a:rPr lang="de-DE" dirty="0" err="1"/>
              <a:t>Simplicissimus</a:t>
            </a:r>
            <a:r>
              <a:rPr lang="de-DE" dirty="0"/>
              <a:t>) (vornehmes, hochgestelltes Sprechen): die spezifisch höfliche Konnotation hat sich im Laufe der Zeit abgeschwächt, durch </a:t>
            </a:r>
            <a:r>
              <a:rPr lang="de-DE" i="1" dirty="0"/>
              <a:t>Sie</a:t>
            </a:r>
            <a:r>
              <a:rPr lang="de-DE" dirty="0"/>
              <a:t> ersetzt (die 3. P. </a:t>
            </a:r>
            <a:r>
              <a:rPr lang="de-DE" dirty="0" err="1"/>
              <a:t>Sg</a:t>
            </a:r>
            <a:r>
              <a:rPr lang="de-DE" dirty="0"/>
              <a:t>. einige Zeit beibehalten als Anrede für Bedienstete u. a.)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nhd. </a:t>
            </a:r>
            <a:r>
              <a:rPr lang="cs-CZ" i="1" dirty="0" err="1"/>
              <a:t>Sie</a:t>
            </a:r>
            <a:r>
              <a:rPr lang="de-DE" dirty="0"/>
              <a:t> der Anrede: stand urspr. als Pronomen der 3. P. neben einem im 16. Jh. für hoch gestellte Personen aufgekommenen pluralischen Titel – z. B. </a:t>
            </a:r>
            <a:r>
              <a:rPr lang="cs-CZ" i="1" dirty="0" err="1"/>
              <a:t>Euer</a:t>
            </a:r>
            <a:r>
              <a:rPr lang="cs-CZ" i="1" dirty="0"/>
              <a:t> </a:t>
            </a:r>
            <a:r>
              <a:rPr lang="cs-CZ" i="1" dirty="0" err="1"/>
              <a:t>Gnaden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...,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...</a:t>
            </a:r>
            <a:r>
              <a:rPr lang="de-DE" dirty="0"/>
              <a:t>; seit dem 17. Jh. </a:t>
            </a:r>
            <a:r>
              <a:rPr lang="cs-CZ" i="1" dirty="0" err="1"/>
              <a:t>Sie</a:t>
            </a:r>
            <a:r>
              <a:rPr lang="de-DE" dirty="0"/>
              <a:t> auch ohne vorherige Nennung des Titels gebraucht, im 18. Jh. als Anrede unter Adligen u. Bürgern von Stand neben dem älteren </a:t>
            </a:r>
            <a:r>
              <a:rPr lang="cs-CZ" i="1" dirty="0" err="1"/>
              <a:t>Ihr</a:t>
            </a:r>
            <a:r>
              <a:rPr lang="de-DE" dirty="0"/>
              <a:t> allgemein üblich u. groß geschrieben.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Diachrone</a:t>
            </a:r>
            <a:r>
              <a:rPr lang="cs-CZ" b="1" dirty="0"/>
              <a:t> Aspekte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(b) </a:t>
            </a:r>
            <a:r>
              <a:rPr lang="cs-CZ" i="1" dirty="0">
                <a:solidFill>
                  <a:srgbClr val="FFFF00"/>
                </a:solidFill>
              </a:rPr>
              <a:t>man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dem </a:t>
            </a:r>
            <a:r>
              <a:rPr lang="cs-CZ" dirty="0" err="1"/>
              <a:t>Nom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/>
              <a:t>. von </a:t>
            </a:r>
            <a:r>
              <a:rPr lang="cs-CZ" i="1" dirty="0"/>
              <a:t>Mann</a:t>
            </a:r>
            <a:r>
              <a:rPr lang="cs-CZ" dirty="0"/>
              <a:t> </a:t>
            </a:r>
            <a:r>
              <a:rPr lang="cs-CZ" dirty="0" err="1"/>
              <a:t>entwickelt</a:t>
            </a:r>
            <a:r>
              <a:rPr lang="cs-CZ" dirty="0"/>
              <a:t>; </a:t>
            </a:r>
            <a:r>
              <a:rPr lang="cs-CZ" dirty="0" err="1"/>
              <a:t>ähnliche</a:t>
            </a:r>
            <a:r>
              <a:rPr lang="cs-CZ" dirty="0"/>
              <a:t> </a:t>
            </a:r>
            <a:r>
              <a:rPr lang="cs-CZ" dirty="0" err="1"/>
              <a:t>Entwicklung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Französischen</a:t>
            </a:r>
            <a:r>
              <a:rPr lang="cs-CZ" dirty="0"/>
              <a:t>: </a:t>
            </a:r>
            <a:r>
              <a:rPr lang="cs-CZ" i="1" dirty="0"/>
              <a:t>on</a:t>
            </a:r>
            <a:r>
              <a:rPr lang="cs-CZ" dirty="0"/>
              <a:t> („man“)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i="1" dirty="0" err="1"/>
              <a:t>homme</a:t>
            </a:r>
            <a:r>
              <a:rPr lang="cs-CZ" dirty="0"/>
              <a:t> („Mann“, „</a:t>
            </a:r>
            <a:r>
              <a:rPr lang="cs-CZ" dirty="0" err="1"/>
              <a:t>Mensch</a:t>
            </a:r>
            <a:r>
              <a:rPr lang="cs-CZ" dirty="0"/>
              <a:t>“) </a:t>
            </a:r>
            <a:r>
              <a:rPr lang="cs-CZ" dirty="0" err="1"/>
              <a:t>zu</a:t>
            </a:r>
            <a:r>
              <a:rPr lang="cs-CZ" dirty="0"/>
              <a:t> lat. </a:t>
            </a:r>
            <a:r>
              <a:rPr lang="cs-CZ" i="1" dirty="0"/>
              <a:t>homo</a:t>
            </a:r>
            <a:r>
              <a:rPr lang="cs-CZ" dirty="0"/>
              <a:t> („Mann“, „</a:t>
            </a:r>
            <a:r>
              <a:rPr lang="cs-CZ" dirty="0" err="1"/>
              <a:t>Mensch</a:t>
            </a:r>
            <a:r>
              <a:rPr lang="cs-CZ" dirty="0"/>
              <a:t>“)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zunächst</a:t>
            </a:r>
            <a:r>
              <a:rPr lang="cs-CZ" dirty="0"/>
              <a:t> „</a:t>
            </a:r>
            <a:r>
              <a:rPr lang="cs-CZ" dirty="0" err="1"/>
              <a:t>irgendein</a:t>
            </a:r>
            <a:r>
              <a:rPr lang="cs-CZ" dirty="0"/>
              <a:t> </a:t>
            </a:r>
            <a:r>
              <a:rPr lang="cs-CZ" dirty="0" err="1"/>
              <a:t>Mensch</a:t>
            </a:r>
            <a:r>
              <a:rPr lang="cs-CZ" dirty="0"/>
              <a:t>“, </a:t>
            </a:r>
            <a:r>
              <a:rPr lang="cs-CZ" dirty="0" err="1"/>
              <a:t>dann</a:t>
            </a:r>
            <a:r>
              <a:rPr lang="cs-CZ" dirty="0"/>
              <a:t> „</a:t>
            </a:r>
            <a:r>
              <a:rPr lang="cs-CZ" dirty="0" err="1"/>
              <a:t>jeder</a:t>
            </a:r>
            <a:r>
              <a:rPr lang="cs-CZ" dirty="0"/>
              <a:t> </a:t>
            </a:r>
            <a:r>
              <a:rPr lang="cs-CZ" dirty="0" err="1"/>
              <a:t>beliebige</a:t>
            </a:r>
            <a:r>
              <a:rPr lang="cs-CZ" dirty="0"/>
              <a:t> </a:t>
            </a:r>
            <a:r>
              <a:rPr lang="cs-CZ" dirty="0" err="1"/>
              <a:t>Mensch</a:t>
            </a:r>
            <a:r>
              <a:rPr lang="cs-CZ" dirty="0"/>
              <a:t>“;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identisch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</a:t>
            </a:r>
            <a:r>
              <a:rPr lang="cs-CZ" dirty="0" err="1"/>
              <a:t>norddt</a:t>
            </a:r>
            <a:r>
              <a:rPr lang="cs-CZ" dirty="0"/>
              <a:t>. </a:t>
            </a:r>
            <a:r>
              <a:rPr lang="cs-CZ" dirty="0" err="1"/>
              <a:t>ugs</a:t>
            </a:r>
            <a:r>
              <a:rPr lang="cs-CZ" dirty="0"/>
              <a:t>. </a:t>
            </a:r>
            <a:r>
              <a:rPr lang="cs-CZ" i="1" dirty="0"/>
              <a:t>man</a:t>
            </a:r>
            <a:r>
              <a:rPr lang="cs-CZ" dirty="0"/>
              <a:t> </a:t>
            </a:r>
            <a:r>
              <a:rPr lang="cs-CZ" dirty="0" err="1"/>
              <a:t>etwa</a:t>
            </a:r>
            <a:r>
              <a:rPr lang="cs-CZ" dirty="0"/>
              <a:t> in </a:t>
            </a:r>
            <a:r>
              <a:rPr lang="cs-CZ" i="1" dirty="0" err="1"/>
              <a:t>Lass</a:t>
            </a:r>
            <a:r>
              <a:rPr lang="cs-CZ" i="1" dirty="0"/>
              <a:t> es man gut </a:t>
            </a:r>
            <a:r>
              <a:rPr lang="cs-CZ" i="1" dirty="0" err="1"/>
              <a:t>sein</a:t>
            </a:r>
            <a:r>
              <a:rPr lang="cs-CZ" i="1" dirty="0"/>
              <a:t>.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(c) </a:t>
            </a:r>
            <a:r>
              <a:rPr lang="cs-CZ" dirty="0" err="1">
                <a:solidFill>
                  <a:srgbClr val="FFFF00"/>
                </a:solidFill>
              </a:rPr>
              <a:t>Pronominalform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i="1" dirty="0">
                <a:solidFill>
                  <a:srgbClr val="FFFF00"/>
                </a:solidFill>
              </a:rPr>
              <a:t>es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historisch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Neutrum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Personalpronomen</a:t>
            </a:r>
            <a:r>
              <a:rPr lang="cs-CZ" dirty="0"/>
              <a:t> </a:t>
            </a:r>
            <a:r>
              <a:rPr lang="cs-CZ" i="1" dirty="0"/>
              <a:t>es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Ursache</a:t>
            </a:r>
            <a:r>
              <a:rPr lang="cs-CZ" dirty="0"/>
              <a:t> der </a:t>
            </a:r>
            <a:r>
              <a:rPr lang="cs-CZ" dirty="0" err="1"/>
              <a:t>vielseitigen</a:t>
            </a:r>
            <a:r>
              <a:rPr lang="cs-CZ" dirty="0"/>
              <a:t> </a:t>
            </a:r>
            <a:r>
              <a:rPr lang="cs-CZ" dirty="0" err="1"/>
              <a:t>Verwendung</a:t>
            </a:r>
            <a:r>
              <a:rPr lang="cs-CZ" dirty="0"/>
              <a:t> des </a:t>
            </a:r>
            <a:r>
              <a:rPr lang="cs-CZ" dirty="0" err="1"/>
              <a:t>heutigen</a:t>
            </a:r>
            <a:r>
              <a:rPr lang="cs-CZ" dirty="0"/>
              <a:t> </a:t>
            </a:r>
            <a:r>
              <a:rPr lang="cs-CZ" i="1" dirty="0"/>
              <a:t>es</a:t>
            </a:r>
            <a:r>
              <a:rPr lang="cs-CZ" dirty="0"/>
              <a:t>: </a:t>
            </a:r>
            <a:r>
              <a:rPr lang="cs-CZ" dirty="0" err="1"/>
              <a:t>Schreibungszusammenfall</a:t>
            </a:r>
            <a:r>
              <a:rPr lang="cs-CZ" dirty="0"/>
              <a:t> von altem </a:t>
            </a:r>
            <a:r>
              <a:rPr lang="cs-CZ" i="1" dirty="0" err="1"/>
              <a:t>ez</a:t>
            </a:r>
            <a:r>
              <a:rPr lang="cs-CZ" dirty="0"/>
              <a:t> (</a:t>
            </a:r>
            <a:r>
              <a:rPr lang="cs-CZ" dirty="0" err="1"/>
              <a:t>ursprünglich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Nom</a:t>
            </a:r>
            <a:r>
              <a:rPr lang="cs-CZ" dirty="0"/>
              <a:t>.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Akk</a:t>
            </a:r>
            <a:r>
              <a:rPr lang="cs-CZ" dirty="0"/>
              <a:t>.) </a:t>
            </a:r>
            <a:r>
              <a:rPr lang="cs-CZ" dirty="0" err="1"/>
              <a:t>und</a:t>
            </a:r>
            <a:r>
              <a:rPr lang="cs-CZ" dirty="0"/>
              <a:t> altem </a:t>
            </a:r>
            <a:r>
              <a:rPr lang="cs-CZ" i="1" dirty="0"/>
              <a:t>es</a:t>
            </a:r>
            <a:r>
              <a:rPr lang="cs-CZ" dirty="0"/>
              <a:t> (</a:t>
            </a:r>
            <a:r>
              <a:rPr lang="cs-CZ" dirty="0" err="1"/>
              <a:t>ursprünglich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den Gen.)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1. </a:t>
            </a:r>
            <a:r>
              <a:rPr lang="cs-CZ" b="1" dirty="0" err="1"/>
              <a:t>Einleitende</a:t>
            </a:r>
            <a:r>
              <a:rPr lang="cs-CZ" b="1" dirty="0"/>
              <a:t> </a:t>
            </a:r>
            <a:r>
              <a:rPr lang="cs-CZ" b="1" dirty="0" err="1"/>
              <a:t>Bemerkungen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unter</a:t>
            </a:r>
            <a:r>
              <a:rPr lang="cs-CZ" dirty="0"/>
              <a:t> </a:t>
            </a:r>
            <a:r>
              <a:rPr lang="cs-CZ" dirty="0" err="1"/>
              <a:t>syntaktischem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semantischem</a:t>
            </a:r>
            <a:r>
              <a:rPr lang="cs-CZ" dirty="0"/>
              <a:t> Aspekt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sehr</a:t>
            </a:r>
            <a:r>
              <a:rPr lang="cs-CZ" dirty="0"/>
              <a:t> </a:t>
            </a:r>
            <a:r>
              <a:rPr lang="cs-CZ" dirty="0" err="1"/>
              <a:t>heterogene</a:t>
            </a:r>
            <a:r>
              <a:rPr lang="cs-CZ" dirty="0"/>
              <a:t> </a:t>
            </a:r>
            <a:r>
              <a:rPr lang="cs-CZ" dirty="0" err="1"/>
              <a:t>Gruppe</a:t>
            </a:r>
            <a:r>
              <a:rPr lang="cs-CZ" dirty="0"/>
              <a:t> von </a:t>
            </a:r>
            <a:r>
              <a:rPr lang="cs-CZ" dirty="0" err="1"/>
              <a:t>Einzeltypen</a:t>
            </a:r>
            <a:r>
              <a:rPr lang="cs-CZ" dirty="0"/>
              <a:t>: </a:t>
            </a:r>
            <a:r>
              <a:rPr lang="cs-CZ" dirty="0" err="1"/>
              <a:t>uneinheitliche</a:t>
            </a:r>
            <a:r>
              <a:rPr lang="cs-CZ" dirty="0"/>
              <a:t> </a:t>
            </a:r>
            <a:r>
              <a:rPr lang="cs-CZ" dirty="0" err="1"/>
              <a:t>Erfassung</a:t>
            </a:r>
            <a:r>
              <a:rPr lang="cs-CZ" dirty="0"/>
              <a:t> in </a:t>
            </a:r>
            <a:r>
              <a:rPr lang="cs-CZ" dirty="0" err="1"/>
              <a:t>verschiedenen</a:t>
            </a:r>
            <a:r>
              <a:rPr lang="cs-CZ" dirty="0"/>
              <a:t> </a:t>
            </a:r>
            <a:r>
              <a:rPr lang="cs-CZ" dirty="0" err="1"/>
              <a:t>Grammatiken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zwei</a:t>
            </a:r>
            <a:r>
              <a:rPr lang="cs-CZ" dirty="0"/>
              <a:t> </a:t>
            </a:r>
            <a:r>
              <a:rPr lang="cs-CZ" dirty="0" err="1"/>
              <a:t>Verwendungsweisen</a:t>
            </a:r>
            <a:r>
              <a:rPr lang="cs-CZ" dirty="0"/>
              <a:t>: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(a) </a:t>
            </a:r>
            <a:r>
              <a:rPr lang="cs-CZ" dirty="0" err="1"/>
              <a:t>substantivisch</a:t>
            </a:r>
            <a:r>
              <a:rPr lang="cs-CZ" dirty="0"/>
              <a:t>: </a:t>
            </a:r>
            <a:r>
              <a:rPr lang="cs-CZ" i="1" dirty="0"/>
              <a:t>Peter </a:t>
            </a:r>
            <a:r>
              <a:rPr lang="cs-CZ" i="1" dirty="0" err="1"/>
              <a:t>liebt</a:t>
            </a:r>
            <a:r>
              <a:rPr lang="cs-CZ" i="1" dirty="0"/>
              <a:t> Eva, </a:t>
            </a:r>
            <a:r>
              <a:rPr lang="cs-CZ" i="1" dirty="0" err="1"/>
              <a:t>aber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liebt</a:t>
            </a:r>
            <a:r>
              <a:rPr lang="cs-CZ" i="1" dirty="0"/>
              <a:t> </a:t>
            </a:r>
            <a:r>
              <a:rPr lang="cs-CZ" i="1" dirty="0" err="1"/>
              <a:t>ihn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(b)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Artikelwort</a:t>
            </a:r>
            <a:r>
              <a:rPr lang="cs-CZ" dirty="0"/>
              <a:t>: </a:t>
            </a:r>
            <a:r>
              <a:rPr lang="cs-CZ" i="1" dirty="0" err="1"/>
              <a:t>Dieses</a:t>
            </a:r>
            <a:r>
              <a:rPr lang="cs-CZ" i="1" dirty="0"/>
              <a:t> </a:t>
            </a:r>
            <a:r>
              <a:rPr lang="cs-CZ" i="1" dirty="0" err="1"/>
              <a:t>Problem</a:t>
            </a:r>
            <a:r>
              <a:rPr lang="cs-CZ" i="1" dirty="0"/>
              <a:t> </a:t>
            </a:r>
            <a:r>
              <a:rPr lang="cs-CZ" i="1" dirty="0" err="1"/>
              <a:t>muss</a:t>
            </a:r>
            <a:r>
              <a:rPr lang="cs-CZ" i="1" dirty="0"/>
              <a:t> </a:t>
            </a:r>
            <a:r>
              <a:rPr lang="cs-CZ" i="1" dirty="0" err="1"/>
              <a:t>dringend</a:t>
            </a:r>
            <a:r>
              <a:rPr lang="cs-CZ" i="1" dirty="0"/>
              <a:t> </a:t>
            </a:r>
            <a:r>
              <a:rPr lang="cs-CZ" i="1" dirty="0" err="1"/>
              <a:t>angegangen</a:t>
            </a:r>
            <a:r>
              <a:rPr lang="cs-CZ" i="1" dirty="0"/>
              <a:t> </a:t>
            </a:r>
            <a:r>
              <a:rPr lang="cs-CZ" i="1" dirty="0" err="1"/>
              <a:t>werden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in </a:t>
            </a:r>
            <a:r>
              <a:rPr lang="cs-CZ" dirty="0" err="1"/>
              <a:t>flektierenden</a:t>
            </a:r>
            <a:r>
              <a:rPr lang="cs-CZ" dirty="0"/>
              <a:t> </a:t>
            </a:r>
            <a:r>
              <a:rPr lang="cs-CZ" dirty="0" err="1"/>
              <a:t>Sprachen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komplexe </a:t>
            </a:r>
            <a:r>
              <a:rPr lang="cs-CZ" dirty="0" err="1"/>
              <a:t>Deklination</a:t>
            </a:r>
            <a:r>
              <a:rPr lang="cs-CZ" dirty="0"/>
              <a:t>: </a:t>
            </a:r>
            <a:r>
              <a:rPr lang="cs-CZ" i="1" dirty="0" err="1"/>
              <a:t>er</a:t>
            </a:r>
            <a:r>
              <a:rPr lang="cs-CZ" i="1" dirty="0"/>
              <a:t>, </a:t>
            </a:r>
            <a:r>
              <a:rPr lang="cs-CZ" i="1" dirty="0" err="1"/>
              <a:t>ihm</a:t>
            </a:r>
            <a:r>
              <a:rPr lang="cs-CZ" i="1" dirty="0"/>
              <a:t>, </a:t>
            </a:r>
            <a:r>
              <a:rPr lang="cs-CZ" i="1" dirty="0" err="1"/>
              <a:t>ihn</a:t>
            </a:r>
            <a:r>
              <a:rPr lang="cs-CZ" i="1" dirty="0"/>
              <a:t> / on, mu, ho…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Kongruenz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ihren</a:t>
            </a:r>
            <a:r>
              <a:rPr lang="cs-CZ" dirty="0"/>
              <a:t> </a:t>
            </a:r>
            <a:r>
              <a:rPr lang="cs-CZ" dirty="0" err="1"/>
              <a:t>Bezugselementen</a:t>
            </a:r>
            <a:r>
              <a:rPr lang="cs-CZ" dirty="0"/>
              <a:t>: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. / </a:t>
            </a:r>
            <a:r>
              <a:rPr lang="cs-CZ" i="1" dirty="0" err="1"/>
              <a:t>Hast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Geschwister</a:t>
            </a:r>
            <a:r>
              <a:rPr lang="cs-CZ" i="1" dirty="0"/>
              <a:t>? / Er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mir</a:t>
            </a:r>
            <a:r>
              <a:rPr lang="cs-CZ" i="1" dirty="0"/>
              <a:t> </a:t>
            </a:r>
            <a:r>
              <a:rPr lang="cs-CZ" i="1" dirty="0" err="1"/>
              <a:t>gesagt</a:t>
            </a:r>
            <a:r>
              <a:rPr lang="cs-CZ" i="1" dirty="0"/>
              <a:t>,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wisse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.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pro-drop-</a:t>
            </a:r>
            <a:r>
              <a:rPr lang="cs-CZ" dirty="0" err="1"/>
              <a:t>Sprachen</a:t>
            </a:r>
            <a:r>
              <a:rPr lang="cs-CZ" dirty="0"/>
              <a:t>: Ital., </a:t>
            </a:r>
            <a:r>
              <a:rPr lang="cs-CZ" dirty="0" err="1"/>
              <a:t>Tsch</a:t>
            </a:r>
            <a:r>
              <a:rPr lang="cs-CZ" dirty="0"/>
              <a:t>. </a:t>
            </a:r>
            <a:r>
              <a:rPr lang="cs-CZ" dirty="0" err="1"/>
              <a:t>u.a.m</a:t>
            </a:r>
            <a:r>
              <a:rPr lang="cs-CZ" dirty="0"/>
              <a:t>.: </a:t>
            </a:r>
            <a:r>
              <a:rPr lang="cs-CZ" i="1" dirty="0"/>
              <a:t>Te </a:t>
            </a:r>
            <a:r>
              <a:rPr lang="cs-CZ" i="1" dirty="0" err="1"/>
              <a:t>amo</a:t>
            </a:r>
            <a:r>
              <a:rPr lang="cs-CZ" dirty="0"/>
              <a:t> (</a:t>
            </a:r>
            <a:r>
              <a:rPr lang="cs-CZ" dirty="0" err="1"/>
              <a:t>wörtl</a:t>
            </a:r>
            <a:r>
              <a:rPr lang="cs-CZ" dirty="0"/>
              <a:t>. „</a:t>
            </a:r>
            <a:r>
              <a:rPr lang="cs-CZ" dirty="0" err="1"/>
              <a:t>dich</a:t>
            </a:r>
            <a:r>
              <a:rPr lang="cs-CZ" dirty="0"/>
              <a:t> </a:t>
            </a:r>
            <a:r>
              <a:rPr lang="cs-CZ" dirty="0" err="1"/>
              <a:t>liebe</a:t>
            </a:r>
            <a:r>
              <a:rPr lang="cs-CZ" dirty="0"/>
              <a:t>“). </a:t>
            </a:r>
            <a:r>
              <a:rPr lang="cs-CZ" i="1" dirty="0"/>
              <a:t>Miluji Tě.</a:t>
            </a:r>
            <a:r>
              <a:rPr lang="cs-CZ" dirty="0"/>
              <a:t>: </a:t>
            </a:r>
            <a:r>
              <a:rPr lang="cs-CZ" dirty="0" err="1"/>
              <a:t>das</a:t>
            </a:r>
            <a:r>
              <a:rPr lang="cs-CZ" dirty="0"/>
              <a:t> Subjekt-</a:t>
            </a:r>
            <a:r>
              <a:rPr lang="cs-CZ" dirty="0" err="1"/>
              <a:t>Personalpronomen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regelmä</a:t>
            </a:r>
            <a:r>
              <a:rPr lang="de-DE" dirty="0" err="1"/>
              <a:t>ßig</a:t>
            </a:r>
            <a:r>
              <a:rPr lang="de-DE" dirty="0"/>
              <a:t> ausgedrückt</a:t>
            </a:r>
            <a:r>
              <a:rPr lang="cs-CZ" dirty="0"/>
              <a:t> X </a:t>
            </a:r>
            <a:r>
              <a:rPr lang="cs-CZ" dirty="0" err="1"/>
              <a:t>Dt</a:t>
            </a:r>
            <a:r>
              <a:rPr lang="cs-CZ" dirty="0"/>
              <a:t>. </a:t>
            </a:r>
            <a:r>
              <a:rPr lang="cs-CZ" dirty="0" err="1"/>
              <a:t>Engl</a:t>
            </a:r>
            <a:r>
              <a:rPr lang="cs-CZ" dirty="0"/>
              <a:t>.,...</a:t>
            </a:r>
          </a:p>
          <a:p>
            <a:pPr marL="182880" indent="-182880" eaLnBrk="1" fontAlgn="auto" hangingPunct="1"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Diachrone</a:t>
            </a:r>
            <a:r>
              <a:rPr lang="cs-CZ" b="1" dirty="0"/>
              <a:t> Aspekte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(d) </a:t>
            </a:r>
            <a:r>
              <a:rPr lang="cs-CZ" dirty="0" err="1">
                <a:solidFill>
                  <a:srgbClr val="FFFF00"/>
                </a:solidFill>
              </a:rPr>
              <a:t>Das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einfache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Demonstrativpronomen</a:t>
            </a:r>
            <a:r>
              <a:rPr lang="cs-CZ" dirty="0">
                <a:solidFill>
                  <a:srgbClr val="FFFF00"/>
                </a:solidFill>
              </a:rPr>
              <a:t>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Entwicklung</a:t>
            </a:r>
            <a:r>
              <a:rPr lang="cs-CZ" dirty="0"/>
              <a:t> des </a:t>
            </a:r>
            <a:r>
              <a:rPr lang="cs-CZ" dirty="0" err="1"/>
              <a:t>bestimmten</a:t>
            </a:r>
            <a:r>
              <a:rPr lang="cs-CZ" dirty="0"/>
              <a:t> </a:t>
            </a:r>
            <a:r>
              <a:rPr lang="cs-CZ" dirty="0" err="1"/>
              <a:t>Artikels</a:t>
            </a:r>
            <a:r>
              <a:rPr lang="cs-CZ" dirty="0"/>
              <a:t>: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Ahd</a:t>
            </a:r>
            <a:r>
              <a:rPr lang="cs-CZ" dirty="0"/>
              <a:t>. in Gang </a:t>
            </a:r>
            <a:r>
              <a:rPr lang="cs-CZ" dirty="0" err="1"/>
              <a:t>gesetzt</a:t>
            </a:r>
            <a:r>
              <a:rPr lang="cs-CZ" dirty="0"/>
              <a:t>; </a:t>
            </a:r>
            <a:r>
              <a:rPr lang="cs-CZ" dirty="0" err="1"/>
              <a:t>Definitheit</a:t>
            </a:r>
            <a:r>
              <a:rPr lang="cs-CZ" dirty="0"/>
              <a:t> </a:t>
            </a:r>
            <a:r>
              <a:rPr lang="cs-CZ" dirty="0" err="1"/>
              <a:t>noch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grammatikalisiert</a:t>
            </a:r>
            <a:r>
              <a:rPr lang="cs-CZ" dirty="0"/>
              <a:t>, </a:t>
            </a:r>
            <a:r>
              <a:rPr lang="cs-CZ" dirty="0" err="1"/>
              <a:t>aus</a:t>
            </a:r>
            <a:r>
              <a:rPr lang="cs-CZ" dirty="0"/>
              <a:t> dem Kontext </a:t>
            </a:r>
            <a:r>
              <a:rPr lang="cs-CZ" dirty="0" err="1"/>
              <a:t>erschließbar</a:t>
            </a:r>
            <a:r>
              <a:rPr lang="cs-CZ" dirty="0"/>
              <a:t>: </a:t>
            </a:r>
            <a:r>
              <a:rPr lang="cs-CZ" i="1" dirty="0" err="1"/>
              <a:t>dhazs</a:t>
            </a:r>
            <a:r>
              <a:rPr lang="cs-CZ" i="1" dirty="0"/>
              <a:t> fater </a:t>
            </a:r>
            <a:r>
              <a:rPr lang="cs-CZ" i="1" dirty="0" err="1"/>
              <a:t>endi</a:t>
            </a:r>
            <a:r>
              <a:rPr lang="cs-CZ" i="1" dirty="0"/>
              <a:t> </a:t>
            </a:r>
            <a:r>
              <a:rPr lang="cs-CZ" i="1" u="sng" dirty="0"/>
              <a:t>sunu</a:t>
            </a:r>
            <a:r>
              <a:rPr lang="cs-CZ" i="1" dirty="0"/>
              <a:t> </a:t>
            </a:r>
            <a:r>
              <a:rPr lang="cs-CZ" i="1" dirty="0" err="1"/>
              <a:t>endi</a:t>
            </a:r>
            <a:r>
              <a:rPr lang="cs-CZ" i="1" dirty="0"/>
              <a:t> </a:t>
            </a:r>
            <a:r>
              <a:rPr lang="cs-CZ" i="1" dirty="0" err="1"/>
              <a:t>heilac</a:t>
            </a:r>
            <a:r>
              <a:rPr lang="cs-CZ" i="1" dirty="0"/>
              <a:t> </a:t>
            </a:r>
            <a:r>
              <a:rPr lang="cs-CZ" i="1" dirty="0" err="1"/>
              <a:t>gheist</a:t>
            </a:r>
            <a:r>
              <a:rPr lang="cs-CZ" i="1" dirty="0"/>
              <a:t> </a:t>
            </a:r>
            <a:r>
              <a:rPr lang="cs-CZ" i="1" dirty="0" err="1"/>
              <a:t>got</a:t>
            </a:r>
            <a:r>
              <a:rPr lang="cs-CZ" i="1" dirty="0"/>
              <a:t> </a:t>
            </a:r>
            <a:r>
              <a:rPr lang="cs-CZ" i="1" dirty="0" err="1"/>
              <a:t>sii</a:t>
            </a:r>
            <a:r>
              <a:rPr lang="cs-CZ" dirty="0"/>
              <a:t> („</a:t>
            </a:r>
            <a:r>
              <a:rPr lang="cs-CZ" dirty="0" err="1"/>
              <a:t>dass</a:t>
            </a:r>
            <a:r>
              <a:rPr lang="cs-CZ" dirty="0"/>
              <a:t> der Vater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u="sng" dirty="0"/>
              <a:t>der</a:t>
            </a:r>
            <a:r>
              <a:rPr lang="cs-CZ" dirty="0"/>
              <a:t> </a:t>
            </a:r>
            <a:r>
              <a:rPr lang="cs-CZ" dirty="0" err="1"/>
              <a:t>Sohn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/>
              <a:t>heilige</a:t>
            </a:r>
            <a:r>
              <a:rPr lang="cs-CZ" dirty="0"/>
              <a:t> </a:t>
            </a:r>
            <a:r>
              <a:rPr lang="cs-CZ" dirty="0" err="1"/>
              <a:t>Geist</a:t>
            </a:r>
            <a:r>
              <a:rPr lang="cs-CZ" dirty="0"/>
              <a:t> Gott </a:t>
            </a:r>
            <a:r>
              <a:rPr lang="cs-CZ" dirty="0" err="1"/>
              <a:t>sind</a:t>
            </a:r>
            <a:r>
              <a:rPr lang="cs-CZ" dirty="0"/>
              <a:t>“)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syntaktische</a:t>
            </a:r>
            <a:r>
              <a:rPr lang="cs-CZ" dirty="0"/>
              <a:t> </a:t>
            </a:r>
            <a:r>
              <a:rPr lang="cs-CZ" dirty="0" err="1"/>
              <a:t>Mittel</a:t>
            </a:r>
            <a:r>
              <a:rPr lang="cs-CZ" dirty="0"/>
              <a:t> des (In-)</a:t>
            </a:r>
            <a:r>
              <a:rPr lang="cs-CZ" dirty="0" err="1"/>
              <a:t>Definitsausdrucks</a:t>
            </a:r>
            <a:r>
              <a:rPr lang="cs-CZ" dirty="0"/>
              <a:t>, z. B. </a:t>
            </a:r>
            <a:r>
              <a:rPr lang="cs-CZ" dirty="0" err="1"/>
              <a:t>Wortstellung</a:t>
            </a:r>
            <a:r>
              <a:rPr lang="cs-CZ" dirty="0"/>
              <a:t> </a:t>
            </a:r>
            <a:r>
              <a:rPr lang="cs-CZ" dirty="0" err="1"/>
              <a:t>bzw</a:t>
            </a:r>
            <a:r>
              <a:rPr lang="cs-CZ" dirty="0"/>
              <a:t>. </a:t>
            </a:r>
            <a:r>
              <a:rPr lang="cs-CZ" dirty="0" err="1"/>
              <a:t>Thema</a:t>
            </a:r>
            <a:r>
              <a:rPr lang="cs-CZ" dirty="0"/>
              <a:t>-</a:t>
            </a:r>
            <a:r>
              <a:rPr lang="cs-CZ" dirty="0" err="1"/>
              <a:t>Rhema</a:t>
            </a:r>
            <a:r>
              <a:rPr lang="cs-CZ" dirty="0"/>
              <a:t>-Struktur (</a:t>
            </a:r>
            <a:r>
              <a:rPr lang="cs-CZ" dirty="0" err="1"/>
              <a:t>Thema</a:t>
            </a:r>
            <a:r>
              <a:rPr lang="cs-CZ" dirty="0"/>
              <a:t>/definit vs. </a:t>
            </a:r>
            <a:r>
              <a:rPr lang="cs-CZ" dirty="0" err="1"/>
              <a:t>Rhema</a:t>
            </a:r>
            <a:r>
              <a:rPr lang="cs-CZ" dirty="0"/>
              <a:t>/indefinit):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Ahd</a:t>
            </a:r>
            <a:r>
              <a:rPr lang="cs-CZ" dirty="0"/>
              <a:t>.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Wortstellung</a:t>
            </a:r>
            <a:r>
              <a:rPr lang="cs-CZ" dirty="0"/>
              <a:t> </a:t>
            </a:r>
            <a:r>
              <a:rPr lang="cs-CZ" dirty="0" err="1"/>
              <a:t>ähnlich</a:t>
            </a:r>
            <a:r>
              <a:rPr lang="cs-CZ" dirty="0"/>
              <a:t> </a:t>
            </a:r>
            <a:r>
              <a:rPr lang="cs-CZ" dirty="0" err="1"/>
              <a:t>wie</a:t>
            </a:r>
            <a:r>
              <a:rPr lang="cs-CZ" dirty="0"/>
              <a:t> in </a:t>
            </a:r>
            <a:r>
              <a:rPr lang="cs-CZ" dirty="0" err="1"/>
              <a:t>heutigen</a:t>
            </a:r>
            <a:r>
              <a:rPr lang="cs-CZ" dirty="0"/>
              <a:t> </a:t>
            </a:r>
            <a:r>
              <a:rPr lang="cs-CZ" dirty="0" err="1"/>
              <a:t>slawischen</a:t>
            </a:r>
            <a:r>
              <a:rPr lang="cs-CZ" dirty="0"/>
              <a:t> </a:t>
            </a:r>
            <a:r>
              <a:rPr lang="cs-CZ" dirty="0" err="1"/>
              <a:t>Sprachen</a:t>
            </a:r>
            <a:r>
              <a:rPr lang="cs-CZ" dirty="0"/>
              <a:t> relativ </a:t>
            </a:r>
            <a:r>
              <a:rPr lang="cs-CZ" dirty="0" err="1"/>
              <a:t>frei</a:t>
            </a:r>
            <a:r>
              <a:rPr lang="cs-CZ" i="1" dirty="0"/>
              <a:t>: </a:t>
            </a:r>
            <a:r>
              <a:rPr lang="cs-CZ" i="1" dirty="0" err="1"/>
              <a:t>Inti</a:t>
            </a:r>
            <a:r>
              <a:rPr lang="cs-CZ" i="1" dirty="0"/>
              <a:t> </a:t>
            </a:r>
            <a:r>
              <a:rPr lang="cs-CZ" i="1" dirty="0" err="1"/>
              <a:t>sar</a:t>
            </a:r>
            <a:r>
              <a:rPr lang="cs-CZ" i="1" dirty="0"/>
              <a:t> </a:t>
            </a:r>
            <a:r>
              <a:rPr lang="cs-CZ" i="1" dirty="0" err="1"/>
              <a:t>gibot</a:t>
            </a:r>
            <a:r>
              <a:rPr lang="cs-CZ" i="1" dirty="0"/>
              <a:t> her </a:t>
            </a:r>
            <a:r>
              <a:rPr lang="cs-CZ" i="1" dirty="0" err="1"/>
              <a:t>thie</a:t>
            </a:r>
            <a:r>
              <a:rPr lang="cs-CZ" i="1" dirty="0"/>
              <a:t> </a:t>
            </a:r>
            <a:r>
              <a:rPr lang="cs-CZ" i="1" dirty="0" err="1"/>
              <a:t>iungiron</a:t>
            </a:r>
            <a:r>
              <a:rPr lang="cs-CZ" i="1" dirty="0"/>
              <a:t> </a:t>
            </a:r>
            <a:r>
              <a:rPr lang="cs-CZ" i="1" dirty="0" err="1"/>
              <a:t>stigan</a:t>
            </a:r>
            <a:r>
              <a:rPr lang="cs-CZ" i="1" dirty="0"/>
              <a:t> in </a:t>
            </a:r>
            <a:r>
              <a:rPr lang="cs-CZ" i="1" dirty="0" err="1"/>
              <a:t>skef</a:t>
            </a:r>
            <a:r>
              <a:rPr lang="cs-CZ" i="1" dirty="0"/>
              <a:t>.</a:t>
            </a:r>
            <a:r>
              <a:rPr lang="cs-CZ" dirty="0"/>
              <a:t> („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darauf</a:t>
            </a:r>
            <a:r>
              <a:rPr lang="cs-CZ" dirty="0"/>
              <a:t> </a:t>
            </a:r>
            <a:r>
              <a:rPr lang="cs-CZ" dirty="0" err="1"/>
              <a:t>forderte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Jünger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, in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Boot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steigen</a:t>
            </a:r>
            <a:r>
              <a:rPr lang="cs-CZ" dirty="0"/>
              <a:t>.“)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parallel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Entwicklung</a:t>
            </a:r>
            <a:r>
              <a:rPr lang="cs-CZ" dirty="0"/>
              <a:t> des </a:t>
            </a:r>
            <a:r>
              <a:rPr lang="cs-CZ" dirty="0" err="1"/>
              <a:t>Definitartikels</a:t>
            </a:r>
            <a:r>
              <a:rPr lang="cs-CZ" dirty="0"/>
              <a:t> </a:t>
            </a:r>
            <a:r>
              <a:rPr lang="cs-CZ" dirty="0" err="1"/>
              <a:t>findet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allmählicher</a:t>
            </a:r>
            <a:r>
              <a:rPr lang="cs-CZ" dirty="0"/>
              <a:t> </a:t>
            </a:r>
            <a:r>
              <a:rPr lang="cs-CZ" dirty="0" err="1"/>
              <a:t>Abbau</a:t>
            </a:r>
            <a:r>
              <a:rPr lang="cs-CZ" dirty="0"/>
              <a:t> der </a:t>
            </a:r>
            <a:r>
              <a:rPr lang="cs-CZ" dirty="0" err="1"/>
              <a:t>freien</a:t>
            </a:r>
            <a:r>
              <a:rPr lang="cs-CZ" dirty="0"/>
              <a:t> </a:t>
            </a:r>
            <a:r>
              <a:rPr lang="cs-CZ" dirty="0" err="1"/>
              <a:t>Wortstellung</a:t>
            </a:r>
            <a:r>
              <a:rPr lang="cs-CZ" dirty="0"/>
              <a:t> </a:t>
            </a:r>
            <a:r>
              <a:rPr lang="cs-CZ" dirty="0" err="1"/>
              <a:t>statt</a:t>
            </a:r>
            <a:r>
              <a:rPr lang="cs-CZ" dirty="0"/>
              <a:t>.  (</a:t>
            </a:r>
            <a:r>
              <a:rPr lang="cs-CZ" dirty="0" err="1"/>
              <a:t>ausführlicher</a:t>
            </a:r>
            <a:r>
              <a:rPr lang="cs-CZ" dirty="0"/>
              <a:t> </a:t>
            </a:r>
            <a:r>
              <a:rPr lang="cs-CZ" dirty="0" err="1"/>
              <a:t>vgl</a:t>
            </a:r>
            <a:r>
              <a:rPr lang="cs-CZ" dirty="0"/>
              <a:t>. </a:t>
            </a:r>
            <a:r>
              <a:rPr lang="cs-CZ" dirty="0" err="1"/>
              <a:t>Szczepaniak</a:t>
            </a:r>
            <a:r>
              <a:rPr lang="cs-CZ" dirty="0"/>
              <a:t> 2011: 63ff. )</a:t>
            </a:r>
          </a:p>
          <a:p>
            <a:pPr marL="182880" indent="-182880" eaLnBrk="1" fontAlgn="auto" hangingPunct="1">
              <a:defRPr/>
            </a:pP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</a:t>
            </a:r>
            <a:r>
              <a:rPr lang="cs-CZ" b="1" dirty="0"/>
              <a:t>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kontrastiver</a:t>
            </a:r>
            <a:r>
              <a:rPr lang="cs-CZ" b="1" dirty="0"/>
              <a:t> </a:t>
            </a:r>
            <a:r>
              <a:rPr lang="cs-CZ" b="1" dirty="0" err="1"/>
              <a:t>Sicht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ausführlicher</a:t>
            </a:r>
            <a:r>
              <a:rPr lang="cs-CZ" dirty="0"/>
              <a:t> </a:t>
            </a:r>
            <a:r>
              <a:rPr lang="cs-CZ" dirty="0" err="1"/>
              <a:t>vgl</a:t>
            </a:r>
            <a:r>
              <a:rPr lang="cs-CZ" dirty="0"/>
              <a:t>. </a:t>
            </a:r>
            <a:r>
              <a:rPr lang="de-DE" dirty="0" err="1"/>
              <a:t>Povejšil</a:t>
            </a:r>
            <a:r>
              <a:rPr lang="de-DE" dirty="0"/>
              <a:t> 2004: 152ff</a:t>
            </a:r>
            <a:r>
              <a:rPr lang="cs-CZ" dirty="0"/>
              <a:t>.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dirty="0">
                <a:solidFill>
                  <a:srgbClr val="FFFF00"/>
                </a:solidFill>
              </a:rPr>
              <a:t>(a) Personalpronomina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de-DE" dirty="0"/>
              <a:t>im Dt. muss das </a:t>
            </a:r>
            <a:r>
              <a:rPr lang="de-DE" dirty="0" err="1"/>
              <a:t>Subj</a:t>
            </a:r>
            <a:r>
              <a:rPr lang="de-DE" dirty="0"/>
              <a:t>. im Satz von wenigen Ausnahmen abgesehen</a:t>
            </a:r>
            <a:r>
              <a:rPr lang="cs-CZ" dirty="0"/>
              <a:t> (</a:t>
            </a:r>
            <a:r>
              <a:rPr lang="cs-CZ" dirty="0" err="1"/>
              <a:t>Ugs</a:t>
            </a:r>
            <a:r>
              <a:rPr lang="cs-CZ" dirty="0"/>
              <a:t>., </a:t>
            </a:r>
            <a:r>
              <a:rPr lang="cs-CZ" dirty="0" err="1"/>
              <a:t>Annoncen</a:t>
            </a:r>
            <a:r>
              <a:rPr lang="de-DE" dirty="0"/>
              <a:t>) stehen – Rolle der Personalpronomina (im Tsch. lediglich zur Betonung/Verdeutlichung) 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3. P. Pl.: </a:t>
            </a:r>
            <a:r>
              <a:rPr lang="de-DE" i="1" dirty="0"/>
              <a:t>Ich denke, sie waren dort nicht. </a:t>
            </a:r>
            <a:r>
              <a:rPr lang="en-US" i="1" dirty="0" err="1"/>
              <a:t>Myslím</a:t>
            </a:r>
            <a:r>
              <a:rPr lang="en-US" i="1" dirty="0"/>
              <a:t>, </a:t>
            </a:r>
            <a:r>
              <a:rPr lang="en-US" i="1" dirty="0" err="1"/>
              <a:t>že</a:t>
            </a:r>
            <a:r>
              <a:rPr lang="en-US" i="1" dirty="0"/>
              <a:t> </a:t>
            </a:r>
            <a:r>
              <a:rPr lang="en-US" i="1" dirty="0" err="1"/>
              <a:t>oni</a:t>
            </a:r>
            <a:r>
              <a:rPr lang="en-US" i="1" dirty="0"/>
              <a:t>/</a:t>
            </a:r>
            <a:r>
              <a:rPr lang="en-US" i="1" dirty="0" err="1"/>
              <a:t>ony</a:t>
            </a:r>
            <a:r>
              <a:rPr lang="en-US" i="1" dirty="0"/>
              <a:t> tam </a:t>
            </a:r>
            <a:r>
              <a:rPr lang="en-US" i="1" dirty="0" err="1"/>
              <a:t>nebyli</a:t>
            </a:r>
            <a:r>
              <a:rPr lang="en-US" i="1" dirty="0"/>
              <a:t>/y.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Sätze vom Typ </a:t>
            </a:r>
            <a:r>
              <a:rPr lang="de-DE" i="1" dirty="0" err="1"/>
              <a:t>Jdeme</a:t>
            </a:r>
            <a:r>
              <a:rPr lang="de-DE" i="1" dirty="0"/>
              <a:t> s </a:t>
            </a:r>
            <a:r>
              <a:rPr lang="de-DE" i="1" dirty="0" err="1"/>
              <a:t>dcerou</a:t>
            </a:r>
            <a:r>
              <a:rPr lang="de-DE" i="1" dirty="0"/>
              <a:t> do </a:t>
            </a:r>
            <a:r>
              <a:rPr lang="de-DE" i="1" dirty="0" err="1"/>
              <a:t>kina</a:t>
            </a:r>
            <a:r>
              <a:rPr lang="de-DE" i="1" dirty="0"/>
              <a:t>.</a:t>
            </a:r>
            <a:r>
              <a:rPr lang="de-DE" dirty="0"/>
              <a:t> Im Tsch. doppeldeutig (ich u</a:t>
            </a:r>
            <a:r>
              <a:rPr lang="cs-CZ" dirty="0" err="1"/>
              <a:t>nd</a:t>
            </a:r>
            <a:r>
              <a:rPr lang="de-DE" dirty="0"/>
              <a:t> die Tochter o</a:t>
            </a:r>
            <a:r>
              <a:rPr lang="cs-CZ" dirty="0"/>
              <a:t>der</a:t>
            </a:r>
            <a:r>
              <a:rPr lang="de-DE" dirty="0"/>
              <a:t> wir u</a:t>
            </a:r>
            <a:r>
              <a:rPr lang="cs-CZ" dirty="0" err="1"/>
              <a:t>nd</a:t>
            </a:r>
            <a:r>
              <a:rPr lang="de-DE" dirty="0"/>
              <a:t> die Tochter), im Dt. </a:t>
            </a:r>
            <a:r>
              <a:rPr lang="de-DE" i="1" dirty="0"/>
              <a:t>Ich gehe mit der Tochter ins Kino. Ich und meine Tochter, wir gehen ins Kino. </a:t>
            </a:r>
            <a:r>
              <a:rPr lang="de-DE" dirty="0"/>
              <a:t>X </a:t>
            </a:r>
            <a:r>
              <a:rPr lang="de-DE" i="1" dirty="0"/>
              <a:t>Wir gehen mit der Tochter ins Kino.</a:t>
            </a:r>
            <a:r>
              <a:rPr lang="de-DE" dirty="0"/>
              <a:t>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Tsch.: </a:t>
            </a:r>
            <a:r>
              <a:rPr lang="de-DE" i="1" dirty="0" err="1"/>
              <a:t>Už</a:t>
            </a:r>
            <a:r>
              <a:rPr lang="de-DE" i="1" dirty="0"/>
              <a:t> </a:t>
            </a:r>
            <a:r>
              <a:rPr lang="de-DE" i="1" dirty="0" err="1"/>
              <a:t>jste</a:t>
            </a:r>
            <a:r>
              <a:rPr lang="de-DE" i="1" dirty="0"/>
              <a:t> </a:t>
            </a:r>
            <a:r>
              <a:rPr lang="de-DE" i="1" dirty="0" err="1"/>
              <a:t>tady</a:t>
            </a:r>
            <a:r>
              <a:rPr lang="de-DE" i="1" dirty="0"/>
              <a:t>?</a:t>
            </a:r>
            <a:r>
              <a:rPr lang="de-DE" dirty="0"/>
              <a:t> doppeldeutig (Siezen, Duzen)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die dt. Höflichkeitsform entspricht dem tsch. </a:t>
            </a:r>
            <a:r>
              <a:rPr lang="cs-CZ" dirty="0"/>
              <a:t>„</a:t>
            </a:r>
            <a:r>
              <a:rPr lang="de-DE" dirty="0" err="1"/>
              <a:t>onikání</a:t>
            </a:r>
            <a:r>
              <a:rPr lang="cs-CZ" dirty="0"/>
              <a:t>“</a:t>
            </a:r>
            <a:r>
              <a:rPr lang="de-DE" dirty="0"/>
              <a:t>, im Dt. das Personalpronomen </a:t>
            </a:r>
            <a:r>
              <a:rPr lang="cs-CZ" dirty="0" err="1"/>
              <a:t>obligatorisch</a:t>
            </a:r>
            <a:r>
              <a:rPr lang="cs-CZ" dirty="0"/>
              <a:t> </a:t>
            </a:r>
            <a:r>
              <a:rPr lang="de-DE" dirty="0"/>
              <a:t>groß geschrieben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</a:t>
            </a:r>
            <a:r>
              <a:rPr lang="cs-CZ" b="1" dirty="0"/>
              <a:t>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kontrastiver</a:t>
            </a:r>
            <a:r>
              <a:rPr lang="cs-CZ" b="1" dirty="0"/>
              <a:t> </a:t>
            </a:r>
            <a:r>
              <a:rPr lang="cs-CZ" b="1" dirty="0" err="1"/>
              <a:t>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(b)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es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als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formales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Subjekt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en-US" dirty="0" err="1"/>
              <a:t>tsch</a:t>
            </a:r>
            <a:r>
              <a:rPr lang="en-US" dirty="0"/>
              <a:t>. </a:t>
            </a:r>
            <a:r>
              <a:rPr lang="en-US" i="1" dirty="0"/>
              <a:t>ono, to</a:t>
            </a:r>
            <a:r>
              <a:rPr lang="en-US" dirty="0"/>
              <a:t>: </a:t>
            </a:r>
            <a:r>
              <a:rPr lang="en-US" i="1" dirty="0"/>
              <a:t>To </a:t>
            </a:r>
            <a:r>
              <a:rPr lang="en-US" i="1" dirty="0" err="1"/>
              <a:t>prší</a:t>
            </a:r>
            <a:r>
              <a:rPr lang="en-US" i="1" dirty="0"/>
              <a:t>! </a:t>
            </a:r>
            <a:r>
              <a:rPr lang="de-DE" i="1" dirty="0" err="1"/>
              <a:t>Ono</a:t>
            </a:r>
            <a:r>
              <a:rPr lang="de-DE" i="1" dirty="0"/>
              <a:t> </a:t>
            </a:r>
            <a:r>
              <a:rPr lang="de-DE" i="1" dirty="0" err="1"/>
              <a:t>zase</a:t>
            </a:r>
            <a:r>
              <a:rPr lang="de-DE" i="1" dirty="0"/>
              <a:t> </a:t>
            </a:r>
            <a:r>
              <a:rPr lang="de-DE" i="1" dirty="0" err="1"/>
              <a:t>už</a:t>
            </a:r>
            <a:r>
              <a:rPr lang="de-DE" i="1" dirty="0"/>
              <a:t> </a:t>
            </a:r>
            <a:r>
              <a:rPr lang="de-DE" i="1" dirty="0" err="1"/>
              <a:t>prší</a:t>
            </a:r>
            <a:r>
              <a:rPr lang="de-DE" i="1" dirty="0"/>
              <a:t>!</a:t>
            </a:r>
            <a:r>
              <a:rPr lang="de-DE" dirty="0"/>
              <a:t> (emotional verstärkend)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dirty="0">
                <a:solidFill>
                  <a:srgbClr val="FFFF00"/>
                </a:solidFill>
              </a:rPr>
              <a:t>(c) Pronominaladverbien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de-DE" dirty="0"/>
              <a:t>im Tsch. </a:t>
            </a:r>
            <a:r>
              <a:rPr lang="de-DE" dirty="0" err="1"/>
              <a:t>Präp</a:t>
            </a:r>
            <a:r>
              <a:rPr lang="de-DE" dirty="0"/>
              <a:t>. + Personalpronomen o</a:t>
            </a:r>
            <a:r>
              <a:rPr lang="cs-CZ" dirty="0"/>
              <a:t>der</a:t>
            </a:r>
            <a:r>
              <a:rPr lang="de-DE" dirty="0"/>
              <a:t> </a:t>
            </a:r>
            <a:r>
              <a:rPr lang="de-DE" dirty="0" err="1"/>
              <a:t>Präp</a:t>
            </a:r>
            <a:r>
              <a:rPr lang="de-DE" dirty="0"/>
              <a:t>. + </a:t>
            </a:r>
            <a:r>
              <a:rPr lang="de-DE" i="1" dirty="0" err="1"/>
              <a:t>ten</a:t>
            </a:r>
            <a:r>
              <a:rPr lang="de-DE" dirty="0"/>
              <a:t> bzw. </a:t>
            </a:r>
            <a:r>
              <a:rPr lang="de-DE" dirty="0" err="1"/>
              <a:t>Präp</a:t>
            </a:r>
            <a:r>
              <a:rPr lang="de-DE" dirty="0"/>
              <a:t>. </a:t>
            </a:r>
            <a:r>
              <a:rPr lang="en-US" dirty="0"/>
              <a:t>+ </a:t>
            </a:r>
            <a:r>
              <a:rPr lang="en-US" i="1" dirty="0"/>
              <a:t>co</a:t>
            </a:r>
            <a:r>
              <a:rPr lang="en-US" dirty="0"/>
              <a:t>: </a:t>
            </a:r>
            <a:r>
              <a:rPr lang="en-US" i="1" dirty="0"/>
              <a:t>Na to se </a:t>
            </a:r>
            <a:r>
              <a:rPr lang="en-US" i="1" dirty="0" err="1"/>
              <a:t>můžeš</a:t>
            </a:r>
            <a:r>
              <a:rPr lang="en-US" i="1" dirty="0"/>
              <a:t> </a:t>
            </a:r>
            <a:r>
              <a:rPr lang="en-US" i="1" dirty="0" err="1"/>
              <a:t>spolehnout</a:t>
            </a:r>
            <a:r>
              <a:rPr lang="en-US" i="1" dirty="0"/>
              <a:t>. </a:t>
            </a:r>
            <a:r>
              <a:rPr lang="de-DE" i="1" dirty="0"/>
              <a:t>Na </a:t>
            </a:r>
            <a:r>
              <a:rPr lang="de-DE" i="1" dirty="0" err="1"/>
              <a:t>co</a:t>
            </a:r>
            <a:r>
              <a:rPr lang="de-DE" i="1" dirty="0"/>
              <a:t> </a:t>
            </a:r>
            <a:r>
              <a:rPr lang="de-DE" i="1" dirty="0" err="1"/>
              <a:t>čekáš</a:t>
            </a:r>
            <a:r>
              <a:rPr lang="de-DE" i="1" dirty="0"/>
              <a:t>?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dirty="0">
                <a:solidFill>
                  <a:srgbClr val="FFFF00"/>
                </a:solidFill>
              </a:rPr>
              <a:t>(d) Demonstrativpronomina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de-DE" dirty="0"/>
              <a:t>Dt.: das Pronomen </a:t>
            </a:r>
            <a:r>
              <a:rPr lang="de-DE" i="1" dirty="0"/>
              <a:t>der</a:t>
            </a:r>
            <a:r>
              <a:rPr lang="de-DE" dirty="0"/>
              <a:t>: Sätze vom Typ </a:t>
            </a:r>
            <a:r>
              <a:rPr lang="de-DE" i="1" dirty="0"/>
              <a:t>Unsere Erfahrungen und </a:t>
            </a:r>
            <a:r>
              <a:rPr lang="de-DE" i="1" u="sng" dirty="0"/>
              <a:t>die</a:t>
            </a:r>
            <a:r>
              <a:rPr lang="de-DE" i="1" dirty="0"/>
              <a:t> unserer Freunde sind grundverschieden.</a:t>
            </a:r>
            <a:r>
              <a:rPr lang="de-DE" dirty="0"/>
              <a:t> X </a:t>
            </a:r>
            <a:r>
              <a:rPr lang="de-DE" dirty="0" err="1"/>
              <a:t>Tsch</a:t>
            </a:r>
            <a:r>
              <a:rPr lang="cs-CZ" dirty="0"/>
              <a:t>.</a:t>
            </a:r>
            <a:r>
              <a:rPr lang="de-DE" dirty="0"/>
              <a:t>: das </a:t>
            </a:r>
            <a:r>
              <a:rPr lang="de-DE" dirty="0" err="1"/>
              <a:t>Subst</a:t>
            </a:r>
            <a:r>
              <a:rPr lang="de-DE" dirty="0"/>
              <a:t>. muss wiederholt werden: </a:t>
            </a:r>
            <a:r>
              <a:rPr lang="de-DE" i="1" dirty="0" err="1"/>
              <a:t>Naše</a:t>
            </a:r>
            <a:r>
              <a:rPr lang="de-DE" i="1" dirty="0"/>
              <a:t> </a:t>
            </a:r>
            <a:r>
              <a:rPr lang="de-DE" i="1" dirty="0" err="1"/>
              <a:t>zkušnosti</a:t>
            </a:r>
            <a:r>
              <a:rPr lang="de-DE" i="1" dirty="0"/>
              <a:t> a </a:t>
            </a:r>
            <a:r>
              <a:rPr lang="de-DE" i="1" u="sng" dirty="0" err="1"/>
              <a:t>zkušenosti</a:t>
            </a:r>
            <a:r>
              <a:rPr lang="de-DE" i="1" dirty="0"/>
              <a:t> </a:t>
            </a:r>
            <a:r>
              <a:rPr lang="de-DE" i="1" dirty="0" err="1"/>
              <a:t>našich</a:t>
            </a:r>
            <a:r>
              <a:rPr lang="de-DE" i="1" dirty="0"/>
              <a:t> </a:t>
            </a:r>
            <a:r>
              <a:rPr lang="de-DE" i="1" dirty="0" err="1"/>
              <a:t>přátel</a:t>
            </a:r>
            <a:r>
              <a:rPr lang="de-DE" i="1" dirty="0"/>
              <a:t> </a:t>
            </a:r>
            <a:r>
              <a:rPr lang="de-DE" i="1" dirty="0" err="1"/>
              <a:t>jsou</a:t>
            </a:r>
            <a:r>
              <a:rPr lang="de-DE" i="1" dirty="0"/>
              <a:t> </a:t>
            </a:r>
            <a:r>
              <a:rPr lang="de-DE" i="1" dirty="0" err="1"/>
              <a:t>zásadně</a:t>
            </a:r>
            <a:r>
              <a:rPr lang="de-DE" i="1" dirty="0"/>
              <a:t> </a:t>
            </a:r>
            <a:r>
              <a:rPr lang="de-DE" i="1" dirty="0" err="1"/>
              <a:t>rozdílné</a:t>
            </a:r>
            <a:r>
              <a:rPr lang="de-DE" i="1" dirty="0"/>
              <a:t>. </a:t>
            </a:r>
            <a:r>
              <a:rPr lang="cs-CZ" i="1" dirty="0"/>
              <a:t>/ ??? </a:t>
            </a:r>
            <a:r>
              <a:rPr lang="de-DE" i="1" dirty="0" err="1"/>
              <a:t>Naše</a:t>
            </a:r>
            <a:r>
              <a:rPr lang="de-DE" i="1" dirty="0"/>
              <a:t> </a:t>
            </a:r>
            <a:r>
              <a:rPr lang="de-DE" i="1" dirty="0" err="1"/>
              <a:t>zkuš</a:t>
            </a:r>
            <a:r>
              <a:rPr lang="cs-CZ" i="1" dirty="0"/>
              <a:t>e</a:t>
            </a:r>
            <a:r>
              <a:rPr lang="de-DE" i="1" dirty="0" err="1"/>
              <a:t>nosti</a:t>
            </a:r>
            <a:r>
              <a:rPr lang="de-DE" i="1" dirty="0"/>
              <a:t> a </a:t>
            </a:r>
            <a:r>
              <a:rPr lang="cs-CZ" i="1" u="sng" dirty="0"/>
              <a:t>ty</a:t>
            </a:r>
            <a:r>
              <a:rPr lang="de-DE" i="1" dirty="0"/>
              <a:t> </a:t>
            </a:r>
            <a:r>
              <a:rPr lang="de-DE" i="1" dirty="0" err="1"/>
              <a:t>našich</a:t>
            </a:r>
            <a:r>
              <a:rPr lang="de-DE" i="1" dirty="0"/>
              <a:t> </a:t>
            </a:r>
            <a:r>
              <a:rPr lang="de-DE" i="1" dirty="0" err="1"/>
              <a:t>přátel</a:t>
            </a:r>
            <a:r>
              <a:rPr lang="de-DE" i="1" dirty="0"/>
              <a:t> </a:t>
            </a:r>
            <a:r>
              <a:rPr lang="de-DE" i="1" dirty="0" err="1"/>
              <a:t>jsou</a:t>
            </a:r>
            <a:r>
              <a:rPr lang="de-DE" i="1" dirty="0"/>
              <a:t> </a:t>
            </a:r>
            <a:r>
              <a:rPr lang="de-DE" i="1" dirty="0" err="1"/>
              <a:t>zásadně</a:t>
            </a:r>
            <a:r>
              <a:rPr lang="de-DE" i="1" dirty="0"/>
              <a:t> </a:t>
            </a:r>
            <a:r>
              <a:rPr lang="de-DE" i="1" dirty="0" err="1"/>
              <a:t>rozdílné</a:t>
            </a:r>
            <a:r>
              <a:rPr lang="de-DE" i="1" dirty="0"/>
              <a:t>.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</a:t>
            </a:r>
            <a:r>
              <a:rPr lang="cs-CZ" b="1" dirty="0"/>
              <a:t>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kontrastiver</a:t>
            </a:r>
            <a:r>
              <a:rPr lang="cs-CZ" b="1" dirty="0"/>
              <a:t> </a:t>
            </a:r>
            <a:r>
              <a:rPr lang="cs-CZ" b="1" dirty="0" err="1"/>
              <a:t>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dirty="0">
                <a:solidFill>
                  <a:srgbClr val="FFFF00"/>
                </a:solidFill>
              </a:rPr>
              <a:t>(e) Relativpronomina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de-DE" dirty="0"/>
              <a:t>das tsch. </a:t>
            </a:r>
            <a:r>
              <a:rPr lang="de-DE" i="1" dirty="0" err="1"/>
              <a:t>kdo</a:t>
            </a:r>
            <a:r>
              <a:rPr lang="de-DE" dirty="0"/>
              <a:t> als Relativpronomen: im Dt. nicht </a:t>
            </a:r>
            <a:r>
              <a:rPr lang="de-DE" i="1" dirty="0"/>
              <a:t>wer</a:t>
            </a:r>
            <a:r>
              <a:rPr lang="de-DE" dirty="0"/>
              <a:t>, sondern </a:t>
            </a:r>
            <a:r>
              <a:rPr lang="de-DE" i="1" dirty="0"/>
              <a:t>der</a:t>
            </a:r>
            <a:r>
              <a:rPr lang="de-DE" dirty="0"/>
              <a:t>: </a:t>
            </a:r>
            <a:r>
              <a:rPr lang="de-DE" i="1" dirty="0" err="1"/>
              <a:t>Ten</a:t>
            </a:r>
            <a:r>
              <a:rPr lang="de-DE" i="1" dirty="0"/>
              <a:t>, </a:t>
            </a:r>
            <a:r>
              <a:rPr lang="de-DE" i="1" dirty="0" err="1"/>
              <a:t>kdo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 </a:t>
            </a:r>
            <a:r>
              <a:rPr lang="de-DE" i="1" dirty="0" err="1"/>
              <a:t>řekl</a:t>
            </a:r>
            <a:r>
              <a:rPr lang="de-DE" i="1" dirty="0"/>
              <a:t>, </a:t>
            </a:r>
            <a:r>
              <a:rPr lang="de-DE" i="1" dirty="0" err="1"/>
              <a:t>měl</a:t>
            </a:r>
            <a:r>
              <a:rPr lang="de-DE" i="1" dirty="0"/>
              <a:t> </a:t>
            </a:r>
            <a:r>
              <a:rPr lang="de-DE" i="1" dirty="0" err="1"/>
              <a:t>velký</a:t>
            </a:r>
            <a:r>
              <a:rPr lang="de-DE" i="1" dirty="0"/>
              <a:t> </a:t>
            </a:r>
            <a:r>
              <a:rPr lang="de-DE" i="1" dirty="0" err="1"/>
              <a:t>smysl</a:t>
            </a:r>
            <a:r>
              <a:rPr lang="de-DE" i="1" dirty="0"/>
              <a:t> pro </a:t>
            </a:r>
            <a:r>
              <a:rPr lang="de-DE" i="1" dirty="0" err="1"/>
              <a:t>humor</a:t>
            </a:r>
            <a:r>
              <a:rPr lang="de-DE" i="1" dirty="0"/>
              <a:t>. Derjenige, der/</a:t>
            </a:r>
            <a:r>
              <a:rPr lang="de-DE" i="1" strike="sngStrike" dirty="0"/>
              <a:t>wer</a:t>
            </a:r>
            <a:r>
              <a:rPr lang="de-DE" i="1" dirty="0"/>
              <a:t> es gesagt hat, hatte einen großen Sinn für Humor.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die </a:t>
            </a:r>
            <a:r>
              <a:rPr lang="de-DE" dirty="0" err="1"/>
              <a:t>Relativpronimina</a:t>
            </a:r>
            <a:r>
              <a:rPr lang="de-DE" dirty="0"/>
              <a:t>, die auf ein Personalpronomen der 1. o</a:t>
            </a:r>
            <a:r>
              <a:rPr lang="cs-CZ" dirty="0"/>
              <a:t>der</a:t>
            </a:r>
            <a:r>
              <a:rPr lang="de-DE" dirty="0"/>
              <a:t> 2. P. im Hauptsatz verweisen: im Dt. Wiederholung des Personalpronomens: </a:t>
            </a:r>
            <a:r>
              <a:rPr lang="de-DE" i="1" u="sng" dirty="0"/>
              <a:t>Ich</a:t>
            </a:r>
            <a:r>
              <a:rPr lang="de-DE" i="1" dirty="0"/>
              <a:t>, der </a:t>
            </a:r>
            <a:r>
              <a:rPr lang="de-DE" i="1" u="sng" dirty="0"/>
              <a:t>ich </a:t>
            </a:r>
            <a:r>
              <a:rPr lang="de-DE" i="1" dirty="0"/>
              <a:t>jeden Tag um sechs aufstehe, kann mir so etwas </a:t>
            </a:r>
            <a:r>
              <a:rPr lang="de-DE" i="1" dirty="0" err="1"/>
              <a:t>nich</a:t>
            </a:r>
            <a:r>
              <a:rPr lang="de-DE" i="1" dirty="0"/>
              <a:t> vorstellen. X </a:t>
            </a:r>
            <a:r>
              <a:rPr lang="de-DE" i="1" dirty="0" err="1"/>
              <a:t>Já</a:t>
            </a:r>
            <a:r>
              <a:rPr lang="de-DE" i="1" dirty="0"/>
              <a:t>, </a:t>
            </a:r>
            <a:r>
              <a:rPr lang="de-DE" i="1" dirty="0" err="1"/>
              <a:t>který</a:t>
            </a:r>
            <a:r>
              <a:rPr lang="cs-CZ" i="1" dirty="0"/>
              <a:t>/kdo</a:t>
            </a:r>
            <a:r>
              <a:rPr lang="de-DE" i="1" dirty="0"/>
              <a:t>...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dirty="0">
                <a:solidFill>
                  <a:srgbClr val="FFFF00"/>
                </a:solidFill>
              </a:rPr>
              <a:t>(f) </a:t>
            </a:r>
            <a:r>
              <a:rPr lang="de-DE" dirty="0" err="1">
                <a:solidFill>
                  <a:srgbClr val="FFFF00"/>
                </a:solidFill>
              </a:rPr>
              <a:t>Indefinitpronomina</a:t>
            </a:r>
            <a:endParaRPr lang="cs-CZ" dirty="0">
              <a:solidFill>
                <a:srgbClr val="FFFF00"/>
              </a:solidFill>
            </a:endParaRPr>
          </a:p>
          <a:p>
            <a:pPr marL="182880" indent="-182880" eaLnBrk="1" fontAlgn="auto" hangingPunct="1">
              <a:defRPr/>
            </a:pPr>
            <a:r>
              <a:rPr lang="de-DE" dirty="0"/>
              <a:t>dt. </a:t>
            </a:r>
            <a:r>
              <a:rPr lang="de-DE" i="1" dirty="0"/>
              <a:t>man</a:t>
            </a:r>
            <a:r>
              <a:rPr lang="de-DE" dirty="0"/>
              <a:t>: im Tsch. häufig unpersönliche Reflexivkonstruktion, 2. u</a:t>
            </a:r>
            <a:r>
              <a:rPr lang="cs-CZ" dirty="0" err="1"/>
              <a:t>nd</a:t>
            </a:r>
            <a:r>
              <a:rPr lang="de-DE" dirty="0"/>
              <a:t> 3. P. </a:t>
            </a:r>
            <a:r>
              <a:rPr lang="de-DE" dirty="0" err="1"/>
              <a:t>Sg</a:t>
            </a:r>
            <a:r>
              <a:rPr lang="de-DE" dirty="0"/>
              <a:t>. u</a:t>
            </a:r>
            <a:r>
              <a:rPr lang="cs-CZ" dirty="0" err="1"/>
              <a:t>nd</a:t>
            </a:r>
            <a:r>
              <a:rPr lang="de-DE" dirty="0"/>
              <a:t> </a:t>
            </a:r>
            <a:r>
              <a:rPr lang="cs-CZ" dirty="0"/>
              <a:t>„</a:t>
            </a:r>
            <a:r>
              <a:rPr lang="de-DE" dirty="0" err="1"/>
              <a:t>člověk</a:t>
            </a:r>
            <a:r>
              <a:rPr lang="cs-CZ" dirty="0"/>
              <a:t>“</a:t>
            </a:r>
            <a:r>
              <a:rPr lang="de-DE" dirty="0"/>
              <a:t>, </a:t>
            </a:r>
            <a:r>
              <a:rPr lang="cs-CZ" dirty="0"/>
              <a:t>„</a:t>
            </a:r>
            <a:r>
              <a:rPr lang="de-DE" dirty="0" err="1"/>
              <a:t>lidé</a:t>
            </a:r>
            <a:r>
              <a:rPr lang="cs-CZ" dirty="0"/>
              <a:t>“</a:t>
            </a:r>
            <a:r>
              <a:rPr lang="de-DE" dirty="0"/>
              <a:t> usw.: </a:t>
            </a:r>
            <a:r>
              <a:rPr lang="de-DE" i="1" dirty="0"/>
              <a:t>Was kann man dazu sagen? Co se </a:t>
            </a:r>
            <a:r>
              <a:rPr lang="de-DE" i="1" dirty="0" err="1"/>
              <a:t>dá</a:t>
            </a:r>
            <a:r>
              <a:rPr lang="de-DE" i="1" dirty="0"/>
              <a:t> k </a:t>
            </a:r>
            <a:r>
              <a:rPr lang="de-DE" i="1" dirty="0" err="1"/>
              <a:t>tomu</a:t>
            </a:r>
            <a:r>
              <a:rPr lang="de-DE" i="1" dirty="0"/>
              <a:t> </a:t>
            </a:r>
            <a:r>
              <a:rPr lang="de-DE" i="1" dirty="0" err="1"/>
              <a:t>říct</a:t>
            </a:r>
            <a:r>
              <a:rPr lang="de-DE" i="1" dirty="0"/>
              <a:t>? Über seine Laster spricht man nicht gern. O </a:t>
            </a:r>
            <a:r>
              <a:rPr lang="de-DE" i="1" dirty="0" err="1"/>
              <a:t>vlastních</a:t>
            </a:r>
            <a:r>
              <a:rPr lang="de-DE" i="1" dirty="0"/>
              <a:t> </a:t>
            </a:r>
            <a:r>
              <a:rPr lang="de-DE" i="1" dirty="0" err="1"/>
              <a:t>neřestech</a:t>
            </a:r>
            <a:r>
              <a:rPr lang="de-DE" i="1" dirty="0"/>
              <a:t> </a:t>
            </a:r>
            <a:r>
              <a:rPr lang="de-DE" i="1" dirty="0" err="1"/>
              <a:t>člověk</a:t>
            </a:r>
            <a:r>
              <a:rPr lang="de-DE" i="1" dirty="0"/>
              <a:t> </a:t>
            </a:r>
            <a:r>
              <a:rPr lang="de-DE" i="1" dirty="0" err="1"/>
              <a:t>mluví</a:t>
            </a:r>
            <a:r>
              <a:rPr lang="de-DE" i="1" dirty="0"/>
              <a:t> </a:t>
            </a:r>
            <a:r>
              <a:rPr lang="de-DE" i="1" dirty="0" err="1"/>
              <a:t>nerad</a:t>
            </a:r>
            <a:r>
              <a:rPr lang="cs-CZ" i="1" dirty="0"/>
              <a:t>/lidé mluví neradi</a:t>
            </a:r>
            <a:r>
              <a:rPr lang="de-DE" i="1" dirty="0"/>
              <a:t>. Wie man sich bettet, so schläft man. Jak si </a:t>
            </a:r>
            <a:r>
              <a:rPr lang="de-DE" i="1" dirty="0" err="1"/>
              <a:t>usteleš</a:t>
            </a:r>
            <a:r>
              <a:rPr lang="de-DE" i="1" dirty="0"/>
              <a:t>, </a:t>
            </a:r>
            <a:r>
              <a:rPr lang="de-DE" i="1" dirty="0" err="1"/>
              <a:t>tak</a:t>
            </a:r>
            <a:r>
              <a:rPr lang="de-DE" i="1" dirty="0"/>
              <a:t> si </a:t>
            </a:r>
            <a:r>
              <a:rPr lang="de-DE" i="1" dirty="0" err="1"/>
              <a:t>lehneš</a:t>
            </a:r>
            <a:r>
              <a:rPr lang="de-DE" i="1" dirty="0"/>
              <a:t>.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Literatur (</a:t>
            </a:r>
            <a:r>
              <a:rPr lang="cs-CZ" b="1" dirty="0" err="1"/>
              <a:t>Auswahl</a:t>
            </a:r>
            <a:r>
              <a:rPr lang="cs-CZ" b="1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Bachmann</a:t>
            </a:r>
            <a:r>
              <a:rPr lang="cs-CZ" dirty="0"/>
              <a:t>, A. R. (2005): </a:t>
            </a:r>
            <a:r>
              <a:rPr lang="cs-CZ" dirty="0" err="1"/>
              <a:t>Selbständige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klitische</a:t>
            </a:r>
            <a:r>
              <a:rPr lang="cs-CZ" dirty="0"/>
              <a:t> </a:t>
            </a:r>
            <a:r>
              <a:rPr lang="cs-CZ" dirty="0" err="1"/>
              <a:t>Personalpronomen</a:t>
            </a:r>
            <a:r>
              <a:rPr lang="cs-CZ" dirty="0"/>
              <a:t> in den </a:t>
            </a:r>
            <a:r>
              <a:rPr lang="cs-CZ" dirty="0" err="1"/>
              <a:t>deutschen</a:t>
            </a:r>
            <a:r>
              <a:rPr lang="cs-CZ" dirty="0"/>
              <a:t> </a:t>
            </a:r>
            <a:r>
              <a:rPr lang="cs-CZ" dirty="0" err="1"/>
              <a:t>Mundarten</a:t>
            </a:r>
            <a:r>
              <a:rPr lang="cs-CZ" dirty="0"/>
              <a:t> </a:t>
            </a:r>
            <a:r>
              <a:rPr lang="cs-CZ" dirty="0" err="1"/>
              <a:t>Tschechiens</a:t>
            </a:r>
            <a:r>
              <a:rPr lang="cs-CZ" dirty="0"/>
              <a:t>, in: </a:t>
            </a:r>
            <a:r>
              <a:rPr lang="cs-CZ" dirty="0" err="1"/>
              <a:t>Germanistisches</a:t>
            </a:r>
            <a:r>
              <a:rPr lang="cs-CZ" dirty="0"/>
              <a:t> </a:t>
            </a:r>
            <a:r>
              <a:rPr lang="cs-CZ" dirty="0" err="1"/>
              <a:t>Jahrbuch</a:t>
            </a:r>
            <a:r>
              <a:rPr lang="cs-CZ" dirty="0"/>
              <a:t> </a:t>
            </a:r>
            <a:r>
              <a:rPr lang="cs-CZ" dirty="0" err="1"/>
              <a:t>Brücken</a:t>
            </a:r>
            <a:r>
              <a:rPr lang="cs-CZ" dirty="0"/>
              <a:t>. </a:t>
            </a:r>
            <a:r>
              <a:rPr lang="cs-CZ" dirty="0" err="1"/>
              <a:t>Tschechische</a:t>
            </a:r>
            <a:r>
              <a:rPr lang="cs-CZ" dirty="0"/>
              <a:t> Republik ? </a:t>
            </a:r>
            <a:r>
              <a:rPr lang="cs-CZ" dirty="0" err="1"/>
              <a:t>Slowakei</a:t>
            </a:r>
            <a:r>
              <a:rPr lang="cs-CZ" dirty="0"/>
              <a:t>, </a:t>
            </a:r>
            <a:r>
              <a:rPr lang="cs-CZ" dirty="0" err="1"/>
              <a:t>Steffen</a:t>
            </a:r>
            <a:r>
              <a:rPr lang="cs-CZ" dirty="0"/>
              <a:t> </a:t>
            </a:r>
            <a:r>
              <a:rPr lang="cs-CZ" dirty="0" err="1"/>
              <a:t>Höhne</a:t>
            </a:r>
            <a:r>
              <a:rPr lang="cs-CZ" dirty="0"/>
              <a:t> - Roman Mikuláš - Marek Nekula - Milan Tvrdík, </a:t>
            </a:r>
            <a:r>
              <a:rPr lang="cs-CZ" dirty="0" err="1"/>
              <a:t>Weimar</a:t>
            </a:r>
            <a:r>
              <a:rPr lang="cs-CZ" dirty="0"/>
              <a:t> /</a:t>
            </a:r>
            <a:r>
              <a:rPr lang="cs-CZ" dirty="0" err="1"/>
              <a:t>Regensburg</a:t>
            </a:r>
            <a:r>
              <a:rPr lang="cs-CZ" dirty="0"/>
              <a:t>/Praha, </a:t>
            </a:r>
            <a:r>
              <a:rPr lang="cs-CZ" dirty="0" err="1"/>
              <a:t>DAAD&amp;Lidové</a:t>
            </a:r>
            <a:r>
              <a:rPr lang="cs-CZ" dirty="0"/>
              <a:t> noviny, S. 65–72, ISBN 80-7106-936-1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Barth</a:t>
            </a:r>
            <a:r>
              <a:rPr lang="cs-CZ" dirty="0"/>
              <a:t>, D. N. S. (2007): </a:t>
            </a:r>
            <a:r>
              <a:rPr lang="cs-CZ" dirty="0" err="1"/>
              <a:t>Pronouns</a:t>
            </a:r>
            <a:r>
              <a:rPr lang="cs-CZ" dirty="0"/>
              <a:t>: A </a:t>
            </a:r>
            <a:r>
              <a:rPr lang="cs-CZ" dirty="0" err="1"/>
              <a:t>cross-linguistric</a:t>
            </a:r>
            <a:r>
              <a:rPr lang="cs-CZ" dirty="0"/>
              <a:t> study. Oxford.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Beneš, E. (1967): Německé věty s man a jejich stylistické využití (</a:t>
            </a:r>
            <a:r>
              <a:rPr lang="cs-CZ" dirty="0" err="1"/>
              <a:t>Deutsche</a:t>
            </a:r>
            <a:r>
              <a:rPr lang="cs-CZ" dirty="0"/>
              <a:t> man-</a:t>
            </a:r>
            <a:r>
              <a:rPr lang="cs-CZ" dirty="0" err="1"/>
              <a:t>Sätze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/>
              <a:t>Stilwert</a:t>
            </a:r>
            <a:r>
              <a:rPr lang="cs-CZ" dirty="0"/>
              <a:t>), in: Slovo a slovesnost, </a:t>
            </a:r>
            <a:r>
              <a:rPr lang="cs-CZ" dirty="0" err="1"/>
              <a:t>Jg</a:t>
            </a:r>
            <a:r>
              <a:rPr lang="cs-CZ" dirty="0"/>
              <a:t>. 27, S. 410–418, ISSN 0037-7031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Cooper, R. (1979):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interpretation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pronouns</a:t>
            </a:r>
            <a:r>
              <a:rPr lang="cs-CZ" dirty="0"/>
              <a:t>, in: Syntax and </a:t>
            </a:r>
            <a:r>
              <a:rPr lang="cs-CZ" dirty="0" err="1"/>
              <a:t>Semantics</a:t>
            </a:r>
            <a:r>
              <a:rPr lang="cs-CZ" dirty="0"/>
              <a:t>, </a:t>
            </a:r>
            <a:r>
              <a:rPr lang="cs-CZ" dirty="0" err="1"/>
              <a:t>ed</a:t>
            </a:r>
            <a:r>
              <a:rPr lang="cs-CZ" dirty="0"/>
              <a:t>. F. Heny &amp; H. </a:t>
            </a:r>
            <a:r>
              <a:rPr lang="cs-CZ" dirty="0" err="1"/>
              <a:t>Schnelle</a:t>
            </a:r>
            <a:r>
              <a:rPr lang="cs-CZ" dirty="0"/>
              <a:t>, New York, S. 61–92.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Čermák, Fr. (2010): Obecný subjekt (objekt) a jeho lexikální vyjádření: anglické </a:t>
            </a:r>
            <a:r>
              <a:rPr lang="cs-CZ" dirty="0" err="1"/>
              <a:t>one</a:t>
            </a:r>
            <a:r>
              <a:rPr lang="cs-CZ" dirty="0"/>
              <a:t>, německé man, </a:t>
            </a:r>
            <a:r>
              <a:rPr lang="cs-CZ" dirty="0" err="1"/>
              <a:t>francouzké</a:t>
            </a:r>
            <a:r>
              <a:rPr lang="cs-CZ" dirty="0"/>
              <a:t> on a české člověk, in: Mnohojazyčný korpus </a:t>
            </a:r>
            <a:r>
              <a:rPr lang="cs-CZ" dirty="0" err="1"/>
              <a:t>InterCorp</a:t>
            </a:r>
            <a:r>
              <a:rPr lang="cs-CZ" dirty="0"/>
              <a:t>: Možnosti studia, František Čermák/Jan </a:t>
            </a:r>
            <a:r>
              <a:rPr lang="cs-CZ" dirty="0" err="1"/>
              <a:t>Kocek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), Praha, Nakladatelství Lidové noviny/Ústav Českého národního korpusu, S. 182–189, ISBN 978-80-7422-058-6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Doleželová, J. (2011): Pronomen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DaF-Unterricht</a:t>
            </a:r>
            <a:r>
              <a:rPr lang="cs-CZ" dirty="0"/>
              <a:t>, in: Die </a:t>
            </a:r>
            <a:r>
              <a:rPr lang="cs-CZ" dirty="0" err="1"/>
              <a:t>Grammatik</a:t>
            </a:r>
            <a:r>
              <a:rPr lang="cs-CZ" dirty="0"/>
              <a:t>, </a:t>
            </a:r>
            <a:r>
              <a:rPr lang="cs-CZ" dirty="0" err="1"/>
              <a:t>Semantik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Pragmatik des </a:t>
            </a:r>
            <a:r>
              <a:rPr lang="cs-CZ" dirty="0" err="1"/>
              <a:t>Wortes</a:t>
            </a:r>
            <a:r>
              <a:rPr lang="cs-CZ" dirty="0"/>
              <a:t>.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Erforschung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Vermittlung</a:t>
            </a:r>
            <a:r>
              <a:rPr lang="cs-CZ" dirty="0"/>
              <a:t> (</a:t>
            </a:r>
            <a:r>
              <a:rPr lang="cs-CZ" dirty="0" err="1"/>
              <a:t>Budweiser</a:t>
            </a:r>
            <a:r>
              <a:rPr lang="cs-CZ" dirty="0"/>
              <a:t> </a:t>
            </a:r>
            <a:r>
              <a:rPr lang="cs-CZ" dirty="0" err="1"/>
              <a:t>Arbeiten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Germanistik in </a:t>
            </a:r>
            <a:r>
              <a:rPr lang="cs-CZ" dirty="0" err="1"/>
              <a:t>Unterricht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Forschung</a:t>
            </a:r>
            <a:r>
              <a:rPr lang="cs-CZ" dirty="0"/>
              <a:t>, </a:t>
            </a:r>
            <a:r>
              <a:rPr lang="cs-CZ" dirty="0" err="1"/>
              <a:t>Bd</a:t>
            </a:r>
            <a:r>
              <a:rPr lang="cs-CZ" dirty="0"/>
              <a:t>. 1), Lejsková, Alena/</a:t>
            </a:r>
            <a:r>
              <a:rPr lang="cs-CZ" dirty="0" err="1"/>
              <a:t>Valdrová</a:t>
            </a:r>
            <a:r>
              <a:rPr lang="cs-CZ" dirty="0"/>
              <a:t>, Jana (</a:t>
            </a:r>
            <a:r>
              <a:rPr lang="cs-CZ" dirty="0" err="1"/>
              <a:t>Hrsg</a:t>
            </a:r>
            <a:r>
              <a:rPr lang="cs-CZ" dirty="0"/>
              <a:t>.), Augsburg, </a:t>
            </a:r>
            <a:r>
              <a:rPr lang="cs-CZ" dirty="0" err="1"/>
              <a:t>Wißner-Verlag</a:t>
            </a:r>
            <a:r>
              <a:rPr lang="cs-CZ" dirty="0"/>
              <a:t>, S. 179–184, ISBN 978-3-89639-806-2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Dušková, L. (1973): Man-</a:t>
            </a:r>
            <a:r>
              <a:rPr lang="cs-CZ" dirty="0" err="1"/>
              <a:t>Sätze</a:t>
            </a:r>
            <a:r>
              <a:rPr lang="cs-CZ" dirty="0"/>
              <a:t> in Czech and in </a:t>
            </a:r>
            <a:r>
              <a:rPr lang="cs-CZ" dirty="0" err="1"/>
              <a:t>English</a:t>
            </a:r>
            <a:r>
              <a:rPr lang="cs-CZ" dirty="0"/>
              <a:t>, in: </a:t>
            </a:r>
            <a:r>
              <a:rPr lang="cs-CZ" dirty="0" err="1"/>
              <a:t>Philologica</a:t>
            </a:r>
            <a:r>
              <a:rPr lang="cs-CZ" dirty="0"/>
              <a:t> </a:t>
            </a:r>
            <a:r>
              <a:rPr lang="cs-CZ" dirty="0" err="1"/>
              <a:t>Pragensia</a:t>
            </a:r>
            <a:r>
              <a:rPr lang="cs-CZ" dirty="0"/>
              <a:t> 16, Prag, Academia, S. 5–37, ISSN 0048-3885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Literatur (</a:t>
            </a:r>
            <a:r>
              <a:rPr lang="cs-CZ" b="1" dirty="0" err="1"/>
              <a:t>Auswahl</a:t>
            </a:r>
            <a:r>
              <a:rPr lang="cs-CZ" b="1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Ehrich</a:t>
            </a:r>
            <a:r>
              <a:rPr lang="cs-CZ" dirty="0"/>
              <a:t>, V. (1992): </a:t>
            </a:r>
            <a:r>
              <a:rPr lang="cs-CZ" dirty="0" err="1"/>
              <a:t>Hier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Jetzt</a:t>
            </a:r>
            <a:r>
              <a:rPr lang="cs-CZ" dirty="0"/>
              <a:t>. </a:t>
            </a:r>
            <a:r>
              <a:rPr lang="cs-CZ" dirty="0" err="1"/>
              <a:t>Studien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lokalen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temporalen</a:t>
            </a:r>
            <a:r>
              <a:rPr lang="cs-CZ" dirty="0"/>
              <a:t> </a:t>
            </a:r>
            <a:r>
              <a:rPr lang="cs-CZ" dirty="0" err="1"/>
              <a:t>Deixis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Deutschen</a:t>
            </a:r>
            <a:r>
              <a:rPr lang="cs-CZ" dirty="0"/>
              <a:t>. </a:t>
            </a:r>
            <a:r>
              <a:rPr lang="cs-CZ" dirty="0" err="1"/>
              <a:t>Tübingen</a:t>
            </a:r>
            <a:r>
              <a:rPr lang="cs-CZ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Howe</a:t>
            </a:r>
            <a:r>
              <a:rPr lang="cs-CZ" dirty="0"/>
              <a:t>, S. (1996):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pronouns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Germanic</a:t>
            </a:r>
            <a:r>
              <a:rPr lang="cs-CZ" dirty="0"/>
              <a:t> </a:t>
            </a:r>
            <a:r>
              <a:rPr lang="cs-CZ" dirty="0" err="1"/>
              <a:t>languages</a:t>
            </a:r>
            <a:r>
              <a:rPr lang="cs-CZ" dirty="0"/>
              <a:t>. </a:t>
            </a:r>
            <a:r>
              <a:rPr lang="cs-CZ" dirty="0" err="1"/>
              <a:t>Berlin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Motapanyane</a:t>
            </a:r>
            <a:r>
              <a:rPr lang="cs-CZ" dirty="0"/>
              <a:t>, V. (</a:t>
            </a:r>
            <a:r>
              <a:rPr lang="cs-CZ" dirty="0" err="1"/>
              <a:t>ed</a:t>
            </a:r>
            <a:r>
              <a:rPr lang="cs-CZ" dirty="0"/>
              <a:t>.) (1997): </a:t>
            </a:r>
            <a:r>
              <a:rPr lang="cs-CZ" dirty="0" err="1"/>
              <a:t>Clitics</a:t>
            </a:r>
            <a:r>
              <a:rPr lang="cs-CZ" dirty="0"/>
              <a:t>, </a:t>
            </a:r>
            <a:r>
              <a:rPr lang="cs-CZ" dirty="0" err="1"/>
              <a:t>pronouns</a:t>
            </a:r>
            <a:r>
              <a:rPr lang="cs-CZ" dirty="0"/>
              <a:t> and </a:t>
            </a:r>
            <a:r>
              <a:rPr lang="cs-CZ" dirty="0" err="1"/>
              <a:t>movement</a:t>
            </a:r>
            <a:r>
              <a:rPr lang="cs-CZ" dirty="0"/>
              <a:t>. </a:t>
            </a:r>
            <a:r>
              <a:rPr lang="cs-CZ" dirty="0" err="1"/>
              <a:t>Kirkland</a:t>
            </a:r>
            <a:r>
              <a:rPr lang="cs-CZ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de-DE" dirty="0" err="1"/>
              <a:t>Peloušková</a:t>
            </a:r>
            <a:r>
              <a:rPr lang="de-DE" dirty="0"/>
              <a:t>, H</a:t>
            </a:r>
            <a:r>
              <a:rPr lang="cs-CZ" dirty="0"/>
              <a:t>. </a:t>
            </a:r>
            <a:r>
              <a:rPr lang="de-DE" dirty="0"/>
              <a:t>(2010): Was entspricht den deutschen Konstruktionen mit dem Platzhalter es im Tschechischen?, in: Aspekte der Sprachwissenschaft: Linguistik-Tage Jena. 18. Jahrestagung der Gesellschaft für Sprache und Sprachen e.V., Bettina Bock (Hrsg.), Hamburg, Verlag Dr. </a:t>
            </a:r>
            <a:r>
              <a:rPr lang="de-DE" dirty="0" err="1"/>
              <a:t>Kovač</a:t>
            </a:r>
            <a:r>
              <a:rPr lang="de-DE" dirty="0"/>
              <a:t>, S. 93–102, ISBN 978-3-8300-4578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 err="1"/>
              <a:t>Peloušková</a:t>
            </a:r>
            <a:r>
              <a:rPr lang="de-DE" dirty="0"/>
              <a:t>, H</a:t>
            </a:r>
            <a:r>
              <a:rPr lang="cs-CZ" dirty="0"/>
              <a:t>. </a:t>
            </a:r>
            <a:r>
              <a:rPr lang="de-DE" dirty="0"/>
              <a:t>(2009): Das Pronomen es, seine Referenten und seine Entsprechungen im Tschechischen, in: Linguistik und Übersetzung in </a:t>
            </a:r>
            <a:r>
              <a:rPr lang="de-DE" dirty="0" err="1"/>
              <a:t>Kouvola</a:t>
            </a:r>
            <a:r>
              <a:rPr lang="de-DE" dirty="0"/>
              <a:t>. Beiträge zu Sprache und Sprachen 7. Vorträge der 17. Jahrestagung der GESUS, </a:t>
            </a:r>
            <a:r>
              <a:rPr lang="de-DE" dirty="0" err="1"/>
              <a:t>Irmeli</a:t>
            </a:r>
            <a:r>
              <a:rPr lang="de-DE" dirty="0"/>
              <a:t> </a:t>
            </a:r>
            <a:r>
              <a:rPr lang="de-DE" dirty="0" err="1"/>
              <a:t>Helin</a:t>
            </a:r>
            <a:r>
              <a:rPr lang="de-DE" dirty="0"/>
              <a:t> (Hrsg.), Helsinki, University </a:t>
            </a:r>
            <a:r>
              <a:rPr lang="de-DE" dirty="0" err="1"/>
              <a:t>of</a:t>
            </a:r>
            <a:r>
              <a:rPr lang="de-DE" dirty="0"/>
              <a:t> Helsinki, S. 115–133, ISBN 978-952-10-5248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H. (2009): </a:t>
            </a:r>
            <a:r>
              <a:rPr lang="cs-CZ" dirty="0" err="1"/>
              <a:t>Konstruktionen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</a:t>
            </a:r>
            <a:r>
              <a:rPr lang="cs-CZ" dirty="0" err="1"/>
              <a:t>deutschen</a:t>
            </a:r>
            <a:r>
              <a:rPr lang="cs-CZ" dirty="0"/>
              <a:t> </a:t>
            </a:r>
            <a:r>
              <a:rPr lang="cs-CZ" dirty="0" err="1"/>
              <a:t>Platzhalter</a:t>
            </a:r>
            <a:r>
              <a:rPr lang="cs-CZ" dirty="0"/>
              <a:t> es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tschechischen</a:t>
            </a:r>
            <a:r>
              <a:rPr lang="cs-CZ" dirty="0"/>
              <a:t> </a:t>
            </a:r>
            <a:r>
              <a:rPr lang="cs-CZ" dirty="0" err="1"/>
              <a:t>Entsprechungen</a:t>
            </a:r>
            <a:r>
              <a:rPr lang="cs-CZ" dirty="0"/>
              <a:t>, in: </a:t>
            </a:r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Tschechisch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Vergleich</a:t>
            </a:r>
            <a:r>
              <a:rPr lang="cs-CZ" dirty="0"/>
              <a:t>. </a:t>
            </a:r>
            <a:r>
              <a:rPr lang="cs-CZ" dirty="0" err="1"/>
              <a:t>Korpusbasierte</a:t>
            </a:r>
            <a:r>
              <a:rPr lang="cs-CZ" dirty="0"/>
              <a:t> </a:t>
            </a:r>
            <a:r>
              <a:rPr lang="cs-CZ" dirty="0" err="1"/>
              <a:t>linguistische</a:t>
            </a:r>
            <a:r>
              <a:rPr lang="cs-CZ" dirty="0"/>
              <a:t> </a:t>
            </a:r>
            <a:r>
              <a:rPr lang="cs-CZ" dirty="0" err="1"/>
              <a:t>Studien</a:t>
            </a:r>
            <a:r>
              <a:rPr lang="cs-CZ" dirty="0"/>
              <a:t>, Tomáš Káňa - Hana </a:t>
            </a:r>
            <a:r>
              <a:rPr lang="cs-CZ" dirty="0" err="1"/>
              <a:t>Peloušková</a:t>
            </a:r>
            <a:r>
              <a:rPr lang="cs-CZ" dirty="0"/>
              <a:t> (</a:t>
            </a:r>
            <a:r>
              <a:rPr lang="cs-CZ" dirty="0" err="1"/>
              <a:t>Hrsg</a:t>
            </a:r>
            <a:r>
              <a:rPr lang="cs-CZ" dirty="0"/>
              <a:t>.), Brno, Masarykova univerzita, S. 90–104, ISBN 978-80-210-5068-6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H. (2009): </a:t>
            </a:r>
            <a:r>
              <a:rPr lang="cs-CZ" dirty="0" err="1"/>
              <a:t>Zum</a:t>
            </a:r>
            <a:r>
              <a:rPr lang="cs-CZ" dirty="0"/>
              <a:t> Pronomen es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seinen</a:t>
            </a:r>
            <a:r>
              <a:rPr lang="cs-CZ" dirty="0"/>
              <a:t> </a:t>
            </a:r>
            <a:r>
              <a:rPr lang="cs-CZ" dirty="0" err="1"/>
              <a:t>Äquivalenten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Tschechischen</a:t>
            </a:r>
            <a:r>
              <a:rPr lang="cs-CZ" dirty="0"/>
              <a:t>, in: </a:t>
            </a:r>
            <a:r>
              <a:rPr lang="cs-CZ" dirty="0" err="1"/>
              <a:t>Germanistische</a:t>
            </a:r>
            <a:r>
              <a:rPr lang="cs-CZ" dirty="0"/>
              <a:t> </a:t>
            </a:r>
            <a:r>
              <a:rPr lang="cs-CZ" dirty="0" err="1"/>
              <a:t>Linguistik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neuen</a:t>
            </a:r>
            <a:r>
              <a:rPr lang="cs-CZ" dirty="0"/>
              <a:t> </a:t>
            </a:r>
            <a:r>
              <a:rPr lang="cs-CZ" dirty="0" err="1"/>
              <a:t>Herausforderungen</a:t>
            </a:r>
            <a:r>
              <a:rPr lang="cs-CZ" dirty="0"/>
              <a:t> in </a:t>
            </a:r>
            <a:r>
              <a:rPr lang="cs-CZ" dirty="0" err="1"/>
              <a:t>Forschung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Lehre</a:t>
            </a:r>
            <a:r>
              <a:rPr lang="cs-CZ" dirty="0"/>
              <a:t> in </a:t>
            </a:r>
            <a:r>
              <a:rPr lang="cs-CZ" dirty="0" err="1"/>
              <a:t>Tschechien</a:t>
            </a:r>
            <a:r>
              <a:rPr lang="cs-CZ" dirty="0"/>
              <a:t>, Libuše Spáčilová - Lenka Vaňková (</a:t>
            </a:r>
            <a:r>
              <a:rPr lang="cs-CZ" dirty="0" err="1"/>
              <a:t>Hrsg</a:t>
            </a:r>
            <a:r>
              <a:rPr lang="cs-CZ" dirty="0"/>
              <a:t>.), Brno, </a:t>
            </a:r>
            <a:r>
              <a:rPr lang="cs-CZ" dirty="0" err="1"/>
              <a:t>Academicus</a:t>
            </a:r>
            <a:r>
              <a:rPr lang="cs-CZ" dirty="0"/>
              <a:t>, S. 307–317, ISBN 978-80-87192-05</a:t>
            </a:r>
          </a:p>
          <a:p>
            <a:pPr marL="182880" indent="-182880" eaLnBrk="1" fontAlgn="auto" hangingPunct="1">
              <a:defRPr/>
            </a:pPr>
            <a:r>
              <a:rPr lang="de-DE" dirty="0" err="1"/>
              <a:t>Peloušková</a:t>
            </a:r>
            <a:r>
              <a:rPr lang="de-DE" dirty="0"/>
              <a:t>, H</a:t>
            </a:r>
            <a:r>
              <a:rPr lang="cs-CZ" dirty="0"/>
              <a:t>. </a:t>
            </a:r>
            <a:r>
              <a:rPr lang="de-DE" dirty="0"/>
              <a:t>(2008): Die Konstruktionen mit es, ihre Funktionen und Entsprechungen im Tschechischen, in: Beiträge zu Sprache und Sprachen 6, Vorträge der 16. Jahrestagung der Gesellschaft für Sprache und Sprachen, München, </a:t>
            </a:r>
            <a:r>
              <a:rPr lang="de-DE" dirty="0" err="1"/>
              <a:t>Lincom</a:t>
            </a:r>
            <a:r>
              <a:rPr lang="de-DE" dirty="0"/>
              <a:t>, S. 109–119, ISBN 978-3-89586-261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Literatur (</a:t>
            </a:r>
            <a:r>
              <a:rPr lang="cs-CZ" b="1" dirty="0" err="1"/>
              <a:t>Auswahl</a:t>
            </a:r>
            <a:r>
              <a:rPr lang="cs-CZ" b="1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Hana (2008):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expletive</a:t>
            </a:r>
            <a:r>
              <a:rPr lang="cs-CZ" dirty="0"/>
              <a:t> es </a:t>
            </a:r>
            <a:r>
              <a:rPr lang="cs-CZ" dirty="0" err="1"/>
              <a:t>Entsprechungen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Tschechischen</a:t>
            </a:r>
            <a:r>
              <a:rPr lang="cs-CZ" dirty="0"/>
              <a:t>?, in: </a:t>
            </a:r>
            <a:r>
              <a:rPr lang="cs-CZ" dirty="0" err="1"/>
              <a:t>Sprache</a:t>
            </a:r>
            <a:r>
              <a:rPr lang="cs-CZ" dirty="0"/>
              <a:t>: </a:t>
            </a:r>
            <a:r>
              <a:rPr lang="cs-CZ" dirty="0" err="1"/>
              <a:t>Deutsch</a:t>
            </a:r>
            <a:r>
              <a:rPr lang="cs-CZ" dirty="0"/>
              <a:t> (</a:t>
            </a:r>
            <a:r>
              <a:rPr lang="cs-CZ" dirty="0" err="1"/>
              <a:t>Beiträge</a:t>
            </a:r>
            <a:r>
              <a:rPr lang="cs-CZ" dirty="0"/>
              <a:t> des </a:t>
            </a:r>
            <a:r>
              <a:rPr lang="cs-CZ" dirty="0" err="1"/>
              <a:t>internationalen</a:t>
            </a:r>
            <a:r>
              <a:rPr lang="cs-CZ" dirty="0"/>
              <a:t> </a:t>
            </a:r>
            <a:r>
              <a:rPr lang="cs-CZ" dirty="0" err="1"/>
              <a:t>germanistischen</a:t>
            </a:r>
            <a:r>
              <a:rPr lang="cs-CZ" dirty="0"/>
              <a:t> </a:t>
            </a:r>
            <a:r>
              <a:rPr lang="cs-CZ" dirty="0" err="1"/>
              <a:t>Symposiums</a:t>
            </a:r>
            <a:r>
              <a:rPr lang="cs-CZ" dirty="0"/>
              <a:t> Opava/</a:t>
            </a:r>
            <a:r>
              <a:rPr lang="cs-CZ" dirty="0" err="1"/>
              <a:t>Sambachshof</a:t>
            </a:r>
            <a:r>
              <a:rPr lang="cs-CZ" dirty="0"/>
              <a:t>), Iva Kratochvílová, Jana </a:t>
            </a:r>
            <a:r>
              <a:rPr lang="cs-CZ" dirty="0" err="1"/>
              <a:t>Nálepová</a:t>
            </a:r>
            <a:r>
              <a:rPr lang="cs-CZ" dirty="0"/>
              <a:t> (</a:t>
            </a:r>
            <a:r>
              <a:rPr lang="cs-CZ" dirty="0" err="1"/>
              <a:t>Hrsg</a:t>
            </a:r>
            <a:r>
              <a:rPr lang="cs-CZ" dirty="0"/>
              <a:t>.), Opava, </a:t>
            </a:r>
            <a:r>
              <a:rPr lang="cs-CZ" dirty="0" err="1"/>
              <a:t>Schlesische</a:t>
            </a:r>
            <a:r>
              <a:rPr lang="cs-CZ" dirty="0"/>
              <a:t> </a:t>
            </a:r>
            <a:r>
              <a:rPr lang="cs-CZ" dirty="0" err="1"/>
              <a:t>Universität</a:t>
            </a:r>
            <a:r>
              <a:rPr lang="cs-CZ" dirty="0"/>
              <a:t> Opava, S. 51–60, ISBN 978-80-7248-463-8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Hana (2007):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tschechische</a:t>
            </a:r>
            <a:r>
              <a:rPr lang="cs-CZ" dirty="0"/>
              <a:t> Pronomen si, </a:t>
            </a:r>
            <a:r>
              <a:rPr lang="cs-CZ" dirty="0" err="1"/>
              <a:t>seine</a:t>
            </a:r>
            <a:r>
              <a:rPr lang="cs-CZ" dirty="0"/>
              <a:t> </a:t>
            </a:r>
            <a:r>
              <a:rPr lang="cs-CZ" dirty="0" err="1"/>
              <a:t>Funktionen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Äquivalente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Deutschen</a:t>
            </a:r>
            <a:r>
              <a:rPr lang="cs-CZ" dirty="0"/>
              <a:t>, in: </a:t>
            </a:r>
            <a:r>
              <a:rPr lang="cs-CZ" dirty="0" err="1"/>
              <a:t>Fundamenta</a:t>
            </a:r>
            <a:r>
              <a:rPr lang="cs-CZ" dirty="0"/>
              <a:t> </a:t>
            </a:r>
            <a:r>
              <a:rPr lang="cs-CZ" dirty="0" err="1"/>
              <a:t>linguisticae</a:t>
            </a:r>
            <a:r>
              <a:rPr lang="cs-CZ" dirty="0"/>
              <a:t>, (</a:t>
            </a:r>
            <a:r>
              <a:rPr lang="cs-CZ" dirty="0" err="1"/>
              <a:t>Linguistische</a:t>
            </a:r>
            <a:r>
              <a:rPr lang="cs-CZ" dirty="0"/>
              <a:t> </a:t>
            </a:r>
            <a:r>
              <a:rPr lang="cs-CZ" dirty="0" err="1"/>
              <a:t>Treffen</a:t>
            </a:r>
            <a:r>
              <a:rPr lang="cs-CZ" dirty="0"/>
              <a:t> in </a:t>
            </a:r>
            <a:r>
              <a:rPr lang="cs-CZ" dirty="0" err="1"/>
              <a:t>Wrocław</a:t>
            </a:r>
            <a:r>
              <a:rPr lang="cs-CZ" dirty="0"/>
              <a:t>, vol. 1), </a:t>
            </a:r>
            <a:r>
              <a:rPr lang="cs-CZ" dirty="0" err="1"/>
              <a:t>Wrocław</a:t>
            </a:r>
            <a:r>
              <a:rPr lang="cs-CZ" dirty="0"/>
              <a:t> ? </a:t>
            </a:r>
            <a:r>
              <a:rPr lang="cs-CZ" dirty="0" err="1"/>
              <a:t>Dresden</a:t>
            </a:r>
            <a:r>
              <a:rPr lang="cs-CZ" dirty="0"/>
              <a:t>, ATUT ? </a:t>
            </a:r>
            <a:r>
              <a:rPr lang="cs-CZ" dirty="0" err="1"/>
              <a:t>Neisse</a:t>
            </a:r>
            <a:r>
              <a:rPr lang="cs-CZ" dirty="0"/>
              <a:t> </a:t>
            </a:r>
            <a:r>
              <a:rPr lang="cs-CZ" dirty="0" err="1"/>
              <a:t>Verlag</a:t>
            </a:r>
            <a:r>
              <a:rPr lang="cs-CZ" dirty="0"/>
              <a:t>, S. 327–336, ISBN 978-3-940310-17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Hana (2010): Německé konstrukce s es a jejich české protějšky, in: Mnohojazyčný korpus </a:t>
            </a:r>
            <a:r>
              <a:rPr lang="cs-CZ" dirty="0" err="1"/>
              <a:t>InterCorp</a:t>
            </a:r>
            <a:r>
              <a:rPr lang="cs-CZ" dirty="0"/>
              <a:t>: Možnosti studia, František Čermák/Jan </a:t>
            </a:r>
            <a:r>
              <a:rPr lang="cs-CZ" dirty="0" err="1"/>
              <a:t>Kocek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), Praha, Nakladatelství Lidové noviny/Ústav Českého národního korpusu, S. 190–203, ISBN 978-80-7422-058-6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Hana (2011): </a:t>
            </a:r>
            <a:r>
              <a:rPr lang="cs-CZ" dirty="0" err="1"/>
              <a:t>Konstruktionen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</a:t>
            </a:r>
            <a:r>
              <a:rPr lang="cs-CZ" dirty="0" err="1"/>
              <a:t>Korrelat</a:t>
            </a:r>
            <a:r>
              <a:rPr lang="cs-CZ" dirty="0"/>
              <a:t> es,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Strukturen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Parallelen</a:t>
            </a:r>
            <a:r>
              <a:rPr lang="cs-CZ" dirty="0"/>
              <a:t>, in: </a:t>
            </a:r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Tschechisch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Vergleich</a:t>
            </a:r>
            <a:r>
              <a:rPr lang="cs-CZ" dirty="0"/>
              <a:t>. </a:t>
            </a:r>
            <a:r>
              <a:rPr lang="cs-CZ" dirty="0" err="1"/>
              <a:t>Korpusbasierte</a:t>
            </a:r>
            <a:r>
              <a:rPr lang="cs-CZ" dirty="0"/>
              <a:t> </a:t>
            </a:r>
            <a:r>
              <a:rPr lang="cs-CZ" dirty="0" err="1"/>
              <a:t>linguistische</a:t>
            </a:r>
            <a:r>
              <a:rPr lang="cs-CZ" dirty="0"/>
              <a:t> </a:t>
            </a:r>
            <a:r>
              <a:rPr lang="cs-CZ" dirty="0" err="1"/>
              <a:t>Studien</a:t>
            </a:r>
            <a:r>
              <a:rPr lang="cs-CZ" dirty="0"/>
              <a:t> II, Káňa, Tomáš/</a:t>
            </a:r>
            <a:r>
              <a:rPr lang="cs-CZ" dirty="0" err="1"/>
              <a:t>Peloušková</a:t>
            </a:r>
            <a:r>
              <a:rPr lang="cs-CZ" dirty="0"/>
              <a:t>, Hana et al., Brno, Masarykova univerzita, S. 101–114, ISBN 978-80-210-5573-5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Reinhart</a:t>
            </a:r>
            <a:r>
              <a:rPr lang="cs-CZ" dirty="0"/>
              <a:t>, T. (1991): </a:t>
            </a:r>
            <a:r>
              <a:rPr lang="cs-CZ" dirty="0" err="1"/>
              <a:t>Pronouns</a:t>
            </a:r>
            <a:r>
              <a:rPr lang="cs-CZ" dirty="0"/>
              <a:t>, in: </a:t>
            </a:r>
            <a:r>
              <a:rPr lang="cs-CZ" dirty="0" err="1"/>
              <a:t>Semantik</a:t>
            </a:r>
            <a:r>
              <a:rPr lang="cs-CZ" dirty="0"/>
              <a:t>, HSK 6, S. 535–548.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Saxena</a:t>
            </a:r>
            <a:r>
              <a:rPr lang="cs-CZ" dirty="0"/>
              <a:t>, A. (2006): </a:t>
            </a:r>
            <a:r>
              <a:rPr lang="cs-CZ" dirty="0" err="1"/>
              <a:t>Pronouns</a:t>
            </a:r>
            <a:r>
              <a:rPr lang="cs-CZ" dirty="0"/>
              <a:t>, in: </a:t>
            </a:r>
            <a:r>
              <a:rPr lang="cs-CZ" dirty="0" err="1"/>
              <a:t>Encyclopedia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&amp; </a:t>
            </a:r>
            <a:r>
              <a:rPr lang="cs-CZ" dirty="0" err="1"/>
              <a:t>linguistics</a:t>
            </a:r>
            <a:r>
              <a:rPr lang="cs-CZ" dirty="0"/>
              <a:t>. Ed. K. Brown et al., 2. </a:t>
            </a:r>
            <a:r>
              <a:rPr lang="cs-CZ" dirty="0" err="1"/>
              <a:t>Aufl</a:t>
            </a:r>
            <a:r>
              <a:rPr lang="cs-CZ" dirty="0"/>
              <a:t>., 14 </a:t>
            </a:r>
            <a:r>
              <a:rPr lang="cs-CZ" dirty="0" err="1"/>
              <a:t>Bände</a:t>
            </a:r>
            <a:r>
              <a:rPr lang="cs-CZ" dirty="0"/>
              <a:t>, Amsterdam, </a:t>
            </a:r>
            <a:r>
              <a:rPr lang="cs-CZ" dirty="0" err="1"/>
              <a:t>Bd</a:t>
            </a:r>
            <a:r>
              <a:rPr lang="cs-CZ" dirty="0"/>
              <a:t>. 10, S. 131–133.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Spitz</a:t>
            </a:r>
            <a:r>
              <a:rPr lang="cs-CZ" dirty="0"/>
              <a:t>, Erich (1960): O používání zájmenných příslovcí a jim odpovídajících předložkových vazeb s osobními, ukazovacími nebo vztažnými zájmeny v němčině (</a:t>
            </a:r>
            <a:r>
              <a:rPr lang="cs-CZ" dirty="0" err="1"/>
              <a:t>Über</a:t>
            </a:r>
            <a:r>
              <a:rPr lang="cs-CZ" dirty="0"/>
              <a:t> den </a:t>
            </a:r>
            <a:r>
              <a:rPr lang="cs-CZ" dirty="0" err="1"/>
              <a:t>Gebrauch</a:t>
            </a:r>
            <a:r>
              <a:rPr lang="cs-CZ" dirty="0"/>
              <a:t> der </a:t>
            </a:r>
            <a:r>
              <a:rPr lang="cs-CZ" dirty="0" err="1"/>
              <a:t>Pronominaladverbien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/>
              <a:t>entsprechenden</a:t>
            </a:r>
            <a:r>
              <a:rPr lang="cs-CZ" dirty="0"/>
              <a:t> </a:t>
            </a:r>
            <a:r>
              <a:rPr lang="cs-CZ" dirty="0" err="1"/>
              <a:t>Präpositionalfügungen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Personal</a:t>
            </a:r>
            <a:r>
              <a:rPr lang="cs-CZ" dirty="0"/>
              <a:t>-, Demonstrativ- oder </a:t>
            </a:r>
            <a:r>
              <a:rPr lang="cs-CZ" dirty="0" err="1"/>
              <a:t>Relativpronomen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Deutschen</a:t>
            </a:r>
            <a:r>
              <a:rPr lang="cs-CZ" dirty="0"/>
              <a:t>), in: Cizí jazyky ve škole, </a:t>
            </a:r>
            <a:r>
              <a:rPr lang="cs-CZ" dirty="0" err="1"/>
              <a:t>Jg</a:t>
            </a:r>
            <a:r>
              <a:rPr lang="cs-CZ" dirty="0"/>
              <a:t>. 4, S. 145–150, ISSN 46-172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Literatur (</a:t>
            </a:r>
            <a:r>
              <a:rPr lang="cs-CZ" b="1" dirty="0" err="1"/>
              <a:t>Auswahl</a:t>
            </a:r>
            <a:r>
              <a:rPr lang="cs-CZ" b="1" dirty="0"/>
              <a:t>) </a:t>
            </a:r>
          </a:p>
        </p:txBody>
      </p:sp>
      <p:sp>
        <p:nvSpPr>
          <p:cNvPr id="716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500" dirty="0"/>
              <a:t>Wagner, Roland (2006): </a:t>
            </a:r>
            <a:r>
              <a:rPr lang="cs-CZ" sz="1500" dirty="0" err="1"/>
              <a:t>Wie</a:t>
            </a:r>
            <a:r>
              <a:rPr lang="cs-CZ" sz="1500" dirty="0"/>
              <a:t> </a:t>
            </a:r>
            <a:r>
              <a:rPr lang="cs-CZ" sz="1500" dirty="0" err="1"/>
              <a:t>übersetzt</a:t>
            </a:r>
            <a:r>
              <a:rPr lang="cs-CZ" sz="1500" dirty="0"/>
              <a:t> man </a:t>
            </a:r>
            <a:r>
              <a:rPr lang="cs-CZ" sz="1500" dirty="0" err="1"/>
              <a:t>ein</a:t>
            </a:r>
            <a:r>
              <a:rPr lang="cs-CZ" sz="1500" dirty="0"/>
              <a:t> </a:t>
            </a:r>
            <a:r>
              <a:rPr lang="cs-CZ" sz="1500" dirty="0" err="1"/>
              <a:t>tschechisches</a:t>
            </a:r>
            <a:r>
              <a:rPr lang="cs-CZ" sz="1500" dirty="0"/>
              <a:t> Pronomen </a:t>
            </a:r>
            <a:r>
              <a:rPr lang="cs-CZ" sz="1500" dirty="0" err="1"/>
              <a:t>ins</a:t>
            </a:r>
            <a:r>
              <a:rPr lang="cs-CZ" sz="1500" dirty="0"/>
              <a:t> </a:t>
            </a:r>
            <a:r>
              <a:rPr lang="cs-CZ" sz="1500" dirty="0" err="1"/>
              <a:t>Deutsche</a:t>
            </a:r>
            <a:r>
              <a:rPr lang="cs-CZ" sz="1500" dirty="0"/>
              <a:t>? </a:t>
            </a:r>
            <a:r>
              <a:rPr lang="cs-CZ" sz="1500" dirty="0" err="1"/>
              <a:t>Anmerkungen</a:t>
            </a:r>
            <a:r>
              <a:rPr lang="cs-CZ" sz="1500" dirty="0"/>
              <a:t> </a:t>
            </a:r>
            <a:r>
              <a:rPr lang="cs-CZ" sz="1500" dirty="0" err="1"/>
              <a:t>zu</a:t>
            </a:r>
            <a:r>
              <a:rPr lang="cs-CZ" sz="1500" dirty="0"/>
              <a:t> Hana </a:t>
            </a:r>
            <a:r>
              <a:rPr lang="cs-CZ" sz="1500" dirty="0" err="1"/>
              <a:t>Pelouškovás</a:t>
            </a:r>
            <a:r>
              <a:rPr lang="cs-CZ" sz="1500" dirty="0"/>
              <a:t> </a:t>
            </a:r>
            <a:r>
              <a:rPr lang="cs-CZ" sz="1500" dirty="0" err="1"/>
              <a:t>Stichprobe</a:t>
            </a:r>
            <a:r>
              <a:rPr lang="cs-CZ" sz="1500" dirty="0"/>
              <a:t> </a:t>
            </a:r>
            <a:r>
              <a:rPr lang="cs-CZ" sz="1500" dirty="0" err="1"/>
              <a:t>im</a:t>
            </a:r>
            <a:r>
              <a:rPr lang="cs-CZ" sz="1500" dirty="0"/>
              <a:t> </a:t>
            </a:r>
            <a:r>
              <a:rPr lang="cs-CZ" sz="1500" dirty="0" err="1"/>
              <a:t>tschechisch-deutschen</a:t>
            </a:r>
            <a:r>
              <a:rPr lang="cs-CZ" sz="1500" dirty="0"/>
              <a:t> </a:t>
            </a:r>
            <a:r>
              <a:rPr lang="cs-CZ" sz="1500" dirty="0" err="1"/>
              <a:t>Parallelkorpus</a:t>
            </a:r>
            <a:r>
              <a:rPr lang="cs-CZ" sz="1500" dirty="0"/>
              <a:t>, in: </a:t>
            </a:r>
            <a:r>
              <a:rPr lang="cs-CZ" sz="1500" dirty="0" err="1"/>
              <a:t>Brünner</a:t>
            </a:r>
            <a:r>
              <a:rPr lang="cs-CZ" sz="1500" dirty="0"/>
              <a:t> Hefte </a:t>
            </a:r>
            <a:r>
              <a:rPr lang="cs-CZ" sz="1500" dirty="0" err="1"/>
              <a:t>zur</a:t>
            </a:r>
            <a:r>
              <a:rPr lang="cs-CZ" sz="1500" dirty="0"/>
              <a:t> Didaktik, </a:t>
            </a:r>
            <a:r>
              <a:rPr lang="cs-CZ" sz="1500" dirty="0" err="1"/>
              <a:t>Sprach</a:t>
            </a:r>
            <a:r>
              <a:rPr lang="cs-CZ" sz="1500" dirty="0"/>
              <a:t>- </a:t>
            </a:r>
            <a:r>
              <a:rPr lang="cs-CZ" sz="1500" dirty="0" err="1"/>
              <a:t>und</a:t>
            </a:r>
            <a:r>
              <a:rPr lang="cs-CZ" sz="1500" dirty="0"/>
              <a:t> </a:t>
            </a:r>
            <a:r>
              <a:rPr lang="cs-CZ" sz="1500" dirty="0" err="1"/>
              <a:t>Literaturwissenschaft</a:t>
            </a:r>
            <a:r>
              <a:rPr lang="cs-CZ" sz="1500" dirty="0"/>
              <a:t>. Sborník prací Pedagogické fakulty Masarykovy univerzity v Brně (svazek 199, řada cizích jazyků č. 8), Brno, Masarykova univerzita, S. 131–137.  </a:t>
            </a:r>
          </a:p>
          <a:p>
            <a:pPr eaLnBrk="1" hangingPunct="1"/>
            <a:r>
              <a:rPr lang="cs-CZ" sz="1500" dirty="0"/>
              <a:t>Wales, K. (1996): </a:t>
            </a:r>
            <a:r>
              <a:rPr lang="cs-CZ" sz="1500" dirty="0" err="1"/>
              <a:t>Personal</a:t>
            </a:r>
            <a:r>
              <a:rPr lang="cs-CZ" sz="1500" dirty="0"/>
              <a:t> </a:t>
            </a:r>
            <a:r>
              <a:rPr lang="cs-CZ" sz="1500" dirty="0" err="1"/>
              <a:t>pronounsin</a:t>
            </a:r>
            <a:r>
              <a:rPr lang="cs-CZ" sz="1500" dirty="0"/>
              <a:t> </a:t>
            </a:r>
            <a:r>
              <a:rPr lang="cs-CZ" sz="1500" dirty="0" err="1"/>
              <a:t>present-day</a:t>
            </a:r>
            <a:r>
              <a:rPr lang="cs-CZ" sz="1500" dirty="0"/>
              <a:t> </a:t>
            </a:r>
            <a:r>
              <a:rPr lang="cs-CZ" sz="1500" dirty="0" err="1"/>
              <a:t>Englisch</a:t>
            </a:r>
            <a:r>
              <a:rPr lang="cs-CZ" sz="1500" dirty="0"/>
              <a:t>. Cambridge</a:t>
            </a:r>
          </a:p>
          <a:p>
            <a:pPr eaLnBrk="1" hangingPunct="1"/>
            <a:r>
              <a:rPr lang="cs-CZ" sz="1500" dirty="0" err="1"/>
              <a:t>Wiesemann</a:t>
            </a:r>
            <a:r>
              <a:rPr lang="cs-CZ" sz="1500" dirty="0"/>
              <a:t>, U. (</a:t>
            </a:r>
            <a:r>
              <a:rPr lang="cs-CZ" sz="1500" dirty="0" err="1"/>
              <a:t>ed</a:t>
            </a:r>
            <a:r>
              <a:rPr lang="cs-CZ" sz="1500" dirty="0"/>
              <a:t>.) (1986): </a:t>
            </a:r>
            <a:r>
              <a:rPr lang="cs-CZ" sz="1500" dirty="0" err="1"/>
              <a:t>Pronominal</a:t>
            </a:r>
            <a:r>
              <a:rPr lang="cs-CZ" sz="1500" dirty="0"/>
              <a:t> </a:t>
            </a:r>
            <a:r>
              <a:rPr lang="cs-CZ" sz="1500" dirty="0" err="1"/>
              <a:t>systems</a:t>
            </a:r>
            <a:r>
              <a:rPr lang="cs-CZ" sz="1500" dirty="0"/>
              <a:t>. </a:t>
            </a:r>
            <a:r>
              <a:rPr lang="cs-CZ" sz="1500" dirty="0" err="1"/>
              <a:t>Tübingen</a:t>
            </a:r>
            <a:r>
              <a:rPr lang="cs-CZ" sz="1500" dirty="0"/>
              <a:t>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 </a:t>
            </a:r>
            <a:r>
              <a:rPr lang="cs-CZ" b="1" dirty="0" err="1"/>
              <a:t>Klassifizierung</a:t>
            </a:r>
            <a:r>
              <a:rPr lang="cs-CZ" b="1" dirty="0"/>
              <a:t> der </a:t>
            </a:r>
            <a:r>
              <a:rPr lang="cs-CZ" b="1" dirty="0" err="1"/>
              <a:t>Pronomina</a:t>
            </a:r>
            <a:endParaRPr lang="cs-CZ" b="1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/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 err="1"/>
              <a:t>Personalpronomina</a:t>
            </a:r>
            <a:endParaRPr lang="cs-CZ" dirty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 err="1"/>
              <a:t>Possessivpronomina</a:t>
            </a:r>
            <a:endParaRPr lang="cs-CZ" dirty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 err="1"/>
              <a:t>Demonstrativpronomina</a:t>
            </a:r>
            <a:endParaRPr lang="cs-CZ" dirty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 err="1"/>
              <a:t>Interrogativpronomina</a:t>
            </a:r>
            <a:endParaRPr lang="cs-CZ" dirty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 err="1"/>
              <a:t>Relativpronomina</a:t>
            </a:r>
            <a:endParaRPr lang="cs-CZ" dirty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 err="1"/>
              <a:t>Indefinitpronomina</a:t>
            </a:r>
            <a:endParaRPr lang="cs-CZ" dirty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/>
              <a:t>(</a:t>
            </a:r>
            <a:r>
              <a:rPr lang="cs-CZ" dirty="0" err="1"/>
              <a:t>Negationspronomina</a:t>
            </a:r>
            <a:r>
              <a:rPr lang="cs-CZ" dirty="0"/>
              <a:t>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/>
              <a:t>(</a:t>
            </a:r>
            <a:r>
              <a:rPr lang="cs-CZ" dirty="0" err="1"/>
              <a:t>Reflexivpronomina</a:t>
            </a:r>
            <a:r>
              <a:rPr lang="cs-CZ" dirty="0"/>
              <a:t> – </a:t>
            </a:r>
            <a:r>
              <a:rPr lang="cs-CZ" dirty="0" err="1"/>
              <a:t>vgl</a:t>
            </a:r>
            <a:r>
              <a:rPr lang="cs-CZ" dirty="0"/>
              <a:t>. </a:t>
            </a:r>
            <a:r>
              <a:rPr lang="cs-CZ" dirty="0" err="1"/>
              <a:t>Grammatik</a:t>
            </a:r>
            <a:r>
              <a:rPr lang="cs-CZ" dirty="0"/>
              <a:t> II)  </a:t>
            </a:r>
          </a:p>
          <a:p>
            <a:pPr marL="0" indent="0" eaLnBrk="1" hangingPunct="1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cs-CZ" dirty="0"/>
            </a:br>
            <a:r>
              <a:rPr lang="cs-CZ" sz="4400" b="1" dirty="0"/>
              <a:t>2.1 </a:t>
            </a:r>
            <a:r>
              <a:rPr lang="cs-CZ" sz="4400" b="1" dirty="0" err="1"/>
              <a:t>Personalpronomina</a:t>
            </a:r>
            <a:br>
              <a:rPr lang="cs-CZ" dirty="0"/>
            </a:br>
            <a:endParaRPr lang="cs-CZ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subst</a:t>
            </a:r>
            <a:r>
              <a:rPr lang="cs-CZ" dirty="0"/>
              <a:t>. </a:t>
            </a:r>
            <a:r>
              <a:rPr lang="cs-CZ" dirty="0" err="1"/>
              <a:t>Verwendungsweise</a:t>
            </a:r>
            <a:r>
              <a:rPr lang="cs-CZ" dirty="0"/>
              <a:t> </a:t>
            </a:r>
          </a:p>
          <a:p>
            <a:pPr eaLnBrk="1" hangingPunct="1"/>
            <a:r>
              <a:rPr lang="cs-CZ" dirty="0" err="1"/>
              <a:t>ähnliche</a:t>
            </a:r>
            <a:r>
              <a:rPr lang="cs-CZ" dirty="0"/>
              <a:t> </a:t>
            </a:r>
            <a:r>
              <a:rPr lang="cs-CZ" dirty="0" err="1"/>
              <a:t>Funktionen</a:t>
            </a:r>
            <a:r>
              <a:rPr lang="cs-CZ" dirty="0"/>
              <a:t>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Subst</a:t>
            </a:r>
            <a:r>
              <a:rPr lang="cs-CZ" dirty="0"/>
              <a:t>.; </a:t>
            </a:r>
            <a:r>
              <a:rPr lang="cs-CZ" dirty="0" err="1"/>
              <a:t>bezieht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Personen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Sachen</a:t>
            </a:r>
            <a:r>
              <a:rPr lang="cs-CZ" dirty="0"/>
              <a:t>; kann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Satzglied</a:t>
            </a:r>
            <a:r>
              <a:rPr lang="cs-CZ" dirty="0"/>
              <a:t> in allen Kasus </a:t>
            </a:r>
            <a:r>
              <a:rPr lang="cs-CZ" dirty="0" err="1"/>
              <a:t>auftreten</a:t>
            </a:r>
            <a:endParaRPr lang="cs-CZ" dirty="0"/>
          </a:p>
          <a:p>
            <a:pPr eaLnBrk="1" hangingPunct="1"/>
            <a:r>
              <a:rPr lang="cs-CZ" dirty="0"/>
              <a:t>in </a:t>
            </a:r>
            <a:r>
              <a:rPr lang="cs-CZ" dirty="0" err="1"/>
              <a:t>vokativischer</a:t>
            </a:r>
            <a:r>
              <a:rPr lang="cs-CZ" dirty="0"/>
              <a:t> </a:t>
            </a:r>
            <a:r>
              <a:rPr lang="cs-CZ" dirty="0" err="1"/>
              <a:t>Funktion</a:t>
            </a:r>
            <a:r>
              <a:rPr lang="cs-CZ" dirty="0"/>
              <a:t>: </a:t>
            </a:r>
            <a:r>
              <a:rPr lang="cs-CZ" i="1" dirty="0" err="1"/>
              <a:t>Hallo</a:t>
            </a:r>
            <a:r>
              <a:rPr lang="cs-CZ" i="1" dirty="0"/>
              <a:t>, </a:t>
            </a:r>
            <a:r>
              <a:rPr lang="cs-CZ" i="1" dirty="0" err="1"/>
              <a:t>Sie</a:t>
            </a:r>
            <a:r>
              <a:rPr lang="cs-CZ" i="1" dirty="0"/>
              <a:t> da! / </a:t>
            </a:r>
            <a:r>
              <a:rPr lang="cs-CZ" i="1" dirty="0" err="1"/>
              <a:t>Du</a:t>
            </a:r>
            <a:r>
              <a:rPr lang="cs-CZ" i="1" dirty="0"/>
              <a:t>, </a:t>
            </a:r>
            <a:r>
              <a:rPr lang="cs-CZ" i="1" dirty="0" err="1"/>
              <a:t>hör</a:t>
            </a:r>
            <a:r>
              <a:rPr lang="cs-CZ" i="1" dirty="0"/>
              <a:t> </a:t>
            </a:r>
            <a:r>
              <a:rPr lang="cs-CZ" i="1" dirty="0" err="1"/>
              <a:t>mal</a:t>
            </a:r>
            <a:r>
              <a:rPr lang="cs-CZ" i="1" dirty="0"/>
              <a:t>, </a:t>
            </a:r>
            <a:r>
              <a:rPr lang="cs-CZ" i="1" dirty="0" err="1"/>
              <a:t>hast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heute</a:t>
            </a:r>
            <a:r>
              <a:rPr lang="cs-CZ" i="1" dirty="0"/>
              <a:t> </a:t>
            </a:r>
            <a:r>
              <a:rPr lang="cs-CZ" i="1" dirty="0" err="1"/>
              <a:t>schon</a:t>
            </a:r>
            <a:r>
              <a:rPr lang="cs-CZ" i="1" dirty="0"/>
              <a:t> </a:t>
            </a:r>
            <a:r>
              <a:rPr lang="cs-CZ" i="1" dirty="0" err="1"/>
              <a:t>was</a:t>
            </a:r>
            <a:r>
              <a:rPr lang="cs-CZ" i="1" dirty="0"/>
              <a:t> vor?</a:t>
            </a:r>
          </a:p>
          <a:p>
            <a:pPr eaLnBrk="1" hangingPunct="1"/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Personalpronomen</a:t>
            </a:r>
            <a:r>
              <a:rPr lang="cs-CZ" dirty="0"/>
              <a:t> kann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Verstärkung</a:t>
            </a:r>
            <a:r>
              <a:rPr lang="cs-CZ" dirty="0"/>
              <a:t> </a:t>
            </a:r>
            <a:r>
              <a:rPr lang="cs-CZ" i="1" dirty="0" err="1"/>
              <a:t>selbst</a:t>
            </a:r>
            <a:r>
              <a:rPr lang="cs-CZ" i="1" dirty="0"/>
              <a:t> </a:t>
            </a:r>
            <a:r>
              <a:rPr lang="cs-CZ" dirty="0"/>
              <a:t>oder </a:t>
            </a:r>
            <a:r>
              <a:rPr lang="cs-CZ" i="1" dirty="0" err="1"/>
              <a:t>selber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ugs</a:t>
            </a:r>
            <a:r>
              <a:rPr lang="cs-CZ" dirty="0"/>
              <a:t>.) </a:t>
            </a:r>
            <a:r>
              <a:rPr lang="cs-CZ" dirty="0" err="1"/>
              <a:t>treten</a:t>
            </a:r>
            <a:r>
              <a:rPr lang="cs-CZ" dirty="0"/>
              <a:t>: </a:t>
            </a:r>
            <a:r>
              <a:rPr lang="de-DE" i="1" dirty="0"/>
              <a:t>Ich selber habe</a:t>
            </a:r>
            <a:r>
              <a:rPr lang="de-DE" dirty="0"/>
              <a:t> </a:t>
            </a:r>
            <a:r>
              <a:rPr lang="de-DE" i="1" dirty="0"/>
              <a:t>nichts gegen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de-DE" i="1" dirty="0"/>
              <a:t>einzuwenden</a:t>
            </a:r>
            <a:r>
              <a:rPr lang="cs-CZ" i="1" dirty="0"/>
              <a:t>. </a:t>
            </a:r>
            <a:r>
              <a:rPr lang="cs-CZ" dirty="0"/>
              <a:t>/ </a:t>
            </a:r>
            <a:r>
              <a:rPr lang="de-DE" i="1" dirty="0"/>
              <a:t>Sie selber haben</a:t>
            </a:r>
            <a:r>
              <a:rPr lang="de-DE" dirty="0"/>
              <a:t> </a:t>
            </a:r>
            <a:r>
              <a:rPr lang="de-DE" i="1" dirty="0"/>
              <a:t>angeblich versagt</a:t>
            </a:r>
            <a:r>
              <a:rPr lang="cs-CZ" i="1" dirty="0"/>
              <a:t>. </a:t>
            </a:r>
          </a:p>
          <a:p>
            <a:pPr eaLnBrk="1" hangingPunct="1"/>
            <a:r>
              <a:rPr lang="cs-CZ" dirty="0" err="1"/>
              <a:t>Vorangehendes</a:t>
            </a:r>
            <a:r>
              <a:rPr lang="cs-CZ" dirty="0"/>
              <a:t> </a:t>
            </a:r>
            <a:r>
              <a:rPr lang="cs-CZ" dirty="0" err="1"/>
              <a:t>Personalpronomen</a:t>
            </a:r>
            <a:r>
              <a:rPr lang="cs-CZ" dirty="0"/>
              <a:t> kann in der </a:t>
            </a:r>
            <a:r>
              <a:rPr lang="cs-CZ" dirty="0" err="1"/>
              <a:t>Ugs</a:t>
            </a:r>
            <a:r>
              <a:rPr lang="cs-CZ" dirty="0"/>
              <a:t>. </a:t>
            </a:r>
            <a:r>
              <a:rPr lang="cs-CZ" dirty="0" err="1"/>
              <a:t>wegfallen</a:t>
            </a:r>
            <a:r>
              <a:rPr lang="cs-CZ" dirty="0"/>
              <a:t>: </a:t>
            </a:r>
            <a:r>
              <a:rPr lang="cs-CZ" i="1" dirty="0" err="1"/>
              <a:t>Hast</a:t>
            </a:r>
            <a:r>
              <a:rPr lang="cs-CZ" i="1" dirty="0"/>
              <a:t> </a:t>
            </a:r>
            <a:r>
              <a:rPr lang="cs-CZ" i="1" dirty="0" err="1"/>
              <a:t>recht</a:t>
            </a:r>
            <a:r>
              <a:rPr lang="cs-CZ" i="1" dirty="0"/>
              <a:t>! /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Probleme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Hause</a:t>
            </a:r>
            <a:r>
              <a:rPr lang="cs-CZ" i="1" dirty="0"/>
              <a:t>. / </a:t>
            </a:r>
            <a:r>
              <a:rPr lang="cs-CZ" i="1" dirty="0" err="1"/>
              <a:t>Kannst</a:t>
            </a:r>
            <a:r>
              <a:rPr lang="cs-CZ" i="1" dirty="0"/>
              <a:t> es </a:t>
            </a:r>
            <a:r>
              <a:rPr lang="cs-CZ" i="1" dirty="0" err="1"/>
              <a:t>glauben</a:t>
            </a:r>
            <a:r>
              <a:rPr lang="cs-CZ" i="1" dirty="0"/>
              <a:t>! </a:t>
            </a:r>
            <a:r>
              <a:rPr lang="cs-CZ" dirty="0"/>
              <a:t>Oder </a:t>
            </a:r>
            <a:r>
              <a:rPr lang="cs-CZ" dirty="0" err="1"/>
              <a:t>Inversion</a:t>
            </a:r>
            <a:r>
              <a:rPr lang="cs-CZ" dirty="0"/>
              <a:t>: </a:t>
            </a:r>
            <a:r>
              <a:rPr lang="cs-CZ" i="1" dirty="0" err="1"/>
              <a:t>Nein</a:t>
            </a:r>
            <a:r>
              <a:rPr lang="cs-CZ" i="1" dirty="0"/>
              <a:t>, </a:t>
            </a:r>
            <a:r>
              <a:rPr lang="cs-CZ" i="1" dirty="0" err="1"/>
              <a:t>muss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. 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2.1 </a:t>
            </a:r>
            <a:r>
              <a:rPr lang="cs-CZ" b="1" dirty="0" err="1"/>
              <a:t>Personalpronomina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FF00"/>
                </a:solidFill>
              </a:rPr>
              <a:t>(a) 1. u. 2. P.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1. P. : der </a:t>
            </a:r>
            <a:r>
              <a:rPr lang="cs-CZ" dirty="0" err="1"/>
              <a:t>Sprecher</a:t>
            </a:r>
            <a:r>
              <a:rPr lang="cs-CZ" dirty="0"/>
              <a:t> / der </a:t>
            </a:r>
            <a:r>
              <a:rPr lang="cs-CZ" dirty="0" err="1"/>
              <a:t>Sprechende</a:t>
            </a:r>
            <a:r>
              <a:rPr lang="cs-CZ" dirty="0"/>
              <a:t>: </a:t>
            </a:r>
            <a:r>
              <a:rPr lang="cs-CZ" i="1" dirty="0" err="1"/>
              <a:t>ich</a:t>
            </a:r>
            <a:r>
              <a:rPr lang="cs-CZ" i="1" dirty="0"/>
              <a:t> ; </a:t>
            </a:r>
            <a:r>
              <a:rPr lang="cs-CZ" dirty="0"/>
              <a:t>2. P.: der </a:t>
            </a:r>
            <a:r>
              <a:rPr lang="cs-CZ" dirty="0" err="1"/>
              <a:t>Angesprochene</a:t>
            </a:r>
            <a:r>
              <a:rPr lang="cs-CZ" dirty="0"/>
              <a:t>: </a:t>
            </a:r>
            <a:r>
              <a:rPr lang="cs-CZ" i="1" dirty="0" err="1"/>
              <a:t>du</a:t>
            </a:r>
            <a:endParaRPr lang="cs-CZ" i="1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unterscheiden</a:t>
            </a:r>
            <a:r>
              <a:rPr lang="cs-CZ" dirty="0"/>
              <a:t> nach Numerus (</a:t>
            </a:r>
            <a:r>
              <a:rPr lang="cs-CZ" dirty="0" err="1"/>
              <a:t>Sg</a:t>
            </a:r>
            <a:r>
              <a:rPr lang="cs-CZ" dirty="0"/>
              <a:t>., </a:t>
            </a:r>
            <a:r>
              <a:rPr lang="cs-CZ" dirty="0" err="1"/>
              <a:t>Pl</a:t>
            </a:r>
            <a:r>
              <a:rPr lang="cs-CZ" dirty="0"/>
              <a:t>.), </a:t>
            </a:r>
            <a:r>
              <a:rPr lang="cs-CZ" dirty="0" err="1"/>
              <a:t>aber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nach Genus: </a:t>
            </a:r>
            <a:r>
              <a:rPr lang="cs-CZ" i="1" dirty="0" err="1"/>
              <a:t>ich</a:t>
            </a:r>
            <a:r>
              <a:rPr lang="cs-CZ" i="1" dirty="0"/>
              <a:t>/</a:t>
            </a:r>
            <a:r>
              <a:rPr lang="cs-CZ" i="1" dirty="0" err="1"/>
              <a:t>wir</a:t>
            </a:r>
            <a:r>
              <a:rPr lang="cs-CZ" i="1" dirty="0"/>
              <a:t>, </a:t>
            </a:r>
            <a:r>
              <a:rPr lang="cs-CZ" i="1" dirty="0" err="1"/>
              <a:t>du</a:t>
            </a:r>
            <a:r>
              <a:rPr lang="cs-CZ" i="1" dirty="0"/>
              <a:t>/</a:t>
            </a:r>
            <a:r>
              <a:rPr lang="cs-CZ" i="1" dirty="0" err="1"/>
              <a:t>ihr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männlich</a:t>
            </a:r>
            <a:r>
              <a:rPr lang="cs-CZ" dirty="0"/>
              <a:t>, </a:t>
            </a:r>
            <a:r>
              <a:rPr lang="cs-CZ" dirty="0" err="1"/>
              <a:t>weiblich</a:t>
            </a:r>
            <a:r>
              <a:rPr lang="cs-CZ" dirty="0"/>
              <a:t>) X </a:t>
            </a:r>
            <a:r>
              <a:rPr lang="cs-CZ" dirty="0" err="1"/>
              <a:t>Sp</a:t>
            </a:r>
            <a:r>
              <a:rPr lang="cs-CZ" i="1" dirty="0"/>
              <a:t>.: </a:t>
            </a:r>
            <a:r>
              <a:rPr lang="cs-CZ" i="1" dirty="0" err="1"/>
              <a:t>Vosotros</a:t>
            </a:r>
            <a:r>
              <a:rPr lang="cs-CZ" i="1" dirty="0"/>
              <a:t>/</a:t>
            </a:r>
            <a:r>
              <a:rPr lang="cs-CZ" i="1" dirty="0" err="1"/>
              <a:t>Vosotras</a:t>
            </a:r>
            <a:r>
              <a:rPr lang="cs-CZ" i="1" dirty="0"/>
              <a:t> </a:t>
            </a:r>
            <a:r>
              <a:rPr lang="cs-CZ" i="1" dirty="0" err="1"/>
              <a:t>sois</a:t>
            </a:r>
            <a:r>
              <a:rPr lang="cs-CZ" i="1" dirty="0"/>
              <a:t> mis </a:t>
            </a:r>
            <a:r>
              <a:rPr lang="cs-CZ" i="1" dirty="0" err="1"/>
              <a:t>amigos</a:t>
            </a:r>
            <a:r>
              <a:rPr lang="cs-CZ" i="1" dirty="0"/>
              <a:t>/</a:t>
            </a:r>
            <a:r>
              <a:rPr lang="cs-CZ" i="1" dirty="0" err="1"/>
              <a:t>amigas</a:t>
            </a:r>
            <a:r>
              <a:rPr lang="cs-CZ" i="1" dirty="0"/>
              <a:t>.</a:t>
            </a:r>
            <a:r>
              <a:rPr lang="cs-CZ" dirty="0"/>
              <a:t> („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/>
              <a:t>seid</a:t>
            </a:r>
            <a:r>
              <a:rPr lang="cs-CZ" dirty="0"/>
              <a:t> </a:t>
            </a:r>
            <a:r>
              <a:rPr lang="cs-CZ" dirty="0" err="1"/>
              <a:t>meine</a:t>
            </a:r>
            <a:r>
              <a:rPr lang="cs-CZ" dirty="0"/>
              <a:t> </a:t>
            </a:r>
            <a:r>
              <a:rPr lang="cs-CZ" dirty="0" err="1"/>
              <a:t>Freunde</a:t>
            </a:r>
            <a:r>
              <a:rPr lang="cs-CZ" dirty="0"/>
              <a:t>/</a:t>
            </a:r>
            <a:r>
              <a:rPr lang="cs-CZ" dirty="0" err="1"/>
              <a:t>Freundinnen</a:t>
            </a:r>
            <a:r>
              <a:rPr lang="cs-CZ" dirty="0"/>
              <a:t>.“)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2. P.: </a:t>
            </a:r>
            <a:r>
              <a:rPr lang="cs-CZ" dirty="0" err="1"/>
              <a:t>vertrauliche</a:t>
            </a:r>
            <a:r>
              <a:rPr lang="cs-CZ" dirty="0"/>
              <a:t> vs. </a:t>
            </a:r>
            <a:r>
              <a:rPr lang="cs-CZ" dirty="0" err="1"/>
              <a:t>höfliche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(</a:t>
            </a:r>
            <a:r>
              <a:rPr lang="cs-CZ" dirty="0" err="1"/>
              <a:t>Duzen</a:t>
            </a:r>
            <a:r>
              <a:rPr lang="cs-CZ" dirty="0"/>
              <a:t> vs. </a:t>
            </a:r>
            <a:r>
              <a:rPr lang="cs-CZ" dirty="0" err="1"/>
              <a:t>Siezen</a:t>
            </a:r>
            <a:r>
              <a:rPr lang="cs-CZ" dirty="0"/>
              <a:t>)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Höflichkeitsform</a:t>
            </a:r>
            <a:r>
              <a:rPr lang="cs-CZ" dirty="0"/>
              <a:t>: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beide</a:t>
            </a:r>
            <a:r>
              <a:rPr lang="cs-CZ" dirty="0"/>
              <a:t> </a:t>
            </a:r>
            <a:r>
              <a:rPr lang="cs-CZ" dirty="0" err="1"/>
              <a:t>Numeri</a:t>
            </a:r>
            <a:r>
              <a:rPr lang="cs-CZ" dirty="0"/>
              <a:t> </a:t>
            </a:r>
            <a:r>
              <a:rPr lang="cs-CZ" dirty="0" err="1"/>
              <a:t>gleich</a:t>
            </a:r>
            <a:r>
              <a:rPr lang="cs-CZ" dirty="0"/>
              <a:t>, </a:t>
            </a:r>
            <a:r>
              <a:rPr lang="cs-CZ" dirty="0" err="1"/>
              <a:t>Großschreibung</a:t>
            </a:r>
            <a:r>
              <a:rPr lang="cs-CZ" dirty="0"/>
              <a:t>, </a:t>
            </a:r>
            <a:r>
              <a:rPr lang="cs-CZ" dirty="0" err="1"/>
              <a:t>formal</a:t>
            </a:r>
            <a:r>
              <a:rPr lang="cs-CZ" dirty="0"/>
              <a:t> 3. P. </a:t>
            </a:r>
            <a:r>
              <a:rPr lang="cs-CZ" dirty="0" err="1"/>
              <a:t>Pl</a:t>
            </a:r>
            <a:r>
              <a:rPr lang="cs-CZ" dirty="0"/>
              <a:t>. (</a:t>
            </a:r>
            <a:r>
              <a:rPr lang="cs-CZ" i="1" dirty="0" err="1"/>
              <a:t>Können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heute</a:t>
            </a:r>
            <a:r>
              <a:rPr lang="cs-CZ" i="1" dirty="0"/>
              <a:t> </a:t>
            </a:r>
            <a:r>
              <a:rPr lang="cs-CZ" i="1" dirty="0" err="1"/>
              <a:t>anrufen</a:t>
            </a:r>
            <a:r>
              <a:rPr lang="cs-CZ" i="1" dirty="0"/>
              <a:t>?</a:t>
            </a:r>
            <a:r>
              <a:rPr lang="cs-CZ" dirty="0"/>
              <a:t>), </a:t>
            </a:r>
            <a:r>
              <a:rPr lang="cs-CZ" dirty="0" err="1"/>
              <a:t>Distanz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vertrauliche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: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persönl</a:t>
            </a:r>
            <a:r>
              <a:rPr lang="cs-CZ" dirty="0"/>
              <a:t>. </a:t>
            </a:r>
            <a:r>
              <a:rPr lang="cs-CZ" dirty="0" err="1"/>
              <a:t>Bereich</a:t>
            </a:r>
            <a:r>
              <a:rPr lang="cs-CZ" dirty="0"/>
              <a:t> (</a:t>
            </a:r>
            <a:r>
              <a:rPr lang="cs-CZ" dirty="0" err="1"/>
              <a:t>Familie</a:t>
            </a:r>
            <a:r>
              <a:rPr lang="cs-CZ" dirty="0"/>
              <a:t>, </a:t>
            </a:r>
            <a:r>
              <a:rPr lang="cs-CZ" dirty="0" err="1"/>
              <a:t>unter</a:t>
            </a:r>
            <a:r>
              <a:rPr lang="cs-CZ" dirty="0"/>
              <a:t> </a:t>
            </a:r>
            <a:r>
              <a:rPr lang="cs-CZ" dirty="0" err="1"/>
              <a:t>Freunden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guten</a:t>
            </a:r>
            <a:r>
              <a:rPr lang="cs-CZ" dirty="0"/>
              <a:t> </a:t>
            </a:r>
            <a:r>
              <a:rPr lang="cs-CZ" dirty="0" err="1"/>
              <a:t>Bekannten</a:t>
            </a:r>
            <a:r>
              <a:rPr lang="cs-CZ" dirty="0"/>
              <a:t>), </a:t>
            </a:r>
            <a:r>
              <a:rPr lang="cs-CZ" dirty="0" err="1"/>
              <a:t>teilweise</a:t>
            </a:r>
            <a:r>
              <a:rPr lang="cs-CZ" dirty="0"/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gesellschaftl</a:t>
            </a:r>
            <a:r>
              <a:rPr lang="cs-CZ" dirty="0"/>
              <a:t>. </a:t>
            </a:r>
            <a:r>
              <a:rPr lang="cs-CZ" dirty="0" err="1"/>
              <a:t>Bereich</a:t>
            </a:r>
            <a:r>
              <a:rPr lang="cs-CZ" dirty="0"/>
              <a:t> (</a:t>
            </a:r>
            <a:r>
              <a:rPr lang="cs-CZ" dirty="0" err="1"/>
              <a:t>oft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Beruf</a:t>
            </a:r>
            <a:r>
              <a:rPr lang="cs-CZ" dirty="0"/>
              <a:t> </a:t>
            </a:r>
            <a:r>
              <a:rPr lang="cs-CZ" dirty="0" err="1"/>
              <a:t>unter</a:t>
            </a:r>
            <a:r>
              <a:rPr lang="cs-CZ" dirty="0"/>
              <a:t> </a:t>
            </a:r>
            <a:r>
              <a:rPr lang="cs-CZ" dirty="0" err="1"/>
              <a:t>Kollegen</a:t>
            </a:r>
            <a:r>
              <a:rPr lang="cs-CZ" dirty="0"/>
              <a:t>, </a:t>
            </a:r>
            <a:r>
              <a:rPr lang="cs-CZ" dirty="0" err="1"/>
              <a:t>gegenüber</a:t>
            </a:r>
            <a:r>
              <a:rPr lang="cs-CZ" dirty="0"/>
              <a:t> </a:t>
            </a:r>
            <a:r>
              <a:rPr lang="cs-CZ" dirty="0" err="1"/>
              <a:t>Kindern</a:t>
            </a:r>
            <a:r>
              <a:rPr lang="cs-CZ" dirty="0"/>
              <a:t>), </a:t>
            </a:r>
            <a:r>
              <a:rPr lang="cs-CZ" dirty="0" err="1"/>
              <a:t>Solidarität</a:t>
            </a:r>
            <a:r>
              <a:rPr lang="cs-CZ" dirty="0"/>
              <a:t> (</a:t>
            </a:r>
            <a:r>
              <a:rPr lang="cs-CZ" dirty="0" err="1"/>
              <a:t>Studentenbewegung</a:t>
            </a:r>
            <a:r>
              <a:rPr lang="cs-CZ" dirty="0"/>
              <a:t> der 60er </a:t>
            </a:r>
            <a:r>
              <a:rPr lang="cs-CZ" dirty="0" err="1"/>
              <a:t>Jahre</a:t>
            </a:r>
            <a:r>
              <a:rPr lang="cs-CZ" dirty="0"/>
              <a:t> des 20. </a:t>
            </a:r>
            <a:r>
              <a:rPr lang="cs-CZ" dirty="0" err="1"/>
              <a:t>Jhs</a:t>
            </a:r>
            <a:r>
              <a:rPr lang="cs-CZ" dirty="0"/>
              <a:t>., </a:t>
            </a:r>
            <a:r>
              <a:rPr lang="cs-CZ" dirty="0" err="1"/>
              <a:t>Sportvereine</a:t>
            </a:r>
            <a:r>
              <a:rPr lang="cs-CZ" dirty="0"/>
              <a:t>, </a:t>
            </a:r>
            <a:r>
              <a:rPr lang="cs-CZ" dirty="0" err="1"/>
              <a:t>politische</a:t>
            </a:r>
            <a:r>
              <a:rPr lang="cs-CZ" dirty="0"/>
              <a:t> </a:t>
            </a:r>
            <a:r>
              <a:rPr lang="cs-CZ" dirty="0" err="1"/>
              <a:t>Parteien</a:t>
            </a:r>
            <a:r>
              <a:rPr lang="cs-CZ" dirty="0"/>
              <a:t>)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2.1 </a:t>
            </a:r>
            <a:r>
              <a:rPr lang="cs-CZ" b="1" dirty="0" err="1"/>
              <a:t>Personalpronomina</a:t>
            </a:r>
            <a:endParaRPr lang="cs-CZ" b="1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Entscheidungsprobleme</a:t>
            </a:r>
            <a:r>
              <a:rPr lang="cs-CZ" dirty="0"/>
              <a:t>: </a:t>
            </a:r>
            <a:r>
              <a:rPr lang="cs-CZ" dirty="0" err="1"/>
              <a:t>Anrede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Gruppe</a:t>
            </a:r>
            <a:r>
              <a:rPr lang="cs-CZ" dirty="0"/>
              <a:t>, </a:t>
            </a:r>
            <a:r>
              <a:rPr lang="cs-CZ" dirty="0" err="1"/>
              <a:t>deren</a:t>
            </a:r>
            <a:r>
              <a:rPr lang="cs-CZ" dirty="0"/>
              <a:t> </a:t>
            </a:r>
            <a:r>
              <a:rPr lang="cs-CZ" dirty="0" err="1"/>
              <a:t>Mitglieder</a:t>
            </a:r>
            <a:r>
              <a:rPr lang="cs-CZ" dirty="0"/>
              <a:t> man </a:t>
            </a:r>
            <a:r>
              <a:rPr lang="cs-CZ" dirty="0" err="1"/>
              <a:t>teilweise</a:t>
            </a:r>
            <a:r>
              <a:rPr lang="cs-CZ" dirty="0"/>
              <a:t> </a:t>
            </a:r>
            <a:r>
              <a:rPr lang="cs-CZ" dirty="0" err="1"/>
              <a:t>duzt</a:t>
            </a:r>
            <a:r>
              <a:rPr lang="cs-CZ" dirty="0"/>
              <a:t>, </a:t>
            </a:r>
            <a:r>
              <a:rPr lang="cs-CZ" dirty="0" err="1"/>
              <a:t>teilweise</a:t>
            </a:r>
            <a:r>
              <a:rPr lang="cs-CZ" dirty="0"/>
              <a:t> </a:t>
            </a:r>
            <a:r>
              <a:rPr lang="cs-CZ" dirty="0" err="1"/>
              <a:t>siezt</a:t>
            </a:r>
            <a:endParaRPr lang="cs-CZ" dirty="0"/>
          </a:p>
          <a:p>
            <a:pPr eaLnBrk="1" hangingPunct="1"/>
            <a:r>
              <a:rPr lang="cs-CZ" dirty="0"/>
              <a:t>Die </a:t>
            </a:r>
            <a:r>
              <a:rPr lang="cs-CZ" dirty="0" err="1"/>
              <a:t>Grenze</a:t>
            </a:r>
            <a:r>
              <a:rPr lang="cs-CZ" dirty="0"/>
              <a:t> </a:t>
            </a:r>
            <a:r>
              <a:rPr lang="cs-CZ" dirty="0" err="1"/>
              <a:t>zwischen</a:t>
            </a:r>
            <a:r>
              <a:rPr lang="cs-CZ" dirty="0"/>
              <a:t> dem </a:t>
            </a:r>
            <a:r>
              <a:rPr lang="cs-CZ" dirty="0" err="1"/>
              <a:t>Gebrauch</a:t>
            </a:r>
            <a:r>
              <a:rPr lang="cs-CZ" dirty="0"/>
              <a:t> der </a:t>
            </a:r>
            <a:r>
              <a:rPr lang="cs-CZ" i="1" dirty="0" err="1"/>
              <a:t>du</a:t>
            </a:r>
            <a:r>
              <a:rPr lang="cs-CZ" dirty="0" err="1"/>
              <a:t>-Form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i="1" dirty="0" err="1"/>
              <a:t>Sie</a:t>
            </a:r>
            <a:r>
              <a:rPr lang="cs-CZ" dirty="0" err="1"/>
              <a:t>-Form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ständigen</a:t>
            </a:r>
            <a:r>
              <a:rPr lang="cs-CZ" dirty="0"/>
              <a:t> </a:t>
            </a:r>
            <a:r>
              <a:rPr lang="cs-CZ" dirty="0" err="1"/>
              <a:t>Wandel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zeigt</a:t>
            </a:r>
            <a:r>
              <a:rPr lang="cs-CZ" dirty="0"/>
              <a:t> </a:t>
            </a:r>
            <a:r>
              <a:rPr lang="cs-CZ" dirty="0" err="1"/>
              <a:t>zahlreiche</a:t>
            </a:r>
            <a:r>
              <a:rPr lang="cs-CZ" dirty="0"/>
              <a:t> </a:t>
            </a:r>
            <a:r>
              <a:rPr lang="cs-CZ" dirty="0" err="1"/>
              <a:t>regionale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gruppenspezifische</a:t>
            </a:r>
            <a:r>
              <a:rPr lang="cs-CZ" dirty="0"/>
              <a:t> </a:t>
            </a:r>
            <a:r>
              <a:rPr lang="cs-CZ" dirty="0" err="1"/>
              <a:t>Besonderheiten</a:t>
            </a:r>
            <a:r>
              <a:rPr lang="cs-CZ" dirty="0"/>
              <a:t>. </a:t>
            </a:r>
          </a:p>
          <a:p>
            <a:pPr eaLnBrk="1" hangingPunct="1"/>
            <a:r>
              <a:rPr lang="cs-CZ" dirty="0"/>
              <a:t>2. P. </a:t>
            </a:r>
            <a:r>
              <a:rPr lang="cs-CZ" dirty="0" err="1"/>
              <a:t>Sg</a:t>
            </a:r>
            <a:r>
              <a:rPr lang="cs-CZ" dirty="0"/>
              <a:t>: </a:t>
            </a:r>
            <a:r>
              <a:rPr lang="cs-CZ" i="1" dirty="0" err="1"/>
              <a:t>du</a:t>
            </a:r>
            <a:r>
              <a:rPr lang="cs-CZ" dirty="0"/>
              <a:t> </a:t>
            </a:r>
            <a:r>
              <a:rPr lang="cs-CZ" dirty="0" err="1"/>
              <a:t>anstatt</a:t>
            </a:r>
            <a:r>
              <a:rPr lang="cs-CZ" dirty="0"/>
              <a:t> </a:t>
            </a:r>
            <a:r>
              <a:rPr lang="cs-CZ" i="1" dirty="0" err="1"/>
              <a:t>ich</a:t>
            </a:r>
            <a:r>
              <a:rPr lang="cs-CZ" i="1" dirty="0"/>
              <a:t>/man</a:t>
            </a:r>
            <a:r>
              <a:rPr lang="cs-CZ" dirty="0"/>
              <a:t> in </a:t>
            </a:r>
            <a:r>
              <a:rPr lang="cs-CZ" dirty="0" err="1"/>
              <a:t>verallgemeinernden</a:t>
            </a:r>
            <a:r>
              <a:rPr lang="cs-CZ" dirty="0"/>
              <a:t> </a:t>
            </a:r>
            <a:r>
              <a:rPr lang="cs-CZ" dirty="0" err="1"/>
              <a:t>Aussagen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immer</a:t>
            </a:r>
            <a:r>
              <a:rPr lang="cs-CZ" i="1" dirty="0"/>
              <a:t> </a:t>
            </a:r>
            <a:r>
              <a:rPr lang="cs-CZ" i="1" dirty="0" err="1"/>
              <a:t>dasselbe</a:t>
            </a:r>
            <a:r>
              <a:rPr lang="cs-CZ" i="1" dirty="0"/>
              <a:t>: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arbeitest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kommst</a:t>
            </a:r>
            <a:r>
              <a:rPr lang="cs-CZ" i="1" dirty="0"/>
              <a:t> </a:t>
            </a:r>
            <a:r>
              <a:rPr lang="cs-CZ" i="1" dirty="0" err="1"/>
              <a:t>doch</a:t>
            </a:r>
            <a:r>
              <a:rPr lang="cs-CZ" i="1" dirty="0"/>
              <a:t> </a:t>
            </a:r>
            <a:r>
              <a:rPr lang="cs-CZ" i="1" dirty="0" err="1"/>
              <a:t>auf</a:t>
            </a:r>
            <a:r>
              <a:rPr lang="cs-CZ" i="1" dirty="0"/>
              <a:t> </a:t>
            </a:r>
            <a:r>
              <a:rPr lang="cs-CZ" i="1" dirty="0" err="1"/>
              <a:t>keinen</a:t>
            </a:r>
            <a:r>
              <a:rPr lang="cs-CZ" i="1" dirty="0"/>
              <a:t> </a:t>
            </a:r>
            <a:r>
              <a:rPr lang="cs-CZ" i="1" dirty="0" err="1"/>
              <a:t>grünen</a:t>
            </a:r>
            <a:r>
              <a:rPr lang="cs-CZ" i="1" dirty="0"/>
              <a:t> </a:t>
            </a:r>
            <a:r>
              <a:rPr lang="cs-CZ" i="1" dirty="0" err="1"/>
              <a:t>Weg</a:t>
            </a:r>
            <a:r>
              <a:rPr lang="cs-CZ" i="1" dirty="0"/>
              <a:t>. </a:t>
            </a:r>
            <a:endParaRPr lang="cs-CZ" dirty="0"/>
          </a:p>
          <a:p>
            <a:pPr eaLnBrk="1" hangingPunct="1"/>
            <a:r>
              <a:rPr lang="cs-CZ" dirty="0"/>
              <a:t>2. P. </a:t>
            </a:r>
            <a:r>
              <a:rPr lang="cs-CZ" dirty="0" err="1"/>
              <a:t>Sg</a:t>
            </a:r>
            <a:r>
              <a:rPr lang="cs-CZ" dirty="0"/>
              <a:t>.: </a:t>
            </a:r>
            <a:r>
              <a:rPr lang="cs-CZ" i="1" dirty="0" err="1"/>
              <a:t>du</a:t>
            </a:r>
            <a:r>
              <a:rPr lang="cs-CZ" dirty="0"/>
              <a:t> in </a:t>
            </a:r>
            <a:r>
              <a:rPr lang="cs-CZ" dirty="0" err="1"/>
              <a:t>traditionellen</a:t>
            </a:r>
            <a:r>
              <a:rPr lang="cs-CZ" dirty="0"/>
              <a:t> </a:t>
            </a:r>
            <a:r>
              <a:rPr lang="cs-CZ" dirty="0" err="1"/>
              <a:t>Redeweisen</a:t>
            </a:r>
            <a:r>
              <a:rPr lang="cs-CZ" dirty="0"/>
              <a:t>: </a:t>
            </a:r>
            <a:r>
              <a:rPr lang="cs-CZ" dirty="0" err="1"/>
              <a:t>Leichenreden</a:t>
            </a:r>
            <a:r>
              <a:rPr lang="cs-CZ" dirty="0"/>
              <a:t>, </a:t>
            </a:r>
            <a:r>
              <a:rPr lang="cs-CZ" dirty="0" err="1"/>
              <a:t>Gebete</a:t>
            </a:r>
            <a:r>
              <a:rPr lang="cs-CZ" dirty="0"/>
              <a:t> (Gott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allem</a:t>
            </a:r>
            <a:r>
              <a:rPr lang="cs-CZ" dirty="0"/>
              <a:t> Respekt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i="1" dirty="0" err="1"/>
              <a:t>Sie</a:t>
            </a:r>
            <a:r>
              <a:rPr lang="cs-CZ" dirty="0"/>
              <a:t>, </a:t>
            </a:r>
            <a:r>
              <a:rPr lang="cs-CZ" dirty="0" err="1"/>
              <a:t>sondern</a:t>
            </a:r>
            <a:r>
              <a:rPr lang="cs-CZ" dirty="0"/>
              <a:t> </a:t>
            </a:r>
            <a:r>
              <a:rPr lang="cs-CZ" i="1" dirty="0" err="1"/>
              <a:t>du</a:t>
            </a:r>
            <a:r>
              <a:rPr lang="cs-CZ" dirty="0"/>
              <a:t> </a:t>
            </a:r>
            <a:r>
              <a:rPr lang="cs-CZ" dirty="0" err="1"/>
              <a:t>angesprochen</a:t>
            </a:r>
            <a:r>
              <a:rPr lang="cs-CZ" dirty="0"/>
              <a:t>: </a:t>
            </a:r>
            <a:r>
              <a:rPr lang="cs-CZ" i="1" dirty="0"/>
              <a:t>Gott, </a:t>
            </a:r>
            <a:r>
              <a:rPr lang="cs-CZ" i="1" dirty="0" err="1"/>
              <a:t>gib</a:t>
            </a:r>
            <a:r>
              <a:rPr lang="cs-CZ" i="1" dirty="0"/>
              <a:t> </a:t>
            </a:r>
            <a:r>
              <a:rPr lang="cs-CZ" i="1" dirty="0" err="1"/>
              <a:t>mir</a:t>
            </a:r>
            <a:r>
              <a:rPr lang="cs-CZ" i="1" dirty="0"/>
              <a:t> Kraft!</a:t>
            </a:r>
            <a:r>
              <a:rPr lang="cs-CZ" dirty="0"/>
              <a:t>) </a:t>
            </a:r>
            <a:r>
              <a:rPr lang="cs-CZ" i="1" dirty="0"/>
              <a:t>  </a:t>
            </a:r>
          </a:p>
          <a:p>
            <a:pPr eaLnBrk="1" hangingPunct="1"/>
            <a:r>
              <a:rPr lang="cs-CZ" dirty="0"/>
              <a:t>2. P. </a:t>
            </a:r>
            <a:r>
              <a:rPr lang="cs-CZ" dirty="0" err="1"/>
              <a:t>Sg</a:t>
            </a:r>
            <a:r>
              <a:rPr lang="cs-CZ" dirty="0"/>
              <a:t>.: In der </a:t>
            </a:r>
            <a:r>
              <a:rPr lang="cs-CZ" dirty="0" err="1"/>
              <a:t>Dichtung</a:t>
            </a:r>
            <a:r>
              <a:rPr lang="cs-CZ" dirty="0"/>
              <a:t> </a:t>
            </a:r>
            <a:r>
              <a:rPr lang="cs-CZ" dirty="0" err="1"/>
              <a:t>wechseln</a:t>
            </a:r>
            <a:r>
              <a:rPr lang="cs-CZ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i="1" dirty="0" err="1"/>
              <a:t>du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Anrede</a:t>
            </a:r>
            <a:r>
              <a:rPr lang="cs-CZ" dirty="0"/>
              <a:t>: (…) </a:t>
            </a:r>
            <a:r>
              <a:rPr lang="cs-CZ" i="1" dirty="0" err="1"/>
              <a:t>dann</a:t>
            </a:r>
            <a:r>
              <a:rPr lang="cs-CZ" i="1" dirty="0"/>
              <a:t> sehne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oft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denke</a:t>
            </a:r>
            <a:r>
              <a:rPr lang="cs-CZ" i="1" dirty="0"/>
              <a:t>: ach, </a:t>
            </a:r>
            <a:r>
              <a:rPr lang="cs-CZ" i="1" dirty="0" err="1"/>
              <a:t>könntest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wieder</a:t>
            </a:r>
            <a:r>
              <a:rPr lang="cs-CZ" i="1" dirty="0"/>
              <a:t> </a:t>
            </a:r>
            <a:r>
              <a:rPr lang="cs-CZ" i="1" dirty="0" err="1"/>
              <a:t>ausdrücken</a:t>
            </a:r>
            <a:r>
              <a:rPr lang="cs-CZ" i="1" dirty="0"/>
              <a:t> </a:t>
            </a:r>
            <a:r>
              <a:rPr lang="cs-CZ" dirty="0"/>
              <a:t>(…) (Goethe)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ruhy">
    <a:dk1>
      <a:srgbClr val="2C2C2C"/>
    </a:dk1>
    <a:lt1>
      <a:srgbClr val="FFFFFF"/>
    </a:lt1>
    <a:dk2>
      <a:srgbClr val="099BDD"/>
    </a:dk2>
    <a:lt2>
      <a:srgbClr val="F2F2F2"/>
    </a:lt2>
    <a:accent1>
      <a:srgbClr val="FFC000"/>
    </a:accent1>
    <a:accent2>
      <a:srgbClr val="A5D0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Pruhovaný</Template>
  <TotalTime>2390</TotalTime>
  <Words>6494</Words>
  <Application>Microsoft Office PowerPoint</Application>
  <PresentationFormat>Širokoúhlá obrazovka</PresentationFormat>
  <Paragraphs>358</Paragraphs>
  <Slides>57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2" baseType="lpstr">
      <vt:lpstr>Arial</vt:lpstr>
      <vt:lpstr>Calibri</vt:lpstr>
      <vt:lpstr>Corbel</vt:lpstr>
      <vt:lpstr>Wingdings</vt:lpstr>
      <vt:lpstr>Pruhy</vt:lpstr>
      <vt:lpstr>Pronomen I</vt:lpstr>
      <vt:lpstr>Prezentace aplikace PowerPoint</vt:lpstr>
      <vt:lpstr>Gliederung</vt:lpstr>
      <vt:lpstr> 1. Einleitende Bemerkungen  </vt:lpstr>
      <vt:lpstr>1. Einleitende Bemerkungen</vt:lpstr>
      <vt:lpstr>2. Klassifizierung der Pronomina</vt:lpstr>
      <vt:lpstr> 2.1 Personalpronomina </vt:lpstr>
      <vt:lpstr>2.1 Personalpronomina</vt:lpstr>
      <vt:lpstr>2.1 Personalpronomina</vt:lpstr>
      <vt:lpstr>2.1 Personalpronomina</vt:lpstr>
      <vt:lpstr>2.1 Personalpronomina</vt:lpstr>
      <vt:lpstr> 2.1 PersonalPronomina  </vt:lpstr>
      <vt:lpstr>2.2 Possessivpronomina</vt:lpstr>
      <vt:lpstr>2.2 Possessivpronomina</vt:lpstr>
      <vt:lpstr>2.2 Possessivpronomina</vt:lpstr>
      <vt:lpstr>2.3 Demonstrativpronomina</vt:lpstr>
      <vt:lpstr>2.3 Demonstrativpronomina</vt:lpstr>
      <vt:lpstr>2.3 Demonstrativpronomina</vt:lpstr>
      <vt:lpstr>2.3 Demonstrativpronomina</vt:lpstr>
      <vt:lpstr>2.4 Interrogativpronomina</vt:lpstr>
      <vt:lpstr>2.4 Interrogativpronomina</vt:lpstr>
      <vt:lpstr>2.5 Relativpronomina</vt:lpstr>
      <vt:lpstr>2.6 INDEFINITPRONOMINA</vt:lpstr>
      <vt:lpstr>2.6 INDEFINITPRONOMINA</vt:lpstr>
      <vt:lpstr>2.6 INDEFINITPRONOMINA</vt:lpstr>
      <vt:lpstr>2.6 INDEFINITPRONOMINA</vt:lpstr>
      <vt:lpstr>2.6 INDEFINITPRONOMINA</vt:lpstr>
      <vt:lpstr>2.6 INDEFINITPRONOMINA</vt:lpstr>
      <vt:lpstr>2.6 INDEFINITPRONOMINA</vt:lpstr>
      <vt:lpstr>Pronomen II</vt:lpstr>
      <vt:lpstr>Gliederung </vt:lpstr>
      <vt:lpstr>Pronominaladverb</vt:lpstr>
      <vt:lpstr>Pronominaladverb</vt:lpstr>
      <vt:lpstr>Pronominaladverb</vt:lpstr>
      <vt:lpstr>Pronominaladverb</vt:lpstr>
      <vt:lpstr>Pronominaladverb</vt:lpstr>
      <vt:lpstr>Pronominaladverb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Diachrone Aspekte</vt:lpstr>
      <vt:lpstr>Diachrone Aspekte</vt:lpstr>
      <vt:lpstr>Diachrone Aspekte</vt:lpstr>
      <vt:lpstr>Pronomina aus kontrastiver Sicht</vt:lpstr>
      <vt:lpstr>Pronomina aus kontrastiver Sicht</vt:lpstr>
      <vt:lpstr>Pronomina aus kontrastiver Sicht</vt:lpstr>
      <vt:lpstr>Literatur (Auswahl) </vt:lpstr>
      <vt:lpstr>Literatur (Auswahl) </vt:lpstr>
      <vt:lpstr>Literatur (Auswahl) </vt:lpstr>
      <vt:lpstr>Literatur (Auswahl)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Pronomen I</dc:title>
  <dc:creator>Martin</dc:creator>
  <cp:lastModifiedBy>anonymní</cp:lastModifiedBy>
  <cp:revision>102</cp:revision>
  <dcterms:created xsi:type="dcterms:W3CDTF">2014-10-04T13:50:26Z</dcterms:created>
  <dcterms:modified xsi:type="dcterms:W3CDTF">2024-10-11T10:22:00Z</dcterms:modified>
</cp:coreProperties>
</file>