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1" r:id="rId3"/>
    <p:sldId id="284" r:id="rId4"/>
    <p:sldId id="292" r:id="rId5"/>
    <p:sldId id="287" r:id="rId6"/>
    <p:sldId id="288" r:id="rId7"/>
    <p:sldId id="289" r:id="rId8"/>
    <p:sldId id="290" r:id="rId9"/>
    <p:sldId id="291" r:id="rId10"/>
    <p:sldId id="294" r:id="rId11"/>
    <p:sldId id="296" r:id="rId12"/>
    <p:sldId id="29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B78D3C7A-CA84-400B-B4A9-5D68531E05A7}">
          <p14:sldIdLst>
            <p14:sldId id="285"/>
            <p14:sldId id="281"/>
            <p14:sldId id="284"/>
            <p14:sldId id="292"/>
            <p14:sldId id="287"/>
            <p14:sldId id="288"/>
            <p14:sldId id="289"/>
            <p14:sldId id="290"/>
            <p14:sldId id="291"/>
            <p14:sldId id="294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97" d="100"/>
          <a:sy n="97" d="100"/>
        </p:scale>
        <p:origin x="2028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Reifová" userId="f2bff024b9c29cdb" providerId="LiveId" clId="{2DE8AD1F-B709-404B-AA29-721B4EF416BA}"/>
    <pc:docChg chg="undo redo custSel addSld delSld modSld sldOrd modSection">
      <pc:chgData name="Irena Reifová" userId="f2bff024b9c29cdb" providerId="LiveId" clId="{2DE8AD1F-B709-404B-AA29-721B4EF416BA}" dt="2023-02-21T15:54:09.572" v="4360" actId="20577"/>
      <pc:docMkLst>
        <pc:docMk/>
      </pc:docMkLst>
      <pc:sldChg chg="addSp delSp modSp mod setBg modClrScheme chgLayout">
        <pc:chgData name="Irena Reifová" userId="f2bff024b9c29cdb" providerId="LiveId" clId="{2DE8AD1F-B709-404B-AA29-721B4EF416BA}" dt="2023-02-12T00:01:34.251" v="4175" actId="14100"/>
        <pc:sldMkLst>
          <pc:docMk/>
          <pc:sldMk cId="386067450" sldId="281"/>
        </pc:sldMkLst>
      </pc:sldChg>
      <pc:sldChg chg="modSp mod">
        <pc:chgData name="Irena Reifová" userId="f2bff024b9c29cdb" providerId="LiveId" clId="{2DE8AD1F-B709-404B-AA29-721B4EF416BA}" dt="2023-02-11T18:43:12.837" v="697" actId="20577"/>
        <pc:sldMkLst>
          <pc:docMk/>
          <pc:sldMk cId="3385514760" sldId="284"/>
        </pc:sldMkLst>
      </pc:sldChg>
      <pc:sldChg chg="modSp add del mod setBg">
        <pc:chgData name="Irena Reifová" userId="f2bff024b9c29cdb" providerId="LiveId" clId="{2DE8AD1F-B709-404B-AA29-721B4EF416BA}" dt="2023-02-11T18:19:52.662" v="231" actId="47"/>
        <pc:sldMkLst>
          <pc:docMk/>
          <pc:sldMk cId="4148572785" sldId="286"/>
        </pc:sldMkLst>
      </pc:sldChg>
      <pc:sldChg chg="addSp delSp modSp add mod setBg">
        <pc:chgData name="Irena Reifová" userId="f2bff024b9c29cdb" providerId="LiveId" clId="{2DE8AD1F-B709-404B-AA29-721B4EF416BA}" dt="2023-02-12T00:03:13.235" v="4179" actId="20577"/>
        <pc:sldMkLst>
          <pc:docMk/>
          <pc:sldMk cId="2013230307" sldId="287"/>
        </pc:sldMkLst>
      </pc:sldChg>
      <pc:sldChg chg="addSp delSp modSp add mod setBg">
        <pc:chgData name="Irena Reifová" userId="f2bff024b9c29cdb" providerId="LiveId" clId="{2DE8AD1F-B709-404B-AA29-721B4EF416BA}" dt="2023-02-11T23:55:49.952" v="4155" actId="20577"/>
        <pc:sldMkLst>
          <pc:docMk/>
          <pc:sldMk cId="3758853242" sldId="288"/>
        </pc:sldMkLst>
      </pc:sldChg>
      <pc:sldChg chg="addSp modSp add mod setBg">
        <pc:chgData name="Irena Reifová" userId="f2bff024b9c29cdb" providerId="LiveId" clId="{2DE8AD1F-B709-404B-AA29-721B4EF416BA}" dt="2023-02-11T21:44:30.214" v="2470" actId="207"/>
        <pc:sldMkLst>
          <pc:docMk/>
          <pc:sldMk cId="2889387316" sldId="289"/>
        </pc:sldMkLst>
      </pc:sldChg>
      <pc:sldChg chg="addSp delSp modSp add mod setBg">
        <pc:chgData name="Irena Reifová" userId="f2bff024b9c29cdb" providerId="LiveId" clId="{2DE8AD1F-B709-404B-AA29-721B4EF416BA}" dt="2023-02-11T22:02:53.661" v="2683" actId="1076"/>
        <pc:sldMkLst>
          <pc:docMk/>
          <pc:sldMk cId="3611374505" sldId="290"/>
        </pc:sldMkLst>
      </pc:sldChg>
      <pc:sldChg chg="addSp delSp modSp add mod setBg">
        <pc:chgData name="Irena Reifová" userId="f2bff024b9c29cdb" providerId="LiveId" clId="{2DE8AD1F-B709-404B-AA29-721B4EF416BA}" dt="2023-02-11T22:23:17.651" v="2958" actId="1076"/>
        <pc:sldMkLst>
          <pc:docMk/>
          <pc:sldMk cId="2128875933" sldId="291"/>
        </pc:sldMkLst>
      </pc:sldChg>
      <pc:sldChg chg="addSp delSp modSp new mod setBg">
        <pc:chgData name="Irena Reifová" userId="f2bff024b9c29cdb" providerId="LiveId" clId="{2DE8AD1F-B709-404B-AA29-721B4EF416BA}" dt="2023-02-20T23:41:11.534" v="4187" actId="20577"/>
        <pc:sldMkLst>
          <pc:docMk/>
          <pc:sldMk cId="1146866462" sldId="292"/>
        </pc:sldMkLst>
      </pc:sldChg>
      <pc:sldChg chg="modSp add del mod ord setBg">
        <pc:chgData name="Irena Reifová" userId="f2bff024b9c29cdb" providerId="LiveId" clId="{2DE8AD1F-B709-404B-AA29-721B4EF416BA}" dt="2023-02-11T23:47:23.703" v="3687" actId="47"/>
        <pc:sldMkLst>
          <pc:docMk/>
          <pc:sldMk cId="3336817755" sldId="293"/>
        </pc:sldMkLst>
      </pc:sldChg>
      <pc:sldChg chg="addSp delSp modSp add mod setBg">
        <pc:chgData name="Irena Reifová" userId="f2bff024b9c29cdb" providerId="LiveId" clId="{2DE8AD1F-B709-404B-AA29-721B4EF416BA}" dt="2023-02-11T23:55:00.523" v="4142" actId="255"/>
        <pc:sldMkLst>
          <pc:docMk/>
          <pc:sldMk cId="30754080" sldId="294"/>
        </pc:sldMkLst>
      </pc:sldChg>
      <pc:sldChg chg="modSp add del mod setBg">
        <pc:chgData name="Irena Reifová" userId="f2bff024b9c29cdb" providerId="LiveId" clId="{2DE8AD1F-B709-404B-AA29-721B4EF416BA}" dt="2023-02-11T23:54:26.323" v="4140" actId="47"/>
        <pc:sldMkLst>
          <pc:docMk/>
          <pc:sldMk cId="2216930844" sldId="295"/>
        </pc:sldMkLst>
      </pc:sldChg>
      <pc:sldChg chg="addSp delSp modSp add mod setBg">
        <pc:chgData name="Irena Reifová" userId="f2bff024b9c29cdb" providerId="LiveId" clId="{2DE8AD1F-B709-404B-AA29-721B4EF416BA}" dt="2023-02-20T23:45:32.743" v="4341" actId="20577"/>
        <pc:sldMkLst>
          <pc:docMk/>
          <pc:sldMk cId="3676380657" sldId="296"/>
        </pc:sldMkLst>
      </pc:sldChg>
      <pc:sldChg chg="delSp modSp add mod setBg">
        <pc:chgData name="Irena Reifová" userId="f2bff024b9c29cdb" providerId="LiveId" clId="{2DE8AD1F-B709-404B-AA29-721B4EF416BA}" dt="2023-02-21T15:54:09.572" v="4360" actId="20577"/>
        <pc:sldMkLst>
          <pc:docMk/>
          <pc:sldMk cId="199095762" sldId="297"/>
        </pc:sldMkLst>
      </pc:sldChg>
    </pc:docChg>
  </pc:docChgLst>
  <pc:docChgLst>
    <pc:chgData name="Irena Reifová" userId="f2bff024b9c29cdb" providerId="LiveId" clId="{E89E386C-13A5-497A-B341-7910C3A8FDCD}"/>
    <pc:docChg chg="addSld delSld modSld modSection">
      <pc:chgData name="Irena Reifová" userId="f2bff024b9c29cdb" providerId="LiveId" clId="{E89E386C-13A5-497A-B341-7910C3A8FDCD}" dt="2025-02-25T15:35:22.692" v="5" actId="47"/>
      <pc:docMkLst>
        <pc:docMk/>
      </pc:docMkLst>
      <pc:sldChg chg="modSp mod">
        <pc:chgData name="Irena Reifová" userId="f2bff024b9c29cdb" providerId="LiveId" clId="{E89E386C-13A5-497A-B341-7910C3A8FDCD}" dt="2025-02-25T14:33:25.758" v="3" actId="20577"/>
        <pc:sldMkLst>
          <pc:docMk/>
          <pc:sldMk cId="1285877450" sldId="285"/>
        </pc:sldMkLst>
        <pc:spChg chg="mod">
          <ac:chgData name="Irena Reifová" userId="f2bff024b9c29cdb" providerId="LiveId" clId="{E89E386C-13A5-497A-B341-7910C3A8FDCD}" dt="2025-02-25T14:33:25.758" v="3" actId="20577"/>
          <ac:spMkLst>
            <pc:docMk/>
            <pc:sldMk cId="1285877450" sldId="285"/>
            <ac:spMk id="2" creationId="{FCE2D124-F217-43AC-BD57-B2378E3E096F}"/>
          </ac:spMkLst>
        </pc:spChg>
      </pc:sldChg>
      <pc:sldChg chg="new del">
        <pc:chgData name="Irena Reifová" userId="f2bff024b9c29cdb" providerId="LiveId" clId="{E89E386C-13A5-497A-B341-7910C3A8FDCD}" dt="2025-02-25T15:35:22.692" v="5" actId="47"/>
        <pc:sldMkLst>
          <pc:docMk/>
          <pc:sldMk cId="3295557187" sldId="29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F159E-30FF-48D5-8B43-44E43BE8959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4AE2D41D-B9A4-49A2-9C3D-3A553F8D3F8F}">
      <dgm:prSet phldrT="[Text]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cs-CZ" dirty="0">
              <a:solidFill>
                <a:sysClr val="windowText" lastClr="000000"/>
              </a:solidFill>
            </a:rPr>
            <a:t>jednotlivé techniky</a:t>
          </a:r>
        </a:p>
      </dgm:t>
    </dgm:pt>
    <dgm:pt modelId="{E30EE083-8247-47A1-BB07-18875F1AFB4F}" type="parTrans" cxnId="{CC309BAD-CC2A-44D6-876B-2077A9CCD835}">
      <dgm:prSet/>
      <dgm:spPr/>
      <dgm:t>
        <a:bodyPr/>
        <a:lstStyle/>
        <a:p>
          <a:endParaRPr lang="cs-CZ"/>
        </a:p>
      </dgm:t>
    </dgm:pt>
    <dgm:pt modelId="{A1F97D56-30BE-4019-88FC-7E08CA89EB02}" type="sibTrans" cxnId="{CC309BAD-CC2A-44D6-876B-2077A9CCD835}">
      <dgm:prSet/>
      <dgm:spPr/>
      <dgm:t>
        <a:bodyPr/>
        <a:lstStyle/>
        <a:p>
          <a:endParaRPr lang="cs-CZ"/>
        </a:p>
      </dgm:t>
    </dgm:pt>
    <dgm:pt modelId="{DBD1C993-67E9-4B28-A219-CF076011BE94}" type="asst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pojem „kvalitativní“</a:t>
          </a:r>
        </a:p>
      </dgm:t>
    </dgm:pt>
    <dgm:pt modelId="{C6EE329C-8D08-44DA-BEB4-5692E766EFA2}" type="parTrans" cxnId="{AB888F1D-4115-4910-AA07-D07F899B7F6C}">
      <dgm:prSet/>
      <dgm:spPr/>
      <dgm:t>
        <a:bodyPr/>
        <a:lstStyle/>
        <a:p>
          <a:endParaRPr lang="cs-CZ"/>
        </a:p>
      </dgm:t>
    </dgm:pt>
    <dgm:pt modelId="{E281E1DA-FE05-4972-9FCB-08B8258BFA73}" type="sibTrans" cxnId="{AB888F1D-4115-4910-AA07-D07F899B7F6C}">
      <dgm:prSet/>
      <dgm:spPr/>
      <dgm:t>
        <a:bodyPr/>
        <a:lstStyle/>
        <a:p>
          <a:endParaRPr lang="cs-CZ"/>
        </a:p>
      </dgm:t>
    </dgm:pt>
    <dgm:pt modelId="{46134D7F-F7DB-44F6-A2C3-39FB11A62CEF}">
      <dgm:prSet phldrT="[Text]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celkový přístup = paradigma</a:t>
          </a:r>
        </a:p>
      </dgm:t>
    </dgm:pt>
    <dgm:pt modelId="{A3B5C799-B679-41A8-804B-195B67E744B0}" type="parTrans" cxnId="{D0556848-50B8-4FE1-95E5-D490E72F824F}">
      <dgm:prSet/>
      <dgm:spPr/>
      <dgm:t>
        <a:bodyPr/>
        <a:lstStyle/>
        <a:p>
          <a:endParaRPr lang="cs-CZ"/>
        </a:p>
      </dgm:t>
    </dgm:pt>
    <dgm:pt modelId="{4CF28272-E1BE-4BE4-8680-FCB77D9B341D}" type="sibTrans" cxnId="{D0556848-50B8-4FE1-95E5-D490E72F824F}">
      <dgm:prSet/>
      <dgm:spPr/>
      <dgm:t>
        <a:bodyPr/>
        <a:lstStyle/>
        <a:p>
          <a:endParaRPr lang="cs-CZ"/>
        </a:p>
      </dgm:t>
    </dgm:pt>
    <dgm:pt modelId="{F0433172-0745-4197-AFED-CC5DA845C23E}" type="pres">
      <dgm:prSet presAssocID="{000F159E-30FF-48D5-8B43-44E43BE895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B829EDE-D587-427E-80DE-E6631A68F5B2}" type="pres">
      <dgm:prSet presAssocID="{4AE2D41D-B9A4-49A2-9C3D-3A553F8D3F8F}" presName="hierRoot1" presStyleCnt="0">
        <dgm:presLayoutVars>
          <dgm:hierBranch val="init"/>
        </dgm:presLayoutVars>
      </dgm:prSet>
      <dgm:spPr/>
    </dgm:pt>
    <dgm:pt modelId="{6BDC81B5-2C4E-4B86-A4E3-A9D58616F470}" type="pres">
      <dgm:prSet presAssocID="{4AE2D41D-B9A4-49A2-9C3D-3A553F8D3F8F}" presName="rootComposite1" presStyleCnt="0"/>
      <dgm:spPr/>
    </dgm:pt>
    <dgm:pt modelId="{BB89F9A6-E2D5-4828-AB9A-1D6AB663D0AB}" type="pres">
      <dgm:prSet presAssocID="{4AE2D41D-B9A4-49A2-9C3D-3A553F8D3F8F}" presName="rootText1" presStyleLbl="node0" presStyleIdx="0" presStyleCnt="1">
        <dgm:presLayoutVars>
          <dgm:chPref val="3"/>
        </dgm:presLayoutVars>
      </dgm:prSet>
      <dgm:spPr/>
    </dgm:pt>
    <dgm:pt modelId="{4BEC5279-C0EB-4C32-A7EF-5B71A93A5756}" type="pres">
      <dgm:prSet presAssocID="{4AE2D41D-B9A4-49A2-9C3D-3A553F8D3F8F}" presName="rootConnector1" presStyleLbl="node1" presStyleIdx="0" presStyleCnt="0"/>
      <dgm:spPr/>
    </dgm:pt>
    <dgm:pt modelId="{9A2F49C4-9C8F-4F63-944F-040102D075F7}" type="pres">
      <dgm:prSet presAssocID="{4AE2D41D-B9A4-49A2-9C3D-3A553F8D3F8F}" presName="hierChild2" presStyleCnt="0"/>
      <dgm:spPr/>
    </dgm:pt>
    <dgm:pt modelId="{6CBB1D1E-3F82-4D9E-B05B-BC661C453D9E}" type="pres">
      <dgm:prSet presAssocID="{A3B5C799-B679-41A8-804B-195B67E744B0}" presName="Name64" presStyleLbl="parChTrans1D2" presStyleIdx="0" presStyleCnt="2"/>
      <dgm:spPr/>
    </dgm:pt>
    <dgm:pt modelId="{56BB16EA-921B-4590-91BB-57CFFF6CD2B0}" type="pres">
      <dgm:prSet presAssocID="{46134D7F-F7DB-44F6-A2C3-39FB11A62CEF}" presName="hierRoot2" presStyleCnt="0">
        <dgm:presLayoutVars>
          <dgm:hierBranch val="init"/>
        </dgm:presLayoutVars>
      </dgm:prSet>
      <dgm:spPr/>
    </dgm:pt>
    <dgm:pt modelId="{D5B5EC40-5A2E-4769-AC3D-A28F9D43D8D9}" type="pres">
      <dgm:prSet presAssocID="{46134D7F-F7DB-44F6-A2C3-39FB11A62CEF}" presName="rootComposite" presStyleCnt="0"/>
      <dgm:spPr/>
    </dgm:pt>
    <dgm:pt modelId="{19E07537-F71C-4B55-BA1F-76065DC41CF4}" type="pres">
      <dgm:prSet presAssocID="{46134D7F-F7DB-44F6-A2C3-39FB11A62CEF}" presName="rootText" presStyleLbl="node2" presStyleIdx="0" presStyleCnt="1">
        <dgm:presLayoutVars>
          <dgm:chPref val="3"/>
        </dgm:presLayoutVars>
      </dgm:prSet>
      <dgm:spPr/>
    </dgm:pt>
    <dgm:pt modelId="{BA4F2EFF-3FAB-4C1C-8FA2-CF87BCB90519}" type="pres">
      <dgm:prSet presAssocID="{46134D7F-F7DB-44F6-A2C3-39FB11A62CEF}" presName="rootConnector" presStyleLbl="node2" presStyleIdx="0" presStyleCnt="1"/>
      <dgm:spPr/>
    </dgm:pt>
    <dgm:pt modelId="{4BC03F37-CF8E-4DC4-8E74-7E3E91FFAC61}" type="pres">
      <dgm:prSet presAssocID="{46134D7F-F7DB-44F6-A2C3-39FB11A62CEF}" presName="hierChild4" presStyleCnt="0"/>
      <dgm:spPr/>
    </dgm:pt>
    <dgm:pt modelId="{26E4CB7C-301E-4B86-A76F-FBCCFA228182}" type="pres">
      <dgm:prSet presAssocID="{46134D7F-F7DB-44F6-A2C3-39FB11A62CEF}" presName="hierChild5" presStyleCnt="0"/>
      <dgm:spPr/>
    </dgm:pt>
    <dgm:pt modelId="{0B726D4D-A8B0-45CD-8965-0F45F6F85E1D}" type="pres">
      <dgm:prSet presAssocID="{4AE2D41D-B9A4-49A2-9C3D-3A553F8D3F8F}" presName="hierChild3" presStyleCnt="0"/>
      <dgm:spPr/>
    </dgm:pt>
    <dgm:pt modelId="{46DAC3CE-7A11-4AE5-9504-CDA74AF8AACD}" type="pres">
      <dgm:prSet presAssocID="{C6EE329C-8D08-44DA-BEB4-5692E766EFA2}" presName="Name115" presStyleLbl="parChTrans1D2" presStyleIdx="1" presStyleCnt="2"/>
      <dgm:spPr/>
    </dgm:pt>
    <dgm:pt modelId="{BED62201-4B11-45A2-AF9C-64D0A2BA8A57}" type="pres">
      <dgm:prSet presAssocID="{DBD1C993-67E9-4B28-A219-CF076011BE94}" presName="hierRoot3" presStyleCnt="0">
        <dgm:presLayoutVars>
          <dgm:hierBranch val="init"/>
        </dgm:presLayoutVars>
      </dgm:prSet>
      <dgm:spPr/>
    </dgm:pt>
    <dgm:pt modelId="{2BBBE9D9-9356-4A86-85E7-F5AEA6C00741}" type="pres">
      <dgm:prSet presAssocID="{DBD1C993-67E9-4B28-A219-CF076011BE94}" presName="rootComposite3" presStyleCnt="0"/>
      <dgm:spPr/>
    </dgm:pt>
    <dgm:pt modelId="{8D8B53B1-AE47-4A64-8476-288D9126090C}" type="pres">
      <dgm:prSet presAssocID="{DBD1C993-67E9-4B28-A219-CF076011BE94}" presName="rootText3" presStyleLbl="asst1" presStyleIdx="0" presStyleCnt="1" custLinFactNeighborX="0" custLinFactNeighborY="-57083">
        <dgm:presLayoutVars>
          <dgm:chPref val="3"/>
        </dgm:presLayoutVars>
      </dgm:prSet>
      <dgm:spPr/>
    </dgm:pt>
    <dgm:pt modelId="{C9C7FCC5-05F7-4AD1-9D4F-D86948745961}" type="pres">
      <dgm:prSet presAssocID="{DBD1C993-67E9-4B28-A219-CF076011BE94}" presName="rootConnector3" presStyleLbl="asst1" presStyleIdx="0" presStyleCnt="1"/>
      <dgm:spPr/>
    </dgm:pt>
    <dgm:pt modelId="{1FFFC470-51F0-45EE-90F1-0D4CFEB66FE2}" type="pres">
      <dgm:prSet presAssocID="{DBD1C993-67E9-4B28-A219-CF076011BE94}" presName="hierChild6" presStyleCnt="0"/>
      <dgm:spPr/>
    </dgm:pt>
    <dgm:pt modelId="{AB7496E3-F0C1-4010-A6CB-31C9A8DD3657}" type="pres">
      <dgm:prSet presAssocID="{DBD1C993-67E9-4B28-A219-CF076011BE94}" presName="hierChild7" presStyleCnt="0"/>
      <dgm:spPr/>
    </dgm:pt>
  </dgm:ptLst>
  <dgm:cxnLst>
    <dgm:cxn modelId="{F309030B-10B9-4554-9F1A-A9653DC4ACF8}" type="presOf" srcId="{46134D7F-F7DB-44F6-A2C3-39FB11A62CEF}" destId="{19E07537-F71C-4B55-BA1F-76065DC41CF4}" srcOrd="0" destOrd="0" presId="urn:microsoft.com/office/officeart/2009/3/layout/HorizontalOrganizationChart"/>
    <dgm:cxn modelId="{AB888F1D-4115-4910-AA07-D07F899B7F6C}" srcId="{4AE2D41D-B9A4-49A2-9C3D-3A553F8D3F8F}" destId="{DBD1C993-67E9-4B28-A219-CF076011BE94}" srcOrd="0" destOrd="0" parTransId="{C6EE329C-8D08-44DA-BEB4-5692E766EFA2}" sibTransId="{E281E1DA-FE05-4972-9FCB-08B8258BFA73}"/>
    <dgm:cxn modelId="{939B8028-4892-499B-97EA-A9F268CAB260}" type="presOf" srcId="{46134D7F-F7DB-44F6-A2C3-39FB11A62CEF}" destId="{BA4F2EFF-3FAB-4C1C-8FA2-CF87BCB90519}" srcOrd="1" destOrd="0" presId="urn:microsoft.com/office/officeart/2009/3/layout/HorizontalOrganizationChart"/>
    <dgm:cxn modelId="{D0556848-50B8-4FE1-95E5-D490E72F824F}" srcId="{4AE2D41D-B9A4-49A2-9C3D-3A553F8D3F8F}" destId="{46134D7F-F7DB-44F6-A2C3-39FB11A62CEF}" srcOrd="1" destOrd="0" parTransId="{A3B5C799-B679-41A8-804B-195B67E744B0}" sibTransId="{4CF28272-E1BE-4BE4-8680-FCB77D9B341D}"/>
    <dgm:cxn modelId="{3B72BE83-F5ED-4480-A884-09ACD78C3617}" type="presOf" srcId="{DBD1C993-67E9-4B28-A219-CF076011BE94}" destId="{C9C7FCC5-05F7-4AD1-9D4F-D86948745961}" srcOrd="1" destOrd="0" presId="urn:microsoft.com/office/officeart/2009/3/layout/HorizontalOrganizationChart"/>
    <dgm:cxn modelId="{0321769B-39AF-4E52-A487-DFC47D369B99}" type="presOf" srcId="{4AE2D41D-B9A4-49A2-9C3D-3A553F8D3F8F}" destId="{BB89F9A6-E2D5-4828-AB9A-1D6AB663D0AB}" srcOrd="0" destOrd="0" presId="urn:microsoft.com/office/officeart/2009/3/layout/HorizontalOrganizationChart"/>
    <dgm:cxn modelId="{FCA8769F-5E1C-45E0-873C-E99833F3BC76}" type="presOf" srcId="{C6EE329C-8D08-44DA-BEB4-5692E766EFA2}" destId="{46DAC3CE-7A11-4AE5-9504-CDA74AF8AACD}" srcOrd="0" destOrd="0" presId="urn:microsoft.com/office/officeart/2009/3/layout/HorizontalOrganizationChart"/>
    <dgm:cxn modelId="{CC309BAD-CC2A-44D6-876B-2077A9CCD835}" srcId="{000F159E-30FF-48D5-8B43-44E43BE89591}" destId="{4AE2D41D-B9A4-49A2-9C3D-3A553F8D3F8F}" srcOrd="0" destOrd="0" parTransId="{E30EE083-8247-47A1-BB07-18875F1AFB4F}" sibTransId="{A1F97D56-30BE-4019-88FC-7E08CA89EB02}"/>
    <dgm:cxn modelId="{712F8CB8-8739-4A68-B1C9-3B9BE297295D}" type="presOf" srcId="{A3B5C799-B679-41A8-804B-195B67E744B0}" destId="{6CBB1D1E-3F82-4D9E-B05B-BC661C453D9E}" srcOrd="0" destOrd="0" presId="urn:microsoft.com/office/officeart/2009/3/layout/HorizontalOrganizationChart"/>
    <dgm:cxn modelId="{9B291DC7-BB18-4970-B62F-95E8C853D380}" type="presOf" srcId="{4AE2D41D-B9A4-49A2-9C3D-3A553F8D3F8F}" destId="{4BEC5279-C0EB-4C32-A7EF-5B71A93A5756}" srcOrd="1" destOrd="0" presId="urn:microsoft.com/office/officeart/2009/3/layout/HorizontalOrganizationChart"/>
    <dgm:cxn modelId="{4C8A9ECF-F170-4351-BECD-BC33FF019746}" type="presOf" srcId="{000F159E-30FF-48D5-8B43-44E43BE89591}" destId="{F0433172-0745-4197-AFED-CC5DA845C23E}" srcOrd="0" destOrd="0" presId="urn:microsoft.com/office/officeart/2009/3/layout/HorizontalOrganizationChart"/>
    <dgm:cxn modelId="{BDE9ADED-CB7C-42A5-996B-986F5AD40AAD}" type="presOf" srcId="{DBD1C993-67E9-4B28-A219-CF076011BE94}" destId="{8D8B53B1-AE47-4A64-8476-288D9126090C}" srcOrd="0" destOrd="0" presId="urn:microsoft.com/office/officeart/2009/3/layout/HorizontalOrganizationChart"/>
    <dgm:cxn modelId="{D3DF0EA2-0BF1-47DD-BDC6-33CF19BAA37A}" type="presParOf" srcId="{F0433172-0745-4197-AFED-CC5DA845C23E}" destId="{CB829EDE-D587-427E-80DE-E6631A68F5B2}" srcOrd="0" destOrd="0" presId="urn:microsoft.com/office/officeart/2009/3/layout/HorizontalOrganizationChart"/>
    <dgm:cxn modelId="{E28E1D7B-EA17-4651-BB3F-0BA1FD358FA6}" type="presParOf" srcId="{CB829EDE-D587-427E-80DE-E6631A68F5B2}" destId="{6BDC81B5-2C4E-4B86-A4E3-A9D58616F470}" srcOrd="0" destOrd="0" presId="urn:microsoft.com/office/officeart/2009/3/layout/HorizontalOrganizationChart"/>
    <dgm:cxn modelId="{AC57433D-D049-49DF-B2C1-7F12B83B26A7}" type="presParOf" srcId="{6BDC81B5-2C4E-4B86-A4E3-A9D58616F470}" destId="{BB89F9A6-E2D5-4828-AB9A-1D6AB663D0AB}" srcOrd="0" destOrd="0" presId="urn:microsoft.com/office/officeart/2009/3/layout/HorizontalOrganizationChart"/>
    <dgm:cxn modelId="{41364026-A2BD-4A2F-A746-7AE51153D55B}" type="presParOf" srcId="{6BDC81B5-2C4E-4B86-A4E3-A9D58616F470}" destId="{4BEC5279-C0EB-4C32-A7EF-5B71A93A5756}" srcOrd="1" destOrd="0" presId="urn:microsoft.com/office/officeart/2009/3/layout/HorizontalOrganizationChart"/>
    <dgm:cxn modelId="{DFCFA685-62F9-4BB1-924A-E24125B9CF7B}" type="presParOf" srcId="{CB829EDE-D587-427E-80DE-E6631A68F5B2}" destId="{9A2F49C4-9C8F-4F63-944F-040102D075F7}" srcOrd="1" destOrd="0" presId="urn:microsoft.com/office/officeart/2009/3/layout/HorizontalOrganizationChart"/>
    <dgm:cxn modelId="{F1035D87-843C-4CB0-B369-8B2C576E887F}" type="presParOf" srcId="{9A2F49C4-9C8F-4F63-944F-040102D075F7}" destId="{6CBB1D1E-3F82-4D9E-B05B-BC661C453D9E}" srcOrd="0" destOrd="0" presId="urn:microsoft.com/office/officeart/2009/3/layout/HorizontalOrganizationChart"/>
    <dgm:cxn modelId="{EB998E4E-B695-4EB3-9B9B-30949957D0F6}" type="presParOf" srcId="{9A2F49C4-9C8F-4F63-944F-040102D075F7}" destId="{56BB16EA-921B-4590-91BB-57CFFF6CD2B0}" srcOrd="1" destOrd="0" presId="urn:microsoft.com/office/officeart/2009/3/layout/HorizontalOrganizationChart"/>
    <dgm:cxn modelId="{8578CA4B-B614-40BB-9D6F-039B6C6EBC58}" type="presParOf" srcId="{56BB16EA-921B-4590-91BB-57CFFF6CD2B0}" destId="{D5B5EC40-5A2E-4769-AC3D-A28F9D43D8D9}" srcOrd="0" destOrd="0" presId="urn:microsoft.com/office/officeart/2009/3/layout/HorizontalOrganizationChart"/>
    <dgm:cxn modelId="{307801A1-4BAA-4420-B52A-DB5991976976}" type="presParOf" srcId="{D5B5EC40-5A2E-4769-AC3D-A28F9D43D8D9}" destId="{19E07537-F71C-4B55-BA1F-76065DC41CF4}" srcOrd="0" destOrd="0" presId="urn:microsoft.com/office/officeart/2009/3/layout/HorizontalOrganizationChart"/>
    <dgm:cxn modelId="{B735ABEF-9B6A-4624-B14E-ABE6615FF82F}" type="presParOf" srcId="{D5B5EC40-5A2E-4769-AC3D-A28F9D43D8D9}" destId="{BA4F2EFF-3FAB-4C1C-8FA2-CF87BCB90519}" srcOrd="1" destOrd="0" presId="urn:microsoft.com/office/officeart/2009/3/layout/HorizontalOrganizationChart"/>
    <dgm:cxn modelId="{9006E104-AF74-49AE-8D7B-1497BD8BDB33}" type="presParOf" srcId="{56BB16EA-921B-4590-91BB-57CFFF6CD2B0}" destId="{4BC03F37-CF8E-4DC4-8E74-7E3E91FFAC61}" srcOrd="1" destOrd="0" presId="urn:microsoft.com/office/officeart/2009/3/layout/HorizontalOrganizationChart"/>
    <dgm:cxn modelId="{8664F7EB-14AD-4C32-9B35-3D14BAEE38B0}" type="presParOf" srcId="{56BB16EA-921B-4590-91BB-57CFFF6CD2B0}" destId="{26E4CB7C-301E-4B86-A76F-FBCCFA228182}" srcOrd="2" destOrd="0" presId="urn:microsoft.com/office/officeart/2009/3/layout/HorizontalOrganizationChart"/>
    <dgm:cxn modelId="{A29B656C-ABC9-4009-ABA5-1C8F3E7CDF17}" type="presParOf" srcId="{CB829EDE-D587-427E-80DE-E6631A68F5B2}" destId="{0B726D4D-A8B0-45CD-8965-0F45F6F85E1D}" srcOrd="2" destOrd="0" presId="urn:microsoft.com/office/officeart/2009/3/layout/HorizontalOrganizationChart"/>
    <dgm:cxn modelId="{5E2C3AB5-304E-4663-A61D-C4FF62B16BFF}" type="presParOf" srcId="{0B726D4D-A8B0-45CD-8965-0F45F6F85E1D}" destId="{46DAC3CE-7A11-4AE5-9504-CDA74AF8AACD}" srcOrd="0" destOrd="0" presId="urn:microsoft.com/office/officeart/2009/3/layout/HorizontalOrganizationChart"/>
    <dgm:cxn modelId="{2AD9E096-1BDD-4220-BB9B-2781CC2E7208}" type="presParOf" srcId="{0B726D4D-A8B0-45CD-8965-0F45F6F85E1D}" destId="{BED62201-4B11-45A2-AF9C-64D0A2BA8A57}" srcOrd="1" destOrd="0" presId="urn:microsoft.com/office/officeart/2009/3/layout/HorizontalOrganizationChart"/>
    <dgm:cxn modelId="{37B35310-B85F-42FE-9C31-3BCB37B754E7}" type="presParOf" srcId="{BED62201-4B11-45A2-AF9C-64D0A2BA8A57}" destId="{2BBBE9D9-9356-4A86-85E7-F5AEA6C00741}" srcOrd="0" destOrd="0" presId="urn:microsoft.com/office/officeart/2009/3/layout/HorizontalOrganizationChart"/>
    <dgm:cxn modelId="{1062F54D-ED10-4E93-BA66-CCCD4AC7DE4B}" type="presParOf" srcId="{2BBBE9D9-9356-4A86-85E7-F5AEA6C00741}" destId="{8D8B53B1-AE47-4A64-8476-288D9126090C}" srcOrd="0" destOrd="0" presId="urn:microsoft.com/office/officeart/2009/3/layout/HorizontalOrganizationChart"/>
    <dgm:cxn modelId="{92116962-0764-4143-AF5C-6DA457FA6160}" type="presParOf" srcId="{2BBBE9D9-9356-4A86-85E7-F5AEA6C00741}" destId="{C9C7FCC5-05F7-4AD1-9D4F-D86948745961}" srcOrd="1" destOrd="0" presId="urn:microsoft.com/office/officeart/2009/3/layout/HorizontalOrganizationChart"/>
    <dgm:cxn modelId="{1267AB9A-2E3C-4483-B7E4-F0882DCC06CB}" type="presParOf" srcId="{BED62201-4B11-45A2-AF9C-64D0A2BA8A57}" destId="{1FFFC470-51F0-45EE-90F1-0D4CFEB66FE2}" srcOrd="1" destOrd="0" presId="urn:microsoft.com/office/officeart/2009/3/layout/HorizontalOrganizationChart"/>
    <dgm:cxn modelId="{CAA27DC5-AF6E-4EBC-9E77-DE74732734FE}" type="presParOf" srcId="{BED62201-4B11-45A2-AF9C-64D0A2BA8A57}" destId="{AB7496E3-F0C1-4010-A6CB-31C9A8DD365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AC3CE-7A11-4AE5-9504-CDA74AF8AACD}">
      <dsp:nvSpPr>
        <dsp:cNvPr id="0" name=""/>
        <dsp:cNvSpPr/>
      </dsp:nvSpPr>
      <dsp:spPr>
        <a:xfrm>
          <a:off x="2034296" y="817840"/>
          <a:ext cx="1422087" cy="480672"/>
        </a:xfrm>
        <a:custGeom>
          <a:avLst/>
          <a:gdLst/>
          <a:ahLst/>
          <a:cxnLst/>
          <a:rect l="0" t="0" r="0" b="0"/>
          <a:pathLst>
            <a:path>
              <a:moveTo>
                <a:pt x="0" y="480672"/>
              </a:moveTo>
              <a:lnTo>
                <a:pt x="1422087" y="480672"/>
              </a:lnTo>
              <a:lnTo>
                <a:pt x="142208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B1D1E-3F82-4D9E-B05B-BC661C453D9E}">
      <dsp:nvSpPr>
        <dsp:cNvPr id="0" name=""/>
        <dsp:cNvSpPr/>
      </dsp:nvSpPr>
      <dsp:spPr>
        <a:xfrm>
          <a:off x="2034296" y="1252792"/>
          <a:ext cx="28441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4175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9F9A6-E2D5-4828-AB9A-1D6AB663D0AB}">
      <dsp:nvSpPr>
        <dsp:cNvPr id="0" name=""/>
        <dsp:cNvSpPr/>
      </dsp:nvSpPr>
      <dsp:spPr>
        <a:xfrm>
          <a:off x="2742" y="988700"/>
          <a:ext cx="2031553" cy="61962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ysClr val="windowText" lastClr="000000"/>
              </a:solidFill>
            </a:rPr>
            <a:t>jednotlivé techniky</a:t>
          </a:r>
        </a:p>
      </dsp:txBody>
      <dsp:txXfrm>
        <a:off x="2742" y="988700"/>
        <a:ext cx="2031553" cy="619623"/>
      </dsp:txXfrm>
    </dsp:sp>
    <dsp:sp modelId="{19E07537-F71C-4B55-BA1F-76065DC41CF4}">
      <dsp:nvSpPr>
        <dsp:cNvPr id="0" name=""/>
        <dsp:cNvSpPr/>
      </dsp:nvSpPr>
      <dsp:spPr>
        <a:xfrm>
          <a:off x="4878471" y="988700"/>
          <a:ext cx="2031553" cy="61962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>
              <a:solidFill>
                <a:schemeClr val="tx1"/>
              </a:solidFill>
            </a:rPr>
            <a:t>celkový přístup = paradigma</a:t>
          </a:r>
        </a:p>
      </dsp:txBody>
      <dsp:txXfrm>
        <a:off x="4878471" y="988700"/>
        <a:ext cx="2031553" cy="619623"/>
      </dsp:txXfrm>
    </dsp:sp>
    <dsp:sp modelId="{8D8B53B1-AE47-4A64-8476-288D9126090C}">
      <dsp:nvSpPr>
        <dsp:cNvPr id="0" name=""/>
        <dsp:cNvSpPr/>
      </dsp:nvSpPr>
      <dsp:spPr>
        <a:xfrm>
          <a:off x="2440607" y="198216"/>
          <a:ext cx="2031553" cy="61962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>
              <a:solidFill>
                <a:schemeClr val="tx1"/>
              </a:solidFill>
            </a:rPr>
            <a:t>pojem „kvalitativní“</a:t>
          </a:r>
        </a:p>
      </dsp:txBody>
      <dsp:txXfrm>
        <a:off x="2440607" y="198216"/>
        <a:ext cx="2031553" cy="619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1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0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7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5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1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834A-728B-47B2-BA41-EE5AFE0D9A56}" type="datetimeFigureOut">
              <a:rPr lang="cs-CZ" smtClean="0"/>
              <a:t>25.02.2025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3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2D124-F217-43AC-BD57-B2378E3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3528392" cy="658336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cs-CZ" b="1" cap="all" dirty="0">
                <a:solidFill>
                  <a:schemeClr val="bg1"/>
                </a:solidFill>
              </a:rPr>
              <a:t>Metody výzkumu II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kvalitativní</a:t>
            </a:r>
            <a:b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výzkum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PhDr. Irena Reifová, PhD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Mgr. Hana Řičicová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LS2024/2025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C249DA7-34E2-B82E-D5FD-26E7CA887FDD}"/>
              </a:ext>
            </a:extLst>
          </p:cNvPr>
          <p:cNvSpPr/>
          <p:nvPr/>
        </p:nvSpPr>
        <p:spPr>
          <a:xfrm>
            <a:off x="4139952" y="843409"/>
            <a:ext cx="4392488" cy="489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D195C1-4441-EBFD-372F-105C7681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359" y="1700808"/>
            <a:ext cx="3295674" cy="28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4000" dirty="0"/>
              <a:t>charakteristiky: významy, ne čísla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50" y="1052736"/>
            <a:ext cx="8784976" cy="144016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Kvan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</a:rPr>
              <a:t>titativní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testování hypotéz (přijetí nebo zamítnutí předem formulovaného předpokladu) – odpověď na otázku, zda naše zjištění je statisticky významné nebo zda je to náhoda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30BE11-C0E5-7DDA-4EA4-3603F127BD92}"/>
              </a:ext>
            </a:extLst>
          </p:cNvPr>
          <p:cNvSpPr txBox="1"/>
          <p:nvPr/>
        </p:nvSpPr>
        <p:spPr>
          <a:xfrm>
            <a:off x="179373" y="2652537"/>
            <a:ext cx="8784976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Kvalitativní</a:t>
            </a:r>
          </a:p>
          <a:p>
            <a:r>
              <a:rPr lang="cs-CZ" sz="2400" dirty="0"/>
              <a:t>zkoumáme významy, které jsou vytvářeny a manifestovány (postoje, hodnoty, vzpomínky, představy, ideály, obavy/úzkosti, emoce, ideologie, narativy, skripty…)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/>
              <a:t>Není vhodný: rozšíření/míra výskytu jevu; ověření pravdivosti; vztah mezi dvěma veličinami/příčina-důsledek (účinky médií)</a:t>
            </a:r>
          </a:p>
          <a:p>
            <a:endParaRPr lang="cs-CZ" dirty="0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24C4EF49-B045-2BEF-ABD1-C2CA954592F8}"/>
              </a:ext>
            </a:extLst>
          </p:cNvPr>
          <p:cNvSpPr/>
          <p:nvPr/>
        </p:nvSpPr>
        <p:spPr>
          <a:xfrm>
            <a:off x="611560" y="4905164"/>
            <a:ext cx="1944216" cy="1952836"/>
          </a:xfrm>
          <a:prstGeom prst="flowChartConnector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Nepoužívají se hypotézy!</a:t>
            </a:r>
          </a:p>
        </p:txBody>
      </p:sp>
    </p:spTree>
    <p:extLst>
      <p:ext uri="{BB962C8B-B14F-4D97-AF65-F5344CB8AC3E}">
        <p14:creationId xmlns:p14="http://schemas.microsoft.com/office/powerpoint/2010/main" val="30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charakteristiky: není jedna správná odpověď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50" y="1052736"/>
            <a:ext cx="8784976" cy="144016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Kvan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</a:rPr>
              <a:t>titativní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 nezávislý na subjektu - tzv.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replikovatelný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jiní výzkumníci při opakování dosáhnou stejné výsledky</a:t>
            </a:r>
            <a:endParaRPr lang="cs-CZ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30BE11-C0E5-7DDA-4EA4-3603F127BD92}"/>
              </a:ext>
            </a:extLst>
          </p:cNvPr>
          <p:cNvSpPr txBox="1"/>
          <p:nvPr/>
        </p:nvSpPr>
        <p:spPr>
          <a:xfrm>
            <a:off x="179373" y="2652537"/>
            <a:ext cx="8784976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Kvalitativní</a:t>
            </a:r>
          </a:p>
          <a:p>
            <a:r>
              <a:rPr lang="cs-CZ" sz="2400" dirty="0"/>
              <a:t>výsledky každého výzkumníka vypadají jinak, jsou subjektivní</a:t>
            </a:r>
          </a:p>
          <a:p>
            <a:r>
              <a:rPr lang="cs-CZ" sz="2400" dirty="0"/>
              <a:t>je více způsobů, jak mohou být data analyzována – ty se vzájemně nevylučují </a:t>
            </a:r>
          </a:p>
          <a:p>
            <a:r>
              <a:rPr lang="cs-CZ" sz="2400" dirty="0"/>
              <a:t>ne každý subjektivní postřeh je přípustný – </a:t>
            </a:r>
          </a:p>
          <a:p>
            <a:r>
              <a:rPr lang="cs-CZ" sz="2400" dirty="0"/>
              <a:t>koherence</a:t>
            </a:r>
            <a:r>
              <a:rPr lang="cs-CZ" sz="2400"/>
              <a:t>, </a:t>
            </a:r>
            <a:r>
              <a:rPr lang="cs-CZ" sz="2400" dirty="0"/>
              <a:t>p</a:t>
            </a:r>
            <a:r>
              <a:rPr lang="cs-CZ" sz="2400"/>
              <a:t>řesvědčivost</a:t>
            </a:r>
            <a:r>
              <a:rPr lang="cs-CZ" sz="2400" dirty="0"/>
              <a:t>, </a:t>
            </a:r>
          </a:p>
          <a:p>
            <a:r>
              <a:rPr lang="cs-CZ" sz="2400" dirty="0"/>
              <a:t>data- </a:t>
            </a:r>
            <a:r>
              <a:rPr lang="cs-CZ" sz="2400" dirty="0" err="1"/>
              <a:t>driven</a:t>
            </a:r>
            <a:endParaRPr lang="cs-CZ" sz="2400" dirty="0"/>
          </a:p>
          <a:p>
            <a:endParaRPr lang="cs-CZ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/>
              <a:t>má nízkou reliabilitu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400" dirty="0"/>
              <a:t>vysokou validitu</a:t>
            </a:r>
            <a:endParaRPr lang="cs-CZ" dirty="0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24C4EF49-B045-2BEF-ABD1-C2CA954592F8}"/>
              </a:ext>
            </a:extLst>
          </p:cNvPr>
          <p:cNvSpPr/>
          <p:nvPr/>
        </p:nvSpPr>
        <p:spPr>
          <a:xfrm>
            <a:off x="5697621" y="3861048"/>
            <a:ext cx="3024336" cy="3068960"/>
          </a:xfrm>
          <a:prstGeom prst="flowChartConnector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nízká reliabilita a vysoká validita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REALIBILITA -opakovatelnost</a:t>
            </a:r>
          </a:p>
          <a:p>
            <a:r>
              <a:rPr lang="cs-CZ" sz="1800" dirty="0"/>
              <a:t>VALIDITA – zaměření na sledovaný jev</a:t>
            </a:r>
          </a:p>
          <a:p>
            <a:endParaRPr lang="cs-CZ" sz="1800" dirty="0"/>
          </a:p>
        </p:txBody>
      </p:sp>
      <p:sp>
        <p:nvSpPr>
          <p:cNvPr id="3" name="Vývojový diagram: spojnice 2">
            <a:extLst>
              <a:ext uri="{FF2B5EF4-FFF2-40B4-BE49-F238E27FC236}">
                <a16:creationId xmlns:a16="http://schemas.microsoft.com/office/drawing/2014/main" id="{1F59F4C4-0BAC-8435-D173-5B0565C70B71}"/>
              </a:ext>
            </a:extLst>
          </p:cNvPr>
          <p:cNvSpPr/>
          <p:nvPr/>
        </p:nvSpPr>
        <p:spPr>
          <a:xfrm>
            <a:off x="3419872" y="4625752"/>
            <a:ext cx="2133733" cy="2232248"/>
          </a:xfrm>
          <a:prstGeom prst="flowChartConnector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přesvědčivost</a:t>
            </a:r>
          </a:p>
          <a:p>
            <a:r>
              <a:rPr lang="cs-CZ" dirty="0"/>
              <a:t>k</a:t>
            </a:r>
            <a:r>
              <a:rPr lang="cs-CZ" sz="1800" dirty="0"/>
              <a:t>oherence</a:t>
            </a:r>
          </a:p>
          <a:p>
            <a:r>
              <a:rPr lang="cs-CZ" dirty="0"/>
              <a:t>zakotvení v datech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763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4000" dirty="0"/>
              <a:t>charakteristiky: na kontextu záleží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50" y="1052736"/>
            <a:ext cx="8784976" cy="144016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Kvan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</a:rPr>
              <a:t>titativní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elké populace s ohledem na několik málo vybraných znaků (proměnné)</a:t>
            </a:r>
            <a:endParaRPr lang="cs-CZ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30BE11-C0E5-7DDA-4EA4-3603F127BD92}"/>
              </a:ext>
            </a:extLst>
          </p:cNvPr>
          <p:cNvSpPr txBox="1"/>
          <p:nvPr/>
        </p:nvSpPr>
        <p:spPr>
          <a:xfrm>
            <a:off x="179373" y="2652537"/>
            <a:ext cx="8784976" cy="1846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Kvalitativní</a:t>
            </a:r>
          </a:p>
          <a:p>
            <a:r>
              <a:rPr lang="cs-CZ" sz="2400" dirty="0"/>
              <a:t>malé populace zkoumané do hloubky</a:t>
            </a:r>
          </a:p>
          <a:p>
            <a:r>
              <a:rPr lang="cs-CZ" sz="2400" dirty="0" err="1"/>
              <a:t>Clifford</a:t>
            </a:r>
            <a:r>
              <a:rPr lang="cs-CZ" sz="2400" dirty="0"/>
              <a:t> </a:t>
            </a:r>
            <a:r>
              <a:rPr lang="cs-CZ" sz="2400" dirty="0" err="1"/>
              <a:t>Geertz</a:t>
            </a:r>
            <a:r>
              <a:rPr lang="cs-CZ" sz="2400" dirty="0"/>
              <a:t> (1973) – „</a:t>
            </a:r>
            <a:r>
              <a:rPr lang="cs-CZ" sz="2400" dirty="0" err="1"/>
              <a:t>thick</a:t>
            </a:r>
            <a:r>
              <a:rPr lang="cs-CZ" sz="2400" dirty="0"/>
              <a:t> </a:t>
            </a:r>
            <a:r>
              <a:rPr lang="cs-CZ" sz="2400" dirty="0" err="1"/>
              <a:t>description</a:t>
            </a:r>
            <a:r>
              <a:rPr lang="cs-CZ" sz="2400" dirty="0"/>
              <a:t>“ = zahrnutí kontextu (jazyk, výrazy, perspektivy respondentů)</a:t>
            </a:r>
          </a:p>
          <a:p>
            <a:endParaRPr lang="cs-CZ" dirty="0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24C4EF49-B045-2BEF-ABD1-C2CA954592F8}"/>
              </a:ext>
            </a:extLst>
          </p:cNvPr>
          <p:cNvSpPr/>
          <p:nvPr/>
        </p:nvSpPr>
        <p:spPr>
          <a:xfrm>
            <a:off x="5697621" y="3861048"/>
            <a:ext cx="3024336" cy="3068960"/>
          </a:xfrm>
          <a:prstGeom prst="flowChartConnector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  <a:p>
            <a:r>
              <a:rPr lang="cs-CZ" dirty="0"/>
              <a:t>m</a:t>
            </a:r>
            <a:r>
              <a:rPr lang="cs-CZ" sz="1800" dirty="0"/>
              <a:t>alé populace zkoumané komplexně, do hloubky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90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2D124-F217-43AC-BD57-B2378E3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3168352" cy="6583362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 je to vlastně kvalitativní výzkum?</a:t>
            </a:r>
            <a:br>
              <a:rPr lang="cs-CZ" sz="4800" dirty="0">
                <a:solidFill>
                  <a:schemeClr val="bg1"/>
                </a:solidFill>
              </a:rPr>
            </a:br>
            <a:endParaRPr lang="cs-CZ" sz="4800" dirty="0">
              <a:solidFill>
                <a:schemeClr val="bg1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5B975B1-8139-F692-D2B6-D4BCCEC65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980729"/>
            <a:ext cx="4680520" cy="41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endParaRPr lang="cs-CZ" sz="4000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6064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en-US" dirty="0" err="1"/>
              <a:t>Successfull</a:t>
            </a:r>
            <a:r>
              <a:rPr lang="en-US" dirty="0"/>
              <a:t> Qualitative Research: Practical Guide for </a:t>
            </a:r>
            <a:r>
              <a:rPr lang="cs-CZ" dirty="0"/>
              <a:t>B</a:t>
            </a:r>
            <a:r>
              <a:rPr lang="en-US" dirty="0" err="1"/>
              <a:t>egginners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„</a:t>
            </a:r>
            <a:r>
              <a:rPr lang="en-US" i="1" dirty="0"/>
              <a:t>We’re about to introduce you to the wonderful world of qualitative research</a:t>
            </a:r>
            <a:r>
              <a:rPr lang="cs-CZ" i="1" dirty="0"/>
              <a:t>.</a:t>
            </a:r>
            <a:r>
              <a:rPr lang="en-US" dirty="0"/>
              <a:t>“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(Braun, </a:t>
            </a:r>
            <a:r>
              <a:rPr lang="cs-CZ" dirty="0" err="1"/>
              <a:t>Clarke</a:t>
            </a:r>
            <a:r>
              <a:rPr lang="cs-CZ" dirty="0"/>
              <a:t>, 2013: 3)</a:t>
            </a:r>
          </a:p>
        </p:txBody>
      </p:sp>
    </p:spTree>
    <p:extLst>
      <p:ext uri="{BB962C8B-B14F-4D97-AF65-F5344CB8AC3E}">
        <p14:creationId xmlns:p14="http://schemas.microsoft.com/office/powerpoint/2010/main" val="33855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7F7F6-56F8-4CA4-4DED-039A0127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dirty="0"/>
              <a:t>zaměřte se na rozdíl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034C27-4E91-2C0A-DDE9-B1630958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445" y="836712"/>
            <a:ext cx="4040188" cy="504056"/>
          </a:xfrm>
        </p:spPr>
        <p:txBody>
          <a:bodyPr>
            <a:normAutofit/>
          </a:bodyPr>
          <a:lstStyle/>
          <a:p>
            <a:r>
              <a:rPr lang="cs-CZ" dirty="0"/>
              <a:t>kvantitativní výstup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BD3B4FF-FF00-6BFC-C9FC-E251120669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9" y="1448835"/>
            <a:ext cx="6014771" cy="2736304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6C998A-EB78-4B4C-19C9-78B0462A9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0469" y="4977282"/>
            <a:ext cx="5957452" cy="1764086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cs-CZ" sz="9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 respondenty s nejvíce negativním postojem k imigraci je typické to, že pojem ´imigrant</a:t>
            </a:r>
            <a:r>
              <a:rPr lang="cs-CZ" sz="9200" i="1" dirty="0">
                <a:latin typeface="Calibri" panose="020F0502020204030204" pitchFamily="34" charset="0"/>
                <a:ea typeface="Calibri" panose="020F0502020204030204" pitchFamily="34" charset="0"/>
              </a:rPr>
              <a:t>´</a:t>
            </a:r>
            <a:r>
              <a:rPr lang="cs-CZ" sz="9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 ně znamená Muslim, imigrant tmavé barvy pleti nebo uprchlík (v Srbsku). Pojem </a:t>
            </a:r>
            <a:r>
              <a:rPr lang="cs-CZ" sz="9200" i="1" dirty="0">
                <a:latin typeface="Calibri" panose="020F0502020204030204" pitchFamily="34" charset="0"/>
                <a:ea typeface="Calibri" panose="020F0502020204030204" pitchFamily="34" charset="0"/>
              </a:rPr>
              <a:t>´</a:t>
            </a:r>
            <a:r>
              <a:rPr lang="cs-CZ" sz="9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imigrant</a:t>
            </a:r>
            <a:r>
              <a:rPr lang="cs-CZ" sz="9200" i="1" dirty="0">
                <a:latin typeface="Calibri" panose="020F0502020204030204" pitchFamily="34" charset="0"/>
                <a:ea typeface="Calibri" panose="020F0502020204030204" pitchFamily="34" charset="0"/>
              </a:rPr>
              <a:t>´</a:t>
            </a:r>
            <a:r>
              <a:rPr lang="cs-CZ" sz="9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není univerzální kategorie, kterou chápou všichni stejně.</a:t>
            </a:r>
            <a:endParaRPr lang="cs-CZ" sz="9200" i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317D6A-6A92-A083-CDE6-7AEEA252871E}"/>
              </a:ext>
            </a:extLst>
          </p:cNvPr>
          <p:cNvSpPr txBox="1"/>
          <p:nvPr/>
        </p:nvSpPr>
        <p:spPr>
          <a:xfrm>
            <a:off x="6804248" y="908720"/>
            <a:ext cx="2016224" cy="56323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ouvislost mezi konzumací médií a postojem k imigrantům ve čtyřech evropských zemích</a:t>
            </a:r>
          </a:p>
          <a:p>
            <a:endParaRPr lang="cs-CZ" sz="1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2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Katherine Kondor, Sabina </a:t>
            </a:r>
            <a:r>
              <a:rPr lang="cs-CZ" sz="12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Mihelj</a:t>
            </a:r>
            <a:r>
              <a:rPr lang="cs-CZ" sz="12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, Václav Štětka &amp; </a:t>
            </a:r>
            <a:r>
              <a:rPr lang="cs-CZ" sz="12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Fanni</a:t>
            </a:r>
            <a:r>
              <a:rPr lang="cs-CZ" sz="12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 Tóth (2022) </a:t>
            </a:r>
            <a:r>
              <a:rPr lang="cs-CZ" sz="12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News</a:t>
            </a:r>
            <a:r>
              <a:rPr lang="cs-CZ" sz="12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2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consumption</a:t>
            </a:r>
            <a:r>
              <a:rPr lang="cs-CZ" sz="12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cs-CZ" sz="12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immigration</a:t>
            </a:r>
            <a:r>
              <a:rPr lang="cs-CZ" sz="12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2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attitudes</a:t>
            </a:r>
            <a:r>
              <a:rPr lang="cs-CZ" sz="12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: a </a:t>
            </a:r>
            <a:r>
              <a:rPr lang="cs-CZ" sz="1200" b="0" i="0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mixed</a:t>
            </a:r>
            <a:r>
              <a:rPr lang="cs-CZ" sz="12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200" b="0" i="1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methods</a:t>
            </a:r>
            <a:r>
              <a:rPr lang="cs-CZ" sz="1200" b="0" i="1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200" b="0" i="1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approach</a:t>
            </a:r>
            <a:r>
              <a:rPr lang="cs-CZ" sz="1200" b="0" i="1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cs-CZ" sz="1200" i="1" dirty="0" err="1">
                <a:solidFill>
                  <a:schemeClr val="bg1">
                    <a:lumMod val="85000"/>
                  </a:schemeClr>
                </a:solidFill>
                <a:latin typeface="Open Sans" panose="020B0606030504020204" pitchFamily="34" charset="0"/>
              </a:rPr>
              <a:t>Jo</a:t>
            </a:r>
            <a:r>
              <a:rPr lang="cs-CZ" sz="1200" b="0" i="1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urnal</a:t>
            </a:r>
            <a:r>
              <a:rPr lang="cs-CZ" sz="1200" b="0" i="1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200" b="0" i="1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of</a:t>
            </a:r>
            <a:r>
              <a:rPr lang="cs-CZ" sz="1200" b="0" i="1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200" b="0" i="1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Ethnic</a:t>
            </a:r>
            <a:r>
              <a:rPr lang="cs-CZ" sz="1200" b="0" i="1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cs-CZ" sz="1200" b="0" i="1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Migration</a:t>
            </a:r>
            <a:r>
              <a:rPr lang="cs-CZ" sz="1200" b="0" i="1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200" b="0" i="1" dirty="0" err="1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Studies</a:t>
            </a:r>
            <a:r>
              <a:rPr lang="cs-CZ" sz="1200" b="0" i="0" dirty="0">
                <a:solidFill>
                  <a:schemeClr val="bg1">
                    <a:lumMod val="85000"/>
                  </a:schemeClr>
                </a:solidFill>
                <a:effectLst/>
                <a:latin typeface="Open Sans" panose="020B0606030504020204" pitchFamily="34" charset="0"/>
              </a:rPr>
              <a:t>, 48:17, 4129-4148</a:t>
            </a:r>
            <a:endParaRPr lang="cs-CZ" sz="1200" dirty="0">
              <a:solidFill>
                <a:schemeClr val="bg1">
                  <a:lumMod val="85000"/>
                </a:schemeClr>
              </a:solidFill>
            </a:endParaRPr>
          </a:p>
          <a:p>
            <a:endParaRPr lang="cs-CZ" sz="2400" b="1" dirty="0"/>
          </a:p>
        </p:txBody>
      </p:sp>
      <p:sp>
        <p:nvSpPr>
          <p:cNvPr id="14" name="Zástupný text 2">
            <a:extLst>
              <a:ext uri="{FF2B5EF4-FFF2-40B4-BE49-F238E27FC236}">
                <a16:creationId xmlns:a16="http://schemas.microsoft.com/office/drawing/2014/main" id="{9BB3E7B2-F910-8DF8-40D1-0B6F1C70FE0E}"/>
              </a:ext>
            </a:extLst>
          </p:cNvPr>
          <p:cNvSpPr txBox="1">
            <a:spLocks/>
          </p:cNvSpPr>
          <p:nvPr/>
        </p:nvSpPr>
        <p:spPr>
          <a:xfrm>
            <a:off x="457200" y="4473226"/>
            <a:ext cx="404018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kvalitativní výstup</a:t>
            </a:r>
          </a:p>
        </p:txBody>
      </p:sp>
    </p:spTree>
    <p:extLst>
      <p:ext uri="{BB962C8B-B14F-4D97-AF65-F5344CB8AC3E}">
        <p14:creationId xmlns:p14="http://schemas.microsoft.com/office/powerpoint/2010/main" val="11468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000" dirty="0"/>
              <a:t>rozdíl na první pohled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6064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Kvalitativní výzkum studuje významy</a:t>
            </a:r>
          </a:p>
          <a:p>
            <a:pPr marL="0" indent="0" algn="ctr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 lidé skutečnosti rozumí?</a:t>
            </a:r>
          </a:p>
          <a:p>
            <a:pPr marL="0" indent="0" algn="ctr"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cs-CZ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pomoci jakých významů je interpretována?</a:t>
            </a:r>
          </a:p>
          <a:p>
            <a:pPr marL="0" indent="0" algn="ctr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Jaké významy vznikají v procesu, kdy je skutečnosti dodáván smysl?</a:t>
            </a: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CB1286-32B8-6543-6024-59764C513880}"/>
              </a:ext>
            </a:extLst>
          </p:cNvPr>
          <p:cNvSpPr txBox="1"/>
          <p:nvPr/>
        </p:nvSpPr>
        <p:spPr>
          <a:xfrm>
            <a:off x="458436" y="1274526"/>
            <a:ext cx="363547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kvantitativní  přístup</a:t>
            </a:r>
          </a:p>
          <a:p>
            <a:pPr algn="ctr"/>
            <a:r>
              <a:rPr lang="cs-CZ" sz="3200" dirty="0"/>
              <a:t> pracuje s </a:t>
            </a:r>
            <a:r>
              <a:rPr lang="cs-CZ" sz="3200" b="1" dirty="0"/>
              <a:t>čísly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3BCAE9E-8F2D-8842-ADA8-DD8F8FAC570D}"/>
              </a:ext>
            </a:extLst>
          </p:cNvPr>
          <p:cNvSpPr txBox="1"/>
          <p:nvPr/>
        </p:nvSpPr>
        <p:spPr>
          <a:xfrm>
            <a:off x="5069987" y="1274526"/>
            <a:ext cx="3682752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kvalitativní přístup</a:t>
            </a:r>
          </a:p>
          <a:p>
            <a:pPr algn="ctr"/>
            <a:r>
              <a:rPr lang="cs-CZ" sz="3200" dirty="0"/>
              <a:t>pracuje se </a:t>
            </a:r>
            <a:r>
              <a:rPr lang="cs-CZ" sz="3200" b="1" dirty="0"/>
              <a:t>slovy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7866406-4FA5-0233-2BFC-59A145FACC86}"/>
              </a:ext>
            </a:extLst>
          </p:cNvPr>
          <p:cNvSpPr/>
          <p:nvPr/>
        </p:nvSpPr>
        <p:spPr>
          <a:xfrm>
            <a:off x="1328051" y="4973734"/>
            <a:ext cx="2450066" cy="436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i="1" dirty="0">
                <a:solidFill>
                  <a:schemeClr val="tx1"/>
                </a:solidFill>
              </a:rPr>
              <a:t>již existující texty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A1FD3EF-E736-94F3-3A94-72A1DF841D8A}"/>
              </a:ext>
            </a:extLst>
          </p:cNvPr>
          <p:cNvSpPr/>
          <p:nvPr/>
        </p:nvSpPr>
        <p:spPr>
          <a:xfrm>
            <a:off x="5365885" y="4941168"/>
            <a:ext cx="2662500" cy="468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i="1" dirty="0">
                <a:solidFill>
                  <a:schemeClr val="tx1"/>
                </a:solidFill>
              </a:rPr>
              <a:t>solicitované texty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03CED79-7E6A-795D-AC5D-E84A6C981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6" y="5544527"/>
            <a:ext cx="2070096" cy="111956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0951270-151A-8179-B461-2A2035832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174" y="5445511"/>
            <a:ext cx="2299921" cy="11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4000" dirty="0"/>
              <a:t>kvalitativní paradigma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976664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99A2B9C-2469-B1C8-D94F-A488945D5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521429"/>
              </p:ext>
            </p:extLst>
          </p:nvPr>
        </p:nvGraphicFramePr>
        <p:xfrm>
          <a:off x="1259632" y="908720"/>
          <a:ext cx="691276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6A985763-87CD-3A7C-2318-C1580C2F8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8" y="3284984"/>
            <a:ext cx="2232248" cy="289509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748E6DC-04C7-8718-EB94-A117EB0A3C77}"/>
              </a:ext>
            </a:extLst>
          </p:cNvPr>
          <p:cNvSpPr txBox="1"/>
          <p:nvPr/>
        </p:nvSpPr>
        <p:spPr>
          <a:xfrm>
            <a:off x="3806314" y="3068960"/>
            <a:ext cx="516851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cs-CZ" sz="2000" b="1" dirty="0"/>
              <a:t>paradigma</a:t>
            </a:r>
          </a:p>
          <a:p>
            <a:pPr>
              <a:lnSpc>
                <a:spcPts val="2000"/>
              </a:lnSpc>
            </a:pPr>
            <a:endParaRPr lang="cs-CZ" sz="2000" dirty="0"/>
          </a:p>
          <a:p>
            <a:pPr>
              <a:lnSpc>
                <a:spcPts val="2000"/>
              </a:lnSpc>
            </a:pPr>
            <a:r>
              <a:rPr lang="cs-CZ" sz="2000" dirty="0"/>
              <a:t>Thomas Kuhn (Struktura vědeckých revolucí, 1962</a:t>
            </a:r>
          </a:p>
          <a:p>
            <a:pPr>
              <a:lnSpc>
                <a:spcPts val="2000"/>
              </a:lnSpc>
            </a:pPr>
            <a:endParaRPr lang="cs-CZ" sz="2000" dirty="0"/>
          </a:p>
          <a:p>
            <a:pPr>
              <a:lnSpc>
                <a:spcPts val="2000"/>
              </a:lnSpc>
            </a:pPr>
            <a:r>
              <a:rPr lang="cs-CZ" sz="2000" dirty="0"/>
              <a:t>doslovný překlad  – vzorec</a:t>
            </a:r>
          </a:p>
          <a:p>
            <a:pPr>
              <a:lnSpc>
                <a:spcPts val="2000"/>
              </a:lnSpc>
            </a:pPr>
            <a:endParaRPr lang="cs-CZ" sz="2000" dirty="0"/>
          </a:p>
          <a:p>
            <a:pPr>
              <a:lnSpc>
                <a:spcPts val="2000"/>
              </a:lnSpc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soubor východisek, poznatků, postojů a hodnot sdílený vědci v určitém období</a:t>
            </a:r>
          </a:p>
          <a:p>
            <a:pPr>
              <a:lnSpc>
                <a:spcPts val="2000"/>
              </a:lnSpc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hoda na tom, co má být výzkumnými problémy a jak je řešit</a:t>
            </a:r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8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4000" dirty="0"/>
              <a:t>kvalitativní paradigma: vymezení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Vymezení vůči pozitivismu (realismu):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E1C6E008-E080-BDDA-5CEC-B17058976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35785"/>
              </p:ext>
            </p:extLst>
          </p:nvPr>
        </p:nvGraphicFramePr>
        <p:xfrm>
          <a:off x="323528" y="1844824"/>
          <a:ext cx="8568952" cy="489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3037803457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1581002154"/>
                    </a:ext>
                  </a:extLst>
                </a:gridCol>
              </a:tblGrid>
              <a:tr h="804089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pozitivismus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kvalitativní paradigma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261980"/>
                  </a:ext>
                </a:extLst>
              </a:tr>
              <a:tr h="80408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cs-CZ" sz="2400" kern="1200" dirty="0">
                          <a:solidFill>
                            <a:schemeClr val="tx1"/>
                          </a:solidFill>
                          <a:effectLst/>
                        </a:rPr>
                        <a:t>skutečnost je vůči pozorovateli vnější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cs-CZ" sz="2400" dirty="0"/>
                        <a:t>skutečnost vzniká v procesu pozorování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126204"/>
                  </a:ext>
                </a:extLst>
              </a:tr>
              <a:tr h="80408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cs-CZ" sz="2400" dirty="0"/>
                        <a:t>pozorující subjekt a pozorovaný objekt jsou na sobě nezávislé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cs-CZ" sz="2400" dirty="0"/>
                        <a:t>objekt závisí na perspektivě subjektu (</a:t>
                      </a:r>
                      <a:r>
                        <a:rPr lang="cs-CZ" sz="2400" dirty="0" err="1"/>
                        <a:t>perspectival</a:t>
                      </a:r>
                      <a:r>
                        <a:rPr lang="cs-CZ" sz="2400" dirty="0"/>
                        <a:t> </a:t>
                      </a:r>
                      <a:r>
                        <a:rPr lang="cs-CZ" sz="2400" dirty="0" err="1"/>
                        <a:t>bias</a:t>
                      </a:r>
                      <a:r>
                        <a:rPr lang="cs-CZ" sz="2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103965"/>
                  </a:ext>
                </a:extLst>
              </a:tr>
              <a:tr h="80408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cs-CZ" sz="2400" dirty="0"/>
                        <a:t>poznaní skutečnosti znamená odhalení pravdivé podstaty věcí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cs-CZ" sz="2400" dirty="0"/>
                        <a:t>skutečnost nemá jednu správnou vnitřní podstatu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66338"/>
                  </a:ext>
                </a:extLst>
              </a:tr>
              <a:tr h="80408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cs-CZ" sz="2400" dirty="0"/>
                        <a:t>správné poznání je otázka použití správné metody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cs-CZ" sz="2400" dirty="0"/>
                        <a:t>poznání má podobu příběhu – přesvědčivý, koherentní, data-</a:t>
                      </a:r>
                      <a:r>
                        <a:rPr lang="cs-CZ" sz="2400" dirty="0" err="1"/>
                        <a:t>based</a:t>
                      </a:r>
                      <a:endParaRPr lang="cs-CZ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654665"/>
                  </a:ext>
                </a:extLst>
              </a:tr>
              <a:tr h="804089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cs-CZ" sz="2400" dirty="0"/>
                        <a:t>správné poznání je jen jedno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cs-CZ" sz="2400" dirty="0"/>
                        <a:t>data lze interpretovat mnoha způsoby, které se nevylučují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854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38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kvalitativní paradigma: filozofické základy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D1EC26D-9F6B-ED72-2B76-EF031C42C0AB}"/>
              </a:ext>
            </a:extLst>
          </p:cNvPr>
          <p:cNvSpPr/>
          <p:nvPr/>
        </p:nvSpPr>
        <p:spPr>
          <a:xfrm>
            <a:off x="4572000" y="1124744"/>
            <a:ext cx="244827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kvalitativní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tx1"/>
                </a:solidFill>
              </a:rPr>
              <a:t>relativismus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tx1"/>
                </a:solidFill>
              </a:rPr>
              <a:t>sochař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5D8AA19-F82D-4142-CB67-FFC1A4516A8B}"/>
              </a:ext>
            </a:extLst>
          </p:cNvPr>
          <p:cNvSpPr/>
          <p:nvPr/>
        </p:nvSpPr>
        <p:spPr>
          <a:xfrm>
            <a:off x="170165" y="1126877"/>
            <a:ext cx="2160240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kvantitativní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tx1"/>
                </a:solidFill>
              </a:rPr>
              <a:t>realismus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>
                <a:solidFill>
                  <a:schemeClr val="tx1"/>
                </a:solidFill>
              </a:rPr>
              <a:t>archeolog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4B514C-D3E8-1C33-BDFD-2131955F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450281"/>
            <a:ext cx="1800200" cy="17807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E192B5D-2830-86E1-487B-401988F42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78" y="1412776"/>
            <a:ext cx="1779772" cy="178072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BAA9541-591B-C73C-7185-D6B7355F5EA7}"/>
              </a:ext>
            </a:extLst>
          </p:cNvPr>
          <p:cNvSpPr txBox="1"/>
          <p:nvPr/>
        </p:nvSpPr>
        <p:spPr>
          <a:xfrm>
            <a:off x="261864" y="3616087"/>
            <a:ext cx="8424936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Ontologická východiska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 to je?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Realismus – skutečnost objektivně existuje, je na nás nezávislá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Relativismus – skutečnost není pevně, trvale daná – poznání je závislé na perspektivě subjektu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Epistemologická východiska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jak dosáhnout správného poznání?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Realismus – proniknout k podstatě předem existující a nezávislé skutečnosti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Relativismus – skutečnost je vytvářena (konstruována), neexistuje jedna společná skutečnost ale různé reality (soubory různých významů)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3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4000" dirty="0"/>
              <a:t>induktivní a deduktivní přístup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6064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02F5B42A-714D-C93F-29A5-A54F8ED6E392}"/>
              </a:ext>
            </a:extLst>
          </p:cNvPr>
          <p:cNvSpPr/>
          <p:nvPr/>
        </p:nvSpPr>
        <p:spPr>
          <a:xfrm>
            <a:off x="283791" y="2548300"/>
            <a:ext cx="4006001" cy="34468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CDB0F70-D591-B546-8073-A89E50FDBA79}"/>
              </a:ext>
            </a:extLst>
          </p:cNvPr>
          <p:cNvSpPr/>
          <p:nvPr/>
        </p:nvSpPr>
        <p:spPr>
          <a:xfrm>
            <a:off x="4558776" y="980728"/>
            <a:ext cx="4176464" cy="33855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7C7C21-771D-8800-93EB-F36694564421}"/>
              </a:ext>
            </a:extLst>
          </p:cNvPr>
          <p:cNvSpPr txBox="1"/>
          <p:nvPr/>
        </p:nvSpPr>
        <p:spPr>
          <a:xfrm>
            <a:off x="490140" y="2814427"/>
            <a:ext cx="36591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Kvantitativní přístup = </a:t>
            </a:r>
            <a:r>
              <a:rPr lang="cs-CZ" sz="2000" b="1" dirty="0"/>
              <a:t>deduktivní</a:t>
            </a:r>
          </a:p>
          <a:p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 obecného (teorie) se odvozuje konkrétní – hypotéza a proměnné </a:t>
            </a:r>
          </a:p>
          <a:p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proměnné a jejich kategorie jsou připravené předem (shora)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783C94F-1C0F-D569-5851-3D08D15B363B}"/>
              </a:ext>
            </a:extLst>
          </p:cNvPr>
          <p:cNvSpPr txBox="1"/>
          <p:nvPr/>
        </p:nvSpPr>
        <p:spPr>
          <a:xfrm>
            <a:off x="4938652" y="1340768"/>
            <a:ext cx="35871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Kvalitativní výzkum =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induktivní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 konkrétního (data) se vyvozuje obecné (teorie, příběh)</a:t>
            </a:r>
          </a:p>
          <a:p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kategorie jsou generovány průběžně a postupně během výzkumu (zdola)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11" name="Bublinový popisek: se šipkou nahoru 10">
            <a:extLst>
              <a:ext uri="{FF2B5EF4-FFF2-40B4-BE49-F238E27FC236}">
                <a16:creationId xmlns:a16="http://schemas.microsoft.com/office/drawing/2014/main" id="{EA100880-5D94-BF92-76C4-6BD204BC54D5}"/>
              </a:ext>
            </a:extLst>
          </p:cNvPr>
          <p:cNvSpPr/>
          <p:nvPr/>
        </p:nvSpPr>
        <p:spPr>
          <a:xfrm>
            <a:off x="5076056" y="4561029"/>
            <a:ext cx="3312368" cy="2108329"/>
          </a:xfrm>
          <a:prstGeom prst="upArrowCallout">
            <a:avLst>
              <a:gd name="adj1" fmla="val 25000"/>
              <a:gd name="adj2" fmla="val 25000"/>
              <a:gd name="adj3" fmla="val 16131"/>
              <a:gd name="adj4" fmla="val 27574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zakotvená teorie – „vzlínání“ zespoda nahoru</a:t>
            </a:r>
          </a:p>
        </p:txBody>
      </p:sp>
    </p:spTree>
    <p:extLst>
      <p:ext uri="{BB962C8B-B14F-4D97-AF65-F5344CB8AC3E}">
        <p14:creationId xmlns:p14="http://schemas.microsoft.com/office/powerpoint/2010/main" val="21288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1642</TotalTime>
  <Words>726</Words>
  <Application>Microsoft Office PowerPoint</Application>
  <PresentationFormat>Předvádění na obrazovce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Open Sans</vt:lpstr>
      <vt:lpstr>Symbol</vt:lpstr>
      <vt:lpstr>Motiv systému Office</vt:lpstr>
      <vt:lpstr>Metody výzkumu II  kvalitativní výzkum  PhDr. Irena Reifová, PhD Mgr. Hana Řičicová LS2024/2025 </vt:lpstr>
      <vt:lpstr>Co je to vlastně kvalitativní výzkum? </vt:lpstr>
      <vt:lpstr>Prezentace aplikace PowerPoint</vt:lpstr>
      <vt:lpstr>zaměřte se na rozdíl</vt:lpstr>
      <vt:lpstr>rozdíl na první pohled</vt:lpstr>
      <vt:lpstr>kvalitativní paradigma</vt:lpstr>
      <vt:lpstr>kvalitativní paradigma: vymezení</vt:lpstr>
      <vt:lpstr>kvalitativní paradigma: filozofické základy</vt:lpstr>
      <vt:lpstr>induktivní a deduktivní přístup</vt:lpstr>
      <vt:lpstr>charakteristiky: významy, ne čísla</vt:lpstr>
      <vt:lpstr>charakteristiky: není jedna správná odpověď</vt:lpstr>
      <vt:lpstr>charakteristiky: na kontextu záleží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 Reifová</dc:creator>
  <cp:lastModifiedBy>Irena Reifová</cp:lastModifiedBy>
  <cp:revision>59</cp:revision>
  <dcterms:created xsi:type="dcterms:W3CDTF">2015-02-09T20:39:02Z</dcterms:created>
  <dcterms:modified xsi:type="dcterms:W3CDTF">2025-02-25T15:35:29Z</dcterms:modified>
</cp:coreProperties>
</file>