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3" r:id="rId4"/>
    <p:sldId id="275" r:id="rId5"/>
    <p:sldId id="276" r:id="rId6"/>
    <p:sldId id="265" r:id="rId7"/>
    <p:sldId id="266" r:id="rId8"/>
    <p:sldId id="267" r:id="rId9"/>
    <p:sldId id="268" r:id="rId10"/>
    <p:sldId id="269" r:id="rId11"/>
    <p:sldId id="270" r:id="rId12"/>
    <p:sldId id="277" r:id="rId13"/>
    <p:sldId id="271" r:id="rId14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04" d="100"/>
          <a:sy n="104" d="100"/>
        </p:scale>
        <p:origin x="13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D095D-6575-430C-9FEE-7D93B7DB1B8C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/>
          <a:lstStyle/>
          <a:p>
            <a:r>
              <a:rPr lang="cs-CZ" dirty="0"/>
              <a:t>PRÁVO 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Seminář – t</a:t>
            </a:r>
            <a:r>
              <a:rPr lang="cs-CZ" b="1" dirty="0"/>
              <a:t>restní řízení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cs-CZ" sz="2400" b="1" dirty="0"/>
              <a:t>PRÁVO II – trestní řízení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06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/>
              <a:t>Průběh řízení před soudem</a:t>
            </a:r>
          </a:p>
          <a:p>
            <a:pPr>
              <a:buFontTx/>
              <a:buChar char="-"/>
            </a:pPr>
            <a:r>
              <a:rPr lang="cs-CZ" dirty="0"/>
              <a:t>Předběžné projednání obžaloby</a:t>
            </a:r>
          </a:p>
          <a:p>
            <a:pPr>
              <a:buFontTx/>
              <a:buChar char="-"/>
            </a:pPr>
            <a:r>
              <a:rPr lang="cs-CZ" dirty="0"/>
              <a:t>Hlavní líčení</a:t>
            </a:r>
          </a:p>
          <a:p>
            <a:pPr>
              <a:buFontTx/>
              <a:buChar char="-"/>
            </a:pPr>
            <a:r>
              <a:rPr lang="cs-CZ" dirty="0"/>
              <a:t>Veřejné / neveřejné zasedání</a:t>
            </a:r>
          </a:p>
          <a:p>
            <a:pPr>
              <a:buFontTx/>
              <a:buChar char="-"/>
            </a:pPr>
            <a:r>
              <a:rPr lang="cs-CZ" dirty="0"/>
              <a:t>Odvolací řízení – zákaz reformace in </a:t>
            </a:r>
            <a:r>
              <a:rPr lang="cs-CZ" dirty="0" err="1"/>
              <a:t>peius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Vykonávací řízení</a:t>
            </a:r>
          </a:p>
          <a:p>
            <a:pPr>
              <a:buNone/>
            </a:pPr>
            <a:r>
              <a:rPr lang="cs-CZ" b="1" dirty="0"/>
              <a:t>Rozhodnutí</a:t>
            </a:r>
          </a:p>
          <a:p>
            <a:pPr marL="514350" indent="-514350">
              <a:buAutoNum type="alphaLcParenR"/>
            </a:pPr>
            <a:r>
              <a:rPr lang="cs-CZ" dirty="0"/>
              <a:t>Usnesení</a:t>
            </a:r>
          </a:p>
          <a:p>
            <a:pPr marL="514350" indent="-514350">
              <a:buAutoNum type="alphaLcParenR"/>
            </a:pPr>
            <a:r>
              <a:rPr lang="cs-CZ" dirty="0"/>
              <a:t>Rozsudek</a:t>
            </a:r>
          </a:p>
          <a:p>
            <a:pPr marL="514350" indent="-514350">
              <a:buAutoNum type="alphaLcParenR"/>
            </a:pPr>
            <a:r>
              <a:rPr lang="cs-CZ" dirty="0"/>
              <a:t>Trestní příkaz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cs-CZ" sz="2000" b="1" dirty="0"/>
              <a:t>PRÁVO II – trestní řízení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32648"/>
          </a:xfrm>
        </p:spPr>
        <p:txBody>
          <a:bodyPr/>
          <a:lstStyle/>
          <a:p>
            <a:pPr>
              <a:buNone/>
            </a:pPr>
            <a:r>
              <a:rPr lang="cs-CZ" b="1" dirty="0"/>
              <a:t>Opravné prostředky</a:t>
            </a:r>
            <a:r>
              <a:rPr lang="cs-CZ" dirty="0"/>
              <a:t>:</a:t>
            </a:r>
          </a:p>
          <a:p>
            <a:pPr marL="514350" indent="-514350">
              <a:buAutoNum type="alphaLcParenR"/>
            </a:pPr>
            <a:r>
              <a:rPr lang="cs-CZ" b="1" dirty="0"/>
              <a:t>Řádné</a:t>
            </a:r>
            <a:r>
              <a:rPr lang="cs-CZ" dirty="0"/>
              <a:t>:</a:t>
            </a:r>
          </a:p>
          <a:p>
            <a:pPr marL="514350" indent="-514350">
              <a:buNone/>
            </a:pPr>
            <a:r>
              <a:rPr lang="cs-CZ" dirty="0"/>
              <a:t>		- odvolání, odpor</a:t>
            </a:r>
          </a:p>
          <a:p>
            <a:pPr marL="514350" indent="-514350">
              <a:buNone/>
            </a:pPr>
            <a:r>
              <a:rPr lang="cs-CZ" dirty="0"/>
              <a:t>		- stížnost</a:t>
            </a:r>
          </a:p>
          <a:p>
            <a:pPr marL="514350" indent="-514350">
              <a:buNone/>
            </a:pPr>
            <a:r>
              <a:rPr lang="cs-CZ" dirty="0"/>
              <a:t>b) </a:t>
            </a:r>
            <a:r>
              <a:rPr lang="cs-CZ" b="1" dirty="0"/>
              <a:t>Mimořádné</a:t>
            </a:r>
            <a:r>
              <a:rPr lang="cs-CZ" dirty="0"/>
              <a:t>:</a:t>
            </a:r>
          </a:p>
          <a:p>
            <a:pPr marL="514350" indent="-514350">
              <a:buNone/>
            </a:pPr>
            <a:r>
              <a:rPr lang="cs-CZ" dirty="0"/>
              <a:t>- 	Obnova řízení</a:t>
            </a:r>
          </a:p>
          <a:p>
            <a:pPr marL="514350" indent="-514350">
              <a:buFontTx/>
              <a:buChar char="-"/>
            </a:pPr>
            <a:r>
              <a:rPr lang="cs-CZ" dirty="0"/>
              <a:t>Stížnost pro porušení zákona</a:t>
            </a:r>
          </a:p>
          <a:p>
            <a:pPr marL="514350" indent="-514350">
              <a:buFontTx/>
              <a:buChar char="-"/>
            </a:pPr>
            <a:r>
              <a:rPr lang="cs-CZ" dirty="0"/>
              <a:t>Dovolání</a:t>
            </a:r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A0791F-034F-4106-B9FF-BE5C49D63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sz="4400" b="1" dirty="0"/>
              <a:t>PRÁVO II – trestní řízení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11E96B6-641B-4A31-B555-3DF99D61E7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41" y="1556792"/>
            <a:ext cx="7618117" cy="4774736"/>
          </a:xfrm>
        </p:spPr>
      </p:pic>
    </p:spTree>
    <p:extLst>
      <p:ext uri="{BB962C8B-B14F-4D97-AF65-F5344CB8AC3E}">
        <p14:creationId xmlns:p14="http://schemas.microsoft.com/office/powerpoint/2010/main" val="3567460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cs-CZ" sz="2000" b="1" dirty="0"/>
              <a:t>PRÁVO II – trestní řízení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04656"/>
          </a:xfrm>
        </p:spPr>
        <p:txBody>
          <a:bodyPr/>
          <a:lstStyle/>
          <a:p>
            <a:pPr>
              <a:buNone/>
            </a:pPr>
            <a:r>
              <a:rPr lang="cs-CZ" b="1" dirty="0"/>
              <a:t>Zvláštní způsoby řízení:</a:t>
            </a:r>
          </a:p>
          <a:p>
            <a:pPr>
              <a:buFontTx/>
              <a:buChar char="-"/>
            </a:pPr>
            <a:r>
              <a:rPr lang="cs-CZ" dirty="0"/>
              <a:t>Řízení proti uprchlému</a:t>
            </a:r>
          </a:p>
          <a:p>
            <a:pPr>
              <a:buFontTx/>
              <a:buChar char="-"/>
            </a:pPr>
            <a:r>
              <a:rPr lang="cs-CZ" dirty="0"/>
              <a:t>Podmíněné zastavení trestního stíhání</a:t>
            </a:r>
          </a:p>
          <a:p>
            <a:pPr>
              <a:buFontTx/>
              <a:buChar char="-"/>
            </a:pPr>
            <a:r>
              <a:rPr lang="cs-CZ" dirty="0"/>
              <a:t>Narovnání</a:t>
            </a:r>
          </a:p>
          <a:p>
            <a:pPr>
              <a:buFontTx/>
              <a:buChar char="-"/>
            </a:pPr>
            <a:r>
              <a:rPr lang="cs-CZ" dirty="0"/>
              <a:t>Řízení před samosoudcem</a:t>
            </a:r>
          </a:p>
          <a:p>
            <a:pPr>
              <a:buFontTx/>
              <a:buChar char="-"/>
            </a:pPr>
            <a:r>
              <a:rPr lang="cs-CZ" dirty="0"/>
              <a:t>Řízení po zrušení rozhodnutí nálezem ÚS</a:t>
            </a:r>
          </a:p>
          <a:p>
            <a:pPr>
              <a:buFontTx/>
              <a:buChar char="-"/>
            </a:pPr>
            <a:r>
              <a:rPr lang="cs-CZ" dirty="0"/>
              <a:t>Řízení proti mladistvému</a:t>
            </a:r>
          </a:p>
          <a:p>
            <a:pPr>
              <a:buFontTx/>
              <a:buChar char="-"/>
            </a:pPr>
            <a:r>
              <a:rPr lang="cs-CZ" dirty="0"/>
              <a:t>Řízení o schválení dohody o vině a trestu</a:t>
            </a:r>
          </a:p>
          <a:p>
            <a:pPr>
              <a:buFontTx/>
              <a:buChar char="-"/>
            </a:pPr>
            <a:r>
              <a:rPr lang="cs-CZ" dirty="0"/>
              <a:t>Podmíněné odložení podání návrhu na potrestání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PRÁVO II – cíle trestního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Zjistit zda byl spáchán TČ</a:t>
            </a:r>
          </a:p>
          <a:p>
            <a:endParaRPr lang="cs-CZ" dirty="0"/>
          </a:p>
          <a:p>
            <a:r>
              <a:rPr lang="cs-CZ" dirty="0"/>
              <a:t>Zjistit pachatele TČ</a:t>
            </a:r>
          </a:p>
          <a:p>
            <a:endParaRPr lang="cs-CZ" dirty="0"/>
          </a:p>
          <a:p>
            <a:r>
              <a:rPr lang="cs-CZ" dirty="0"/>
              <a:t>Posoudit t.č. podle trestního zákoníku</a:t>
            </a:r>
          </a:p>
          <a:p>
            <a:endParaRPr lang="cs-CZ" dirty="0"/>
          </a:p>
          <a:p>
            <a:r>
              <a:rPr lang="cs-CZ" dirty="0"/>
              <a:t>Uložit trest/ochranné opatření</a:t>
            </a:r>
          </a:p>
        </p:txBody>
      </p:sp>
    </p:spTree>
    <p:extLst>
      <p:ext uri="{BB962C8B-B14F-4D97-AF65-F5344CB8AC3E}">
        <p14:creationId xmlns:p14="http://schemas.microsoft.com/office/powerpoint/2010/main" val="4286613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PRÁVO II – Základní zásady trestního řízení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/>
              <a:t>Základní zásady</a:t>
            </a:r>
          </a:p>
          <a:p>
            <a:pPr>
              <a:buFontTx/>
              <a:buChar char="-"/>
            </a:pPr>
            <a:r>
              <a:rPr lang="cs-CZ" dirty="0"/>
              <a:t>Stíhání jen ze zákonných důvodů</a:t>
            </a:r>
          </a:p>
          <a:p>
            <a:pPr>
              <a:buFontTx/>
              <a:buChar char="-"/>
            </a:pPr>
            <a:r>
              <a:rPr lang="cs-CZ" dirty="0"/>
              <a:t>presumpce neviny</a:t>
            </a:r>
          </a:p>
          <a:p>
            <a:pPr>
              <a:buFontTx/>
              <a:buChar char="-"/>
            </a:pPr>
            <a:r>
              <a:rPr lang="cs-CZ" dirty="0"/>
              <a:t>In </a:t>
            </a:r>
            <a:r>
              <a:rPr lang="cs-CZ" dirty="0" err="1"/>
              <a:t>dubio</a:t>
            </a:r>
            <a:r>
              <a:rPr lang="cs-CZ" dirty="0"/>
              <a:t> pro </a:t>
            </a:r>
            <a:r>
              <a:rPr lang="cs-CZ" dirty="0" err="1"/>
              <a:t>reo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Zásada </a:t>
            </a:r>
            <a:r>
              <a:rPr lang="cs-CZ" dirty="0" err="1"/>
              <a:t>legalitity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Zásada oficiality</a:t>
            </a:r>
          </a:p>
          <a:p>
            <a:pPr>
              <a:buFontTx/>
              <a:buChar char="-"/>
            </a:pPr>
            <a:r>
              <a:rPr lang="cs-CZ" dirty="0"/>
              <a:t>Zásada vyhledávací x zásada vyšetřovací</a:t>
            </a:r>
          </a:p>
          <a:p>
            <a:pPr>
              <a:buFontTx/>
              <a:buChar char="-"/>
            </a:pPr>
            <a:r>
              <a:rPr lang="cs-CZ" dirty="0"/>
              <a:t>Zásada obžalovací</a:t>
            </a:r>
          </a:p>
          <a:p>
            <a:pPr>
              <a:buFontTx/>
              <a:buChar char="-"/>
            </a:pPr>
            <a:r>
              <a:rPr lang="cs-CZ" dirty="0"/>
              <a:t>Zásada volného hodnocení důkazů</a:t>
            </a:r>
          </a:p>
          <a:p>
            <a:pPr>
              <a:buFontTx/>
              <a:buChar char="-"/>
            </a:pPr>
            <a:r>
              <a:rPr lang="cs-CZ" dirty="0"/>
              <a:t>Zásada ústnosti, veřejnosti a bezprostřednosti</a:t>
            </a:r>
          </a:p>
          <a:p>
            <a:pPr>
              <a:buFontTx/>
              <a:buChar char="-"/>
            </a:pPr>
            <a:r>
              <a:rPr lang="cs-CZ" dirty="0"/>
              <a:t>Zásada práva na obhajobu</a:t>
            </a:r>
          </a:p>
          <a:p>
            <a:pPr>
              <a:buFontTx/>
              <a:buChar char="-"/>
            </a:pPr>
            <a:r>
              <a:rPr lang="cs-CZ" dirty="0"/>
              <a:t>Zásada mateřského jazyka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58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PRÁVO II – stadia trestního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cs-CZ" dirty="0"/>
              <a:t>Přípravné řízení</a:t>
            </a:r>
          </a:p>
          <a:p>
            <a:endParaRPr lang="cs-CZ" dirty="0"/>
          </a:p>
          <a:p>
            <a:r>
              <a:rPr lang="cs-CZ" dirty="0"/>
              <a:t>Řízení před soudem</a:t>
            </a:r>
          </a:p>
        </p:txBody>
      </p:sp>
    </p:spTree>
    <p:extLst>
      <p:ext uri="{BB962C8B-B14F-4D97-AF65-F5344CB8AC3E}">
        <p14:creationId xmlns:p14="http://schemas.microsoft.com/office/powerpoint/2010/main" val="1577187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5CA0F6-5EEC-4AC3-9EB0-9257F7EA6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b="1" dirty="0"/>
              <a:t>PRÁVO II – stadia trestního řízení</a:t>
            </a:r>
            <a:endParaRPr lang="cs-CZ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CAC1AFAA-8DD3-4267-8961-D7A067B4D7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50" y="1700808"/>
            <a:ext cx="9011590" cy="4392488"/>
          </a:xfrm>
        </p:spPr>
      </p:pic>
    </p:spTree>
    <p:extLst>
      <p:ext uri="{BB962C8B-B14F-4D97-AF65-F5344CB8AC3E}">
        <p14:creationId xmlns:p14="http://schemas.microsoft.com/office/powerpoint/2010/main" val="2706395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cs-CZ" sz="2000" b="1" dirty="0"/>
              <a:t>PRÁVO II – trestní řízení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/>
              <a:t>Subjekty trestního řízení (účastníci)</a:t>
            </a:r>
          </a:p>
          <a:p>
            <a:pPr marL="514350" indent="-514350">
              <a:buAutoNum type="alphaLcParenR"/>
            </a:pPr>
            <a:r>
              <a:rPr lang="cs-CZ" b="1" dirty="0"/>
              <a:t>soud</a:t>
            </a:r>
            <a:r>
              <a:rPr lang="cs-CZ" dirty="0"/>
              <a:t>:</a:t>
            </a:r>
          </a:p>
          <a:p>
            <a:pPr marL="514350" indent="-514350">
              <a:buFontTx/>
              <a:buChar char="-"/>
            </a:pPr>
            <a:r>
              <a:rPr lang="cs-CZ" dirty="0"/>
              <a:t>okresní  soud x krajský soud</a:t>
            </a:r>
          </a:p>
          <a:p>
            <a:pPr marL="514350" indent="-514350">
              <a:buFontTx/>
              <a:buChar char="-"/>
            </a:pPr>
            <a:r>
              <a:rPr lang="cs-CZ" dirty="0"/>
              <a:t>Vrchní soud</a:t>
            </a:r>
          </a:p>
          <a:p>
            <a:pPr marL="514350" indent="-514350">
              <a:buFontTx/>
              <a:buChar char="-"/>
            </a:pPr>
            <a:r>
              <a:rPr lang="cs-CZ" dirty="0"/>
              <a:t>Nejvyšší soud</a:t>
            </a:r>
          </a:p>
          <a:p>
            <a:pPr marL="514350" indent="-514350">
              <a:buFontTx/>
              <a:buChar char="-"/>
            </a:pPr>
            <a:r>
              <a:rPr lang="cs-CZ" dirty="0"/>
              <a:t>Samosoudce x senát</a:t>
            </a:r>
          </a:p>
          <a:p>
            <a:pPr marL="514350" indent="-514350">
              <a:buNone/>
            </a:pPr>
            <a:r>
              <a:rPr lang="cs-CZ" b="1" dirty="0"/>
              <a:t>b) Státní zástupce</a:t>
            </a:r>
          </a:p>
          <a:p>
            <a:pPr marL="514350" indent="-514350">
              <a:buFontTx/>
              <a:buChar char="-"/>
            </a:pPr>
            <a:r>
              <a:rPr lang="cs-CZ" dirty="0"/>
              <a:t>Povinnost stíhat a obžalovávat TČ</a:t>
            </a:r>
          </a:p>
          <a:p>
            <a:pPr marL="514350" indent="-514350">
              <a:buFontTx/>
              <a:buChar char="-"/>
            </a:pPr>
            <a:r>
              <a:rPr lang="cs-CZ" dirty="0"/>
              <a:t>postavení strany – kontradiktornost řízení</a:t>
            </a:r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cs-CZ" sz="2000" b="1" dirty="0"/>
              <a:t>PRÁVO II – trestní řízení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c) Orgán policie</a:t>
            </a:r>
          </a:p>
          <a:p>
            <a:pPr>
              <a:buFontTx/>
              <a:buChar char="-"/>
            </a:pPr>
            <a:r>
              <a:rPr lang="cs-CZ" dirty="0"/>
              <a:t>Provádí vyšetřování a rozhoduje o postupu v něm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d) zapisovatel, vyšší soudní úředník, probační úředník, asistent soudce NS, tlumočník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e) Obviněný (obžalovaný, odsouzený)</a:t>
            </a:r>
          </a:p>
          <a:p>
            <a:pPr>
              <a:buFontTx/>
              <a:buChar char="-"/>
            </a:pPr>
            <a:r>
              <a:rPr lang="cs-CZ" dirty="0"/>
              <a:t>Účast v řízení</a:t>
            </a:r>
          </a:p>
          <a:p>
            <a:pPr>
              <a:buFontTx/>
              <a:buChar char="-"/>
            </a:pPr>
            <a:r>
              <a:rPr lang="cs-CZ" dirty="0"/>
              <a:t>Právo na obhajobu</a:t>
            </a:r>
          </a:p>
          <a:p>
            <a:pPr>
              <a:buFontTx/>
              <a:buChar char="-"/>
            </a:pPr>
            <a:r>
              <a:rPr lang="cs-CZ" dirty="0"/>
              <a:t>Postavení procesní strany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f) Obhájce</a:t>
            </a:r>
          </a:p>
          <a:p>
            <a:pPr>
              <a:buFontTx/>
              <a:buChar char="-"/>
            </a:pPr>
            <a:r>
              <a:rPr lang="cs-CZ" dirty="0"/>
              <a:t>Poskytuje právní pomoc</a:t>
            </a:r>
          </a:p>
          <a:p>
            <a:pPr>
              <a:buFontTx/>
              <a:buChar char="-"/>
            </a:pPr>
            <a:r>
              <a:rPr lang="cs-CZ" dirty="0"/>
              <a:t>Má samostatná práva obhajoby a právo podat opravný prostředek</a:t>
            </a:r>
          </a:p>
          <a:p>
            <a:pPr>
              <a:buFontTx/>
              <a:buChar char="-"/>
            </a:pPr>
            <a:r>
              <a:rPr lang="cs-CZ" dirty="0"/>
              <a:t>Stejná obhajovací práva – </a:t>
            </a:r>
            <a:r>
              <a:rPr lang="cs-CZ" b="1" dirty="0"/>
              <a:t>zákonný zástupce, opatrovník a příbuzní obviněného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g) Poškozený</a:t>
            </a:r>
          </a:p>
          <a:p>
            <a:pPr>
              <a:buFontTx/>
              <a:buChar char="-"/>
            </a:pPr>
            <a:r>
              <a:rPr lang="cs-CZ" dirty="0"/>
              <a:t>ten komu bylo TČ ublíženo na zdraví, způsobena majetková škoda či nemajetková újma</a:t>
            </a:r>
          </a:p>
          <a:p>
            <a:pPr>
              <a:buFontTx/>
              <a:buChar char="-"/>
            </a:pPr>
            <a:r>
              <a:rPr lang="cs-CZ" dirty="0"/>
              <a:t>Adhezní řízení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None/>
            </a:pPr>
            <a:r>
              <a:rPr lang="cs-CZ" b="1" dirty="0"/>
              <a:t>h) Zúčastněná osoba</a:t>
            </a:r>
          </a:p>
          <a:p>
            <a:pPr>
              <a:buNone/>
            </a:pPr>
            <a:r>
              <a:rPr lang="cs-CZ" dirty="0"/>
              <a:t>- Ten komu měla být nebo byla zabrána věc</a:t>
            </a:r>
          </a:p>
          <a:p>
            <a:pPr>
              <a:buFontTx/>
              <a:buChar char="-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84543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cs-CZ" sz="2000" b="1" dirty="0"/>
              <a:t>PRÁVO II – trestní řízení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88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/>
              <a:t>Vazba</a:t>
            </a:r>
          </a:p>
          <a:p>
            <a:pPr>
              <a:buFontTx/>
              <a:buChar char="-"/>
            </a:pPr>
            <a:r>
              <a:rPr lang="cs-CZ" dirty="0"/>
              <a:t>Uprchne či bude se skrývat – útěková</a:t>
            </a:r>
          </a:p>
          <a:p>
            <a:pPr>
              <a:buFontTx/>
              <a:buChar char="-"/>
            </a:pPr>
            <a:r>
              <a:rPr lang="cs-CZ" dirty="0"/>
              <a:t>Bude působit na nevyslechnuté svědky či jinak mařit vyšetřování – koluzní</a:t>
            </a:r>
          </a:p>
          <a:p>
            <a:pPr>
              <a:buFontTx/>
              <a:buChar char="-"/>
            </a:pPr>
            <a:r>
              <a:rPr lang="cs-CZ" dirty="0"/>
              <a:t>Bude opakovat TČ či pokračovat (předstižná)</a:t>
            </a:r>
          </a:p>
          <a:p>
            <a:pPr>
              <a:buFontTx/>
              <a:buChar char="-"/>
            </a:pPr>
            <a:r>
              <a:rPr lang="cs-CZ" dirty="0"/>
              <a:t>Vydávací (extradiční) + </a:t>
            </a:r>
            <a:r>
              <a:rPr lang="cs-CZ" dirty="0" err="1"/>
              <a:t>vyhošťovací</a:t>
            </a:r>
            <a:endParaRPr lang="cs-CZ" dirty="0"/>
          </a:p>
          <a:p>
            <a:pPr>
              <a:buNone/>
            </a:pPr>
            <a:r>
              <a:rPr lang="cs-CZ" dirty="0"/>
              <a:t>Lze nahradit zárukou, peněžitou zárukou, slibem obviněného, dohledem nebo předběžným opatřením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sz="2400" b="1" dirty="0"/>
              <a:t>PRÁVO II – trestní řízení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0640"/>
          </a:xfrm>
        </p:spPr>
        <p:txBody>
          <a:bodyPr/>
          <a:lstStyle/>
          <a:p>
            <a:pPr>
              <a:buNone/>
            </a:pPr>
            <a:r>
              <a:rPr lang="cs-CZ" b="1" dirty="0"/>
              <a:t>Dokazování</a:t>
            </a:r>
          </a:p>
          <a:p>
            <a:pPr>
              <a:buFontTx/>
              <a:buChar char="-"/>
            </a:pPr>
            <a:r>
              <a:rPr lang="cs-CZ" dirty="0"/>
              <a:t>Věcné důkazy a listiny</a:t>
            </a:r>
          </a:p>
          <a:p>
            <a:pPr>
              <a:buFontTx/>
              <a:buChar char="-"/>
            </a:pPr>
            <a:r>
              <a:rPr lang="cs-CZ" dirty="0"/>
              <a:t>Fotodokumentace, filmový záznam</a:t>
            </a:r>
          </a:p>
          <a:p>
            <a:pPr>
              <a:buFontTx/>
              <a:buChar char="-"/>
            </a:pPr>
            <a:r>
              <a:rPr lang="cs-CZ" dirty="0"/>
              <a:t>Konfrontace</a:t>
            </a:r>
          </a:p>
          <a:p>
            <a:pPr>
              <a:buFontTx/>
              <a:buChar char="-"/>
            </a:pPr>
            <a:r>
              <a:rPr lang="cs-CZ" dirty="0" err="1"/>
              <a:t>Rekognice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Rekonstrukce</a:t>
            </a:r>
          </a:p>
          <a:p>
            <a:pPr>
              <a:buFontTx/>
              <a:buChar char="-"/>
            </a:pPr>
            <a:r>
              <a:rPr lang="cs-CZ" dirty="0"/>
              <a:t>Prověrka na místě</a:t>
            </a:r>
          </a:p>
          <a:p>
            <a:pPr>
              <a:buFontTx/>
              <a:buChar char="-"/>
            </a:pPr>
            <a:r>
              <a:rPr lang="cs-CZ" dirty="0"/>
              <a:t>Výslech svědka</a:t>
            </a:r>
          </a:p>
          <a:p>
            <a:pPr>
              <a:buFontTx/>
              <a:buChar char="-"/>
            </a:pPr>
            <a:r>
              <a:rPr lang="cs-CZ" dirty="0"/>
              <a:t>znalec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433</Words>
  <Application>Microsoft Office PowerPoint</Application>
  <PresentationFormat>Předvádění na obrazovce (4:3)</PresentationFormat>
  <Paragraphs>109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PRÁVO II</vt:lpstr>
      <vt:lpstr>PRÁVO II – cíle trestního řízení</vt:lpstr>
      <vt:lpstr>PRÁVO II – Základní zásady trestního řízení</vt:lpstr>
      <vt:lpstr>PRÁVO II – stadia trestního řízení</vt:lpstr>
      <vt:lpstr>PRÁVO II – stadia trestního řízení</vt:lpstr>
      <vt:lpstr>PRÁVO II – trestní řízení</vt:lpstr>
      <vt:lpstr>PRÁVO II – trestní řízení</vt:lpstr>
      <vt:lpstr>PRÁVO II – trestní řízení</vt:lpstr>
      <vt:lpstr>PRÁVO II – trestní řízení</vt:lpstr>
      <vt:lpstr>PRÁVO II – trestní řízení</vt:lpstr>
      <vt:lpstr>PRÁVO II – trestní řízení</vt:lpstr>
      <vt:lpstr>PRÁVO II – trestní řízení</vt:lpstr>
      <vt:lpstr>PRÁVO II – trestní řízení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Šmejkal</dc:creator>
  <cp:lastModifiedBy>Jan</cp:lastModifiedBy>
  <cp:revision>131</cp:revision>
  <dcterms:created xsi:type="dcterms:W3CDTF">2015-10-04T18:04:49Z</dcterms:created>
  <dcterms:modified xsi:type="dcterms:W3CDTF">2021-03-16T14:55:40Z</dcterms:modified>
</cp:coreProperties>
</file>