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7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1" r:id="rId13"/>
    <p:sldId id="273" r:id="rId14"/>
    <p:sldId id="274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00"/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651BED-3767-49AC-AC5D-728B12C803B2}" v="21" dt="2025-03-30T21:46:50.2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Tmavý styl 1 – zvýraznění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428" y="2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ena Reifová" userId="f2bff024b9c29cdb" providerId="LiveId" clId="{E9651BED-3767-49AC-AC5D-728B12C803B2}"/>
    <pc:docChg chg="undo redo custSel addSld delSld modSld sldOrd">
      <pc:chgData name="Irena Reifová" userId="f2bff024b9c29cdb" providerId="LiveId" clId="{E9651BED-3767-49AC-AC5D-728B12C803B2}" dt="2025-03-30T21:50:19.083" v="1417" actId="20577"/>
      <pc:docMkLst>
        <pc:docMk/>
      </pc:docMkLst>
      <pc:sldChg chg="modSp mod">
        <pc:chgData name="Irena Reifová" userId="f2bff024b9c29cdb" providerId="LiveId" clId="{E9651BED-3767-49AC-AC5D-728B12C803B2}" dt="2025-02-14T12:06:11.733" v="21" actId="20577"/>
        <pc:sldMkLst>
          <pc:docMk/>
          <pc:sldMk cId="320048816" sldId="258"/>
        </pc:sldMkLst>
        <pc:spChg chg="mod">
          <ac:chgData name="Irena Reifová" userId="f2bff024b9c29cdb" providerId="LiveId" clId="{E9651BED-3767-49AC-AC5D-728B12C803B2}" dt="2025-02-14T12:06:11.733" v="21" actId="20577"/>
          <ac:spMkLst>
            <pc:docMk/>
            <pc:sldMk cId="320048816" sldId="258"/>
            <ac:spMk id="17" creationId="{00000000-0000-0000-0000-000000000000}"/>
          </ac:spMkLst>
        </pc:spChg>
      </pc:sldChg>
      <pc:sldChg chg="modSp mod">
        <pc:chgData name="Irena Reifová" userId="f2bff024b9c29cdb" providerId="LiveId" clId="{E9651BED-3767-49AC-AC5D-728B12C803B2}" dt="2025-02-14T12:09:19.664" v="133" actId="20577"/>
        <pc:sldMkLst>
          <pc:docMk/>
          <pc:sldMk cId="1665230233" sldId="260"/>
        </pc:sldMkLst>
        <pc:spChg chg="mod">
          <ac:chgData name="Irena Reifová" userId="f2bff024b9c29cdb" providerId="LiveId" clId="{E9651BED-3767-49AC-AC5D-728B12C803B2}" dt="2025-02-14T12:09:19.664" v="133" actId="20577"/>
          <ac:spMkLst>
            <pc:docMk/>
            <pc:sldMk cId="1665230233" sldId="260"/>
            <ac:spMk id="3" creationId="{00000000-0000-0000-0000-000000000000}"/>
          </ac:spMkLst>
        </pc:spChg>
        <pc:spChg chg="mod">
          <ac:chgData name="Irena Reifová" userId="f2bff024b9c29cdb" providerId="LiveId" clId="{E9651BED-3767-49AC-AC5D-728B12C803B2}" dt="2025-02-14T12:07:06.388" v="25" actId="17032"/>
          <ac:spMkLst>
            <pc:docMk/>
            <pc:sldMk cId="1665230233" sldId="260"/>
            <ac:spMk id="4" creationId="{00000000-0000-0000-0000-000000000000}"/>
          </ac:spMkLst>
        </pc:spChg>
        <pc:spChg chg="mod">
          <ac:chgData name="Irena Reifová" userId="f2bff024b9c29cdb" providerId="LiveId" clId="{E9651BED-3767-49AC-AC5D-728B12C803B2}" dt="2025-02-14T12:06:59.700" v="24" actId="17032"/>
          <ac:spMkLst>
            <pc:docMk/>
            <pc:sldMk cId="1665230233" sldId="260"/>
            <ac:spMk id="5" creationId="{00000000-0000-0000-0000-000000000000}"/>
          </ac:spMkLst>
        </pc:spChg>
        <pc:spChg chg="mod">
          <ac:chgData name="Irena Reifová" userId="f2bff024b9c29cdb" providerId="LiveId" clId="{E9651BED-3767-49AC-AC5D-728B12C803B2}" dt="2025-02-14T12:07:14.589" v="26" actId="17032"/>
          <ac:spMkLst>
            <pc:docMk/>
            <pc:sldMk cId="1665230233" sldId="260"/>
            <ac:spMk id="10" creationId="{00000000-0000-0000-0000-000000000000}"/>
          </ac:spMkLst>
        </pc:spChg>
        <pc:spChg chg="mod">
          <ac:chgData name="Irena Reifová" userId="f2bff024b9c29cdb" providerId="LiveId" clId="{E9651BED-3767-49AC-AC5D-728B12C803B2}" dt="2025-02-14T12:08:09.618" v="96" actId="20577"/>
          <ac:spMkLst>
            <pc:docMk/>
            <pc:sldMk cId="1665230233" sldId="260"/>
            <ac:spMk id="11" creationId="{00000000-0000-0000-0000-000000000000}"/>
          </ac:spMkLst>
        </pc:spChg>
        <pc:spChg chg="mod">
          <ac:chgData name="Irena Reifová" userId="f2bff024b9c29cdb" providerId="LiveId" clId="{E9651BED-3767-49AC-AC5D-728B12C803B2}" dt="2025-02-14T12:08:45.634" v="114" actId="113"/>
          <ac:spMkLst>
            <pc:docMk/>
            <pc:sldMk cId="1665230233" sldId="260"/>
            <ac:spMk id="38" creationId="{00000000-0000-0000-0000-000000000000}"/>
          </ac:spMkLst>
        </pc:spChg>
      </pc:sldChg>
      <pc:sldChg chg="modSp">
        <pc:chgData name="Irena Reifová" userId="f2bff024b9c29cdb" providerId="LiveId" clId="{E9651BED-3767-49AC-AC5D-728B12C803B2}" dt="2025-02-14T12:27:02.744" v="233" actId="20577"/>
        <pc:sldMkLst>
          <pc:docMk/>
          <pc:sldMk cId="1670252487" sldId="261"/>
        </pc:sldMkLst>
        <pc:graphicFrameChg chg="mod">
          <ac:chgData name="Irena Reifová" userId="f2bff024b9c29cdb" providerId="LiveId" clId="{E9651BED-3767-49AC-AC5D-728B12C803B2}" dt="2025-02-14T12:27:02.744" v="233" actId="20577"/>
          <ac:graphicFrameMkLst>
            <pc:docMk/>
            <pc:sldMk cId="1670252487" sldId="261"/>
            <ac:graphicFrameMk id="4" creationId="{00000000-0000-0000-0000-000000000000}"/>
          </ac:graphicFrameMkLst>
        </pc:graphicFrameChg>
      </pc:sldChg>
      <pc:sldChg chg="modSp mod">
        <pc:chgData name="Irena Reifová" userId="f2bff024b9c29cdb" providerId="LiveId" clId="{E9651BED-3767-49AC-AC5D-728B12C803B2}" dt="2025-02-14T12:29:49.553" v="238" actId="12100"/>
        <pc:sldMkLst>
          <pc:docMk/>
          <pc:sldMk cId="1670252487" sldId="263"/>
        </pc:sldMkLst>
        <pc:graphicFrameChg chg="mod">
          <ac:chgData name="Irena Reifová" userId="f2bff024b9c29cdb" providerId="LiveId" clId="{E9651BED-3767-49AC-AC5D-728B12C803B2}" dt="2025-02-14T12:29:49.553" v="238" actId="12100"/>
          <ac:graphicFrameMkLst>
            <pc:docMk/>
            <pc:sldMk cId="1670252487" sldId="263"/>
            <ac:graphicFrameMk id="4" creationId="{00000000-0000-0000-0000-000000000000}"/>
          </ac:graphicFrameMkLst>
        </pc:graphicFrameChg>
      </pc:sldChg>
      <pc:sldChg chg="modSp mod">
        <pc:chgData name="Irena Reifová" userId="f2bff024b9c29cdb" providerId="LiveId" clId="{E9651BED-3767-49AC-AC5D-728B12C803B2}" dt="2025-02-14T12:31:24.999" v="305" actId="20577"/>
        <pc:sldMkLst>
          <pc:docMk/>
          <pc:sldMk cId="1670252487" sldId="264"/>
        </pc:sldMkLst>
        <pc:spChg chg="mod">
          <ac:chgData name="Irena Reifová" userId="f2bff024b9c29cdb" providerId="LiveId" clId="{E9651BED-3767-49AC-AC5D-728B12C803B2}" dt="2025-02-14T12:31:24.999" v="305" actId="20577"/>
          <ac:spMkLst>
            <pc:docMk/>
            <pc:sldMk cId="1670252487" sldId="264"/>
            <ac:spMk id="3" creationId="{00000000-0000-0000-0000-000000000000}"/>
          </ac:spMkLst>
        </pc:spChg>
      </pc:sldChg>
      <pc:sldChg chg="modSp mod">
        <pc:chgData name="Irena Reifová" userId="f2bff024b9c29cdb" providerId="LiveId" clId="{E9651BED-3767-49AC-AC5D-728B12C803B2}" dt="2025-02-14T14:48:59.662" v="338" actId="20577"/>
        <pc:sldMkLst>
          <pc:docMk/>
          <pc:sldMk cId="1670252487" sldId="265"/>
        </pc:sldMkLst>
        <pc:spChg chg="mod">
          <ac:chgData name="Irena Reifová" userId="f2bff024b9c29cdb" providerId="LiveId" clId="{E9651BED-3767-49AC-AC5D-728B12C803B2}" dt="2025-02-14T14:48:59.662" v="338" actId="20577"/>
          <ac:spMkLst>
            <pc:docMk/>
            <pc:sldMk cId="1670252487" sldId="265"/>
            <ac:spMk id="3" creationId="{00000000-0000-0000-0000-000000000000}"/>
          </ac:spMkLst>
        </pc:spChg>
      </pc:sldChg>
      <pc:sldChg chg="modSp mod">
        <pc:chgData name="Irena Reifová" userId="f2bff024b9c29cdb" providerId="LiveId" clId="{E9651BED-3767-49AC-AC5D-728B12C803B2}" dt="2025-02-14T14:54:02.653" v="444" actId="207"/>
        <pc:sldMkLst>
          <pc:docMk/>
          <pc:sldMk cId="1670252487" sldId="266"/>
        </pc:sldMkLst>
        <pc:spChg chg="mod">
          <ac:chgData name="Irena Reifová" userId="f2bff024b9c29cdb" providerId="LiveId" clId="{E9651BED-3767-49AC-AC5D-728B12C803B2}" dt="2025-02-14T14:54:02.653" v="444" actId="207"/>
          <ac:spMkLst>
            <pc:docMk/>
            <pc:sldMk cId="1670252487" sldId="266"/>
            <ac:spMk id="3" creationId="{00000000-0000-0000-0000-000000000000}"/>
          </ac:spMkLst>
        </pc:spChg>
      </pc:sldChg>
      <pc:sldChg chg="modSp mod">
        <pc:chgData name="Irena Reifová" userId="f2bff024b9c29cdb" providerId="LiveId" clId="{E9651BED-3767-49AC-AC5D-728B12C803B2}" dt="2025-03-30T21:25:08.118" v="1319" actId="20577"/>
        <pc:sldMkLst>
          <pc:docMk/>
          <pc:sldMk cId="1670252487" sldId="267"/>
        </pc:sldMkLst>
        <pc:graphicFrameChg chg="modGraphic">
          <ac:chgData name="Irena Reifová" userId="f2bff024b9c29cdb" providerId="LiveId" clId="{E9651BED-3767-49AC-AC5D-728B12C803B2}" dt="2025-03-30T21:25:08.118" v="1319" actId="20577"/>
          <ac:graphicFrameMkLst>
            <pc:docMk/>
            <pc:sldMk cId="1670252487" sldId="267"/>
            <ac:graphicFrameMk id="4" creationId="{00000000-0000-0000-0000-000000000000}"/>
          </ac:graphicFrameMkLst>
        </pc:graphicFrameChg>
      </pc:sldChg>
      <pc:sldChg chg="modSp mod">
        <pc:chgData name="Irena Reifová" userId="f2bff024b9c29cdb" providerId="LiveId" clId="{E9651BED-3767-49AC-AC5D-728B12C803B2}" dt="2025-02-14T14:56:44.540" v="560" actId="6549"/>
        <pc:sldMkLst>
          <pc:docMk/>
          <pc:sldMk cId="1670252487" sldId="268"/>
        </pc:sldMkLst>
        <pc:spChg chg="mod">
          <ac:chgData name="Irena Reifová" userId="f2bff024b9c29cdb" providerId="LiveId" clId="{E9651BED-3767-49AC-AC5D-728B12C803B2}" dt="2025-02-14T14:56:44.540" v="560" actId="6549"/>
          <ac:spMkLst>
            <pc:docMk/>
            <pc:sldMk cId="1670252487" sldId="268"/>
            <ac:spMk id="3" creationId="{00000000-0000-0000-0000-000000000000}"/>
          </ac:spMkLst>
        </pc:spChg>
      </pc:sldChg>
      <pc:sldChg chg="modSp mod">
        <pc:chgData name="Irena Reifová" userId="f2bff024b9c29cdb" providerId="LiveId" clId="{E9651BED-3767-49AC-AC5D-728B12C803B2}" dt="2025-02-14T15:21:05.599" v="969" actId="6549"/>
        <pc:sldMkLst>
          <pc:docMk/>
          <pc:sldMk cId="1670252487" sldId="270"/>
        </pc:sldMkLst>
        <pc:spChg chg="mod">
          <ac:chgData name="Irena Reifová" userId="f2bff024b9c29cdb" providerId="LiveId" clId="{E9651BED-3767-49AC-AC5D-728B12C803B2}" dt="2025-02-14T15:21:05.599" v="969" actId="6549"/>
          <ac:spMkLst>
            <pc:docMk/>
            <pc:sldMk cId="1670252487" sldId="270"/>
            <ac:spMk id="3" creationId="{00000000-0000-0000-0000-000000000000}"/>
          </ac:spMkLst>
        </pc:spChg>
      </pc:sldChg>
      <pc:sldChg chg="addSp delSp modSp mod">
        <pc:chgData name="Irena Reifová" userId="f2bff024b9c29cdb" providerId="LiveId" clId="{E9651BED-3767-49AC-AC5D-728B12C803B2}" dt="2025-03-30T21:10:38.910" v="1280" actId="207"/>
        <pc:sldMkLst>
          <pc:docMk/>
          <pc:sldMk cId="10245962" sldId="271"/>
        </pc:sldMkLst>
        <pc:spChg chg="mod">
          <ac:chgData name="Irena Reifová" userId="f2bff024b9c29cdb" providerId="LiveId" clId="{E9651BED-3767-49AC-AC5D-728B12C803B2}" dt="2025-03-30T21:10:38.910" v="1280" actId="207"/>
          <ac:spMkLst>
            <pc:docMk/>
            <pc:sldMk cId="10245962" sldId="271"/>
            <ac:spMk id="3" creationId="{00000000-0000-0000-0000-000000000000}"/>
          </ac:spMkLst>
        </pc:spChg>
      </pc:sldChg>
      <pc:sldChg chg="addSp delSp modSp mod ord">
        <pc:chgData name="Irena Reifová" userId="f2bff024b9c29cdb" providerId="LiveId" clId="{E9651BED-3767-49AC-AC5D-728B12C803B2}" dt="2025-03-30T21:50:19.083" v="1417" actId="20577"/>
        <pc:sldMkLst>
          <pc:docMk/>
          <pc:sldMk cId="10245962" sldId="272"/>
        </pc:sldMkLst>
        <pc:spChg chg="mod">
          <ac:chgData name="Irena Reifová" userId="f2bff024b9c29cdb" providerId="LiveId" clId="{E9651BED-3767-49AC-AC5D-728B12C803B2}" dt="2025-03-30T21:47:09.391" v="1329" actId="6549"/>
          <ac:spMkLst>
            <pc:docMk/>
            <pc:sldMk cId="10245962" sldId="272"/>
            <ac:spMk id="3" creationId="{00000000-0000-0000-0000-000000000000}"/>
          </ac:spMkLst>
        </pc:spChg>
        <pc:spChg chg="add mod">
          <ac:chgData name="Irena Reifová" userId="f2bff024b9c29cdb" providerId="LiveId" clId="{E9651BED-3767-49AC-AC5D-728B12C803B2}" dt="2025-03-30T21:50:19.083" v="1417" actId="20577"/>
          <ac:spMkLst>
            <pc:docMk/>
            <pc:sldMk cId="10245962" sldId="272"/>
            <ac:spMk id="5" creationId="{A9AB75B7-E225-EB60-2590-611540FE6A9A}"/>
          </ac:spMkLst>
        </pc:spChg>
        <pc:cxnChg chg="del mod">
          <ac:chgData name="Irena Reifová" userId="f2bff024b9c29cdb" providerId="LiveId" clId="{E9651BED-3767-49AC-AC5D-728B12C803B2}" dt="2025-03-30T21:46:22.080" v="1320" actId="478"/>
          <ac:cxnSpMkLst>
            <pc:docMk/>
            <pc:sldMk cId="10245962" sldId="272"/>
            <ac:cxnSpMk id="4" creationId="{BC79ECFE-579C-4CC1-A1C7-8278E1189E50}"/>
          </ac:cxnSpMkLst>
        </pc:cxnChg>
      </pc:sldChg>
      <pc:sldChg chg="modSp add mod">
        <pc:chgData name="Irena Reifová" userId="f2bff024b9c29cdb" providerId="LiveId" clId="{E9651BED-3767-49AC-AC5D-728B12C803B2}" dt="2025-03-30T21:12:46.063" v="1318" actId="207"/>
        <pc:sldMkLst>
          <pc:docMk/>
          <pc:sldMk cId="3085061970" sldId="273"/>
        </pc:sldMkLst>
        <pc:spChg chg="mod">
          <ac:chgData name="Irena Reifová" userId="f2bff024b9c29cdb" providerId="LiveId" clId="{E9651BED-3767-49AC-AC5D-728B12C803B2}" dt="2025-03-30T21:12:46.063" v="1318" actId="207"/>
          <ac:spMkLst>
            <pc:docMk/>
            <pc:sldMk cId="3085061970" sldId="273"/>
            <ac:spMk id="3" creationId="{EC642337-113F-691D-A2E4-B8A2864E3452}"/>
          </ac:spMkLst>
        </pc:spChg>
      </pc:sldChg>
      <pc:sldChg chg="delSp add mod">
        <pc:chgData name="Irena Reifová" userId="f2bff024b9c29cdb" providerId="LiveId" clId="{E9651BED-3767-49AC-AC5D-728B12C803B2}" dt="2025-03-30T21:46:54.635" v="1325" actId="478"/>
        <pc:sldMkLst>
          <pc:docMk/>
          <pc:sldMk cId="2383071678" sldId="274"/>
        </pc:sldMkLst>
        <pc:spChg chg="del">
          <ac:chgData name="Irena Reifová" userId="f2bff024b9c29cdb" providerId="LiveId" clId="{E9651BED-3767-49AC-AC5D-728B12C803B2}" dt="2025-03-30T21:46:54.635" v="1325" actId="478"/>
          <ac:spMkLst>
            <pc:docMk/>
            <pc:sldMk cId="2383071678" sldId="274"/>
            <ac:spMk id="5" creationId="{839AED8B-E55D-35D6-4531-55803AFCD0F9}"/>
          </ac:spMkLst>
        </pc:spChg>
      </pc:sldChg>
      <pc:sldChg chg="add del">
        <pc:chgData name="Irena Reifová" userId="f2bff024b9c29cdb" providerId="LiveId" clId="{E9651BED-3767-49AC-AC5D-728B12C803B2}" dt="2025-03-30T21:11:31.722" v="1308"/>
        <pc:sldMkLst>
          <pc:docMk/>
          <pc:sldMk cId="3747737106" sldId="27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ACD254-4380-4354-84AD-FF8CA878AF6B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60BA1B9D-48AB-423A-A800-167706FA3D30}">
      <dgm:prSet custT="1"/>
      <dgm:spPr/>
      <dgm:t>
        <a:bodyPr/>
        <a:lstStyle/>
        <a:p>
          <a:pPr rtl="0"/>
          <a:r>
            <a:rPr lang="cs-CZ" sz="2400" dirty="0"/>
            <a:t>interpretation of </a:t>
          </a:r>
          <a:r>
            <a:rPr lang="cs-CZ" sz="2400" b="1" dirty="0">
              <a:solidFill>
                <a:srgbClr val="C00000"/>
              </a:solidFill>
            </a:rPr>
            <a:t>meaning</a:t>
          </a:r>
        </a:p>
      </dgm:t>
    </dgm:pt>
    <dgm:pt modelId="{A034531D-61A6-480C-9F87-627E36FFD7AC}" type="parTrans" cxnId="{197DA7A8-9375-47F3-AA88-30EF2136290E}">
      <dgm:prSet/>
      <dgm:spPr/>
      <dgm:t>
        <a:bodyPr/>
        <a:lstStyle/>
        <a:p>
          <a:endParaRPr lang="cs-CZ" sz="2400"/>
        </a:p>
      </dgm:t>
    </dgm:pt>
    <dgm:pt modelId="{7CA523DF-9747-432A-AE27-EA8DCBA3C8ED}" type="sibTrans" cxnId="{197DA7A8-9375-47F3-AA88-30EF2136290E}">
      <dgm:prSet/>
      <dgm:spPr/>
      <dgm:t>
        <a:bodyPr/>
        <a:lstStyle/>
        <a:p>
          <a:endParaRPr lang="cs-CZ" sz="2400"/>
        </a:p>
      </dgm:t>
    </dgm:pt>
    <dgm:pt modelId="{69E00505-4FAF-4C97-A78F-328949EB60B5}">
      <dgm:prSet custT="1"/>
      <dgm:spPr/>
      <dgm:t>
        <a:bodyPr/>
        <a:lstStyle/>
        <a:p>
          <a:pPr rtl="0"/>
          <a:r>
            <a:rPr lang="cs-CZ" sz="2400" b="1" dirty="0">
              <a:solidFill>
                <a:srgbClr val="C00000"/>
              </a:solidFill>
            </a:rPr>
            <a:t>identity </a:t>
          </a:r>
          <a:r>
            <a:rPr lang="cs-CZ" sz="2400" dirty="0"/>
            <a:t>formation</a:t>
          </a:r>
        </a:p>
      </dgm:t>
    </dgm:pt>
    <dgm:pt modelId="{F92EE61F-22AD-4FA3-BCA4-CF2EB3515867}" type="parTrans" cxnId="{9E6002B8-3A0F-4C0E-8C64-D1B6A4E90E7C}">
      <dgm:prSet/>
      <dgm:spPr/>
      <dgm:t>
        <a:bodyPr/>
        <a:lstStyle/>
        <a:p>
          <a:endParaRPr lang="cs-CZ" sz="2400"/>
        </a:p>
      </dgm:t>
    </dgm:pt>
    <dgm:pt modelId="{9D7D9230-A3AD-4A01-BC1C-156C2D788F43}" type="sibTrans" cxnId="{9E6002B8-3A0F-4C0E-8C64-D1B6A4E90E7C}">
      <dgm:prSet/>
      <dgm:spPr/>
      <dgm:t>
        <a:bodyPr/>
        <a:lstStyle/>
        <a:p>
          <a:endParaRPr lang="cs-CZ" sz="2400"/>
        </a:p>
      </dgm:t>
    </dgm:pt>
    <dgm:pt modelId="{A8678A58-8D3F-499E-98A4-D3FD46722F37}">
      <dgm:prSet custT="1"/>
      <dgm:spPr/>
      <dgm:t>
        <a:bodyPr/>
        <a:lstStyle/>
        <a:p>
          <a:pPr rtl="0"/>
          <a:r>
            <a:rPr lang="cs-CZ" sz="2400" dirty="0"/>
            <a:t> </a:t>
          </a:r>
          <a:r>
            <a:rPr lang="cs-CZ" sz="2400" dirty="0" err="1"/>
            <a:t>gaining</a:t>
          </a:r>
          <a:r>
            <a:rPr lang="cs-CZ" sz="2400" dirty="0"/>
            <a:t>   </a:t>
          </a:r>
          <a:r>
            <a:rPr lang="cs-CZ" sz="2400" b="1" dirty="0" err="1">
              <a:solidFill>
                <a:srgbClr val="C00000"/>
              </a:solidFill>
            </a:rPr>
            <a:t>pleasures</a:t>
          </a:r>
          <a:endParaRPr lang="cs-CZ" sz="2400" b="1" dirty="0">
            <a:solidFill>
              <a:srgbClr val="C00000"/>
            </a:solidFill>
          </a:endParaRPr>
        </a:p>
      </dgm:t>
    </dgm:pt>
    <dgm:pt modelId="{F710519B-117D-4554-A7F6-624EDD8CC3E5}" type="parTrans" cxnId="{6F4A56D1-7CD7-4314-B6F5-E6EC3BD67678}">
      <dgm:prSet/>
      <dgm:spPr/>
      <dgm:t>
        <a:bodyPr/>
        <a:lstStyle/>
        <a:p>
          <a:endParaRPr lang="cs-CZ" sz="2400"/>
        </a:p>
      </dgm:t>
    </dgm:pt>
    <dgm:pt modelId="{BB7F0F15-1648-4117-A50C-FE1DAEBEB465}" type="sibTrans" cxnId="{6F4A56D1-7CD7-4314-B6F5-E6EC3BD67678}">
      <dgm:prSet/>
      <dgm:spPr/>
      <dgm:t>
        <a:bodyPr/>
        <a:lstStyle/>
        <a:p>
          <a:endParaRPr lang="cs-CZ" sz="2400"/>
        </a:p>
      </dgm:t>
    </dgm:pt>
    <dgm:pt modelId="{42F5180F-477E-4630-805F-8F1CFB1DE7FB}" type="pres">
      <dgm:prSet presAssocID="{90ACD254-4380-4354-84AD-FF8CA878AF6B}" presName="compositeShape" presStyleCnt="0">
        <dgm:presLayoutVars>
          <dgm:chMax val="7"/>
          <dgm:dir/>
          <dgm:resizeHandles val="exact"/>
        </dgm:presLayoutVars>
      </dgm:prSet>
      <dgm:spPr/>
    </dgm:pt>
    <dgm:pt modelId="{870D78B6-B6EB-49E4-8B39-07F0EF7F0020}" type="pres">
      <dgm:prSet presAssocID="{60BA1B9D-48AB-423A-A800-167706FA3D30}" presName="circ1" presStyleLbl="vennNode1" presStyleIdx="0" presStyleCnt="3"/>
      <dgm:spPr/>
    </dgm:pt>
    <dgm:pt modelId="{4DEDCA36-8A95-40B5-8DFE-21C54E79D85B}" type="pres">
      <dgm:prSet presAssocID="{60BA1B9D-48AB-423A-A800-167706FA3D3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AF492E3-9540-4B36-B1A8-2D65EC8D7055}" type="pres">
      <dgm:prSet presAssocID="{69E00505-4FAF-4C97-A78F-328949EB60B5}" presName="circ2" presStyleLbl="vennNode1" presStyleIdx="1" presStyleCnt="3"/>
      <dgm:spPr/>
    </dgm:pt>
    <dgm:pt modelId="{E784F665-3A27-4903-BDA2-F0393B027EDE}" type="pres">
      <dgm:prSet presAssocID="{69E00505-4FAF-4C97-A78F-328949EB60B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A6EB954-62F1-40BE-9407-9078AE252520}" type="pres">
      <dgm:prSet presAssocID="{A8678A58-8D3F-499E-98A4-D3FD46722F37}" presName="circ3" presStyleLbl="vennNode1" presStyleIdx="2" presStyleCnt="3"/>
      <dgm:spPr/>
    </dgm:pt>
    <dgm:pt modelId="{99B60906-D047-4104-BA2B-E1C3BE30FDDB}" type="pres">
      <dgm:prSet presAssocID="{A8678A58-8D3F-499E-98A4-D3FD46722F3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DA31D33-AEF1-409B-982D-7167753F628D}" type="presOf" srcId="{60BA1B9D-48AB-423A-A800-167706FA3D30}" destId="{4DEDCA36-8A95-40B5-8DFE-21C54E79D85B}" srcOrd="1" destOrd="0" presId="urn:microsoft.com/office/officeart/2005/8/layout/venn1"/>
    <dgm:cxn modelId="{E46BDF41-9E32-4F3A-B9FD-38133A8631A5}" type="presOf" srcId="{A8678A58-8D3F-499E-98A4-D3FD46722F37}" destId="{DA6EB954-62F1-40BE-9407-9078AE252520}" srcOrd="0" destOrd="0" presId="urn:microsoft.com/office/officeart/2005/8/layout/venn1"/>
    <dgm:cxn modelId="{53A6536F-87AC-4289-A5FB-69A21A31BDA1}" type="presOf" srcId="{60BA1B9D-48AB-423A-A800-167706FA3D30}" destId="{870D78B6-B6EB-49E4-8B39-07F0EF7F0020}" srcOrd="0" destOrd="0" presId="urn:microsoft.com/office/officeart/2005/8/layout/venn1"/>
    <dgm:cxn modelId="{0B2DE051-3ABC-451E-854B-19E7A9E8888D}" type="presOf" srcId="{69E00505-4FAF-4C97-A78F-328949EB60B5}" destId="{E784F665-3A27-4903-BDA2-F0393B027EDE}" srcOrd="1" destOrd="0" presId="urn:microsoft.com/office/officeart/2005/8/layout/venn1"/>
    <dgm:cxn modelId="{9832B07F-B3BB-4266-9A5E-3B54736CF53A}" type="presOf" srcId="{90ACD254-4380-4354-84AD-FF8CA878AF6B}" destId="{42F5180F-477E-4630-805F-8F1CFB1DE7FB}" srcOrd="0" destOrd="0" presId="urn:microsoft.com/office/officeart/2005/8/layout/venn1"/>
    <dgm:cxn modelId="{197DA7A8-9375-47F3-AA88-30EF2136290E}" srcId="{90ACD254-4380-4354-84AD-FF8CA878AF6B}" destId="{60BA1B9D-48AB-423A-A800-167706FA3D30}" srcOrd="0" destOrd="0" parTransId="{A034531D-61A6-480C-9F87-627E36FFD7AC}" sibTransId="{7CA523DF-9747-432A-AE27-EA8DCBA3C8ED}"/>
    <dgm:cxn modelId="{9E6002B8-3A0F-4C0E-8C64-D1B6A4E90E7C}" srcId="{90ACD254-4380-4354-84AD-FF8CA878AF6B}" destId="{69E00505-4FAF-4C97-A78F-328949EB60B5}" srcOrd="1" destOrd="0" parTransId="{F92EE61F-22AD-4FA3-BCA4-CF2EB3515867}" sibTransId="{9D7D9230-A3AD-4A01-BC1C-156C2D788F43}"/>
    <dgm:cxn modelId="{2B127CCD-9388-40E7-BE8E-7885445B9557}" type="presOf" srcId="{A8678A58-8D3F-499E-98A4-D3FD46722F37}" destId="{99B60906-D047-4104-BA2B-E1C3BE30FDDB}" srcOrd="1" destOrd="0" presId="urn:microsoft.com/office/officeart/2005/8/layout/venn1"/>
    <dgm:cxn modelId="{6F4A56D1-7CD7-4314-B6F5-E6EC3BD67678}" srcId="{90ACD254-4380-4354-84AD-FF8CA878AF6B}" destId="{A8678A58-8D3F-499E-98A4-D3FD46722F37}" srcOrd="2" destOrd="0" parTransId="{F710519B-117D-4554-A7F6-624EDD8CC3E5}" sibTransId="{BB7F0F15-1648-4117-A50C-FE1DAEBEB465}"/>
    <dgm:cxn modelId="{954A75E8-D315-4539-93F2-CE120965FABF}" type="presOf" srcId="{69E00505-4FAF-4C97-A78F-328949EB60B5}" destId="{4AF492E3-9540-4B36-B1A8-2D65EC8D7055}" srcOrd="0" destOrd="0" presId="urn:microsoft.com/office/officeart/2005/8/layout/venn1"/>
    <dgm:cxn modelId="{4081C3EA-3B00-41FB-8159-7FC55A117D2D}" type="presParOf" srcId="{42F5180F-477E-4630-805F-8F1CFB1DE7FB}" destId="{870D78B6-B6EB-49E4-8B39-07F0EF7F0020}" srcOrd="0" destOrd="0" presId="urn:microsoft.com/office/officeart/2005/8/layout/venn1"/>
    <dgm:cxn modelId="{C9990D8B-32A7-4DDF-AC83-828BA872C1F1}" type="presParOf" srcId="{42F5180F-477E-4630-805F-8F1CFB1DE7FB}" destId="{4DEDCA36-8A95-40B5-8DFE-21C54E79D85B}" srcOrd="1" destOrd="0" presId="urn:microsoft.com/office/officeart/2005/8/layout/venn1"/>
    <dgm:cxn modelId="{54E49784-70E2-461A-947F-CBA19C3F869A}" type="presParOf" srcId="{42F5180F-477E-4630-805F-8F1CFB1DE7FB}" destId="{4AF492E3-9540-4B36-B1A8-2D65EC8D7055}" srcOrd="2" destOrd="0" presId="urn:microsoft.com/office/officeart/2005/8/layout/venn1"/>
    <dgm:cxn modelId="{7FAFC862-3F7C-4ADC-8864-11CD1F1C2289}" type="presParOf" srcId="{42F5180F-477E-4630-805F-8F1CFB1DE7FB}" destId="{E784F665-3A27-4903-BDA2-F0393B027EDE}" srcOrd="3" destOrd="0" presId="urn:microsoft.com/office/officeart/2005/8/layout/venn1"/>
    <dgm:cxn modelId="{80F4B23B-A7EA-4B7D-8A9B-070249595001}" type="presParOf" srcId="{42F5180F-477E-4630-805F-8F1CFB1DE7FB}" destId="{DA6EB954-62F1-40BE-9407-9078AE252520}" srcOrd="4" destOrd="0" presId="urn:microsoft.com/office/officeart/2005/8/layout/venn1"/>
    <dgm:cxn modelId="{0C349C3E-EC34-4AF8-B784-EEF82275B393}" type="presParOf" srcId="{42F5180F-477E-4630-805F-8F1CFB1DE7FB}" destId="{99B60906-D047-4104-BA2B-E1C3BE30FDD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9239EF-1D40-43F0-8EA1-0D1A989A1BBE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3250A2C-9288-477B-B3F1-A49DC9513120}">
      <dgm:prSet custT="1"/>
      <dgm:spPr/>
      <dgm:t>
        <a:bodyPr/>
        <a:lstStyle/>
        <a:p>
          <a:pPr rtl="0"/>
          <a:r>
            <a:rPr lang="cs-CZ" sz="2000">
              <a:latin typeface="+mn-lt"/>
            </a:rPr>
            <a:t>What is popular with a large number of people: the quantitative definition</a:t>
          </a:r>
          <a:endParaRPr lang="cs-CZ" sz="2000" dirty="0">
            <a:latin typeface="+mn-lt"/>
          </a:endParaRPr>
        </a:p>
      </dgm:t>
    </dgm:pt>
    <dgm:pt modelId="{B9D15C67-7DE7-48BB-8547-0106CDD045AC}" type="parTrans" cxnId="{D7ECD3AD-F854-4319-AA41-6CFB4FC32C2C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F16EF945-0360-4733-AD9C-DE0CD4FD2EA9}" type="sibTrans" cxnId="{D7ECD3AD-F854-4319-AA41-6CFB4FC32C2C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11586A36-56CA-4507-9F36-43346BDD7593}">
      <dgm:prSet custT="1"/>
      <dgm:spPr/>
      <dgm:t>
        <a:bodyPr/>
        <a:lstStyle/>
        <a:p>
          <a:pPr rtl="0"/>
          <a:r>
            <a:rPr lang="cs-CZ" sz="2000">
              <a:latin typeface="+mn-lt"/>
              <a:cs typeface="Times New Roman" panose="02020603050405020304" pitchFamily="18" charset="0"/>
            </a:rPr>
            <a:t>Opposite of high culture: residual category, inferior culture, does not meet the requirements for complexity (formal complexity)</a:t>
          </a:r>
          <a:endParaRPr lang="cs-CZ" sz="2000" dirty="0">
            <a:latin typeface="+mn-lt"/>
            <a:cs typeface="Times New Roman" panose="02020603050405020304" pitchFamily="18" charset="0"/>
          </a:endParaRPr>
        </a:p>
      </dgm:t>
    </dgm:pt>
    <dgm:pt modelId="{4EB81B55-830F-4F7B-A845-85A633952F4D}" type="parTrans" cxnId="{FAF11DF4-8B75-478E-90DD-D26A07ABB3A1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0CCDD656-EDE8-480A-9A3D-75E9595E3420}" type="sibTrans" cxnId="{FAF11DF4-8B75-478E-90DD-D26A07ABB3A1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0212FDD5-7AB5-4EDC-A714-F0113FDC0902}">
      <dgm:prSet custT="1"/>
      <dgm:spPr/>
      <dgm:t>
        <a:bodyPr/>
        <a:lstStyle/>
        <a:p>
          <a:pPr rtl="0"/>
          <a:r>
            <a:rPr lang="cs-CZ" sz="2000">
              <a:latin typeface="+mn-lt"/>
              <a:cs typeface="Times New Roman" panose="02020603050405020304" pitchFamily="18" charset="0"/>
            </a:rPr>
            <a:t>Mass culture</a:t>
          </a:r>
          <a:endParaRPr lang="cs-CZ" sz="2000" dirty="0">
            <a:latin typeface="+mn-lt"/>
            <a:cs typeface="Times New Roman" panose="02020603050405020304" pitchFamily="18" charset="0"/>
          </a:endParaRPr>
        </a:p>
      </dgm:t>
    </dgm:pt>
    <dgm:pt modelId="{91F0B178-03BB-4DB6-8148-C5EA951260EA}" type="parTrans" cxnId="{9C9984B5-835B-4DAA-A678-94AA930FC52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2AF13AB0-5F03-4EE6-97EE-66FEFAD85B97}" type="sibTrans" cxnId="{9C9984B5-835B-4DAA-A678-94AA930FC52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5CA936A9-CD13-4739-A87E-AF45EA9DB956}">
      <dgm:prSet custT="1"/>
      <dgm:spPr/>
      <dgm:t>
        <a:bodyPr/>
        <a:lstStyle/>
        <a:p>
          <a:pPr rtl="0"/>
          <a:r>
            <a:rPr lang="cs-CZ" sz="2000">
              <a:latin typeface="+mn-lt"/>
              <a:cs typeface="Times New Roman" panose="02020603050405020304" pitchFamily="18" charset="0"/>
            </a:rPr>
            <a:t>Culture coming from the people: folk culture - for the people by the people - authentic x source - rural x urban (proletarian folklore)</a:t>
          </a:r>
          <a:endParaRPr lang="cs-CZ" sz="2000" dirty="0">
            <a:latin typeface="+mn-lt"/>
            <a:cs typeface="Times New Roman" panose="02020603050405020304" pitchFamily="18" charset="0"/>
          </a:endParaRPr>
        </a:p>
      </dgm:t>
    </dgm:pt>
    <dgm:pt modelId="{58698659-266D-448E-98ED-5FE7A6087979}" type="parTrans" cxnId="{E4DE2375-DA04-4650-A26E-4513FD74DC2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FF263431-ADEE-4C8D-93E2-5FD9CE80857C}" type="sibTrans" cxnId="{E4DE2375-DA04-4650-A26E-4513FD74DC2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13DE38E0-613A-48B1-8ADF-E3FFB3FD852E}">
      <dgm:prSet custT="1"/>
      <dgm:spPr/>
      <dgm:t>
        <a:bodyPr/>
        <a:lstStyle/>
        <a:p>
          <a:pPr rtl="0"/>
          <a:r>
            <a:rPr lang="cs-CZ" sz="1900">
              <a:latin typeface="+mn-lt"/>
              <a:cs typeface="Times New Roman" panose="02020603050405020304" pitchFamily="18" charset="0"/>
            </a:rPr>
            <a:t>The area of the lost hierarchy of low/high culture: postmodernism, loss of the superior criterion  </a:t>
          </a:r>
          <a:endParaRPr lang="cs-CZ" sz="1900" dirty="0">
            <a:latin typeface="+mn-lt"/>
            <a:cs typeface="Times New Roman" panose="02020603050405020304" pitchFamily="18" charset="0"/>
          </a:endParaRPr>
        </a:p>
      </dgm:t>
    </dgm:pt>
    <dgm:pt modelId="{09DE614A-F157-48C9-BB1B-79755D77497A}" type="parTrans" cxnId="{A77CE872-01E6-4059-8EE1-4B2934C5BC2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8395B9D0-D694-470C-8DFF-FC5A4621F408}" type="sibTrans" cxnId="{A77CE872-01E6-4059-8EE1-4B2934C5BC2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25115AF3-2229-4D78-9E30-FE83F237944A}">
      <dgm:prSet custT="1"/>
      <dgm:spPr/>
      <dgm:t>
        <a:bodyPr/>
        <a:lstStyle/>
        <a:p>
          <a:pPr rtl="0"/>
          <a:r>
            <a:rPr lang="cs-CZ" sz="2000">
              <a:latin typeface="+mn-lt"/>
              <a:cs typeface="Times New Roman" panose="02020603050405020304" pitchFamily="18" charset="0"/>
            </a:rPr>
            <a:t>The area of struggle between dominant and oppositional interpretation (incorporation and resistance): a concept typical of the CS</a:t>
          </a:r>
          <a:endParaRPr lang="cs-CZ" sz="2000" dirty="0">
            <a:latin typeface="+mn-lt"/>
            <a:cs typeface="Times New Roman" panose="02020603050405020304" pitchFamily="18" charset="0"/>
          </a:endParaRPr>
        </a:p>
      </dgm:t>
    </dgm:pt>
    <dgm:pt modelId="{8A7D9E69-B9F9-47E5-8AEA-8D48264238BD}" type="parTrans" cxnId="{44E39FBF-3762-4256-8CCB-B6F8C0AD2E48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695BD323-4785-4355-8A27-AA4BA2CDFC81}" type="sibTrans" cxnId="{44E39FBF-3762-4256-8CCB-B6F8C0AD2E48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48A8992D-29A6-4335-88A4-C4B6B732F332}" type="pres">
      <dgm:prSet presAssocID="{7F9239EF-1D40-43F0-8EA1-0D1A989A1BBE}" presName="linear" presStyleCnt="0">
        <dgm:presLayoutVars>
          <dgm:animLvl val="lvl"/>
          <dgm:resizeHandles val="exact"/>
        </dgm:presLayoutVars>
      </dgm:prSet>
      <dgm:spPr/>
    </dgm:pt>
    <dgm:pt modelId="{51FDB843-DECB-43E8-85FA-5655D77EDD0B}" type="pres">
      <dgm:prSet presAssocID="{A3250A2C-9288-477B-B3F1-A49DC951312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7E257B5-4848-4A97-86E6-C136548B14C6}" type="pres">
      <dgm:prSet presAssocID="{F16EF945-0360-4733-AD9C-DE0CD4FD2EA9}" presName="spacer" presStyleCnt="0"/>
      <dgm:spPr/>
    </dgm:pt>
    <dgm:pt modelId="{40D1DA38-06C8-4B06-8D07-869CA16C9762}" type="pres">
      <dgm:prSet presAssocID="{11586A36-56CA-4507-9F36-43346BDD759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9F909D9-A1F0-4598-AA9E-BC4DCAEF9F55}" type="pres">
      <dgm:prSet presAssocID="{0CCDD656-EDE8-480A-9A3D-75E9595E3420}" presName="spacer" presStyleCnt="0"/>
      <dgm:spPr/>
    </dgm:pt>
    <dgm:pt modelId="{0425A9A2-BDB1-4022-B188-A2BBE04AAC2F}" type="pres">
      <dgm:prSet presAssocID="{0212FDD5-7AB5-4EDC-A714-F0113FDC090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C36D5C2-7630-4BE2-BF77-56E063BD8280}" type="pres">
      <dgm:prSet presAssocID="{2AF13AB0-5F03-4EE6-97EE-66FEFAD85B97}" presName="spacer" presStyleCnt="0"/>
      <dgm:spPr/>
    </dgm:pt>
    <dgm:pt modelId="{C033FE44-ADD6-473F-AD0D-B241C49A292B}" type="pres">
      <dgm:prSet presAssocID="{5CA936A9-CD13-4739-A87E-AF45EA9DB95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83E5072-2B8F-4FAB-8458-5308FD456F03}" type="pres">
      <dgm:prSet presAssocID="{FF263431-ADEE-4C8D-93E2-5FD9CE80857C}" presName="spacer" presStyleCnt="0"/>
      <dgm:spPr/>
    </dgm:pt>
    <dgm:pt modelId="{8B57C945-8865-4F97-BDAB-1316DB5195D1}" type="pres">
      <dgm:prSet presAssocID="{13DE38E0-613A-48B1-8ADF-E3FFB3FD852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D3512FE-F2BE-4C8E-B7B6-1CFAFEB98A91}" type="pres">
      <dgm:prSet presAssocID="{8395B9D0-D694-470C-8DFF-FC5A4621F408}" presName="spacer" presStyleCnt="0"/>
      <dgm:spPr/>
    </dgm:pt>
    <dgm:pt modelId="{6EB0C4D6-D527-4873-9686-3DB84D709044}" type="pres">
      <dgm:prSet presAssocID="{25115AF3-2229-4D78-9E30-FE83F237944A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0134D07-4FBC-4C86-902F-6F0F16F59297}" type="presOf" srcId="{11586A36-56CA-4507-9F36-43346BDD7593}" destId="{40D1DA38-06C8-4B06-8D07-869CA16C9762}" srcOrd="0" destOrd="0" presId="urn:microsoft.com/office/officeart/2005/8/layout/vList2"/>
    <dgm:cxn modelId="{18C8C039-C1EF-443F-9404-D2812BBA59FB}" type="presOf" srcId="{7F9239EF-1D40-43F0-8EA1-0D1A989A1BBE}" destId="{48A8992D-29A6-4335-88A4-C4B6B732F332}" srcOrd="0" destOrd="0" presId="urn:microsoft.com/office/officeart/2005/8/layout/vList2"/>
    <dgm:cxn modelId="{A77CE872-01E6-4059-8EE1-4B2934C5BC2A}" srcId="{7F9239EF-1D40-43F0-8EA1-0D1A989A1BBE}" destId="{13DE38E0-613A-48B1-8ADF-E3FFB3FD852E}" srcOrd="4" destOrd="0" parTransId="{09DE614A-F157-48C9-BB1B-79755D77497A}" sibTransId="{8395B9D0-D694-470C-8DFF-FC5A4621F408}"/>
    <dgm:cxn modelId="{E4DE2375-DA04-4650-A26E-4513FD74DC22}" srcId="{7F9239EF-1D40-43F0-8EA1-0D1A989A1BBE}" destId="{5CA936A9-CD13-4739-A87E-AF45EA9DB956}" srcOrd="3" destOrd="0" parTransId="{58698659-266D-448E-98ED-5FE7A6087979}" sibTransId="{FF263431-ADEE-4C8D-93E2-5FD9CE80857C}"/>
    <dgm:cxn modelId="{5AA3C356-E8DD-4525-8800-FC4D2483F9FC}" type="presOf" srcId="{25115AF3-2229-4D78-9E30-FE83F237944A}" destId="{6EB0C4D6-D527-4873-9686-3DB84D709044}" srcOrd="0" destOrd="0" presId="urn:microsoft.com/office/officeart/2005/8/layout/vList2"/>
    <dgm:cxn modelId="{60F16B59-8D6A-4BF9-90B7-21E16E44B4D2}" type="presOf" srcId="{A3250A2C-9288-477B-B3F1-A49DC9513120}" destId="{51FDB843-DECB-43E8-85FA-5655D77EDD0B}" srcOrd="0" destOrd="0" presId="urn:microsoft.com/office/officeart/2005/8/layout/vList2"/>
    <dgm:cxn modelId="{F1C1BF7C-D200-4D9F-8ABA-07D99CC0A572}" type="presOf" srcId="{13DE38E0-613A-48B1-8ADF-E3FFB3FD852E}" destId="{8B57C945-8865-4F97-BDAB-1316DB5195D1}" srcOrd="0" destOrd="0" presId="urn:microsoft.com/office/officeart/2005/8/layout/vList2"/>
    <dgm:cxn modelId="{D7ECD3AD-F854-4319-AA41-6CFB4FC32C2C}" srcId="{7F9239EF-1D40-43F0-8EA1-0D1A989A1BBE}" destId="{A3250A2C-9288-477B-B3F1-A49DC9513120}" srcOrd="0" destOrd="0" parTransId="{B9D15C67-7DE7-48BB-8547-0106CDD045AC}" sibTransId="{F16EF945-0360-4733-AD9C-DE0CD4FD2EA9}"/>
    <dgm:cxn modelId="{188D72B3-DC10-42A6-97F9-491B24AC9D0B}" type="presOf" srcId="{0212FDD5-7AB5-4EDC-A714-F0113FDC0902}" destId="{0425A9A2-BDB1-4022-B188-A2BBE04AAC2F}" srcOrd="0" destOrd="0" presId="urn:microsoft.com/office/officeart/2005/8/layout/vList2"/>
    <dgm:cxn modelId="{9C9984B5-835B-4DAA-A678-94AA930FC522}" srcId="{7F9239EF-1D40-43F0-8EA1-0D1A989A1BBE}" destId="{0212FDD5-7AB5-4EDC-A714-F0113FDC0902}" srcOrd="2" destOrd="0" parTransId="{91F0B178-03BB-4DB6-8148-C5EA951260EA}" sibTransId="{2AF13AB0-5F03-4EE6-97EE-66FEFAD85B97}"/>
    <dgm:cxn modelId="{44E39FBF-3762-4256-8CCB-B6F8C0AD2E48}" srcId="{7F9239EF-1D40-43F0-8EA1-0D1A989A1BBE}" destId="{25115AF3-2229-4D78-9E30-FE83F237944A}" srcOrd="5" destOrd="0" parTransId="{8A7D9E69-B9F9-47E5-8AEA-8D48264238BD}" sibTransId="{695BD323-4785-4355-8A27-AA4BA2CDFC81}"/>
    <dgm:cxn modelId="{D1228ACB-376C-4529-9926-20B8ED2DAA5B}" type="presOf" srcId="{5CA936A9-CD13-4739-A87E-AF45EA9DB956}" destId="{C033FE44-ADD6-473F-AD0D-B241C49A292B}" srcOrd="0" destOrd="0" presId="urn:microsoft.com/office/officeart/2005/8/layout/vList2"/>
    <dgm:cxn modelId="{FAF11DF4-8B75-478E-90DD-D26A07ABB3A1}" srcId="{7F9239EF-1D40-43F0-8EA1-0D1A989A1BBE}" destId="{11586A36-56CA-4507-9F36-43346BDD7593}" srcOrd="1" destOrd="0" parTransId="{4EB81B55-830F-4F7B-A845-85A633952F4D}" sibTransId="{0CCDD656-EDE8-480A-9A3D-75E9595E3420}"/>
    <dgm:cxn modelId="{41801A11-AA92-4176-8031-EB65111729CF}" type="presParOf" srcId="{48A8992D-29A6-4335-88A4-C4B6B732F332}" destId="{51FDB843-DECB-43E8-85FA-5655D77EDD0B}" srcOrd="0" destOrd="0" presId="urn:microsoft.com/office/officeart/2005/8/layout/vList2"/>
    <dgm:cxn modelId="{869AE82D-6A6D-4023-8622-1F72343BC7E7}" type="presParOf" srcId="{48A8992D-29A6-4335-88A4-C4B6B732F332}" destId="{B7E257B5-4848-4A97-86E6-C136548B14C6}" srcOrd="1" destOrd="0" presId="urn:microsoft.com/office/officeart/2005/8/layout/vList2"/>
    <dgm:cxn modelId="{5857090F-3DA5-4CDF-8F38-821EC089BB3F}" type="presParOf" srcId="{48A8992D-29A6-4335-88A4-C4B6B732F332}" destId="{40D1DA38-06C8-4B06-8D07-869CA16C9762}" srcOrd="2" destOrd="0" presId="urn:microsoft.com/office/officeart/2005/8/layout/vList2"/>
    <dgm:cxn modelId="{2A7EF28A-4625-41A5-B17A-C57C6A2FE852}" type="presParOf" srcId="{48A8992D-29A6-4335-88A4-C4B6B732F332}" destId="{E9F909D9-A1F0-4598-AA9E-BC4DCAEF9F55}" srcOrd="3" destOrd="0" presId="urn:microsoft.com/office/officeart/2005/8/layout/vList2"/>
    <dgm:cxn modelId="{15B03204-C42D-4FF3-8BCF-D468F5DDE3AB}" type="presParOf" srcId="{48A8992D-29A6-4335-88A4-C4B6B732F332}" destId="{0425A9A2-BDB1-4022-B188-A2BBE04AAC2F}" srcOrd="4" destOrd="0" presId="urn:microsoft.com/office/officeart/2005/8/layout/vList2"/>
    <dgm:cxn modelId="{D1395323-BCD2-4317-AFDB-FCD3A90FF6AE}" type="presParOf" srcId="{48A8992D-29A6-4335-88A4-C4B6B732F332}" destId="{5C36D5C2-7630-4BE2-BF77-56E063BD8280}" srcOrd="5" destOrd="0" presId="urn:microsoft.com/office/officeart/2005/8/layout/vList2"/>
    <dgm:cxn modelId="{3268B13C-F4A0-4B8B-BB91-9A8DF6688095}" type="presParOf" srcId="{48A8992D-29A6-4335-88A4-C4B6B732F332}" destId="{C033FE44-ADD6-473F-AD0D-B241C49A292B}" srcOrd="6" destOrd="0" presId="urn:microsoft.com/office/officeart/2005/8/layout/vList2"/>
    <dgm:cxn modelId="{2A1223D6-CABB-42DA-833E-7B8075D428C1}" type="presParOf" srcId="{48A8992D-29A6-4335-88A4-C4B6B732F332}" destId="{383E5072-2B8F-4FAB-8458-5308FD456F03}" srcOrd="7" destOrd="0" presId="urn:microsoft.com/office/officeart/2005/8/layout/vList2"/>
    <dgm:cxn modelId="{C56407CB-788D-4B4D-8349-3773516D76A2}" type="presParOf" srcId="{48A8992D-29A6-4335-88A4-C4B6B732F332}" destId="{8B57C945-8865-4F97-BDAB-1316DB5195D1}" srcOrd="8" destOrd="0" presId="urn:microsoft.com/office/officeart/2005/8/layout/vList2"/>
    <dgm:cxn modelId="{2B5685B7-A55F-4CB0-A353-BD04E2AF8F08}" type="presParOf" srcId="{48A8992D-29A6-4335-88A4-C4B6B732F332}" destId="{5D3512FE-F2BE-4C8E-B7B6-1CFAFEB98A91}" srcOrd="9" destOrd="0" presId="urn:microsoft.com/office/officeart/2005/8/layout/vList2"/>
    <dgm:cxn modelId="{EAD04AEB-B79F-4DB3-9CDF-50E47B88CEE2}" type="presParOf" srcId="{48A8992D-29A6-4335-88A4-C4B6B732F332}" destId="{6EB0C4D6-D527-4873-9686-3DB84D70904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D78B6-B6EB-49E4-8B39-07F0EF7F0020}">
      <dsp:nvSpPr>
        <dsp:cNvPr id="0" name=""/>
        <dsp:cNvSpPr/>
      </dsp:nvSpPr>
      <dsp:spPr>
        <a:xfrm>
          <a:off x="3003747" y="51863"/>
          <a:ext cx="2489448" cy="248944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interpretation of </a:t>
          </a:r>
          <a:r>
            <a:rPr lang="cs-CZ" sz="2400" b="1" kern="1200" dirty="0">
              <a:solidFill>
                <a:srgbClr val="C00000"/>
              </a:solidFill>
            </a:rPr>
            <a:t>meaning</a:t>
          </a:r>
        </a:p>
      </dsp:txBody>
      <dsp:txXfrm>
        <a:off x="3335674" y="487516"/>
        <a:ext cx="1825595" cy="1120251"/>
      </dsp:txXfrm>
    </dsp:sp>
    <dsp:sp modelId="{4AF492E3-9540-4B36-B1A8-2D65EC8D7055}">
      <dsp:nvSpPr>
        <dsp:cNvPr id="0" name=""/>
        <dsp:cNvSpPr/>
      </dsp:nvSpPr>
      <dsp:spPr>
        <a:xfrm>
          <a:off x="3902023" y="1607768"/>
          <a:ext cx="2489448" cy="2489448"/>
        </a:xfrm>
        <a:prstGeom prst="ellipse">
          <a:avLst/>
        </a:prstGeom>
        <a:solidFill>
          <a:schemeClr val="accent3">
            <a:alpha val="50000"/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rgbClr val="C00000"/>
              </a:solidFill>
            </a:rPr>
            <a:t>identity </a:t>
          </a:r>
          <a:r>
            <a:rPr lang="cs-CZ" sz="2400" kern="1200" dirty="0"/>
            <a:t>formation</a:t>
          </a:r>
        </a:p>
      </dsp:txBody>
      <dsp:txXfrm>
        <a:off x="4663380" y="2250875"/>
        <a:ext cx="1493668" cy="1369196"/>
      </dsp:txXfrm>
    </dsp:sp>
    <dsp:sp modelId="{DA6EB954-62F1-40BE-9407-9078AE252520}">
      <dsp:nvSpPr>
        <dsp:cNvPr id="0" name=""/>
        <dsp:cNvSpPr/>
      </dsp:nvSpPr>
      <dsp:spPr>
        <a:xfrm>
          <a:off x="2105472" y="1607768"/>
          <a:ext cx="2489448" cy="2489448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 </a:t>
          </a:r>
          <a:r>
            <a:rPr lang="cs-CZ" sz="2400" kern="1200" dirty="0" err="1"/>
            <a:t>gaining</a:t>
          </a:r>
          <a:r>
            <a:rPr lang="cs-CZ" sz="2400" kern="1200" dirty="0"/>
            <a:t>   </a:t>
          </a:r>
          <a:r>
            <a:rPr lang="cs-CZ" sz="2400" b="1" kern="1200" dirty="0" err="1">
              <a:solidFill>
                <a:srgbClr val="C00000"/>
              </a:solidFill>
            </a:rPr>
            <a:t>pleasures</a:t>
          </a:r>
          <a:endParaRPr lang="cs-CZ" sz="2400" b="1" kern="1200" dirty="0">
            <a:solidFill>
              <a:srgbClr val="C00000"/>
            </a:solidFill>
          </a:endParaRPr>
        </a:p>
      </dsp:txBody>
      <dsp:txXfrm>
        <a:off x="2339895" y="2250875"/>
        <a:ext cx="1493668" cy="13691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DB843-DECB-43E8-85FA-5655D77EDD0B}">
      <dsp:nvSpPr>
        <dsp:cNvPr id="0" name=""/>
        <dsp:cNvSpPr/>
      </dsp:nvSpPr>
      <dsp:spPr>
        <a:xfrm>
          <a:off x="0" y="29119"/>
          <a:ext cx="9048219" cy="842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>
              <a:latin typeface="+mn-lt"/>
            </a:rPr>
            <a:t>What is popular with a large number of people: the quantitative definition</a:t>
          </a:r>
          <a:endParaRPr lang="cs-CZ" sz="2000" kern="1200" dirty="0">
            <a:latin typeface="+mn-lt"/>
          </a:endParaRPr>
        </a:p>
      </dsp:txBody>
      <dsp:txXfrm>
        <a:off x="41123" y="70242"/>
        <a:ext cx="8965973" cy="760154"/>
      </dsp:txXfrm>
    </dsp:sp>
    <dsp:sp modelId="{40D1DA38-06C8-4B06-8D07-869CA16C9762}">
      <dsp:nvSpPr>
        <dsp:cNvPr id="0" name=""/>
        <dsp:cNvSpPr/>
      </dsp:nvSpPr>
      <dsp:spPr>
        <a:xfrm>
          <a:off x="0" y="1001120"/>
          <a:ext cx="9048219" cy="842400"/>
        </a:xfrm>
        <a:prstGeom prst="roundRec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>
              <a:latin typeface="+mn-lt"/>
              <a:cs typeface="Times New Roman" panose="02020603050405020304" pitchFamily="18" charset="0"/>
            </a:rPr>
            <a:t>Opposite of high culture: residual category, inferior culture, does not meet the requirements for complexity (formal complexity)</a:t>
          </a:r>
          <a:endParaRPr lang="cs-CZ" sz="2000" kern="1200" dirty="0">
            <a:latin typeface="+mn-lt"/>
            <a:cs typeface="Times New Roman" panose="02020603050405020304" pitchFamily="18" charset="0"/>
          </a:endParaRPr>
        </a:p>
      </dsp:txBody>
      <dsp:txXfrm>
        <a:off x="41123" y="1042243"/>
        <a:ext cx="8965973" cy="760154"/>
      </dsp:txXfrm>
    </dsp:sp>
    <dsp:sp modelId="{0425A9A2-BDB1-4022-B188-A2BBE04AAC2F}">
      <dsp:nvSpPr>
        <dsp:cNvPr id="0" name=""/>
        <dsp:cNvSpPr/>
      </dsp:nvSpPr>
      <dsp:spPr>
        <a:xfrm>
          <a:off x="0" y="1973120"/>
          <a:ext cx="9048219" cy="842400"/>
        </a:xfrm>
        <a:prstGeom prst="roundRec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>
              <a:latin typeface="+mn-lt"/>
              <a:cs typeface="Times New Roman" panose="02020603050405020304" pitchFamily="18" charset="0"/>
            </a:rPr>
            <a:t>Mass culture</a:t>
          </a:r>
          <a:endParaRPr lang="cs-CZ" sz="2000" kern="1200" dirty="0">
            <a:latin typeface="+mn-lt"/>
            <a:cs typeface="Times New Roman" panose="02020603050405020304" pitchFamily="18" charset="0"/>
          </a:endParaRPr>
        </a:p>
      </dsp:txBody>
      <dsp:txXfrm>
        <a:off x="41123" y="2014243"/>
        <a:ext cx="8965973" cy="760154"/>
      </dsp:txXfrm>
    </dsp:sp>
    <dsp:sp modelId="{C033FE44-ADD6-473F-AD0D-B241C49A292B}">
      <dsp:nvSpPr>
        <dsp:cNvPr id="0" name=""/>
        <dsp:cNvSpPr/>
      </dsp:nvSpPr>
      <dsp:spPr>
        <a:xfrm>
          <a:off x="0" y="2945120"/>
          <a:ext cx="9048219" cy="842400"/>
        </a:xfrm>
        <a:prstGeom prst="roundRec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>
              <a:latin typeface="+mn-lt"/>
              <a:cs typeface="Times New Roman" panose="02020603050405020304" pitchFamily="18" charset="0"/>
            </a:rPr>
            <a:t>Culture coming from the people: folk culture - for the people by the people - authentic x source - rural x urban (proletarian folklore)</a:t>
          </a:r>
          <a:endParaRPr lang="cs-CZ" sz="2000" kern="1200" dirty="0">
            <a:latin typeface="+mn-lt"/>
            <a:cs typeface="Times New Roman" panose="02020603050405020304" pitchFamily="18" charset="0"/>
          </a:endParaRPr>
        </a:p>
      </dsp:txBody>
      <dsp:txXfrm>
        <a:off x="41123" y="2986243"/>
        <a:ext cx="8965973" cy="760154"/>
      </dsp:txXfrm>
    </dsp:sp>
    <dsp:sp modelId="{8B57C945-8865-4F97-BDAB-1316DB5195D1}">
      <dsp:nvSpPr>
        <dsp:cNvPr id="0" name=""/>
        <dsp:cNvSpPr/>
      </dsp:nvSpPr>
      <dsp:spPr>
        <a:xfrm>
          <a:off x="0" y="3917120"/>
          <a:ext cx="9048219" cy="842400"/>
        </a:xfrm>
        <a:prstGeom prst="roundRec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>
              <a:latin typeface="+mn-lt"/>
              <a:cs typeface="Times New Roman" panose="02020603050405020304" pitchFamily="18" charset="0"/>
            </a:rPr>
            <a:t>The area of the lost hierarchy of low/high culture: postmodernism, loss of the superior criterion  </a:t>
          </a:r>
          <a:endParaRPr lang="cs-CZ" sz="1900" kern="1200" dirty="0">
            <a:latin typeface="+mn-lt"/>
            <a:cs typeface="Times New Roman" panose="02020603050405020304" pitchFamily="18" charset="0"/>
          </a:endParaRPr>
        </a:p>
      </dsp:txBody>
      <dsp:txXfrm>
        <a:off x="41123" y="3958243"/>
        <a:ext cx="8965973" cy="760154"/>
      </dsp:txXfrm>
    </dsp:sp>
    <dsp:sp modelId="{6EB0C4D6-D527-4873-9686-3DB84D709044}">
      <dsp:nvSpPr>
        <dsp:cNvPr id="0" name=""/>
        <dsp:cNvSpPr/>
      </dsp:nvSpPr>
      <dsp:spPr>
        <a:xfrm>
          <a:off x="0" y="4889119"/>
          <a:ext cx="9048219" cy="84240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>
              <a:latin typeface="+mn-lt"/>
              <a:cs typeface="Times New Roman" panose="02020603050405020304" pitchFamily="18" charset="0"/>
            </a:rPr>
            <a:t>The area of struggle between dominant and oppositional interpretation (incorporation and resistance): a concept typical of the CS</a:t>
          </a:r>
          <a:endParaRPr lang="cs-CZ" sz="2000" kern="1200" dirty="0">
            <a:latin typeface="+mn-lt"/>
            <a:cs typeface="Times New Roman" panose="02020603050405020304" pitchFamily="18" charset="0"/>
          </a:endParaRPr>
        </a:p>
      </dsp:txBody>
      <dsp:txXfrm>
        <a:off x="41123" y="4930242"/>
        <a:ext cx="8965973" cy="760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44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3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52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78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79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70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43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76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42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68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72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the style.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the styles of the draft text.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B095-EC1A-44DC-83C1-A586A133F049}" type="datetimeFigureOut">
              <a:rPr lang="cs-CZ" smtClean="0"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5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ulturalstudiesnow.blogspot.com/2010/12/cultural-studies-political-economy.html?utm_source=chatgpt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text 16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3779912" cy="6858000"/>
          </a:xfrm>
          <a:solidFill>
            <a:schemeClr val="tx1"/>
          </a:solidFill>
        </p:spPr>
        <p:txBody>
          <a:bodyPr/>
          <a:lstStyle/>
          <a:p>
            <a:endParaRPr lang="cs-CZ" sz="4800" b="1" dirty="0">
              <a:solidFill>
                <a:schemeClr val="bg1"/>
              </a:solidFill>
              <a:latin typeface="+mj-lt"/>
            </a:endParaRPr>
          </a:p>
          <a:p>
            <a:r>
              <a:rPr lang="cs-CZ" sz="4800" b="1" dirty="0" err="1">
                <a:solidFill>
                  <a:schemeClr val="bg1"/>
                </a:solidFill>
                <a:latin typeface="+mj-lt"/>
              </a:rPr>
              <a:t>Selected</a:t>
            </a:r>
            <a:r>
              <a:rPr lang="cs-CZ" sz="4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4800" b="1" dirty="0" err="1">
                <a:solidFill>
                  <a:schemeClr val="bg1"/>
                </a:solidFill>
                <a:latin typeface="+mj-lt"/>
              </a:rPr>
              <a:t>Issues</a:t>
            </a:r>
            <a:r>
              <a:rPr lang="cs-CZ" sz="4800" b="1" dirty="0">
                <a:solidFill>
                  <a:schemeClr val="bg1"/>
                </a:solidFill>
                <a:latin typeface="+mj-lt"/>
              </a:rPr>
              <a:t> in </a:t>
            </a:r>
            <a:r>
              <a:rPr lang="cs-CZ" sz="4800" b="1" dirty="0" err="1">
                <a:solidFill>
                  <a:schemeClr val="bg1"/>
                </a:solidFill>
                <a:latin typeface="+mj-lt"/>
              </a:rPr>
              <a:t>Cultural</a:t>
            </a:r>
            <a:r>
              <a:rPr lang="cs-CZ" sz="4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4800" b="1" dirty="0" err="1">
                <a:solidFill>
                  <a:schemeClr val="bg1"/>
                </a:solidFill>
                <a:latin typeface="+mj-lt"/>
              </a:rPr>
              <a:t>Studies</a:t>
            </a:r>
            <a:endParaRPr lang="cs-CZ" sz="4800" b="1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r>
              <a:rPr lang="cs-CZ" sz="2200" dirty="0">
                <a:solidFill>
                  <a:schemeClr val="bg1"/>
                </a:solidFill>
                <a:latin typeface="+mj-lt"/>
              </a:rPr>
              <a:t>Doc. PhDr. Irena Reifová, Ph.D.</a:t>
            </a:r>
          </a:p>
          <a:p>
            <a:r>
              <a:rPr lang="cs-CZ" sz="2200" dirty="0">
                <a:solidFill>
                  <a:schemeClr val="bg1"/>
                </a:solidFill>
                <a:latin typeface="+mj-lt"/>
              </a:rPr>
              <a:t>irena.reifova@fsv.cuni.cz</a:t>
            </a:r>
          </a:p>
          <a:p>
            <a:r>
              <a:rPr lang="cs-CZ" sz="2200" dirty="0">
                <a:solidFill>
                  <a:schemeClr val="bg1"/>
                </a:solidFill>
                <a:latin typeface="+mj-lt"/>
                <a:cs typeface="Times New Roman"/>
              </a:rPr>
              <a:t>2024/2025</a:t>
            </a:r>
          </a:p>
          <a:p>
            <a:endParaRPr lang="cs-CZ" dirty="0">
              <a:solidFill>
                <a:schemeClr val="bg1"/>
              </a:solidFill>
              <a:latin typeface="+mj-lt"/>
              <a:cs typeface="Times New Roman"/>
            </a:endParaRPr>
          </a:p>
          <a:p>
            <a:endParaRPr lang="cs-CZ" dirty="0">
              <a:solidFill>
                <a:schemeClr val="bg1"/>
              </a:solidFill>
              <a:latin typeface="+mj-lt"/>
              <a:cs typeface="Times New Roman"/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1" name="Picture 4" descr="50-Goodies-Robert-Ball-Lar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0"/>
            <a:ext cx="5364162" cy="429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50-Goodies-Robert-Ball-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852936"/>
            <a:ext cx="5364162" cy="400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48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endParaRPr lang="cs-CZ" sz="2800" b="1" cap="all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18372"/>
              </p:ext>
            </p:extLst>
          </p:nvPr>
        </p:nvGraphicFramePr>
        <p:xfrm>
          <a:off x="395536" y="620688"/>
          <a:ext cx="8280921" cy="53285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2148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IDEOLOGY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HEGEMONY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2148">
                <a:tc>
                  <a:txBody>
                    <a:bodyPr/>
                    <a:lstStyle/>
                    <a:p>
                      <a:r>
                        <a:rPr lang="cs-CZ" sz="2000" b="1" dirty="0"/>
                        <a:t>SOURCE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aseline="0" dirty="0" err="1"/>
                        <a:t>function</a:t>
                      </a:r>
                      <a:r>
                        <a:rPr lang="cs-CZ" sz="2000" baseline="0" dirty="0"/>
                        <a:t> </a:t>
                      </a:r>
                      <a:r>
                        <a:rPr lang="cs-CZ" sz="2000" baseline="0" dirty="0" err="1"/>
                        <a:t>of</a:t>
                      </a:r>
                      <a:r>
                        <a:rPr lang="cs-CZ" sz="2000" baseline="0" dirty="0"/>
                        <a:t> </a:t>
                      </a:r>
                      <a:r>
                        <a:rPr lang="cs-CZ" sz="2000" baseline="0" dirty="0" err="1"/>
                        <a:t>the</a:t>
                      </a:r>
                      <a:r>
                        <a:rPr lang="cs-CZ" sz="2000" baseline="0" dirty="0"/>
                        <a:t> </a:t>
                      </a:r>
                      <a:r>
                        <a:rPr lang="cs-CZ" sz="2000" baseline="0" dirty="0" err="1"/>
                        <a:t>class</a:t>
                      </a:r>
                      <a:r>
                        <a:rPr lang="cs-CZ" sz="2000" baseline="0" dirty="0"/>
                        <a:t> </a:t>
                      </a:r>
                      <a:r>
                        <a:rPr lang="cs-CZ" sz="2000" baseline="0" dirty="0" err="1"/>
                        <a:t>structure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function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of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consensus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building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2148">
                <a:tc>
                  <a:txBody>
                    <a:bodyPr/>
                    <a:lstStyle/>
                    <a:p>
                      <a:r>
                        <a:rPr lang="cs-CZ" sz="2000" b="1" dirty="0"/>
                        <a:t>RELATION TO THE OPPOSITION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opposition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eliminated</a:t>
                      </a:r>
                      <a:r>
                        <a:rPr lang="cs-CZ" sz="2000" dirty="0"/>
                        <a:t> (</a:t>
                      </a:r>
                      <a:r>
                        <a:rPr lang="cs-CZ" sz="2000" dirty="0" err="1"/>
                        <a:t>opression</a:t>
                      </a:r>
                      <a:r>
                        <a:rPr lang="cs-CZ" sz="2000" dirty="0"/>
                        <a:t>, </a:t>
                      </a:r>
                      <a:r>
                        <a:rPr lang="cs-CZ" sz="2000" dirty="0" err="1"/>
                        <a:t>coercion</a:t>
                      </a:r>
                      <a:r>
                        <a:rPr lang="cs-CZ" sz="2000" dirty="0"/>
                        <a:t>)</a:t>
                      </a:r>
                    </a:p>
                    <a:p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opposition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admitted</a:t>
                      </a:r>
                      <a:r>
                        <a:rPr lang="cs-CZ" sz="2000" dirty="0"/>
                        <a:t> and </a:t>
                      </a:r>
                      <a:r>
                        <a:rPr lang="cs-CZ" sz="2000" dirty="0" err="1"/>
                        <a:t>neutralised</a:t>
                      </a:r>
                      <a:r>
                        <a:rPr lang="cs-CZ" sz="2000" dirty="0"/>
                        <a:t> in negotiations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2148">
                <a:tc>
                  <a:txBody>
                    <a:bodyPr/>
                    <a:lstStyle/>
                    <a:p>
                      <a:r>
                        <a:rPr lang="cs-CZ" sz="2000" b="1" dirty="0"/>
                        <a:t>MAINTENANCE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aseline="0" dirty="0" err="1"/>
                        <a:t>exclusion</a:t>
                      </a:r>
                      <a:r>
                        <a:rPr lang="cs-CZ" sz="2000" baseline="0" dirty="0"/>
                        <a:t> of resistance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gradual incorporation of resistance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Popular culture in </a:t>
            </a:r>
            <a:r>
              <a:rPr lang="cs-CZ" sz="2800" b="1" cap="all" dirty="0" err="1"/>
              <a:t>john fiske</a:t>
            </a:r>
            <a:r>
              <a:rPr lang="cs-CZ" sz="2800" b="1" cap="all" dirty="0"/>
              <a:t>: polysemy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Popular culture has the character of polysemy (it is not a rigid ideological construction) </a:t>
            </a:r>
          </a:p>
          <a:p>
            <a:pPr marL="0" indent="0">
              <a:buNone/>
            </a:pPr>
            <a:r>
              <a:rPr lang="cs-CZ" sz="2400" dirty="0" err="1"/>
              <a:t>Polysemy</a:t>
            </a:r>
            <a:r>
              <a:rPr lang="cs-CZ" sz="2400" dirty="0"/>
              <a:t> is a commercial necessity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Mass culture (</a:t>
            </a:r>
            <a:r>
              <a:rPr lang="cs-CZ" sz="2400" dirty="0" err="1"/>
              <a:t>Adorno</a:t>
            </a:r>
            <a:r>
              <a:rPr lang="cs-CZ" sz="2400" dirty="0"/>
              <a:t>): appeals to </a:t>
            </a:r>
            <a:r>
              <a:rPr lang="cs-CZ" sz="2400" dirty="0">
                <a:solidFill>
                  <a:srgbClr val="C00000"/>
                </a:solidFill>
              </a:rPr>
              <a:t>many people </a:t>
            </a:r>
            <a:r>
              <a:rPr lang="cs-CZ" sz="2400" dirty="0">
                <a:solidFill>
                  <a:srgbClr val="0070C0"/>
                </a:solidFill>
              </a:rPr>
              <a:t>in one mass </a:t>
            </a:r>
            <a:r>
              <a:rPr lang="cs-CZ" sz="2400" dirty="0"/>
              <a:t>and all for the </a:t>
            </a:r>
            <a:r>
              <a:rPr lang="cs-CZ" sz="2400" dirty="0">
                <a:solidFill>
                  <a:srgbClr val="0070C0"/>
                </a:solidFill>
              </a:rPr>
              <a:t>same reason 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0070C0"/>
                </a:solidFill>
              </a:rPr>
              <a:t>lowest </a:t>
            </a:r>
            <a:r>
              <a:rPr lang="cs-CZ" sz="2400" dirty="0" err="1">
                <a:solidFill>
                  <a:srgbClr val="0070C0"/>
                </a:solidFill>
              </a:rPr>
              <a:t>common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denominator</a:t>
            </a:r>
            <a:r>
              <a:rPr lang="cs-CZ" sz="2400" dirty="0"/>
              <a:t>) - popularity achieved universally at once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Popular culture (Fiske): appeals to </a:t>
            </a:r>
            <a:r>
              <a:rPr lang="cs-CZ" sz="2400" dirty="0">
                <a:solidFill>
                  <a:srgbClr val="C00000"/>
                </a:solidFill>
              </a:rPr>
              <a:t>many people </a:t>
            </a:r>
            <a:r>
              <a:rPr lang="cs-CZ" sz="2400" dirty="0"/>
              <a:t>in </a:t>
            </a:r>
            <a:r>
              <a:rPr lang="cs-CZ" sz="2400" dirty="0">
                <a:solidFill>
                  <a:srgbClr val="00B050"/>
                </a:solidFill>
              </a:rPr>
              <a:t>heterogeneous groups </a:t>
            </a:r>
            <a:r>
              <a:rPr lang="cs-CZ" sz="2400" dirty="0"/>
              <a:t>for </a:t>
            </a:r>
            <a:r>
              <a:rPr lang="cs-CZ" sz="2400" dirty="0">
                <a:solidFill>
                  <a:srgbClr val="00B050"/>
                </a:solidFill>
              </a:rPr>
              <a:t>various reasons </a:t>
            </a:r>
            <a:r>
              <a:rPr lang="cs-CZ" sz="2400" dirty="0"/>
              <a:t>- popularity achieved </a:t>
            </a:r>
            <a:r>
              <a:rPr lang="cs-CZ" sz="2400" dirty="0" err="1">
                <a:solidFill>
                  <a:srgbClr val="00B050"/>
                </a:solidFill>
              </a:rPr>
              <a:t>in a diversified way</a:t>
            </a:r>
            <a:endParaRPr lang="cs-CZ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Popular culture in </a:t>
            </a:r>
            <a:r>
              <a:rPr lang="cs-CZ" sz="2800" b="1" cap="all" dirty="0" err="1"/>
              <a:t>john fiske</a:t>
            </a:r>
            <a:r>
              <a:rPr lang="cs-CZ" sz="2800" b="1" cap="all" dirty="0"/>
              <a:t>: meanings, identities, pleasures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Pleasure as a form of resistance </a:t>
            </a:r>
            <a:r>
              <a:rPr lang="cs-CZ" sz="2400" dirty="0"/>
              <a:t>: the ultimate form of satisfying one's own needs --- </a:t>
            </a:r>
            <a:r>
              <a:rPr lang="cs-CZ" sz="2400" dirty="0" err="1"/>
              <a:t>audiences</a:t>
            </a:r>
            <a:r>
              <a:rPr lang="cs-CZ" sz="2400" dirty="0"/>
              <a:t>´ </a:t>
            </a:r>
            <a:r>
              <a:rPr lang="cs-CZ" sz="2400" dirty="0" err="1"/>
              <a:t>interests</a:t>
            </a:r>
            <a:r>
              <a:rPr lang="cs-CZ" sz="2400" dirty="0"/>
              <a:t> and </a:t>
            </a:r>
            <a:r>
              <a:rPr lang="cs-CZ" sz="2400" dirty="0" err="1"/>
              <a:t>gratifications</a:t>
            </a:r>
            <a:r>
              <a:rPr lang="cs-CZ" sz="2400" dirty="0"/>
              <a:t> VS.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industry</a:t>
            </a:r>
            <a:r>
              <a:rPr lang="cs-CZ" sz="2400" dirty="0"/>
              <a:t> </a:t>
            </a:r>
            <a:r>
              <a:rPr lang="cs-CZ" sz="2400" dirty="0" err="1"/>
              <a:t>interests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hedonism</a:t>
            </a:r>
            <a:r>
              <a:rPr lang="cs-CZ" sz="2400" dirty="0"/>
              <a:t> (</a:t>
            </a:r>
            <a:r>
              <a:rPr lang="cs-CZ" sz="2400" dirty="0" err="1"/>
              <a:t>pleasure-seeking</a:t>
            </a:r>
            <a:r>
              <a:rPr lang="cs-CZ" sz="2400" dirty="0"/>
              <a:t>) - </a:t>
            </a:r>
            <a:r>
              <a:rPr lang="cs-CZ" sz="2400" dirty="0" err="1"/>
              <a:t>threatening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and </a:t>
            </a:r>
            <a:r>
              <a:rPr lang="cs-CZ" sz="2400" dirty="0" err="1"/>
              <a:t>social</a:t>
            </a:r>
            <a:r>
              <a:rPr lang="cs-CZ" sz="2400" dirty="0"/>
              <a:t> </a:t>
            </a:r>
            <a:r>
              <a:rPr lang="cs-CZ" sz="2400" dirty="0" err="1"/>
              <a:t>control</a:t>
            </a:r>
            <a:r>
              <a:rPr lang="cs-CZ" sz="2400" dirty="0"/>
              <a:t>, </a:t>
            </a:r>
            <a:r>
              <a:rPr lang="cs-CZ" sz="2400" dirty="0" err="1"/>
              <a:t>disruption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social</a:t>
            </a:r>
            <a:r>
              <a:rPr lang="cs-CZ" sz="2400" dirty="0"/>
              <a:t> </a:t>
            </a:r>
            <a:r>
              <a:rPr lang="cs-CZ" sz="2400" dirty="0" err="1"/>
              <a:t>order</a:t>
            </a:r>
            <a:r>
              <a:rPr lang="cs-CZ" sz="2400" dirty="0"/>
              <a:t>, </a:t>
            </a:r>
            <a:r>
              <a:rPr lang="cs-CZ" sz="2400" dirty="0" err="1"/>
              <a:t>nature</a:t>
            </a:r>
            <a:r>
              <a:rPr lang="cs-CZ" sz="2400" dirty="0"/>
              <a:t> </a:t>
            </a:r>
            <a:r>
              <a:rPr lang="cs-CZ" sz="2400" dirty="0" err="1"/>
              <a:t>overshadows</a:t>
            </a:r>
            <a:r>
              <a:rPr lang="cs-CZ" sz="2400" dirty="0"/>
              <a:t> </a:t>
            </a:r>
            <a:r>
              <a:rPr lang="cs-CZ" sz="2400" dirty="0" err="1"/>
              <a:t>culture</a:t>
            </a:r>
            <a:r>
              <a:rPr lang="cs-CZ" sz="2400" dirty="0"/>
              <a:t> (Michael </a:t>
            </a:r>
            <a:r>
              <a:rPr lang="cs-CZ" sz="2400" dirty="0" err="1"/>
              <a:t>Bakhtin's</a:t>
            </a:r>
            <a:r>
              <a:rPr lang="cs-CZ" sz="2400" dirty="0"/>
              <a:t> Carnival)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Fiske </a:t>
            </a:r>
            <a:r>
              <a:rPr lang="cs-CZ" sz="2400" dirty="0" err="1"/>
              <a:t>following</a:t>
            </a:r>
            <a:r>
              <a:rPr lang="cs-CZ" sz="2400" dirty="0"/>
              <a:t> </a:t>
            </a:r>
            <a:r>
              <a:rPr lang="cs-CZ" sz="2400" dirty="0" err="1"/>
              <a:t>Barthes</a:t>
            </a:r>
            <a:r>
              <a:rPr lang="cs-CZ" sz="2400" dirty="0"/>
              <a:t> (</a:t>
            </a:r>
            <a:r>
              <a:rPr lang="cs-CZ" sz="2400" i="1" dirty="0" err="1"/>
              <a:t>Pleasure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the Text</a:t>
            </a:r>
            <a:r>
              <a:rPr lang="cs-CZ" sz="2400" dirty="0"/>
              <a:t>): </a:t>
            </a:r>
            <a:r>
              <a:rPr lang="cs-CZ" sz="2400" dirty="0" err="1">
                <a:solidFill>
                  <a:srgbClr val="FF0000"/>
                </a:solidFill>
              </a:rPr>
              <a:t>jouissance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smoothness</a:t>
            </a:r>
            <a:r>
              <a:rPr lang="cs-CZ" sz="2400" dirty="0"/>
              <a:t>, </a:t>
            </a:r>
            <a:r>
              <a:rPr lang="cs-CZ" sz="2400" dirty="0" err="1"/>
              <a:t>expectations</a:t>
            </a:r>
            <a:r>
              <a:rPr lang="cs-CZ" sz="2400" dirty="0"/>
              <a:t>, </a:t>
            </a:r>
            <a:r>
              <a:rPr lang="cs-CZ" sz="2400" dirty="0" err="1"/>
              <a:t>docility</a:t>
            </a:r>
            <a:r>
              <a:rPr lang="cs-CZ" sz="2400" dirty="0"/>
              <a:t>) x </a:t>
            </a:r>
            <a:r>
              <a:rPr lang="cs-CZ" sz="2400" dirty="0" err="1">
                <a:solidFill>
                  <a:schemeClr val="accent1"/>
                </a:solidFill>
              </a:rPr>
              <a:t>plaisir</a:t>
            </a:r>
            <a:r>
              <a:rPr lang="cs-CZ" sz="2400" dirty="0"/>
              <a:t> (</a:t>
            </a:r>
            <a:r>
              <a:rPr lang="cs-CZ" sz="2400" dirty="0" err="1"/>
              <a:t>ruptures</a:t>
            </a:r>
            <a:r>
              <a:rPr lang="cs-CZ" sz="2400" dirty="0"/>
              <a:t>, </a:t>
            </a:r>
            <a:r>
              <a:rPr lang="cs-CZ" sz="2400" dirty="0" err="1"/>
              <a:t>disruptions</a:t>
            </a:r>
            <a:r>
              <a:rPr lang="cs-CZ" sz="2400" dirty="0"/>
              <a:t>, </a:t>
            </a:r>
            <a:r>
              <a:rPr lang="cs-CZ" sz="2400" dirty="0" err="1"/>
              <a:t>transgression</a:t>
            </a:r>
            <a:r>
              <a:rPr lang="cs-CZ" sz="2400" dirty="0"/>
              <a:t>) 	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45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CD17D-88B5-E703-DA4D-C50E2D6112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642337-113F-691D-A2E4-B8A2864E3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 err="1"/>
              <a:t>Pleasures</a:t>
            </a:r>
            <a:r>
              <a:rPr lang="cs-CZ" sz="2800" b="1" cap="all" dirty="0"/>
              <a:t> as </a:t>
            </a:r>
            <a:r>
              <a:rPr lang="cs-CZ" sz="2800" b="1" cap="all" dirty="0" err="1"/>
              <a:t>resistance</a:t>
            </a:r>
            <a:endParaRPr lang="cs-CZ" sz="2800" b="1" cap="all" dirty="0"/>
          </a:p>
          <a:p>
            <a:pPr marL="0" indent="0">
              <a:buNone/>
            </a:pPr>
            <a:endParaRPr lang="cs-CZ" sz="2400" dirty="0"/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Fiske’s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three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types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texts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drawing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on 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Barthes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):</a:t>
            </a:r>
            <a:endParaRPr lang="cs-CZ" sz="18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800" b="1" kern="100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Readerly</a:t>
            </a:r>
            <a:r>
              <a:rPr lang="cs-CZ" sz="1800" b="1" kern="100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texts</a:t>
            </a:r>
            <a:r>
              <a:rPr lang="cs-CZ" sz="1800" b="1" kern="100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barthesian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“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lisible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”)</a:t>
            </a:r>
            <a:b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Closed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controlled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dominant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meaning</a:t>
            </a:r>
            <a:b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→ Audience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passive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expected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decode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in a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specific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way</a:t>
            </a:r>
            <a:b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Example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: mainstream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news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traditional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Hollywood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films</a:t>
            </a:r>
            <a:endParaRPr lang="cs-CZ" sz="18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800" b="1" kern="100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Writerly</a:t>
            </a:r>
            <a:r>
              <a:rPr lang="cs-CZ" sz="1800" b="1" kern="100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texts</a:t>
            </a:r>
            <a:r>
              <a:rPr lang="cs-CZ" sz="1800" b="1" kern="100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barthesian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“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scriptible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”)</a:t>
            </a:r>
            <a:b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→ Open,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invites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interpretation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ambiguity</a:t>
            </a:r>
            <a:b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→ Audience co-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creates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meaning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active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readers</a:t>
            </a:r>
            <a:b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→ More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common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avant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-garde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or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experimental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art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800" b="1" kern="100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Producerly</a:t>
            </a:r>
            <a:r>
              <a:rPr lang="cs-CZ" sz="1800" b="1" kern="100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texts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Fiske’s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own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term)</a:t>
            </a:r>
            <a:b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Somewhere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between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invite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participation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but are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still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accessible</a:t>
            </a:r>
            <a:b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Designed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for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mass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media, but 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open 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enough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allow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varied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readings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reuses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remixes</a:t>
            </a:r>
            <a:b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Encourage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fans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produce</a:t>
            </a:r>
            <a:r>
              <a:rPr lang="cs-CZ" sz="18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meaning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even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produce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new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texts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e.g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memes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fanfiction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commentary</a:t>
            </a:r>
            <a:r>
              <a:rPr lang="cs-CZ" sz="1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85061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07C06-CCDC-75A6-2D5F-9DB2EDFFD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58EF95-04FF-F92C-8333-406B3378F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Cultural populism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Jim </a:t>
            </a:r>
            <a:r>
              <a:rPr lang="cs-CZ" sz="2400" i="1" dirty="0" err="1"/>
              <a:t>McGuigan</a:t>
            </a:r>
            <a:r>
              <a:rPr lang="cs-CZ" sz="2400" dirty="0"/>
              <a:t>: "CP is the intellectual assumption that the symbolic experience and practices of ordinary people are more politically and analytically important than culture with a </a:t>
            </a:r>
            <a:r>
              <a:rPr lang="cs-CZ" sz="2400" dirty="0" err="1"/>
              <a:t>capital</a:t>
            </a:r>
            <a:r>
              <a:rPr lang="cs-CZ" sz="2400" dirty="0"/>
              <a:t> C."</a:t>
            </a:r>
          </a:p>
          <a:p>
            <a:pPr lvl="0"/>
            <a:r>
              <a:rPr lang="cs-CZ" sz="2400" dirty="0"/>
              <a:t>Ordinary people are creative and resistant: romantic notions of the people, </a:t>
            </a:r>
            <a:r>
              <a:rPr lang="cs-CZ" sz="2400" dirty="0" err="1"/>
              <a:t>overestimation</a:t>
            </a:r>
            <a:r>
              <a:rPr lang="cs-CZ" sz="2400" dirty="0"/>
              <a:t> and naivety</a:t>
            </a:r>
          </a:p>
          <a:p>
            <a:pPr lvl="0"/>
            <a:r>
              <a:rPr lang="cs-CZ" sz="2400" dirty="0" err="1"/>
              <a:t>Semiotic</a:t>
            </a:r>
            <a:r>
              <a:rPr lang="cs-CZ" sz="2400" dirty="0"/>
              <a:t> </a:t>
            </a:r>
            <a:r>
              <a:rPr lang="cs-CZ" sz="2400" dirty="0" err="1"/>
              <a:t>democracy</a:t>
            </a:r>
            <a:r>
              <a:rPr lang="cs-CZ" sz="2400" dirty="0"/>
              <a:t> </a:t>
            </a:r>
            <a:r>
              <a:rPr lang="cs-CZ" sz="2400" dirty="0" err="1"/>
              <a:t>compares</a:t>
            </a:r>
            <a:r>
              <a:rPr lang="cs-CZ" sz="2400" dirty="0"/>
              <a:t> to market: the ideology of the sovereign consumer; the invisible hand of the market in the sphere of meanings</a:t>
            </a:r>
          </a:p>
          <a:p>
            <a:pPr lvl="0"/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Robert </a:t>
            </a:r>
            <a:r>
              <a:rPr lang="cs-CZ" sz="2400" i="1" dirty="0" err="1"/>
              <a:t>McChesney </a:t>
            </a:r>
            <a:r>
              <a:rPr lang="cs-CZ" sz="2400" dirty="0"/>
              <a:t>- Fiske is a market apologist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 err="1"/>
              <a:t>Meghan</a:t>
            </a:r>
            <a:r>
              <a:rPr lang="cs-CZ" sz="2400" i="1" dirty="0"/>
              <a:t> Morris </a:t>
            </a:r>
            <a:r>
              <a:rPr lang="cs-CZ" sz="2400" dirty="0"/>
              <a:t>– </a:t>
            </a:r>
            <a:r>
              <a:rPr lang="cs-CZ" sz="2400" dirty="0" err="1"/>
              <a:t>theory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popular</a:t>
            </a:r>
            <a:r>
              <a:rPr lang="cs-CZ" sz="2400" dirty="0"/>
              <a:t> resistance is a banality in CS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3071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9AB75B7-E225-EB60-2590-611540FE6A9A}"/>
              </a:ext>
            </a:extLst>
          </p:cNvPr>
          <p:cNvSpPr txBox="1"/>
          <p:nvPr/>
        </p:nvSpPr>
        <p:spPr>
          <a:xfrm>
            <a:off x="611560" y="548680"/>
            <a:ext cx="820891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cap="all" dirty="0"/>
              <a:t>        </a:t>
            </a:r>
            <a:r>
              <a:rPr lang="en-US" sz="2800" b="1" cap="all" dirty="0"/>
              <a:t>Critical Studies in Mass Communication</a:t>
            </a:r>
            <a:r>
              <a:rPr lang="en-US" sz="2800" cap="all" dirty="0"/>
              <a:t> </a:t>
            </a:r>
            <a:r>
              <a:rPr lang="cs-CZ" sz="2800" cap="all" dirty="0"/>
              <a:t>         </a:t>
            </a:r>
          </a:p>
          <a:p>
            <a:pPr>
              <a:buNone/>
            </a:pPr>
            <a:r>
              <a:rPr lang="cs-CZ" sz="2800" cap="all"/>
              <a:t>                                         (</a:t>
            </a:r>
            <a:r>
              <a:rPr lang="cs-CZ" sz="2800" cap="all" dirty="0"/>
              <a:t>1995)</a:t>
            </a:r>
          </a:p>
          <a:p>
            <a:pPr>
              <a:buNone/>
            </a:pPr>
            <a:endParaRPr lang="cs-CZ" sz="2400" dirty="0">
              <a:hlinkClick r:id="rId2"/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Nicholas Garnham's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article titled </a:t>
            </a:r>
            <a:r>
              <a:rPr lang="en-US" sz="2400" i="1" dirty="0"/>
              <a:t>"Political Economy and Cultural Studies: Reconciliation or Divorce?"</a:t>
            </a:r>
            <a:r>
              <a:rPr lang="en-US" sz="2400" dirty="0"/>
              <a:t> was published in </a:t>
            </a:r>
            <a:r>
              <a:rPr lang="en-US" sz="2400" b="1" dirty="0"/>
              <a:t>1995</a:t>
            </a:r>
            <a:r>
              <a:rPr lang="en-US" sz="2400" dirty="0"/>
              <a:t>. In this piece, Garnham critiques cultural studies for its perceived neglect of economic factors in cultural analysis.​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b="1" dirty="0">
                <a:solidFill>
                  <a:srgbClr val="FF0000"/>
                </a:solidFill>
              </a:rPr>
              <a:t>Lawrence Grossberg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responded with his article </a:t>
            </a:r>
            <a:r>
              <a:rPr lang="en-US" sz="2400" i="1" dirty="0"/>
              <a:t>"Cultural Studies vs. Political Economy: Is Anybody Else Bored with this Debate?"</a:t>
            </a:r>
            <a:r>
              <a:rPr lang="en-US" sz="2400" dirty="0"/>
              <a:t>, also published in </a:t>
            </a:r>
            <a:r>
              <a:rPr lang="en-US" sz="2400" b="1" dirty="0"/>
              <a:t>1995</a:t>
            </a:r>
            <a:r>
              <a:rPr lang="en-US" sz="2400" dirty="0"/>
              <a:t>. Grossberg defends cultural studies, arguing against what he sees as the reductionist tendencies of political economy approaches.</a:t>
            </a:r>
          </a:p>
        </p:txBody>
      </p:sp>
    </p:spTree>
    <p:extLst>
      <p:ext uri="{BB962C8B-B14F-4D97-AF65-F5344CB8AC3E}">
        <p14:creationId xmlns:p14="http://schemas.microsoft.com/office/powerpoint/2010/main" val="1024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50-Goodies-Robert-Ball-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84" y="0"/>
            <a:ext cx="916978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683568" y="1956472"/>
            <a:ext cx="8244408" cy="144655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742950" indent="-742950" algn="ctr">
              <a:buAutoNum type="arabicPeriod" startAt="5"/>
            </a:pPr>
            <a:r>
              <a:rPr lang="cs-CZ" sz="4400" b="1"/>
              <a:t>Cultural populism </a:t>
            </a:r>
            <a:r>
              <a:rPr lang="cs-CZ" sz="4400" b="1" dirty="0"/>
              <a:t>and </a:t>
            </a:r>
            <a:r>
              <a:rPr lang="cs-CZ" sz="4400" b="1"/>
              <a:t>popular culture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68666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Study of popular culture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Popular</a:t>
            </a:r>
            <a:r>
              <a:rPr lang="cs-CZ" sz="2400" dirty="0"/>
              <a:t> culture:  subject </a:t>
            </a:r>
            <a:r>
              <a:rPr lang="cs-CZ" sz="2400" dirty="0" err="1"/>
              <a:t>deserving</a:t>
            </a:r>
            <a:r>
              <a:rPr lang="cs-CZ" sz="2400" dirty="0"/>
              <a:t> </a:t>
            </a:r>
            <a:r>
              <a:rPr lang="cs-CZ" sz="2400" dirty="0" err="1"/>
              <a:t>serious</a:t>
            </a:r>
            <a:r>
              <a:rPr lang="cs-CZ" sz="2400" dirty="0"/>
              <a:t> </a:t>
            </a:r>
            <a:r>
              <a:rPr lang="cs-CZ" sz="2400" dirty="0" err="1"/>
              <a:t>academic</a:t>
            </a:r>
            <a:r>
              <a:rPr lang="cs-CZ" sz="2400" dirty="0"/>
              <a:t> interest</a:t>
            </a:r>
          </a:p>
          <a:p>
            <a:pPr marL="0" indent="0">
              <a:buNone/>
            </a:pPr>
            <a:r>
              <a:rPr lang="cs-CZ" sz="2400" dirty="0"/>
              <a:t>In opposition to:</a:t>
            </a:r>
          </a:p>
          <a:p>
            <a:pPr marL="0" indent="0">
              <a:buNone/>
            </a:pPr>
            <a:r>
              <a:rPr lang="cs-CZ" sz="2400" b="1" dirty="0" err="1"/>
              <a:t>elitist </a:t>
            </a:r>
            <a:r>
              <a:rPr lang="cs-CZ" sz="2400" b="1" dirty="0"/>
              <a:t>criticism</a:t>
            </a:r>
            <a:r>
              <a:rPr lang="cs-CZ" sz="2400" dirty="0"/>
              <a:t>: culture = </a:t>
            </a:r>
            <a:r>
              <a:rPr lang="cs-CZ" sz="2400" dirty="0" err="1"/>
              <a:t>high culture </a:t>
            </a:r>
            <a:r>
              <a:rPr lang="cs-CZ" sz="2400" dirty="0"/>
              <a:t>= refined spiritual content ("</a:t>
            </a:r>
            <a:r>
              <a:rPr lang="cs-CZ" sz="2400" dirty="0" err="1"/>
              <a:t>the best that </a:t>
            </a:r>
            <a:r>
              <a:rPr lang="cs-CZ" sz="2400" dirty="0"/>
              <a:t>has </a:t>
            </a:r>
            <a:r>
              <a:rPr lang="cs-CZ" sz="2400" dirty="0" err="1"/>
              <a:t>been thought </a:t>
            </a:r>
            <a:r>
              <a:rPr lang="cs-CZ" sz="2400" dirty="0"/>
              <a:t>and </a:t>
            </a:r>
            <a:r>
              <a:rPr lang="cs-CZ" sz="2400" dirty="0" err="1"/>
              <a:t>said</a:t>
            </a:r>
            <a:r>
              <a:rPr lang="cs-CZ" sz="2400" dirty="0"/>
              <a:t>", "</a:t>
            </a:r>
            <a:r>
              <a:rPr lang="cs-CZ" sz="2400" dirty="0" err="1"/>
              <a:t>sweetnes </a:t>
            </a:r>
            <a:r>
              <a:rPr lang="cs-CZ" sz="2400" dirty="0"/>
              <a:t>and </a:t>
            </a:r>
            <a:r>
              <a:rPr lang="cs-CZ" sz="2400" dirty="0" err="1"/>
              <a:t>light</a:t>
            </a:r>
            <a:r>
              <a:rPr lang="cs-CZ" sz="2400" dirty="0"/>
              <a:t>" - Matthew Arnold, Frank </a:t>
            </a:r>
            <a:r>
              <a:rPr lang="cs-CZ" sz="2400" dirty="0" err="1"/>
              <a:t>Leavis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r>
              <a:rPr lang="cs-CZ" sz="2400" b="1" dirty="0" err="1"/>
              <a:t>neomarxism</a:t>
            </a:r>
            <a:r>
              <a:rPr lang="cs-CZ" sz="2400" b="1" dirty="0"/>
              <a:t> </a:t>
            </a:r>
            <a:r>
              <a:rPr lang="cs-CZ" sz="2400" dirty="0"/>
              <a:t>(Frankfurt School): culture industry (mass culture)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201385" y="4251208"/>
            <a:ext cx="3024336" cy="54006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popular culture</a:t>
            </a:r>
          </a:p>
        </p:txBody>
      </p:sp>
      <p:sp>
        <p:nvSpPr>
          <p:cNvPr id="5" name="Obdélník 4"/>
          <p:cNvSpPr/>
          <p:nvPr/>
        </p:nvSpPr>
        <p:spPr>
          <a:xfrm>
            <a:off x="5004048" y="4251208"/>
            <a:ext cx="3024336" cy="54006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mass culture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395536" y="5149405"/>
            <a:ext cx="1511215" cy="1309789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the language of cultural studies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7308303" y="5229200"/>
            <a:ext cx="1584177" cy="122413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 err="1">
                <a:solidFill>
                  <a:schemeClr val="tx1"/>
                </a:solidFill>
              </a:rPr>
              <a:t>neomarxism</a:t>
            </a:r>
            <a:r>
              <a:rPr lang="cs-CZ" b="1" dirty="0">
                <a:solidFill>
                  <a:schemeClr val="tx1"/>
                </a:solidFill>
              </a:rPr>
              <a:t>,</a:t>
            </a:r>
          </a:p>
          <a:p>
            <a:r>
              <a:rPr lang="cs-CZ" b="1" dirty="0" err="1">
                <a:solidFill>
                  <a:schemeClr val="tx1"/>
                </a:solidFill>
              </a:rPr>
              <a:t>political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economy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of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comm</a:t>
            </a:r>
            <a:r>
              <a:rPr lang="cs-CZ" b="1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 flipH="1" flipV="1">
            <a:off x="1862715" y="5949846"/>
            <a:ext cx="1053101" cy="380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6300192" y="5953651"/>
            <a:ext cx="10081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4225721" y="4365104"/>
            <a:ext cx="77832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4225721" y="4653136"/>
            <a:ext cx="77832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aoblený obdélník 37"/>
          <p:cNvSpPr/>
          <p:nvPr/>
        </p:nvSpPr>
        <p:spPr>
          <a:xfrm>
            <a:off x="2915816" y="5334849"/>
            <a:ext cx="3384376" cy="122999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type of cultural </a:t>
            </a:r>
            <a:r>
              <a:rPr lang="cs-CZ" dirty="0" err="1"/>
              <a:t>content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segment of cultural production) x </a:t>
            </a:r>
            <a:r>
              <a:rPr lang="cs-CZ" b="1" dirty="0"/>
              <a:t>different paradigmatic approaches</a:t>
            </a:r>
          </a:p>
        </p:txBody>
      </p:sp>
    </p:spTree>
    <p:extLst>
      <p:ext uri="{BB962C8B-B14F-4D97-AF65-F5344CB8AC3E}">
        <p14:creationId xmlns:p14="http://schemas.microsoft.com/office/powerpoint/2010/main" val="166523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Mass culture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product of the </a:t>
            </a:r>
            <a:r>
              <a:rPr lang="cs-CZ" sz="2400" b="1" dirty="0"/>
              <a:t>culture industry </a:t>
            </a:r>
            <a:r>
              <a:rPr lang="cs-CZ" sz="2400" dirty="0"/>
              <a:t>- </a:t>
            </a:r>
            <a:r>
              <a:rPr lang="cs-CZ" sz="2400" dirty="0" err="1"/>
              <a:t>Adorno</a:t>
            </a:r>
            <a:r>
              <a:rPr lang="cs-CZ" sz="2400" dirty="0"/>
              <a:t>/</a:t>
            </a:r>
            <a:r>
              <a:rPr lang="cs-CZ" sz="2400" dirty="0" err="1"/>
              <a:t>Horkheimer</a:t>
            </a:r>
            <a:r>
              <a:rPr lang="cs-CZ" sz="2400" dirty="0"/>
              <a:t>,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Dialectics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Enlightenment</a:t>
            </a:r>
            <a:r>
              <a:rPr lang="cs-CZ" sz="2400" i="1" dirty="0"/>
              <a:t> </a:t>
            </a:r>
            <a:r>
              <a:rPr lang="cs-CZ" sz="2400" dirty="0"/>
              <a:t>(1947)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The principle of factory production (supply according to demand, standardization, </a:t>
            </a:r>
            <a:r>
              <a:rPr lang="cs-CZ" sz="2400" dirty="0" err="1"/>
              <a:t>commodification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Culture</a:t>
            </a:r>
            <a:r>
              <a:rPr lang="cs-CZ" sz="2400" dirty="0"/>
              <a:t> </a:t>
            </a:r>
            <a:r>
              <a:rPr lang="cs-CZ" sz="2400" dirty="0" err="1"/>
              <a:t>gets</a:t>
            </a:r>
            <a:r>
              <a:rPr lang="cs-CZ" sz="2400" dirty="0"/>
              <a:t> </a:t>
            </a:r>
            <a:r>
              <a:rPr lang="cs-CZ" sz="2400" dirty="0" err="1"/>
              <a:t>stripped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its</a:t>
            </a:r>
            <a:r>
              <a:rPr lang="cs-CZ" sz="2400" dirty="0"/>
              <a:t> critical function: culture as a threat to </a:t>
            </a:r>
            <a:r>
              <a:rPr lang="cs-CZ" sz="2400" dirty="0" err="1"/>
              <a:t>the</a:t>
            </a:r>
            <a:r>
              <a:rPr lang="cs-CZ" sz="2400" dirty="0"/>
              <a:t> status quo, </a:t>
            </a:r>
            <a:r>
              <a:rPr lang="cs-CZ" sz="2400" dirty="0" err="1"/>
              <a:t>unsettling</a:t>
            </a:r>
            <a:r>
              <a:rPr lang="cs-CZ" sz="2400" dirty="0"/>
              <a:t> role x </a:t>
            </a:r>
            <a:r>
              <a:rPr lang="cs-CZ" sz="2400" dirty="0" err="1"/>
              <a:t>culture</a:t>
            </a:r>
            <a:r>
              <a:rPr lang="cs-CZ" sz="2400" dirty="0"/>
              <a:t> as </a:t>
            </a:r>
            <a:r>
              <a:rPr lang="cs-CZ" sz="2400" dirty="0" err="1"/>
              <a:t>reassurance</a:t>
            </a:r>
            <a:r>
              <a:rPr lang="cs-CZ" sz="2400" dirty="0"/>
              <a:t>, </a:t>
            </a:r>
            <a:r>
              <a:rPr lang="cs-CZ" sz="2400" dirty="0" err="1"/>
              <a:t>confirmation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given</a:t>
            </a:r>
            <a:r>
              <a:rPr lang="cs-CZ" sz="2400" dirty="0"/>
              <a:t> </a:t>
            </a:r>
            <a:r>
              <a:rPr lang="cs-CZ" sz="2400" dirty="0" err="1"/>
              <a:t>social</a:t>
            </a:r>
            <a:r>
              <a:rPr lang="cs-CZ" sz="2400" dirty="0"/>
              <a:t> order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Mass culture - standardized, uniform, </a:t>
            </a:r>
            <a:r>
              <a:rPr lang="cs-CZ" sz="2400" dirty="0" err="1"/>
              <a:t>dumbing</a:t>
            </a:r>
            <a:r>
              <a:rPr lang="cs-CZ" sz="2400" dirty="0"/>
              <a:t> </a:t>
            </a:r>
            <a:r>
              <a:rPr lang="cs-CZ" sz="2400" dirty="0" err="1"/>
              <a:t>down</a:t>
            </a:r>
            <a:r>
              <a:rPr lang="cs-CZ" sz="2400" dirty="0"/>
              <a:t> </a:t>
            </a:r>
            <a:r>
              <a:rPr lang="cs-CZ" sz="2400" dirty="0" err="1"/>
              <a:t>effect</a:t>
            </a:r>
            <a:r>
              <a:rPr lang="cs-CZ" sz="2400" dirty="0"/>
              <a:t> --- </a:t>
            </a:r>
            <a:r>
              <a:rPr lang="cs-CZ" sz="2400" dirty="0" err="1"/>
              <a:t>produces</a:t>
            </a:r>
            <a:r>
              <a:rPr lang="cs-CZ" sz="2400" dirty="0"/>
              <a:t> </a:t>
            </a:r>
            <a:r>
              <a:rPr lang="cs-CZ" sz="2400" dirty="0" err="1"/>
              <a:t>conformist</a:t>
            </a:r>
            <a:r>
              <a:rPr lang="cs-CZ" sz="2400" dirty="0"/>
              <a:t>, </a:t>
            </a:r>
            <a:r>
              <a:rPr lang="cs-CZ" sz="2400" dirty="0" err="1"/>
              <a:t>stupefied</a:t>
            </a:r>
            <a:r>
              <a:rPr lang="cs-CZ" sz="2400" dirty="0"/>
              <a:t> </a:t>
            </a:r>
            <a:r>
              <a:rPr lang="cs-CZ" sz="2400" dirty="0" err="1"/>
              <a:t>masses</a:t>
            </a: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Popular culture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A set of cultural products open to active use and adoption (</a:t>
            </a:r>
            <a:r>
              <a:rPr lang="cs-CZ" sz="2400" b="1" dirty="0">
                <a:solidFill>
                  <a:srgbClr val="C00000"/>
                </a:solidFill>
              </a:rPr>
              <a:t>appropriation</a:t>
            </a:r>
            <a:r>
              <a:rPr lang="cs-CZ" sz="2400" dirty="0"/>
              <a:t>) by popular culture audiences: 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882885"/>
              </p:ext>
            </p:extLst>
          </p:nvPr>
        </p:nvGraphicFramePr>
        <p:xfrm>
          <a:off x="323528" y="2492896"/>
          <a:ext cx="8496944" cy="414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400" b="1" dirty="0"/>
              <a:t>John </a:t>
            </a:r>
            <a:r>
              <a:rPr lang="cs-CZ" sz="2400" b="1" dirty="0" err="1"/>
              <a:t>Storey</a:t>
            </a:r>
            <a:r>
              <a:rPr lang="cs-CZ" sz="2400" b="1" dirty="0"/>
              <a:t>: six meanings of "popular culture"</a:t>
            </a:r>
            <a:endParaRPr lang="cs-CZ" sz="2400" dirty="0"/>
          </a:p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endParaRPr lang="cs-CZ" sz="2800" b="1" cap="all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316621"/>
              </p:ext>
            </p:extLst>
          </p:nvPr>
        </p:nvGraphicFramePr>
        <p:xfrm>
          <a:off x="0" y="908720"/>
          <a:ext cx="9048219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Hegemony and the Study of Popular Culture</a:t>
            </a:r>
            <a:endParaRPr lang="cs-CZ" sz="2800" b="1" dirty="0"/>
          </a:p>
          <a:p>
            <a:pPr marL="0" indent="0">
              <a:buNone/>
            </a:pPr>
            <a:endParaRPr lang="cs-CZ" sz="2800" b="1" cap="all" dirty="0"/>
          </a:p>
          <a:p>
            <a:pPr marL="0" indent="0">
              <a:buNone/>
            </a:pPr>
            <a:r>
              <a:rPr lang="cs-CZ" sz="2400" dirty="0"/>
              <a:t>Popular culture - </a:t>
            </a:r>
            <a:r>
              <a:rPr lang="cs-CZ" sz="2400" dirty="0" err="1"/>
              <a:t>battlefield</a:t>
            </a:r>
            <a:r>
              <a:rPr lang="cs-CZ" sz="2400" dirty="0"/>
              <a:t>, </a:t>
            </a:r>
            <a:r>
              <a:rPr lang="cs-CZ" sz="2400" dirty="0" err="1"/>
              <a:t>field</a:t>
            </a:r>
            <a:r>
              <a:rPr lang="cs-CZ" sz="2400" dirty="0"/>
              <a:t> of struggle for meaning, </a:t>
            </a:r>
            <a:r>
              <a:rPr lang="cs-CZ" sz="2400" dirty="0" err="1"/>
              <a:t>negotiation</a:t>
            </a:r>
            <a:r>
              <a:rPr lang="cs-CZ" sz="2400" dirty="0"/>
              <a:t> of ways of understanding social reality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Two competing conceptions of social dominance (how power is maintained in society)</a:t>
            </a:r>
          </a:p>
          <a:p>
            <a:pPr marL="0" indent="0">
              <a:buNone/>
            </a:pPr>
            <a:endParaRPr lang="cs-CZ" sz="2400" dirty="0"/>
          </a:p>
          <a:p>
            <a:pPr lvl="0"/>
            <a:r>
              <a:rPr lang="cs-CZ" sz="2400" dirty="0">
                <a:solidFill>
                  <a:srgbClr val="C00000"/>
                </a:solidFill>
              </a:rPr>
              <a:t>Ideology</a:t>
            </a:r>
            <a:r>
              <a:rPr lang="cs-CZ" sz="2400" dirty="0"/>
              <a:t>: in </a:t>
            </a:r>
            <a:r>
              <a:rPr lang="cs-CZ" sz="2400" i="1" dirty="0"/>
              <a:t>Louis </a:t>
            </a:r>
            <a:r>
              <a:rPr lang="cs-CZ" sz="2400" i="1" dirty="0" err="1"/>
              <a:t>Althusser'</a:t>
            </a:r>
            <a:r>
              <a:rPr lang="cs-CZ" sz="2400" dirty="0"/>
              <a:t>s conception (</a:t>
            </a:r>
            <a:r>
              <a:rPr lang="cs-CZ" sz="2400" dirty="0" err="1"/>
              <a:t>textual </a:t>
            </a:r>
            <a:r>
              <a:rPr lang="cs-CZ" sz="2400" dirty="0"/>
              <a:t>approach) </a:t>
            </a:r>
          </a:p>
          <a:p>
            <a:pPr lvl="0"/>
            <a:r>
              <a:rPr lang="cs-CZ" sz="2400" dirty="0">
                <a:solidFill>
                  <a:srgbClr val="C00000"/>
                </a:solidFill>
              </a:rPr>
              <a:t>Hegemony</a:t>
            </a:r>
            <a:r>
              <a:rPr lang="cs-CZ" sz="2400" dirty="0"/>
              <a:t>: in </a:t>
            </a:r>
            <a:r>
              <a:rPr lang="cs-CZ" sz="2400" i="1" dirty="0"/>
              <a:t>Antonio </a:t>
            </a:r>
            <a:r>
              <a:rPr lang="cs-CZ" sz="2400" i="1" dirty="0" err="1"/>
              <a:t>Gramsci's</a:t>
            </a:r>
            <a:r>
              <a:rPr lang="cs-CZ" sz="2400" i="1" dirty="0"/>
              <a:t> </a:t>
            </a:r>
            <a:r>
              <a:rPr lang="cs-CZ" sz="2400" dirty="0" err="1"/>
              <a:t>conception</a:t>
            </a:r>
            <a:r>
              <a:rPr lang="cs-CZ" sz="2400" dirty="0"/>
              <a:t> (</a:t>
            </a:r>
            <a:r>
              <a:rPr lang="cs-CZ" sz="2400" dirty="0" err="1"/>
              <a:t>perspective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active</a:t>
            </a:r>
            <a:r>
              <a:rPr lang="cs-CZ" sz="2400" dirty="0"/>
              <a:t> </a:t>
            </a:r>
            <a:r>
              <a:rPr lang="cs-CZ" sz="2400" dirty="0" err="1"/>
              <a:t>audiences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Ideology according to louis </a:t>
            </a:r>
            <a:r>
              <a:rPr lang="cs-CZ" sz="2800" b="1" cap="all" dirty="0" err="1"/>
              <a:t>althusser</a:t>
            </a:r>
            <a:endParaRPr lang="cs-CZ" sz="2800" b="1" cap="all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i="1" dirty="0"/>
              <a:t>Marx</a:t>
            </a:r>
            <a:r>
              <a:rPr lang="cs-CZ" sz="2400" dirty="0"/>
              <a:t>: ideology is the worldview of the dominant groups - </a:t>
            </a:r>
            <a:r>
              <a:rPr lang="en-US" sz="2400" dirty="0"/>
              <a:t>originates from and is shaped by the ownership of the means of production</a:t>
            </a:r>
            <a:r>
              <a:rPr lang="cs-CZ" sz="2400" dirty="0"/>
              <a:t> ("</a:t>
            </a:r>
            <a:r>
              <a:rPr lang="cs-CZ" sz="2400" dirty="0" err="1"/>
              <a:t>rulling</a:t>
            </a:r>
            <a:r>
              <a:rPr lang="cs-CZ" sz="2400" dirty="0"/>
              <a:t> </a:t>
            </a:r>
            <a:r>
              <a:rPr lang="cs-CZ" sz="2400" dirty="0" err="1"/>
              <a:t>ideas</a:t>
            </a:r>
            <a:r>
              <a:rPr lang="cs-CZ" sz="2400" dirty="0"/>
              <a:t> = </a:t>
            </a:r>
            <a:r>
              <a:rPr lang="cs-CZ" sz="2400" dirty="0" err="1"/>
              <a:t>ideas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rulling</a:t>
            </a:r>
            <a:r>
              <a:rPr lang="cs-CZ" sz="2400" dirty="0"/>
              <a:t> </a:t>
            </a:r>
            <a:r>
              <a:rPr lang="cs-CZ" sz="2400" dirty="0" err="1"/>
              <a:t>class</a:t>
            </a:r>
            <a:r>
              <a:rPr lang="cs-CZ" sz="2400" dirty="0"/>
              <a:t>"), particular interests of </a:t>
            </a:r>
            <a:r>
              <a:rPr lang="cs-CZ" sz="2400" dirty="0" err="1"/>
              <a:t>some</a:t>
            </a:r>
            <a:r>
              <a:rPr lang="cs-CZ" sz="2400" dirty="0"/>
              <a:t> are </a:t>
            </a:r>
            <a:r>
              <a:rPr lang="cs-CZ" sz="2400" dirty="0" err="1"/>
              <a:t>presented</a:t>
            </a:r>
            <a:r>
              <a:rPr lang="cs-CZ" sz="2400" dirty="0"/>
              <a:t> as the universal interest of all (false consciousness)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err="1"/>
              <a:t>Althusser</a:t>
            </a:r>
            <a:r>
              <a:rPr lang="cs-CZ" sz="2400" dirty="0"/>
              <a:t>: removal of economic determinism - ideology </a:t>
            </a:r>
            <a:r>
              <a:rPr lang="cs-CZ" sz="2400" dirty="0" err="1"/>
              <a:t>is</a:t>
            </a:r>
            <a:r>
              <a:rPr lang="cs-CZ" sz="2400" dirty="0"/>
              <a:t> "relatively autonomous" (economic, political, ideological, theoretical moment) - position of "</a:t>
            </a:r>
            <a:r>
              <a:rPr lang="cs-CZ" sz="2400" dirty="0" err="1"/>
              <a:t>structure</a:t>
            </a:r>
            <a:r>
              <a:rPr lang="cs-CZ" sz="2400" dirty="0"/>
              <a:t> in dominance„ </a:t>
            </a:r>
            <a:r>
              <a:rPr lang="cs-CZ" sz="2400" dirty="0" err="1"/>
              <a:t>is</a:t>
            </a:r>
            <a:r>
              <a:rPr lang="cs-CZ" sz="2400" dirty="0"/>
              <a:t> variable</a:t>
            </a:r>
          </a:p>
          <a:p>
            <a:pPr marL="0" indent="0">
              <a:buNone/>
            </a:pPr>
            <a:r>
              <a:rPr lang="cs-CZ" sz="2400" dirty="0"/>
              <a:t>Ideology - imaginary relations to real conditions of existence </a:t>
            </a:r>
          </a:p>
          <a:p>
            <a:pPr marL="0" indent="0">
              <a:buNone/>
            </a:pPr>
            <a:r>
              <a:rPr lang="cs-CZ" sz="2400" dirty="0"/>
              <a:t>The relationship between ideology and subject:</a:t>
            </a:r>
          </a:p>
          <a:p>
            <a:r>
              <a:rPr lang="cs-CZ" sz="2400" dirty="0"/>
              <a:t>interpellations (</a:t>
            </a:r>
            <a:r>
              <a:rPr lang="cs-CZ" sz="2400" dirty="0" err="1"/>
              <a:t>hailing</a:t>
            </a:r>
            <a:r>
              <a:rPr lang="cs-CZ" sz="2400" dirty="0"/>
              <a:t>)</a:t>
            </a:r>
          </a:p>
          <a:p>
            <a:r>
              <a:rPr lang="cs-CZ" sz="2400" dirty="0"/>
              <a:t>indoctrination, production - the subject is a function of discourse</a:t>
            </a: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Hegemony </a:t>
            </a:r>
            <a:r>
              <a:rPr lang="cs-CZ" sz="2800" b="1" cap="all" dirty="0" err="1"/>
              <a:t>according</a:t>
            </a:r>
            <a:r>
              <a:rPr lang="cs-CZ" sz="2800" b="1" cap="all" dirty="0"/>
              <a:t> to </a:t>
            </a:r>
            <a:r>
              <a:rPr lang="cs-CZ" sz="2800" b="1" cap="all" dirty="0" err="1"/>
              <a:t>antonio</a:t>
            </a:r>
            <a:r>
              <a:rPr lang="cs-CZ" sz="2800" b="1" cap="all" dirty="0"/>
              <a:t> </a:t>
            </a:r>
            <a:r>
              <a:rPr lang="cs-CZ" sz="2800" b="1" cap="all" dirty="0" err="1"/>
              <a:t>gramsci</a:t>
            </a:r>
            <a:endParaRPr lang="cs-CZ" sz="2800" b="1" cap="all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Studying popular </a:t>
            </a:r>
            <a:r>
              <a:rPr lang="cs-CZ" sz="2400" dirty="0" err="1"/>
              <a:t>culture</a:t>
            </a:r>
            <a:r>
              <a:rPr lang="cs-CZ" sz="2400" dirty="0"/>
              <a:t> – more </a:t>
            </a:r>
            <a:r>
              <a:rPr lang="cs-CZ" sz="2400" dirty="0" err="1"/>
              <a:t>flexible</a:t>
            </a:r>
            <a:r>
              <a:rPr lang="cs-CZ" sz="2400" dirty="0"/>
              <a:t> </a:t>
            </a:r>
            <a:r>
              <a:rPr lang="cs-CZ" sz="2400" dirty="0" err="1"/>
              <a:t>notion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social domination in popular culture texts ("negotiation")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Consent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social</a:t>
            </a:r>
            <a:r>
              <a:rPr lang="cs-CZ" sz="2400" dirty="0"/>
              <a:t> </a:t>
            </a:r>
            <a:r>
              <a:rPr lang="cs-CZ" sz="2400" dirty="0" err="1"/>
              <a:t>order</a:t>
            </a:r>
            <a:r>
              <a:rPr lang="cs-CZ" sz="2400" dirty="0"/>
              <a:t>:</a:t>
            </a:r>
          </a:p>
          <a:p>
            <a:r>
              <a:rPr lang="cs-CZ" sz="2400" dirty="0" err="1"/>
              <a:t>something</a:t>
            </a:r>
            <a:r>
              <a:rPr lang="cs-CZ" sz="2400" dirty="0"/>
              <a:t> to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won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FF0000"/>
                </a:solidFill>
              </a:rPr>
              <a:t>negotiated within the framework of a permanent ideological struggle </a:t>
            </a:r>
            <a:r>
              <a:rPr lang="cs-CZ" sz="2400" dirty="0"/>
              <a:t>between the subordinate and dominant classes (not enforced by coercion)</a:t>
            </a:r>
          </a:p>
          <a:p>
            <a:r>
              <a:rPr lang="cs-CZ" sz="2400" dirty="0">
                <a:solidFill>
                  <a:srgbClr val="FF0000"/>
                </a:solidFill>
              </a:rPr>
              <a:t>domination</a:t>
            </a:r>
            <a:r>
              <a:rPr lang="cs-CZ" sz="2400" dirty="0"/>
              <a:t> is not permanent -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must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FF0000"/>
                </a:solidFill>
              </a:rPr>
              <a:t>continually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restored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/>
              <a:t>the opposition is not eliminated, but </a:t>
            </a:r>
            <a:r>
              <a:rPr lang="cs-CZ" sz="2400" dirty="0">
                <a:solidFill>
                  <a:srgbClr val="FF0000"/>
                </a:solidFill>
              </a:rPr>
              <a:t>incorporated</a:t>
            </a:r>
            <a:r>
              <a:rPr lang="cs-CZ" sz="2400" dirty="0"/>
              <a:t> into the mainstream - contact with the opposition - incorporation (the opposition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pacified</a:t>
            </a:r>
            <a:r>
              <a:rPr lang="cs-CZ" sz="2400" dirty="0"/>
              <a:t> by being drawn into the dominant structures)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02524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1160</Words>
  <Application>Microsoft Office PowerPoint</Application>
  <PresentationFormat>Předvádění na obrazovce (4:3)</PresentationFormat>
  <Paragraphs>190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Irena Reifová</dc:creator>
  <cp:keywords>, docId:A1B490FBA1C2293DDE5A2EEF460EB469</cp:keywords>
  <cp:lastModifiedBy>anonym</cp:lastModifiedBy>
  <cp:revision>30</cp:revision>
  <dcterms:created xsi:type="dcterms:W3CDTF">2015-02-19T10:23:30Z</dcterms:created>
  <dcterms:modified xsi:type="dcterms:W3CDTF">2025-03-30T21:50:20Z</dcterms:modified>
</cp:coreProperties>
</file>