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6"/>
  </p:notesMasterIdLst>
  <p:sldIdLst>
    <p:sldId id="256" r:id="rId2"/>
    <p:sldId id="270" r:id="rId3"/>
    <p:sldId id="262" r:id="rId4"/>
    <p:sldId id="265" r:id="rId5"/>
    <p:sldId id="274" r:id="rId6"/>
    <p:sldId id="275" r:id="rId7"/>
    <p:sldId id="266" r:id="rId8"/>
    <p:sldId id="276" r:id="rId9"/>
    <p:sldId id="277" r:id="rId10"/>
    <p:sldId id="271" r:id="rId11"/>
    <p:sldId id="278" r:id="rId12"/>
    <p:sldId id="279" r:id="rId13"/>
    <p:sldId id="269" r:id="rId14"/>
    <p:sldId id="272" r:id="rId15"/>
  </p:sldIdLst>
  <p:sldSz cx="9144000" cy="6858000" type="screen4x3"/>
  <p:notesSz cx="6858000" cy="9144000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400" autoAdjust="0"/>
  </p:normalViewPr>
  <p:slideViewPr>
    <p:cSldViewPr>
      <p:cViewPr varScale="1">
        <p:scale>
          <a:sx n="159" d="100"/>
          <a:sy n="159" d="100"/>
        </p:scale>
        <p:origin x="219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68C38-A214-4E80-B1E3-D2FE07F8DD81}" type="datetimeFigureOut">
              <a:rPr lang="cs-CZ" smtClean="0"/>
              <a:t>04.10.2020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B50C-4808-4AAD-8732-12ADE8A5B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Ztlumené efekty: 2,3,4</a:t>
            </a:r>
          </a:p>
          <a:p>
            <a:r>
              <a:rPr lang="cs-CZ" dirty="0"/>
              <a:t>Odstranit srážku kamionu: snímek 8, 1:33 – 1:45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57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0B50C-4808-4AAD-8732-12ADE8A5B27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64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6B824-5E93-4F37-9F9C-7C4FB11BB41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Obligace - </a:t>
            </a:r>
            <a:r>
              <a:rPr lang="cs-CZ" dirty="0" err="1"/>
              <a:t>kkůlkůlkZáklady</a:t>
            </a:r>
            <a:r>
              <a:rPr lang="cs-CZ" dirty="0"/>
              <a:t>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Bonds – Analysis of the yield curve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08304" y="6172200"/>
            <a:ext cx="1828800" cy="365125"/>
          </a:xfrm>
        </p:spPr>
        <p:txBody>
          <a:bodyPr/>
          <a:lstStyle>
            <a:lvl1pPr>
              <a:defRPr sz="1200" b="1"/>
            </a:lvl1pPr>
          </a:lstStyle>
          <a:p>
            <a:fld id="{DFE5482F-2F05-49C5-9E15-73F945A4123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251520" y="210314"/>
            <a:ext cx="6512511" cy="648072"/>
          </a:xfrm>
        </p:spPr>
        <p:txBody>
          <a:bodyPr/>
          <a:lstStyle>
            <a:lvl1pPr marL="0" indent="0" algn="l">
              <a:buFontTx/>
              <a:buNone/>
              <a:defRPr sz="2800"/>
            </a:lvl1pPr>
          </a:lstStyle>
          <a:p>
            <a:r>
              <a:rPr lang="cs-CZ" dirty="0" err="1"/>
              <a:t>vostní</a:t>
            </a:r>
            <a:r>
              <a:rPr lang="cs-CZ" dirty="0"/>
              <a:t> tok 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2042512"/>
            <a:ext cx="6400800" cy="347472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A06A-B118-4854-A6B1-AD8434D8C8A2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4245-3440-4804-8040-B2F6C9563C64}" type="datetime1">
              <a:rPr lang="cs-CZ" smtClean="0"/>
              <a:t>04.10.2020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6B96-06F8-4545-9182-889597D673BE}" type="datetime1">
              <a:rPr lang="cs-CZ" smtClean="0"/>
              <a:t>04.10.2020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0EDE7-1677-48D5-AEC1-00727E1AD5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CB76-1543-48ED-85A0-8667F9791FC8}" type="datetime1">
              <a:rPr lang="cs-CZ" smtClean="0"/>
              <a:t>04.10.2020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BE541-6BD5-44E0-A709-E50ED9825230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7B65-9542-4BD1-9D5B-317E40607F3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u="none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682813-8C86-44C6-B6BD-1FCF6C787374}" type="datetime1">
              <a:rPr lang="cs-CZ" smtClean="0"/>
              <a:t>04.10.2020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/>
              <a:t>Obligace - Základy oceňování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E5482F-2F05-49C5-9E15-73F945A41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u="none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1.png"/><Relationship Id="rId21" Type="http://schemas.openxmlformats.org/officeDocument/2006/relationships/image" Target="../media/image43.png"/><Relationship Id="rId25" Type="http://schemas.openxmlformats.org/officeDocument/2006/relationships/image" Target="../media/image50.png"/><Relationship Id="rId20" Type="http://schemas.openxmlformats.org/officeDocument/2006/relationships/image" Target="../media/image460.png"/><Relationship Id="rId29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49.png"/><Relationship Id="rId23" Type="http://schemas.openxmlformats.org/officeDocument/2006/relationships/image" Target="../media/image48.png"/><Relationship Id="rId28" Type="http://schemas.openxmlformats.org/officeDocument/2006/relationships/image" Target="../media/image53.png"/><Relationship Id="rId19" Type="http://schemas.openxmlformats.org/officeDocument/2006/relationships/image" Target="../media/image46.png"/><Relationship Id="rId22" Type="http://schemas.openxmlformats.org/officeDocument/2006/relationships/image" Target="../media/image47.png"/><Relationship Id="rId27" Type="http://schemas.openxmlformats.org/officeDocument/2006/relationships/image" Target="../media/image52.png"/></Relationships>
</file>

<file path=ppt/slides/_rels/slide1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10.png"/><Relationship Id="rId17" Type="http://schemas.openxmlformats.org/officeDocument/2006/relationships/image" Target="../media/image500.png"/><Relationship Id="rId20" Type="http://schemas.openxmlformats.org/officeDocument/2006/relationships/image" Target="../media/image530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520.png"/></Relationships>
</file>

<file path=ppt/slides/_rels/slide1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8.png"/><Relationship Id="rId17" Type="http://schemas.openxmlformats.org/officeDocument/2006/relationships/image" Target="../media/image221.png"/><Relationship Id="rId1" Type="http://schemas.openxmlformats.org/officeDocument/2006/relationships/slideLayout" Target="../slideLayouts/slideLayout2.xml"/><Relationship Id="rId23" Type="http://schemas.openxmlformats.org/officeDocument/2006/relationships/image" Target="../media/image59.png"/><Relationship Id="rId19" Type="http://schemas.openxmlformats.org/officeDocument/2006/relationships/image" Target="../media/image581.png"/></Relationships>
</file>

<file path=ppt/slides/_rels/slide1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61.png"/><Relationship Id="rId21" Type="http://schemas.openxmlformats.org/officeDocument/2006/relationships/image" Target="../media/image620.png"/><Relationship Id="rId17" Type="http://schemas.openxmlformats.org/officeDocument/2006/relationships/image" Target="../media/image60.png"/><Relationship Id="rId16" Type="http://schemas.openxmlformats.org/officeDocument/2006/relationships/image" Target="../media/image570.png"/><Relationship Id="rId20" Type="http://schemas.openxmlformats.org/officeDocument/2006/relationships/image" Target="../media/image610.png"/><Relationship Id="rId29" Type="http://schemas.openxmlformats.org/officeDocument/2006/relationships/image" Target="../media/image640.png"/><Relationship Id="rId1" Type="http://schemas.openxmlformats.org/officeDocument/2006/relationships/slideLayout" Target="../slideLayouts/slideLayout2.xml"/><Relationship Id="rId32" Type="http://schemas.openxmlformats.org/officeDocument/2006/relationships/image" Target="../media/image67.png"/><Relationship Id="rId15" Type="http://schemas.openxmlformats.org/officeDocument/2006/relationships/image" Target="../media/image220.png"/><Relationship Id="rId23" Type="http://schemas.openxmlformats.org/officeDocument/2006/relationships/image" Target="../media/image64.png"/><Relationship Id="rId19" Type="http://schemas.openxmlformats.org/officeDocument/2006/relationships/image" Target="../media/image62.png"/><Relationship Id="rId31" Type="http://schemas.openxmlformats.org/officeDocument/2006/relationships/image" Target="../media/image66.png"/><Relationship Id="rId22" Type="http://schemas.openxmlformats.org/officeDocument/2006/relationships/image" Target="../media/image63.png"/><Relationship Id="rId30" Type="http://schemas.openxmlformats.org/officeDocument/2006/relationships/image" Target="../media/image6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6.png"/><Relationship Id="rId1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9.png"/><Relationship Id="rId26" Type="http://schemas.openxmlformats.org/officeDocument/2006/relationships/image" Target="../media/image16.png"/><Relationship Id="rId21" Type="http://schemas.openxmlformats.org/officeDocument/2006/relationships/image" Target="../media/image12.png"/><Relationship Id="rId17" Type="http://schemas.openxmlformats.org/officeDocument/2006/relationships/image" Target="../media/image8.png"/><Relationship Id="rId25" Type="http://schemas.openxmlformats.org/officeDocument/2006/relationships/image" Target="../media/image15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image" Target="../media/image18.png"/><Relationship Id="rId22" Type="http://schemas.openxmlformats.org/officeDocument/2006/relationships/image" Target="../media/image13.png"/><Relationship Id="rId27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1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6.png"/><Relationship Id="rId26" Type="http://schemas.openxmlformats.org/officeDocument/2006/relationships/image" Target="../media/image34.png"/><Relationship Id="rId21" Type="http://schemas.openxmlformats.org/officeDocument/2006/relationships/image" Target="../media/image29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2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19" Type="http://schemas.openxmlformats.org/officeDocument/2006/relationships/image" Target="../media/image2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.png"/><Relationship Id="rId18" Type="http://schemas.openxmlformats.org/officeDocument/2006/relationships/image" Target="../media/image39.png"/><Relationship Id="rId17" Type="http://schemas.openxmlformats.org/officeDocument/2006/relationships/image" Target="../media/image370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37.png"/><Relationship Id="rId19" Type="http://schemas.openxmlformats.org/officeDocument/2006/relationships/image" Target="../media/image40.png"/><Relationship Id="rId1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2.png"/><Relationship Id="rId17" Type="http://schemas.openxmlformats.org/officeDocument/2006/relationships/image" Target="../media/image410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400.png"/></Relationships>
</file>

<file path=ppt/slides/_rels/slide9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4.png"/><Relationship Id="rId17" Type="http://schemas.openxmlformats.org/officeDocument/2006/relationships/image" Target="../media/image421.png"/><Relationship Id="rId1" Type="http://schemas.openxmlformats.org/officeDocument/2006/relationships/slideLayout" Target="../slideLayouts/slideLayout2.xml"/><Relationship Id="rId1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864000" y="2448000"/>
            <a:ext cx="1440000" cy="360000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7030A0"/>
                </a:solidFill>
              </a:rPr>
              <a:t>Lesson </a:t>
            </a:r>
            <a:r>
              <a:rPr lang="cs-CZ" sz="1800" dirty="0">
                <a:solidFill>
                  <a:srgbClr val="7030A0"/>
                </a:solidFill>
              </a:rPr>
              <a:t>2</a:t>
            </a:r>
            <a:endParaRPr lang="en-GB" sz="1800" dirty="0">
              <a:solidFill>
                <a:srgbClr val="7030A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16000" y="2700000"/>
            <a:ext cx="6120000" cy="1800000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Analysis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of yield curve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04000" y="468000"/>
            <a:ext cx="3600000" cy="864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800" b="1" dirty="0"/>
              <a:t>Institute of Economic Studies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Faculty of Social Sciences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400" b="1" dirty="0"/>
              <a:t>Charles University in Prague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5544000" y="5292000"/>
            <a:ext cx="3420000" cy="39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1"/>
              <a:t>Financial markets instruments </a:t>
            </a:r>
            <a:endParaRPr lang="en-GB" sz="1800" b="1">
              <a:solidFill>
                <a:srgbClr val="C00000"/>
              </a:solidFill>
            </a:endParaRPr>
          </a:p>
        </p:txBody>
      </p:sp>
      <p:pic>
        <p:nvPicPr>
          <p:cNvPr id="3" name="Obrázek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000" y="540000"/>
            <a:ext cx="1278000" cy="1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3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Přímá spojnice se šipkou 48"/>
          <p:cNvCxnSpPr/>
          <p:nvPr/>
        </p:nvCxnSpPr>
        <p:spPr>
          <a:xfrm flipV="1">
            <a:off x="3322457" y="5186786"/>
            <a:ext cx="0" cy="251673"/>
          </a:xfrm>
          <a:prstGeom prst="straightConnector1">
            <a:avLst/>
          </a:prstGeom>
          <a:ln w="25400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48"/>
          <p:cNvCxnSpPr/>
          <p:nvPr/>
        </p:nvCxnSpPr>
        <p:spPr>
          <a:xfrm flipV="1">
            <a:off x="3322463" y="4701204"/>
            <a:ext cx="0" cy="307777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10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Pricing of floaters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64000" y="941756"/>
            <a:ext cx="316835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864000" y="2069315"/>
            <a:ext cx="37173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Par property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188000" y="1268760"/>
            <a:ext cx="780821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Floating rate note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(FRN, floater) is a type of bond whose coupon rate is fixed for a given period by reference to some short-term market interest rate and reset periodically on the coupon reset dates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188000" y="2403954"/>
            <a:ext cx="69764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Fair price of a floater based on the expectation hypothesis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188000" y="4005024"/>
            <a:ext cx="770447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Cash flow from a floater is equivalent to investing in a short-term money market instrument and reinvesting the principal on a rolling basis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360772" y="2691986"/>
                <a:ext cx="5515484" cy="538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𝐹𝑅𝑁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Pre>
                            <m:sPre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</m:e>
                          </m:sPr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Pre>
                            <m:sPre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</m:e>
                          </m:sPre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+. . . +</m:t>
                      </m:r>
                      <m:f>
                        <m:f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Pre>
                            <m:sPre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bSup>
                            </m:e>
                          </m:sPre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0772" y="2691986"/>
                <a:ext cx="5515484" cy="53816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4"/>
              <p:cNvSpPr txBox="1"/>
              <p:nvPr/>
            </p:nvSpPr>
            <p:spPr>
              <a:xfrm>
                <a:off x="1763688" y="3178629"/>
                <a:ext cx="7344816" cy="578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cs-CZ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+. . . +</m:t>
                      </m:r>
                      <m:f>
                        <m:f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cs-CZ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cs-CZ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178629"/>
                <a:ext cx="7344816" cy="57836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ovéPole 16"/>
          <p:cNvSpPr txBox="1"/>
          <p:nvPr/>
        </p:nvSpPr>
        <p:spPr>
          <a:xfrm>
            <a:off x="864000" y="3658884"/>
            <a:ext cx="37173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Synthetic floater</a:t>
            </a:r>
          </a:p>
        </p:txBody>
      </p:sp>
      <p:graphicFrame>
        <p:nvGraphicFramePr>
          <p:cNvPr id="45" name="Tabulk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838314"/>
              </p:ext>
            </p:extLst>
          </p:nvPr>
        </p:nvGraphicFramePr>
        <p:xfrm>
          <a:off x="2783050" y="4999689"/>
          <a:ext cx="4290372" cy="18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3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39"/>
              <p:cNvSpPr txBox="1"/>
              <p:nvPr/>
            </p:nvSpPr>
            <p:spPr>
              <a:xfrm>
                <a:off x="3339318" y="4718138"/>
                <a:ext cx="1020792" cy="311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(1+</m:t>
                      </m:r>
                      <m:sSubSup>
                        <m:sSub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18" y="4718138"/>
                <a:ext cx="1020792" cy="311496"/>
              </a:xfrm>
              <a:prstGeom prst="rect">
                <a:avLst/>
              </a:prstGeom>
              <a:blipFill>
                <a:blip r:embed="rId21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39"/>
              <p:cNvSpPr txBox="1"/>
              <p:nvPr/>
            </p:nvSpPr>
            <p:spPr>
              <a:xfrm>
                <a:off x="3345984" y="5120590"/>
                <a:ext cx="3813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984" y="5120590"/>
                <a:ext cx="381386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Přímá spojnice se šipkou 48"/>
          <p:cNvCxnSpPr/>
          <p:nvPr/>
        </p:nvCxnSpPr>
        <p:spPr>
          <a:xfrm flipV="1">
            <a:off x="5558906" y="5178398"/>
            <a:ext cx="0" cy="251673"/>
          </a:xfrm>
          <a:prstGeom prst="straightConnector1">
            <a:avLst/>
          </a:prstGeom>
          <a:ln w="25400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48"/>
          <p:cNvCxnSpPr/>
          <p:nvPr/>
        </p:nvCxnSpPr>
        <p:spPr>
          <a:xfrm flipV="1">
            <a:off x="5558829" y="4691276"/>
            <a:ext cx="0" cy="307777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48"/>
          <p:cNvCxnSpPr/>
          <p:nvPr/>
        </p:nvCxnSpPr>
        <p:spPr>
          <a:xfrm flipV="1">
            <a:off x="7062686" y="4691276"/>
            <a:ext cx="0" cy="307777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39"/>
              <p:cNvSpPr txBox="1"/>
              <p:nvPr/>
            </p:nvSpPr>
            <p:spPr>
              <a:xfrm>
                <a:off x="5555636" y="4720435"/>
                <a:ext cx="1176604" cy="3108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(1+</m:t>
                      </m:r>
                      <m:sSubSup>
                        <m:sSub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3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636" y="4720435"/>
                <a:ext cx="1176604" cy="310854"/>
              </a:xfrm>
              <a:prstGeom prst="rect">
                <a:avLst/>
              </a:prstGeom>
              <a:blipFill>
                <a:blip r:embed="rId23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39"/>
              <p:cNvSpPr txBox="1"/>
              <p:nvPr/>
            </p:nvSpPr>
            <p:spPr>
              <a:xfrm>
                <a:off x="5563020" y="5133252"/>
                <a:ext cx="3813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4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020" y="5133252"/>
                <a:ext cx="381386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39"/>
              <p:cNvSpPr txBox="1"/>
              <p:nvPr/>
            </p:nvSpPr>
            <p:spPr>
              <a:xfrm>
                <a:off x="1475656" y="5513907"/>
                <a:ext cx="2016200" cy="57938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(1+</m:t>
                          </m:r>
                          <m:sSubSup>
                            <m:sSub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b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b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513907"/>
                <a:ext cx="2016200" cy="57938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Přímá spojnice se šipkou 48"/>
          <p:cNvCxnSpPr/>
          <p:nvPr/>
        </p:nvCxnSpPr>
        <p:spPr>
          <a:xfrm flipV="1">
            <a:off x="2788734" y="5182593"/>
            <a:ext cx="0" cy="251673"/>
          </a:xfrm>
          <a:prstGeom prst="straightConnector1">
            <a:avLst/>
          </a:prstGeom>
          <a:ln w="25400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39"/>
              <p:cNvSpPr txBox="1"/>
              <p:nvPr/>
            </p:nvSpPr>
            <p:spPr>
              <a:xfrm>
                <a:off x="2009792" y="5137447"/>
                <a:ext cx="7898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792" y="5137447"/>
                <a:ext cx="789896" cy="30777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39"/>
              <p:cNvSpPr txBox="1"/>
              <p:nvPr/>
            </p:nvSpPr>
            <p:spPr>
              <a:xfrm>
                <a:off x="7068976" y="4714419"/>
                <a:ext cx="1199496" cy="31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(1+</m:t>
                      </m:r>
                      <m:sSubSup>
                        <m:sSubSup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5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976" y="4714419"/>
                <a:ext cx="1199496" cy="310341"/>
              </a:xfrm>
              <a:prstGeom prst="rect">
                <a:avLst/>
              </a:prstGeom>
              <a:blipFill>
                <a:blip r:embed="rId27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39"/>
              <p:cNvSpPr txBox="1"/>
              <p:nvPr/>
            </p:nvSpPr>
            <p:spPr>
              <a:xfrm>
                <a:off x="6804176" y="5517232"/>
                <a:ext cx="2088304" cy="581826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. . 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7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176" y="5517232"/>
                <a:ext cx="2088304" cy="58182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39"/>
              <p:cNvSpPr txBox="1"/>
              <p:nvPr/>
            </p:nvSpPr>
            <p:spPr>
              <a:xfrm>
                <a:off x="3491856" y="5517232"/>
                <a:ext cx="3581566" cy="57938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bSup>
                        </m:num>
                        <m:den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bSup>
                        </m:den>
                      </m:f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(1+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bSup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1+</m:t>
                          </m:r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bSup>
                        </m:den>
                      </m:f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56" y="5517232"/>
                <a:ext cx="3581566" cy="579389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4105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11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Inflation-linked bond</a:t>
            </a:r>
            <a:r>
              <a:rPr lang="cs-CZ" dirty="0"/>
              <a:t> (1)</a:t>
            </a:r>
            <a:endParaRPr lang="en-GB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64001" y="933289"/>
            <a:ext cx="226784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188000" y="1264600"/>
            <a:ext cx="777483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Inflation-linked</a:t>
            </a:r>
            <a:r>
              <a:rPr lang="en-GB" i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(inflation-indexed) bonds are bonds whose coupons and principal take into account the evolution of a particular price index with the aim to provide protection against inflation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1691680" y="3234462"/>
                <a:ext cx="640047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175">
                  <a:buClr>
                    <a:srgbClr val="7030A0"/>
                  </a:buClr>
                  <a:buSzPct val="80000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repayment of face value = face value ×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 (</m:t>
                            </m:r>
                            <m:r>
                              <a:rPr lang="en-GB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3234462"/>
                <a:ext cx="6400475" cy="338554"/>
              </a:xfrm>
              <a:prstGeom prst="rect">
                <a:avLst/>
              </a:prstGeom>
              <a:blipFill rotWithShape="1">
                <a:blip r:embed="rId17"/>
                <a:stretch>
                  <a:fillRect l="-477" t="-101818" b="-16909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ovéPole 37"/>
          <p:cNvSpPr txBox="1"/>
          <p:nvPr/>
        </p:nvSpPr>
        <p:spPr>
          <a:xfrm>
            <a:off x="864000" y="3625260"/>
            <a:ext cx="559778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Imperfect protection against inflation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1188000" y="3957389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Weighted composition of price index does not coincide with the collection of goods by investors who want to be protected against price changes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1691680" y="2112007"/>
                <a:ext cx="712879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175">
                  <a:buClr>
                    <a:srgbClr val="7030A0"/>
                  </a:buClr>
                  <a:buSzPct val="80000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nominal value of coupon (paid at time </a:t>
                </a:r>
                <a:r>
                  <a:rPr lang="en-GB" sz="16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)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:r>
                  <a:rPr lang="cs-CZ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  <m:r>
                              <a:rPr lang="en-GB" sz="1600" i="1">
                                <a:latin typeface="Cambria Math"/>
                                <a:ea typeface="Cambria Math"/>
                              </a:rPr>
                              <m:t>×</m:t>
                            </m:r>
                            <m:r>
                              <a:rPr lang="en-GB" sz="1600" i="1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  <m:r>
                              <a:rPr lang="en-GB" sz="1600" i="1" smtClean="0">
                                <a:latin typeface="Cambria Math"/>
                                <a:ea typeface="Cambria Math"/>
                              </a:rPr>
                              <m:t>×</m:t>
                            </m:r>
                            <m:r>
                              <a:rPr lang="en-GB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GB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sz="1600" i="1">
                            <a:latin typeface="Cambria Math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=</m:t>
                        </m:r>
                      </m:den>
                    </m:f>
                    <m:r>
                      <a:rPr lang="en-GB" sz="1600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en-GB" sz="16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𝑀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/>
                                <a:ea typeface="Cambria Math"/>
                              </a:rPr>
                              <m:t>1+</m:t>
                            </m:r>
                            <m:r>
                              <a:rPr lang="en-GB" sz="16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112007"/>
                <a:ext cx="7128792" cy="338554"/>
              </a:xfrm>
              <a:prstGeom prst="rect">
                <a:avLst/>
              </a:prstGeom>
              <a:blipFill rotWithShape="1">
                <a:blip r:embed="rId18"/>
                <a:stretch>
                  <a:fillRect l="-428" t="-100000" b="-1642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1691680" y="2777922"/>
                <a:ext cx="6400475" cy="5070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175">
                  <a:buClr>
                    <a:srgbClr val="7030A0"/>
                  </a:buClr>
                  <a:buSzPct val="80000"/>
                </a:pP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real value of coupon (paid at time </a:t>
                </a:r>
                <a:r>
                  <a:rPr lang="en-GB" sz="16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)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/>
                            <a:ea typeface="Cambria Math"/>
                          </a:rPr>
                          <m:t>𝛾</m:t>
                        </m:r>
                        <m:r>
                          <a:rPr lang="en-GB" sz="1600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GB" sz="1600" i="1">
                            <a:latin typeface="Cambria Math"/>
                            <a:ea typeface="Cambria Math"/>
                          </a:rPr>
                          <m:t>𝑀</m:t>
                        </m:r>
                        <m:r>
                          <a:rPr lang="en-GB" sz="1600" i="1">
                            <a:latin typeface="Cambria Math"/>
                            <a:ea typeface="Cambria Math"/>
                          </a:rPr>
                          <m:t>×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1+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d>
                          </m:e>
                          <m:sup>
                            <m:r>
                              <a:rPr lang="en-GB" sz="1600" i="1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1+</m:t>
                                </m:r>
                                <m:r>
                                  <a:rPr lang="en-GB" sz="16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d>
                          </m:e>
                          <m:sup>
                            <m:r>
                              <a:rPr lang="en-GB" sz="1600" i="1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GB" sz="1600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en-GB" sz="160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GB" sz="1600" b="0" i="1" smtClean="0">
                        <a:latin typeface="Cambria Math"/>
                        <a:ea typeface="Cambria Math"/>
                      </a:rPr>
                      <m:t>𝑀</m:t>
                    </m:r>
                  </m:oMath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777922"/>
                <a:ext cx="6400475" cy="507062"/>
              </a:xfrm>
              <a:prstGeom prst="rect">
                <a:avLst/>
              </a:prstGeom>
              <a:blipFill rotWithShape="1">
                <a:blip r:embed="rId19"/>
                <a:stretch>
                  <a:fillRect l="-4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ovéPole 48"/>
          <p:cNvSpPr txBox="1"/>
          <p:nvPr/>
        </p:nvSpPr>
        <p:spPr>
          <a:xfrm>
            <a:off x="1800000" y="5160093"/>
            <a:ext cx="710173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>
              <a:buClr>
                <a:srgbClr val="7030A0"/>
              </a:buClr>
              <a:buSzPct val="80000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ii) fixing the value of the price index at the beginning of the coupon period because of the accrued interest (delay up to 6 months)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2915816" y="2416616"/>
                <a:ext cx="5832648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175">
                  <a:buClr>
                    <a:srgbClr val="7030A0"/>
                  </a:buClr>
                  <a:buSzPct val="80000"/>
                </a:pPr>
                <a14:m>
                  <m:oMath xmlns:m="http://schemas.openxmlformats.org/officeDocument/2006/math">
                    <m:r>
                      <a:rPr lang="en-GB" sz="1600" i="1" smtClean="0"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real coupon rate,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1600" i="1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annual rate of inflation,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/>
                            <a:ea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sz="1600" i="1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… price index</a:t>
                </a: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416616"/>
                <a:ext cx="5832648" cy="338554"/>
              </a:xfrm>
              <a:prstGeom prst="rect">
                <a:avLst/>
              </a:prstGeom>
              <a:blipFill rotWithShape="1">
                <a:blip r:embed="rId20"/>
                <a:stretch>
                  <a:fillRect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1188000" y="4526984"/>
            <a:ext cx="58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Use of outdated price index as a result of: 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800000" y="4838962"/>
            <a:ext cx="5437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Clr>
                <a:srgbClr val="7030A0"/>
              </a:buClr>
              <a:buSzPct val="80000"/>
            </a:pPr>
            <a:r>
              <a:rPr lang="en-GB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)  statistical data processing (delay up to 2 months)</a:t>
            </a:r>
          </a:p>
        </p:txBody>
      </p:sp>
    </p:spTree>
    <p:extLst>
      <p:ext uri="{BB962C8B-B14F-4D97-AF65-F5344CB8AC3E}">
        <p14:creationId xmlns:p14="http://schemas.microsoft.com/office/powerpoint/2010/main" val="264459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64001" y="933289"/>
            <a:ext cx="514816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Nominal and real yield to maturity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864000" y="3754058"/>
            <a:ext cx="296579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Break-even inflation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188000" y="4631812"/>
            <a:ext cx="69764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Break-even inflation can be found using the Fisher equation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1701783" y="1594932"/>
                <a:ext cx="5750538" cy="561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sSup>
                            <m:s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+. . . 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e>
                          </m:d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783" y="1594932"/>
                <a:ext cx="5750538" cy="56117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ovéPole 43"/>
          <p:cNvSpPr txBox="1"/>
          <p:nvPr/>
        </p:nvSpPr>
        <p:spPr>
          <a:xfrm>
            <a:off x="1188001" y="1285694"/>
            <a:ext cx="69764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Nominal (money) YTM for T-year inflation-linked bond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188000" y="2098988"/>
            <a:ext cx="55442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Real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YTM for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-year inflation-linked bond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1691679" y="2387020"/>
                <a:ext cx="7272809" cy="4412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7030A0"/>
                  </a:buClr>
                  <a:buSzPct val="80000"/>
                </a:pPr>
                <a:r>
                  <a:rPr lang="en-GB" sz="1600" dirty="0">
                    <a:latin typeface="Cambria Math"/>
                    <a:ea typeface="Cambria Math"/>
                  </a:rPr>
                  <a:t>real yield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GB" sz="1600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en-GB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GB" sz="1600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GB" sz="16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</m:num>
                      <m:den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en-GB" sz="16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en-GB" sz="1600" b="0" i="1" smtClean="0">
                        <a:latin typeface="Cambria Math"/>
                        <a:ea typeface="Cambria Math"/>
                      </a:rPr>
                      <m:t>−1</m:t>
                    </m:r>
                  </m:oMath>
                </a14:m>
                <a:r>
                  <a:rPr lang="en-GB" sz="1600" b="0" i="1" dirty="0">
                    <a:latin typeface="Cambria Math"/>
                    <a:ea typeface="Cambria Math"/>
                  </a:rPr>
                  <a:t>  </a:t>
                </a:r>
                <a:r>
                  <a:rPr lang="en-GB" sz="1600" dirty="0">
                    <a:latin typeface="Cambria Math"/>
                    <a:ea typeface="Cambria Math"/>
                  </a:rPr>
                  <a:t>       </a:t>
                </a:r>
                <a:r>
                  <a:rPr lang="en-GB" sz="1600" b="0" dirty="0">
                    <a:solidFill>
                      <a:srgbClr val="7030A0"/>
                    </a:solidFill>
                    <a:latin typeface="Cambria Math"/>
                    <a:ea typeface="Cambria Math"/>
                  </a:rPr>
                  <a:t>Fisher equation</a:t>
                </a:r>
                <a:r>
                  <a:rPr lang="en-GB" sz="1600" b="0" dirty="0">
                    <a:latin typeface="Cambria Math"/>
                    <a:ea typeface="Cambria Math"/>
                  </a:rPr>
                  <a:t>: (1+r)=(1+ρ)×(1+π)   or   r=ρ+π </a:t>
                </a: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79" y="2387020"/>
                <a:ext cx="7272809" cy="441275"/>
              </a:xfrm>
              <a:prstGeom prst="rect">
                <a:avLst/>
              </a:prstGeom>
              <a:blipFill>
                <a:blip r:embed="rId18"/>
                <a:stretch>
                  <a:fillRect l="-503" r="-503" b="-41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701782" y="2713166"/>
                <a:ext cx="5750538" cy="1015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sSup>
                            <m:s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+. . . 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e>
                          </m:d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i="1">
                          <a:latin typeface="Cambria Math"/>
                          <a:ea typeface="Cambria Math" panose="02040503050406030204" pitchFamily="18" charset="0"/>
                        </a:rPr>
                        <m:t>+. . . +</m:t>
                      </m:r>
                      <m:f>
                        <m:f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cs-CZ" sz="1400" i="1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/>
                                        </a:rPr>
                                        <m:t>𝜌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1782" y="2713166"/>
                <a:ext cx="5750538" cy="101579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/>
          <p:cNvSpPr txBox="1"/>
          <p:nvPr/>
        </p:nvSpPr>
        <p:spPr>
          <a:xfrm>
            <a:off x="1188000" y="4077072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Break-even inflation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makes the expected yield on an inflation-linked bond equal to the yield on a conventional bond of the same maturity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1188000" y="4913316"/>
            <a:ext cx="697645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Break-even inflation makes observable expected inflation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504934" y="5196307"/>
            <a:ext cx="745955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>
              <a:buClr>
                <a:srgbClr val="7030A0"/>
              </a:buClr>
              <a:buSzPct val="80000"/>
            </a:pP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expected infl.  is higher than break-even infl.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investors prefer IL-bonds over conventional ones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price of IL-bonds goes up  real yield on IL-bonds goes down   break-even infl. goes up and is closer to the expected inflation</a:t>
            </a:r>
            <a:endParaRPr lang="en-GB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Inflation-linked bond</a:t>
            </a:r>
            <a:r>
              <a:rPr lang="cs-CZ" dirty="0"/>
              <a:t> (2)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>
                <a:extLst>
                  <a:ext uri="{FF2B5EF4-FFF2-40B4-BE49-F238E27FC236}">
                    <a16:creationId xmlns:a16="http://schemas.microsoft.com/office/drawing/2014/main" id="{67E5441D-DA52-4693-A010-F2523875BD9F}"/>
                  </a:ext>
                </a:extLst>
              </p:cNvPr>
              <p:cNvSpPr txBox="1"/>
              <p:nvPr/>
            </p:nvSpPr>
            <p:spPr>
              <a:xfrm>
                <a:off x="6516216" y="1700808"/>
                <a:ext cx="2329645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rIns="0" rtlCol="0">
                <a:spAutoFit/>
              </a:bodyPr>
              <a:lstStyle/>
              <a:p>
                <a:pPr marL="355600" indent="-355600"/>
                <a14:m>
                  <m:oMath xmlns:m="http://schemas.openxmlformats.org/officeDocument/2006/math">
                    <m:r>
                      <a:rPr lang="en-GB" sz="1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nominal yield to maturity </a:t>
                </a:r>
              </a:p>
              <a:p>
                <a:pPr marL="355600" indent="-355600"/>
                <a14:m>
                  <m:oMath xmlns:m="http://schemas.openxmlformats.org/officeDocument/2006/math">
                    <m:r>
                      <a:rPr lang="en-GB" sz="1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real yield to maturity</a:t>
                </a:r>
              </a:p>
            </p:txBody>
          </p:sp>
        </mc:Choice>
        <mc:Fallback xmlns="">
          <p:sp>
            <p:nvSpPr>
              <p:cNvPr id="64" name="TextovéPole 63">
                <a:extLst>
                  <a:ext uri="{FF2B5EF4-FFF2-40B4-BE49-F238E27FC236}">
                    <a16:creationId xmlns:a16="http://schemas.microsoft.com/office/drawing/2014/main" id="{67E5441D-DA52-4693-A010-F2523875B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700808"/>
                <a:ext cx="2329645" cy="492443"/>
              </a:xfrm>
              <a:prstGeom prst="rect">
                <a:avLst/>
              </a:prstGeom>
              <a:blipFill>
                <a:blip r:embed="rId23"/>
                <a:stretch>
                  <a:fillRect l="-1047" t="-1235" b="-98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8785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13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Par yield curve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46820"/>
            <a:ext cx="298311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864000" y="2998113"/>
            <a:ext cx="799288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Consistency between par yield and zero yield curves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1188000" y="1268760"/>
            <a:ext cx="77044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Par yield curve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plot of yields to maturity for bonds priced at par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188000" y="1581368"/>
            <a:ext cx="6264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Par yields are equal to coupon rates for par bonds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1619672" y="1894782"/>
                <a:ext cx="4280371" cy="52610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 …+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4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1894782"/>
                <a:ext cx="4280371" cy="52610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ovéPole 46"/>
          <p:cNvSpPr txBox="1"/>
          <p:nvPr/>
        </p:nvSpPr>
        <p:spPr>
          <a:xfrm>
            <a:off x="1188000" y="2348880"/>
            <a:ext cx="766888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Par yields are used to determine the required coupon on new bonds that are to be issued at par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1619671" y="3390860"/>
                <a:ext cx="4464497" cy="5308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+ …+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1" y="3390860"/>
                <a:ext cx="4464497" cy="53085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6241006" y="3615664"/>
                <a:ext cx="2507458" cy="5334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=1, …, 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006" y="3615664"/>
                <a:ext cx="2507458" cy="53341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5868144" y="1969095"/>
                <a:ext cx="3007159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coupon rate of </a:t>
                </a: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par bond</a:t>
                </a: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969095"/>
                <a:ext cx="3007159" cy="307777"/>
              </a:xfrm>
              <a:prstGeom prst="rect">
                <a:avLst/>
              </a:prstGeom>
              <a:blipFill>
                <a:blip r:embed="rId18"/>
                <a:stretch>
                  <a:fillRect t="-588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868144" y="3451903"/>
                <a:ext cx="2795489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GB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</a:t>
                </a: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discount factor</a:t>
                </a: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451903"/>
                <a:ext cx="2795489" cy="307777"/>
              </a:xfrm>
              <a:prstGeom prst="rect">
                <a:avLst/>
              </a:prstGeom>
              <a:blipFill>
                <a:blip r:embed="rId19"/>
                <a:stretch>
                  <a:fillRect t="-3922" b="-176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1619673" y="4174481"/>
                <a:ext cx="1080120" cy="5365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3" y="4174481"/>
                <a:ext cx="1080120" cy="53655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2573092" y="4174481"/>
                <a:ext cx="1268749" cy="5365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3092" y="4174481"/>
                <a:ext cx="1268749" cy="53655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ovéPole 50"/>
              <p:cNvSpPr txBox="1"/>
              <p:nvPr/>
            </p:nvSpPr>
            <p:spPr>
              <a:xfrm>
                <a:off x="3635896" y="4166014"/>
                <a:ext cx="2520280" cy="5365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, . . . , </m:t>
                          </m:r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+…+</m:t>
                          </m:r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1" name="TextovéPol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166014"/>
                <a:ext cx="2520280" cy="53655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ovéPole 52"/>
          <p:cNvSpPr txBox="1"/>
          <p:nvPr/>
        </p:nvSpPr>
        <p:spPr>
          <a:xfrm>
            <a:off x="864000" y="5080835"/>
            <a:ext cx="655272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Position property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5541973" y="5432842"/>
                <a:ext cx="80520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cs-CZ" sz="1600" b="0" i="0" dirty="0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16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973" y="5432842"/>
                <a:ext cx="805202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1611204" y="3934517"/>
                <a:ext cx="446449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cs-CZ" sz="1400" dirty="0">
                    <a:ea typeface="Cambria Math" panose="020405030504060302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cs-CZ" sz="1400" b="0" i="0" smtClean="0"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1400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cs-CZ" sz="1400" b="0" i="1" smtClean="0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cs-CZ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cs-CZ" sz="1400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cs-CZ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cs-CZ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cs-CZ" sz="1400" b="0" i="1" smtClean="0">
                        <a:latin typeface="Cambria Math"/>
                        <a:ea typeface="Cambria Math"/>
                      </a:rPr>
                      <m:t>+…+</m:t>
                    </m:r>
                    <m:sSub>
                      <m:sSubPr>
                        <m:ctrlPr>
                          <a:rPr lang="cs-CZ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14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cs-CZ" sz="1400" i="1">
                        <a:latin typeface="Cambria Math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cs-CZ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cs-CZ" sz="1400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𝑀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×</m:t>
                    </m:r>
                    <m:sSub>
                      <m:sSubPr>
                        <m:ctrlPr>
                          <a:rPr lang="cs-CZ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cs-CZ" sz="14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</m:oMath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204" y="3934517"/>
                <a:ext cx="4464497" cy="307777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1619672" y="4653136"/>
                <a:ext cx="3168352" cy="5456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sz="14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400" b="0" i="1" smtClean="0">
                                  <a:latin typeface="Cambria Math"/>
                                  <a:ea typeface="Cambria Math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  <m:r>
                                    <a:rPr lang="cs-CZ" sz="1400" b="0" i="1" smtClean="0">
                                      <a:latin typeface="Cambria Math"/>
                                      <a:ea typeface="Cambria Math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653136"/>
                <a:ext cx="3168352" cy="545662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ovéPole 59"/>
          <p:cNvSpPr txBox="1"/>
          <p:nvPr/>
        </p:nvSpPr>
        <p:spPr>
          <a:xfrm>
            <a:off x="1188000" y="5411356"/>
            <a:ext cx="44641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Upward sloping zero yield curve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5539328" y="5682450"/>
                <a:ext cx="80699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cs-CZ" sz="1600" b="0" i="0" dirty="0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16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328" y="5682450"/>
                <a:ext cx="806995" cy="338554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/>
          <p:cNvSpPr txBox="1"/>
          <p:nvPr/>
        </p:nvSpPr>
        <p:spPr>
          <a:xfrm>
            <a:off x="1188000" y="5683698"/>
            <a:ext cx="446410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Down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ward sloping zero yield curve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 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sym typeface="Wingdings"/>
              </a:rPr>
              <a:t> 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4614415" y="4777407"/>
                <a:ext cx="1253729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=1, …, </m:t>
                      </m:r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415" y="4777407"/>
                <a:ext cx="1253729" cy="307777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3084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195" y="2132856"/>
            <a:ext cx="5966666" cy="1815066"/>
          </a:xfrm>
        </p:spPr>
        <p:txBody>
          <a:bodyPr/>
          <a:lstStyle/>
          <a:p>
            <a:pPr marL="182880" indent="0" algn="l">
              <a:buNone/>
            </a:pPr>
            <a:r>
              <a:rPr lang="en-GB" dirty="0">
                <a:solidFill>
                  <a:srgbClr val="7030A0"/>
                </a:solidFill>
              </a:rPr>
              <a:t>See you </a:t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dirty="0">
                <a:solidFill>
                  <a:srgbClr val="7030A0"/>
                </a:solidFill>
              </a:rPr>
              <a:t>in the next lecture</a:t>
            </a:r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14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12" name="Podnadpis 2"/>
          <p:cNvSpPr>
            <a:spLocks noGrp="1"/>
          </p:cNvSpPr>
          <p:nvPr/>
        </p:nvSpPr>
        <p:spPr>
          <a:xfrm>
            <a:off x="180000" y="288000"/>
            <a:ext cx="3600000" cy="36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 algn="l">
              <a:spcBef>
                <a:spcPts val="0"/>
              </a:spcBef>
              <a:spcAft>
                <a:spcPts val="0"/>
              </a:spcAft>
            </a:pPr>
            <a:r>
              <a:rPr lang="en-GB" sz="16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©</a:t>
            </a:r>
            <a:r>
              <a:rPr lang="en-GB" sz="1800" cap="small" dirty="0">
                <a:latin typeface="Algerian" panose="04020705040A02060702" pitchFamily="82" charset="0"/>
                <a:ea typeface="Tahoma" panose="020B0604030504040204" pitchFamily="34" charset="0"/>
                <a:cs typeface="Tahoma" panose="020B0604030504040204" pitchFamily="34" charset="0"/>
              </a:rPr>
              <a:t> O.D. Lecturing Legacy</a:t>
            </a:r>
          </a:p>
        </p:txBody>
      </p:sp>
    </p:spTree>
    <p:extLst>
      <p:ext uri="{BB962C8B-B14F-4D97-AF65-F5344CB8AC3E}">
        <p14:creationId xmlns:p14="http://schemas.microsoft.com/office/powerpoint/2010/main" val="105823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2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Concept of yield curve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864000" y="3933056"/>
            <a:ext cx="3860851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Practical considerations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0" y="939554"/>
            <a:ext cx="223988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4797732"/>
            <a:ext cx="77044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Yield curve must be constructed from a homogenous group of bonds: same economic sector, same credit risk, same degree of liquidity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0" y="4253795"/>
            <a:ext cx="74884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most frequent measure used in the construction of yield curve is the yield to maturity (YTM)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188000" y="5344200"/>
            <a:ext cx="7920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Practical problems: gaps in existing maturity structures, more bonds‘ yields observed for some maturities, short-term price anomalies   </a:t>
            </a:r>
          </a:p>
        </p:txBody>
      </p:sp>
      <p:sp>
        <p:nvSpPr>
          <p:cNvPr id="40" name="Oblouk 39"/>
          <p:cNvSpPr/>
          <p:nvPr/>
        </p:nvSpPr>
        <p:spPr>
          <a:xfrm rot="20678247">
            <a:off x="1401293" y="2463871"/>
            <a:ext cx="4888290" cy="633572"/>
          </a:xfrm>
          <a:prstGeom prst="arc">
            <a:avLst>
              <a:gd name="adj1" fmla="val 11427591"/>
              <a:gd name="adj2" fmla="val 21399881"/>
            </a:avLst>
          </a:prstGeom>
          <a:ln w="38100" cmpd="sng">
            <a:solidFill>
              <a:srgbClr val="C00000"/>
            </a:solidFill>
            <a:prstDash val="sys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33"/>
          <p:cNvCxnSpPr/>
          <p:nvPr/>
        </p:nvCxnSpPr>
        <p:spPr>
          <a:xfrm>
            <a:off x="1691679" y="2105425"/>
            <a:ext cx="1" cy="1550463"/>
          </a:xfrm>
          <a:prstGeom prst="line">
            <a:avLst/>
          </a:prstGeom>
          <a:ln w="2540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1682061" y="3655888"/>
            <a:ext cx="6130299" cy="12781"/>
          </a:xfrm>
          <a:prstGeom prst="line">
            <a:avLst/>
          </a:prstGeom>
          <a:ln w="2540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6454943" y="3607591"/>
            <a:ext cx="149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mbria Math"/>
                <a:ea typeface="Cambria Math" panose="02040503050406030204" pitchFamily="18" charset="0"/>
              </a:rPr>
              <a:t>time to maturity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055616" y="2024936"/>
            <a:ext cx="720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mbria Math"/>
                <a:ea typeface="Cambria Math" panose="02040503050406030204" pitchFamily="18" charset="0"/>
              </a:rPr>
              <a:t>rate of </a:t>
            </a:r>
          </a:p>
          <a:p>
            <a:r>
              <a:rPr lang="en-GB" sz="1400" dirty="0">
                <a:latin typeface="Cambria Math"/>
                <a:ea typeface="Cambria Math" panose="02040503050406030204" pitchFamily="18" charset="0"/>
              </a:rPr>
              <a:t>return</a:t>
            </a:r>
          </a:p>
        </p:txBody>
      </p:sp>
      <p:sp>
        <p:nvSpPr>
          <p:cNvPr id="33" name="Oblouk 32"/>
          <p:cNvSpPr/>
          <p:nvPr/>
        </p:nvSpPr>
        <p:spPr>
          <a:xfrm rot="11557653">
            <a:off x="2094168" y="2229911"/>
            <a:ext cx="4920156" cy="719451"/>
          </a:xfrm>
          <a:prstGeom prst="arc">
            <a:avLst>
              <a:gd name="adj1" fmla="val 11427591"/>
              <a:gd name="adj2" fmla="val 21356757"/>
            </a:avLst>
          </a:prstGeom>
          <a:ln w="38100" cmpd="sng">
            <a:solidFill>
              <a:srgbClr val="C00000"/>
            </a:solidFill>
            <a:prstDash val="lgDash"/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2411760" y="2711162"/>
            <a:ext cx="3595591" cy="0"/>
          </a:xfrm>
          <a:prstGeom prst="line">
            <a:avLst/>
          </a:prstGeom>
          <a:ln w="38100">
            <a:solidFill>
              <a:srgbClr val="C0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5974019" y="3147328"/>
            <a:ext cx="2305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 Math"/>
                <a:ea typeface="Cambria Math" panose="02040503050406030204" pitchFamily="18" charset="0"/>
              </a:rPr>
              <a:t>declining (falling, inverted) YC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969825" y="2535844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 Math"/>
                <a:ea typeface="Cambria Math" panose="02040503050406030204" pitchFamily="18" charset="0"/>
              </a:rPr>
              <a:t>horizontal (flat) YC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5976079" y="1927618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 Math"/>
                <a:ea typeface="Cambria Math" panose="02040503050406030204" pitchFamily="18" charset="0"/>
              </a:rPr>
              <a:t>rising YC</a:t>
            </a:r>
          </a:p>
        </p:txBody>
      </p:sp>
      <p:sp>
        <p:nvSpPr>
          <p:cNvPr id="48" name="Volný tvar 47"/>
          <p:cNvSpPr/>
          <p:nvPr/>
        </p:nvSpPr>
        <p:spPr>
          <a:xfrm rot="21189854">
            <a:off x="2452792" y="2410765"/>
            <a:ext cx="3513525" cy="899332"/>
          </a:xfrm>
          <a:custGeom>
            <a:avLst/>
            <a:gdLst>
              <a:gd name="connsiteX0" fmla="*/ 0 w 3251200"/>
              <a:gd name="connsiteY0" fmla="*/ 0 h 1058333"/>
              <a:gd name="connsiteX1" fmla="*/ 1346200 w 3251200"/>
              <a:gd name="connsiteY1" fmla="*/ 635000 h 1058333"/>
              <a:gd name="connsiteX2" fmla="*/ 1820334 w 3251200"/>
              <a:gd name="connsiteY2" fmla="*/ 59266 h 1058333"/>
              <a:gd name="connsiteX3" fmla="*/ 2125134 w 3251200"/>
              <a:gd name="connsiteY3" fmla="*/ 702733 h 1058333"/>
              <a:gd name="connsiteX4" fmla="*/ 3251200 w 3251200"/>
              <a:gd name="connsiteY4" fmla="*/ 1058333 h 1058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51200" h="1058333">
                <a:moveTo>
                  <a:pt x="0" y="0"/>
                </a:moveTo>
                <a:cubicBezTo>
                  <a:pt x="521405" y="312561"/>
                  <a:pt x="1042811" y="625122"/>
                  <a:pt x="1346200" y="635000"/>
                </a:cubicBezTo>
                <a:cubicBezTo>
                  <a:pt x="1649589" y="644878"/>
                  <a:pt x="1690512" y="47977"/>
                  <a:pt x="1820334" y="59266"/>
                </a:cubicBezTo>
                <a:cubicBezTo>
                  <a:pt x="1950156" y="70555"/>
                  <a:pt x="1886656" y="536222"/>
                  <a:pt x="2125134" y="702733"/>
                </a:cubicBezTo>
                <a:cubicBezTo>
                  <a:pt x="2363612" y="869244"/>
                  <a:pt x="2807406" y="963788"/>
                  <a:pt x="3251200" y="1058333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4488356" y="2348880"/>
            <a:ext cx="1019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 Math"/>
                <a:ea typeface="Cambria Math" panose="02040503050406030204" pitchFamily="18" charset="0"/>
              </a:rPr>
              <a:t>humped YC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188000" y="1342509"/>
            <a:ext cx="77089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Yield curve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(term structure of interest rates) is the relationship between a particular yield measure and a bond‘s maturity</a:t>
            </a:r>
          </a:p>
        </p:txBody>
      </p:sp>
      <p:cxnSp>
        <p:nvCxnSpPr>
          <p:cNvPr id="39" name="Přímá spojnice 38"/>
          <p:cNvCxnSpPr/>
          <p:nvPr/>
        </p:nvCxnSpPr>
        <p:spPr>
          <a:xfrm>
            <a:off x="3843453" y="3549863"/>
            <a:ext cx="0" cy="116515"/>
          </a:xfrm>
          <a:prstGeom prst="line">
            <a:avLst/>
          </a:prstGeom>
          <a:ln w="2540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3131840" y="3558324"/>
            <a:ext cx="0" cy="116515"/>
          </a:xfrm>
          <a:prstGeom prst="line">
            <a:avLst/>
          </a:prstGeom>
          <a:ln w="2540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2411760" y="3556230"/>
            <a:ext cx="0" cy="116515"/>
          </a:xfrm>
          <a:prstGeom prst="line">
            <a:avLst/>
          </a:prstGeom>
          <a:ln w="2540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6003693" y="3549857"/>
            <a:ext cx="0" cy="116515"/>
          </a:xfrm>
          <a:prstGeom prst="line">
            <a:avLst/>
          </a:prstGeom>
          <a:ln w="2540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2267744" y="3668944"/>
            <a:ext cx="297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ambria Math"/>
                <a:ea typeface="Cambria Math" panose="02040503050406030204" pitchFamily="18" charset="0"/>
              </a:rPr>
              <a:t>1</a:t>
            </a:r>
            <a:endParaRPr lang="en-GB" sz="1200" dirty="0">
              <a:latin typeface="Cambria Math"/>
              <a:ea typeface="Cambria Math" panose="02040503050406030204" pitchFamily="18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986673" y="3672667"/>
            <a:ext cx="297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ambria Math"/>
                <a:ea typeface="Cambria Math" panose="02040503050406030204" pitchFamily="18" charset="0"/>
              </a:rPr>
              <a:t>2</a:t>
            </a:r>
            <a:endParaRPr lang="en-GB" sz="1200" dirty="0">
              <a:latin typeface="Cambria Math"/>
              <a:ea typeface="Cambria Math" panose="02040503050406030204" pitchFamily="18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858526" y="3660477"/>
            <a:ext cx="297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ambria Math"/>
                <a:ea typeface="Cambria Math" panose="02040503050406030204" pitchFamily="18" charset="0"/>
              </a:rPr>
              <a:t>T</a:t>
            </a:r>
            <a:endParaRPr lang="en-GB" sz="1200" dirty="0">
              <a:latin typeface="Cambria Math"/>
              <a:ea typeface="Cambria Math" panose="02040503050406030204" pitchFamily="18" charset="0"/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4572000" y="3558324"/>
            <a:ext cx="0" cy="116515"/>
          </a:xfrm>
          <a:prstGeom prst="line">
            <a:avLst/>
          </a:prstGeom>
          <a:ln w="25400"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1691680" y="2063090"/>
            <a:ext cx="297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ambria Math"/>
                <a:ea typeface="Cambria Math" panose="02040503050406030204" pitchFamily="18" charset="0"/>
              </a:rPr>
              <a:t>%</a:t>
            </a:r>
            <a:endParaRPr lang="en-GB" sz="1200" dirty="0">
              <a:latin typeface="Cambria Math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62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Přímá spojnice se šipkou 34"/>
          <p:cNvCxnSpPr/>
          <p:nvPr/>
        </p:nvCxnSpPr>
        <p:spPr>
          <a:xfrm flipV="1">
            <a:off x="5948619" y="2326497"/>
            <a:ext cx="0" cy="382423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 flipV="1">
            <a:off x="2924284" y="2962867"/>
            <a:ext cx="0" cy="224708"/>
          </a:xfrm>
          <a:prstGeom prst="straightConnector1">
            <a:avLst/>
          </a:prstGeom>
          <a:ln w="25400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3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Zero</a:t>
            </a:r>
            <a:r>
              <a:rPr lang="cs-CZ" dirty="0"/>
              <a:t> </a:t>
            </a:r>
            <a:r>
              <a:rPr lang="en-GB" dirty="0"/>
              <a:t>yield curve</a:t>
            </a:r>
          </a:p>
        </p:txBody>
      </p:sp>
      <p:graphicFrame>
        <p:nvGraphicFramePr>
          <p:cNvPr id="34" name="Tabulka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09383"/>
              </p:ext>
            </p:extLst>
          </p:nvPr>
        </p:nvGraphicFramePr>
        <p:xfrm>
          <a:off x="2915816" y="2691986"/>
          <a:ext cx="30480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834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L="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6300192" y="4170566"/>
                <a:ext cx="2592286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GB" sz="1600" b="0" i="1" smtClean="0">
                        <a:latin typeface="Cambria Math"/>
                        <a:ea typeface="Cambria Math" panose="02040503050406030204" pitchFamily="18" charset="0"/>
                      </a:rPr>
                      <m:t>…</m:t>
                    </m:r>
                    <m:r>
                      <m:rPr>
                        <m:sty m:val="p"/>
                      </m:rPr>
                      <a:rPr lang="en-GB" sz="1600" b="0" i="0" smtClean="0">
                        <a:latin typeface="Cambria Math"/>
                        <a:ea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GB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zero rate</a:t>
                </a:r>
                <a:endParaRPr lang="en-GB" sz="15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4170566"/>
                <a:ext cx="2592286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7143" b="-19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ovéPole 38"/>
          <p:cNvSpPr txBox="1"/>
          <p:nvPr/>
        </p:nvSpPr>
        <p:spPr>
          <a:xfrm>
            <a:off x="864000" y="3108261"/>
            <a:ext cx="516331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Properties of zero-coupon bonds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864001" y="908720"/>
            <a:ext cx="298792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75" name="TextovéPole 74"/>
          <p:cNvSpPr txBox="1"/>
          <p:nvPr/>
        </p:nvSpPr>
        <p:spPr>
          <a:xfrm>
            <a:off x="1188001" y="1226425"/>
            <a:ext cx="72004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Zero yield curve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the yield curve which is constructed from yields of zero-coupon bonds </a:t>
            </a:r>
          </a:p>
        </p:txBody>
      </p:sp>
      <p:sp>
        <p:nvSpPr>
          <p:cNvPr id="76" name="TextovéPole 75"/>
          <p:cNvSpPr txBox="1"/>
          <p:nvPr/>
        </p:nvSpPr>
        <p:spPr>
          <a:xfrm>
            <a:off x="1188001" y="1747415"/>
            <a:ext cx="779973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Zero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coupon bonds </a:t>
            </a:r>
            <a:r>
              <a:rPr lang="cs-CZ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are bonds that make no coupon payment and the only cashflow is the price paid and the principal amount received at maturity</a:t>
            </a:r>
          </a:p>
        </p:txBody>
      </p:sp>
      <p:sp>
        <p:nvSpPr>
          <p:cNvPr id="77" name="TextovéPole 76"/>
          <p:cNvSpPr txBox="1"/>
          <p:nvPr/>
        </p:nvSpPr>
        <p:spPr>
          <a:xfrm>
            <a:off x="1188000" y="3467140"/>
            <a:ext cx="740277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Zero-coupon  bonds have convenient analytical properties and do not suffer from reinvestment risk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ovéPole 77"/>
              <p:cNvSpPr txBox="1"/>
              <p:nvPr/>
            </p:nvSpPr>
            <p:spPr>
              <a:xfrm>
                <a:off x="1547664" y="4064962"/>
                <a:ext cx="2057308" cy="5881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𝑌𝑇𝑀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8" name="TextovéPole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064962"/>
                <a:ext cx="2057308" cy="5881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ovéPole 78"/>
          <p:cNvSpPr txBox="1"/>
          <p:nvPr/>
        </p:nvSpPr>
        <p:spPr>
          <a:xfrm>
            <a:off x="1188001" y="4604470"/>
            <a:ext cx="770447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Incomplete structure of zero-coupon  bonds needed for the construction of zero yield curve can be solved by bootstrapping  or synthetization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902328" y="2329136"/>
                <a:ext cx="427609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328" y="2329136"/>
                <a:ext cx="427609" cy="30777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2555776" y="2886938"/>
                <a:ext cx="4276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cs-CZ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886938"/>
                <a:ext cx="427609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1188000" y="5152720"/>
            <a:ext cx="7679223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Ambiguous correspondence between the market returns and extracted zero rate yields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different sets of bonds with the same YTM may generate different zero yield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3347863" y="3979663"/>
                <a:ext cx="2808313" cy="71019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   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𝑌𝑇𝑀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𝑧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𝑡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  <a:sym typeface="Wingdings"/>
                                    </a:rPr>
                                    <m:t>𝑀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  <a:sym typeface="Wingdings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  <a:sym typeface="Wingdings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  <a:sym typeface="Wingdings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  <a:sym typeface="Wingdings"/>
                                </a:rPr>
                                <m:t>𝑡</m:t>
                              </m:r>
                            </m:den>
                          </m:f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−1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3" y="3979663"/>
                <a:ext cx="2808313" cy="71019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668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4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16867"/>
            <a:ext cx="435157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Bondstripping</a:t>
            </a: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(unbundling)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1619672" y="4725144"/>
                <a:ext cx="3595907" cy="5952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(1+</m:t>
                          </m:r>
                          <m:sSub>
                            <m:sSubPr>
                              <m:ctrlPr>
                                <a:rPr lang="cs-CZ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𝒛</m:t>
                              </m:r>
                            </m:e>
                            <m:sub>
                              <m:r>
                                <a:rPr lang="cs-CZ" sz="1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725144"/>
                <a:ext cx="3595907" cy="595228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ovéPole 19"/>
          <p:cNvSpPr txBox="1"/>
          <p:nvPr/>
        </p:nvSpPr>
        <p:spPr>
          <a:xfrm>
            <a:off x="864001" y="3966155"/>
            <a:ext cx="658831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Identical present values for identical cash flows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1619672" y="5311640"/>
                <a:ext cx="5681298" cy="5952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cs-CZ" sz="1600" i="1"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600" b="1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1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𝒛</m:t>
                                      </m:r>
                                    </m:e>
                                    <m:sub>
                                      <m:r>
                                        <a:rPr lang="cs-CZ" sz="1600" b="1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311640"/>
                <a:ext cx="5681298" cy="59522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ovéPole 38"/>
          <p:cNvSpPr txBox="1"/>
          <p:nvPr/>
        </p:nvSpPr>
        <p:spPr>
          <a:xfrm>
            <a:off x="1188001" y="1268760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Technique of financial engineering that breaks down a coupon-bearing bond into a set of zero-coupon bonds with the same combined cash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flow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293500" y="1895703"/>
            <a:ext cx="1224136" cy="30777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Cambria Math"/>
                <a:ea typeface="Cambria Math" panose="02040503050406030204" pitchFamily="18" charset="0"/>
              </a:rPr>
              <a:t>Coupon bond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flipV="1">
            <a:off x="2411760" y="2039719"/>
            <a:ext cx="4320480" cy="9872"/>
          </a:xfrm>
          <a:prstGeom prst="straightConnector1">
            <a:avLst/>
          </a:prstGeom>
          <a:ln w="25400">
            <a:headEnd type="non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Skupina 13"/>
          <p:cNvGrpSpPr/>
          <p:nvPr/>
        </p:nvGrpSpPr>
        <p:grpSpPr>
          <a:xfrm>
            <a:off x="2915816" y="2049591"/>
            <a:ext cx="432048" cy="688722"/>
            <a:chOff x="2915816" y="2142728"/>
            <a:chExt cx="432048" cy="6887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ovéPole 10"/>
                <p:cNvSpPr txBox="1"/>
                <p:nvPr/>
              </p:nvSpPr>
              <p:spPr>
                <a:xfrm>
                  <a:off x="2915816" y="2492896"/>
                  <a:ext cx="432048" cy="33855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cs-CZ" sz="1600" b="1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" name="TextovéPole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5816" y="2492896"/>
                  <a:ext cx="432048" cy="338554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  <a:ln w="127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Přímá spojnice se šipkou 12"/>
            <p:cNvCxnSpPr>
              <a:endCxn id="11" idx="0"/>
            </p:cNvCxnSpPr>
            <p:nvPr/>
          </p:nvCxnSpPr>
          <p:spPr>
            <a:xfrm>
              <a:off x="3131840" y="2142728"/>
              <a:ext cx="0" cy="350168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Skupina 39"/>
          <p:cNvGrpSpPr/>
          <p:nvPr/>
        </p:nvGrpSpPr>
        <p:grpSpPr>
          <a:xfrm>
            <a:off x="3635896" y="2049948"/>
            <a:ext cx="432048" cy="688722"/>
            <a:chOff x="2915816" y="2142728"/>
            <a:chExt cx="432048" cy="6887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ovéPole 40"/>
                <p:cNvSpPr txBox="1"/>
                <p:nvPr/>
              </p:nvSpPr>
              <p:spPr>
                <a:xfrm>
                  <a:off x="2915816" y="2492896"/>
                  <a:ext cx="432048" cy="33855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cs-CZ" sz="1600" b="1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1" name="TextovéPole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5816" y="2492896"/>
                  <a:ext cx="432048" cy="338554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  <a:ln w="127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Přímá spojnice se šipkou 41"/>
            <p:cNvCxnSpPr>
              <a:endCxn id="41" idx="0"/>
            </p:cNvCxnSpPr>
            <p:nvPr/>
          </p:nvCxnSpPr>
          <p:spPr>
            <a:xfrm>
              <a:off x="3131840" y="2142728"/>
              <a:ext cx="0" cy="350168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Skupina 42"/>
          <p:cNvGrpSpPr/>
          <p:nvPr/>
        </p:nvGrpSpPr>
        <p:grpSpPr>
          <a:xfrm>
            <a:off x="6516216" y="2039719"/>
            <a:ext cx="432048" cy="688722"/>
            <a:chOff x="2915816" y="2142728"/>
            <a:chExt cx="432048" cy="6887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ovéPole 43"/>
                <p:cNvSpPr txBox="1"/>
                <p:nvPr/>
              </p:nvSpPr>
              <p:spPr>
                <a:xfrm>
                  <a:off x="2915816" y="2492896"/>
                  <a:ext cx="432048" cy="33855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cs-CZ" sz="16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 panose="02040503050406030204" pitchFamily="18" charset="0"/>
                              </a:rPr>
                              <m:t>𝑻</m:t>
                            </m:r>
                          </m:sub>
                        </m:sSub>
                      </m:oMath>
                    </m:oMathPara>
                  </a14:m>
                  <a:endParaRPr lang="cs-CZ" sz="1600" b="1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4" name="TextovéPole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5816" y="2492896"/>
                  <a:ext cx="432048" cy="338554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  <a:ln w="127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Přímá spojnice se šipkou 44"/>
            <p:cNvCxnSpPr>
              <a:endCxn id="44" idx="0"/>
            </p:cNvCxnSpPr>
            <p:nvPr/>
          </p:nvCxnSpPr>
          <p:spPr>
            <a:xfrm>
              <a:off x="3131840" y="2142728"/>
              <a:ext cx="0" cy="350168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Skupina 7"/>
          <p:cNvGrpSpPr/>
          <p:nvPr/>
        </p:nvGrpSpPr>
        <p:grpSpPr>
          <a:xfrm>
            <a:off x="6732240" y="2039719"/>
            <a:ext cx="1423226" cy="688722"/>
            <a:chOff x="6732240" y="2039719"/>
            <a:chExt cx="1423226" cy="6887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ovéPole 46"/>
                <p:cNvSpPr txBox="1"/>
                <p:nvPr/>
              </p:nvSpPr>
              <p:spPr>
                <a:xfrm>
                  <a:off x="7092280" y="2389887"/>
                  <a:ext cx="1063186" cy="33855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just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sz="16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𝑴</m:t>
                        </m:r>
                      </m:oMath>
                    </m:oMathPara>
                  </a14:m>
                  <a:endParaRPr lang="cs-CZ" sz="1600" b="1" i="1" dirty="0">
                    <a:latin typeface="Cambria Math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7" name="TextovéPole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2280" y="2389887"/>
                  <a:ext cx="1063186" cy="338554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  <a:ln w="127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Přímá spojnice se šipkou 47"/>
            <p:cNvCxnSpPr/>
            <p:nvPr/>
          </p:nvCxnSpPr>
          <p:spPr>
            <a:xfrm>
              <a:off x="6732240" y="2039719"/>
              <a:ext cx="828104" cy="323005"/>
            </a:xfrm>
            <a:prstGeom prst="straightConnector1">
              <a:avLst/>
            </a:prstGeom>
            <a:ln w="254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Přímá spojnice 51"/>
          <p:cNvCxnSpPr/>
          <p:nvPr/>
        </p:nvCxnSpPr>
        <p:spPr>
          <a:xfrm>
            <a:off x="1297772" y="2827612"/>
            <a:ext cx="6857694" cy="0"/>
          </a:xfrm>
          <a:prstGeom prst="line">
            <a:avLst/>
          </a:prstGeom>
          <a:ln w="38100" cmpd="dbl">
            <a:solidFill>
              <a:schemeClr val="tx1"/>
            </a:solidFill>
            <a:headEnd type="diamond" w="sm" len="sm"/>
            <a:tailEnd type="diamond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2915816" y="2933488"/>
                <a:ext cx="432048" cy="338554"/>
              </a:xfrm>
              <a:prstGeom prst="rect">
                <a:avLst/>
              </a:prstGeom>
              <a:solidFill>
                <a:srgbClr val="7030A0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cs-CZ" sz="1600" b="1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933488"/>
                <a:ext cx="432048" cy="338554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3635896" y="2934000"/>
                <a:ext cx="432048" cy="338554"/>
              </a:xfrm>
              <a:prstGeom prst="rect">
                <a:avLst/>
              </a:prstGeom>
              <a:solidFill>
                <a:srgbClr val="7030A0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cs-CZ" sz="1600" b="1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934000"/>
                <a:ext cx="432048" cy="33855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6516216" y="2934000"/>
                <a:ext cx="432048" cy="338554"/>
              </a:xfrm>
              <a:prstGeom prst="rect">
                <a:avLst/>
              </a:prstGeom>
              <a:solidFill>
                <a:srgbClr val="7030A0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cs-CZ" sz="16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</m:oMath>
                  </m:oMathPara>
                </a14:m>
                <a:endParaRPr lang="cs-CZ" sz="1600" b="1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934000"/>
                <a:ext cx="432048" cy="33855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7092000" y="2933768"/>
                <a:ext cx="1063186" cy="338554"/>
              </a:xfrm>
              <a:prstGeom prst="rect">
                <a:avLst/>
              </a:prstGeom>
              <a:solidFill>
                <a:srgbClr val="7030A0"/>
              </a:solidFill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cs-CZ" sz="1600" b="1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000" y="2933768"/>
                <a:ext cx="1063186" cy="338554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ovéPole 61"/>
          <p:cNvSpPr txBox="1"/>
          <p:nvPr/>
        </p:nvSpPr>
        <p:spPr>
          <a:xfrm>
            <a:off x="1188001" y="3358733"/>
            <a:ext cx="78484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Indifference between the two identical cash flows received at the same point in time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188001" y="4326964"/>
            <a:ext cx="7786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process works iteratively from the lowest to the highest maturities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6274798" y="4728626"/>
                <a:ext cx="2761698" cy="12926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36000" rIns="0" rtlCol="0">
                <a:spAutoFit/>
              </a:bodyPr>
              <a:lstStyle/>
              <a:p>
                <a:pPr marL="355600" indent="-355600"/>
                <a14:m>
                  <m:oMath xmlns:m="http://schemas.openxmlformats.org/officeDocument/2006/math">
                    <m:sSub>
                      <m:sSubPr>
                        <m:ctrlPr>
                          <a:rPr lang="en-GB" sz="1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3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sz="13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yield to maturity of the</a:t>
                </a:r>
              </a:p>
              <a:p>
                <a:pPr marL="355600"/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selected </a:t>
                </a:r>
                <a:r>
                  <a:rPr lang="en-GB" sz="13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coupon bond</a:t>
                </a:r>
              </a:p>
              <a:p>
                <a:pPr marL="355600" indent="-355600"/>
                <a14:m>
                  <m:oMath xmlns:m="http://schemas.openxmlformats.org/officeDocument/2006/math">
                    <m:sSub>
                      <m:sSubPr>
                        <m:ctrlPr>
                          <a:rPr lang="en-GB" sz="1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3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13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yield to maturity of the bootstrapped </a:t>
                </a:r>
                <a:r>
                  <a:rPr lang="en-GB" sz="13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</a:t>
                </a:r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-year zero bond</a:t>
                </a:r>
              </a:p>
              <a:p>
                <a:pPr marL="355600" indent="-355600"/>
                <a14:m>
                  <m:oMath xmlns:m="http://schemas.openxmlformats.org/officeDocument/2006/math">
                    <m:sSub>
                      <m:sSubPr>
                        <m:ctrlPr>
                          <a:rPr lang="en-GB" sz="1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3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13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GB" sz="13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GB" sz="13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1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3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13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13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… market price and coupon of the t-year coupon bond</a:t>
                </a:r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798" y="4728626"/>
                <a:ext cx="2761698" cy="1292662"/>
              </a:xfrm>
              <a:prstGeom prst="rect">
                <a:avLst/>
              </a:prstGeom>
              <a:blipFill rotWithShape="1">
                <a:blip r:embed="rId28"/>
                <a:stretch>
                  <a:fillRect l="-662" t="-472" b="-33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ovéPole 49"/>
          <p:cNvSpPr txBox="1"/>
          <p:nvPr/>
        </p:nvSpPr>
        <p:spPr>
          <a:xfrm>
            <a:off x="1297772" y="2934000"/>
            <a:ext cx="1224136" cy="338400"/>
          </a:xfrm>
          <a:prstGeom prst="rect">
            <a:avLst/>
          </a:prstGeom>
          <a:solidFill>
            <a:srgbClr val="7030A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Cambria Math"/>
                <a:ea typeface="Cambria Math" panose="02040503050406030204" pitchFamily="18" charset="0"/>
              </a:rPr>
              <a:t>Zero bonds</a:t>
            </a:r>
          </a:p>
        </p:txBody>
      </p:sp>
      <p:sp>
        <p:nvSpPr>
          <p:cNvPr id="51" name="TextovéPole 50"/>
          <p:cNvSpPr txBox="1"/>
          <p:nvPr/>
        </p:nvSpPr>
        <p:spPr>
          <a:xfrm>
            <a:off x="4788000" y="2934000"/>
            <a:ext cx="1084613" cy="338554"/>
          </a:xfrm>
          <a:prstGeom prst="rect">
            <a:avLst/>
          </a:prstGeom>
          <a:solidFill>
            <a:srgbClr val="7030A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solidFill>
                  <a:schemeClr val="bg1"/>
                </a:solidFill>
                <a:latin typeface="Cambria Math"/>
                <a:ea typeface="Cambria Math" panose="02040503050406030204" pitchFamily="18" charset="0"/>
              </a:rPr>
              <a:t>• • •</a:t>
            </a:r>
          </a:p>
        </p:txBody>
      </p:sp>
      <p:sp>
        <p:nvSpPr>
          <p:cNvPr id="53" name="TextovéPole 52"/>
          <p:cNvSpPr txBox="1"/>
          <p:nvPr/>
        </p:nvSpPr>
        <p:spPr>
          <a:xfrm>
            <a:off x="4788024" y="2395767"/>
            <a:ext cx="1084613" cy="338554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solidFill>
                  <a:schemeClr val="bg1"/>
                </a:solidFill>
                <a:latin typeface="Cambria Math"/>
                <a:ea typeface="Cambria Math" panose="02040503050406030204" pitchFamily="18" charset="0"/>
              </a:rPr>
              <a:t>• • •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Bootstrapping</a:t>
            </a:r>
          </a:p>
        </p:txBody>
      </p:sp>
    </p:spTree>
    <p:extLst>
      <p:ext uri="{BB962C8B-B14F-4D97-AF65-F5344CB8AC3E}">
        <p14:creationId xmlns:p14="http://schemas.microsoft.com/office/powerpoint/2010/main" val="319519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7164288" y="3573016"/>
                <a:ext cx="1872208" cy="6231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bPr>
                        <m:e>
                          <m:r>
                            <a:rPr lang="cs-CZ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𝒛</m:t>
                          </m:r>
                        </m:e>
                        <m:sub>
                          <m:r>
                            <a:rPr lang="cs-CZ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 panose="02040503050406030204" pitchFamily="18" charset="0"/>
                              <a:sym typeface="Wingdings"/>
                            </a:rPr>
                            <m:t>𝑻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=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/>
                                    </a:rPr>
                                    <m:t>𝑀</m:t>
                                  </m:r>
                                </m:num>
                                <m:den>
                                  <m: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/>
                                    </a:rPr>
                                    <m:t>𝑃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  <a:sym typeface="Wingdings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  <a:sym typeface="Wingdings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  <a:sym typeface="Wingdings"/>
                        </a:rPr>
                        <m:t>−1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573016"/>
                <a:ext cx="1872208" cy="6231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fld id="{DFE5482F-2F05-49C5-9E15-73F945A41231}" type="slidenum">
              <a:rPr lang="cs-CZ" smtClean="0"/>
              <a:pPr algn="r"/>
              <a:t>5</a:t>
            </a:fld>
            <a:endParaRPr lang="cs-CZ" dirty="0"/>
          </a:p>
        </p:txBody>
      </p:sp>
      <p:cxnSp>
        <p:nvCxnSpPr>
          <p:cNvPr id="57" name="Přímá spojnice se šipkou 56"/>
          <p:cNvCxnSpPr/>
          <p:nvPr/>
        </p:nvCxnSpPr>
        <p:spPr>
          <a:xfrm flipV="1">
            <a:off x="1424856" y="3479842"/>
            <a:ext cx="0" cy="360000"/>
          </a:xfrm>
          <a:prstGeom prst="straightConnector1">
            <a:avLst/>
          </a:prstGeom>
          <a:ln w="25400">
            <a:solidFill>
              <a:srgbClr val="00B05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/>
          <p:nvPr/>
        </p:nvCxnSpPr>
        <p:spPr>
          <a:xfrm flipV="1">
            <a:off x="5220072" y="4195482"/>
            <a:ext cx="0" cy="14400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ravoúhlá spojnice 26"/>
          <p:cNvCxnSpPr/>
          <p:nvPr/>
        </p:nvCxnSpPr>
        <p:spPr>
          <a:xfrm rot="5400000">
            <a:off x="972917" y="4476429"/>
            <a:ext cx="758080" cy="171118"/>
          </a:xfrm>
          <a:prstGeom prst="bentConnector3">
            <a:avLst>
              <a:gd name="adj1" fmla="val -259"/>
            </a:avLst>
          </a:prstGeom>
          <a:ln w="38100" cmpd="dbl">
            <a:solidFill>
              <a:srgbClr val="7030A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ravoúhlá spojnice 8"/>
          <p:cNvCxnSpPr/>
          <p:nvPr/>
        </p:nvCxnSpPr>
        <p:spPr>
          <a:xfrm rot="5400000" flipH="1" flipV="1">
            <a:off x="6329499" y="3130712"/>
            <a:ext cx="1217826" cy="192046"/>
          </a:xfrm>
          <a:prstGeom prst="bentConnector3">
            <a:avLst>
              <a:gd name="adj1" fmla="val -752"/>
            </a:avLst>
          </a:prstGeom>
          <a:ln w="38100" cmpd="dbl">
            <a:solidFill>
              <a:srgbClr val="7030A0"/>
            </a:solidFill>
            <a:headEnd type="none" w="lg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 flipV="1">
            <a:off x="6317126" y="4183264"/>
            <a:ext cx="0" cy="39600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6312931" y="3272161"/>
            <a:ext cx="0" cy="5400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1416312" y="4129345"/>
            <a:ext cx="554" cy="1006361"/>
          </a:xfrm>
          <a:prstGeom prst="straightConnector1">
            <a:avLst/>
          </a:prstGeom>
          <a:ln w="25400"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950578"/>
              </p:ext>
            </p:extLst>
          </p:nvPr>
        </p:nvGraphicFramePr>
        <p:xfrm>
          <a:off x="1408411" y="3821413"/>
          <a:ext cx="545091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6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5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50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marL="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T-2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T-1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ovéPole 19"/>
          <p:cNvSpPr txBox="1"/>
          <p:nvPr/>
        </p:nvSpPr>
        <p:spPr>
          <a:xfrm>
            <a:off x="2572632" y="4720949"/>
            <a:ext cx="38164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ash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flow from T-year coupon bond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864000" y="937295"/>
            <a:ext cx="371736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Synthetic security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1188000" y="1268760"/>
            <a:ext cx="75956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 bundle of securities whose combined cash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flow is the same as the cash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flow of the imitated security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187999" y="1839978"/>
            <a:ext cx="763958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Synthetic zero bond is a set of coupon bonds whose combined cash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flow creates the cash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flow of the zero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coupon bond 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864000" y="2494057"/>
            <a:ext cx="370799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Sketch of synthetization</a:t>
            </a:r>
          </a:p>
        </p:txBody>
      </p:sp>
      <p:cxnSp>
        <p:nvCxnSpPr>
          <p:cNvPr id="46" name="Přímá spojnice se šipkou 45"/>
          <p:cNvCxnSpPr/>
          <p:nvPr/>
        </p:nvCxnSpPr>
        <p:spPr>
          <a:xfrm flipV="1">
            <a:off x="5762268" y="3268050"/>
            <a:ext cx="0" cy="5400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V="1">
            <a:off x="1954311" y="3285142"/>
            <a:ext cx="0" cy="5400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2051720" y="4907223"/>
            <a:ext cx="360040" cy="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2051720" y="5161387"/>
            <a:ext cx="360040" cy="0"/>
          </a:xfrm>
          <a:prstGeom prst="straightConnector1">
            <a:avLst/>
          </a:prstGeom>
          <a:ln w="25400">
            <a:solidFill>
              <a:srgbClr val="00B05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2568438" y="4974869"/>
            <a:ext cx="57987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ash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flow from (T-1)-year coupon bonds that clear the flows at the end of year T-1  </a:t>
            </a:r>
          </a:p>
        </p:txBody>
      </p:sp>
      <p:cxnSp>
        <p:nvCxnSpPr>
          <p:cNvPr id="53" name="Přímá spojnice se šipkou 52"/>
          <p:cNvCxnSpPr/>
          <p:nvPr/>
        </p:nvCxnSpPr>
        <p:spPr>
          <a:xfrm flipV="1">
            <a:off x="5766463" y="4199991"/>
            <a:ext cx="0" cy="14400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V="1">
            <a:off x="1954311" y="4195719"/>
            <a:ext cx="0" cy="14400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V="1">
            <a:off x="2496193" y="3284984"/>
            <a:ext cx="0" cy="5400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 flipV="1">
            <a:off x="2496193" y="4191524"/>
            <a:ext cx="0" cy="14400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V="1">
            <a:off x="5770893" y="4330920"/>
            <a:ext cx="0" cy="288000"/>
          </a:xfrm>
          <a:prstGeom prst="straightConnector1">
            <a:avLst/>
          </a:prstGeom>
          <a:ln w="25400">
            <a:solidFill>
              <a:srgbClr val="C0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2496507" y="4323001"/>
            <a:ext cx="0" cy="108000"/>
          </a:xfrm>
          <a:prstGeom prst="straightConnector1">
            <a:avLst/>
          </a:prstGeom>
          <a:ln w="25400">
            <a:solidFill>
              <a:srgbClr val="C0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1954311" y="4323524"/>
            <a:ext cx="0" cy="108000"/>
          </a:xfrm>
          <a:prstGeom prst="straightConnector1">
            <a:avLst/>
          </a:prstGeom>
          <a:ln w="25400">
            <a:solidFill>
              <a:srgbClr val="C0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V="1">
            <a:off x="1420740" y="3240541"/>
            <a:ext cx="0" cy="252000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2572552" y="5487636"/>
            <a:ext cx="579878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ash</a:t>
            </a:r>
            <a:r>
              <a:rPr lang="cs-CZ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flow from (T-2)-year coupon bonds that clear the flows at the end of year T-2  </a:t>
            </a:r>
          </a:p>
        </p:txBody>
      </p:sp>
      <p:cxnSp>
        <p:nvCxnSpPr>
          <p:cNvPr id="63" name="Přímá spojnice se šipkou 62"/>
          <p:cNvCxnSpPr/>
          <p:nvPr/>
        </p:nvCxnSpPr>
        <p:spPr>
          <a:xfrm>
            <a:off x="2051720" y="5669715"/>
            <a:ext cx="360040" cy="0"/>
          </a:xfrm>
          <a:prstGeom prst="straightConnector1">
            <a:avLst/>
          </a:prstGeom>
          <a:ln w="25400">
            <a:solidFill>
              <a:srgbClr val="C0000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047247" y="3284984"/>
            <a:ext cx="0" cy="5400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 flipV="1">
            <a:off x="3042661" y="4195687"/>
            <a:ext cx="0" cy="14400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/>
          <p:nvPr/>
        </p:nvCxnSpPr>
        <p:spPr>
          <a:xfrm flipV="1">
            <a:off x="3042975" y="4327164"/>
            <a:ext cx="0" cy="108000"/>
          </a:xfrm>
          <a:prstGeom prst="straightConnector1">
            <a:avLst/>
          </a:prstGeom>
          <a:ln w="25400">
            <a:solidFill>
              <a:srgbClr val="C0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ovéPole 65"/>
              <p:cNvSpPr txBox="1"/>
              <p:nvPr/>
            </p:nvSpPr>
            <p:spPr>
              <a:xfrm>
                <a:off x="7071318" y="2905200"/>
                <a:ext cx="4276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6" name="TextovéPole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1318" y="2905200"/>
                <a:ext cx="427609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908059" y="4335431"/>
                <a:ext cx="4276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cs-CZ" sz="1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059" y="4335431"/>
                <a:ext cx="427609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Přímá spojnice se šipkou 69"/>
          <p:cNvCxnSpPr/>
          <p:nvPr/>
        </p:nvCxnSpPr>
        <p:spPr>
          <a:xfrm flipV="1">
            <a:off x="6846660" y="2653846"/>
            <a:ext cx="0" cy="12132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 flipV="1">
            <a:off x="5224344" y="4333339"/>
            <a:ext cx="0" cy="108000"/>
          </a:xfrm>
          <a:prstGeom prst="straightConnector1">
            <a:avLst/>
          </a:prstGeom>
          <a:ln w="25400">
            <a:solidFill>
              <a:srgbClr val="C0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/>
          <p:nvPr/>
        </p:nvCxnSpPr>
        <p:spPr>
          <a:xfrm flipV="1">
            <a:off x="5220374" y="3276517"/>
            <a:ext cx="0" cy="5400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V="1">
            <a:off x="6846978" y="3268050"/>
            <a:ext cx="0" cy="540000"/>
          </a:xfrm>
          <a:prstGeom prst="straightConnector1">
            <a:avLst/>
          </a:prstGeom>
          <a:ln w="25400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se šipkou 70"/>
          <p:cNvCxnSpPr/>
          <p:nvPr/>
        </p:nvCxnSpPr>
        <p:spPr>
          <a:xfrm flipV="1">
            <a:off x="6317284" y="4204028"/>
            <a:ext cx="0" cy="144000"/>
          </a:xfrm>
          <a:prstGeom prst="straightConnector1">
            <a:avLst/>
          </a:prstGeom>
          <a:ln w="25400">
            <a:solidFill>
              <a:srgbClr val="00B05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 flipV="1">
            <a:off x="5766858" y="4325815"/>
            <a:ext cx="0" cy="108000"/>
          </a:xfrm>
          <a:prstGeom prst="straightConnector1">
            <a:avLst/>
          </a:prstGeom>
          <a:ln w="25400">
            <a:solidFill>
              <a:srgbClr val="C00000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Synthetization</a:t>
            </a:r>
          </a:p>
        </p:txBody>
      </p:sp>
    </p:spTree>
    <p:extLst>
      <p:ext uri="{BB962C8B-B14F-4D97-AF65-F5344CB8AC3E}">
        <p14:creationId xmlns:p14="http://schemas.microsoft.com/office/powerpoint/2010/main" val="2924799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6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Forward rates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48021"/>
            <a:ext cx="370319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GB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1815151"/>
            <a:ext cx="73847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Forward interest rate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(forward-forward) is the rate negotiated now for future borrowing and lending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88001" y="4413976"/>
            <a:ext cx="698265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Spot rate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can be seen as a special case of forward rate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GB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864000" y="4986046"/>
            <a:ext cx="3708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Forward yield curves</a:t>
            </a:r>
          </a:p>
        </p:txBody>
      </p:sp>
      <p:graphicFrame>
        <p:nvGraphicFramePr>
          <p:cNvPr id="33" name="Tabulk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386268"/>
              </p:ext>
            </p:extLst>
          </p:nvPr>
        </p:nvGraphicFramePr>
        <p:xfrm>
          <a:off x="1662007" y="2624173"/>
          <a:ext cx="6477780" cy="18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9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t+1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/>
                        <a:t>t+p</a:t>
                      </a:r>
                      <a:endParaRPr lang="cs-CZ" sz="1200" dirty="0"/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TextovéPole 40"/>
          <p:cNvSpPr txBox="1"/>
          <p:nvPr/>
        </p:nvSpPr>
        <p:spPr>
          <a:xfrm>
            <a:off x="2059106" y="3073155"/>
            <a:ext cx="661689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… 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-year interest rate related to the future period which starts at the time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 (the beginning of the period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+1) and ends at the time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(the end of the period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ovéPole 51"/>
              <p:cNvSpPr txBox="1"/>
              <p:nvPr/>
            </p:nvSpPr>
            <p:spPr>
              <a:xfrm>
                <a:off x="1594024" y="3059668"/>
                <a:ext cx="6737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>
                            <m:sSub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cs-CZ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sz="1600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sPre>
                      <m:r>
                        <a:rPr lang="cs-CZ" sz="16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2" name="TextovéPole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024" y="3059668"/>
                <a:ext cx="673720" cy="369332"/>
              </a:xfrm>
              <a:prstGeom prst="rect">
                <a:avLst/>
              </a:prstGeom>
              <a:blipFill>
                <a:blip r:embed="rId1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3779912" y="4715852"/>
                <a:ext cx="15841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Pre>
                        <m:sPre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sPre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4715852"/>
                <a:ext cx="1584176" cy="369332"/>
              </a:xfrm>
              <a:prstGeom prst="rect">
                <a:avLst/>
              </a:prstGeom>
              <a:blipFill>
                <a:blip r:embed="rId15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ovéPole 55"/>
              <p:cNvSpPr txBox="1"/>
              <p:nvPr/>
            </p:nvSpPr>
            <p:spPr>
              <a:xfrm>
                <a:off x="1403648" y="5367200"/>
                <a:ext cx="12241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Pre>
                      <m:sPre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i="1" smtClean="0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</m:oMath>
                </a14:m>
                <a:r>
                  <a:rPr lang="cs-CZ" sz="1600" dirty="0">
                    <a:ea typeface="Cambria Math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sPre>
                      <m:sPre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</m:oMath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TextovéPole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67200"/>
                <a:ext cx="1224136" cy="338554"/>
              </a:xfrm>
              <a:prstGeom prst="rect">
                <a:avLst/>
              </a:prstGeom>
              <a:blipFill>
                <a:blip r:embed="rId16"/>
                <a:stretch>
                  <a:fillRect t="-7143" b="-196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ovéPole 56"/>
          <p:cNvSpPr txBox="1"/>
          <p:nvPr/>
        </p:nvSpPr>
        <p:spPr>
          <a:xfrm>
            <a:off x="2506288" y="5357207"/>
            <a:ext cx="56661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…  forward yield curve expected in one year’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1404000" y="5664446"/>
                <a:ext cx="12241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Pre>
                      <m:sPre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</m:oMath>
                </a14:m>
                <a:r>
                  <a:rPr lang="cs-CZ" sz="1600" dirty="0">
                    <a:ea typeface="Cambria Math" panose="02040503050406030204" pitchFamily="18" charset="0"/>
                  </a:rPr>
                  <a:t>,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,</m:t>
                    </m:r>
                    <m:sPre>
                      <m:sPre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5</m:t>
                            </m:r>
                          </m:sub>
                          <m:sup>
                            <m:r>
                              <a:rPr lang="cs-CZ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</m:oMath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000" y="5664446"/>
                <a:ext cx="1224136" cy="338554"/>
              </a:xfrm>
              <a:prstGeom prst="rect">
                <a:avLst/>
              </a:prstGeom>
              <a:blipFill>
                <a:blip r:embed="rId17"/>
                <a:stretch>
                  <a:fillRect t="-7143" b="-196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ovéPole 58"/>
          <p:cNvSpPr txBox="1"/>
          <p:nvPr/>
        </p:nvSpPr>
        <p:spPr>
          <a:xfrm>
            <a:off x="2504550" y="5639185"/>
            <a:ext cx="566611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…  forward yield curve expected in two year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’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time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188000" y="3877982"/>
            <a:ext cx="69826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Do not confuse forward rates with future spot rates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2051720" y="4149080"/>
            <a:ext cx="528808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… 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-year zero rate that will exist at the time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GB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1543392" y="2370009"/>
                <a:ext cx="29062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392" y="2370009"/>
                <a:ext cx="290620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2060187" y="2370009"/>
                <a:ext cx="29062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187" y="2370009"/>
                <a:ext cx="290620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2599718" y="2370009"/>
                <a:ext cx="29062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718" y="2370009"/>
                <a:ext cx="290620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4296630" y="2370009"/>
                <a:ext cx="53372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630" y="2370009"/>
                <a:ext cx="533729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/>
              <p:cNvSpPr txBox="1"/>
              <p:nvPr/>
            </p:nvSpPr>
            <p:spPr>
              <a:xfrm>
                <a:off x="3843376" y="2370009"/>
                <a:ext cx="3202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4" name="TextovéPol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376" y="2370009"/>
                <a:ext cx="320205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/>
              <p:cNvSpPr txBox="1"/>
              <p:nvPr/>
            </p:nvSpPr>
            <p:spPr>
              <a:xfrm>
                <a:off x="6054495" y="2370009"/>
                <a:ext cx="60405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p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6" name="TextovéPole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4495" y="2370009"/>
                <a:ext cx="604054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ovéPole 44"/>
          <p:cNvSpPr txBox="1"/>
          <p:nvPr/>
        </p:nvSpPr>
        <p:spPr>
          <a:xfrm>
            <a:off x="1188000" y="1268760"/>
            <a:ext cx="73847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Spot interest rate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the rate charged for immediate borrowing and lending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ovéPole 59"/>
              <p:cNvSpPr txBox="1"/>
              <p:nvPr/>
            </p:nvSpPr>
            <p:spPr>
              <a:xfrm>
                <a:off x="7956376" y="2368380"/>
                <a:ext cx="3769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0" name="TextovéPol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2368380"/>
                <a:ext cx="376974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/>
              <p:cNvSpPr txBox="1"/>
              <p:nvPr/>
            </p:nvSpPr>
            <p:spPr>
              <a:xfrm>
                <a:off x="7292976" y="2365814"/>
                <a:ext cx="60405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cs-CZ" sz="1200" b="1" i="0" smtClean="0">
                          <a:solidFill>
                            <a:srgbClr val="FF0000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1200" b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1" name="TextovéPol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2976" y="2365814"/>
                <a:ext cx="604054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/>
              <p:cNvSpPr txBox="1"/>
              <p:nvPr/>
            </p:nvSpPr>
            <p:spPr>
              <a:xfrm>
                <a:off x="1801528" y="4140613"/>
                <a:ext cx="322200" cy="359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cs-CZ"/>
                </a:defPPr>
                <a:lvl1pPr algn="ctr">
                  <a:defRPr sz="1600" i="1">
                    <a:latin typeface="Cambria Math"/>
                    <a:ea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cs-CZ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cs-CZ">
                              <a:latin typeface="Cambria Math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ovéPol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528" y="4140613"/>
                <a:ext cx="322200" cy="359457"/>
              </a:xfrm>
              <a:prstGeom prst="rect">
                <a:avLst/>
              </a:prstGeom>
              <a:blipFill rotWithShape="1">
                <a:blip r:embed="rId26"/>
                <a:stretch>
                  <a:fillRect r="-3846" b="-16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85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Implied forward rates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11143"/>
            <a:ext cx="224607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1226425"/>
            <a:ext cx="74884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Implied forward zero rates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are forward rates that are consistent with the observed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spot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zero yield curve in efficient financial markets 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864000" y="1772816"/>
            <a:ext cx="224607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Derivation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304000" y="2429509"/>
                <a:ext cx="261220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cs-CZ" sz="16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cs-CZ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1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cs-CZ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16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cs-CZ" sz="16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                      </m:t>
                    </m:r>
                  </m:oMath>
                </a14:m>
                <a:r>
                  <a:rPr lang="cs-CZ" sz="1600" i="1" dirty="0">
                    <a:latin typeface="Cambria Math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000" y="2429509"/>
                <a:ext cx="2612208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1188001" y="2102512"/>
                <a:ext cx="7560464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Yield from purchasing two-year zero-coupon bond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at an amount of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1" y="2102512"/>
                <a:ext cx="7560464" cy="369332"/>
              </a:xfrm>
              <a:prstGeom prst="rect">
                <a:avLst/>
              </a:prstGeom>
              <a:blipFill>
                <a:blip r:embed="rId14"/>
                <a:stretch>
                  <a:fillRect l="-161" t="-11667" b="-2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1188001" y="2679247"/>
                <a:ext cx="7777006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324000" lvl="2" indent="-324000">
                  <a:buClr>
                    <a:srgbClr val="7030A0"/>
                  </a:buClr>
                  <a:buSzPct val="80000"/>
                  <a:buFont typeface="Wingdings" panose="05000000000000000000" pitchFamily="2" charset="2"/>
                  <a:buChar char="q"/>
                </a:pP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Yield from purchasing one-year zero-coupon bond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at an amount of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rolling over the investment for another year by buying again zero-coupon bonds</a:t>
                </a:r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001" y="2679247"/>
                <a:ext cx="7777006" cy="923330"/>
              </a:xfrm>
              <a:prstGeom prst="rect">
                <a:avLst/>
              </a:prstGeom>
              <a:blipFill>
                <a:blip r:embed="rId15"/>
                <a:stretch>
                  <a:fillRect l="-157" t="-4636" r="-784" b="-92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2304000" y="3581077"/>
                <a:ext cx="25922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cs-CZ" sz="1600" i="1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e>
                          <m:sub>
                            <m:r>
                              <a:rPr lang="cs-CZ" sz="16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cs-CZ" sz="1600" i="1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sz="1600" i="1">
                            <a:latin typeface="Cambria Math"/>
                            <a:ea typeface="Cambria Math"/>
                          </a:rPr>
                          <m:t>1+</m:t>
                        </m:r>
                        <m:sPre>
                          <m:sPre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cs-CZ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cs-CZ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cs-CZ" sz="16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cs-CZ" sz="1600" i="1">
                                    <a:latin typeface="Cambria Math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cs-CZ" sz="16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sup>
                            </m:sSubSup>
                          </m:e>
                        </m:sPre>
                      </m:e>
                    </m:d>
                  </m:oMath>
                </a14:m>
                <a:r>
                  <a:rPr lang="cs-CZ" sz="1600" dirty="0">
                    <a:latin typeface="Cambria Math"/>
                    <a:ea typeface="Cambria Math" panose="020405030504060302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000" y="3581077"/>
                <a:ext cx="2592288" cy="338554"/>
              </a:xfrm>
              <a:prstGeom prst="rect">
                <a:avLst/>
              </a:prstGeom>
              <a:blipFill>
                <a:blip r:embed="rId1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ovéPole 38"/>
          <p:cNvSpPr txBox="1"/>
          <p:nvPr/>
        </p:nvSpPr>
        <p:spPr>
          <a:xfrm>
            <a:off x="1188000" y="3832699"/>
            <a:ext cx="34560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Consistency condition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979712" y="4099602"/>
                <a:ext cx="1940403" cy="6267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1600" i="1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Sup>
                            <m:sSubSup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bSup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cs-CZ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sSub>
                                        <m:sSubPr>
                                          <m:ctrlPr>
                                            <a:rPr lang="cs-CZ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b>
                                          <m:r>
                                            <a:rPr lang="cs-CZ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cs-CZ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sPre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099602"/>
                <a:ext cx="1940403" cy="6267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637474" y="5342766"/>
                <a:ext cx="2592120" cy="7310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b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 sz="1400" i="1">
                                                  <a:latin typeface="Cambria Math"/>
                                                  <a:ea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cs-CZ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 sz="1400" i="1">
                                                  <a:latin typeface="Cambria Math"/>
                                                  <a:ea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cs-CZ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sup>
                          </m:s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sPre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74" y="5342766"/>
                <a:ext cx="2592120" cy="73109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864000" y="4583503"/>
            <a:ext cx="337832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General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ovéPole 53"/>
              <p:cNvSpPr txBox="1"/>
              <p:nvPr/>
            </p:nvSpPr>
            <p:spPr>
              <a:xfrm>
                <a:off x="1115616" y="4992531"/>
                <a:ext cx="4252393" cy="381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  <m:r>
                        <a:rPr lang="cs-CZ" sz="14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sz="14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1400" i="1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cs-CZ" sz="14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cs-CZ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Pre>
                                <m:sPrePr>
                                  <m:ctrlPr>
                                    <a:rPr lang="cs-CZ" sz="1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PrePr>
                                <m:sub>
                                  <m:r>
                                    <a:rPr lang="cs-CZ" sz="1400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cs-CZ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cs-CZ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cs-CZ" sz="1400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cs-CZ" sz="1400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cs-CZ" sz="1400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cs-CZ" sz="1400" b="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  <m:sup>
                                      <m:r>
                                        <a:rPr lang="cs-CZ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 </m:t>
                                      </m:r>
                                    </m:sup>
                                  </m:sSubSup>
                                </m:e>
                              </m:sPre>
                            </m:e>
                          </m:d>
                        </m:e>
                        <m: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4" name="TextovéPole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992531"/>
                <a:ext cx="4252393" cy="381899"/>
              </a:xfrm>
              <a:prstGeom prst="rect">
                <a:avLst/>
              </a:prstGeom>
              <a:blipFill>
                <a:blip r:embed="rId19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8332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180000" y="6336000"/>
            <a:ext cx="3312000" cy="360000"/>
          </a:xfrm>
        </p:spPr>
        <p:txBody>
          <a:bodyPr/>
          <a:lstStyle/>
          <a:p>
            <a:r>
              <a:rPr lang="en-GB" dirty="0"/>
              <a:t>Analysis of yield curve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7164000" y="6336000"/>
            <a:ext cx="1800000" cy="360000"/>
          </a:xfrm>
        </p:spPr>
        <p:txBody>
          <a:bodyPr/>
          <a:lstStyle/>
          <a:p>
            <a:pPr algn="r"/>
            <a:r>
              <a:rPr lang="cs-CZ" dirty="0"/>
              <a:t>8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1" y="144000"/>
            <a:ext cx="4428000" cy="648072"/>
          </a:xfrm>
        </p:spPr>
        <p:txBody>
          <a:bodyPr/>
          <a:lstStyle/>
          <a:p>
            <a:r>
              <a:rPr lang="en-GB" dirty="0"/>
              <a:t>Synthetic forward rates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36544"/>
            <a:ext cx="29560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Definition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88000" y="1243359"/>
            <a:ext cx="770512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Synthetic zero forward rate 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is a forward rate that is locked in appropriate combinations of borrowing and lending at zero spot rates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788163" y="3873507"/>
                <a:ext cx="19136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=+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8163" y="3873507"/>
                <a:ext cx="191360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ulk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78409"/>
              </p:ext>
            </p:extLst>
          </p:nvPr>
        </p:nvGraphicFramePr>
        <p:xfrm>
          <a:off x="1691680" y="2554558"/>
          <a:ext cx="6198372" cy="18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7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33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t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/>
                        <a:t>t+p</a:t>
                      </a:r>
                      <a:endParaRPr lang="cs-CZ" sz="1200" dirty="0"/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. . .</a:t>
                      </a:r>
                    </a:p>
                  </a:txBody>
                  <a:tcPr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4" name="Přímá spojnice 33"/>
          <p:cNvCxnSpPr/>
          <p:nvPr/>
        </p:nvCxnSpPr>
        <p:spPr>
          <a:xfrm>
            <a:off x="1700147" y="2188612"/>
            <a:ext cx="0" cy="360000"/>
          </a:xfrm>
          <a:prstGeom prst="line">
            <a:avLst/>
          </a:prstGeom>
          <a:ln w="25400">
            <a:solidFill>
              <a:schemeClr val="accent5"/>
            </a:solidFill>
            <a:headEnd type="stealth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1704419" y="2738928"/>
            <a:ext cx="0" cy="360000"/>
          </a:xfrm>
          <a:prstGeom prst="line">
            <a:avLst/>
          </a:prstGeom>
          <a:ln w="25400">
            <a:solidFill>
              <a:srgbClr val="00B050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765699" y="2749850"/>
            <a:ext cx="2592431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issuance of (</a:t>
            </a:r>
            <a:r>
              <a:rPr lang="en-GB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t+p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)-year zero bonds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(+A)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1758203" y="2260467"/>
            <a:ext cx="2435388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purchase of t</a:t>
            </a:r>
            <a:r>
              <a:rPr lang="en-GB" sz="1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year zero bonds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(–A)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7" name="Přímá spojnice 46"/>
          <p:cNvCxnSpPr/>
          <p:nvPr/>
        </p:nvCxnSpPr>
        <p:spPr>
          <a:xfrm>
            <a:off x="5978292" y="1899970"/>
            <a:ext cx="0" cy="648000"/>
          </a:xfrm>
          <a:prstGeom prst="line">
            <a:avLst/>
          </a:prstGeom>
          <a:ln w="25400">
            <a:solidFill>
              <a:srgbClr val="00B050"/>
            </a:solidFill>
            <a:headEnd type="stealth" w="med" len="lg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élník 47"/>
          <p:cNvSpPr/>
          <p:nvPr/>
        </p:nvSpPr>
        <p:spPr>
          <a:xfrm>
            <a:off x="6046581" y="2262886"/>
            <a:ext cx="2845893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redemption of (</a:t>
            </a:r>
            <a:r>
              <a:rPr lang="en-GB" sz="1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t+p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)-year zero bonds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(–R)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4525445" y="2744944"/>
            <a:ext cx="2710767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redemption of t-year zero bonds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(+L)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50" name="Přímá spojnice 49"/>
          <p:cNvCxnSpPr/>
          <p:nvPr/>
        </p:nvCxnSpPr>
        <p:spPr>
          <a:xfrm>
            <a:off x="4470319" y="2738960"/>
            <a:ext cx="0" cy="540000"/>
          </a:xfrm>
          <a:prstGeom prst="line">
            <a:avLst/>
          </a:prstGeom>
          <a:ln w="25400">
            <a:solidFill>
              <a:schemeClr val="accent5"/>
            </a:solidFill>
            <a:headEnd type="none" w="med" len="lg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2315709" y="3606961"/>
            <a:ext cx="88813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time 0:</a:t>
            </a:r>
            <a:endParaRPr lang="en-GB" sz="1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3747303" y="4090491"/>
                <a:ext cx="2455480" cy="420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cs-CZ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303" y="4090491"/>
                <a:ext cx="2455480" cy="420756"/>
              </a:xfrm>
              <a:prstGeom prst="rect">
                <a:avLst/>
              </a:prstGeom>
              <a:blipFill>
                <a:blip r:embed="rId16"/>
                <a:stretch>
                  <a:fillRect b="-28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2309166" y="4856988"/>
                <a:ext cx="3768852" cy="7310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cs-CZ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sSubSup>
                            <m:sSubSupPr>
                              <m:ctrlPr>
                                <a:rPr lang="cs-CZ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cs-CZ" sz="1400" i="1">
                                  <a:latin typeface="Cambria Math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b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cs-CZ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cs-CZ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cs-CZ" sz="14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num>
                                        <m:den>
                                          <m:r>
                                            <a:rPr lang="en-US" sz="14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4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cs-CZ" sz="14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−1=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 sz="1400" i="1">
                                                  <a:latin typeface="Cambria Math"/>
                                                  <a:ea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cs-CZ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+</m:t>
                                                  </m:r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sz="1400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 sz="1400" i="1">
                                                  <a:latin typeface="Cambria Math"/>
                                                  <a:ea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cs-CZ" sz="1400" i="1"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cs-CZ" sz="1400" i="1">
                                                      <a:latin typeface="Cambria Math"/>
                                                      <a:ea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sz="1400" i="1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type m:val="lin"/>
                                  <m:ctrlPr>
                                    <a:rPr lang="cs-CZ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4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sup>
                          </m:sSup>
                          <m:r>
                            <a:rPr lang="cs-CZ" sz="14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sPre>
                    </m:oMath>
                  </m:oMathPara>
                </a14:m>
                <a:endParaRPr lang="cs-CZ" sz="14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166" y="4856988"/>
                <a:ext cx="3768852" cy="73109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3798136" y="3606961"/>
                <a:ext cx="11199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cs-CZ" sz="1600" b="0" i="1" smtClean="0">
                          <a:latin typeface="Cambria Math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sz="1600" i="1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136" y="3606961"/>
                <a:ext cx="1119987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ovéPole 71"/>
          <p:cNvSpPr txBox="1"/>
          <p:nvPr/>
        </p:nvSpPr>
        <p:spPr>
          <a:xfrm>
            <a:off x="2315709" y="3886603"/>
            <a:ext cx="88813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time </a:t>
            </a:r>
            <a:r>
              <a:rPr lang="en-GB" sz="1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en-GB" sz="1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2310079" y="4166168"/>
            <a:ext cx="118180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1463" indent="-271463"/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time </a:t>
            </a:r>
            <a:r>
              <a:rPr lang="en-GB" sz="1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16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 </a:t>
            </a:r>
            <a:r>
              <a:rPr lang="en-GB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en-GB" sz="1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1188000" y="3286725"/>
            <a:ext cx="338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et cash flow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</a:t>
            </a:r>
            <a:endParaRPr lang="en-GB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1188000" y="4571836"/>
            <a:ext cx="6264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Locked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in </a:t>
            </a:r>
            <a:r>
              <a:rPr lang="en-GB" i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-year forward zero rate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383132C-6E59-4820-9A54-7D112508DFD9}"/>
              </a:ext>
            </a:extLst>
          </p:cNvPr>
          <p:cNvCxnSpPr/>
          <p:nvPr/>
        </p:nvCxnSpPr>
        <p:spPr>
          <a:xfrm>
            <a:off x="6120000" y="3212976"/>
            <a:ext cx="576000" cy="0"/>
          </a:xfrm>
          <a:prstGeom prst="straightConnector1">
            <a:avLst/>
          </a:prstGeom>
          <a:ln w="25400">
            <a:solidFill>
              <a:schemeClr val="accent5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47CEEB84-F074-43F8-A8DC-C3C94C6E604E}"/>
              </a:ext>
            </a:extLst>
          </p:cNvPr>
          <p:cNvSpPr/>
          <p:nvPr/>
        </p:nvSpPr>
        <p:spPr>
          <a:xfrm>
            <a:off x="6840000" y="3068960"/>
            <a:ext cx="1619993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t</a:t>
            </a:r>
            <a:r>
              <a:rPr lang="en-GB" sz="1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year zero bonds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(–A)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1" name="Obdélník 50">
            <a:extLst>
              <a:ext uri="{FF2B5EF4-FFF2-40B4-BE49-F238E27FC236}">
                <a16:creationId xmlns:a16="http://schemas.microsoft.com/office/drawing/2014/main" id="{943F00F1-AA62-457D-AA95-7C9BECD7A887}"/>
              </a:ext>
            </a:extLst>
          </p:cNvPr>
          <p:cNvSpPr/>
          <p:nvPr/>
        </p:nvSpPr>
        <p:spPr>
          <a:xfrm>
            <a:off x="6840000" y="3303296"/>
            <a:ext cx="2052480" cy="27699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lvl="2">
              <a:buClr>
                <a:srgbClr val="7030A0"/>
              </a:buClr>
              <a:buSzPct val="80000"/>
            </a:pP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t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+p)-</a:t>
            </a:r>
            <a:r>
              <a:rPr lang="en-GB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year zero bonds</a:t>
            </a:r>
            <a:r>
              <a:rPr lang="cs-CZ" sz="1200" dirty="0">
                <a:latin typeface="Cambria Math" panose="02040503050406030204" pitchFamily="18" charset="0"/>
                <a:ea typeface="Cambria Math" panose="02040503050406030204" pitchFamily="18" charset="0"/>
              </a:rPr>
              <a:t> (+A)</a:t>
            </a:r>
            <a:endParaRPr lang="en-GB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52" name="Přímá spojnice se šipkou 51">
            <a:extLst>
              <a:ext uri="{FF2B5EF4-FFF2-40B4-BE49-F238E27FC236}">
                <a16:creationId xmlns:a16="http://schemas.microsoft.com/office/drawing/2014/main" id="{1D249CF7-D2CE-4295-90C6-84FC7D091C42}"/>
              </a:ext>
            </a:extLst>
          </p:cNvPr>
          <p:cNvCxnSpPr/>
          <p:nvPr/>
        </p:nvCxnSpPr>
        <p:spPr>
          <a:xfrm>
            <a:off x="6120000" y="3446864"/>
            <a:ext cx="576000" cy="0"/>
          </a:xfrm>
          <a:prstGeom prst="straightConnector1">
            <a:avLst/>
          </a:prstGeom>
          <a:ln w="25400">
            <a:solidFill>
              <a:srgbClr val="00B050"/>
            </a:solidFill>
            <a:headEnd type="none"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19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Zástupný symbol pro číslo snímku 2"/>
          <p:cNvSpPr txBox="1">
            <a:spLocks/>
          </p:cNvSpPr>
          <p:nvPr/>
        </p:nvSpPr>
        <p:spPr>
          <a:xfrm>
            <a:off x="7164000" y="6336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9</a:t>
            </a:r>
          </a:p>
        </p:txBody>
      </p:sp>
      <p:sp>
        <p:nvSpPr>
          <p:cNvPr id="44" name="Zástupný symbol pro zápatí 1"/>
          <p:cNvSpPr txBox="1">
            <a:spLocks/>
          </p:cNvSpPr>
          <p:nvPr/>
        </p:nvSpPr>
        <p:spPr>
          <a:xfrm>
            <a:off x="180000" y="6336000"/>
            <a:ext cx="331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Analysis of yield curve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64000" y="911143"/>
            <a:ext cx="3676567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Waning property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864000" y="4242296"/>
            <a:ext cx="368629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Expectation hypothesis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188000" y="5144532"/>
            <a:ext cx="6984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Current spot rates may change under the pressure of changing expectations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188000" y="1268760"/>
            <a:ext cx="4434823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The more distant the time location of the forward yield curve, the shorter its range of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2408941" y="3069030"/>
                <a:ext cx="2667115" cy="359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i="1"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cs-CZ" sz="1600" dirty="0">
                    <a:latin typeface="Cambria Math"/>
                    <a:ea typeface="Cambria Math" panose="02040503050406030204" pitchFamily="18" charset="0"/>
                    <a:sym typeface="Wingdings"/>
                  </a:rPr>
                  <a:t>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600" i="1">
                        <a:latin typeface="Cambria Math"/>
                        <a:ea typeface="Cambria Math" panose="02040503050406030204" pitchFamily="18" charset="0"/>
                      </a:rPr>
                      <m:t>&lt;</m:t>
                    </m:r>
                    <m:sPre>
                      <m:sPre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  <m:sup>
                            <m:r>
                              <a:rPr lang="cs-CZ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</m:oMath>
                </a14:m>
                <a:endParaRPr lang="cs-CZ" sz="16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941" y="3069030"/>
                <a:ext cx="2667115" cy="359970"/>
              </a:xfrm>
              <a:prstGeom prst="rect">
                <a:avLst/>
              </a:prstGeom>
              <a:blipFill>
                <a:blip r:embed="rId17"/>
                <a:stretch>
                  <a:fillRect t="-5000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864000" y="2177501"/>
            <a:ext cx="337832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indent="-3240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Position property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ulk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35026"/>
                  </p:ext>
                </p:extLst>
              </p:nvPr>
            </p:nvGraphicFramePr>
            <p:xfrm>
              <a:off x="5615456" y="998880"/>
              <a:ext cx="3061000" cy="135000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612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[</m:t>
                                </m:r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  <m:r>
                                      <a:rPr lang="en-US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]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[</m:t>
                                </m:r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  <m:r>
                                      <a:rPr lang="en-US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]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[</m:t>
                                </m:r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  <m:r>
                                      <a:rPr lang="en-US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]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[</m:t>
                                </m:r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  <m:r>
                                      <a:rPr lang="en-US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]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[</m:t>
                                </m:r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  <m:r>
                                      <a:rPr lang="en-US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]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cs-CZ" sz="1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cs-CZ" sz="1200" b="0" i="1" smtClean="0">
                                        <a:latin typeface="Cambria Math"/>
                                        <a:ea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cs-CZ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e>
                                      <m:sub>
                                        <m:r>
                                          <a:rPr lang="cs-CZ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b>
                                      <m:sup>
                                        <m:r>
                                          <a:rPr lang="cs-CZ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sup>
                                    </m:sSubSup>
                                  </m:e>
                                </m:sPre>
                              </m:oMath>
                            </m:oMathPara>
                          </a14:m>
                          <a:endParaRPr lang="cs-CZ" sz="1200" dirty="0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ulka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35026"/>
                  </p:ext>
                </p:extLst>
              </p:nvPr>
            </p:nvGraphicFramePr>
            <p:xfrm>
              <a:off x="5615456" y="998880"/>
              <a:ext cx="3061000" cy="1350000"/>
            </p:xfrm>
            <a:graphic>
              <a:graphicData uri="http://schemas.openxmlformats.org/drawingml/2006/table">
                <a:tbl>
                  <a:tblPr firstRow="1">
                    <a:tableStyleId>{5C22544A-7EE6-4342-B048-85BDC9FD1C3A}</a:tableStyleId>
                  </a:tblPr>
                  <a:tblGrid>
                    <a:gridCol w="612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6122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0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970" t="-6667" r="-403960" b="-40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104000" t="-6667" r="-308000" b="-40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01980" t="-6667" r="-204950" b="-40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305000" t="-6667" r="-107000" b="-4088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400990" t="-6667" r="-5941" b="-408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970" t="-109091" r="-403960" b="-3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104000" t="-109091" r="-308000" b="-3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01980" t="-109091" r="-204950" b="-3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305000" t="-109091" r="-107000" b="-3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970" t="-204444" r="-40396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104000" t="-204444" r="-30800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01980" t="-204444" r="-20495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970" t="-311364" r="-403960" b="-115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104000" t="-311364" r="-308000" b="-115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7000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0" marR="0" marT="0" marB="0" anchor="ctr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8"/>
                          <a:stretch>
                            <a:fillRect l="-2970" t="-402222" r="-403960" b="-1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endParaRPr lang="cs-CZ" sz="12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1" name="TextovéPole 40"/>
          <p:cNvSpPr txBox="1"/>
          <p:nvPr/>
        </p:nvSpPr>
        <p:spPr>
          <a:xfrm>
            <a:off x="1188001" y="2494637"/>
            <a:ext cx="59298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Upward sloping zero yield curve is below all forward yield curves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1188001" y="4587301"/>
            <a:ext cx="6984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Implied forward rates are the best indicator of expected future interest rates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7308886" y="3645024"/>
            <a:ext cx="1263125" cy="828000"/>
            <a:chOff x="7177032" y="4101648"/>
            <a:chExt cx="1692901" cy="1127552"/>
          </a:xfrm>
        </p:grpSpPr>
        <p:cxnSp>
          <p:nvCxnSpPr>
            <p:cNvPr id="47" name="Přímá spojnice 46"/>
            <p:cNvCxnSpPr/>
            <p:nvPr/>
          </p:nvCxnSpPr>
          <p:spPr>
            <a:xfrm>
              <a:off x="7181220" y="5228375"/>
              <a:ext cx="1688713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/>
            <p:cNvCxnSpPr/>
            <p:nvPr/>
          </p:nvCxnSpPr>
          <p:spPr>
            <a:xfrm flipV="1">
              <a:off x="7177032" y="4101648"/>
              <a:ext cx="0" cy="112755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ovéPole 48"/>
            <p:cNvSpPr txBox="1"/>
            <p:nvPr/>
          </p:nvSpPr>
          <p:spPr>
            <a:xfrm rot="20915413">
              <a:off x="7412854" y="4495045"/>
              <a:ext cx="1404642" cy="2095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  <a:scene3d>
              <a:camera prst="orthographicFront">
                <a:rot lat="0" lon="0" rev="20400000"/>
              </a:camera>
              <a:lightRig rig="threePt" dir="t"/>
            </a:scene3d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cs-CZ" sz="1000" i="1" dirty="0">
                  <a:latin typeface="Cambria Math"/>
                  <a:ea typeface="Cambria Math" panose="02040503050406030204" pitchFamily="18" charset="0"/>
                </a:rPr>
                <a:t>z</a:t>
              </a:r>
              <a:r>
                <a:rPr lang="en-US" sz="1000" i="1" dirty="0" err="1">
                  <a:latin typeface="Cambria Math"/>
                  <a:ea typeface="Cambria Math" panose="02040503050406030204" pitchFamily="18" charset="0"/>
                </a:rPr>
                <a:t>ero</a:t>
              </a:r>
              <a:endParaRPr lang="cs-CZ" sz="1000" i="1" dirty="0"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50" name="TextovéPole 49"/>
            <p:cNvSpPr txBox="1"/>
            <p:nvPr/>
          </p:nvSpPr>
          <p:spPr>
            <a:xfrm rot="20915413">
              <a:off x="7434752" y="4783079"/>
              <a:ext cx="1404642" cy="2095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2">
                  <a:lumMod val="50000"/>
                </a:schemeClr>
              </a:solidFill>
            </a:ln>
            <a:scene3d>
              <a:camera prst="orthographicFront">
                <a:rot lat="0" lon="0" rev="20400000"/>
              </a:camera>
              <a:lightRig rig="threePt" dir="t"/>
            </a:scene3d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cs-CZ" sz="1000" i="1" dirty="0">
                  <a:latin typeface="Cambria Math"/>
                  <a:ea typeface="Cambria Math" panose="02040503050406030204" pitchFamily="18" charset="0"/>
                </a:rPr>
                <a:t>forward</a:t>
              </a:r>
            </a:p>
          </p:txBody>
        </p:sp>
      </p:grpSp>
      <p:grpSp>
        <p:nvGrpSpPr>
          <p:cNvPr id="5" name="Skupina 4"/>
          <p:cNvGrpSpPr/>
          <p:nvPr/>
        </p:nvGrpSpPr>
        <p:grpSpPr>
          <a:xfrm>
            <a:off x="7308304" y="2636912"/>
            <a:ext cx="1260000" cy="828000"/>
            <a:chOff x="7328136" y="2772153"/>
            <a:chExt cx="1666967" cy="1127552"/>
          </a:xfrm>
        </p:grpSpPr>
        <p:cxnSp>
          <p:nvCxnSpPr>
            <p:cNvPr id="53" name="Přímá spojnice 52"/>
            <p:cNvCxnSpPr/>
            <p:nvPr/>
          </p:nvCxnSpPr>
          <p:spPr>
            <a:xfrm>
              <a:off x="7328136" y="3898880"/>
              <a:ext cx="1666967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Přímá spojnice 56"/>
            <p:cNvCxnSpPr/>
            <p:nvPr/>
          </p:nvCxnSpPr>
          <p:spPr>
            <a:xfrm flipV="1">
              <a:off x="7332414" y="2772153"/>
              <a:ext cx="0" cy="112755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ovéPole 57"/>
            <p:cNvSpPr txBox="1"/>
            <p:nvPr/>
          </p:nvSpPr>
          <p:spPr>
            <a:xfrm rot="20915413">
              <a:off x="7542834" y="3165550"/>
              <a:ext cx="1404643" cy="2095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cs-CZ" sz="1000" i="1" dirty="0">
                  <a:latin typeface="Cambria Math"/>
                  <a:ea typeface="Cambria Math" panose="02040503050406030204" pitchFamily="18" charset="0"/>
                </a:rPr>
                <a:t>z</a:t>
              </a:r>
              <a:r>
                <a:rPr lang="en-US" sz="1000" i="1" dirty="0" err="1">
                  <a:latin typeface="Cambria Math"/>
                  <a:ea typeface="Cambria Math" panose="02040503050406030204" pitchFamily="18" charset="0"/>
                </a:rPr>
                <a:t>ero</a:t>
              </a:r>
              <a:endParaRPr lang="cs-CZ" sz="1000" i="1" dirty="0">
                <a:latin typeface="Cambria Math"/>
                <a:ea typeface="Cambria Math" panose="02040503050406030204" pitchFamily="18" charset="0"/>
              </a:endParaRPr>
            </a:p>
          </p:txBody>
        </p:sp>
        <p:sp>
          <p:nvSpPr>
            <p:cNvPr id="60" name="TextovéPole 59"/>
            <p:cNvSpPr txBox="1"/>
            <p:nvPr/>
          </p:nvSpPr>
          <p:spPr>
            <a:xfrm rot="20915413">
              <a:off x="7542834" y="2877518"/>
              <a:ext cx="1404643" cy="20956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2">
                  <a:lumMod val="50000"/>
                </a:schemeClr>
              </a:solidFill>
            </a:ln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cs-CZ" sz="1000" i="1" dirty="0">
                  <a:latin typeface="Cambria Math"/>
                  <a:ea typeface="Cambria Math" panose="02040503050406030204" pitchFamily="18" charset="0"/>
                </a:rPr>
                <a:t>forward</a:t>
              </a:r>
            </a:p>
          </p:txBody>
        </p:sp>
      </p:grpSp>
      <p:sp>
        <p:nvSpPr>
          <p:cNvPr id="61" name="TextovéPole 60"/>
          <p:cNvSpPr txBox="1"/>
          <p:nvPr/>
        </p:nvSpPr>
        <p:spPr>
          <a:xfrm>
            <a:off x="1188001" y="3365459"/>
            <a:ext cx="59298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24000" lvl="2" indent="-324000">
              <a:buClr>
                <a:srgbClr val="7030A0"/>
              </a:buClr>
              <a:buSzPct val="80000"/>
              <a:buFont typeface="Wingdings" panose="05000000000000000000" pitchFamily="2" charset="2"/>
              <a:buChar char="q"/>
            </a:pPr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Downward sloping zero yield curve is above all forward yield curves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/>
              <p:cNvSpPr txBox="1"/>
              <p:nvPr/>
            </p:nvSpPr>
            <p:spPr>
              <a:xfrm>
                <a:off x="2411760" y="3933126"/>
                <a:ext cx="2667115" cy="359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cs-CZ" sz="1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cs-CZ" sz="1600" b="0" i="1" smtClean="0">
                        <a:latin typeface="Cambria Math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cs-CZ" sz="1600" dirty="0">
                    <a:latin typeface="Cambria Math"/>
                    <a:ea typeface="Cambria Math" panose="02040503050406030204" pitchFamily="18" charset="0"/>
                    <a:sym typeface="Wingdings"/>
                  </a:rPr>
                  <a:t>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ea typeface="Cambria Math" panose="02040503050406030204" pitchFamily="18" charset="0"/>
                      </a:rPr>
                      <m:t>&gt;</m:t>
                    </m:r>
                    <m:sPre>
                      <m:sPrePr>
                        <m:ctrlPr>
                          <a:rPr lang="cs-CZ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1600" i="1">
                            <a:latin typeface="Cambria Math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cs-CZ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p>
                      <m:e>
                        <m:sSubSup>
                          <m:sSubSupPr>
                            <m:ctrlPr>
                              <a:rPr lang="cs-CZ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sz="1600" i="1">
                                <a:latin typeface="Cambria Math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  <m:sup>
                            <m:r>
                              <a:rPr lang="cs-CZ" sz="1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sup>
                        </m:sSubSup>
                      </m:e>
                    </m:sPre>
                  </m:oMath>
                </a14:m>
                <a:endParaRPr lang="cs-CZ" sz="1600" dirty="0"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ovéPol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933126"/>
                <a:ext cx="2667115" cy="359970"/>
              </a:xfrm>
              <a:prstGeom prst="rect">
                <a:avLst/>
              </a:prstGeom>
              <a:blipFill>
                <a:blip r:embed="rId19"/>
                <a:stretch>
                  <a:fillRect t="-5085" b="-152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4000" y="144000"/>
            <a:ext cx="6241064" cy="648072"/>
          </a:xfrm>
        </p:spPr>
        <p:txBody>
          <a:bodyPr/>
          <a:lstStyle/>
          <a:p>
            <a:r>
              <a:rPr lang="en-GB" dirty="0"/>
              <a:t>Properties of implied forward rates</a:t>
            </a:r>
          </a:p>
        </p:txBody>
      </p:sp>
    </p:spTree>
    <p:extLst>
      <p:ext uri="{BB962C8B-B14F-4D97-AF65-F5344CB8AC3E}">
        <p14:creationId xmlns:p14="http://schemas.microsoft.com/office/powerpoint/2010/main" val="38516197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PERSISTENCEDATA" val="MMPROD_UIPERSISTENCEDATA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nalysis of yield curve&amp;quot;&quot;/&gt;&lt;property id=&quot;20303&quot; value=&quot;-1&quot;/&gt;&lt;property id=&quot;20307&quot; value=&quot;256&quot;/&gt;&lt;/object&gt;&lt;object type=&quot;3&quot; unique_id=&quot;10005&quot;&gt;&lt;property id=&quot;20148&quot; value=&quot;5&quot;/&gt;&lt;property id=&quot;20300&quot; value=&quot;Slide 3 - &amp;quot;Zero yield curve&amp;quot;&quot;/&gt;&lt;property id=&quot;20303&quot; value=&quot;-1&quot;/&gt;&lt;property id=&quot;20307&quot; value=&quot;262&quot;/&gt;&lt;/object&gt;&lt;object type=&quot;3&quot; unique_id=&quot;10007&quot;&gt;&lt;property id=&quot;20148&quot; value=&quot;5&quot;/&gt;&lt;property id=&quot;20300&quot; value=&quot;Slide 2 - &amp;quot;Concept of yield curve&amp;quot;&quot;/&gt;&lt;property id=&quot;20303&quot; value=&quot;-1&quot;/&gt;&lt;property id=&quot;20307&quot; value=&quot;270&quot;/&gt;&lt;/object&gt;&lt;object type=&quot;3&quot; unique_id=&quot;10008&quot;&gt;&lt;property id=&quot;20148&quot; value=&quot;5&quot;/&gt;&lt;property id=&quot;20300&quot; value=&quot;Slide 4 - &amp;quot;Bootstrapping&amp;quot;&quot;/&gt;&lt;property id=&quot;20303&quot; value=&quot;-1&quot;/&gt;&lt;property id=&quot;20307&quot; value=&quot;265&quot;/&gt;&lt;/object&gt;&lt;object type=&quot;3&quot; unique_id=&quot;10009&quot;&gt;&lt;property id=&quot;20148&quot; value=&quot;5&quot;/&gt;&lt;property id=&quot;20300&quot; value=&quot;Slide 7 - &amp;quot;Implied forward rates&amp;quot;&quot;/&gt;&lt;property id=&quot;20303&quot; value=&quot;-1&quot;/&gt;&lt;property id=&quot;20307&quot; value=&quot;266&quot;/&gt;&lt;/object&gt;&lt;object type=&quot;3&quot; unique_id=&quot;10012&quot;&gt;&lt;property id=&quot;20148&quot; value=&quot;5&quot;/&gt;&lt;property id=&quot;20300&quot; value=&quot;Slide 13 - &amp;quot;Par yield curve&amp;quot;&quot;/&gt;&lt;property id=&quot;20303&quot; value=&quot;-1&quot;/&gt;&lt;property id=&quot;20307&quot; value=&quot;269&quot;/&gt;&lt;/object&gt;&lt;object type=&quot;3&quot; unique_id=&quot;10014&quot;&gt;&lt;property id=&quot;20148&quot; value=&quot;5&quot;/&gt;&lt;property id=&quot;20300&quot; value=&quot;Slide 10 - &amp;quot;Pricing of floaters&amp;quot;&quot;/&gt;&lt;property id=&quot;20303&quot; value=&quot;-1&quot;/&gt;&lt;property id=&quot;20307&quot; value=&quot;271&quot;/&gt;&lt;/object&gt;&lt;object type=&quot;3&quot; unique_id=&quot;10015&quot;&gt;&lt;property id=&quot;20148&quot; value=&quot;5&quot;/&gt;&lt;property id=&quot;20300&quot; value=&quot;Slide 14 - &amp;quot;See you  in the next lecture&amp;quot;&quot;/&gt;&lt;property id=&quot;20303&quot; value=&quot;-1&quot;/&gt;&lt;property id=&quot;20307&quot; value=&quot;272&quot;/&gt;&lt;/object&gt;&lt;object type=&quot;3&quot; unique_id=&quot;10342&quot;&gt;&lt;property id=&quot;20148&quot; value=&quot;5&quot;/&gt;&lt;property id=&quot;20300&quot; value=&quot;Slide 5 - &amp;quot;Synthesization&amp;quot;&quot;/&gt;&lt;property id=&quot;20303&quot; value=&quot;-1&quot;/&gt;&lt;property id=&quot;20307&quot; value=&quot;274&quot;/&gt;&lt;/object&gt;&lt;object type=&quot;3&quot; unique_id=&quot;10378&quot;&gt;&lt;property id=&quot;20148&quot; value=&quot;5&quot;/&gt;&lt;property id=&quot;20300&quot; value=&quot;Slide 6 - &amp;quot;Forward rates&amp;quot;&quot;/&gt;&lt;property id=&quot;20303&quot; value=&quot;-1&quot;/&gt;&lt;property id=&quot;20307&quot; value=&quot;275&quot;/&gt;&lt;/object&gt;&lt;object type=&quot;3&quot; unique_id=&quot;10431&quot;&gt;&lt;property id=&quot;20148&quot; value=&quot;5&quot;/&gt;&lt;property id=&quot;20300&quot; value=&quot;Slide 8 - &amp;quot;Synthetic forward rates&amp;quot;&quot;/&gt;&lt;property id=&quot;20303&quot; value=&quot;-1&quot;/&gt;&lt;property id=&quot;20307&quot; value=&quot;276&quot;/&gt;&lt;/object&gt;&lt;object type=&quot;3&quot; unique_id=&quot;10487&quot;&gt;&lt;property id=&quot;20148&quot; value=&quot;5&quot;/&gt;&lt;property id=&quot;20300&quot; value=&quot;Slide 9 - &amp;quot;Properties of implied forward rates&amp;quot;&quot;/&gt;&lt;property id=&quot;20303&quot; value=&quot;-1&quot;/&gt;&lt;property id=&quot;20307&quot; value=&quot;277&quot;/&gt;&lt;/object&gt;&lt;object type=&quot;3&quot; unique_id=&quot;10579&quot;&gt;&lt;property id=&quot;20148&quot; value=&quot;5&quot;/&gt;&lt;property id=&quot;20300&quot; value=&quot;Slide 11 - &amp;quot;Inflation-linked bond (1)&amp;quot;&quot;/&gt;&lt;property id=&quot;20303&quot; value=&quot;-1&quot;/&gt;&lt;property id=&quot;20307&quot; value=&quot;278&quot;/&gt;&lt;/object&gt;&lt;object type=&quot;3&quot; unique_id=&quot;10689&quot;&gt;&lt;property id=&quot;20148&quot; value=&quot;5&quot;/&gt;&lt;property id=&quot;20300&quot; value=&quot;Slide 12 - &amp;quot;Inflation-linked bond (2)&amp;quot;&quot;/&gt;&lt;property id=&quot;20303&quot; value=&quot;-1&quot;/&gt;&lt;property id=&quot;20307&quot; value=&quot;279&quot;/&gt;&lt;/object&gt;&lt;/object&gt;&lt;object type=&quot;8&quot; unique_id=&quot;10032&quot;&gt;&lt;/object&gt;&lt;object type=&quot;4&quot; unique_id=&quot;1072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FMI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lnDef>
      <a:spPr>
        <a:ln w="25400"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1600" i="1" smtClean="0">
            <a:latin typeface="Cambria Math"/>
            <a:ea typeface="Cambria Math" panose="020405030504060302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3277</TotalTime>
  <Words>1792</Words>
  <Application>Microsoft Office PowerPoint</Application>
  <PresentationFormat>Předvádění na obrazovce (4:3)</PresentationFormat>
  <Paragraphs>286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Algerian</vt:lpstr>
      <vt:lpstr>Calibri</vt:lpstr>
      <vt:lpstr>Cambria Math</vt:lpstr>
      <vt:lpstr>Georgia</vt:lpstr>
      <vt:lpstr>Trebuchet MS</vt:lpstr>
      <vt:lpstr>Wingdings</vt:lpstr>
      <vt:lpstr>FMI</vt:lpstr>
      <vt:lpstr>Analysis of yield curve</vt:lpstr>
      <vt:lpstr>Concept of yield curve</vt:lpstr>
      <vt:lpstr>Zero yield curve</vt:lpstr>
      <vt:lpstr>Bootstrapping</vt:lpstr>
      <vt:lpstr>Synthetization</vt:lpstr>
      <vt:lpstr>Forward rates</vt:lpstr>
      <vt:lpstr>Implied forward rates</vt:lpstr>
      <vt:lpstr>Synthetic forward rates</vt:lpstr>
      <vt:lpstr>Properties of implied forward rates</vt:lpstr>
      <vt:lpstr>Pricing of floaters</vt:lpstr>
      <vt:lpstr>Inflation-linked bond (1)</vt:lpstr>
      <vt:lpstr>Inflation-linked bond (2)</vt:lpstr>
      <vt:lpstr>Par yield curve</vt:lpstr>
      <vt:lpstr>See you  in the next lecture</vt:lpstr>
    </vt:vector>
  </TitlesOfParts>
  <Company>Institute of Economic Studies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yield curve</dc:title>
  <dc:subject>FI - TALKING SLIDES</dc:subject>
  <dc:creator>Oldřich DĚDEK</dc:creator>
  <cp:keywords>pptxFI_L02</cp:keywords>
  <dc:description>Financial markets instruments</dc:description>
  <cp:lastModifiedBy>Oldrich DEDEK</cp:lastModifiedBy>
  <cp:revision>1826</cp:revision>
  <dcterms:created xsi:type="dcterms:W3CDTF">2014-05-11T12:40:16Z</dcterms:created>
  <dcterms:modified xsi:type="dcterms:W3CDTF">2020-10-04T18:15:04Z</dcterms:modified>
  <cp:category>O.D. Lecturing Legacy</cp:category>
  <cp:contentStatus>OD Web</cp:contentStatus>
</cp:coreProperties>
</file>