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62" r:id="rId3"/>
    <p:sldId id="263" r:id="rId4"/>
    <p:sldId id="264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266" r:id="rId18"/>
    <p:sldId id="267" r:id="rId19"/>
    <p:sldId id="268" r:id="rId20"/>
    <p:sldId id="269" r:id="rId21"/>
    <p:sldId id="270" r:id="rId22"/>
    <p:sldId id="271" r:id="rId23"/>
    <p:sldId id="295" r:id="rId24"/>
    <p:sldId id="296" r:id="rId25"/>
    <p:sldId id="272" r:id="rId26"/>
    <p:sldId id="273" r:id="rId27"/>
    <p:sldId id="274" r:id="rId28"/>
    <p:sldId id="275" r:id="rId29"/>
    <p:sldId id="257" r:id="rId30"/>
    <p:sldId id="258" r:id="rId31"/>
    <p:sldId id="259" r:id="rId32"/>
    <p:sldId id="260" r:id="rId33"/>
    <p:sldId id="261" r:id="rId34"/>
    <p:sldId id="309" r:id="rId35"/>
    <p:sldId id="276" r:id="rId36"/>
    <p:sldId id="278" r:id="rId37"/>
    <p:sldId id="277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310" r:id="rId54"/>
    <p:sldId id="311" r:id="rId55"/>
    <p:sldId id="312" r:id="rId5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C0DCC-E576-44BE-B226-6FA71EBE448D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B621B-67B8-4BBA-A470-9DA7BB832C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62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D969C-A7A7-4DAE-955C-F616B59471CF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095A-A5D8-4EFA-A0C5-D1907D61D2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626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D969C-A7A7-4DAE-955C-F616B59471CF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095A-A5D8-4EFA-A0C5-D1907D61D2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263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D969C-A7A7-4DAE-955C-F616B59471CF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095A-A5D8-4EFA-A0C5-D1907D61D2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061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D969C-A7A7-4DAE-955C-F616B59471CF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095A-A5D8-4EFA-A0C5-D1907D61D2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854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D969C-A7A7-4DAE-955C-F616B59471CF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095A-A5D8-4EFA-A0C5-D1907D61D2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6025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D969C-A7A7-4DAE-955C-F616B59471CF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095A-A5D8-4EFA-A0C5-D1907D61D2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083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D969C-A7A7-4DAE-955C-F616B59471CF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095A-A5D8-4EFA-A0C5-D1907D61D2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9349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D969C-A7A7-4DAE-955C-F616B59471CF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095A-A5D8-4EFA-A0C5-D1907D61D2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56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D969C-A7A7-4DAE-955C-F616B59471CF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095A-A5D8-4EFA-A0C5-D1907D61D2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052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D969C-A7A7-4DAE-955C-F616B59471CF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095A-A5D8-4EFA-A0C5-D1907D61D2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895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D969C-A7A7-4DAE-955C-F616B59471CF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A095A-A5D8-4EFA-A0C5-D1907D61D2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78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D969C-A7A7-4DAE-955C-F616B59471CF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A095A-A5D8-4EFA-A0C5-D1907D61D2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63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27123"/>
          </a:xfrm>
        </p:spPr>
        <p:txBody>
          <a:bodyPr>
            <a:normAutofit/>
          </a:bodyPr>
          <a:lstStyle/>
          <a:p>
            <a:r>
              <a:rPr lang="cs-CZ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Každodenní život                    na šlechtickém dvoře</a:t>
            </a:r>
            <a:endParaRPr lang="cs-CZ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87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57" y="4072"/>
            <a:ext cx="9699171" cy="6853928"/>
          </a:xfrm>
        </p:spPr>
      </p:pic>
    </p:spTree>
    <p:extLst>
      <p:ext uri="{BB962C8B-B14F-4D97-AF65-F5344CB8AC3E}">
        <p14:creationId xmlns:p14="http://schemas.microsoft.com/office/powerpoint/2010/main" val="48082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8" y="-11313"/>
            <a:ext cx="9720942" cy="6869313"/>
          </a:xfrm>
        </p:spPr>
      </p:pic>
    </p:spTree>
    <p:extLst>
      <p:ext uri="{BB962C8B-B14F-4D97-AF65-F5344CB8AC3E}">
        <p14:creationId xmlns:p14="http://schemas.microsoft.com/office/powerpoint/2010/main" val="197087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1" y="-76260"/>
            <a:ext cx="9966897" cy="7043117"/>
          </a:xfrm>
        </p:spPr>
      </p:pic>
    </p:spTree>
    <p:extLst>
      <p:ext uri="{BB962C8B-B14F-4D97-AF65-F5344CB8AC3E}">
        <p14:creationId xmlns:p14="http://schemas.microsoft.com/office/powerpoint/2010/main" val="123790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5" y="-111314"/>
            <a:ext cx="9862457" cy="6969314"/>
          </a:xfrm>
        </p:spPr>
      </p:pic>
    </p:spTree>
    <p:extLst>
      <p:ext uri="{BB962C8B-B14F-4D97-AF65-F5344CB8AC3E}">
        <p14:creationId xmlns:p14="http://schemas.microsoft.com/office/powerpoint/2010/main" val="378144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72" y="0"/>
            <a:ext cx="9637855" cy="6810599"/>
          </a:xfrm>
        </p:spPr>
      </p:pic>
    </p:spTree>
    <p:extLst>
      <p:ext uri="{BB962C8B-B14F-4D97-AF65-F5344CB8AC3E}">
        <p14:creationId xmlns:p14="http://schemas.microsoft.com/office/powerpoint/2010/main" val="73558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01" y="70478"/>
            <a:ext cx="9605198" cy="6787522"/>
          </a:xfrm>
        </p:spPr>
      </p:pic>
    </p:spTree>
    <p:extLst>
      <p:ext uri="{BB962C8B-B14F-4D97-AF65-F5344CB8AC3E}">
        <p14:creationId xmlns:p14="http://schemas.microsoft.com/office/powerpoint/2010/main" val="241924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0"/>
            <a:ext cx="9735827" cy="6879831"/>
          </a:xfrm>
        </p:spPr>
      </p:pic>
    </p:spTree>
    <p:extLst>
      <p:ext uri="{BB962C8B-B14F-4D97-AF65-F5344CB8AC3E}">
        <p14:creationId xmlns:p14="http://schemas.microsoft.com/office/powerpoint/2010/main" val="6305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Románské hrady na Chebsku: chebská falc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85834"/>
            <a:ext cx="6285959" cy="4716068"/>
          </a:xfrm>
          <a:prstGeom prst="rect">
            <a:avLst/>
          </a:prstGeom>
        </p:spPr>
      </p:pic>
      <p:sp>
        <p:nvSpPr>
          <p:cNvPr id="5" name="AutoShape 2" descr="https://cdn.kudyznudy.cz/files/1e/1ec9d1ac-0866-4e0f-9310-97a3bc5285ac.webp?v=2022101300374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959" y="1485834"/>
            <a:ext cx="6288090" cy="471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7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762A5B-6B7E-4A97-BB78-005A88BA8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                          Skalná (</a:t>
            </a:r>
            <a:r>
              <a:rPr lang="cs-CZ" dirty="0" err="1">
                <a:cs typeface="Calibri Light"/>
              </a:rPr>
              <a:t>Vildštejn</a:t>
            </a:r>
            <a:r>
              <a:rPr lang="cs-CZ" dirty="0">
                <a:cs typeface="Calibri Light"/>
              </a:rPr>
              <a:t>)</a:t>
            </a:r>
            <a:endParaRPr lang="cs-CZ" dirty="0"/>
          </a:p>
        </p:txBody>
      </p:sp>
      <p:pic>
        <p:nvPicPr>
          <p:cNvPr id="4" name="Obrázek 4" descr="Obsah obrázku obloha, exteriér, budova, kámen&#10;&#10;Popis se vygeneroval automaticky.">
            <a:extLst>
              <a:ext uri="{FF2B5EF4-FFF2-40B4-BE49-F238E27FC236}">
                <a16:creationId xmlns:a16="http://schemas.microsoft.com/office/drawing/2014/main" id="{1E62A955-70D2-48B4-B207-B49689D5D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2140" y="1313656"/>
            <a:ext cx="7575814" cy="5684837"/>
          </a:xfrm>
        </p:spPr>
      </p:pic>
    </p:spTree>
    <p:extLst>
      <p:ext uri="{BB962C8B-B14F-4D97-AF65-F5344CB8AC3E}">
        <p14:creationId xmlns:p14="http://schemas.microsoft.com/office/powerpoint/2010/main" val="199335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BAC52-EAF8-4BB3-8019-D2EB8F379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7" descr="Obsah obrázku strom, exteriér, budova, dům&#10;&#10;Popis se vygeneroval automaticky.">
            <a:extLst>
              <a:ext uri="{FF2B5EF4-FFF2-40B4-BE49-F238E27FC236}">
                <a16:creationId xmlns:a16="http://schemas.microsoft.com/office/drawing/2014/main" id="{15A0EE9E-16E1-41DA-A810-5843FA631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518" y="-51879"/>
            <a:ext cx="10764963" cy="7153846"/>
          </a:xfrm>
        </p:spPr>
      </p:pic>
    </p:spTree>
    <p:extLst>
      <p:ext uri="{BB962C8B-B14F-4D97-AF65-F5344CB8AC3E}">
        <p14:creationId xmlns:p14="http://schemas.microsoft.com/office/powerpoint/2010/main" val="318456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3040" y="508000"/>
            <a:ext cx="11501120" cy="6228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Personální aspekt dvora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Integrace šlechticů do dvorského života: 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Nový životní styl: dvorský (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höfisch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znamená i dvorný (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höflich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Rozpor mezi tím, jak šlechta chtěla samu sebe vidět (dvorská poezie) a tím, jaká ve skutečnosti byla. </a:t>
            </a:r>
          </a:p>
          <a:p>
            <a:pPr marL="0" indent="0">
              <a:buNone/>
            </a:pP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Instituce knížectví a knížecího dvora 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Falce a hrady, vývoj od starého personálního svazku k teritoriální říši (o státu v pravém slova smyslu ve středověku nelze mluvit). Šlo o kontrolu vymezeného prostoru, na nějž se každý kníže snažil vztáhnout co nejvíc práv (čím více privilegií, tím větší svoboda ve středověku): pozemková a vrchnostenská práva, rozšířená kolonizací a zakládáním měst, obranné právo k stavbě hradů, právo soudní, horní a mincovní regál, daňová a finanční svrchovanost, židovský regál…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Tento teritoriální „stát“ bylo třeba bránit a spravovat: šlechta se rekrutovala z družiníků plnících vojenskou nebo správní službu (kasteláni, držitelé úřadů, kteří plnili úkoly ve jménu zeměpána (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fojtové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ministeriálové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9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70F73E-8F2B-40B5-A330-B7C96F36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       </a:t>
            </a:r>
            <a:r>
              <a:rPr lang="cs-CZ" dirty="0" err="1">
                <a:cs typeface="Calibri Light"/>
              </a:rPr>
              <a:t>Seeberg</a:t>
            </a:r>
            <a:r>
              <a:rPr lang="cs-CZ" dirty="0">
                <a:cs typeface="Calibri Light"/>
              </a:rPr>
              <a:t> (Ostroh) u Františkových Lázní</a:t>
            </a:r>
            <a:endParaRPr lang="cs-CZ" dirty="0"/>
          </a:p>
        </p:txBody>
      </p:sp>
      <p:pic>
        <p:nvPicPr>
          <p:cNvPr id="4" name="Obrázek 4" descr="Obsah obrázku tráva, obloha, exteriér, dům&#10;&#10;Popis se vygeneroval automaticky.">
            <a:extLst>
              <a:ext uri="{FF2B5EF4-FFF2-40B4-BE49-F238E27FC236}">
                <a16:creationId xmlns:a16="http://schemas.microsoft.com/office/drawing/2014/main" id="{E22AFD1F-7607-4787-A80D-21FC53360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7550" y="1313657"/>
            <a:ext cx="7960244" cy="5434805"/>
          </a:xfrm>
        </p:spPr>
      </p:pic>
    </p:spTree>
    <p:extLst>
      <p:ext uri="{BB962C8B-B14F-4D97-AF65-F5344CB8AC3E}">
        <p14:creationId xmlns:p14="http://schemas.microsoft.com/office/powerpoint/2010/main" val="179903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E0139D-67DC-44CE-A490-2E653449C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               Starý </a:t>
            </a:r>
            <a:r>
              <a:rPr lang="cs-CZ" dirty="0" err="1">
                <a:cs typeface="Calibri Light"/>
              </a:rPr>
              <a:t>Hrozňatov</a:t>
            </a:r>
            <a:r>
              <a:rPr lang="cs-CZ" dirty="0">
                <a:cs typeface="Calibri Light"/>
              </a:rPr>
              <a:t> (Alt </a:t>
            </a:r>
            <a:r>
              <a:rPr lang="cs-CZ" dirty="0" err="1">
                <a:cs typeface="Calibri Light"/>
              </a:rPr>
              <a:t>Kinsberg</a:t>
            </a:r>
            <a:r>
              <a:rPr lang="cs-CZ" dirty="0">
                <a:cs typeface="Calibri Light"/>
              </a:rPr>
              <a:t>)</a:t>
            </a:r>
            <a:endParaRPr lang="cs-CZ" dirty="0"/>
          </a:p>
        </p:txBody>
      </p:sp>
      <p:pic>
        <p:nvPicPr>
          <p:cNvPr id="7" name="Obrázek 7" descr="Obsah obrázku strom, exteriér, hora, les&#10;&#10;Popis se vygeneroval automaticky.">
            <a:extLst>
              <a:ext uri="{FF2B5EF4-FFF2-40B4-BE49-F238E27FC236}">
                <a16:creationId xmlns:a16="http://schemas.microsoft.com/office/drawing/2014/main" id="{099FC05F-2EB1-4F05-A832-F328EB045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3588" y="1332104"/>
            <a:ext cx="8446292" cy="5659849"/>
          </a:xfrm>
        </p:spPr>
      </p:pic>
    </p:spTree>
    <p:extLst>
      <p:ext uri="{BB962C8B-B14F-4D97-AF65-F5344CB8AC3E}">
        <p14:creationId xmlns:p14="http://schemas.microsoft.com/office/powerpoint/2010/main" val="310615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FF8E4D-3DC8-46AC-8453-8D0A544D7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-3969"/>
            <a:ext cx="10515600" cy="1325563"/>
          </a:xfrm>
        </p:spPr>
        <p:txBody>
          <a:bodyPr/>
          <a:lstStyle/>
          <a:p>
            <a:r>
              <a:rPr lang="cs-CZ" dirty="0">
                <a:cs typeface="Calibri Light"/>
              </a:rPr>
              <a:t>                              </a:t>
            </a:r>
            <a:r>
              <a:rPr lang="cs-CZ" dirty="0" smtClean="0">
                <a:cs typeface="Calibri Light"/>
              </a:rPr>
              <a:t> Libá (</a:t>
            </a:r>
            <a:r>
              <a:rPr lang="cs-CZ" dirty="0" err="1" smtClean="0">
                <a:cs typeface="Calibri Light"/>
              </a:rPr>
              <a:t>Libštejn</a:t>
            </a:r>
            <a:r>
              <a:rPr lang="cs-CZ" dirty="0" smtClean="0">
                <a:cs typeface="Calibri Light"/>
              </a:rPr>
              <a:t>)</a:t>
            </a:r>
            <a:endParaRPr lang="cs-CZ" dirty="0"/>
          </a:p>
        </p:txBody>
      </p:sp>
      <p:pic>
        <p:nvPicPr>
          <p:cNvPr id="7" name="Obrázek 7" descr="Obsah obrázku strom, budova, exteriér, věž&#10;&#10;Popis se vygeneroval automaticky.">
            <a:extLst>
              <a:ext uri="{FF2B5EF4-FFF2-40B4-BE49-F238E27FC236}">
                <a16:creationId xmlns:a16="http://schemas.microsoft.com/office/drawing/2014/main" id="{2727BB2A-68AA-4657-A85B-B596B61BA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9104" y="908844"/>
            <a:ext cx="9206635" cy="6113462"/>
          </a:xfrm>
        </p:spPr>
      </p:pic>
    </p:spTree>
    <p:extLst>
      <p:ext uri="{BB962C8B-B14F-4D97-AF65-F5344CB8AC3E}">
        <p14:creationId xmlns:p14="http://schemas.microsoft.com/office/powerpoint/2010/main" val="12350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8D6484-7F18-4532-9E50-20DDC59CF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5470"/>
          </a:xfrm>
        </p:spPr>
        <p:txBody>
          <a:bodyPr>
            <a:normAutofit fontScale="90000"/>
          </a:bodyPr>
          <a:lstStyle/>
          <a:p>
            <a:r>
              <a:rPr lang="cs-CZ" dirty="0">
                <a:cs typeface="Calibri Light"/>
              </a:rPr>
              <a:t>                       </a:t>
            </a:r>
            <a:r>
              <a:rPr lang="cs-CZ" dirty="0" err="1">
                <a:cs typeface="Calibri Light"/>
              </a:rPr>
              <a:t>Hohenberg</a:t>
            </a:r>
            <a:r>
              <a:rPr lang="cs-CZ" dirty="0">
                <a:cs typeface="Calibri Light"/>
              </a:rPr>
              <a:t> a. d. Eger</a:t>
            </a:r>
            <a:endParaRPr lang="cs-CZ" dirty="0"/>
          </a:p>
        </p:txBody>
      </p:sp>
      <p:pic>
        <p:nvPicPr>
          <p:cNvPr id="4" name="Obrázek 4" descr="Obsah obrázku strom, exteriér, uspořádáno, několik&#10;&#10;Popis se vygeneroval automaticky.">
            <a:extLst>
              <a:ext uri="{FF2B5EF4-FFF2-40B4-BE49-F238E27FC236}">
                <a16:creationId xmlns:a16="http://schemas.microsoft.com/office/drawing/2014/main" id="{10FA3749-D387-44B0-AD47-03EA75D04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4063" y="934245"/>
            <a:ext cx="7881936" cy="5907880"/>
          </a:xfrm>
        </p:spPr>
      </p:pic>
    </p:spTree>
    <p:extLst>
      <p:ext uri="{BB962C8B-B14F-4D97-AF65-F5344CB8AC3E}">
        <p14:creationId xmlns:p14="http://schemas.microsoft.com/office/powerpoint/2010/main" val="137356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6875"/>
          </a:xfrm>
        </p:spPr>
        <p:txBody>
          <a:bodyPr>
            <a:noAutofit/>
          </a:bodyPr>
          <a:lstStyle/>
          <a:p>
            <a:pPr algn="ctr"/>
            <a:r>
              <a:rPr lang="cs-CZ" sz="3600" dirty="0" smtClean="0"/>
              <a:t>Nejstarší hrady v Čechách: Pražský hrad</a:t>
            </a:r>
            <a:endParaRPr lang="cs-CZ" sz="3600" dirty="0"/>
          </a:p>
        </p:txBody>
      </p:sp>
      <p:pic>
        <p:nvPicPr>
          <p:cNvPr id="1026" name="Picture 2" descr="Pražský hrad – Wikipedi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" y="1066800"/>
            <a:ext cx="4283760" cy="5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952" y="1545785"/>
            <a:ext cx="6948488" cy="462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F86B2-6F89-45A6-9674-DB15991F8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cs typeface="Calibri Light"/>
              </a:rPr>
              <a:t>Přimda</a:t>
            </a:r>
            <a:endParaRPr lang="cs-CZ" dirty="0"/>
          </a:p>
        </p:txBody>
      </p:sp>
      <p:pic>
        <p:nvPicPr>
          <p:cNvPr id="4" name="Obrázek 4" descr="Obsah obrázku hora, tráva, skála, příroda&#10;&#10;Popis se vygeneroval automaticky.">
            <a:extLst>
              <a:ext uri="{FF2B5EF4-FFF2-40B4-BE49-F238E27FC236}">
                <a16:creationId xmlns:a16="http://schemas.microsoft.com/office/drawing/2014/main" id="{296E53D4-5897-4C92-BF16-48D92830E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501" y="1322388"/>
            <a:ext cx="9596436" cy="5393530"/>
          </a:xfrm>
        </p:spPr>
      </p:pic>
    </p:spTree>
    <p:extLst>
      <p:ext uri="{BB962C8B-B14F-4D97-AF65-F5344CB8AC3E}">
        <p14:creationId xmlns:p14="http://schemas.microsoft.com/office/powerpoint/2010/main" val="171669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B560AE-1363-437D-AEED-90294509C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4064"/>
          </a:xfrm>
        </p:spPr>
        <p:txBody>
          <a:bodyPr/>
          <a:lstStyle/>
          <a:p>
            <a:r>
              <a:rPr lang="cs-CZ" dirty="0">
                <a:cs typeface="Calibri Light"/>
              </a:rPr>
              <a:t>                                 Křivoklát</a:t>
            </a:r>
            <a:endParaRPr lang="cs-CZ" dirty="0"/>
          </a:p>
        </p:txBody>
      </p:sp>
      <p:pic>
        <p:nvPicPr>
          <p:cNvPr id="4" name="Obrázek 4" descr="Obsah obrázku strom, hora, bujný, stráň&#10;&#10;Popis se vygeneroval automaticky.">
            <a:extLst>
              <a:ext uri="{FF2B5EF4-FFF2-40B4-BE49-F238E27FC236}">
                <a16:creationId xmlns:a16="http://schemas.microsoft.com/office/drawing/2014/main" id="{B3A7BDA6-C9A7-42B6-A014-06F06BDA5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2732" y="949200"/>
            <a:ext cx="9826535" cy="6449468"/>
          </a:xfrm>
        </p:spPr>
      </p:pic>
    </p:spTree>
    <p:extLst>
      <p:ext uri="{BB962C8B-B14F-4D97-AF65-F5344CB8AC3E}">
        <p14:creationId xmlns:p14="http://schemas.microsoft.com/office/powerpoint/2010/main" val="312096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66AD2E-E049-4450-BC43-7D7EA6FC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                                   Zvíkov</a:t>
            </a:r>
            <a:endParaRPr lang="cs-CZ" dirty="0"/>
          </a:p>
        </p:txBody>
      </p:sp>
      <p:pic>
        <p:nvPicPr>
          <p:cNvPr id="4" name="Obrázek 4" descr="Obsah obrázku voda, hora, most, obklopený&#10;&#10;Popis se vygeneroval automaticky.">
            <a:extLst>
              <a:ext uri="{FF2B5EF4-FFF2-40B4-BE49-F238E27FC236}">
                <a16:creationId xmlns:a16="http://schemas.microsoft.com/office/drawing/2014/main" id="{48D3F467-8C1C-47E2-BC2A-1DB100FAE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438" y="1346201"/>
            <a:ext cx="11227593" cy="5286374"/>
          </a:xfrm>
        </p:spPr>
      </p:pic>
    </p:spTree>
    <p:extLst>
      <p:ext uri="{BB962C8B-B14F-4D97-AF65-F5344CB8AC3E}">
        <p14:creationId xmlns:p14="http://schemas.microsoft.com/office/powerpoint/2010/main" val="175154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B2974-9767-455B-89EE-3676BF3BC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                                  Bezděz</a:t>
            </a:r>
            <a:endParaRPr lang="cs-CZ" dirty="0"/>
          </a:p>
        </p:txBody>
      </p:sp>
      <p:pic>
        <p:nvPicPr>
          <p:cNvPr id="4" name="Obrázek 4" descr="Obsah obrázku hora, údolí, příroda, exteriér&#10;&#10;Popis se vygeneroval automaticky.">
            <a:extLst>
              <a:ext uri="{FF2B5EF4-FFF2-40B4-BE49-F238E27FC236}">
                <a16:creationId xmlns:a16="http://schemas.microsoft.com/office/drawing/2014/main" id="{A57B0D41-884D-403E-A0F7-A904CAAFB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7483" y="1349375"/>
            <a:ext cx="8411346" cy="5601494"/>
          </a:xfrm>
        </p:spPr>
      </p:pic>
    </p:spTree>
    <p:extLst>
      <p:ext uri="{BB962C8B-B14F-4D97-AF65-F5344CB8AC3E}">
        <p14:creationId xmlns:p14="http://schemas.microsoft.com/office/powerpoint/2010/main" val="103594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3040" y="365125"/>
            <a:ext cx="11160760" cy="366395"/>
          </a:xfrm>
        </p:spPr>
        <p:txBody>
          <a:bodyPr>
            <a:noAutofit/>
          </a:bodyPr>
          <a:lstStyle/>
          <a:p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Všední den a dvorská kultura</a:t>
            </a: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3040" y="731520"/>
            <a:ext cx="11765280" cy="5913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„Práce“ rytíře se skládala z boje, z přípravy na válku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(původní význam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středohornoněmeckého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výrazu „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Arbeit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= namáhavý boj)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Idealizace všedního dne rytíře v hrdinských eposech (král Artuš, Alexandreida)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Kromě boje se šlechtic musel starat o správu svých statků a hájení svých práv., vazalské a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váůlečné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služby, popř. vykonávání úřadů. Nešlo tedy jen o zábavu a zahálku. 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Literární satira: proměna rytíře v banditu</a:t>
            </a:r>
          </a:p>
          <a:p>
            <a:pPr marL="0" indent="0">
              <a:buNone/>
            </a:pP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 primitivního k civilizaci (Norbert Elias, O procesu civilizace I.-II. Praha 2006)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Smrkání. Plivání. Používání vidličky. Chování v ložnici a u stolu v kontextu teorie sociální změny. Změna lidské psychiky v důsledku vnějších tlaků na lidské chování, které vrcholí        v proměně ve vnitřní přinucení. Civilizační identity nejsou vrozené, ale musí být získány (kulturně sdílená skupinová mentalita určité doby). Mentalita = nereflektované vědomí.</a:t>
            </a:r>
          </a:p>
          <a:p>
            <a:pPr marL="0" indent="0">
              <a:buNone/>
            </a:pP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Eliasova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antropologická koncepce: Lidé v primitivních lovecko-sběračských a zemědělských pospolitostech nejsou tak silně vetkáni do vzájemných sociálních závislostí, a proto se mohou projevovat svobodněji a pudověji. 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8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365125"/>
            <a:ext cx="11049000" cy="478155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Významné dvory v západní a střední Evropě</a:t>
            </a: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995680"/>
            <a:ext cx="11480800" cy="5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Francie, Říše (sedm kurfiřtů – volitelů)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Knížata v roli mecenášů</a:t>
            </a:r>
          </a:p>
          <a:p>
            <a:pPr marL="0" indent="0">
              <a:buNone/>
            </a:pP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Dobové prameny a literatura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dějiny šlechtických rodů, knížecí zrcadla, dvorská poezie a hrdinské eposy (výjimečný hrdina), obraz ideálního knížecího dvora krále Artuše, dobrodružství a láska, vzdělanost: domácí učitelé: okřídlené rčení „Nevzdělaný král je korunovaný osel“ (kronikář hrabat z Anjou, 12. století)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Prostor: středověký hrad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Pojmosloví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castellum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castrum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opidum,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civitas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urbs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burc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Burg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grad a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górod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5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9480" y="415925"/>
            <a:ext cx="10515600" cy="92075"/>
          </a:xfrm>
        </p:spPr>
        <p:txBody>
          <a:bodyPr>
            <a:normAutofit fontScale="90000"/>
          </a:bodyPr>
          <a:lstStyle/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4160" y="772160"/>
            <a:ext cx="11633200" cy="5842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Součástí civilizování šlechtické společnosti je i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hygiena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(čističe nehtů, hřebeny, zrcadla jsou doloženy jak v hmotných nálezech, tak v literárních pramenech).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Chování při jídle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Stolní obyčeje, dobová napomenutí: jíst vlastní lžicí, nesmrkat do ubrusu, neházet obrané kosti zpět do společné mísy, apod.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Oblečení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prostý šat vs. náklonnost k „exotickému“ (luxusní byzantské hedvábné ošacení). Móda v dnešním slova smyslu na dvorech od pozdního středověku. V západní a střední Evropě tón udával francouzský (14. století) a burgundský dvůr (15. století). 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Slavnosti a turnaje světských a církevních knížat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Pouze na velkých dvorech, vždy k tomu musel být důvod.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Křížové výpravy: civilizační vliv Byzance na proměnu života západoevropské šlechty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Hudba, baviči a dvorní blázni (šašci) 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1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235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3680" y="1148080"/>
            <a:ext cx="11729720" cy="5333683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Turnaj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cvičení ve zbrani a zároveň sportovní disciplína: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Skupinový boj a dvojboj na koni s dřevci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Působivé slavnosti významných panovníků: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Např. 1184 před branami Mohuče: dvorní slavnost císaře Fridricha Barbarossy či 1296 v Praze korunovace Václava II. (viz Zbraslavská kronika)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Jiné formy zábavy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lov, loutkové hry na rytíře, šachy, triktrak (hra v kostky na šachovnici), milostné hry (kvintová hra)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12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07035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Středověké rytířství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4000" y="863600"/>
            <a:ext cx="11938000" cy="57505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ytíř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ozbrojený válečník na koni</a:t>
            </a:r>
          </a:p>
          <a:p>
            <a:pPr marL="0" indent="0">
              <a:buNone/>
            </a:pP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aballarius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cabalero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chevalier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cavaliere</a:t>
            </a: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iles</a:t>
            </a: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voják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Změna armádní struktury od přelomu 8. a 9. století</a:t>
            </a:r>
          </a:p>
          <a:p>
            <a:pPr marL="0" indent="0">
              <a:buNone/>
            </a:pP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Proměna pojmosloví </a:t>
            </a:r>
          </a:p>
          <a:p>
            <a:pPr marL="0" indent="0">
              <a:buNone/>
            </a:pP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caballerius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knight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knecht: od koňského čeledína k majiteli koní</a:t>
            </a:r>
          </a:p>
          <a:p>
            <a:pPr marL="0" indent="0">
              <a:buNone/>
            </a:pP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iles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od vojáka (do 10. století) k šlechtici v 11. století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Souvisí s trojím dělením společnosti na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milites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rustici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clerici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(G. Duby)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Podle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Johrendta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miles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 11. století byli všichni válečníci od krále až po posledního čeledína.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Rozhodujícím kritériem nebyl sociální původ, ale lenní vztah. 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Později vykrystalizoval rozdíl mezi stavovským a sociálním vymezení rytířstva. Ve stavovském smyslu rytíř = nižší šlechtic. Právní a stavovské hledisko se prosadilo až ve 13. století. 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Viz Josef Macek: pojmy pro vyšší a nižší šlechtu v pozdním středověku: pán, rytíř, zeman, vladyka,        v Říši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ministeriálové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tj. původně nesvobodní z rodiny pána, od 11. století nositelé úřadů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1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3675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168400"/>
            <a:ext cx="11521440" cy="5577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Pasování na rytíře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Obrněný bojový kůň, pochodový kůň, kůň na zavazadla (soumar)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Oblečení rytíře a jeho zbraně</a:t>
            </a:r>
          </a:p>
          <a:p>
            <a:pPr marL="0" indent="0">
              <a:buNone/>
            </a:pP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Trojí typ rytíře: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álečník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křesťanský voják (člen církevního rytířského řádu)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idealizovaný typ rytíře ve dvorské literatuře (mravný hrdina) </a:t>
            </a: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3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61314" y="674914"/>
            <a:ext cx="5878286" cy="2612572"/>
          </a:xfrm>
        </p:spPr>
        <p:txBody>
          <a:bodyPr>
            <a:normAutofit/>
          </a:bodyPr>
          <a:lstStyle/>
          <a:p>
            <a:pPr algn="ctr"/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Dárky a obdarování</a:t>
            </a:r>
            <a:b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Oslava Nového roku na pařížském dvoře burgundského vévody v roce 1412</a:t>
            </a:r>
            <a:b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(Přebohaté hodinky vévody z </a:t>
            </a:r>
            <a:r>
              <a:rPr lang="cs-CZ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Berry</a:t>
            </a:r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Marcel </a:t>
            </a:r>
            <a:r>
              <a:rPr lang="cs-CZ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Mauss</a:t>
            </a:r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Esej o daru</a:t>
            </a: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027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23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-11431"/>
            <a:ext cx="9159240" cy="686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7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960" y="11429"/>
            <a:ext cx="9128760" cy="68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4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1280" y="150653"/>
            <a:ext cx="8757920" cy="656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7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679" y="0"/>
            <a:ext cx="8936355" cy="670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4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479" y="282733"/>
            <a:ext cx="8645101" cy="64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5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4315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2560" y="487680"/>
            <a:ext cx="11755120" cy="5984240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Prostor: středověký </a:t>
            </a: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hrad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Zkreslená představa: hrady pozdního středověku upravené v 19. století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raném a vrcholném středověku dřevěné dvorce, nížinné hrady.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Výšinné hrady až v pozdním středověku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Pojmosloví: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castellum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castrum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opidum,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civitas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urbs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burc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Burg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grad a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górod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 – součást obranného systému a hradské správy, boj o hrady, hradní mír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Hrad jako místo reprezentace, vlastní identity rodu a kultovní středisko</a:t>
            </a:r>
          </a:p>
          <a:p>
            <a:pPr marL="0" indent="0">
              <a:buNone/>
            </a:pP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Stavba hradu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obvykle 3-7 let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úzký, stísněný prostor, věže (donjon nebo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bergfríd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hradba, příkop, brány, padací most, smolné nosy, komnaty (zateplený prostor), kaple, někdy dvojitá (viz Cheb či Norimberk) pro panovníka a pro služebnictvo, studna</a:t>
            </a:r>
          </a:p>
          <a:p>
            <a:pPr marL="0" indent="0">
              <a:buNone/>
            </a:pP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Správa hradu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purkrabí, hradní posádka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126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9360" y="0"/>
            <a:ext cx="9333652" cy="700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3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0"/>
            <a:ext cx="9037320" cy="677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4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9359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2720" y="0"/>
            <a:ext cx="9048113" cy="678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9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2630" y="0"/>
            <a:ext cx="9066740" cy="680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9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1919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7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414" y="71120"/>
            <a:ext cx="9049172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5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160" y="-440691"/>
            <a:ext cx="10327640" cy="774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7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240" y="0"/>
            <a:ext cx="9921240" cy="744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120" y="57944"/>
            <a:ext cx="9066740" cy="680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3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77" y="0"/>
            <a:ext cx="9842046" cy="6954891"/>
          </a:xfrm>
        </p:spPr>
      </p:pic>
    </p:spTree>
    <p:extLst>
      <p:ext uri="{BB962C8B-B14F-4D97-AF65-F5344CB8AC3E}">
        <p14:creationId xmlns:p14="http://schemas.microsoft.com/office/powerpoint/2010/main" val="73115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560" y="0"/>
            <a:ext cx="9326880" cy="69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1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180" y="0"/>
            <a:ext cx="9819640" cy="736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0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960" y="0"/>
            <a:ext cx="9098280" cy="68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5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303"/>
          </a:xfrm>
        </p:spPr>
        <p:txBody>
          <a:bodyPr>
            <a:noAutofit/>
          </a:bodyPr>
          <a:lstStyle/>
          <a:p>
            <a:pPr algn="ctr"/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Zbraslavská kronika o korunovaci krále Václava II. (1296)</a:t>
            </a: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8836" y="-537116"/>
            <a:ext cx="6417129" cy="8556171"/>
          </a:xfrm>
        </p:spPr>
      </p:pic>
    </p:spTree>
    <p:extLst>
      <p:ext uri="{BB962C8B-B14F-4D97-AF65-F5344CB8AC3E}">
        <p14:creationId xmlns:p14="http://schemas.microsoft.com/office/powerpoint/2010/main" val="60565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256"/>
            <a:ext cx="5138057" cy="685074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64628" y="864506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0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037" y="-119743"/>
            <a:ext cx="11364133" cy="1515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30990"/>
            <a:ext cx="9661078" cy="6827010"/>
          </a:xfrm>
        </p:spPr>
      </p:pic>
    </p:spTree>
    <p:extLst>
      <p:ext uri="{BB962C8B-B14F-4D97-AF65-F5344CB8AC3E}">
        <p14:creationId xmlns:p14="http://schemas.microsoft.com/office/powerpoint/2010/main" val="417074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0"/>
            <a:ext cx="9855200" cy="6964186"/>
          </a:xfrm>
        </p:spPr>
      </p:pic>
    </p:spTree>
    <p:extLst>
      <p:ext uri="{BB962C8B-B14F-4D97-AF65-F5344CB8AC3E}">
        <p14:creationId xmlns:p14="http://schemas.microsoft.com/office/powerpoint/2010/main" val="336362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" y="-10886"/>
            <a:ext cx="10434320" cy="7373422"/>
          </a:xfrm>
        </p:spPr>
      </p:pic>
    </p:spTree>
    <p:extLst>
      <p:ext uri="{BB962C8B-B14F-4D97-AF65-F5344CB8AC3E}">
        <p14:creationId xmlns:p14="http://schemas.microsoft.com/office/powerpoint/2010/main" val="43546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3303"/>
            <a:ext cx="9601200" cy="6784697"/>
          </a:xfrm>
        </p:spPr>
      </p:pic>
    </p:spTree>
    <p:extLst>
      <p:ext uri="{BB962C8B-B14F-4D97-AF65-F5344CB8AC3E}">
        <p14:creationId xmlns:p14="http://schemas.microsoft.com/office/powerpoint/2010/main" val="305399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1320</Words>
  <Application>Microsoft Office PowerPoint</Application>
  <PresentationFormat>Širokoúhlá obrazovka</PresentationFormat>
  <Paragraphs>82</Paragraphs>
  <Slides>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Times New Roman</vt:lpstr>
      <vt:lpstr>Motiv Office</vt:lpstr>
      <vt:lpstr>Každodenní život                    na šlechtickém dvoře</vt:lpstr>
      <vt:lpstr>Prezentace aplikace PowerPoint</vt:lpstr>
      <vt:lpstr>Významné dvory v západní a střední Evropě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Románské hrady na Chebsku: chebská falc</vt:lpstr>
      <vt:lpstr>                          Skalná (Vildštejn)</vt:lpstr>
      <vt:lpstr>Prezentace aplikace PowerPoint</vt:lpstr>
      <vt:lpstr>       Seeberg (Ostroh) u Františkových Lázní</vt:lpstr>
      <vt:lpstr>               Starý Hrozňatov (Alt Kinsberg)</vt:lpstr>
      <vt:lpstr>                               Libá (Libštejn)</vt:lpstr>
      <vt:lpstr>                       Hohenberg a. d. Eger</vt:lpstr>
      <vt:lpstr>Nejstarší hrady v Čechách: Pražský hrad</vt:lpstr>
      <vt:lpstr>Přimda</vt:lpstr>
      <vt:lpstr>                                 Křivoklát</vt:lpstr>
      <vt:lpstr>                                   Zvíkov</vt:lpstr>
      <vt:lpstr>                                  Bezděz</vt:lpstr>
      <vt:lpstr>Všední den a dvorská kultura</vt:lpstr>
      <vt:lpstr>Prezentace aplikace PowerPoint</vt:lpstr>
      <vt:lpstr>Prezentace aplikace PowerPoint</vt:lpstr>
      <vt:lpstr>Středověké rytířství</vt:lpstr>
      <vt:lpstr>Prezentace aplikace PowerPoint</vt:lpstr>
      <vt:lpstr>Dárky a obdarování Oslava Nového roku na pařížském dvoře burgundského vévody v roce 1412  (Přebohaté hodinky vévody z Berry)   Marcel Mauss, Esej o daru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Zbraslavská kronika o korunovaci krále Václava II. (1296)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Každodenní život na šlechtickém dvoře</dc:title>
  <dc:creator>uživatel</dc:creator>
  <cp:lastModifiedBy>uživatel</cp:lastModifiedBy>
  <cp:revision>29</cp:revision>
  <dcterms:created xsi:type="dcterms:W3CDTF">2025-04-05T14:37:35Z</dcterms:created>
  <dcterms:modified xsi:type="dcterms:W3CDTF">2025-04-09T09:18:18Z</dcterms:modified>
</cp:coreProperties>
</file>