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1" r:id="rId5"/>
    <p:sldId id="272" r:id="rId6"/>
    <p:sldId id="258" r:id="rId7"/>
    <p:sldId id="270" r:id="rId8"/>
    <p:sldId id="273" r:id="rId9"/>
    <p:sldId id="274" r:id="rId10"/>
    <p:sldId id="265" r:id="rId11"/>
    <p:sldId id="266" r:id="rId12"/>
    <p:sldId id="267" r:id="rId13"/>
    <p:sldId id="268" r:id="rId14"/>
    <p:sldId id="269" r:id="rId15"/>
    <p:sldId id="262" r:id="rId16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4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42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91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11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85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87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1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97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59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8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02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56A2-0337-465C-AB3E-83B4B84584E0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3BB96-349E-4962-8379-B7E941CD5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37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3/31/Male_dress_code_in_Western_culture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Philip_in_white_ti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e/ea/EsmoquinSombr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Soubor:Gentlemen_in_morning_dres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3/35/Ai_Tominaga,_Red_Dress_Collection_20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6/6b/Christian_Dior_Dress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512167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8/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6000" b="1" dirty="0" smtClean="0"/>
              <a:t>Etiketa v diplomacii II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964488" cy="3649960"/>
          </a:xfrm>
        </p:spPr>
        <p:txBody>
          <a:bodyPr>
            <a:normAutofit/>
          </a:bodyPr>
          <a:lstStyle/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</a:rPr>
              <a:t>společenské podniky</a:t>
            </a:r>
          </a:p>
          <a:p>
            <a:pPr marL="342900" indent="-342900" algn="l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ozvánky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</a:rPr>
              <a:t>stolování</a:t>
            </a:r>
          </a:p>
          <a:p>
            <a:pPr marL="342900" indent="-342900" algn="l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</a:rPr>
              <a:t>odívání</a:t>
            </a:r>
          </a:p>
        </p:txBody>
      </p:sp>
    </p:spTree>
    <p:extLst>
      <p:ext uri="{BB962C8B-B14F-4D97-AF65-F5344CB8AC3E}">
        <p14:creationId xmlns:p14="http://schemas.microsoft.com/office/powerpoint/2010/main" val="34007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l"/>
            <a:r>
              <a:rPr lang="cs-CZ" sz="3200" b="1" dirty="0" smtClean="0"/>
              <a:t>  Etiketa </a:t>
            </a:r>
            <a:r>
              <a:rPr lang="cs-CZ" sz="3200" b="1" dirty="0"/>
              <a:t>v </a:t>
            </a:r>
            <a:r>
              <a:rPr lang="cs-CZ" sz="3200" b="1" dirty="0" smtClean="0"/>
              <a:t>diplomacii </a:t>
            </a:r>
            <a:r>
              <a:rPr lang="cs-CZ" sz="3200" dirty="0" smtClean="0"/>
              <a:t>- odívání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cs-CZ" sz="2000" b="1" dirty="0" smtClean="0"/>
          </a:p>
          <a:p>
            <a:pPr>
              <a:buFontTx/>
              <a:buChar char="-"/>
            </a:pPr>
            <a:r>
              <a:rPr lang="cs-CZ" sz="2000" b="1" dirty="0" smtClean="0"/>
              <a:t>žaket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dirty="0" err="1"/>
              <a:t>tailcoat</a:t>
            </a:r>
            <a:r>
              <a:rPr lang="cs-CZ" sz="2000" dirty="0"/>
              <a:t>, </a:t>
            </a:r>
            <a:r>
              <a:rPr lang="cs-CZ" sz="2000" dirty="0" err="1"/>
              <a:t>cut</a:t>
            </a:r>
            <a:r>
              <a:rPr lang="cs-CZ" sz="2000" dirty="0"/>
              <a:t>, </a:t>
            </a:r>
            <a:r>
              <a:rPr lang="cs-CZ" sz="2000" dirty="0" err="1"/>
              <a:t>cutaway</a:t>
            </a:r>
            <a:r>
              <a:rPr lang="cs-CZ" sz="2000" dirty="0"/>
              <a:t>, </a:t>
            </a:r>
            <a:r>
              <a:rPr lang="cs-CZ" sz="2000" dirty="0" err="1"/>
              <a:t>chaqué</a:t>
            </a:r>
            <a:r>
              <a:rPr lang="cs-CZ" sz="2000" dirty="0"/>
              <a:t>) – formální denní oblek, černé sako se šosy, šikmo střižené vepředu, zapíná se na jeden knoflík, šedá/černá </a:t>
            </a:r>
            <a:r>
              <a:rPr lang="cs-CZ" sz="2000" dirty="0" err="1"/>
              <a:t>vesta,šedé</a:t>
            </a:r>
            <a:r>
              <a:rPr lang="cs-CZ" sz="2000" dirty="0"/>
              <a:t> proužkované kalhoty, bílá košile, šedá/stříbřitá kravata, černé boty, (cylindr, hůlka, kapesníček do kapsy saka, květina do klopy)</a:t>
            </a:r>
          </a:p>
          <a:p>
            <a:pPr>
              <a:buFontTx/>
              <a:buChar char="-"/>
            </a:pPr>
            <a:r>
              <a:rPr lang="cs-CZ" sz="2000" b="1" dirty="0" smtClean="0"/>
              <a:t>frak </a:t>
            </a:r>
            <a:r>
              <a:rPr lang="cs-CZ" sz="2000" dirty="0"/>
              <a:t>(</a:t>
            </a:r>
            <a:r>
              <a:rPr lang="cs-CZ" sz="2000" dirty="0" err="1"/>
              <a:t>white</a:t>
            </a:r>
            <a:r>
              <a:rPr lang="cs-CZ" sz="2000" dirty="0"/>
              <a:t> </a:t>
            </a:r>
            <a:r>
              <a:rPr lang="cs-CZ" sz="2000" dirty="0" err="1"/>
              <a:t>tie</a:t>
            </a:r>
            <a:r>
              <a:rPr lang="cs-CZ" sz="2000" dirty="0"/>
              <a:t>) – nejformálnější večerní oblečení, černý, sako se šosy, špičaté klopy, nezapíná se, kalhoty s lampasy, bílá vesta, bílá košile se zvednutým límečkem a ohnutými růžky, </a:t>
            </a:r>
            <a:r>
              <a:rPr lang="cs-CZ" sz="2000" u="sng" dirty="0"/>
              <a:t>bílý motýlek</a:t>
            </a:r>
            <a:r>
              <a:rPr lang="cs-CZ" sz="2000" dirty="0"/>
              <a:t>, žádné náramkové hodinky, (bílé kožené rukavice, černý cylindr, při nástupní audienci černá vesta)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dirty="0" smtClean="0"/>
              <a:t>koktejlové </a:t>
            </a:r>
            <a:r>
              <a:rPr lang="cs-CZ" sz="2000" b="1" dirty="0"/>
              <a:t>šaty</a:t>
            </a:r>
            <a:r>
              <a:rPr lang="cs-CZ" sz="2000" dirty="0"/>
              <a:t> (krátké/polokrátké)</a:t>
            </a:r>
            <a:r>
              <a:rPr lang="cs-CZ" sz="2000" b="1" dirty="0"/>
              <a:t> </a:t>
            </a:r>
            <a:r>
              <a:rPr lang="cs-CZ" sz="2000" dirty="0"/>
              <a:t>, </a:t>
            </a:r>
            <a:r>
              <a:rPr lang="cs-CZ" sz="2000" b="1" dirty="0"/>
              <a:t>společenské dopolední/odpolední šaty, velká večerní toaleta </a:t>
            </a:r>
            <a:r>
              <a:rPr lang="cs-CZ" sz="2000" dirty="0"/>
              <a:t>(dlouhá, hluboká dekoltáž, obvykle ne dlouhé rukávy, ale dlouhé rukavice, šperk, šála, krátký kožich přes ramena, večerní kabelka, lehké, i světlé materiály,  u dvora nikdy černá)</a:t>
            </a:r>
            <a:r>
              <a:rPr lang="cs-CZ" sz="2000" b="1" dirty="0"/>
              <a:t>, malá večerní toaleta</a:t>
            </a:r>
            <a:r>
              <a:rPr lang="cs-CZ" sz="2000" dirty="0"/>
              <a:t> (dlouhá/polodlouhá, těžší materiály, dekoltáž nepříliš hluboká, rukávy kratší i delší)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dirty="0"/>
              <a:t>svrchní kabáty, rukavice, klobouky, …uniformy</a:t>
            </a:r>
            <a:endParaRPr lang="cs-CZ" sz="2000" b="1" dirty="0"/>
          </a:p>
          <a:p>
            <a:pPr marL="0" indent="0" algn="just">
              <a:buNone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4142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le dress code in Western culture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33843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8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</a:t>
            </a:r>
            <a:endParaRPr lang="cs-CZ" dirty="0"/>
          </a:p>
        </p:txBody>
      </p:sp>
      <p:pic>
        <p:nvPicPr>
          <p:cNvPr id="1026" name="Picture 2" descr="http://upload.wikimedia.org/wikipedia/commons/6/6e/Philip_in_white_ti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202402" cy="65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ile:EsmoquinSom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75" y="836712"/>
            <a:ext cx="23145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9/96/PajaEsmoquinI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60649"/>
            <a:ext cx="309634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9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</a:t>
            </a:r>
            <a:endParaRPr lang="cs-CZ" dirty="0"/>
          </a:p>
        </p:txBody>
      </p:sp>
      <p:pic>
        <p:nvPicPr>
          <p:cNvPr id="2050" name="Picture 2" descr="http://upload.wikimedia.org/wikipedia/commons/thumb/4/4d/Gentlemen_in_morning_dress.jpg/220px-Gentlemen_in_morning_dr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</a:t>
            </a:r>
            <a:endParaRPr lang="cs-CZ" dirty="0"/>
          </a:p>
        </p:txBody>
      </p:sp>
      <p:pic>
        <p:nvPicPr>
          <p:cNvPr id="3074" name="Picture 2" descr="Soubor:Ai Tominaga, Red Dress Collection 2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810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bor:Christian Dior Dr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156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1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Etiketa v diplomacii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/>
              <a:t>národní odlišnosti při aplikaci zásad etikety</a:t>
            </a:r>
          </a:p>
          <a:p>
            <a:pPr algn="just">
              <a:buFontTx/>
              <a:buChar char="-"/>
            </a:pPr>
            <a:r>
              <a:rPr lang="cs-CZ" sz="2000" dirty="0"/>
              <a:t>rozdíly vzniklé odlišným společensko-historickým vývojem (královské x republikánské tradice, odívání, oslovování, úloha květin, …)</a:t>
            </a:r>
          </a:p>
          <a:p>
            <a:pPr algn="just">
              <a:buFontTx/>
              <a:buChar char="-"/>
            </a:pPr>
            <a:r>
              <a:rPr lang="cs-CZ" sz="2000" dirty="0"/>
              <a:t>rozdíly vzniklé ze „samozřejmosti“ užívání některých postupů (např. konzumace plodů moře, hlemýžďů apod.)</a:t>
            </a:r>
          </a:p>
          <a:p>
            <a:pPr algn="just">
              <a:buFontTx/>
              <a:buChar char="-"/>
            </a:pPr>
            <a:r>
              <a:rPr lang="cs-CZ" sz="2000" dirty="0"/>
              <a:t>odlišná citlivost na některé „přestupky“</a:t>
            </a:r>
          </a:p>
          <a:p>
            <a:pPr marL="0" indent="0" algn="just">
              <a:buNone/>
            </a:pPr>
            <a:endParaRPr lang="cs-CZ" sz="2000" b="1" dirty="0" smtClean="0"/>
          </a:p>
          <a:p>
            <a:pPr marL="0" indent="0" algn="just">
              <a:buNone/>
            </a:pPr>
            <a:r>
              <a:rPr lang="cs-CZ" sz="2000" b="1" dirty="0" smtClean="0"/>
              <a:t>mnoho </a:t>
            </a:r>
            <a:r>
              <a:rPr lang="cs-CZ" sz="2000" b="1" dirty="0"/>
              <a:t>dalších situaci, kdy je nutno pamatovat na zaběhnutou etiketu, např.:</a:t>
            </a:r>
          </a:p>
          <a:p>
            <a:pPr marL="0" indent="0" algn="just">
              <a:buNone/>
            </a:pPr>
            <a:r>
              <a:rPr lang="cs-CZ" sz="2000" b="1" i="1" dirty="0" smtClean="0"/>
              <a:t>Děkování, </a:t>
            </a:r>
            <a:r>
              <a:rPr lang="cs-CZ" sz="2000" b="1" i="1" dirty="0"/>
              <a:t>dary a jiné pozornosti, kondolenční listiny, pamětní zápisy, tykání, nazývání někoho „přítelem“, představování se při nástupu do funkce, loučení při odchodu z funkce </a:t>
            </a:r>
            <a:r>
              <a:rPr lang="cs-CZ" sz="2000" dirty="0"/>
              <a:t>(úloha doyena diplomatického sboru)</a:t>
            </a:r>
            <a:r>
              <a:rPr lang="cs-CZ" sz="2000" b="1" i="1" dirty="0"/>
              <a:t>, </a:t>
            </a:r>
          </a:p>
          <a:p>
            <a:pPr marL="0" indent="0" algn="just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6347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54868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 Etiketa v </a:t>
            </a:r>
            <a:r>
              <a:rPr lang="cs-CZ" sz="3600" b="1" dirty="0" smtClean="0"/>
              <a:t>diplomacii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cs-CZ" sz="8000" dirty="0" smtClean="0"/>
          </a:p>
          <a:p>
            <a:pPr marL="0" indent="0" algn="just">
              <a:buNone/>
            </a:pPr>
            <a:endParaRPr lang="cs-CZ" sz="8000" dirty="0"/>
          </a:p>
          <a:p>
            <a:pPr marL="0" indent="0" algn="just">
              <a:buNone/>
            </a:pPr>
            <a:endParaRPr lang="cs-CZ" sz="8000" dirty="0" smtClean="0"/>
          </a:p>
          <a:p>
            <a:pPr marL="0" indent="0" algn="just">
              <a:buNone/>
            </a:pPr>
            <a:endParaRPr lang="cs-CZ" sz="8000" dirty="0"/>
          </a:p>
          <a:p>
            <a:pPr marL="0" indent="0" algn="just">
              <a:buNone/>
            </a:pPr>
            <a:endParaRPr lang="cs-CZ" sz="8000" dirty="0" smtClean="0"/>
          </a:p>
          <a:p>
            <a:pPr marL="0" indent="0" algn="just">
              <a:buNone/>
            </a:pPr>
            <a:endParaRPr lang="cs-CZ" sz="8000" dirty="0" smtClean="0"/>
          </a:p>
          <a:p>
            <a:pPr marL="0" indent="0" algn="just">
              <a:buNone/>
            </a:pPr>
            <a:endParaRPr lang="cs-CZ" sz="9600" b="1" dirty="0" smtClean="0"/>
          </a:p>
          <a:p>
            <a:pPr marL="0" indent="0" algn="just">
              <a:buNone/>
            </a:pPr>
            <a:r>
              <a:rPr lang="cs-CZ" sz="9600" b="1" dirty="0" smtClean="0"/>
              <a:t>společenské podniky</a:t>
            </a:r>
          </a:p>
          <a:p>
            <a:pPr algn="just">
              <a:buFontTx/>
              <a:buChar char="-"/>
            </a:pPr>
            <a:r>
              <a:rPr lang="cs-CZ" sz="8000" dirty="0" smtClean="0"/>
              <a:t>viditelná část diplomacie </a:t>
            </a:r>
          </a:p>
          <a:p>
            <a:pPr algn="just">
              <a:buFontTx/>
              <a:buChar char="-"/>
            </a:pPr>
            <a:r>
              <a:rPr lang="cs-CZ" sz="8000" dirty="0" smtClean="0"/>
              <a:t>hlavním cílem je setkat se s určitou skupinou lidí za určitým účelem (ten je většinou uveden na pozvánce, skutečný účel bývá mnohdy skrytý)</a:t>
            </a:r>
          </a:p>
          <a:p>
            <a:pPr algn="just">
              <a:buFontTx/>
              <a:buChar char="-"/>
            </a:pPr>
            <a:r>
              <a:rPr lang="cs-CZ" sz="8000" dirty="0" smtClean="0"/>
              <a:t>jídlo a nápoje jsou jakoby doplňkem (ale </a:t>
            </a:r>
            <a:r>
              <a:rPr lang="cs-CZ" sz="8000" dirty="0"/>
              <a:t>velmi důležitým) </a:t>
            </a:r>
            <a:endParaRPr lang="cs-CZ" sz="8000" dirty="0" smtClean="0"/>
          </a:p>
          <a:p>
            <a:pPr algn="just">
              <a:buFontTx/>
              <a:buChar char="-"/>
            </a:pPr>
            <a:r>
              <a:rPr lang="cs-CZ" sz="8000" dirty="0" smtClean="0"/>
              <a:t>mají řadu zaběhnutých podob, názvů (občas obtížné o jaký typ jde) a projevů etikety</a:t>
            </a:r>
          </a:p>
          <a:p>
            <a:pPr algn="just">
              <a:buFontTx/>
              <a:buChar char="-"/>
            </a:pPr>
            <a:r>
              <a:rPr lang="cs-CZ" sz="8000" dirty="0"/>
              <a:t>l</a:t>
            </a:r>
            <a:r>
              <a:rPr lang="cs-CZ" sz="8000" dirty="0" smtClean="0"/>
              <a:t>ze je obecně kategorizovat :</a:t>
            </a:r>
          </a:p>
          <a:p>
            <a:pPr lvl="1" algn="just">
              <a:buFontTx/>
              <a:buChar char="-"/>
            </a:pPr>
            <a:r>
              <a:rPr lang="cs-CZ" sz="7600" dirty="0"/>
              <a:t>p</a:t>
            </a:r>
            <a:r>
              <a:rPr lang="cs-CZ" sz="7600" dirty="0" smtClean="0"/>
              <a:t>odle společenské závažnosti</a:t>
            </a:r>
          </a:p>
          <a:p>
            <a:pPr lvl="1" algn="just">
              <a:buFontTx/>
              <a:buChar char="-"/>
            </a:pPr>
            <a:r>
              <a:rPr lang="cs-CZ" sz="7600" dirty="0"/>
              <a:t>z</a:t>
            </a:r>
            <a:r>
              <a:rPr lang="cs-CZ" sz="7600" dirty="0" smtClean="0"/>
              <a:t>da jsou oficiální/slavnostní, či neoficiální/pracovní</a:t>
            </a:r>
          </a:p>
          <a:p>
            <a:pPr lvl="1" algn="just">
              <a:buFontTx/>
              <a:buChar char="-"/>
            </a:pPr>
            <a:r>
              <a:rPr lang="cs-CZ" sz="7600" dirty="0"/>
              <a:t>d</a:t>
            </a:r>
            <a:r>
              <a:rPr lang="cs-CZ" sz="7600" dirty="0" smtClean="0"/>
              <a:t>le doby konání (večerní obvykle prestižnější)</a:t>
            </a:r>
          </a:p>
          <a:p>
            <a:pPr lvl="1" algn="just">
              <a:buFontTx/>
              <a:buChar char="-"/>
            </a:pPr>
            <a:r>
              <a:rPr lang="cs-CZ" sz="7600" dirty="0"/>
              <a:t>z</a:t>
            </a:r>
            <a:r>
              <a:rPr lang="cs-CZ" sz="7600" dirty="0" smtClean="0"/>
              <a:t>da probíhají vsedě, nebo vestoje </a:t>
            </a:r>
          </a:p>
          <a:p>
            <a:pPr marL="0" indent="0" algn="just">
              <a:buNone/>
            </a:pPr>
            <a:endParaRPr lang="cs-CZ" sz="8000" dirty="0"/>
          </a:p>
          <a:p>
            <a:pPr algn="just">
              <a:buFontTx/>
              <a:buChar char="-"/>
            </a:pPr>
            <a:endParaRPr lang="cs-CZ" sz="6200" dirty="0" smtClean="0"/>
          </a:p>
          <a:p>
            <a:pPr algn="just">
              <a:buFontTx/>
              <a:buChar char="-"/>
            </a:pPr>
            <a:endParaRPr lang="cs-CZ" sz="6200" i="1" u="sng" dirty="0" smtClean="0"/>
          </a:p>
          <a:p>
            <a:pPr algn="just">
              <a:buFontTx/>
              <a:buChar char="-"/>
            </a:pPr>
            <a:endParaRPr lang="cs-CZ" sz="4000" b="1" dirty="0" smtClean="0"/>
          </a:p>
          <a:p>
            <a:pPr marL="0" indent="0" algn="just">
              <a:buNone/>
            </a:pP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/>
              <a:t>	</a:t>
            </a:r>
            <a:r>
              <a:rPr lang="cs-CZ" sz="2400" dirty="0" smtClean="0"/>
              <a:t>			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7" y="620688"/>
            <a:ext cx="360040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 Narrow" pitchFamily="34" charset="0"/>
              </a:rPr>
              <a:t>„Diplomacie je box v glazé ruka-</a:t>
            </a:r>
            <a:r>
              <a:rPr lang="cs-CZ" sz="2000" dirty="0" err="1" smtClean="0">
                <a:latin typeface="Arial Narrow" pitchFamily="34" charset="0"/>
              </a:rPr>
              <a:t>vičkách</a:t>
            </a:r>
            <a:r>
              <a:rPr lang="cs-CZ" sz="2000" dirty="0" smtClean="0">
                <a:latin typeface="Arial Narrow" pitchFamily="34" charset="0"/>
              </a:rPr>
              <a:t>, při němž místo gongu zní cinkání sklenic se sektem.“</a:t>
            </a:r>
          </a:p>
          <a:p>
            <a:r>
              <a:rPr lang="cs-CZ" sz="2000" dirty="0" smtClean="0">
                <a:latin typeface="Arial Narrow" pitchFamily="34" charset="0"/>
              </a:rPr>
              <a:t>                             G. </a:t>
            </a:r>
            <a:r>
              <a:rPr lang="cs-CZ" sz="2000" dirty="0" err="1" smtClean="0">
                <a:latin typeface="Arial Narrow" pitchFamily="34" charset="0"/>
              </a:rPr>
              <a:t>Pompidou</a:t>
            </a:r>
            <a:r>
              <a:rPr lang="cs-CZ" sz="2000" dirty="0">
                <a:latin typeface="Arial Narrow" pitchFamily="34" charset="0"/>
              </a:rPr>
              <a:t>	</a:t>
            </a:r>
            <a:r>
              <a:rPr lang="cs-CZ" sz="2000" dirty="0" smtClean="0">
                <a:latin typeface="Arial Narrow" pitchFamily="34" charset="0"/>
              </a:rPr>
              <a:t>	</a:t>
            </a:r>
            <a:endParaRPr lang="cs-CZ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88"/>
          </a:xfrm>
        </p:spPr>
        <p:txBody>
          <a:bodyPr/>
          <a:lstStyle/>
          <a:p>
            <a:pPr algn="l"/>
            <a:r>
              <a:rPr lang="cs-CZ" sz="3200" b="1" dirty="0" smtClean="0"/>
              <a:t>   Etiketa </a:t>
            </a:r>
            <a:r>
              <a:rPr lang="cs-CZ" sz="3200" b="1" dirty="0"/>
              <a:t>v diplomacii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87582"/>
            <a:ext cx="9143999" cy="6381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/>
              <a:t>   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 Společenské podniky</a:t>
            </a:r>
          </a:p>
          <a:p>
            <a:pPr>
              <a:buFontTx/>
              <a:buChar char="-"/>
            </a:pPr>
            <a:r>
              <a:rPr lang="cs-CZ" sz="2000" b="1" i="1" u="sng" dirty="0" smtClean="0"/>
              <a:t>oběd</a:t>
            </a:r>
            <a:r>
              <a:rPr lang="cs-CZ" sz="2000" i="1" dirty="0" smtClean="0"/>
              <a:t> </a:t>
            </a:r>
            <a:r>
              <a:rPr lang="cs-CZ" sz="2000" dirty="0"/>
              <a:t>(méně slavnostní, může být pracovní)</a:t>
            </a:r>
            <a:r>
              <a:rPr lang="cs-CZ" sz="2000" i="1" dirty="0"/>
              <a:t> , </a:t>
            </a:r>
            <a:r>
              <a:rPr lang="cs-CZ" sz="2000" b="1" i="1" u="sng" dirty="0"/>
              <a:t>večeře</a:t>
            </a:r>
            <a:r>
              <a:rPr lang="cs-CZ" sz="2000" b="1" i="1" dirty="0"/>
              <a:t> </a:t>
            </a:r>
            <a:r>
              <a:rPr lang="cs-CZ" sz="2000" dirty="0"/>
              <a:t>(bývá slavnostnější a bohatší) – oblečení, zasedací pořádek, jmenovky, manželky?, menu, prostírání, etiketa stolování, přípitky, aperitiv, káva, doutníky …; odlišnosti jestli na úrovni vysokých politiků, nebo velvyslanců</a:t>
            </a:r>
            <a:r>
              <a:rPr lang="cs-CZ" sz="2000" dirty="0" smtClean="0"/>
              <a:t>…</a:t>
            </a:r>
          </a:p>
          <a:p>
            <a:pPr algn="just">
              <a:buFontTx/>
              <a:buChar char="-"/>
            </a:pPr>
            <a:r>
              <a:rPr lang="cs-CZ" sz="2000" b="1" i="1" u="sng" dirty="0" smtClean="0"/>
              <a:t>banket</a:t>
            </a:r>
            <a:r>
              <a:rPr lang="cs-CZ" sz="2000" dirty="0" smtClean="0"/>
              <a:t>, </a:t>
            </a:r>
            <a:r>
              <a:rPr lang="cs-CZ" sz="2000" b="1" i="1" u="sng" dirty="0" smtClean="0"/>
              <a:t>galavečeře</a:t>
            </a:r>
            <a:r>
              <a:rPr lang="cs-CZ" sz="2000" dirty="0" smtClean="0"/>
              <a:t> (velmi </a:t>
            </a:r>
            <a:r>
              <a:rPr lang="cs-CZ" sz="2000" dirty="0"/>
              <a:t>slavnostní, státní návštěvy)</a:t>
            </a:r>
          </a:p>
          <a:p>
            <a:pPr algn="just">
              <a:buFontTx/>
              <a:buChar char="-"/>
            </a:pPr>
            <a:r>
              <a:rPr lang="cs-CZ" sz="2000" b="1" i="1" u="sng" dirty="0"/>
              <a:t>recepce</a:t>
            </a:r>
            <a:r>
              <a:rPr lang="cs-CZ" sz="2000" dirty="0"/>
              <a:t> (vedle oběda a večeře nejrozšířenější typ) – vestoje, </a:t>
            </a:r>
            <a:r>
              <a:rPr lang="cs-CZ" sz="2000" dirty="0" smtClean="0"/>
              <a:t>jídlo (studené i teplé) </a:t>
            </a:r>
            <a:r>
              <a:rPr lang="cs-CZ" sz="2000" dirty="0"/>
              <a:t>si servíruje host ze servírovacích stolů; </a:t>
            </a:r>
            <a:r>
              <a:rPr lang="cs-CZ" sz="2000" b="1" i="1" u="sng" dirty="0" smtClean="0"/>
              <a:t>raut</a:t>
            </a:r>
            <a:r>
              <a:rPr lang="cs-CZ" sz="2000" dirty="0" smtClean="0"/>
              <a:t> – neformální setkání velkého počtu lidí, výraz se v diplomatickém </a:t>
            </a:r>
            <a:r>
              <a:rPr lang="cs-CZ" sz="2000" dirty="0"/>
              <a:t>světě </a:t>
            </a:r>
            <a:r>
              <a:rPr lang="cs-CZ" sz="2000" dirty="0" smtClean="0"/>
              <a:t>nepoužívá, v některých zemích vůbec</a:t>
            </a:r>
            <a:endParaRPr lang="cs-CZ" sz="2000" b="1" i="1" u="sng" dirty="0" smtClean="0"/>
          </a:p>
          <a:p>
            <a:pPr algn="just">
              <a:buFontTx/>
              <a:buChar char="-"/>
            </a:pPr>
            <a:r>
              <a:rPr lang="cs-CZ" sz="2000" b="1" i="1" u="sng" dirty="0" smtClean="0"/>
              <a:t>koktejl</a:t>
            </a:r>
            <a:r>
              <a:rPr lang="cs-CZ" sz="2000" dirty="0" smtClean="0"/>
              <a:t> </a:t>
            </a:r>
            <a:r>
              <a:rPr lang="cs-CZ" sz="2000" dirty="0"/>
              <a:t>- vestoje, při méně významných příležitostech, odpoledne, jídlo se roznáší na podnosech;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000" b="1" i="1" u="sng" dirty="0"/>
              <a:t>číše vína</a:t>
            </a:r>
            <a:r>
              <a:rPr lang="cs-CZ" sz="2000" i="1" u="sng" dirty="0"/>
              <a:t> </a:t>
            </a:r>
            <a:r>
              <a:rPr lang="cs-CZ" sz="2000" dirty="0"/>
              <a:t>– vestoje, </a:t>
            </a:r>
            <a:r>
              <a:rPr lang="cs-CZ" sz="2000" dirty="0" smtClean="0"/>
              <a:t>kratší  </a:t>
            </a:r>
            <a:endParaRPr lang="cs-CZ" sz="2000" i="1" u="sng" dirty="0"/>
          </a:p>
          <a:p>
            <a:pPr>
              <a:buFontTx/>
              <a:buChar char="-"/>
            </a:pPr>
            <a:r>
              <a:rPr lang="cs-CZ" sz="2000" b="1" i="1" u="sng" dirty="0" err="1" smtClean="0"/>
              <a:t>buffet</a:t>
            </a:r>
            <a:r>
              <a:rPr lang="cs-CZ" sz="2000" b="1" i="1" u="sng" dirty="0" smtClean="0"/>
              <a:t>-lunch</a:t>
            </a:r>
            <a:r>
              <a:rPr lang="cs-CZ" sz="2000" i="1" dirty="0"/>
              <a:t>, </a:t>
            </a:r>
            <a:r>
              <a:rPr lang="cs-CZ" sz="2000" b="1" i="1" u="sng" dirty="0" err="1" smtClean="0"/>
              <a:t>buffet-dinner</a:t>
            </a:r>
            <a:r>
              <a:rPr lang="cs-CZ" sz="2000" dirty="0" smtClean="0"/>
              <a:t> – něco mezi obědem/večeří a recepcí; hosté se obsluhují sami u servírovacích stolů a pak si sedají ke stolům (většinou bez zasedacího pořádku), někdy „hlavní stůl“  se zasedacím pořádkem V.I.P.</a:t>
            </a:r>
          </a:p>
          <a:p>
            <a:pPr>
              <a:buFontTx/>
              <a:buChar char="-"/>
            </a:pPr>
            <a:r>
              <a:rPr lang="cs-CZ" sz="2000" b="1" i="1" u="sng" dirty="0" smtClean="0"/>
              <a:t>garden party</a:t>
            </a:r>
            <a:r>
              <a:rPr lang="cs-CZ" sz="2000" dirty="0" smtClean="0"/>
              <a:t> – společenský podnik s větším počtem účastníků, mívá podobu </a:t>
            </a:r>
            <a:r>
              <a:rPr lang="cs-CZ" sz="2000" dirty="0" err="1" smtClean="0"/>
              <a:t>buffet-dinneru</a:t>
            </a:r>
            <a:r>
              <a:rPr lang="cs-CZ" sz="2000" dirty="0" smtClean="0"/>
              <a:t> nebo recepce</a:t>
            </a:r>
          </a:p>
          <a:p>
            <a:pPr>
              <a:buFontTx/>
              <a:buChar char="-"/>
            </a:pPr>
            <a:r>
              <a:rPr lang="cs-CZ" sz="2000" b="1" i="1" u="sng" dirty="0" smtClean="0"/>
              <a:t>pracovní snídaně</a:t>
            </a:r>
            <a:r>
              <a:rPr lang="cs-CZ" sz="2000" dirty="0" smtClean="0"/>
              <a:t>, </a:t>
            </a:r>
            <a:r>
              <a:rPr lang="cs-CZ" sz="2000" b="1" i="1" u="sng" dirty="0" smtClean="0"/>
              <a:t>čaj</a:t>
            </a:r>
            <a:r>
              <a:rPr lang="cs-CZ" sz="2000" dirty="0" smtClean="0"/>
              <a:t> (většinou čistě společenská záležitost)</a:t>
            </a:r>
          </a:p>
          <a:p>
            <a:pPr>
              <a:buFontTx/>
              <a:buChar char="-"/>
            </a:pPr>
            <a:r>
              <a:rPr lang="cs-CZ" sz="2000" b="1" i="1" u="sng" dirty="0" err="1" smtClean="0"/>
              <a:t>matinée</a:t>
            </a:r>
            <a:r>
              <a:rPr lang="cs-CZ" sz="2000" dirty="0" smtClean="0"/>
              <a:t> (dopolední představení literární, hudební, taneční) – event. lehké občerstvení (nápoje, pečivo), </a:t>
            </a:r>
            <a:r>
              <a:rPr lang="cs-CZ" sz="2000" b="1" i="1" u="sng" dirty="0" err="1" smtClean="0"/>
              <a:t>réveillon</a:t>
            </a:r>
            <a:r>
              <a:rPr lang="cs-CZ" sz="2000" dirty="0" smtClean="0"/>
              <a:t> (občerstvení po půlnoci, po nějakém programu)</a:t>
            </a:r>
          </a:p>
          <a:p>
            <a:pPr>
              <a:buFontTx/>
              <a:buChar char="-"/>
            </a:pPr>
            <a:r>
              <a:rPr lang="cs-CZ" sz="2000" dirty="0" smtClean="0"/>
              <a:t>… </a:t>
            </a:r>
            <a:r>
              <a:rPr lang="cs-CZ" sz="2000" b="1" i="1" u="sng" dirty="0" smtClean="0"/>
              <a:t>slavnostní ples, představení v opeře, vernisáž, </a:t>
            </a:r>
            <a:r>
              <a:rPr lang="cs-CZ" sz="2000" b="1" i="1" u="sng" dirty="0" err="1" smtClean="0"/>
              <a:t>picnic</a:t>
            </a:r>
            <a:r>
              <a:rPr lang="cs-CZ" sz="2000" b="1" i="1" u="sng" dirty="0" smtClean="0"/>
              <a:t>, mše</a:t>
            </a:r>
            <a:r>
              <a:rPr lang="cs-CZ" sz="2000" dirty="0" smtClean="0"/>
              <a:t>, …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b="1" u="sng" dirty="0"/>
          </a:p>
          <a:p>
            <a:pPr>
              <a:buFontTx/>
              <a:buChar char="-"/>
            </a:pPr>
            <a:endParaRPr lang="cs-CZ" sz="2000" b="1" u="sng" dirty="0" smtClean="0"/>
          </a:p>
          <a:p>
            <a:pPr>
              <a:buFontTx/>
              <a:buChar char="-"/>
            </a:pP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56671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Etiketa v diplomacii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900" dirty="0" smtClean="0"/>
          </a:p>
          <a:p>
            <a:pPr marL="0" indent="0">
              <a:buNone/>
            </a:pPr>
            <a:r>
              <a:rPr lang="cs-CZ" sz="1900" dirty="0" smtClean="0"/>
              <a:t>• </a:t>
            </a:r>
            <a:r>
              <a:rPr lang="cs-CZ" sz="1900" dirty="0"/>
              <a:t>Společenské podniky jsou často provázeny </a:t>
            </a:r>
            <a:r>
              <a:rPr lang="cs-CZ" sz="1900" b="1" dirty="0"/>
              <a:t>proslovy</a:t>
            </a:r>
            <a:r>
              <a:rPr lang="cs-CZ" sz="1900" dirty="0"/>
              <a:t> nebo </a:t>
            </a:r>
            <a:r>
              <a:rPr lang="cs-CZ" sz="1900" b="1" dirty="0"/>
              <a:t>přípitky</a:t>
            </a:r>
            <a:r>
              <a:rPr lang="cs-CZ" sz="1900" dirty="0"/>
              <a:t>.</a:t>
            </a:r>
            <a:endParaRPr lang="cs-CZ" sz="1900" b="1" dirty="0"/>
          </a:p>
          <a:p>
            <a:pPr marL="0" indent="0">
              <a:buNone/>
            </a:pPr>
            <a:r>
              <a:rPr lang="cs-CZ" sz="1900" dirty="0"/>
              <a:t>• Pozvání na společenský podnik musí mít </a:t>
            </a:r>
            <a:r>
              <a:rPr lang="cs-CZ" sz="1900" b="1" dirty="0"/>
              <a:t>vždy formu </a:t>
            </a:r>
            <a:r>
              <a:rPr lang="cs-CZ" sz="1900" b="1" u="sng" dirty="0"/>
              <a:t>jmenovité</a:t>
            </a:r>
            <a:r>
              <a:rPr lang="cs-CZ" sz="1900" b="1" dirty="0"/>
              <a:t> písemné </a:t>
            </a:r>
            <a:r>
              <a:rPr lang="cs-CZ" sz="1900" b="1" dirty="0" smtClean="0"/>
              <a:t>pozvánky</a:t>
            </a:r>
            <a:r>
              <a:rPr lang="cs-CZ" sz="1900" dirty="0" smtClean="0"/>
              <a:t>. </a:t>
            </a:r>
            <a:r>
              <a:rPr lang="cs-CZ" sz="1900" dirty="0"/>
              <a:t>V ní je mj. požadavek na odpověď (R.S.V.P., P.M., </a:t>
            </a:r>
            <a:r>
              <a:rPr lang="cs-CZ" sz="1900" dirty="0" err="1"/>
              <a:t>Regrets</a:t>
            </a:r>
            <a:r>
              <a:rPr lang="cs-CZ" sz="1900" dirty="0"/>
              <a:t> </a:t>
            </a:r>
            <a:r>
              <a:rPr lang="cs-CZ" sz="1900" dirty="0" err="1"/>
              <a:t>only</a:t>
            </a:r>
            <a:r>
              <a:rPr lang="cs-CZ" sz="1900" dirty="0"/>
              <a:t>), často informace o požadovaném </a:t>
            </a:r>
            <a:r>
              <a:rPr lang="cs-CZ" sz="1900" dirty="0" smtClean="0"/>
              <a:t>oblečení (</a:t>
            </a:r>
            <a:r>
              <a:rPr lang="cs-CZ" sz="1900" dirty="0" err="1" smtClean="0"/>
              <a:t>dress</a:t>
            </a:r>
            <a:r>
              <a:rPr lang="cs-CZ" sz="1900" dirty="0" smtClean="0"/>
              <a:t> </a:t>
            </a:r>
            <a:r>
              <a:rPr lang="cs-CZ" sz="1900" dirty="0" err="1" smtClean="0"/>
              <a:t>code</a:t>
            </a:r>
            <a:r>
              <a:rPr lang="cs-CZ" sz="1900" dirty="0" smtClean="0"/>
              <a:t>), </a:t>
            </a:r>
            <a:r>
              <a:rPr lang="cs-CZ" sz="1900" dirty="0"/>
              <a:t>zda je zvána manželka, apod.</a:t>
            </a:r>
            <a:endParaRPr lang="cs-CZ" sz="1900" b="1" dirty="0"/>
          </a:p>
          <a:p>
            <a:pPr marL="0" indent="0">
              <a:buNone/>
            </a:pPr>
            <a:endParaRPr lang="cs-CZ" sz="1900" b="1" dirty="0" smtClean="0"/>
          </a:p>
          <a:p>
            <a:pPr marL="0" indent="0">
              <a:buNone/>
            </a:pPr>
            <a:r>
              <a:rPr lang="cs-CZ" sz="1900" b="1" dirty="0" smtClean="0"/>
              <a:t>Stolování </a:t>
            </a:r>
            <a:r>
              <a:rPr lang="cs-CZ" sz="1900" dirty="0" smtClean="0"/>
              <a:t>– zásady, otazníky:</a:t>
            </a:r>
          </a:p>
          <a:p>
            <a:pPr>
              <a:buFontTx/>
              <a:buChar char="-"/>
            </a:pPr>
            <a:r>
              <a:rPr lang="cs-CZ" sz="1900" dirty="0" smtClean="0"/>
              <a:t>standardní uspořádání – příbory, sklo, jmenovka, jídelní lístek, …</a:t>
            </a:r>
          </a:p>
          <a:p>
            <a:pPr>
              <a:buFontTx/>
              <a:buChar char="-"/>
            </a:pPr>
            <a:r>
              <a:rPr lang="cs-CZ" sz="1900" dirty="0" smtClean="0"/>
              <a:t>ubrousek – látkový na kolena, průběžně používat, nakonec napravo vedle talíře; papírový nakonec na talíř</a:t>
            </a:r>
          </a:p>
          <a:p>
            <a:pPr>
              <a:buFontTx/>
              <a:buChar char="-"/>
            </a:pPr>
            <a:r>
              <a:rPr lang="cs-CZ" sz="1900" dirty="0" smtClean="0"/>
              <a:t>lokty – ne na stůl, ne doširoka do stran</a:t>
            </a:r>
          </a:p>
          <a:p>
            <a:pPr>
              <a:buFontTx/>
              <a:buChar char="-"/>
            </a:pPr>
            <a:r>
              <a:rPr lang="cs-CZ" sz="1900" dirty="0"/>
              <a:t>p</a:t>
            </a:r>
            <a:r>
              <a:rPr lang="cs-CZ" sz="1900" dirty="0" smtClean="0"/>
              <a:t>říbor – na talíři křížem, chceme-li pokračovat v jídle; rovnoběžně doprava, končíme-li</a:t>
            </a:r>
          </a:p>
          <a:p>
            <a:pPr>
              <a:buFontTx/>
              <a:buChar char="-"/>
            </a:pPr>
            <a:r>
              <a:rPr lang="cs-CZ" sz="1900" dirty="0"/>
              <a:t>o</a:t>
            </a:r>
            <a:r>
              <a:rPr lang="cs-CZ" sz="1900" dirty="0" smtClean="0"/>
              <a:t>d stolu vstáváme až po hlavní osobě</a:t>
            </a:r>
          </a:p>
          <a:p>
            <a:pPr>
              <a:buFontTx/>
              <a:buChar char="-"/>
            </a:pPr>
            <a:r>
              <a:rPr lang="cs-CZ" sz="1900" dirty="0"/>
              <a:t>n</a:t>
            </a:r>
            <a:r>
              <a:rPr lang="cs-CZ" sz="1900" dirty="0" smtClean="0"/>
              <a:t>ehoupeme se na židli</a:t>
            </a:r>
          </a:p>
          <a:p>
            <a:pPr>
              <a:buFontTx/>
              <a:buChar char="-"/>
            </a:pPr>
            <a:r>
              <a:rPr lang="cs-CZ" sz="1900" dirty="0"/>
              <a:t>n</a:t>
            </a:r>
            <a:r>
              <a:rPr lang="cs-CZ" sz="1900" dirty="0" smtClean="0"/>
              <a:t>emlaskat, nemluvit s plnými ústy,  necinkat příborem o talíř</a:t>
            </a:r>
          </a:p>
          <a:p>
            <a:pPr>
              <a:buFontTx/>
              <a:buChar char="-"/>
            </a:pPr>
            <a:r>
              <a:rPr lang="cs-CZ" sz="1900" dirty="0"/>
              <a:t>v</a:t>
            </a:r>
            <a:r>
              <a:rPr lang="cs-CZ" sz="1900" dirty="0" smtClean="0"/>
              <a:t>e všem se podřizovat organizátorovi akce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91692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Etiketa v diplomacii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000" b="1" dirty="0" smtClean="0"/>
              <a:t>Dochvilnost</a:t>
            </a:r>
            <a:r>
              <a:rPr lang="cs-CZ" sz="2000" dirty="0" smtClean="0"/>
              <a:t> </a:t>
            </a:r>
            <a:r>
              <a:rPr lang="cs-CZ" sz="2000" dirty="0"/>
              <a:t>(?)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dirty="0"/>
              <a:t>Záleží na typu spol. podniku, místních zvyklostech</a:t>
            </a:r>
          </a:p>
        </p:txBody>
      </p:sp>
    </p:spTree>
    <p:extLst>
      <p:ext uri="{BB962C8B-B14F-4D97-AF65-F5344CB8AC3E}">
        <p14:creationId xmlns:p14="http://schemas.microsoft.com/office/powerpoint/2010/main" val="36748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92" y="34900"/>
            <a:ext cx="8953004" cy="80181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Příklady rozsazení u stolu: a) hostitelé ve středu stolu, b) hostitelé v čele stolu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836712"/>
            <a:ext cx="9143999" cy="5904656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a)</a:t>
            </a:r>
            <a:r>
              <a:rPr lang="cs-CZ" dirty="0" smtClean="0"/>
              <a:t>		      </a:t>
            </a:r>
            <a:r>
              <a:rPr lang="cs-CZ" sz="1800" b="1" dirty="0"/>
              <a:t>H</a:t>
            </a:r>
            <a:r>
              <a:rPr lang="cs-CZ" dirty="0" smtClean="0"/>
              <a:t>		     </a:t>
            </a:r>
            <a:r>
              <a:rPr lang="cs-CZ" sz="1800" b="1" dirty="0" err="1" smtClean="0"/>
              <a:t>Č.hos</a:t>
            </a:r>
            <a:r>
              <a:rPr lang="cs-CZ" sz="1800" dirty="0" err="1" smtClean="0"/>
              <a:t>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------------------------------------------------------------------------</a:t>
            </a:r>
            <a:r>
              <a:rPr lang="cs-CZ" sz="1800" b="1" dirty="0" smtClean="0"/>
              <a:t>b)</a:t>
            </a:r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4" name="Obdélník 3"/>
          <p:cNvSpPr/>
          <p:nvPr/>
        </p:nvSpPr>
        <p:spPr>
          <a:xfrm>
            <a:off x="1115616" y="1891680"/>
            <a:ext cx="70567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15616" y="4673699"/>
            <a:ext cx="71293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spojnice 5"/>
          <p:cNvSpPr/>
          <p:nvPr/>
        </p:nvSpPr>
        <p:spPr>
          <a:xfrm>
            <a:off x="4415408" y="12916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H</a:t>
            </a:r>
          </a:p>
        </p:txBody>
      </p:sp>
      <p:sp>
        <p:nvSpPr>
          <p:cNvPr id="7" name="Vývojový diagram: spojnice 6"/>
          <p:cNvSpPr/>
          <p:nvPr/>
        </p:nvSpPr>
        <p:spPr>
          <a:xfrm>
            <a:off x="8447856" y="21202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P8</a:t>
            </a:r>
            <a:endParaRPr lang="cs-CZ" b="1" dirty="0"/>
          </a:p>
        </p:txBody>
      </p:sp>
      <p:sp>
        <p:nvSpPr>
          <p:cNvPr id="8" name="Vývojový diagram: spojnice 7"/>
          <p:cNvSpPr/>
          <p:nvPr/>
        </p:nvSpPr>
        <p:spPr>
          <a:xfrm>
            <a:off x="511027" y="212886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P7</a:t>
            </a:r>
            <a:endParaRPr lang="cs-CZ" b="1" dirty="0"/>
          </a:p>
        </p:txBody>
      </p:sp>
      <p:sp>
        <p:nvSpPr>
          <p:cNvPr id="9" name="Vývojový diagram: spojnice 8"/>
          <p:cNvSpPr/>
          <p:nvPr/>
        </p:nvSpPr>
        <p:spPr>
          <a:xfrm>
            <a:off x="511027" y="489138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Ha</a:t>
            </a:r>
            <a:endParaRPr lang="cs-CZ" b="1" dirty="0"/>
          </a:p>
        </p:txBody>
      </p:sp>
      <p:sp>
        <p:nvSpPr>
          <p:cNvPr id="10" name="Vývojový diagram: spojnice 9"/>
          <p:cNvSpPr/>
          <p:nvPr/>
        </p:nvSpPr>
        <p:spPr>
          <a:xfrm>
            <a:off x="8447856" y="489138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H</a:t>
            </a:r>
            <a:endParaRPr lang="cs-CZ" b="1" dirty="0"/>
          </a:p>
        </p:txBody>
      </p:sp>
      <p:sp>
        <p:nvSpPr>
          <p:cNvPr id="11" name="Vývojový diagram: spojnice 10"/>
          <p:cNvSpPr/>
          <p:nvPr/>
        </p:nvSpPr>
        <p:spPr>
          <a:xfrm>
            <a:off x="5276056" y="128309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D2</a:t>
            </a:r>
            <a:endParaRPr lang="cs-CZ" b="1" dirty="0"/>
          </a:p>
        </p:txBody>
      </p:sp>
      <p:sp>
        <p:nvSpPr>
          <p:cNvPr id="12" name="Vývojový diagram: spojnice 11"/>
          <p:cNvSpPr/>
          <p:nvPr/>
        </p:nvSpPr>
        <p:spPr>
          <a:xfrm>
            <a:off x="7195045" y="12916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D6</a:t>
            </a:r>
            <a:endParaRPr lang="cs-CZ" b="1" dirty="0"/>
          </a:p>
        </p:txBody>
      </p:sp>
      <p:sp>
        <p:nvSpPr>
          <p:cNvPr id="13" name="Vývojový diagram: spojnice 12"/>
          <p:cNvSpPr/>
          <p:nvPr/>
        </p:nvSpPr>
        <p:spPr>
          <a:xfrm>
            <a:off x="3533080" y="128309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D1</a:t>
            </a:r>
            <a:endParaRPr lang="cs-CZ" b="1" dirty="0"/>
          </a:p>
        </p:txBody>
      </p:sp>
      <p:sp>
        <p:nvSpPr>
          <p:cNvPr id="14" name="Vývojový diagram: spojnice 13"/>
          <p:cNvSpPr/>
          <p:nvPr/>
        </p:nvSpPr>
        <p:spPr>
          <a:xfrm>
            <a:off x="1266032" y="12916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D5</a:t>
            </a:r>
            <a:endParaRPr lang="cs-CZ" b="1" dirty="0"/>
          </a:p>
        </p:txBody>
      </p:sp>
      <p:sp>
        <p:nvSpPr>
          <p:cNvPr id="15" name="Vývojový diagram: spojnice 14"/>
          <p:cNvSpPr/>
          <p:nvPr/>
        </p:nvSpPr>
        <p:spPr>
          <a:xfrm>
            <a:off x="2483768" y="12916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P3</a:t>
            </a:r>
            <a:endParaRPr lang="cs-CZ" b="1" dirty="0"/>
          </a:p>
        </p:txBody>
      </p:sp>
      <p:sp>
        <p:nvSpPr>
          <p:cNvPr id="16" name="Vývojový diagram: spojnice 15"/>
          <p:cNvSpPr/>
          <p:nvPr/>
        </p:nvSpPr>
        <p:spPr>
          <a:xfrm>
            <a:off x="6200674" y="128309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P4</a:t>
            </a:r>
            <a:endParaRPr lang="cs-CZ" b="1" dirty="0"/>
          </a:p>
        </p:txBody>
      </p:sp>
      <p:sp>
        <p:nvSpPr>
          <p:cNvPr id="17" name="Vývojový diagram: spojnice 16"/>
          <p:cNvSpPr/>
          <p:nvPr/>
        </p:nvSpPr>
        <p:spPr>
          <a:xfrm>
            <a:off x="4415408" y="29969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Ha</a:t>
            </a:r>
            <a:endParaRPr lang="cs-CZ" b="1" dirty="0"/>
          </a:p>
        </p:txBody>
      </p:sp>
      <p:sp>
        <p:nvSpPr>
          <p:cNvPr id="18" name="Vývojový diagram: spojnice 17"/>
          <p:cNvSpPr/>
          <p:nvPr/>
        </p:nvSpPr>
        <p:spPr>
          <a:xfrm>
            <a:off x="3533080" y="29649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P2</a:t>
            </a:r>
            <a:endParaRPr lang="cs-CZ" b="1" dirty="0"/>
          </a:p>
        </p:txBody>
      </p:sp>
      <p:sp>
        <p:nvSpPr>
          <p:cNvPr id="19" name="Vývojový diagram: spojnice 18"/>
          <p:cNvSpPr/>
          <p:nvPr/>
        </p:nvSpPr>
        <p:spPr>
          <a:xfrm>
            <a:off x="2467223" y="29649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D4</a:t>
            </a:r>
            <a:endParaRPr lang="cs-CZ" b="1" dirty="0"/>
          </a:p>
        </p:txBody>
      </p:sp>
      <p:sp>
        <p:nvSpPr>
          <p:cNvPr id="20" name="Vývojový diagram: spojnice 19"/>
          <p:cNvSpPr/>
          <p:nvPr/>
        </p:nvSpPr>
        <p:spPr>
          <a:xfrm>
            <a:off x="1266032" y="299352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P6</a:t>
            </a:r>
            <a:endParaRPr lang="cs-CZ" b="1" dirty="0"/>
          </a:p>
        </p:txBody>
      </p:sp>
      <p:sp>
        <p:nvSpPr>
          <p:cNvPr id="21" name="Vývojový diagram: spojnice 20"/>
          <p:cNvSpPr/>
          <p:nvPr/>
        </p:nvSpPr>
        <p:spPr>
          <a:xfrm>
            <a:off x="5276056" y="29649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P1</a:t>
            </a:r>
            <a:endParaRPr lang="cs-CZ" b="1" dirty="0"/>
          </a:p>
        </p:txBody>
      </p:sp>
      <p:sp>
        <p:nvSpPr>
          <p:cNvPr id="22" name="Vývojový diagram: spojnice 21"/>
          <p:cNvSpPr/>
          <p:nvPr/>
        </p:nvSpPr>
        <p:spPr>
          <a:xfrm>
            <a:off x="6200674" y="29649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D3</a:t>
            </a:r>
            <a:endParaRPr lang="cs-CZ" b="1" dirty="0"/>
          </a:p>
        </p:txBody>
      </p:sp>
      <p:sp>
        <p:nvSpPr>
          <p:cNvPr id="23" name="Vývojový diagram: spojnice 22"/>
          <p:cNvSpPr/>
          <p:nvPr/>
        </p:nvSpPr>
        <p:spPr>
          <a:xfrm>
            <a:off x="7195045" y="29649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P5</a:t>
            </a:r>
            <a:endParaRPr lang="cs-CZ" b="1" dirty="0"/>
          </a:p>
        </p:txBody>
      </p:sp>
      <p:sp>
        <p:nvSpPr>
          <p:cNvPr id="25" name="Vývojový diagram: spojnice 24"/>
          <p:cNvSpPr/>
          <p:nvPr/>
        </p:nvSpPr>
        <p:spPr>
          <a:xfrm>
            <a:off x="3533080" y="4136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P6</a:t>
            </a:r>
            <a:endParaRPr lang="cs-CZ" b="1" dirty="0"/>
          </a:p>
        </p:txBody>
      </p:sp>
      <p:sp>
        <p:nvSpPr>
          <p:cNvPr id="26" name="Vývojový diagram: spojnice 25"/>
          <p:cNvSpPr/>
          <p:nvPr/>
        </p:nvSpPr>
        <p:spPr>
          <a:xfrm>
            <a:off x="2450678" y="4136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D4</a:t>
            </a:r>
            <a:endParaRPr lang="cs-CZ" b="1" dirty="0"/>
          </a:p>
        </p:txBody>
      </p:sp>
      <p:sp>
        <p:nvSpPr>
          <p:cNvPr id="27" name="Vývojový diagram: spojnice 26"/>
          <p:cNvSpPr/>
          <p:nvPr/>
        </p:nvSpPr>
        <p:spPr>
          <a:xfrm>
            <a:off x="1266032" y="4136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P2</a:t>
            </a:r>
            <a:endParaRPr lang="cs-CZ" b="1" dirty="0"/>
          </a:p>
        </p:txBody>
      </p:sp>
      <p:sp>
        <p:nvSpPr>
          <p:cNvPr id="28" name="Vývojový diagram: spojnice 27"/>
          <p:cNvSpPr/>
          <p:nvPr/>
        </p:nvSpPr>
        <p:spPr>
          <a:xfrm>
            <a:off x="5276056" y="4136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D5</a:t>
            </a:r>
            <a:endParaRPr lang="cs-CZ" b="1" dirty="0"/>
          </a:p>
        </p:txBody>
      </p:sp>
      <p:sp>
        <p:nvSpPr>
          <p:cNvPr id="29" name="Vývojový diagram: spojnice 28"/>
          <p:cNvSpPr/>
          <p:nvPr/>
        </p:nvSpPr>
        <p:spPr>
          <a:xfrm>
            <a:off x="6200674" y="4136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P3</a:t>
            </a:r>
            <a:endParaRPr lang="cs-CZ" b="1" dirty="0"/>
          </a:p>
        </p:txBody>
      </p:sp>
      <p:sp>
        <p:nvSpPr>
          <p:cNvPr id="30" name="Vývojový diagram: spojnice 29"/>
          <p:cNvSpPr/>
          <p:nvPr/>
        </p:nvSpPr>
        <p:spPr>
          <a:xfrm>
            <a:off x="7195045" y="4136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D1</a:t>
            </a:r>
            <a:endParaRPr lang="cs-CZ" b="1" dirty="0"/>
          </a:p>
        </p:txBody>
      </p:sp>
      <p:sp>
        <p:nvSpPr>
          <p:cNvPr id="31" name="Vývojový diagram: spojnice 30"/>
          <p:cNvSpPr/>
          <p:nvPr/>
        </p:nvSpPr>
        <p:spPr>
          <a:xfrm>
            <a:off x="4415408" y="5720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</a:t>
            </a:r>
          </a:p>
          <a:p>
            <a:pPr algn="ctr"/>
            <a:r>
              <a:rPr lang="cs-CZ" b="1" dirty="0"/>
              <a:t>8</a:t>
            </a:r>
          </a:p>
        </p:txBody>
      </p:sp>
      <p:sp>
        <p:nvSpPr>
          <p:cNvPr id="32" name="Vývojový diagram: spojnice 31"/>
          <p:cNvSpPr/>
          <p:nvPr/>
        </p:nvSpPr>
        <p:spPr>
          <a:xfrm>
            <a:off x="5276056" y="5720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D6</a:t>
            </a:r>
            <a:endParaRPr lang="cs-CZ" b="1" dirty="0"/>
          </a:p>
        </p:txBody>
      </p:sp>
      <p:sp>
        <p:nvSpPr>
          <p:cNvPr id="33" name="Vývojový diagram: spojnice 32"/>
          <p:cNvSpPr/>
          <p:nvPr/>
        </p:nvSpPr>
        <p:spPr>
          <a:xfrm>
            <a:off x="6200674" y="5720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P4</a:t>
            </a:r>
            <a:endParaRPr lang="cs-CZ" b="1" dirty="0"/>
          </a:p>
        </p:txBody>
      </p:sp>
      <p:sp>
        <p:nvSpPr>
          <p:cNvPr id="34" name="Vývojový diagram: spojnice 33"/>
          <p:cNvSpPr/>
          <p:nvPr/>
        </p:nvSpPr>
        <p:spPr>
          <a:xfrm>
            <a:off x="7195045" y="5720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D2</a:t>
            </a:r>
            <a:endParaRPr lang="cs-CZ" b="1" dirty="0"/>
          </a:p>
        </p:txBody>
      </p:sp>
      <p:sp>
        <p:nvSpPr>
          <p:cNvPr id="35" name="Vývojový diagram: spojnice 34"/>
          <p:cNvSpPr/>
          <p:nvPr/>
        </p:nvSpPr>
        <p:spPr>
          <a:xfrm>
            <a:off x="3533080" y="5720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P5</a:t>
            </a:r>
            <a:endParaRPr lang="cs-CZ" b="1" dirty="0"/>
          </a:p>
        </p:txBody>
      </p:sp>
      <p:sp>
        <p:nvSpPr>
          <p:cNvPr id="36" name="Vývojový diagram: spojnice 35"/>
          <p:cNvSpPr/>
          <p:nvPr/>
        </p:nvSpPr>
        <p:spPr>
          <a:xfrm>
            <a:off x="1266032" y="5720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P1</a:t>
            </a:r>
            <a:endParaRPr lang="cs-CZ" b="1" dirty="0"/>
          </a:p>
        </p:txBody>
      </p:sp>
      <p:sp>
        <p:nvSpPr>
          <p:cNvPr id="37" name="Vývojový diagram: spojnice 36"/>
          <p:cNvSpPr/>
          <p:nvPr/>
        </p:nvSpPr>
        <p:spPr>
          <a:xfrm>
            <a:off x="2483768" y="5720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D3</a:t>
            </a:r>
            <a:endParaRPr lang="cs-CZ" b="1" dirty="0"/>
          </a:p>
        </p:txBody>
      </p:sp>
      <p:sp>
        <p:nvSpPr>
          <p:cNvPr id="38" name="Vývojový diagram: spojnice 37"/>
          <p:cNvSpPr/>
          <p:nvPr/>
        </p:nvSpPr>
        <p:spPr>
          <a:xfrm>
            <a:off x="4415408" y="4136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</a:t>
            </a:r>
          </a:p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06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Miloš Lexa\Downloads\Silbertafel_Reiss_2_r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4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24775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F:\PowerPoint\Etiketa-renov\Nová složka\stolování-talí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7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Etiketa v diplomacii </a:t>
            </a:r>
            <a:r>
              <a:rPr lang="cs-CZ" dirty="0"/>
              <a:t>- odívání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7200" dirty="0" smtClean="0"/>
              <a:t>Váš </a:t>
            </a:r>
            <a:r>
              <a:rPr lang="cs-CZ" sz="7200" dirty="0"/>
              <a:t>celkový vzhled musí být bezvadný.</a:t>
            </a:r>
          </a:p>
          <a:p>
            <a:pPr marL="0" indent="0">
              <a:buNone/>
            </a:pPr>
            <a:r>
              <a:rPr lang="cs-CZ" sz="7200" dirty="0"/>
              <a:t>1) Chcete vzbudit ten nejlepší dojem/sympatie</a:t>
            </a:r>
          </a:p>
          <a:p>
            <a:pPr marL="0" indent="0">
              <a:buNone/>
            </a:pPr>
            <a:r>
              <a:rPr lang="cs-CZ" sz="7200" dirty="0"/>
              <a:t>2) Vyjadřujete tím respekt vůči Vašim partnerům/lidem, se kterými komunikujete</a:t>
            </a:r>
          </a:p>
          <a:p>
            <a:pPr marL="0" indent="0">
              <a:buNone/>
            </a:pPr>
            <a:endParaRPr lang="cs-CZ" sz="7200" b="1" dirty="0" smtClean="0"/>
          </a:p>
          <a:p>
            <a:pPr marL="0" indent="0">
              <a:buNone/>
            </a:pPr>
            <a:r>
              <a:rPr lang="cs-CZ" sz="7200" b="1" dirty="0" smtClean="0"/>
              <a:t>Odívání</a:t>
            </a:r>
            <a:endParaRPr lang="cs-CZ" sz="7200" b="1" dirty="0"/>
          </a:p>
          <a:p>
            <a:pPr>
              <a:buFontTx/>
              <a:buChar char="-"/>
            </a:pPr>
            <a:r>
              <a:rPr lang="cs-CZ" sz="7200" dirty="0"/>
              <a:t>druhy oděvů: pro volný čas, pracovní, vycházkový (</a:t>
            </a:r>
            <a:r>
              <a:rPr lang="cs-CZ" sz="7200" b="1" dirty="0" err="1"/>
              <a:t>inofficial</a:t>
            </a:r>
            <a:r>
              <a:rPr lang="cs-CZ" sz="7200" dirty="0"/>
              <a:t>, </a:t>
            </a:r>
            <a:r>
              <a:rPr lang="cs-CZ" sz="7200" dirty="0" err="1"/>
              <a:t>tenue</a:t>
            </a:r>
            <a:r>
              <a:rPr lang="cs-CZ" sz="7200" dirty="0"/>
              <a:t> de </a:t>
            </a:r>
            <a:r>
              <a:rPr lang="cs-CZ" sz="7200" dirty="0" err="1"/>
              <a:t>ville</a:t>
            </a:r>
            <a:r>
              <a:rPr lang="cs-CZ" sz="7200" dirty="0"/>
              <a:t>), formální </a:t>
            </a:r>
            <a:r>
              <a:rPr lang="cs-CZ" sz="7200" dirty="0" smtClean="0"/>
              <a:t>společenský</a:t>
            </a:r>
          </a:p>
          <a:p>
            <a:pPr>
              <a:buFontTx/>
              <a:buChar char="-"/>
            </a:pPr>
            <a:r>
              <a:rPr lang="cs-CZ" sz="7200" dirty="0" smtClean="0"/>
              <a:t>Muž, který žije společensky by měl mít v šatníku minimálně: tmavý a světlý oblek, společenské košile, několik kravat, látkové kapesníky, uzavřené černé a hnědé boty s koženou podrážkou</a:t>
            </a:r>
          </a:p>
          <a:p>
            <a:pPr>
              <a:buFontTx/>
              <a:buChar char="-"/>
            </a:pPr>
            <a:r>
              <a:rPr lang="cs-CZ" sz="7200" dirty="0" smtClean="0"/>
              <a:t>Žena: elegantní kostým, dostatek halenek, dlouhé večerní šaty s krátkým rukávem, dlouhé šaty s dlouhým rukávem, koktejlové šaty, klasické černé boty, kabelky, rukavice</a:t>
            </a:r>
            <a:endParaRPr lang="cs-CZ" sz="7200" dirty="0"/>
          </a:p>
          <a:p>
            <a:pPr>
              <a:buFontTx/>
              <a:buChar char="-"/>
            </a:pPr>
            <a:r>
              <a:rPr lang="cs-CZ" sz="7200" b="1" dirty="0"/>
              <a:t>společenský oblek tmavý</a:t>
            </a:r>
            <a:r>
              <a:rPr lang="cs-CZ" sz="7200" dirty="0"/>
              <a:t> – nejvíce rozšířený, přes den </a:t>
            </a:r>
            <a:r>
              <a:rPr lang="cs-CZ" sz="7200" dirty="0" smtClean="0"/>
              <a:t>zpravidla používáme světlejší</a:t>
            </a:r>
            <a:endParaRPr lang="cs-CZ" sz="7200" dirty="0"/>
          </a:p>
          <a:p>
            <a:pPr>
              <a:buFontTx/>
              <a:buChar char="-"/>
            </a:pPr>
            <a:r>
              <a:rPr lang="cs-CZ" sz="7200" b="1" dirty="0" smtClean="0"/>
              <a:t>smoking </a:t>
            </a:r>
            <a:r>
              <a:rPr lang="cs-CZ" sz="7200" dirty="0"/>
              <a:t>(</a:t>
            </a:r>
            <a:r>
              <a:rPr lang="cs-CZ" sz="7200" dirty="0" err="1"/>
              <a:t>black</a:t>
            </a:r>
            <a:r>
              <a:rPr lang="cs-CZ" sz="7200" dirty="0"/>
              <a:t> </a:t>
            </a:r>
            <a:r>
              <a:rPr lang="cs-CZ" sz="7200" dirty="0" err="1"/>
              <a:t>tie</a:t>
            </a:r>
            <a:r>
              <a:rPr lang="cs-CZ" sz="7200" dirty="0"/>
              <a:t>, </a:t>
            </a:r>
            <a:r>
              <a:rPr lang="cs-CZ" sz="7200" dirty="0" err="1"/>
              <a:t>cravate</a:t>
            </a:r>
            <a:r>
              <a:rPr lang="cs-CZ" sz="7200" dirty="0"/>
              <a:t> </a:t>
            </a:r>
            <a:r>
              <a:rPr lang="cs-CZ" sz="7200" dirty="0" err="1"/>
              <a:t>noir</a:t>
            </a:r>
            <a:r>
              <a:rPr lang="cs-CZ" sz="7200" dirty="0"/>
              <a:t>) – černý, sako lesklé klopy, zapínání většinou na jeden knoflík, kalhoty po stranách lesklý lampas, bílá košile se zvednutým límečkem a ohnutými růžky, </a:t>
            </a:r>
            <a:r>
              <a:rPr lang="cs-CZ" sz="7200" u="sng" dirty="0"/>
              <a:t>černý motýlek</a:t>
            </a:r>
            <a:r>
              <a:rPr lang="cs-CZ" sz="7200" dirty="0"/>
              <a:t>, lesklé černé boty, (černá vesta, </a:t>
            </a:r>
            <a:r>
              <a:rPr lang="cs-CZ" sz="7200" dirty="0" err="1"/>
              <a:t>homburg</a:t>
            </a:r>
            <a:r>
              <a:rPr lang="cs-CZ" sz="7200" dirty="0"/>
              <a:t>, kapesníček, červený/bílý karafiát) </a:t>
            </a:r>
          </a:p>
          <a:p>
            <a:pPr>
              <a:buFontTx/>
              <a:buChar char="-"/>
            </a:pP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30827384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1076</Words>
  <Application>Microsoft Office PowerPoint</Application>
  <PresentationFormat>Předvádění na obrazovce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8/ Etiketa v diplomacii II</vt:lpstr>
      <vt:lpstr> Etiketa v diplomacii</vt:lpstr>
      <vt:lpstr>   Etiketa v diplomacii</vt:lpstr>
      <vt:lpstr>Etiketa v diplomacii</vt:lpstr>
      <vt:lpstr>Etiketa v diplomacii</vt:lpstr>
      <vt:lpstr>Příklady rozsazení u stolu: a) hostitelé ve středu stolu, b) hostitelé v čele stolu</vt:lpstr>
      <vt:lpstr>Prezentace aplikace PowerPoint</vt:lpstr>
      <vt:lpstr>Prezentace aplikace PowerPoint</vt:lpstr>
      <vt:lpstr>Etiketa v diplomacii - odívání</vt:lpstr>
      <vt:lpstr>  Etiketa v diplomacii - odívání</vt:lpstr>
      <vt:lpstr>Prezentace aplikace PowerPoint</vt:lpstr>
      <vt:lpstr>Prezentace aplikace PowerPoint</vt:lpstr>
      <vt:lpstr>      </vt:lpstr>
      <vt:lpstr>     </vt:lpstr>
      <vt:lpstr>Etiketa v diplomacii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Týden 7/10.11. Typy diplomacie (politická, ekonomická, kulturní</dc:title>
  <dc:creator>Miloš Lexa</dc:creator>
  <cp:lastModifiedBy>Miloš Lexa</cp:lastModifiedBy>
  <cp:revision>138</cp:revision>
  <cp:lastPrinted>2012-11-20T17:00:13Z</cp:lastPrinted>
  <dcterms:created xsi:type="dcterms:W3CDTF">2011-10-08T09:35:29Z</dcterms:created>
  <dcterms:modified xsi:type="dcterms:W3CDTF">2015-10-28T13:28:54Z</dcterms:modified>
</cp:coreProperties>
</file>