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1" r:id="rId6"/>
    <p:sldId id="262" r:id="rId7"/>
    <p:sldId id="268" r:id="rId8"/>
    <p:sldId id="269" r:id="rId9"/>
    <p:sldId id="270" r:id="rId10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84" d="100"/>
          <a:sy n="84" d="100"/>
        </p:scale>
        <p:origin x="96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095D-6575-430C-9FEE-7D93B7DB1B8C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PRÁVO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Třetí přednáška –</a:t>
            </a:r>
            <a:r>
              <a:rPr lang="cs-CZ" sz="2800" dirty="0" smtClean="0"/>
              <a:t> </a:t>
            </a:r>
            <a:r>
              <a:rPr lang="cs-CZ" sz="2400" b="1" dirty="0" smtClean="0"/>
              <a:t>PRAMENY PRÁVA v ČR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u="sng" dirty="0" smtClean="0"/>
              <a:t>Přehled obecných pramenů práva v ČR:</a:t>
            </a:r>
          </a:p>
          <a:p>
            <a:pPr>
              <a:buNone/>
            </a:pPr>
            <a:endParaRPr lang="cs-CZ" b="1" u="sng" dirty="0" smtClean="0"/>
          </a:p>
          <a:p>
            <a:pPr marL="514350" indent="-514350">
              <a:buAutoNum type="alphaLcParenR"/>
            </a:pPr>
            <a:r>
              <a:rPr lang="cs-CZ" sz="2800" b="1" dirty="0" smtClean="0"/>
              <a:t>Zákony a jiné normativní akty orgánů ČR</a:t>
            </a:r>
          </a:p>
          <a:p>
            <a:pPr marL="514350" indent="-514350">
              <a:buAutoNum type="alphaLcParenR"/>
            </a:pPr>
            <a:endParaRPr lang="cs-CZ" sz="2800" b="1" dirty="0" smtClean="0"/>
          </a:p>
          <a:p>
            <a:pPr marL="514350" indent="-514350">
              <a:buAutoNum type="alphaLcParenR"/>
            </a:pPr>
            <a:r>
              <a:rPr lang="cs-CZ" sz="2800" b="1" dirty="0" smtClean="0"/>
              <a:t>Specificky určité nálezy Ústavního soudu</a:t>
            </a:r>
          </a:p>
          <a:p>
            <a:pPr marL="514350" indent="-514350">
              <a:buAutoNum type="alphaLcParenR"/>
            </a:pPr>
            <a:endParaRPr lang="cs-CZ" sz="2800" b="1" dirty="0" smtClean="0"/>
          </a:p>
          <a:p>
            <a:pPr marL="514350" indent="-514350">
              <a:buAutoNum type="alphaLcParenR"/>
            </a:pPr>
            <a:r>
              <a:rPr lang="cs-CZ" sz="2800" b="1" dirty="0" smtClean="0"/>
              <a:t>Smlouva o přistoupení ČR k EU a další prameny evropského práva</a:t>
            </a:r>
          </a:p>
          <a:p>
            <a:pPr marL="514350" indent="-514350">
              <a:buAutoNum type="alphaLcParenR"/>
            </a:pPr>
            <a:endParaRPr lang="cs-CZ" sz="2800" b="1" dirty="0" smtClean="0"/>
          </a:p>
          <a:p>
            <a:pPr marL="514350" indent="-514350">
              <a:buAutoNum type="alphaLcParenR"/>
            </a:pPr>
            <a:r>
              <a:rPr lang="cs-CZ" sz="2800" b="1" dirty="0" smtClean="0"/>
              <a:t>Mezinárodní smlouvy jimiž je ČR vázána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PRÁVO I – </a:t>
            </a:r>
            <a:r>
              <a:rPr lang="cs-CZ" sz="3600" b="1" dirty="0" smtClean="0"/>
              <a:t>PRAMENY PRÁVA v ČR </a:t>
            </a:r>
            <a:r>
              <a:rPr lang="cs-CZ" sz="3600" dirty="0" smtClean="0"/>
              <a:t>– přehled</a:t>
            </a:r>
            <a:endParaRPr lang="cs-CZ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PRÁVO I – </a:t>
            </a:r>
            <a:r>
              <a:rPr lang="cs-CZ" sz="3600" b="1" dirty="0" smtClean="0"/>
              <a:t>PRAMENY PRÁVA v ČR </a:t>
            </a:r>
            <a:r>
              <a:rPr lang="cs-CZ" sz="3600" dirty="0" smtClean="0"/>
              <a:t>– </a:t>
            </a:r>
            <a:r>
              <a:rPr lang="cs-CZ" sz="3600" b="1" dirty="0" smtClean="0"/>
              <a:t>normativní akty (právní předpisy)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u="sng" dirty="0" smtClean="0"/>
              <a:t>Normativní akty (právní předpisy)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/>
              <a:t>Zákonodárné akty </a:t>
            </a:r>
            <a:r>
              <a:rPr lang="cs-CZ" dirty="0" smtClean="0"/>
              <a:t>– vydává Parlament ČR, zákony, ústavní zákony, zákonná opatření Senátu – vždy prvotní (originální) normativní akty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cs-CZ" b="1" dirty="0" smtClean="0"/>
              <a:t>Normativní akty výkonné moci </a:t>
            </a:r>
            <a:r>
              <a:rPr lang="cs-CZ" dirty="0" smtClean="0"/>
              <a:t>– normativní akty vydávané prezidentem republiky, nařízení vlády, právní předpisy ministerstev a jiných správních úřadů</a:t>
            </a:r>
          </a:p>
          <a:p>
            <a:pPr marL="514350" indent="-514350">
              <a:buFont typeface="+mj-lt"/>
              <a:buAutoNum type="alphaUcPeriod"/>
            </a:pPr>
            <a:r>
              <a:rPr lang="cs-CZ" b="1" dirty="0" smtClean="0"/>
              <a:t>Obecně závazné vyhlášky územních samosprávných celků </a:t>
            </a:r>
            <a:r>
              <a:rPr lang="cs-CZ" dirty="0" smtClean="0"/>
              <a:t>–</a:t>
            </a:r>
            <a:r>
              <a:rPr lang="cs-CZ" b="1" dirty="0" smtClean="0"/>
              <a:t> </a:t>
            </a:r>
            <a:r>
              <a:rPr lang="cs-CZ" dirty="0" smtClean="0"/>
              <a:t>originální </a:t>
            </a:r>
            <a:r>
              <a:rPr lang="cs-CZ" dirty="0" err="1" smtClean="0"/>
              <a:t>normotvorba</a:t>
            </a:r>
            <a:r>
              <a:rPr lang="cs-CZ" dirty="0" smtClean="0"/>
              <a:t>, projev práva na samosprávu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PRÁVO I – </a:t>
            </a:r>
            <a:r>
              <a:rPr lang="cs-CZ" sz="3600" b="1" dirty="0" smtClean="0"/>
              <a:t>PRAMENY PRÁVA v ČR </a:t>
            </a:r>
            <a:r>
              <a:rPr lang="cs-CZ" sz="3600" dirty="0" smtClean="0"/>
              <a:t>– </a:t>
            </a:r>
            <a:r>
              <a:rPr lang="cs-CZ" sz="3600" b="1" dirty="0" smtClean="0"/>
              <a:t>zákonodárné akty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b="1" u="sng" dirty="0" smtClean="0"/>
              <a:t>Zákonodárné akty z hlediska legislativního procesu</a:t>
            </a:r>
          </a:p>
          <a:p>
            <a:pPr marL="514350" indent="-514350">
              <a:buAutoNum type="alphaLcParenR"/>
            </a:pPr>
            <a:endParaRPr lang="cs-CZ" sz="2400" dirty="0" smtClean="0"/>
          </a:p>
          <a:p>
            <a:pPr marL="514350" indent="-514350">
              <a:buAutoNum type="alphaLcParenR"/>
            </a:pPr>
            <a:r>
              <a:rPr lang="cs-CZ" sz="2400" dirty="0" smtClean="0"/>
              <a:t>Zákony</a:t>
            </a:r>
          </a:p>
          <a:p>
            <a:pPr marL="514350" indent="-514350">
              <a:buAutoNum type="alphaLcParenR"/>
            </a:pPr>
            <a:endParaRPr lang="cs-CZ" sz="2400" dirty="0" smtClean="0"/>
          </a:p>
          <a:p>
            <a:pPr marL="514350" indent="-514350">
              <a:buAutoNum type="alphaLcParenR"/>
            </a:pPr>
            <a:r>
              <a:rPr lang="cs-CZ" sz="2400" dirty="0" smtClean="0"/>
              <a:t>Ústavní zákony</a:t>
            </a:r>
          </a:p>
          <a:p>
            <a:pPr marL="514350" indent="-514350">
              <a:buAutoNum type="alphaLcParenR"/>
            </a:pPr>
            <a:endParaRPr lang="cs-CZ" sz="2400" dirty="0" smtClean="0"/>
          </a:p>
          <a:p>
            <a:pPr marL="514350" indent="-514350">
              <a:buAutoNum type="alphaLcParenR"/>
            </a:pPr>
            <a:r>
              <a:rPr lang="cs-CZ" sz="2400" dirty="0" smtClean="0"/>
              <a:t>Zákonná opatření Senátu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PRÁVO I – </a:t>
            </a:r>
            <a:r>
              <a:rPr lang="cs-CZ" sz="3600" b="1" dirty="0" smtClean="0"/>
              <a:t>PRAMENY PRÁVA v ČR </a:t>
            </a:r>
            <a:r>
              <a:rPr lang="cs-CZ" sz="3600" dirty="0" smtClean="0"/>
              <a:t>– </a:t>
            </a:r>
            <a:r>
              <a:rPr lang="cs-CZ" sz="3600" b="1" dirty="0" smtClean="0"/>
              <a:t>mezinárodní smlouvy v právu ČR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u="sng" dirty="0" smtClean="0"/>
              <a:t>Mezinárodní smlouvy</a:t>
            </a:r>
          </a:p>
          <a:p>
            <a:pPr>
              <a:buNone/>
            </a:pPr>
            <a:endParaRPr lang="cs-CZ" sz="2800" b="1" u="sng" dirty="0" smtClean="0"/>
          </a:p>
          <a:p>
            <a:pPr>
              <a:buNone/>
            </a:pPr>
            <a:r>
              <a:rPr lang="cs-CZ" sz="2800" b="1" u="sng" dirty="0" smtClean="0"/>
              <a:t>Od roku 2000 ve Sbírce </a:t>
            </a:r>
            <a:r>
              <a:rPr lang="cs-CZ" sz="2800" b="1" u="sng" smtClean="0"/>
              <a:t>mezinárodních </a:t>
            </a:r>
            <a:r>
              <a:rPr lang="cs-CZ" sz="2800" b="1" u="sng" smtClean="0"/>
              <a:t>smluv</a:t>
            </a:r>
            <a:endParaRPr lang="cs-CZ" sz="2800" b="1" u="sng" dirty="0" smtClean="0"/>
          </a:p>
          <a:p>
            <a:pPr>
              <a:buNone/>
            </a:pPr>
            <a:endParaRPr lang="cs-CZ" sz="2800" b="1" u="sng" dirty="0" smtClean="0"/>
          </a:p>
          <a:p>
            <a:pPr marL="457200" indent="-457200">
              <a:buFont typeface="+mj-lt"/>
              <a:buAutoNum type="alphaLcParenR"/>
            </a:pPr>
            <a:endParaRPr lang="cs-CZ" sz="2000" dirty="0" smtClean="0"/>
          </a:p>
          <a:p>
            <a:pPr marL="457200" indent="-457200">
              <a:buFont typeface="+mj-lt"/>
              <a:buAutoNum type="alphaLcParenR"/>
            </a:pPr>
            <a:endParaRPr lang="cs-CZ" sz="2000" dirty="0" smtClean="0"/>
          </a:p>
          <a:p>
            <a:pPr marL="457200" indent="-457200">
              <a:buFont typeface="+mj-lt"/>
              <a:buAutoNum type="alphaLcParenR"/>
            </a:pPr>
            <a:endParaRPr lang="cs-CZ" sz="2000" dirty="0" smtClean="0"/>
          </a:p>
          <a:p>
            <a:pPr marL="914400" lvl="1" indent="-514350">
              <a:buAutoNum type="alphaLcParenR"/>
            </a:pPr>
            <a:endParaRPr lang="cs-CZ" b="1" dirty="0" smtClean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PRÁVO I –</a:t>
            </a:r>
            <a:r>
              <a:rPr lang="cs-CZ" sz="3600" b="1" dirty="0" smtClean="0"/>
              <a:t>PRAMENY PRÁVA v ČR </a:t>
            </a:r>
            <a:r>
              <a:rPr lang="cs-CZ" sz="3600" dirty="0" smtClean="0"/>
              <a:t>– </a:t>
            </a:r>
            <a:r>
              <a:rPr lang="cs-CZ" sz="3600" b="1" dirty="0" smtClean="0"/>
              <a:t>rozhodnutí Ústavního soudu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endParaRPr lang="cs-CZ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Tzv. zrušovací nálezy</a:t>
            </a:r>
          </a:p>
          <a:p>
            <a:pPr marL="514350" indent="-514350">
              <a:buFont typeface="+mj-lt"/>
              <a:buAutoNum type="alphaLcParenR"/>
            </a:pPr>
            <a:endParaRPr lang="cs-CZ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Ostatní nálezy</a:t>
            </a:r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Správní právo – prameny – </a:t>
            </a:r>
            <a:r>
              <a:rPr lang="cs-CZ" sz="4900" b="1" dirty="0" smtClean="0"/>
              <a:t>EVROPSKÉ 					PRÁVO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 smtClean="0"/>
              <a:t>základem </a:t>
            </a:r>
            <a:r>
              <a:rPr lang="cs-CZ" sz="2400" b="1" dirty="0" smtClean="0"/>
              <a:t>Montánní unie </a:t>
            </a:r>
            <a:r>
              <a:rPr lang="cs-CZ" sz="2400" dirty="0" smtClean="0"/>
              <a:t>a </a:t>
            </a:r>
            <a:r>
              <a:rPr lang="cs-CZ" sz="2400" b="1" dirty="0" smtClean="0"/>
              <a:t>Evropské hospodářské společenství </a:t>
            </a:r>
          </a:p>
          <a:p>
            <a:pPr>
              <a:buNone/>
            </a:pPr>
            <a:r>
              <a:rPr lang="cs-CZ" sz="2400" b="1" dirty="0" smtClean="0"/>
              <a:t>Výklad Soudního dvora evropské unie (SDEU):</a:t>
            </a:r>
          </a:p>
          <a:p>
            <a:pPr>
              <a:buNone/>
            </a:pPr>
            <a:r>
              <a:rPr lang="cs-CZ" sz="2400" b="1" dirty="0" smtClean="0"/>
              <a:t>Smlouva o založení EHS = svébytný právní řád, který se stává součástí právních řádů členských států</a:t>
            </a:r>
          </a:p>
          <a:p>
            <a:pPr>
              <a:buNone/>
            </a:pPr>
            <a:r>
              <a:rPr lang="cs-CZ" sz="2000" b="1" dirty="0" smtClean="0">
                <a:solidFill>
                  <a:srgbClr val="0070C0"/>
                </a:solidFill>
              </a:rPr>
              <a:t>Smlouva o založení ES (SES) – </a:t>
            </a:r>
            <a:r>
              <a:rPr lang="cs-CZ" sz="2000" b="1" dirty="0" err="1" smtClean="0">
                <a:solidFill>
                  <a:srgbClr val="0070C0"/>
                </a:solidFill>
              </a:rPr>
              <a:t>komunitární</a:t>
            </a:r>
            <a:r>
              <a:rPr lang="cs-CZ" sz="2000" b="1" dirty="0" smtClean="0">
                <a:solidFill>
                  <a:srgbClr val="0070C0"/>
                </a:solidFill>
              </a:rPr>
              <a:t> právo</a:t>
            </a:r>
          </a:p>
          <a:p>
            <a:pPr>
              <a:buNone/>
            </a:pPr>
            <a:r>
              <a:rPr lang="cs-CZ" sz="2000" b="1" dirty="0" smtClean="0">
                <a:solidFill>
                  <a:srgbClr val="0070C0"/>
                </a:solidFill>
              </a:rPr>
              <a:t>Smlouva o založení EU (SEU) – unijní právo</a:t>
            </a:r>
          </a:p>
          <a:p>
            <a:pPr>
              <a:buNone/>
            </a:pPr>
            <a:r>
              <a:rPr lang="cs-CZ" sz="2000" b="1" dirty="0" smtClean="0">
                <a:solidFill>
                  <a:srgbClr val="0070C0"/>
                </a:solidFill>
              </a:rPr>
              <a:t>+ Smlouva o fungování EU (SFEU)</a:t>
            </a:r>
          </a:p>
          <a:p>
            <a:pPr>
              <a:buNone/>
            </a:pPr>
            <a:r>
              <a:rPr lang="cs-CZ" sz="2400" b="1" dirty="0" smtClean="0"/>
              <a:t>Vliv Evropské úmluvy o ochraně lidských práv a základních svobod (není právem EU)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Směrnice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Nařízení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Doporučení 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/>
          </a:p>
        </p:txBody>
      </p:sp>
      <p:sp>
        <p:nvSpPr>
          <p:cNvPr id="5" name="Čárový popisek 1 4"/>
          <p:cNvSpPr/>
          <p:nvPr/>
        </p:nvSpPr>
        <p:spPr>
          <a:xfrm>
            <a:off x="6084168" y="3356992"/>
            <a:ext cx="2448272" cy="792088"/>
          </a:xfrm>
          <a:prstGeom prst="borderCallout1">
            <a:avLst>
              <a:gd name="adj1" fmla="val 53522"/>
              <a:gd name="adj2" fmla="val -1842"/>
              <a:gd name="adj3" fmla="val 54083"/>
              <a:gd name="adj4" fmla="val -122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Primární právo</a:t>
            </a:r>
            <a:endParaRPr lang="cs-CZ" dirty="0"/>
          </a:p>
        </p:txBody>
      </p:sp>
      <p:sp>
        <p:nvSpPr>
          <p:cNvPr id="6" name="Pravá složená závorka 5"/>
          <p:cNvSpPr/>
          <p:nvPr/>
        </p:nvSpPr>
        <p:spPr>
          <a:xfrm>
            <a:off x="5436096" y="3356992"/>
            <a:ext cx="432048" cy="8640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Čárový popisek 1 6"/>
          <p:cNvSpPr/>
          <p:nvPr/>
        </p:nvSpPr>
        <p:spPr>
          <a:xfrm>
            <a:off x="3347864" y="5085184"/>
            <a:ext cx="3024336" cy="648072"/>
          </a:xfrm>
          <a:prstGeom prst="borderCallout1">
            <a:avLst>
              <a:gd name="adj1" fmla="val 45949"/>
              <a:gd name="adj2" fmla="val -683"/>
              <a:gd name="adj3" fmla="val 68301"/>
              <a:gd name="adj4" fmla="val -288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Sekundární právo</a:t>
            </a:r>
            <a:endParaRPr lang="cs-CZ" dirty="0"/>
          </a:p>
        </p:txBody>
      </p:sp>
      <p:sp>
        <p:nvSpPr>
          <p:cNvPr id="8" name="Pravá složená závorka 7"/>
          <p:cNvSpPr/>
          <p:nvPr/>
        </p:nvSpPr>
        <p:spPr>
          <a:xfrm>
            <a:off x="2123728" y="4941168"/>
            <a:ext cx="360040" cy="11521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PRÁVO I – </a:t>
            </a:r>
            <a:r>
              <a:rPr lang="cs-CZ" sz="2800" b="1" dirty="0" smtClean="0"/>
              <a:t>PRAMENY PRÁVA v ČR </a:t>
            </a:r>
            <a:r>
              <a:rPr lang="cs-CZ" sz="2800" dirty="0" smtClean="0"/>
              <a:t>– </a:t>
            </a:r>
            <a:r>
              <a:rPr lang="cs-CZ" sz="2800" b="1" dirty="0" smtClean="0"/>
              <a:t>prameny evropského práva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u="sng" dirty="0" err="1" smtClean="0"/>
              <a:t>Komunitární</a:t>
            </a:r>
            <a:r>
              <a:rPr lang="cs-CZ" u="sng" dirty="0" smtClean="0"/>
              <a:t> právo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endParaRPr lang="cs-CZ" b="1" dirty="0" smtClean="0"/>
          </a:p>
          <a:p>
            <a:pPr marL="514350" indent="-514350">
              <a:buAutoNum type="alphaLcParenR"/>
            </a:pPr>
            <a:r>
              <a:rPr lang="cs-CZ" b="1" dirty="0" smtClean="0"/>
              <a:t>Primární právo </a:t>
            </a:r>
            <a:r>
              <a:rPr lang="cs-CZ" dirty="0" smtClean="0"/>
              <a:t>– normativní smlouvy, uzavřené členskými státy, základní smlouvy (ES/EHS + ESUO + EURATOM) </a:t>
            </a:r>
          </a:p>
          <a:p>
            <a:pPr marL="514350" indent="-514350">
              <a:buAutoNum type="alphaLcParenR"/>
            </a:pPr>
            <a:endParaRPr lang="cs-CZ" b="1" dirty="0" smtClean="0"/>
          </a:p>
          <a:p>
            <a:pPr marL="514350" indent="-514350">
              <a:buAutoNum type="alphaLcParenR"/>
            </a:pPr>
            <a:r>
              <a:rPr lang="cs-CZ" b="1" dirty="0" smtClean="0"/>
              <a:t>Sekundární právo – </a:t>
            </a:r>
            <a:r>
              <a:rPr lang="cs-CZ" dirty="0" smtClean="0"/>
              <a:t>vytváří orgány EU:</a:t>
            </a:r>
          </a:p>
          <a:p>
            <a:pPr marL="514350" indent="-514350"/>
            <a:endParaRPr lang="cs-CZ" u="sng" dirty="0" smtClean="0"/>
          </a:p>
          <a:p>
            <a:pPr marL="514350" indent="-514350"/>
            <a:r>
              <a:rPr lang="cs-CZ" u="sng" dirty="0" smtClean="0"/>
              <a:t>Nařízení</a:t>
            </a:r>
            <a:r>
              <a:rPr lang="cs-CZ" dirty="0" smtClean="0"/>
              <a:t> (</a:t>
            </a:r>
            <a:r>
              <a:rPr lang="cs-CZ" dirty="0" err="1" smtClean="0"/>
              <a:t>regulation</a:t>
            </a:r>
            <a:r>
              <a:rPr lang="cs-CZ" dirty="0" smtClean="0"/>
              <a:t>) – přímý účinek a bezprostřední závaznost</a:t>
            </a:r>
          </a:p>
          <a:p>
            <a:pPr marL="514350" indent="-514350"/>
            <a:endParaRPr lang="cs-CZ" u="sng" dirty="0" smtClean="0"/>
          </a:p>
          <a:p>
            <a:pPr marL="514350" indent="-514350"/>
            <a:r>
              <a:rPr lang="cs-CZ" u="sng" dirty="0" smtClean="0"/>
              <a:t>Směrnice</a:t>
            </a:r>
            <a:r>
              <a:rPr lang="cs-CZ" dirty="0" smtClean="0"/>
              <a:t> (</a:t>
            </a:r>
            <a:r>
              <a:rPr lang="cs-CZ" dirty="0" err="1" smtClean="0"/>
              <a:t>Directive</a:t>
            </a:r>
            <a:r>
              <a:rPr lang="cs-CZ" dirty="0" smtClean="0"/>
              <a:t>) – závazná pro členské státy co do výsledku</a:t>
            </a:r>
          </a:p>
          <a:p>
            <a:pPr marL="514350" indent="-514350"/>
            <a:endParaRPr lang="cs-CZ" u="sng" dirty="0" smtClean="0"/>
          </a:p>
          <a:p>
            <a:pPr marL="514350" indent="-514350"/>
            <a:r>
              <a:rPr lang="cs-CZ" u="sng" dirty="0" smtClean="0"/>
              <a:t>Rozhodnutí</a:t>
            </a:r>
            <a:r>
              <a:rPr lang="cs-CZ" dirty="0" smtClean="0"/>
              <a:t> (</a:t>
            </a:r>
            <a:r>
              <a:rPr lang="cs-CZ" dirty="0" err="1" smtClean="0"/>
              <a:t>Decision</a:t>
            </a:r>
            <a:r>
              <a:rPr lang="cs-CZ" dirty="0" smtClean="0"/>
              <a:t>) – nemá obecnou platnost pouze bezprostřední závaznost vůči státu</a:t>
            </a:r>
          </a:p>
          <a:p>
            <a:pPr marL="514350" indent="-514350"/>
            <a:endParaRPr lang="cs-CZ" u="sng" dirty="0" smtClean="0"/>
          </a:p>
          <a:p>
            <a:pPr marL="514350" indent="-514350"/>
            <a:r>
              <a:rPr lang="cs-CZ" u="sng" dirty="0" smtClean="0"/>
              <a:t>Doporučení a stanoviska </a:t>
            </a:r>
            <a:r>
              <a:rPr lang="cs-CZ" dirty="0" smtClean="0"/>
              <a:t>(</a:t>
            </a:r>
            <a:r>
              <a:rPr lang="cs-CZ" dirty="0" err="1" smtClean="0"/>
              <a:t>Recommendation</a:t>
            </a:r>
            <a:r>
              <a:rPr lang="cs-CZ" dirty="0" smtClean="0"/>
              <a:t>, </a:t>
            </a:r>
            <a:r>
              <a:rPr lang="cs-CZ" dirty="0" err="1" smtClean="0"/>
              <a:t>Opinion</a:t>
            </a:r>
            <a:r>
              <a:rPr lang="cs-CZ" dirty="0" smtClean="0"/>
              <a:t>) právně nezávazné</a:t>
            </a:r>
          </a:p>
          <a:p>
            <a:pPr marL="514350" indent="-514350"/>
            <a:endParaRPr lang="cs-CZ" dirty="0" smtClean="0"/>
          </a:p>
          <a:p>
            <a:pPr marL="514350" indent="-514350">
              <a:buAutoNum type="alphaLcParenR"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PRÁVO I – </a:t>
            </a:r>
            <a:r>
              <a:rPr lang="cs-CZ" sz="3600" b="1" dirty="0" smtClean="0"/>
              <a:t>PRAMENY PRÁVA v ČR </a:t>
            </a:r>
            <a:r>
              <a:rPr lang="cs-CZ" sz="3600" dirty="0" smtClean="0"/>
              <a:t>– </a:t>
            </a:r>
            <a:r>
              <a:rPr lang="cs-CZ" sz="3600" b="1" dirty="0" smtClean="0"/>
              <a:t>interní normativní instrukce („vnitřní předpisy“)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Nejsou prameny práva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384</Words>
  <Application>Microsoft Office PowerPoint</Application>
  <PresentationFormat>Předvádění na obrazovce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PRÁVO I</vt:lpstr>
      <vt:lpstr>PRÁVO I – PRAMENY PRÁVA v ČR – přehled</vt:lpstr>
      <vt:lpstr>PRÁVO I – PRAMENY PRÁVA v ČR – normativní akty (právní předpisy)</vt:lpstr>
      <vt:lpstr>PRÁVO I – PRAMENY PRÁVA v ČR – zákonodárné akty</vt:lpstr>
      <vt:lpstr>PRÁVO I – PRAMENY PRÁVA v ČR – mezinárodní smlouvy v právu ČR</vt:lpstr>
      <vt:lpstr>PRÁVO I –PRAMENY PRÁVA v ČR – rozhodnutí Ústavního soudu</vt:lpstr>
      <vt:lpstr>Správní právo – prameny – EVROPSKÉ      PRÁVO</vt:lpstr>
      <vt:lpstr>PRÁVO I – PRAMENY PRÁVA v ČR – prameny evropského práva</vt:lpstr>
      <vt:lpstr>PRÁVO I – PRAMENY PRÁVA v ČR – interní normativní instrukce („vnitřní předpisy“)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Šmejkal</dc:creator>
  <cp:lastModifiedBy>uzivatel</cp:lastModifiedBy>
  <cp:revision>54</cp:revision>
  <dcterms:created xsi:type="dcterms:W3CDTF">2015-10-04T18:04:49Z</dcterms:created>
  <dcterms:modified xsi:type="dcterms:W3CDTF">2016-11-08T16:23:45Z</dcterms:modified>
</cp:coreProperties>
</file>