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318" r:id="rId6"/>
    <p:sldId id="313" r:id="rId7"/>
    <p:sldId id="322" r:id="rId8"/>
    <p:sldId id="316" r:id="rId9"/>
    <p:sldId id="320" r:id="rId10"/>
    <p:sldId id="321" r:id="rId11"/>
    <p:sldId id="312" r:id="rId12"/>
    <p:sldId id="323" r:id="rId13"/>
    <p:sldId id="324" r:id="rId14"/>
    <p:sldId id="325" r:id="rId15"/>
    <p:sldId id="268" r:id="rId16"/>
    <p:sldId id="261" r:id="rId17"/>
    <p:sldId id="326" r:id="rId18"/>
    <p:sldId id="319" r:id="rId19"/>
    <p:sldId id="294" r:id="rId20"/>
    <p:sldId id="329" r:id="rId21"/>
    <p:sldId id="330" r:id="rId22"/>
    <p:sldId id="331" r:id="rId23"/>
    <p:sldId id="310" r:id="rId24"/>
    <p:sldId id="258" r:id="rId25"/>
    <p:sldId id="259" r:id="rId26"/>
    <p:sldId id="327" r:id="rId27"/>
    <p:sldId id="317" r:id="rId28"/>
    <p:sldId id="328" r:id="rId29"/>
    <p:sldId id="264" r:id="rId30"/>
    <p:sldId id="260"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30" autoAdjust="0"/>
  </p:normalViewPr>
  <p:slideViewPr>
    <p:cSldViewPr snapToGrid="0">
      <p:cViewPr varScale="1">
        <p:scale>
          <a:sx n="75" d="100"/>
          <a:sy n="75" d="100"/>
        </p:scale>
        <p:origin x="58" y="120"/>
      </p:cViewPr>
      <p:guideLst/>
    </p:cSldViewPr>
  </p:slideViewPr>
  <p:outlineViewPr>
    <p:cViewPr>
      <p:scale>
        <a:sx n="33" d="100"/>
        <a:sy n="33" d="100"/>
      </p:scale>
      <p:origin x="0" y="-18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83158E-7DA4-9FF8-0DD7-7FE3112C632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FF57E78-BBC1-FD0F-9DEF-A610D6444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2AB266A-C2B5-F6E0-89D0-E3C426A1C6B0}"/>
              </a:ext>
            </a:extLst>
          </p:cNvPr>
          <p:cNvSpPr>
            <a:spLocks noGrp="1"/>
          </p:cNvSpPr>
          <p:nvPr>
            <p:ph type="dt" sz="half" idx="10"/>
          </p:nvPr>
        </p:nvSpPr>
        <p:spPr/>
        <p:txBody>
          <a:bodyPr/>
          <a:lstStyle/>
          <a:p>
            <a:fld id="{E22463A4-B042-4668-8875-D49A37F86225}" type="datetimeFigureOut">
              <a:rPr lang="cs-CZ" smtClean="0"/>
              <a:t>18.11.2024</a:t>
            </a:fld>
            <a:endParaRPr lang="cs-CZ"/>
          </a:p>
        </p:txBody>
      </p:sp>
      <p:sp>
        <p:nvSpPr>
          <p:cNvPr id="5" name="Zástupný symbol pro zápatí 4">
            <a:extLst>
              <a:ext uri="{FF2B5EF4-FFF2-40B4-BE49-F238E27FC236}">
                <a16:creationId xmlns:a16="http://schemas.microsoft.com/office/drawing/2014/main" id="{E640AB6F-0021-5C2C-EF1C-4B8F0B64287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D21E30A-FDFD-003E-182C-8E4F449341A6}"/>
              </a:ext>
            </a:extLst>
          </p:cNvPr>
          <p:cNvSpPr>
            <a:spLocks noGrp="1"/>
          </p:cNvSpPr>
          <p:nvPr>
            <p:ph type="sldNum" sz="quarter" idx="12"/>
          </p:nvPr>
        </p:nvSpPr>
        <p:spPr/>
        <p:txBody>
          <a:bodyPr/>
          <a:lstStyle/>
          <a:p>
            <a:fld id="{BCC6EFCB-DC2E-453E-A42F-5F3DA11881B3}" type="slidenum">
              <a:rPr lang="cs-CZ" smtClean="0"/>
              <a:t>‹#›</a:t>
            </a:fld>
            <a:endParaRPr lang="cs-CZ"/>
          </a:p>
        </p:txBody>
      </p:sp>
    </p:spTree>
    <p:extLst>
      <p:ext uri="{BB962C8B-B14F-4D97-AF65-F5344CB8AC3E}">
        <p14:creationId xmlns:p14="http://schemas.microsoft.com/office/powerpoint/2010/main" val="2571879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0F38FB-97C5-DC90-9960-D86E5008DDC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A795176-F34A-298B-4F41-AEFEAECB1A8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7EAF488-5202-02FA-B672-E7084651518A}"/>
              </a:ext>
            </a:extLst>
          </p:cNvPr>
          <p:cNvSpPr>
            <a:spLocks noGrp="1"/>
          </p:cNvSpPr>
          <p:nvPr>
            <p:ph type="dt" sz="half" idx="10"/>
          </p:nvPr>
        </p:nvSpPr>
        <p:spPr/>
        <p:txBody>
          <a:bodyPr/>
          <a:lstStyle/>
          <a:p>
            <a:fld id="{E22463A4-B042-4668-8875-D49A37F86225}" type="datetimeFigureOut">
              <a:rPr lang="cs-CZ" smtClean="0"/>
              <a:t>18.11.2024</a:t>
            </a:fld>
            <a:endParaRPr lang="cs-CZ"/>
          </a:p>
        </p:txBody>
      </p:sp>
      <p:sp>
        <p:nvSpPr>
          <p:cNvPr id="5" name="Zástupný symbol pro zápatí 4">
            <a:extLst>
              <a:ext uri="{FF2B5EF4-FFF2-40B4-BE49-F238E27FC236}">
                <a16:creationId xmlns:a16="http://schemas.microsoft.com/office/drawing/2014/main" id="{F8C5174A-2A84-3391-3F6E-482281AAD64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3CCC1B6-9726-0D06-70C5-F317D0DCB5BC}"/>
              </a:ext>
            </a:extLst>
          </p:cNvPr>
          <p:cNvSpPr>
            <a:spLocks noGrp="1"/>
          </p:cNvSpPr>
          <p:nvPr>
            <p:ph type="sldNum" sz="quarter" idx="12"/>
          </p:nvPr>
        </p:nvSpPr>
        <p:spPr/>
        <p:txBody>
          <a:bodyPr/>
          <a:lstStyle/>
          <a:p>
            <a:fld id="{BCC6EFCB-DC2E-453E-A42F-5F3DA11881B3}" type="slidenum">
              <a:rPr lang="cs-CZ" smtClean="0"/>
              <a:t>‹#›</a:t>
            </a:fld>
            <a:endParaRPr lang="cs-CZ"/>
          </a:p>
        </p:txBody>
      </p:sp>
    </p:spTree>
    <p:extLst>
      <p:ext uri="{BB962C8B-B14F-4D97-AF65-F5344CB8AC3E}">
        <p14:creationId xmlns:p14="http://schemas.microsoft.com/office/powerpoint/2010/main" val="1232807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4419FF7F-5C4F-9847-C6AD-C7E90CCB5D9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0D11494-0519-05A7-7AF0-5DCE1C55303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6B4A164-D95F-36E3-C4BA-B4E30FD68414}"/>
              </a:ext>
            </a:extLst>
          </p:cNvPr>
          <p:cNvSpPr>
            <a:spLocks noGrp="1"/>
          </p:cNvSpPr>
          <p:nvPr>
            <p:ph type="dt" sz="half" idx="10"/>
          </p:nvPr>
        </p:nvSpPr>
        <p:spPr/>
        <p:txBody>
          <a:bodyPr/>
          <a:lstStyle/>
          <a:p>
            <a:fld id="{E22463A4-B042-4668-8875-D49A37F86225}" type="datetimeFigureOut">
              <a:rPr lang="cs-CZ" smtClean="0"/>
              <a:t>18.11.2024</a:t>
            </a:fld>
            <a:endParaRPr lang="cs-CZ"/>
          </a:p>
        </p:txBody>
      </p:sp>
      <p:sp>
        <p:nvSpPr>
          <p:cNvPr id="5" name="Zástupný symbol pro zápatí 4">
            <a:extLst>
              <a:ext uri="{FF2B5EF4-FFF2-40B4-BE49-F238E27FC236}">
                <a16:creationId xmlns:a16="http://schemas.microsoft.com/office/drawing/2014/main" id="{A673DCBF-1F88-1A81-0FDF-5CE4A1D9481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3C62E18-B140-2CAA-7756-6FA7EA73D5C6}"/>
              </a:ext>
            </a:extLst>
          </p:cNvPr>
          <p:cNvSpPr>
            <a:spLocks noGrp="1"/>
          </p:cNvSpPr>
          <p:nvPr>
            <p:ph type="sldNum" sz="quarter" idx="12"/>
          </p:nvPr>
        </p:nvSpPr>
        <p:spPr/>
        <p:txBody>
          <a:bodyPr/>
          <a:lstStyle/>
          <a:p>
            <a:fld id="{BCC6EFCB-DC2E-453E-A42F-5F3DA11881B3}" type="slidenum">
              <a:rPr lang="cs-CZ" smtClean="0"/>
              <a:t>‹#›</a:t>
            </a:fld>
            <a:endParaRPr lang="cs-CZ"/>
          </a:p>
        </p:txBody>
      </p:sp>
    </p:spTree>
    <p:extLst>
      <p:ext uri="{BB962C8B-B14F-4D97-AF65-F5344CB8AC3E}">
        <p14:creationId xmlns:p14="http://schemas.microsoft.com/office/powerpoint/2010/main" val="68662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FF5681-7E0F-734F-5A5C-0DF96F4FA8D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B592541-4E5A-7818-41B2-8BC814424A2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39E43BC-B0A1-BCDB-3A50-EC76F9E98DA5}"/>
              </a:ext>
            </a:extLst>
          </p:cNvPr>
          <p:cNvSpPr>
            <a:spLocks noGrp="1"/>
          </p:cNvSpPr>
          <p:nvPr>
            <p:ph type="dt" sz="half" idx="10"/>
          </p:nvPr>
        </p:nvSpPr>
        <p:spPr/>
        <p:txBody>
          <a:bodyPr/>
          <a:lstStyle/>
          <a:p>
            <a:fld id="{E22463A4-B042-4668-8875-D49A37F86225}" type="datetimeFigureOut">
              <a:rPr lang="cs-CZ" smtClean="0"/>
              <a:t>18.11.2024</a:t>
            </a:fld>
            <a:endParaRPr lang="cs-CZ"/>
          </a:p>
        </p:txBody>
      </p:sp>
      <p:sp>
        <p:nvSpPr>
          <p:cNvPr id="5" name="Zástupný symbol pro zápatí 4">
            <a:extLst>
              <a:ext uri="{FF2B5EF4-FFF2-40B4-BE49-F238E27FC236}">
                <a16:creationId xmlns:a16="http://schemas.microsoft.com/office/drawing/2014/main" id="{20A15C58-A607-35AE-2F42-C5A1A93EDE3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6D40E6A-E679-E091-9B50-E4C65C845C26}"/>
              </a:ext>
            </a:extLst>
          </p:cNvPr>
          <p:cNvSpPr>
            <a:spLocks noGrp="1"/>
          </p:cNvSpPr>
          <p:nvPr>
            <p:ph type="sldNum" sz="quarter" idx="12"/>
          </p:nvPr>
        </p:nvSpPr>
        <p:spPr/>
        <p:txBody>
          <a:bodyPr/>
          <a:lstStyle/>
          <a:p>
            <a:fld id="{BCC6EFCB-DC2E-453E-A42F-5F3DA11881B3}" type="slidenum">
              <a:rPr lang="cs-CZ" smtClean="0"/>
              <a:t>‹#›</a:t>
            </a:fld>
            <a:endParaRPr lang="cs-CZ"/>
          </a:p>
        </p:txBody>
      </p:sp>
    </p:spTree>
    <p:extLst>
      <p:ext uri="{BB962C8B-B14F-4D97-AF65-F5344CB8AC3E}">
        <p14:creationId xmlns:p14="http://schemas.microsoft.com/office/powerpoint/2010/main" val="3132596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E2709A-0F1B-863B-EAF7-F4632CD8EDF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E15EABA-0B16-CB99-EBA0-372112E057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87511F7-0C58-9220-2D77-D150C67BE643}"/>
              </a:ext>
            </a:extLst>
          </p:cNvPr>
          <p:cNvSpPr>
            <a:spLocks noGrp="1"/>
          </p:cNvSpPr>
          <p:nvPr>
            <p:ph type="dt" sz="half" idx="10"/>
          </p:nvPr>
        </p:nvSpPr>
        <p:spPr/>
        <p:txBody>
          <a:bodyPr/>
          <a:lstStyle/>
          <a:p>
            <a:fld id="{E22463A4-B042-4668-8875-D49A37F86225}" type="datetimeFigureOut">
              <a:rPr lang="cs-CZ" smtClean="0"/>
              <a:t>18.11.2024</a:t>
            </a:fld>
            <a:endParaRPr lang="cs-CZ"/>
          </a:p>
        </p:txBody>
      </p:sp>
      <p:sp>
        <p:nvSpPr>
          <p:cNvPr id="5" name="Zástupný symbol pro zápatí 4">
            <a:extLst>
              <a:ext uri="{FF2B5EF4-FFF2-40B4-BE49-F238E27FC236}">
                <a16:creationId xmlns:a16="http://schemas.microsoft.com/office/drawing/2014/main" id="{64EC4832-11A5-E308-5E29-75666E4AD5C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576BE00-D529-7FA9-37B5-D1F515DA6CD3}"/>
              </a:ext>
            </a:extLst>
          </p:cNvPr>
          <p:cNvSpPr>
            <a:spLocks noGrp="1"/>
          </p:cNvSpPr>
          <p:nvPr>
            <p:ph type="sldNum" sz="quarter" idx="12"/>
          </p:nvPr>
        </p:nvSpPr>
        <p:spPr/>
        <p:txBody>
          <a:bodyPr/>
          <a:lstStyle/>
          <a:p>
            <a:fld id="{BCC6EFCB-DC2E-453E-A42F-5F3DA11881B3}" type="slidenum">
              <a:rPr lang="cs-CZ" smtClean="0"/>
              <a:t>‹#›</a:t>
            </a:fld>
            <a:endParaRPr lang="cs-CZ"/>
          </a:p>
        </p:txBody>
      </p:sp>
    </p:spTree>
    <p:extLst>
      <p:ext uri="{BB962C8B-B14F-4D97-AF65-F5344CB8AC3E}">
        <p14:creationId xmlns:p14="http://schemas.microsoft.com/office/powerpoint/2010/main" val="269294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638644-B987-84DB-318E-591CF11196E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D838759-4A20-8F62-C098-5B9FF53ABAB3}"/>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FBD98C2-CD26-C6EE-77A7-67650B0AD2E9}"/>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D7966F2-C615-65AB-413F-FD2F67620887}"/>
              </a:ext>
            </a:extLst>
          </p:cNvPr>
          <p:cNvSpPr>
            <a:spLocks noGrp="1"/>
          </p:cNvSpPr>
          <p:nvPr>
            <p:ph type="dt" sz="half" idx="10"/>
          </p:nvPr>
        </p:nvSpPr>
        <p:spPr/>
        <p:txBody>
          <a:bodyPr/>
          <a:lstStyle/>
          <a:p>
            <a:fld id="{E22463A4-B042-4668-8875-D49A37F86225}" type="datetimeFigureOut">
              <a:rPr lang="cs-CZ" smtClean="0"/>
              <a:t>18.11.2024</a:t>
            </a:fld>
            <a:endParaRPr lang="cs-CZ"/>
          </a:p>
        </p:txBody>
      </p:sp>
      <p:sp>
        <p:nvSpPr>
          <p:cNvPr id="6" name="Zástupný symbol pro zápatí 5">
            <a:extLst>
              <a:ext uri="{FF2B5EF4-FFF2-40B4-BE49-F238E27FC236}">
                <a16:creationId xmlns:a16="http://schemas.microsoft.com/office/drawing/2014/main" id="{518EB1AB-B3A6-716A-640E-39B2E6A4C6A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9CDB601-9216-2C52-1579-CA14A597F572}"/>
              </a:ext>
            </a:extLst>
          </p:cNvPr>
          <p:cNvSpPr>
            <a:spLocks noGrp="1"/>
          </p:cNvSpPr>
          <p:nvPr>
            <p:ph type="sldNum" sz="quarter" idx="12"/>
          </p:nvPr>
        </p:nvSpPr>
        <p:spPr/>
        <p:txBody>
          <a:bodyPr/>
          <a:lstStyle/>
          <a:p>
            <a:fld id="{BCC6EFCB-DC2E-453E-A42F-5F3DA11881B3}" type="slidenum">
              <a:rPr lang="cs-CZ" smtClean="0"/>
              <a:t>‹#›</a:t>
            </a:fld>
            <a:endParaRPr lang="cs-CZ"/>
          </a:p>
        </p:txBody>
      </p:sp>
    </p:spTree>
    <p:extLst>
      <p:ext uri="{BB962C8B-B14F-4D97-AF65-F5344CB8AC3E}">
        <p14:creationId xmlns:p14="http://schemas.microsoft.com/office/powerpoint/2010/main" val="171797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0DF5DC-08AD-585C-3905-924324322BE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66DACEFD-53B8-0E2F-35D2-B630696705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81B4225-E5A3-4C81-8E7D-7ECE64BD592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40D4D27-AADC-89E6-9F2F-718F2495AF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0422A4F-D204-A7B3-9DD1-553322CE152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03E6CC82-19C3-E5C1-9BD0-E132D201ACD4}"/>
              </a:ext>
            </a:extLst>
          </p:cNvPr>
          <p:cNvSpPr>
            <a:spLocks noGrp="1"/>
          </p:cNvSpPr>
          <p:nvPr>
            <p:ph type="dt" sz="half" idx="10"/>
          </p:nvPr>
        </p:nvSpPr>
        <p:spPr/>
        <p:txBody>
          <a:bodyPr/>
          <a:lstStyle/>
          <a:p>
            <a:fld id="{E22463A4-B042-4668-8875-D49A37F86225}" type="datetimeFigureOut">
              <a:rPr lang="cs-CZ" smtClean="0"/>
              <a:t>18.11.2024</a:t>
            </a:fld>
            <a:endParaRPr lang="cs-CZ"/>
          </a:p>
        </p:txBody>
      </p:sp>
      <p:sp>
        <p:nvSpPr>
          <p:cNvPr id="8" name="Zástupný symbol pro zápatí 7">
            <a:extLst>
              <a:ext uri="{FF2B5EF4-FFF2-40B4-BE49-F238E27FC236}">
                <a16:creationId xmlns:a16="http://schemas.microsoft.com/office/drawing/2014/main" id="{E40103CE-5255-D242-7AB2-26E36FBDC34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385BCC7-19FD-70E0-ACC8-EF79689477DC}"/>
              </a:ext>
            </a:extLst>
          </p:cNvPr>
          <p:cNvSpPr>
            <a:spLocks noGrp="1"/>
          </p:cNvSpPr>
          <p:nvPr>
            <p:ph type="sldNum" sz="quarter" idx="12"/>
          </p:nvPr>
        </p:nvSpPr>
        <p:spPr/>
        <p:txBody>
          <a:bodyPr/>
          <a:lstStyle/>
          <a:p>
            <a:fld id="{BCC6EFCB-DC2E-453E-A42F-5F3DA11881B3}" type="slidenum">
              <a:rPr lang="cs-CZ" smtClean="0"/>
              <a:t>‹#›</a:t>
            </a:fld>
            <a:endParaRPr lang="cs-CZ"/>
          </a:p>
        </p:txBody>
      </p:sp>
    </p:spTree>
    <p:extLst>
      <p:ext uri="{BB962C8B-B14F-4D97-AF65-F5344CB8AC3E}">
        <p14:creationId xmlns:p14="http://schemas.microsoft.com/office/powerpoint/2010/main" val="106630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167988-63EB-5416-DECD-234646766C1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C805681-8197-47C3-F63F-BFC995BB9EF0}"/>
              </a:ext>
            </a:extLst>
          </p:cNvPr>
          <p:cNvSpPr>
            <a:spLocks noGrp="1"/>
          </p:cNvSpPr>
          <p:nvPr>
            <p:ph type="dt" sz="half" idx="10"/>
          </p:nvPr>
        </p:nvSpPr>
        <p:spPr/>
        <p:txBody>
          <a:bodyPr/>
          <a:lstStyle/>
          <a:p>
            <a:fld id="{E22463A4-B042-4668-8875-D49A37F86225}" type="datetimeFigureOut">
              <a:rPr lang="cs-CZ" smtClean="0"/>
              <a:t>18.11.2024</a:t>
            </a:fld>
            <a:endParaRPr lang="cs-CZ"/>
          </a:p>
        </p:txBody>
      </p:sp>
      <p:sp>
        <p:nvSpPr>
          <p:cNvPr id="4" name="Zástupný symbol pro zápatí 3">
            <a:extLst>
              <a:ext uri="{FF2B5EF4-FFF2-40B4-BE49-F238E27FC236}">
                <a16:creationId xmlns:a16="http://schemas.microsoft.com/office/drawing/2014/main" id="{790EA3C7-85AE-5B8F-9BF8-42DBC149523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542E6F1-B03A-2DDD-C5EC-21817725AAA6}"/>
              </a:ext>
            </a:extLst>
          </p:cNvPr>
          <p:cNvSpPr>
            <a:spLocks noGrp="1"/>
          </p:cNvSpPr>
          <p:nvPr>
            <p:ph type="sldNum" sz="quarter" idx="12"/>
          </p:nvPr>
        </p:nvSpPr>
        <p:spPr/>
        <p:txBody>
          <a:bodyPr/>
          <a:lstStyle/>
          <a:p>
            <a:fld id="{BCC6EFCB-DC2E-453E-A42F-5F3DA11881B3}" type="slidenum">
              <a:rPr lang="cs-CZ" smtClean="0"/>
              <a:t>‹#›</a:t>
            </a:fld>
            <a:endParaRPr lang="cs-CZ"/>
          </a:p>
        </p:txBody>
      </p:sp>
    </p:spTree>
    <p:extLst>
      <p:ext uri="{BB962C8B-B14F-4D97-AF65-F5344CB8AC3E}">
        <p14:creationId xmlns:p14="http://schemas.microsoft.com/office/powerpoint/2010/main" val="1747373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13303C9-C75C-F071-25AC-22240523B963}"/>
              </a:ext>
            </a:extLst>
          </p:cNvPr>
          <p:cNvSpPr>
            <a:spLocks noGrp="1"/>
          </p:cNvSpPr>
          <p:nvPr>
            <p:ph type="dt" sz="half" idx="10"/>
          </p:nvPr>
        </p:nvSpPr>
        <p:spPr/>
        <p:txBody>
          <a:bodyPr/>
          <a:lstStyle/>
          <a:p>
            <a:fld id="{E22463A4-B042-4668-8875-D49A37F86225}" type="datetimeFigureOut">
              <a:rPr lang="cs-CZ" smtClean="0"/>
              <a:t>18.11.2024</a:t>
            </a:fld>
            <a:endParaRPr lang="cs-CZ"/>
          </a:p>
        </p:txBody>
      </p:sp>
      <p:sp>
        <p:nvSpPr>
          <p:cNvPr id="3" name="Zástupný symbol pro zápatí 2">
            <a:extLst>
              <a:ext uri="{FF2B5EF4-FFF2-40B4-BE49-F238E27FC236}">
                <a16:creationId xmlns:a16="http://schemas.microsoft.com/office/drawing/2014/main" id="{4F261835-D89D-50DF-9097-48735FFF32C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A4280751-EFB3-DCEB-E186-7BE386A93B97}"/>
              </a:ext>
            </a:extLst>
          </p:cNvPr>
          <p:cNvSpPr>
            <a:spLocks noGrp="1"/>
          </p:cNvSpPr>
          <p:nvPr>
            <p:ph type="sldNum" sz="quarter" idx="12"/>
          </p:nvPr>
        </p:nvSpPr>
        <p:spPr/>
        <p:txBody>
          <a:bodyPr/>
          <a:lstStyle/>
          <a:p>
            <a:fld id="{BCC6EFCB-DC2E-453E-A42F-5F3DA11881B3}" type="slidenum">
              <a:rPr lang="cs-CZ" smtClean="0"/>
              <a:t>‹#›</a:t>
            </a:fld>
            <a:endParaRPr lang="cs-CZ"/>
          </a:p>
        </p:txBody>
      </p:sp>
    </p:spTree>
    <p:extLst>
      <p:ext uri="{BB962C8B-B14F-4D97-AF65-F5344CB8AC3E}">
        <p14:creationId xmlns:p14="http://schemas.microsoft.com/office/powerpoint/2010/main" val="51338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782A96-C606-62E2-BCBC-9F800577D90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D7BBB99-812E-9B9C-024A-3D28B6C452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D377A2B-EDAA-3491-7151-C2D4D8B02B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3E737C6-242A-3A18-00E5-87BA2472EBFF}"/>
              </a:ext>
            </a:extLst>
          </p:cNvPr>
          <p:cNvSpPr>
            <a:spLocks noGrp="1"/>
          </p:cNvSpPr>
          <p:nvPr>
            <p:ph type="dt" sz="half" idx="10"/>
          </p:nvPr>
        </p:nvSpPr>
        <p:spPr/>
        <p:txBody>
          <a:bodyPr/>
          <a:lstStyle/>
          <a:p>
            <a:fld id="{E22463A4-B042-4668-8875-D49A37F86225}" type="datetimeFigureOut">
              <a:rPr lang="cs-CZ" smtClean="0"/>
              <a:t>18.11.2024</a:t>
            </a:fld>
            <a:endParaRPr lang="cs-CZ"/>
          </a:p>
        </p:txBody>
      </p:sp>
      <p:sp>
        <p:nvSpPr>
          <p:cNvPr id="6" name="Zástupný symbol pro zápatí 5">
            <a:extLst>
              <a:ext uri="{FF2B5EF4-FFF2-40B4-BE49-F238E27FC236}">
                <a16:creationId xmlns:a16="http://schemas.microsoft.com/office/drawing/2014/main" id="{09B4EE0B-3FC3-1866-E7A2-175FCC64B40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1DC7E84-93F5-BEF6-3481-536ED56E3D21}"/>
              </a:ext>
            </a:extLst>
          </p:cNvPr>
          <p:cNvSpPr>
            <a:spLocks noGrp="1"/>
          </p:cNvSpPr>
          <p:nvPr>
            <p:ph type="sldNum" sz="quarter" idx="12"/>
          </p:nvPr>
        </p:nvSpPr>
        <p:spPr/>
        <p:txBody>
          <a:bodyPr/>
          <a:lstStyle/>
          <a:p>
            <a:fld id="{BCC6EFCB-DC2E-453E-A42F-5F3DA11881B3}" type="slidenum">
              <a:rPr lang="cs-CZ" smtClean="0"/>
              <a:t>‹#›</a:t>
            </a:fld>
            <a:endParaRPr lang="cs-CZ"/>
          </a:p>
        </p:txBody>
      </p:sp>
    </p:spTree>
    <p:extLst>
      <p:ext uri="{BB962C8B-B14F-4D97-AF65-F5344CB8AC3E}">
        <p14:creationId xmlns:p14="http://schemas.microsoft.com/office/powerpoint/2010/main" val="338257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018F0F-E774-415E-FDBB-7195FE905B5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621B457-75F5-FACC-4C2D-5BB5E24465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4B2C783B-E122-D4B8-7593-6C170FE83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F96B015-AA2A-2D65-EDE6-A03B9D48D88D}"/>
              </a:ext>
            </a:extLst>
          </p:cNvPr>
          <p:cNvSpPr>
            <a:spLocks noGrp="1"/>
          </p:cNvSpPr>
          <p:nvPr>
            <p:ph type="dt" sz="half" idx="10"/>
          </p:nvPr>
        </p:nvSpPr>
        <p:spPr/>
        <p:txBody>
          <a:bodyPr/>
          <a:lstStyle/>
          <a:p>
            <a:fld id="{E22463A4-B042-4668-8875-D49A37F86225}" type="datetimeFigureOut">
              <a:rPr lang="cs-CZ" smtClean="0"/>
              <a:t>18.11.2024</a:t>
            </a:fld>
            <a:endParaRPr lang="cs-CZ"/>
          </a:p>
        </p:txBody>
      </p:sp>
      <p:sp>
        <p:nvSpPr>
          <p:cNvPr id="6" name="Zástupný symbol pro zápatí 5">
            <a:extLst>
              <a:ext uri="{FF2B5EF4-FFF2-40B4-BE49-F238E27FC236}">
                <a16:creationId xmlns:a16="http://schemas.microsoft.com/office/drawing/2014/main" id="{BBF7A6C0-10D3-794E-417D-CD4005EDDA0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0B648A0-9AA3-942E-B232-86AEFFE682C5}"/>
              </a:ext>
            </a:extLst>
          </p:cNvPr>
          <p:cNvSpPr>
            <a:spLocks noGrp="1"/>
          </p:cNvSpPr>
          <p:nvPr>
            <p:ph type="sldNum" sz="quarter" idx="12"/>
          </p:nvPr>
        </p:nvSpPr>
        <p:spPr/>
        <p:txBody>
          <a:bodyPr/>
          <a:lstStyle/>
          <a:p>
            <a:fld id="{BCC6EFCB-DC2E-453E-A42F-5F3DA11881B3}" type="slidenum">
              <a:rPr lang="cs-CZ" smtClean="0"/>
              <a:t>‹#›</a:t>
            </a:fld>
            <a:endParaRPr lang="cs-CZ"/>
          </a:p>
        </p:txBody>
      </p:sp>
    </p:spTree>
    <p:extLst>
      <p:ext uri="{BB962C8B-B14F-4D97-AF65-F5344CB8AC3E}">
        <p14:creationId xmlns:p14="http://schemas.microsoft.com/office/powerpoint/2010/main" val="8140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C3BC430-5B31-84B7-9812-02B3F90EAD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D5A87CF-8562-41D6-0AF9-266F0EA224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DD0B8AF-9DB5-6972-570E-677039A46A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2463A4-B042-4668-8875-D49A37F86225}" type="datetimeFigureOut">
              <a:rPr lang="cs-CZ" smtClean="0"/>
              <a:t>18.11.2024</a:t>
            </a:fld>
            <a:endParaRPr lang="cs-CZ"/>
          </a:p>
        </p:txBody>
      </p:sp>
      <p:sp>
        <p:nvSpPr>
          <p:cNvPr id="5" name="Zástupný symbol pro zápatí 4">
            <a:extLst>
              <a:ext uri="{FF2B5EF4-FFF2-40B4-BE49-F238E27FC236}">
                <a16:creationId xmlns:a16="http://schemas.microsoft.com/office/drawing/2014/main" id="{8EA2C491-F2CB-8715-6D6A-8BC6067A0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AC619B69-9421-B331-57BA-DF719948E4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C6EFCB-DC2E-453E-A42F-5F3DA11881B3}" type="slidenum">
              <a:rPr lang="cs-CZ" smtClean="0"/>
              <a:t>‹#›</a:t>
            </a:fld>
            <a:endParaRPr lang="cs-CZ"/>
          </a:p>
        </p:txBody>
      </p:sp>
    </p:spTree>
    <p:extLst>
      <p:ext uri="{BB962C8B-B14F-4D97-AF65-F5344CB8AC3E}">
        <p14:creationId xmlns:p14="http://schemas.microsoft.com/office/powerpoint/2010/main" val="661081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NnnUqSQJtk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hyperlink" Target="https://www.youtube.com/watch?v=cD_SKiuJmxs" TargetMode="External"/><Relationship Id="rId4" Type="http://schemas.openxmlformats.org/officeDocument/2006/relationships/hyperlink" Target="https://www.nitsch.org/en/aktionen/"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irozhlas.cz/kultura/literatura/literatura-nobelova-cena-svedsko-akademie-peter-handke-srbsko-slobodan-milosevic_1910171713_ga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irozhlas.cz/kultura/literatura/literatura-nobelova-cena-svedsko-akademie-peter-handke-srbsko-slobodan-milosevic_1910171713_ga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hyperlink" Target="https://www.youtube.com/watch?v=yY_turZfmeA" TargetMode="External"/><Relationship Id="rId5" Type="http://schemas.openxmlformats.org/officeDocument/2006/relationships/hyperlink" Target="https://www.lyrikline.org/de/gedichte/wien-heldenplatz-1229" TargetMode="External"/><Relationship Id="rId4" Type="http://schemas.openxmlformats.org/officeDocument/2006/relationships/hyperlink" Target="https://www.youtube.com/watch?v=tYC3sDrZOt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D024E2-56F7-E1B1-D984-800A1A08AD7E}"/>
              </a:ext>
            </a:extLst>
          </p:cNvPr>
          <p:cNvSpPr>
            <a:spLocks noGrp="1"/>
          </p:cNvSpPr>
          <p:nvPr>
            <p:ph type="ctrTitle"/>
          </p:nvPr>
        </p:nvSpPr>
        <p:spPr/>
        <p:txBody>
          <a:bodyPr/>
          <a:lstStyle/>
          <a:p>
            <a:r>
              <a:rPr lang="cs-CZ" dirty="0"/>
              <a:t>Rakouská kultura po roce 1945</a:t>
            </a:r>
          </a:p>
        </p:txBody>
      </p:sp>
      <p:sp>
        <p:nvSpPr>
          <p:cNvPr id="3" name="Podnadpis 2">
            <a:extLst>
              <a:ext uri="{FF2B5EF4-FFF2-40B4-BE49-F238E27FC236}">
                <a16:creationId xmlns:a16="http://schemas.microsoft.com/office/drawing/2014/main" id="{C3F32234-152D-2FDD-26B4-1EE344F69010}"/>
              </a:ext>
            </a:extLst>
          </p:cNvPr>
          <p:cNvSpPr>
            <a:spLocks noGrp="1"/>
          </p:cNvSpPr>
          <p:nvPr>
            <p:ph type="subTitle" idx="1"/>
          </p:nvPr>
        </p:nvSpPr>
        <p:spPr/>
        <p:txBody>
          <a:bodyPr/>
          <a:lstStyle/>
          <a:p>
            <a:r>
              <a:rPr lang="cs-CZ" dirty="0"/>
              <a:t>Kultura a společnost, či kultura pro společnost o společnosti a ve společnosti</a:t>
            </a:r>
          </a:p>
        </p:txBody>
      </p:sp>
    </p:spTree>
    <p:extLst>
      <p:ext uri="{BB962C8B-B14F-4D97-AF65-F5344CB8AC3E}">
        <p14:creationId xmlns:p14="http://schemas.microsoft.com/office/powerpoint/2010/main" val="3783142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72493" y="238539"/>
            <a:ext cx="11018520" cy="1434415"/>
          </a:xfrm>
        </p:spPr>
        <p:txBody>
          <a:bodyPr anchor="b">
            <a:normAutofit/>
          </a:bodyPr>
          <a:lstStyle/>
          <a:p>
            <a:r>
              <a:rPr lang="cs-CZ" sz="5400"/>
              <a:t>Ingeborg Bachmann(1926-1973)</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72493" y="2071316"/>
            <a:ext cx="6713552" cy="4119172"/>
          </a:xfrm>
        </p:spPr>
        <p:txBody>
          <a:bodyPr anchor="t">
            <a:normAutofit/>
          </a:bodyPr>
          <a:lstStyle/>
          <a:p>
            <a:endParaRPr lang="cs-CZ" sz="1400"/>
          </a:p>
          <a:p>
            <a:r>
              <a:rPr lang="cs-CZ" sz="1400"/>
              <a:t>vystudovala filosofii, psychologii, germanistiku a práva</a:t>
            </a:r>
          </a:p>
          <a:p>
            <a:r>
              <a:rPr lang="cs-CZ" sz="1400"/>
              <a:t>na poč. 50. let milostný vztah s P. Celanem</a:t>
            </a:r>
          </a:p>
          <a:p>
            <a:endParaRPr lang="cs-CZ" sz="1400"/>
          </a:p>
          <a:p>
            <a:r>
              <a:rPr lang="cs-CZ" sz="1400"/>
              <a:t>začínala jako redaktorka a autorka pro rozhlas: 1952 rozhlasová hra Ein Geschäft mit Träumen ( Obchod se sny)</a:t>
            </a:r>
          </a:p>
          <a:p>
            <a:r>
              <a:rPr lang="cs-CZ" sz="1400"/>
              <a:t>v 50. letech uznávána jako básnířka: 1953 Die gestundete Zeit (Čas na úvěr, publikováno 1957), </a:t>
            </a:r>
            <a:r>
              <a:rPr lang="cs-CZ" sz="1400" b="1" i="1"/>
              <a:t>Die Anrufung des Großen Bären</a:t>
            </a:r>
            <a:r>
              <a:rPr lang="cs-CZ" sz="1400"/>
              <a:t>(Vzývání Velké medvědice /Velkého vozu, 1956)</a:t>
            </a:r>
          </a:p>
          <a:p>
            <a:r>
              <a:rPr lang="cs-CZ" sz="1400"/>
              <a:t>románový projekt </a:t>
            </a:r>
            <a:r>
              <a:rPr lang="cs-CZ" sz="1400" b="1"/>
              <a:t>Todesarten </a:t>
            </a:r>
            <a:r>
              <a:rPr lang="cs-CZ" sz="1400"/>
              <a:t>(Způsoby smrti: dokončeny dva romány </a:t>
            </a:r>
            <a:r>
              <a:rPr lang="cs-CZ" sz="1400" b="1" i="1"/>
              <a:t>Malina</a:t>
            </a:r>
            <a:r>
              <a:rPr lang="cs-CZ" sz="1400"/>
              <a:t>, 1971 a </a:t>
            </a:r>
            <a:r>
              <a:rPr lang="cs-CZ" sz="1400" b="1" i="1"/>
              <a:t>Fall Franza</a:t>
            </a:r>
            <a:r>
              <a:rPr lang="cs-CZ" sz="1400"/>
              <a:t>, 1972)</a:t>
            </a:r>
          </a:p>
          <a:p>
            <a:r>
              <a:rPr lang="cs-CZ" sz="1400"/>
              <a:t>angažovala se proti atomovému vyzbrojení</a:t>
            </a:r>
          </a:p>
          <a:p>
            <a:r>
              <a:rPr lang="cs-CZ" sz="1400"/>
              <a:t>významné feministické literární texty: povídky </a:t>
            </a:r>
            <a:r>
              <a:rPr lang="cs-CZ" sz="1400" b="1" i="1"/>
              <a:t>Undine geht</a:t>
            </a:r>
            <a:r>
              <a:rPr lang="cs-CZ" sz="1400"/>
              <a:t>, </a:t>
            </a:r>
            <a:r>
              <a:rPr lang="cs-CZ" sz="1400" b="1" i="1"/>
              <a:t>Ein Schritt nach Gomorrha</a:t>
            </a:r>
            <a:r>
              <a:rPr lang="cs-CZ" sz="1400"/>
              <a:t> – obě ve sbírce </a:t>
            </a:r>
            <a:r>
              <a:rPr lang="cs-CZ" sz="1400" b="1" i="1"/>
              <a:t>Das dreißigste Jahr </a:t>
            </a:r>
            <a:r>
              <a:rPr lang="cs-CZ" sz="1400"/>
              <a:t>(1961), romány</a:t>
            </a:r>
          </a:p>
          <a:p>
            <a:r>
              <a:rPr lang="cs-CZ" sz="1400"/>
              <a:t>Nejvýznamnější rozhlasová hra: </a:t>
            </a:r>
            <a:r>
              <a:rPr lang="cs-CZ" sz="1400" b="1" i="1"/>
              <a:t>Der gute Gott von Manhattan </a:t>
            </a:r>
            <a:r>
              <a:rPr lang="cs-CZ" sz="1400"/>
              <a:t>(1958)</a:t>
            </a:r>
          </a:p>
          <a:p>
            <a:endParaRPr lang="cs-CZ" sz="1400"/>
          </a:p>
        </p:txBody>
      </p:sp>
      <p:pic>
        <p:nvPicPr>
          <p:cNvPr id="5" name="Obrázek 4" descr="Obsah obrázku osoba, oblečení, Lidská tvář, černobílá&#10;&#10;Popis byl vytvořen automaticky">
            <a:extLst>
              <a:ext uri="{FF2B5EF4-FFF2-40B4-BE49-F238E27FC236}">
                <a16:creationId xmlns:a16="http://schemas.microsoft.com/office/drawing/2014/main" id="{92EB692F-889F-5FEA-A1F6-015CFBFD0AEC}"/>
              </a:ext>
            </a:extLst>
          </p:cNvPr>
          <p:cNvPicPr>
            <a:picLocks noChangeAspect="1"/>
          </p:cNvPicPr>
          <p:nvPr/>
        </p:nvPicPr>
        <p:blipFill>
          <a:blip r:embed="rId2">
            <a:extLst>
              <a:ext uri="{28A0092B-C50C-407E-A947-70E740481C1C}">
                <a14:useLocalDpi xmlns:a14="http://schemas.microsoft.com/office/drawing/2010/main" val="0"/>
              </a:ext>
            </a:extLst>
          </a:blip>
          <a:srcRect r="9454"/>
          <a:stretch/>
        </p:blipFill>
        <p:spPr>
          <a:xfrm>
            <a:off x="7675658" y="2093976"/>
            <a:ext cx="3941064" cy="4096512"/>
          </a:xfrm>
          <a:prstGeom prst="rect">
            <a:avLst/>
          </a:prstGeom>
        </p:spPr>
      </p:pic>
    </p:spTree>
    <p:extLst>
      <p:ext uri="{BB962C8B-B14F-4D97-AF65-F5344CB8AC3E}">
        <p14:creationId xmlns:p14="http://schemas.microsoft.com/office/powerpoint/2010/main" val="424946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buFont typeface="Arial" pitchFamily="34" charset="0"/>
              <a:buChar char="•"/>
            </a:pPr>
            <a:r>
              <a:rPr lang="cs-CZ" dirty="0" err="1"/>
              <a:t>Ingeborg</a:t>
            </a:r>
            <a:r>
              <a:rPr lang="cs-CZ" dirty="0"/>
              <a:t> </a:t>
            </a:r>
            <a:r>
              <a:rPr lang="cs-CZ" dirty="0" err="1"/>
              <a:t>Bachmann</a:t>
            </a:r>
            <a:r>
              <a:rPr lang="cs-CZ" dirty="0"/>
              <a:t>: Čechy leží u moře (1964)</a:t>
            </a:r>
          </a:p>
        </p:txBody>
      </p:sp>
      <p:sp>
        <p:nvSpPr>
          <p:cNvPr id="6" name="Zástupný symbol pro obsah 5"/>
          <p:cNvSpPr>
            <a:spLocks noGrp="1"/>
          </p:cNvSpPr>
          <p:nvPr>
            <p:ph sz="half" idx="1"/>
          </p:nvPr>
        </p:nvSpPr>
        <p:spPr/>
        <p:txBody>
          <a:bodyPr>
            <a:normAutofit fontScale="62500" lnSpcReduction="20000"/>
          </a:bodyPr>
          <a:lstStyle/>
          <a:p>
            <a:pPr>
              <a:buNone/>
            </a:pPr>
            <a:r>
              <a:rPr lang="cs-CZ" dirty="0"/>
              <a:t>Když domy jsou zelené, překročím práh.</a:t>
            </a:r>
          </a:p>
          <a:p>
            <a:pPr>
              <a:buNone/>
            </a:pPr>
            <a:r>
              <a:rPr lang="cs-CZ" dirty="0"/>
              <a:t>Když mosty se zde nechvějí, naleznu pevný bod.</a:t>
            </a:r>
          </a:p>
          <a:p>
            <a:pPr>
              <a:buNone/>
            </a:pPr>
            <a:r>
              <a:rPr lang="cs-CZ" dirty="0"/>
              <a:t>Marná-li navždy lásky snaha, tady promarním ji .je to někdo skoro jako já.</a:t>
            </a:r>
          </a:p>
          <a:p>
            <a:pPr>
              <a:buNone/>
            </a:pPr>
            <a:r>
              <a:rPr lang="cs-CZ" dirty="0"/>
              <a:t>Zde se mnou </a:t>
            </a:r>
            <a:r>
              <a:rPr lang="cs-CZ" dirty="0" err="1"/>
              <a:t>lslovo</a:t>
            </a:r>
            <a:r>
              <a:rPr lang="cs-CZ" dirty="0"/>
              <a:t> hraničit smí v pokoji a míru.</a:t>
            </a:r>
          </a:p>
          <a:p>
            <a:pPr>
              <a:buNone/>
            </a:pPr>
            <a:r>
              <a:rPr lang="cs-CZ" dirty="0"/>
              <a:t>Když </a:t>
            </a:r>
            <a:r>
              <a:rPr lang="cs-CZ" dirty="0" err="1"/>
              <a:t>čechy</a:t>
            </a:r>
            <a:r>
              <a:rPr lang="cs-CZ" dirty="0"/>
              <a:t> leží u moře, věřím ještě mořím.</a:t>
            </a:r>
          </a:p>
          <a:p>
            <a:pPr>
              <a:buNone/>
            </a:pPr>
            <a:r>
              <a:rPr lang="cs-CZ" dirty="0"/>
              <a:t>Jestliže mořím věřím, pak začnu doufat v zem.</a:t>
            </a:r>
          </a:p>
          <a:p>
            <a:pPr>
              <a:buNone/>
            </a:pPr>
            <a:r>
              <a:rPr lang="cs-CZ" dirty="0"/>
              <a:t> A jsem-li to já, pak je to každý, kdo je tolik co já.</a:t>
            </a:r>
          </a:p>
          <a:p>
            <a:pPr>
              <a:buNone/>
            </a:pPr>
            <a:r>
              <a:rPr lang="cs-CZ" dirty="0"/>
              <a:t>Já pero sebe nic nežádám. Chci už jen ke dnu jít.</a:t>
            </a:r>
          </a:p>
          <a:p>
            <a:pPr>
              <a:buNone/>
            </a:pPr>
            <a:r>
              <a:rPr lang="cs-CZ" dirty="0"/>
              <a:t>Padnout ž na dno moře, kde naleznu zas Čechy.</a:t>
            </a:r>
          </a:p>
          <a:p>
            <a:pPr>
              <a:buNone/>
            </a:pPr>
            <a:r>
              <a:rPr lang="cs-CZ" dirty="0"/>
              <a:t>Zdeptaná, zbitá, na dně , procitám bez obav.</a:t>
            </a:r>
          </a:p>
          <a:p>
            <a:pPr>
              <a:buNone/>
            </a:pPr>
            <a:r>
              <a:rPr lang="cs-CZ" dirty="0"/>
              <a:t>Nyní to do dna znám a nemůžu se zmarnit.</a:t>
            </a:r>
          </a:p>
        </p:txBody>
      </p:sp>
      <p:sp>
        <p:nvSpPr>
          <p:cNvPr id="7" name="Zástupný symbol pro obsah 6"/>
          <p:cNvSpPr>
            <a:spLocks noGrp="1"/>
          </p:cNvSpPr>
          <p:nvPr>
            <p:ph sz="half" idx="2"/>
          </p:nvPr>
        </p:nvSpPr>
        <p:spPr/>
        <p:txBody>
          <a:bodyPr>
            <a:normAutofit fontScale="62500" lnSpcReduction="20000"/>
          </a:bodyPr>
          <a:lstStyle/>
          <a:p>
            <a:pPr>
              <a:buNone/>
            </a:pPr>
            <a:r>
              <a:rPr lang="cs-CZ" dirty="0"/>
              <a:t>Přistupte blíž, vy Češi, matrózi, přístavní děvky, vy všichni</a:t>
            </a:r>
          </a:p>
          <a:p>
            <a:pPr>
              <a:buNone/>
            </a:pPr>
            <a:r>
              <a:rPr lang="cs-CZ" dirty="0" err="1"/>
              <a:t>nezakotvenci</a:t>
            </a:r>
            <a:r>
              <a:rPr lang="cs-CZ" dirty="0"/>
              <a:t>. Netoužíte být bohémy, vy z Ilýrie, vy z Verony a Benátek? Hrajte své komedie k smíchu</a:t>
            </a:r>
          </a:p>
          <a:p>
            <a:pPr>
              <a:buNone/>
            </a:pPr>
            <a:r>
              <a:rPr lang="cs-CZ" dirty="0"/>
              <a:t>a přitom k pláči. Zmylte se nastokrát jak já</a:t>
            </a:r>
          </a:p>
          <a:p>
            <a:pPr>
              <a:buNone/>
            </a:pPr>
            <a:r>
              <a:rPr lang="cs-CZ" dirty="0"/>
              <a:t>se mýlila v zkouškách neobstála,</a:t>
            </a:r>
          </a:p>
          <a:p>
            <a:pPr>
              <a:buNone/>
            </a:pPr>
            <a:r>
              <a:rPr lang="cs-CZ" dirty="0"/>
              <a:t>a přece obstála, poprvé, </a:t>
            </a:r>
            <a:r>
              <a:rPr lang="cs-CZ" dirty="0" err="1"/>
              <a:t>pokáždé</a:t>
            </a:r>
            <a:r>
              <a:rPr lang="cs-CZ" dirty="0"/>
              <a:t>.</a:t>
            </a:r>
          </a:p>
          <a:p>
            <a:pPr>
              <a:buNone/>
            </a:pPr>
            <a:r>
              <a:rPr lang="cs-CZ" dirty="0"/>
              <a:t>Jak obstály i Čechy a v jeden krásný den je obdařili mořem – teď leží u vody.</a:t>
            </a:r>
          </a:p>
          <a:p>
            <a:pPr>
              <a:buNone/>
            </a:pPr>
            <a:r>
              <a:rPr lang="cs-CZ" dirty="0"/>
              <a:t>Já ještě hraničím se slovem, s druhou zemí,</a:t>
            </a:r>
          </a:p>
          <a:p>
            <a:pPr>
              <a:buNone/>
            </a:pPr>
            <a:r>
              <a:rPr lang="cs-CZ" dirty="0"/>
              <a:t>hraničím zlehýnka, teď se vším čím dál víc,</a:t>
            </a:r>
          </a:p>
          <a:p>
            <a:pPr>
              <a:buNone/>
            </a:pPr>
            <a:r>
              <a:rPr lang="cs-CZ" dirty="0"/>
              <a:t>já bohém, tulák, Čech, co nemá nic a nic ho nedržím</a:t>
            </a:r>
          </a:p>
          <a:p>
            <a:pPr>
              <a:buNone/>
            </a:pPr>
            <a:r>
              <a:rPr lang="cs-CZ" dirty="0"/>
              <a:t>než schopnost vidět moře, jež je sporné, svou vyvolenou zemi.</a:t>
            </a:r>
          </a:p>
        </p:txBody>
      </p:sp>
    </p:spTree>
    <p:extLst>
      <p:ext uri="{BB962C8B-B14F-4D97-AF65-F5344CB8AC3E}">
        <p14:creationId xmlns:p14="http://schemas.microsoft.com/office/powerpoint/2010/main" val="2914809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7C5FAD15-ABD0-3AA4-FFC0-8D344E43B558}"/>
              </a:ext>
            </a:extLst>
          </p:cNvPr>
          <p:cNvSpPr>
            <a:spLocks noGrp="1"/>
          </p:cNvSpPr>
          <p:nvPr>
            <p:ph type="title"/>
          </p:nvPr>
        </p:nvSpPr>
        <p:spPr>
          <a:xfrm>
            <a:off x="761800" y="762001"/>
            <a:ext cx="5334197" cy="1708242"/>
          </a:xfrm>
        </p:spPr>
        <p:txBody>
          <a:bodyPr anchor="ctr">
            <a:normAutofit/>
          </a:bodyPr>
          <a:lstStyle/>
          <a:p>
            <a:r>
              <a:rPr lang="cs-CZ" sz="2800"/>
              <a:t>Rakouské výtvarné umění a  architektura: Friedensreich Hundertwasser (Friedrich Stowasser)</a:t>
            </a:r>
          </a:p>
        </p:txBody>
      </p:sp>
      <p:sp>
        <p:nvSpPr>
          <p:cNvPr id="6" name="Zástupný obsah 5">
            <a:extLst>
              <a:ext uri="{FF2B5EF4-FFF2-40B4-BE49-F238E27FC236}">
                <a16:creationId xmlns:a16="http://schemas.microsoft.com/office/drawing/2014/main" id="{89F08B98-16CE-403C-1229-534992558F83}"/>
              </a:ext>
            </a:extLst>
          </p:cNvPr>
          <p:cNvSpPr>
            <a:spLocks noGrp="1"/>
          </p:cNvSpPr>
          <p:nvPr>
            <p:ph idx="1"/>
          </p:nvPr>
        </p:nvSpPr>
        <p:spPr>
          <a:xfrm>
            <a:off x="761800" y="2470244"/>
            <a:ext cx="5893000" cy="4296316"/>
          </a:xfrm>
        </p:spPr>
        <p:txBody>
          <a:bodyPr anchor="ctr">
            <a:normAutofit/>
          </a:bodyPr>
          <a:lstStyle/>
          <a:p>
            <a:r>
              <a:rPr lang="cs-CZ" sz="1600"/>
              <a:t>česko-moravský původ, vyrůstal jen s matkou, babička zahynula jako Židovka během války, 1948/9 krátce studium na Akademii – začíná užívat jméno Hundertwasser, podniká cesty po západní Evropě a Středomoří</a:t>
            </a:r>
          </a:p>
          <a:p>
            <a:r>
              <a:rPr lang="cs-CZ" sz="1600"/>
              <a:t>ovlivněn expresionismem</a:t>
            </a:r>
          </a:p>
          <a:p>
            <a:r>
              <a:rPr lang="cs-CZ" sz="1600"/>
              <a:t>V 50. letech první výstavy v Rakousku, Itálii a Francii</a:t>
            </a:r>
          </a:p>
          <a:p>
            <a:r>
              <a:rPr lang="cs-CZ" sz="1600"/>
              <a:t>V 2. polovině 50. let žil v Normandii a Německu, kde působil na VUŠ v Hamburku: červenočerná „nekonečná přímka“ – projekt akční avantgardy: začal 18.12.1959 v 15:11 v Hamburku v ateliéru 213 – utnuta  vedením školy po 46 hodinách – z obavy ze skandálu – H. následně po 3 měsících ukončil své angažmá na škole – spirála jako symbol života – protest proti kulturní byrokracii a demonstrace síly studentstva </a:t>
            </a:r>
            <a:endParaRPr lang="cs-CZ" sz="1600" dirty="0"/>
          </a:p>
        </p:txBody>
      </p:sp>
      <p:pic>
        <p:nvPicPr>
          <p:cNvPr id="3" name="Obrázek 2" descr="Obsah obrázku text, Dětské kresby, kresba, umění&#10;&#10;Popis byl vytvořen automaticky">
            <a:extLst>
              <a:ext uri="{FF2B5EF4-FFF2-40B4-BE49-F238E27FC236}">
                <a16:creationId xmlns:a16="http://schemas.microsoft.com/office/drawing/2014/main" id="{E902EFC3-1F15-056C-BC34-6A939D569ABA}"/>
              </a:ext>
            </a:extLst>
          </p:cNvPr>
          <p:cNvPicPr>
            <a:picLocks noChangeAspect="1"/>
          </p:cNvPicPr>
          <p:nvPr/>
        </p:nvPicPr>
        <p:blipFill>
          <a:blip r:embed="rId2">
            <a:extLst>
              <a:ext uri="{28A0092B-C50C-407E-A947-70E740481C1C}">
                <a14:useLocalDpi xmlns:a14="http://schemas.microsoft.com/office/drawing/2010/main" val="0"/>
              </a:ext>
            </a:extLst>
          </a:blip>
          <a:srcRect t="2367" r="2"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Obdélník 3">
            <a:extLst>
              <a:ext uri="{FF2B5EF4-FFF2-40B4-BE49-F238E27FC236}">
                <a16:creationId xmlns:a16="http://schemas.microsoft.com/office/drawing/2014/main" id="{B943DC9E-E107-18CA-1AE9-6E72A3EB45A4}"/>
              </a:ext>
            </a:extLst>
          </p:cNvPr>
          <p:cNvSpPr/>
          <p:nvPr/>
        </p:nvSpPr>
        <p:spPr>
          <a:xfrm>
            <a:off x="5980423" y="3244334"/>
            <a:ext cx="251992" cy="369332"/>
          </a:xfrm>
          <a:prstGeom prst="rect">
            <a:avLst/>
          </a:prstGeom>
        </p:spPr>
        <p:txBody>
          <a:bodyPr wrap="none">
            <a:spAutoFit/>
          </a:bodyPr>
          <a:lstStyle/>
          <a:p>
            <a:pPr>
              <a:spcAft>
                <a:spcPts val="600"/>
              </a:spcAft>
            </a:pPr>
            <a:r>
              <a:rPr lang="cs-CZ" dirty="0"/>
              <a:t>!</a:t>
            </a:r>
            <a:endParaRPr lang="cs-CZ"/>
          </a:p>
        </p:txBody>
      </p:sp>
    </p:spTree>
    <p:extLst>
      <p:ext uri="{BB962C8B-B14F-4D97-AF65-F5344CB8AC3E}">
        <p14:creationId xmlns:p14="http://schemas.microsoft.com/office/powerpoint/2010/main" val="121347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venku, strom, tráva, vegetace&#10;&#10;Popis byl vytvořen automaticky">
            <a:extLst>
              <a:ext uri="{FF2B5EF4-FFF2-40B4-BE49-F238E27FC236}">
                <a16:creationId xmlns:a16="http://schemas.microsoft.com/office/drawing/2014/main" id="{400D9B61-1DD0-F1D8-A3E9-CA5F880C2EE7}"/>
              </a:ext>
            </a:extLst>
          </p:cNvPr>
          <p:cNvPicPr>
            <a:picLocks noChangeAspect="1"/>
          </p:cNvPicPr>
          <p:nvPr/>
        </p:nvPicPr>
        <p:blipFill>
          <a:blip r:embed="rId2">
            <a:extLst>
              <a:ext uri="{28A0092B-C50C-407E-A947-70E740481C1C}">
                <a14:useLocalDpi xmlns:a14="http://schemas.microsoft.com/office/drawing/2010/main" val="0"/>
              </a:ext>
            </a:extLst>
          </a:blip>
          <a:srcRect l="14711" r="19030" b="2"/>
          <a:stretch/>
        </p:blipFill>
        <p:spPr>
          <a:xfrm>
            <a:off x="20" y="1666568"/>
            <a:ext cx="6106195" cy="5191432"/>
          </a:xfrm>
          <a:prstGeom prst="rect">
            <a:avLst/>
          </a:prstGeom>
        </p:spPr>
      </p:pic>
      <p:sp useBgFill="1">
        <p:nvSpPr>
          <p:cNvPr id="12" name="Rectangle 11">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F866F26-9683-DC84-4373-C8E10373545A}"/>
              </a:ext>
            </a:extLst>
          </p:cNvPr>
          <p:cNvSpPr>
            <a:spLocks noGrp="1"/>
          </p:cNvSpPr>
          <p:nvPr>
            <p:ph type="title"/>
          </p:nvPr>
        </p:nvSpPr>
        <p:spPr>
          <a:xfrm>
            <a:off x="761801" y="352766"/>
            <a:ext cx="10591999" cy="1023584"/>
          </a:xfrm>
        </p:spPr>
        <p:txBody>
          <a:bodyPr>
            <a:normAutofit/>
          </a:bodyPr>
          <a:lstStyle/>
          <a:p>
            <a:r>
              <a:rPr lang="cs-CZ" sz="4000" dirty="0" err="1"/>
              <a:t>Hundertwasser</a:t>
            </a:r>
            <a:r>
              <a:rPr lang="cs-CZ" sz="4000" dirty="0"/>
              <a:t> (1928-2000)</a:t>
            </a:r>
          </a:p>
        </p:txBody>
      </p:sp>
      <p:sp>
        <p:nvSpPr>
          <p:cNvPr id="3" name="Zástupný obsah 2">
            <a:extLst>
              <a:ext uri="{FF2B5EF4-FFF2-40B4-BE49-F238E27FC236}">
                <a16:creationId xmlns:a16="http://schemas.microsoft.com/office/drawing/2014/main" id="{F49D361A-123E-83A1-4686-5D9B40115959}"/>
              </a:ext>
            </a:extLst>
          </p:cNvPr>
          <p:cNvSpPr>
            <a:spLocks noGrp="1"/>
          </p:cNvSpPr>
          <p:nvPr>
            <p:ph idx="1"/>
          </p:nvPr>
        </p:nvSpPr>
        <p:spPr>
          <a:xfrm>
            <a:off x="6803408" y="2249766"/>
            <a:ext cx="4550391" cy="4070303"/>
          </a:xfrm>
        </p:spPr>
        <p:txBody>
          <a:bodyPr anchor="ctr">
            <a:normAutofit/>
          </a:bodyPr>
          <a:lstStyle/>
          <a:p>
            <a:r>
              <a:rPr lang="cs-CZ" sz="1700"/>
              <a:t>V letech 60. žil v Japonsku, kde také připojil ke svému uměleckému jménu Friedensreich (Friedereich, Friedenreich)</a:t>
            </a:r>
          </a:p>
          <a:p>
            <a:r>
              <a:rPr lang="cs-CZ" sz="1700"/>
              <a:t>1962 velký úspěch v rámci rakouského pavilonu na benátském bienále</a:t>
            </a:r>
          </a:p>
          <a:p>
            <a:r>
              <a:rPr lang="cs-CZ" sz="1700"/>
              <a:t>Ve 2. polovině 60. let přesídlil na rakouský venkov, ale cestuje také po USA, v 70. letech získává rozsáhlé pozemky na Novém Zélandu a uskutečňuje tam svůj sen ekologického bydlení a návratu země přírodě</a:t>
            </a:r>
          </a:p>
          <a:p>
            <a:r>
              <a:rPr lang="cs-CZ" sz="1700"/>
              <a:t>V 70. a 80. létech zapojuje přírodu do svým uměleckých děl (počinů: strom jako nájemník na Trienále v Miláně (1975) a na výstavích v Mnichově1983 a Vdni 1981, projekt vertikálních zazelenění fasád</a:t>
            </a:r>
          </a:p>
        </p:txBody>
      </p:sp>
    </p:spTree>
    <p:extLst>
      <p:ext uri="{BB962C8B-B14F-4D97-AF65-F5344CB8AC3E}">
        <p14:creationId xmlns:p14="http://schemas.microsoft.com/office/powerpoint/2010/main" val="1833493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DAA5A83-0A2A-AB0B-12B3-41C525DB44FA}"/>
              </a:ext>
            </a:extLst>
          </p:cNvPr>
          <p:cNvSpPr>
            <a:spLocks noGrp="1"/>
          </p:cNvSpPr>
          <p:nvPr>
            <p:ph type="title"/>
          </p:nvPr>
        </p:nvSpPr>
        <p:spPr>
          <a:xfrm>
            <a:off x="4654296" y="329184"/>
            <a:ext cx="6894576" cy="1783080"/>
          </a:xfrm>
        </p:spPr>
        <p:txBody>
          <a:bodyPr anchor="b">
            <a:normAutofit/>
          </a:bodyPr>
          <a:lstStyle/>
          <a:p>
            <a:r>
              <a:rPr lang="cs-CZ" sz="5400"/>
              <a:t>Hundertwasser  - „architekt“</a:t>
            </a:r>
          </a:p>
        </p:txBody>
      </p:sp>
      <p:pic>
        <p:nvPicPr>
          <p:cNvPr id="8" name="Obrázek 7" descr="Obsah obrázku venku, budova, obloha, ulice&#10;&#10;Popis byl vytvořen automaticky">
            <a:extLst>
              <a:ext uri="{FF2B5EF4-FFF2-40B4-BE49-F238E27FC236}">
                <a16:creationId xmlns:a16="http://schemas.microsoft.com/office/drawing/2014/main" id="{4D7A8DE5-8619-198D-B0EC-9ED5C2C4A1D3}"/>
              </a:ext>
            </a:extLst>
          </p:cNvPr>
          <p:cNvPicPr>
            <a:picLocks noChangeAspect="1"/>
          </p:cNvPicPr>
          <p:nvPr/>
        </p:nvPicPr>
        <p:blipFill>
          <a:blip r:embed="rId2">
            <a:extLst>
              <a:ext uri="{28A0092B-C50C-407E-A947-70E740481C1C}">
                <a14:useLocalDpi xmlns:a14="http://schemas.microsoft.com/office/drawing/2010/main" val="0"/>
              </a:ext>
            </a:extLst>
          </a:blip>
          <a:srcRect l="3635" r="-3" b="-3"/>
          <a:stretch/>
        </p:blipFill>
        <p:spPr>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15"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5" descr="Obsah obrázku venku, budova, okno, strom&#10;&#10;Popis byl vytvořen automaticky">
            <a:extLst>
              <a:ext uri="{FF2B5EF4-FFF2-40B4-BE49-F238E27FC236}">
                <a16:creationId xmlns:a16="http://schemas.microsoft.com/office/drawing/2014/main" id="{B36A48F0-829F-8F03-76E0-9AB69B2075EF}"/>
              </a:ext>
            </a:extLst>
          </p:cNvPr>
          <p:cNvPicPr>
            <a:picLocks noChangeAspect="1"/>
          </p:cNvPicPr>
          <p:nvPr/>
        </p:nvPicPr>
        <p:blipFill>
          <a:blip r:embed="rId3">
            <a:extLst>
              <a:ext uri="{28A0092B-C50C-407E-A947-70E740481C1C}">
                <a14:useLocalDpi xmlns:a14="http://schemas.microsoft.com/office/drawing/2010/main" val="0"/>
              </a:ext>
            </a:extLst>
          </a:blip>
          <a:srcRect t="2847" b="6576"/>
          <a:stretch/>
        </p:blipFill>
        <p:spPr>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3" name="Zástupný obsah 2">
            <a:extLst>
              <a:ext uri="{FF2B5EF4-FFF2-40B4-BE49-F238E27FC236}">
                <a16:creationId xmlns:a16="http://schemas.microsoft.com/office/drawing/2014/main" id="{94FD4438-65FE-19DF-19EB-AA535E9D31C1}"/>
              </a:ext>
            </a:extLst>
          </p:cNvPr>
          <p:cNvSpPr>
            <a:spLocks noGrp="1"/>
          </p:cNvSpPr>
          <p:nvPr>
            <p:ph idx="1"/>
          </p:nvPr>
        </p:nvSpPr>
        <p:spPr>
          <a:xfrm>
            <a:off x="4654296" y="2706624"/>
            <a:ext cx="6894576" cy="3483864"/>
          </a:xfrm>
        </p:spPr>
        <p:txBody>
          <a:bodyPr>
            <a:normAutofit/>
          </a:bodyPr>
          <a:lstStyle/>
          <a:p>
            <a:r>
              <a:rPr lang="cs-CZ" sz="2200"/>
              <a:t>1982 fasáda porcelánky  v Selbu</a:t>
            </a:r>
          </a:p>
          <a:p>
            <a:r>
              <a:rPr lang="cs-CZ" sz="2200"/>
              <a:t>1983 položen základní kámen pro „Hundertwasserhaus“ ve Vídni – iniciativa kancléře Bruna Kreiskeho. Architekt Josef Krawina</a:t>
            </a:r>
          </a:p>
        </p:txBody>
      </p:sp>
    </p:spTree>
    <p:extLst>
      <p:ext uri="{BB962C8B-B14F-4D97-AF65-F5344CB8AC3E}">
        <p14:creationId xmlns:p14="http://schemas.microsoft.com/office/powerpoint/2010/main" val="94983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ADA678-0FA9-0AC0-5288-C4F0BA8ECF46}"/>
              </a:ext>
            </a:extLst>
          </p:cNvPr>
          <p:cNvSpPr>
            <a:spLocks noGrp="1"/>
          </p:cNvSpPr>
          <p:nvPr>
            <p:ph type="title"/>
          </p:nvPr>
        </p:nvSpPr>
        <p:spPr/>
        <p:txBody>
          <a:bodyPr/>
          <a:lstStyle/>
          <a:p>
            <a:r>
              <a:rPr lang="cs-CZ" dirty="0"/>
              <a:t>Rakouské umění let šedesátých</a:t>
            </a:r>
          </a:p>
        </p:txBody>
      </p:sp>
      <p:sp>
        <p:nvSpPr>
          <p:cNvPr id="3" name="Zástupný obsah 2">
            <a:extLst>
              <a:ext uri="{FF2B5EF4-FFF2-40B4-BE49-F238E27FC236}">
                <a16:creationId xmlns:a16="http://schemas.microsoft.com/office/drawing/2014/main" id="{B69A79B4-8754-CC07-A92C-83D124DAF70D}"/>
              </a:ext>
            </a:extLst>
          </p:cNvPr>
          <p:cNvSpPr>
            <a:spLocks noGrp="1"/>
          </p:cNvSpPr>
          <p:nvPr>
            <p:ph idx="1"/>
          </p:nvPr>
        </p:nvSpPr>
        <p:spPr/>
        <p:txBody>
          <a:bodyPr/>
          <a:lstStyle/>
          <a:p>
            <a:r>
              <a:rPr lang="cs-CZ" dirty="0"/>
              <a:t>Vídeňský aktivismus: 1962-1970: </a:t>
            </a:r>
            <a:r>
              <a:rPr lang="de-DE" dirty="0"/>
              <a:t>Günter Brus, Otto </a:t>
            </a:r>
            <a:r>
              <a:rPr lang="de-DE" dirty="0" err="1"/>
              <a:t>Muehl</a:t>
            </a:r>
            <a:r>
              <a:rPr lang="de-DE" dirty="0"/>
              <a:t>, Hermann Nitsch </a:t>
            </a:r>
            <a:r>
              <a:rPr lang="cs-CZ" dirty="0"/>
              <a:t>a</a:t>
            </a:r>
            <a:r>
              <a:rPr lang="de-DE" dirty="0"/>
              <a:t> Rudolf </a:t>
            </a:r>
            <a:r>
              <a:rPr lang="de-DE" dirty="0" err="1"/>
              <a:t>Schwarzkogler</a:t>
            </a:r>
            <a:r>
              <a:rPr lang="de-DE" dirty="0"/>
              <a:t>. </a:t>
            </a:r>
            <a:endParaRPr lang="cs-CZ" dirty="0"/>
          </a:p>
          <a:p>
            <a:r>
              <a:rPr lang="cs-CZ" dirty="0"/>
              <a:t>Od 1957 </a:t>
            </a:r>
            <a:r>
              <a:rPr lang="cs-CZ" dirty="0" err="1"/>
              <a:t>Orgien-Mysterien</a:t>
            </a:r>
            <a:r>
              <a:rPr lang="cs-CZ" dirty="0"/>
              <a:t> – </a:t>
            </a:r>
            <a:r>
              <a:rPr lang="cs-CZ" dirty="0" err="1"/>
              <a:t>Spiele</a:t>
            </a:r>
            <a:r>
              <a:rPr lang="cs-CZ" dirty="0"/>
              <a:t>: Hermann </a:t>
            </a:r>
            <a:r>
              <a:rPr lang="cs-CZ" dirty="0" err="1"/>
              <a:t>Nitsch</a:t>
            </a:r>
            <a:r>
              <a:rPr lang="cs-CZ" dirty="0"/>
              <a:t>  (1938-2022)- 6-denní </a:t>
            </a:r>
            <a:r>
              <a:rPr lang="cs-CZ" dirty="0" err="1"/>
              <a:t>Gesamtkunstwerk</a:t>
            </a:r>
            <a:r>
              <a:rPr lang="cs-CZ" dirty="0"/>
              <a:t> mezi </a:t>
            </a:r>
            <a:r>
              <a:rPr lang="cs-CZ" dirty="0" err="1"/>
              <a:t>malířstvm</a:t>
            </a:r>
            <a:r>
              <a:rPr lang="cs-CZ" dirty="0"/>
              <a:t> a divadlem – bolest jako cesta ke svobodě, malování krví a zvířecími vnitřnostmi: </a:t>
            </a:r>
            <a:r>
              <a:rPr lang="cs-CZ" dirty="0">
                <a:hlinkClick r:id="rId2"/>
              </a:rPr>
              <a:t>https://</a:t>
            </a:r>
            <a:r>
              <a:rPr lang="cs-CZ" dirty="0" err="1">
                <a:hlinkClick r:id="rId2"/>
              </a:rPr>
              <a:t>www.youtube.com</a:t>
            </a:r>
            <a:r>
              <a:rPr lang="cs-CZ" dirty="0">
                <a:hlinkClick r:id="rId2"/>
              </a:rPr>
              <a:t>/</a:t>
            </a:r>
            <a:r>
              <a:rPr lang="cs-CZ" dirty="0" err="1">
                <a:hlinkClick r:id="rId2"/>
              </a:rPr>
              <a:t>watch?v</a:t>
            </a:r>
            <a:r>
              <a:rPr lang="cs-CZ" dirty="0">
                <a:hlinkClick r:id="rId2"/>
              </a:rPr>
              <a:t>=</a:t>
            </a:r>
            <a:r>
              <a:rPr lang="cs-CZ" dirty="0" err="1">
                <a:hlinkClick r:id="rId2"/>
              </a:rPr>
              <a:t>NnnUqSQJtkI</a:t>
            </a:r>
            <a:endParaRPr lang="cs-CZ" dirty="0"/>
          </a:p>
          <a:p>
            <a:endParaRPr lang="cs-CZ" dirty="0"/>
          </a:p>
        </p:txBody>
      </p:sp>
    </p:spTree>
    <p:extLst>
      <p:ext uri="{BB962C8B-B14F-4D97-AF65-F5344CB8AC3E}">
        <p14:creationId xmlns:p14="http://schemas.microsoft.com/office/powerpoint/2010/main" val="3923403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text, obraz, umění, budova&#10;&#10;Popis byl vytvořen automaticky">
            <a:extLst>
              <a:ext uri="{FF2B5EF4-FFF2-40B4-BE49-F238E27FC236}">
                <a16:creationId xmlns:a16="http://schemas.microsoft.com/office/drawing/2014/main" id="{68334A1E-DAC9-F795-5D34-800DF7793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930" y="31634"/>
            <a:ext cx="11474244" cy="11412555"/>
          </a:xfrm>
          <a:prstGeom prst="rect">
            <a:avLst/>
          </a:prstGeom>
        </p:spPr>
      </p:pic>
      <p:pic>
        <p:nvPicPr>
          <p:cNvPr id="7" name="Obrázek 6" descr="Obsah obrázku venku, socha, památník, hrob&#10;&#10;Popis byl vytvořen automaticky">
            <a:extLst>
              <a:ext uri="{FF2B5EF4-FFF2-40B4-BE49-F238E27FC236}">
                <a16:creationId xmlns:a16="http://schemas.microsoft.com/office/drawing/2014/main" id="{02567561-A41B-D333-6AE8-5D9912209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068" y="3297699"/>
            <a:ext cx="3238500" cy="4864100"/>
          </a:xfrm>
          <a:prstGeom prst="rect">
            <a:avLst/>
          </a:prstGeom>
        </p:spPr>
      </p:pic>
      <p:sp>
        <p:nvSpPr>
          <p:cNvPr id="2" name="Nadpis 1">
            <a:extLst>
              <a:ext uri="{FF2B5EF4-FFF2-40B4-BE49-F238E27FC236}">
                <a16:creationId xmlns:a16="http://schemas.microsoft.com/office/drawing/2014/main" id="{609E2552-FD53-ED7C-A81E-851C3362F8E0}"/>
              </a:ext>
            </a:extLst>
          </p:cNvPr>
          <p:cNvSpPr>
            <a:spLocks noGrp="1"/>
          </p:cNvSpPr>
          <p:nvPr>
            <p:ph type="title"/>
          </p:nvPr>
        </p:nvSpPr>
        <p:spPr/>
        <p:txBody>
          <a:bodyPr/>
          <a:lstStyle/>
          <a:p>
            <a:r>
              <a:rPr lang="cs-CZ" dirty="0">
                <a:highlight>
                  <a:srgbClr val="FFFF00"/>
                </a:highlight>
              </a:rPr>
              <a:t>Rakouské divadlo: </a:t>
            </a:r>
            <a:r>
              <a:rPr lang="cs-CZ" dirty="0" err="1">
                <a:highlight>
                  <a:srgbClr val="FFFF00"/>
                </a:highlight>
              </a:rPr>
              <a:t>Burgtheater</a:t>
            </a:r>
            <a:endParaRPr lang="cs-CZ" dirty="0">
              <a:highlight>
                <a:srgbClr val="FFFF00"/>
              </a:highlight>
            </a:endParaRPr>
          </a:p>
        </p:txBody>
      </p:sp>
      <p:sp>
        <p:nvSpPr>
          <p:cNvPr id="3" name="Zástupný obsah 2">
            <a:extLst>
              <a:ext uri="{FF2B5EF4-FFF2-40B4-BE49-F238E27FC236}">
                <a16:creationId xmlns:a16="http://schemas.microsoft.com/office/drawing/2014/main" id="{F2AE8C9E-49FB-7E4D-C3CA-2965FB927DA3}"/>
              </a:ext>
            </a:extLst>
          </p:cNvPr>
          <p:cNvSpPr>
            <a:spLocks noGrp="1"/>
          </p:cNvSpPr>
          <p:nvPr>
            <p:ph idx="1"/>
          </p:nvPr>
        </p:nvSpPr>
        <p:spPr>
          <a:xfrm>
            <a:off x="0" y="3182477"/>
            <a:ext cx="10515600" cy="4351338"/>
          </a:xfrm>
        </p:spPr>
        <p:txBody>
          <a:bodyPr/>
          <a:lstStyle/>
          <a:p>
            <a:r>
              <a:rPr lang="cs-CZ" dirty="0" err="1">
                <a:highlight>
                  <a:srgbClr val="00FFFF"/>
                </a:highlight>
              </a:rPr>
              <a:t>Claus</a:t>
            </a:r>
            <a:r>
              <a:rPr lang="cs-CZ" dirty="0">
                <a:highlight>
                  <a:srgbClr val="00FFFF"/>
                </a:highlight>
              </a:rPr>
              <a:t> </a:t>
            </a:r>
            <a:r>
              <a:rPr lang="cs-CZ" dirty="0" err="1">
                <a:highlight>
                  <a:srgbClr val="00FFFF"/>
                </a:highlight>
              </a:rPr>
              <a:t>Peymann</a:t>
            </a:r>
            <a:r>
              <a:rPr lang="cs-CZ" dirty="0">
                <a:highlight>
                  <a:srgbClr val="00FFFF"/>
                </a:highlight>
              </a:rPr>
              <a:t>: 1986-1999: </a:t>
            </a:r>
          </a:p>
          <a:p>
            <a:r>
              <a:rPr lang="cs-CZ" dirty="0">
                <a:highlight>
                  <a:srgbClr val="00FFFF"/>
                </a:highlight>
              </a:rPr>
              <a:t>premiéra </a:t>
            </a:r>
            <a:r>
              <a:rPr lang="cs-CZ" dirty="0" err="1">
                <a:highlight>
                  <a:srgbClr val="00FFFF"/>
                </a:highlight>
              </a:rPr>
              <a:t>Bernhardova</a:t>
            </a:r>
            <a:r>
              <a:rPr lang="cs-CZ" dirty="0">
                <a:highlight>
                  <a:srgbClr val="00FFFF"/>
                </a:highlight>
              </a:rPr>
              <a:t> Náměstí hrdinů</a:t>
            </a:r>
          </a:p>
          <a:p>
            <a:r>
              <a:rPr lang="cs-CZ" dirty="0">
                <a:highlight>
                  <a:srgbClr val="00FFFF"/>
                </a:highlight>
              </a:rPr>
              <a:t>Klaus </a:t>
            </a:r>
            <a:r>
              <a:rPr lang="cs-CZ" dirty="0" err="1">
                <a:highlight>
                  <a:srgbClr val="00FFFF"/>
                </a:highlight>
              </a:rPr>
              <a:t>Bechler</a:t>
            </a:r>
            <a:r>
              <a:rPr lang="cs-CZ" dirty="0">
                <a:highlight>
                  <a:srgbClr val="00FFFF"/>
                </a:highlight>
              </a:rPr>
              <a:t> : 1999-2009: aktivismus, zejm. </a:t>
            </a:r>
            <a:r>
              <a:rPr lang="cs-CZ" dirty="0" err="1">
                <a:highlight>
                  <a:srgbClr val="00FFFF"/>
                </a:highlight>
              </a:rPr>
              <a:t>Orgien-Mysterien-Theater</a:t>
            </a:r>
            <a:r>
              <a:rPr lang="cs-CZ" dirty="0">
                <a:highlight>
                  <a:srgbClr val="00FFFF"/>
                </a:highlight>
              </a:rPr>
              <a:t> (Hermann </a:t>
            </a:r>
            <a:r>
              <a:rPr lang="cs-CZ" dirty="0" err="1">
                <a:highlight>
                  <a:srgbClr val="00FFFF"/>
                </a:highlight>
              </a:rPr>
              <a:t>Nitsch</a:t>
            </a:r>
            <a:r>
              <a:rPr lang="cs-CZ" dirty="0">
                <a:highlight>
                  <a:srgbClr val="00FFFF"/>
                </a:highlight>
              </a:rPr>
              <a:t>)</a:t>
            </a:r>
          </a:p>
          <a:p>
            <a:r>
              <a:rPr lang="cs-CZ" dirty="0">
                <a:highlight>
                  <a:srgbClr val="00FFFF"/>
                </a:highlight>
                <a:hlinkClick r:id="rId4"/>
              </a:rPr>
              <a:t>https://</a:t>
            </a:r>
            <a:r>
              <a:rPr lang="cs-CZ" dirty="0" err="1">
                <a:highlight>
                  <a:srgbClr val="00FFFF"/>
                </a:highlight>
                <a:hlinkClick r:id="rId4"/>
              </a:rPr>
              <a:t>www.nitsch.org</a:t>
            </a:r>
            <a:r>
              <a:rPr lang="cs-CZ" dirty="0">
                <a:highlight>
                  <a:srgbClr val="00FFFF"/>
                </a:highlight>
                <a:hlinkClick r:id="rId4"/>
              </a:rPr>
              <a:t>/en/</a:t>
            </a:r>
            <a:r>
              <a:rPr lang="cs-CZ" dirty="0" err="1">
                <a:highlight>
                  <a:srgbClr val="00FFFF"/>
                </a:highlight>
                <a:hlinkClick r:id="rId4"/>
              </a:rPr>
              <a:t>aktionen</a:t>
            </a:r>
            <a:r>
              <a:rPr lang="cs-CZ" dirty="0">
                <a:highlight>
                  <a:srgbClr val="00FFFF"/>
                </a:highlight>
                <a:hlinkClick r:id="rId4"/>
              </a:rPr>
              <a:t>/</a:t>
            </a:r>
            <a:endParaRPr lang="cs-CZ" dirty="0">
              <a:highlight>
                <a:srgbClr val="00FFFF"/>
              </a:highlight>
            </a:endParaRPr>
          </a:p>
          <a:p>
            <a:r>
              <a:rPr lang="cs-CZ" dirty="0">
                <a:highlight>
                  <a:srgbClr val="00FFFF"/>
                </a:highlight>
                <a:hlinkClick r:id="rId5"/>
              </a:rPr>
              <a:t>https://</a:t>
            </a:r>
            <a:r>
              <a:rPr lang="cs-CZ" dirty="0" err="1">
                <a:highlight>
                  <a:srgbClr val="00FFFF"/>
                </a:highlight>
                <a:hlinkClick r:id="rId5"/>
              </a:rPr>
              <a:t>www.youtube.com</a:t>
            </a:r>
            <a:r>
              <a:rPr lang="cs-CZ" dirty="0">
                <a:highlight>
                  <a:srgbClr val="00FFFF"/>
                </a:highlight>
                <a:hlinkClick r:id="rId5"/>
              </a:rPr>
              <a:t>/</a:t>
            </a:r>
            <a:r>
              <a:rPr lang="cs-CZ" dirty="0" err="1">
                <a:highlight>
                  <a:srgbClr val="00FFFF"/>
                </a:highlight>
                <a:hlinkClick r:id="rId5"/>
              </a:rPr>
              <a:t>watch?v</a:t>
            </a:r>
            <a:r>
              <a:rPr lang="cs-CZ" dirty="0">
                <a:highlight>
                  <a:srgbClr val="00FFFF"/>
                </a:highlight>
                <a:hlinkClick r:id="rId5"/>
              </a:rPr>
              <a:t>=</a:t>
            </a:r>
            <a:r>
              <a:rPr lang="cs-CZ" dirty="0" err="1">
                <a:highlight>
                  <a:srgbClr val="00FFFF"/>
                </a:highlight>
                <a:hlinkClick r:id="rId5"/>
              </a:rPr>
              <a:t>cD_SKiuJmxs</a:t>
            </a:r>
            <a:endParaRPr lang="cs-CZ" dirty="0">
              <a:highlight>
                <a:srgbClr val="00FFFF"/>
              </a:highlight>
            </a:endParaRPr>
          </a:p>
          <a:p>
            <a:r>
              <a:rPr lang="cs-CZ" dirty="0">
                <a:highlight>
                  <a:srgbClr val="00FFFF"/>
                </a:highlight>
              </a:rPr>
              <a:t>Rudolf Beer a Fred </a:t>
            </a:r>
            <a:r>
              <a:rPr lang="cs-CZ" dirty="0" err="1">
                <a:highlight>
                  <a:srgbClr val="00FFFF"/>
                </a:highlight>
              </a:rPr>
              <a:t>Hennings</a:t>
            </a:r>
            <a:endParaRPr lang="cs-CZ" dirty="0">
              <a:highlight>
                <a:srgbClr val="00FFFF"/>
              </a:highlight>
            </a:endParaRPr>
          </a:p>
        </p:txBody>
      </p:sp>
    </p:spTree>
    <p:extLst>
      <p:ext uri="{BB962C8B-B14F-4D97-AF65-F5344CB8AC3E}">
        <p14:creationId xmlns:p14="http://schemas.microsoft.com/office/powerpoint/2010/main" val="4190241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72493" y="238539"/>
            <a:ext cx="11018520" cy="1434415"/>
          </a:xfrm>
        </p:spPr>
        <p:txBody>
          <a:bodyPr anchor="b">
            <a:normAutofit/>
          </a:bodyPr>
          <a:lstStyle/>
          <a:p>
            <a:r>
              <a:rPr lang="cs-CZ" sz="5400"/>
              <a:t>Thomas Bernhard (1931-1989)</a:t>
            </a:r>
          </a:p>
        </p:txBody>
      </p:sp>
      <p:sp>
        <p:nvSpPr>
          <p:cNvPr id="2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72492" y="2071316"/>
            <a:ext cx="6945907" cy="4349804"/>
          </a:xfrm>
        </p:spPr>
        <p:txBody>
          <a:bodyPr anchor="t">
            <a:normAutofit/>
          </a:bodyPr>
          <a:lstStyle/>
          <a:p>
            <a:r>
              <a:rPr lang="cs-CZ" sz="1400" dirty="0"/>
              <a:t>nemanželské dítě, vyrůstal u prarodičů, ale od 1941 v NS – výchovném ústavu v Durynsku – traumatické zážitky, od 1943 v internátní škole v Salcburku – vše, včetně brzké smrti matky (1950) i obou prarodičů zpracoval v autobiografických textech </a:t>
            </a:r>
            <a:r>
              <a:rPr lang="de-DE" sz="1400" i="1" dirty="0"/>
              <a:t>Der Keller</a:t>
            </a:r>
            <a:r>
              <a:rPr lang="de-DE" sz="1400" dirty="0"/>
              <a:t>, </a:t>
            </a:r>
            <a:r>
              <a:rPr lang="de-DE" sz="1400" i="1" dirty="0"/>
              <a:t>Der Atem</a:t>
            </a:r>
            <a:r>
              <a:rPr lang="de-DE" sz="1400" dirty="0"/>
              <a:t>, </a:t>
            </a:r>
            <a:r>
              <a:rPr lang="de-DE" sz="1400" i="1" dirty="0"/>
              <a:t>Die Kälte</a:t>
            </a:r>
            <a:r>
              <a:rPr lang="de-DE" sz="1400" dirty="0"/>
              <a:t>, </a:t>
            </a:r>
            <a:r>
              <a:rPr lang="de-DE" sz="1400" i="1" dirty="0"/>
              <a:t>Ein Kind</a:t>
            </a:r>
            <a:r>
              <a:rPr lang="de-DE" sz="1400" dirty="0"/>
              <a:t>, </a:t>
            </a:r>
            <a:r>
              <a:rPr lang="de-DE" sz="1400" i="1" dirty="0"/>
              <a:t>Die Ursache</a:t>
            </a:r>
            <a:r>
              <a:rPr lang="cs-CZ" sz="1400" dirty="0"/>
              <a:t>, které publikoval v 70. a 80. letech</a:t>
            </a:r>
          </a:p>
          <a:p>
            <a:r>
              <a:rPr lang="cs-CZ" sz="1400" b="1" dirty="0"/>
              <a:t>Der </a:t>
            </a:r>
            <a:r>
              <a:rPr lang="cs-CZ" sz="1400" b="1" dirty="0" err="1"/>
              <a:t>Theatermacher</a:t>
            </a:r>
            <a:r>
              <a:rPr lang="cs-CZ" sz="1400" b="1" dirty="0"/>
              <a:t>, </a:t>
            </a:r>
            <a:r>
              <a:rPr lang="cs-CZ" sz="1400" dirty="0"/>
              <a:t>1981 – mnoho narážek na Salcburský festival, včetně klíčové pointy</a:t>
            </a:r>
          </a:p>
          <a:p>
            <a:r>
              <a:rPr lang="cs-CZ" sz="1400" dirty="0" err="1"/>
              <a:t>Holzfällen</a:t>
            </a:r>
            <a:r>
              <a:rPr lang="cs-CZ" sz="1400" dirty="0"/>
              <a:t> (Mýcení, 1984)</a:t>
            </a:r>
          </a:p>
          <a:p>
            <a:r>
              <a:rPr lang="cs-CZ" sz="1400" dirty="0"/>
              <a:t>začínal jako básník (</a:t>
            </a:r>
            <a:r>
              <a:rPr lang="de-DE" sz="1400" i="1" dirty="0"/>
              <a:t>Auf der Erde und in der Hölle</a:t>
            </a:r>
            <a:r>
              <a:rPr lang="cs-CZ" sz="1400" i="1" dirty="0"/>
              <a:t>, 1957)</a:t>
            </a:r>
            <a:r>
              <a:rPr lang="cs-CZ" sz="1400" dirty="0"/>
              <a:t>  autor povídek, v nichž tématech byla hlavně smrt</a:t>
            </a:r>
          </a:p>
          <a:p>
            <a:r>
              <a:rPr lang="cs-CZ" sz="1400" dirty="0"/>
              <a:t>v 50. letech pracoval jako novinář a studoval dramaturgii, muzikologii a herectví </a:t>
            </a:r>
          </a:p>
          <a:p>
            <a:r>
              <a:rPr lang="cs-CZ" sz="1400" dirty="0"/>
              <a:t>od mládí trpěl na plicní choroby  a nedostatek dechu</a:t>
            </a:r>
          </a:p>
          <a:p>
            <a:r>
              <a:rPr lang="cs-CZ" sz="1400" b="1" dirty="0" err="1"/>
              <a:t>Heldenplatz</a:t>
            </a:r>
            <a:r>
              <a:rPr lang="cs-CZ" sz="1400" dirty="0"/>
              <a:t>, 1988 k 50. výročí anšlusu, reakce na případ </a:t>
            </a:r>
            <a:r>
              <a:rPr lang="cs-CZ" sz="1400" dirty="0" err="1"/>
              <a:t>Waldheim</a:t>
            </a:r>
            <a:r>
              <a:rPr lang="cs-CZ" sz="1400" dirty="0"/>
              <a:t> (1986), skandál zvláště v </a:t>
            </a:r>
            <a:r>
              <a:rPr lang="cs-CZ" sz="1400" dirty="0" err="1"/>
              <a:t>Kronen-Zeitung</a:t>
            </a:r>
            <a:endParaRPr lang="cs-CZ" sz="1400" dirty="0"/>
          </a:p>
          <a:p>
            <a:r>
              <a:rPr lang="cs-CZ" sz="1400" dirty="0"/>
              <a:t>1989 v závěti zákaz publikování a uvádění svých děl v Rakousku</a:t>
            </a:r>
          </a:p>
        </p:txBody>
      </p:sp>
      <p:pic>
        <p:nvPicPr>
          <p:cNvPr id="7" name="Obrázek 6" descr="Obsah obrázku Lidská tvář, oblečení, portrét, skica&#10;&#10;Popis byl vytvořen automaticky">
            <a:extLst>
              <a:ext uri="{FF2B5EF4-FFF2-40B4-BE49-F238E27FC236}">
                <a16:creationId xmlns:a16="http://schemas.microsoft.com/office/drawing/2014/main" id="{9630B334-B89C-32AF-C48F-E7E0042653D1}"/>
              </a:ext>
            </a:extLst>
          </p:cNvPr>
          <p:cNvPicPr>
            <a:picLocks noChangeAspect="1"/>
          </p:cNvPicPr>
          <p:nvPr/>
        </p:nvPicPr>
        <p:blipFill>
          <a:blip r:embed="rId2">
            <a:extLst>
              <a:ext uri="{28A0092B-C50C-407E-A947-70E740481C1C}">
                <a14:useLocalDpi xmlns:a14="http://schemas.microsoft.com/office/drawing/2010/main" val="0"/>
              </a:ext>
            </a:extLst>
          </a:blip>
          <a:srcRect l="20055" r="24387" b="1"/>
          <a:stretch/>
        </p:blipFill>
        <p:spPr>
          <a:xfrm>
            <a:off x="7675658" y="2093976"/>
            <a:ext cx="3941064" cy="40965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4C3FAC1-3DC5-4875-844D-073F7DA59451}"/>
              </a:ext>
            </a:extLst>
          </p:cNvPr>
          <p:cNvSpPr>
            <a:spLocks noGrp="1"/>
          </p:cNvSpPr>
          <p:nvPr>
            <p:ph type="title"/>
          </p:nvPr>
        </p:nvSpPr>
        <p:spPr>
          <a:xfrm>
            <a:off x="572493" y="238539"/>
            <a:ext cx="11018520" cy="1434415"/>
          </a:xfrm>
        </p:spPr>
        <p:txBody>
          <a:bodyPr anchor="b">
            <a:normAutofit/>
          </a:bodyPr>
          <a:lstStyle/>
          <a:p>
            <a:r>
              <a:rPr lang="cs-CZ" sz="5400"/>
              <a:t>Robert Menasse (1954-)</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9FDE28B8-3848-4DFA-BFA4-9CF3BE45EB54}"/>
              </a:ext>
            </a:extLst>
          </p:cNvPr>
          <p:cNvSpPr>
            <a:spLocks noGrp="1"/>
          </p:cNvSpPr>
          <p:nvPr>
            <p:ph idx="1"/>
          </p:nvPr>
        </p:nvSpPr>
        <p:spPr>
          <a:xfrm>
            <a:off x="572493" y="2071316"/>
            <a:ext cx="6713552" cy="4119172"/>
          </a:xfrm>
        </p:spPr>
        <p:txBody>
          <a:bodyPr anchor="t">
            <a:normAutofit/>
          </a:bodyPr>
          <a:lstStyle/>
          <a:p>
            <a:r>
              <a:rPr lang="cs-CZ" sz="1700"/>
              <a:t>Vystudoval germanistiku, filosofii a politologii, působil jako lektor v sao Paulu, kde se naučil brazilskou portugalštinu, z níž začal po návratu do Vídně roku 1988 překládat</a:t>
            </a:r>
          </a:p>
          <a:p>
            <a:r>
              <a:rPr lang="cs-CZ" sz="1700"/>
              <a:t>1981 členem Grazer Autorenversammlung, 1993 zvolen členem PEN- Clubu, z nějž však 1998 vystoupil na protest proti členství Paula Kruntoráda</a:t>
            </a:r>
          </a:p>
          <a:p>
            <a:r>
              <a:rPr lang="cs-CZ" sz="1700"/>
              <a:t>1992 eseje Das Land ohne Eigenschaften (Země bez vlastností) – otázka rakouské identity – diskuse o vstupu do EU a vymezování se vůči Německu – problém identity státu, vytvořené uměle pro zbavení se viny za nacismus, klerofašismus a další nešvary Rakouska? „Nestbeschmutzer“</a:t>
            </a:r>
          </a:p>
          <a:p>
            <a:r>
              <a:rPr lang="cs-CZ" sz="1700"/>
              <a:t>Romány: Schubumkehr (1995) – pád Železné opony Vertreibung aus der Hölle (2001) – židovské kořeny a objektivnost historiografie a </a:t>
            </a:r>
          </a:p>
          <a:p>
            <a:r>
              <a:rPr lang="cs-CZ" sz="1700"/>
              <a:t>Die Hauptstadt (Hlavní město, 2017) – kritika EU, zejm. „Bruselu“ </a:t>
            </a:r>
          </a:p>
          <a:p>
            <a:endParaRPr lang="cs-CZ" sz="1700"/>
          </a:p>
        </p:txBody>
      </p:sp>
      <p:pic>
        <p:nvPicPr>
          <p:cNvPr id="5" name="Obrázek 4">
            <a:extLst>
              <a:ext uri="{FF2B5EF4-FFF2-40B4-BE49-F238E27FC236}">
                <a16:creationId xmlns:a16="http://schemas.microsoft.com/office/drawing/2014/main" id="{095D6D1A-2A11-38E0-5A05-0C1C974239C4}"/>
              </a:ext>
            </a:extLst>
          </p:cNvPr>
          <p:cNvPicPr>
            <a:picLocks noChangeAspect="1"/>
          </p:cNvPicPr>
          <p:nvPr/>
        </p:nvPicPr>
        <p:blipFill>
          <a:blip r:embed="rId2"/>
          <a:srcRect t="3592" r="2" b="2"/>
          <a:stretch/>
        </p:blipFill>
        <p:spPr>
          <a:xfrm>
            <a:off x="7675658" y="2093976"/>
            <a:ext cx="3941064" cy="4096512"/>
          </a:xfrm>
          <a:prstGeom prst="rect">
            <a:avLst/>
          </a:prstGeom>
        </p:spPr>
      </p:pic>
    </p:spTree>
    <p:extLst>
      <p:ext uri="{BB962C8B-B14F-4D97-AF65-F5344CB8AC3E}">
        <p14:creationId xmlns:p14="http://schemas.microsoft.com/office/powerpoint/2010/main" val="1295350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58BD8E-2B51-4E05-B954-25FE5DFD3F81}"/>
              </a:ext>
            </a:extLst>
          </p:cNvPr>
          <p:cNvSpPr>
            <a:spLocks noGrp="1"/>
          </p:cNvSpPr>
          <p:nvPr>
            <p:ph type="title"/>
          </p:nvPr>
        </p:nvSpPr>
        <p:spPr/>
        <p:txBody>
          <a:bodyPr/>
          <a:lstStyle/>
          <a:p>
            <a:r>
              <a:rPr lang="cs-CZ" dirty="0"/>
              <a:t>Německojazyční nositelé Nobelovy ceny za literaturu</a:t>
            </a:r>
          </a:p>
        </p:txBody>
      </p:sp>
      <p:sp>
        <p:nvSpPr>
          <p:cNvPr id="3" name="Zástupný obsah 2">
            <a:extLst>
              <a:ext uri="{FF2B5EF4-FFF2-40B4-BE49-F238E27FC236}">
                <a16:creationId xmlns:a16="http://schemas.microsoft.com/office/drawing/2014/main" id="{C5217629-9236-4520-AED6-1B5CA82C74C4}"/>
              </a:ext>
            </a:extLst>
          </p:cNvPr>
          <p:cNvSpPr>
            <a:spLocks noGrp="1"/>
          </p:cNvSpPr>
          <p:nvPr>
            <p:ph idx="1"/>
          </p:nvPr>
        </p:nvSpPr>
        <p:spPr/>
        <p:txBody>
          <a:bodyPr numCol="2">
            <a:normAutofit/>
          </a:bodyPr>
          <a:lstStyle/>
          <a:p>
            <a:r>
              <a:rPr lang="cs-CZ" dirty="0"/>
              <a:t>1902 Theodor </a:t>
            </a:r>
            <a:r>
              <a:rPr lang="cs-CZ" dirty="0" err="1"/>
              <a:t>Mommsen</a:t>
            </a:r>
            <a:endParaRPr lang="cs-CZ" dirty="0"/>
          </a:p>
          <a:p>
            <a:r>
              <a:rPr lang="cs-CZ" dirty="0"/>
              <a:t>1908 Rudolf </a:t>
            </a:r>
            <a:r>
              <a:rPr lang="cs-CZ" dirty="0" err="1"/>
              <a:t>Eucken</a:t>
            </a:r>
            <a:endParaRPr lang="cs-CZ" dirty="0"/>
          </a:p>
          <a:p>
            <a:r>
              <a:rPr lang="cs-CZ" dirty="0"/>
              <a:t>1910 Paul </a:t>
            </a:r>
            <a:r>
              <a:rPr lang="cs-CZ" dirty="0" err="1"/>
              <a:t>Heyse</a:t>
            </a:r>
            <a:endParaRPr lang="cs-CZ" dirty="0"/>
          </a:p>
          <a:p>
            <a:r>
              <a:rPr lang="cs-CZ" dirty="0"/>
              <a:t>1912 Gerhart </a:t>
            </a:r>
            <a:r>
              <a:rPr lang="cs-CZ" dirty="0" err="1"/>
              <a:t>Hauptmann</a:t>
            </a:r>
            <a:endParaRPr lang="cs-CZ" dirty="0"/>
          </a:p>
          <a:p>
            <a:r>
              <a:rPr lang="cs-CZ" dirty="0"/>
              <a:t>1919 Carl </a:t>
            </a:r>
            <a:r>
              <a:rPr lang="cs-CZ" dirty="0" err="1"/>
              <a:t>Spitteler</a:t>
            </a:r>
            <a:endParaRPr lang="cs-CZ" dirty="0"/>
          </a:p>
          <a:p>
            <a:r>
              <a:rPr lang="cs-CZ" dirty="0"/>
              <a:t>1929 Thomas Mann</a:t>
            </a:r>
          </a:p>
          <a:p>
            <a:r>
              <a:rPr lang="cs-CZ" dirty="0"/>
              <a:t>1946 Hermann Hesse</a:t>
            </a:r>
          </a:p>
          <a:p>
            <a:r>
              <a:rPr lang="cs-CZ" dirty="0"/>
              <a:t>1966 Nelly </a:t>
            </a:r>
            <a:r>
              <a:rPr lang="cs-CZ" dirty="0" err="1"/>
              <a:t>Sachs</a:t>
            </a:r>
            <a:endParaRPr lang="cs-CZ" dirty="0"/>
          </a:p>
          <a:p>
            <a:r>
              <a:rPr lang="cs-CZ" dirty="0"/>
              <a:t>1972 Heinrich </a:t>
            </a:r>
            <a:r>
              <a:rPr lang="cs-CZ" dirty="0" err="1"/>
              <a:t>Böll</a:t>
            </a:r>
            <a:endParaRPr lang="cs-CZ" dirty="0"/>
          </a:p>
          <a:p>
            <a:r>
              <a:rPr lang="cs-CZ" dirty="0"/>
              <a:t>1981 Elias </a:t>
            </a:r>
            <a:r>
              <a:rPr lang="cs-CZ" dirty="0" err="1"/>
              <a:t>Canetti</a:t>
            </a:r>
            <a:endParaRPr lang="cs-CZ" dirty="0"/>
          </a:p>
          <a:p>
            <a:r>
              <a:rPr lang="cs-CZ" dirty="0"/>
              <a:t>1999 Günter Grass</a:t>
            </a:r>
          </a:p>
          <a:p>
            <a:r>
              <a:rPr lang="cs-CZ" dirty="0"/>
              <a:t>2004 Elfriede </a:t>
            </a:r>
            <a:r>
              <a:rPr lang="cs-CZ" dirty="0" err="1"/>
              <a:t>Jelinek</a:t>
            </a:r>
            <a:endParaRPr lang="cs-CZ" dirty="0"/>
          </a:p>
          <a:p>
            <a:r>
              <a:rPr lang="cs-CZ" dirty="0"/>
              <a:t>2009 Herta Müller</a:t>
            </a:r>
          </a:p>
          <a:p>
            <a:r>
              <a:rPr lang="cs-CZ" dirty="0"/>
              <a:t>2019 Peter </a:t>
            </a:r>
            <a:r>
              <a:rPr lang="cs-CZ" dirty="0" err="1"/>
              <a:t>Handke</a:t>
            </a:r>
            <a:r>
              <a:rPr lang="cs-CZ" dirty="0"/>
              <a:t> </a:t>
            </a:r>
          </a:p>
          <a:p>
            <a:endParaRPr lang="cs-CZ" dirty="0"/>
          </a:p>
        </p:txBody>
      </p:sp>
    </p:spTree>
    <p:extLst>
      <p:ext uri="{BB962C8B-B14F-4D97-AF65-F5344CB8AC3E}">
        <p14:creationId xmlns:p14="http://schemas.microsoft.com/office/powerpoint/2010/main" val="40428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5C8189-9BA9-8EE9-8776-8AAB2DA8CC26}"/>
              </a:ext>
            </a:extLst>
          </p:cNvPr>
          <p:cNvSpPr>
            <a:spLocks noGrp="1"/>
          </p:cNvSpPr>
          <p:nvPr>
            <p:ph type="title"/>
          </p:nvPr>
        </p:nvSpPr>
        <p:spPr/>
        <p:txBody>
          <a:bodyPr/>
          <a:lstStyle/>
          <a:p>
            <a:r>
              <a:rPr lang="cs-CZ" dirty="0"/>
              <a:t>Rakouská identita?</a:t>
            </a:r>
          </a:p>
        </p:txBody>
      </p:sp>
      <p:sp>
        <p:nvSpPr>
          <p:cNvPr id="3" name="Zástupný obsah 2">
            <a:extLst>
              <a:ext uri="{FF2B5EF4-FFF2-40B4-BE49-F238E27FC236}">
                <a16:creationId xmlns:a16="http://schemas.microsoft.com/office/drawing/2014/main" id="{5A4B38C4-8255-5458-5913-2C523A668B78}"/>
              </a:ext>
            </a:extLst>
          </p:cNvPr>
          <p:cNvSpPr>
            <a:spLocks noGrp="1"/>
          </p:cNvSpPr>
          <p:nvPr>
            <p:ph idx="1"/>
          </p:nvPr>
        </p:nvSpPr>
        <p:spPr/>
        <p:txBody>
          <a:bodyPr>
            <a:normAutofit lnSpcReduction="10000"/>
          </a:bodyPr>
          <a:lstStyle/>
          <a:p>
            <a:r>
              <a:rPr lang="cs-CZ" dirty="0"/>
              <a:t>Most mezi Východem a Západem – rakouská neutralita</a:t>
            </a:r>
          </a:p>
          <a:p>
            <a:r>
              <a:rPr lang="cs-CZ" dirty="0"/>
              <a:t>Multikulturní společnost vs. tradice i omezení práv neobčanů</a:t>
            </a:r>
          </a:p>
          <a:p>
            <a:r>
              <a:rPr lang="cs-CZ" dirty="0"/>
              <a:t>(Ne)zpracování minulosti</a:t>
            </a:r>
          </a:p>
          <a:p>
            <a:r>
              <a:rPr lang="cs-CZ" dirty="0"/>
              <a:t>moderní, tradiční a tradicionalistická, postmoderní</a:t>
            </a:r>
          </a:p>
          <a:p>
            <a:r>
              <a:rPr lang="cs-CZ" dirty="0"/>
              <a:t>konfliktní kultura</a:t>
            </a:r>
          </a:p>
          <a:p>
            <a:r>
              <a:rPr lang="cs-CZ" dirty="0" err="1"/>
              <a:t>austrofašismus</a:t>
            </a:r>
            <a:r>
              <a:rPr lang="cs-CZ" dirty="0"/>
              <a:t>, stalinismus, marxismus</a:t>
            </a:r>
          </a:p>
          <a:p>
            <a:r>
              <a:rPr lang="cs-CZ" dirty="0"/>
              <a:t>regionální a celoněmecká?</a:t>
            </a:r>
          </a:p>
          <a:p>
            <a:r>
              <a:rPr lang="cs-CZ" dirty="0"/>
              <a:t>státní smlouva z roku 1955 jako základ rakouské identity a kultury?</a:t>
            </a:r>
          </a:p>
          <a:p>
            <a:r>
              <a:rPr lang="cs-CZ" dirty="0"/>
              <a:t>Robert </a:t>
            </a:r>
            <a:r>
              <a:rPr lang="cs-CZ" dirty="0" err="1"/>
              <a:t>Menasse</a:t>
            </a:r>
            <a:r>
              <a:rPr lang="cs-CZ" dirty="0"/>
              <a:t>: Země bez vlastností</a:t>
            </a:r>
          </a:p>
        </p:txBody>
      </p:sp>
    </p:spTree>
    <p:extLst>
      <p:ext uri="{BB962C8B-B14F-4D97-AF65-F5344CB8AC3E}">
        <p14:creationId xmlns:p14="http://schemas.microsoft.com/office/powerpoint/2010/main" val="3709622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297762" y="329184"/>
            <a:ext cx="6251110" cy="1783080"/>
          </a:xfrm>
        </p:spPr>
        <p:txBody>
          <a:bodyPr anchor="b">
            <a:normAutofit/>
          </a:bodyPr>
          <a:lstStyle/>
          <a:p>
            <a:r>
              <a:rPr lang="cs-CZ" sz="5400"/>
              <a:t>Elfriede Jelinek (nar. 1946)</a:t>
            </a:r>
          </a:p>
        </p:txBody>
      </p:sp>
      <p:pic>
        <p:nvPicPr>
          <p:cNvPr id="5" name="Obrázek 4" descr="Obsah obrázku text, oblečení, boty, polibek&#10;&#10;Popis byl vytvořen automaticky">
            <a:extLst>
              <a:ext uri="{FF2B5EF4-FFF2-40B4-BE49-F238E27FC236}">
                <a16:creationId xmlns:a16="http://schemas.microsoft.com/office/drawing/2014/main" id="{2CB16FA9-C5DE-44E8-0BDB-B8C7B4F4A883}"/>
              </a:ext>
            </a:extLst>
          </p:cNvPr>
          <p:cNvPicPr>
            <a:picLocks noChangeAspect="1"/>
          </p:cNvPicPr>
          <p:nvPr/>
        </p:nvPicPr>
        <p:blipFill>
          <a:blip r:embed="rId2">
            <a:extLst>
              <a:ext uri="{28A0092B-C50C-407E-A947-70E740481C1C}">
                <a14:useLocalDpi xmlns:a14="http://schemas.microsoft.com/office/drawing/2010/main" val="0"/>
              </a:ext>
            </a:extLst>
          </a:blip>
          <a:srcRect r="3" b="97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297762" y="2706624"/>
            <a:ext cx="6251110" cy="3483864"/>
          </a:xfrm>
        </p:spPr>
        <p:txBody>
          <a:bodyPr>
            <a:normAutofit fontScale="55000" lnSpcReduction="20000"/>
          </a:bodyPr>
          <a:lstStyle/>
          <a:p>
            <a:r>
              <a:rPr lang="cs-CZ" sz="2200" dirty="0"/>
              <a:t>její otec z české židovské rodiny, hudebně talentované, ale psychicky komplikované dítě</a:t>
            </a:r>
          </a:p>
          <a:p>
            <a:r>
              <a:rPr lang="cs-CZ" sz="2200" dirty="0"/>
              <a:t>vystudovala konzervatoř, po maturitě se psychicky zhroutila, začala studovat divadelní a hudební vědu, ale musela se stáhnout do ústraní a začala psát, nejprve básně</a:t>
            </a:r>
          </a:p>
          <a:p>
            <a:r>
              <a:rPr lang="cs-CZ" sz="2200" dirty="0"/>
              <a:t>zapojila se do studentských hnutí roku 68, v 70. letech dokonce vstoupila do </a:t>
            </a:r>
            <a:r>
              <a:rPr lang="cs-CZ" sz="2200" dirty="0" err="1"/>
              <a:t>KPÖ</a:t>
            </a:r>
            <a:endParaRPr lang="cs-CZ" sz="2200" dirty="0"/>
          </a:p>
          <a:p>
            <a:r>
              <a:rPr lang="cs-CZ" sz="2200" b="1" dirty="0"/>
              <a:t>Die </a:t>
            </a:r>
            <a:r>
              <a:rPr lang="cs-CZ" sz="2200" b="1" dirty="0" err="1"/>
              <a:t>Liebhaberinnen</a:t>
            </a:r>
            <a:r>
              <a:rPr lang="cs-CZ" sz="2200" dirty="0"/>
              <a:t>, 1975</a:t>
            </a:r>
          </a:p>
          <a:p>
            <a:r>
              <a:rPr lang="cs-CZ" sz="2200" b="1" dirty="0"/>
              <a:t>Die </a:t>
            </a:r>
            <a:r>
              <a:rPr lang="cs-CZ" sz="2200" b="1" dirty="0" err="1"/>
              <a:t>Klavierspielerin</a:t>
            </a:r>
            <a:r>
              <a:rPr lang="cs-CZ" sz="2200" dirty="0"/>
              <a:t>, 1983</a:t>
            </a:r>
          </a:p>
          <a:p>
            <a:r>
              <a:rPr lang="cs-CZ" sz="2200" dirty="0"/>
              <a:t>1985 </a:t>
            </a:r>
            <a:r>
              <a:rPr lang="cs-CZ" sz="2200" b="1" dirty="0" err="1"/>
              <a:t>Burgtheater</a:t>
            </a:r>
            <a:r>
              <a:rPr lang="cs-CZ" sz="2200" dirty="0"/>
              <a:t>  - drama o zamlčené NS-minulosti herečky Paula </a:t>
            </a:r>
            <a:r>
              <a:rPr lang="cs-CZ" sz="2200" dirty="0" err="1"/>
              <a:t>Wessely</a:t>
            </a:r>
            <a:r>
              <a:rPr lang="cs-CZ" sz="2200" dirty="0"/>
              <a:t>)– skandál, protože narážky na tehdejší mocné</a:t>
            </a:r>
          </a:p>
          <a:p>
            <a:r>
              <a:rPr lang="cs-CZ" sz="2200" dirty="0"/>
              <a:t>1995 </a:t>
            </a:r>
            <a:r>
              <a:rPr lang="cs-CZ" sz="2200" b="1" dirty="0"/>
              <a:t>Die </a:t>
            </a:r>
            <a:r>
              <a:rPr lang="cs-CZ" sz="2200" b="1" dirty="0" err="1"/>
              <a:t>Kinder</a:t>
            </a:r>
            <a:r>
              <a:rPr lang="cs-CZ" sz="2200" b="1" dirty="0"/>
              <a:t> der Toten </a:t>
            </a:r>
            <a:r>
              <a:rPr lang="cs-CZ" sz="2200" dirty="0"/>
              <a:t>– román o otázce viny za nacismus v Rakousku</a:t>
            </a:r>
          </a:p>
          <a:p>
            <a:r>
              <a:rPr lang="cs-CZ" sz="2200" dirty="0"/>
              <a:t>1995 vydala zákaz uvádění svých děl v Rakousku (do 1997)</a:t>
            </a:r>
          </a:p>
          <a:p>
            <a:r>
              <a:rPr lang="cs-CZ" sz="2200" dirty="0"/>
              <a:t>2004 Nobelova cena za literaturu</a:t>
            </a:r>
          </a:p>
          <a:p>
            <a:r>
              <a:rPr lang="cs-CZ" sz="2200" dirty="0"/>
              <a:t>2005 hra </a:t>
            </a:r>
            <a:r>
              <a:rPr lang="cs-CZ" sz="2200" b="1" dirty="0"/>
              <a:t>Babel </a:t>
            </a:r>
            <a:r>
              <a:rPr lang="cs-CZ" sz="2200" dirty="0"/>
              <a:t>o válce v Iráku i skandálech s mučením ve věznici Abú </a:t>
            </a:r>
            <a:r>
              <a:rPr lang="cs-CZ" sz="2200" dirty="0" err="1"/>
              <a:t>Ghraib</a:t>
            </a:r>
            <a:endParaRPr lang="cs-CZ" sz="2200" dirty="0"/>
          </a:p>
          <a:p>
            <a:r>
              <a:rPr lang="cs-CZ" sz="2200" dirty="0"/>
              <a:t>2006 drama </a:t>
            </a:r>
            <a:r>
              <a:rPr lang="cs-CZ" sz="2200" b="1" dirty="0"/>
              <a:t>Ulrike Maria Stuart </a:t>
            </a:r>
            <a:r>
              <a:rPr lang="cs-CZ" sz="2200" dirty="0"/>
              <a:t>o RAF</a:t>
            </a:r>
          </a:p>
          <a:p>
            <a:r>
              <a:rPr lang="cs-CZ" sz="2200" dirty="0"/>
              <a:t>1989 </a:t>
            </a:r>
            <a:r>
              <a:rPr lang="cs-CZ" sz="2200" dirty="0" err="1"/>
              <a:t>Lust</a:t>
            </a:r>
            <a:r>
              <a:rPr lang="cs-CZ" sz="2200" dirty="0"/>
              <a:t>: feministický atak na pornografii (S. </a:t>
            </a:r>
            <a:r>
              <a:rPr lang="cs-CZ" sz="2200" dirty="0" err="1"/>
              <a:t>Cramer</a:t>
            </a:r>
            <a:r>
              <a:rPr lang="cs-CZ" sz="2200" dirty="0"/>
              <a:t>)</a:t>
            </a:r>
          </a:p>
          <a:p>
            <a:endParaRPr lang="cs-CZ" sz="7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72493" y="238539"/>
            <a:ext cx="11018520" cy="1434415"/>
          </a:xfrm>
        </p:spPr>
        <p:txBody>
          <a:bodyPr anchor="b">
            <a:normAutofit/>
          </a:bodyPr>
          <a:lstStyle/>
          <a:p>
            <a:r>
              <a:rPr lang="cs-CZ" sz="5400"/>
              <a:t>Peter Handke (nar. 1942)</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72493" y="2071316"/>
            <a:ext cx="6713552" cy="4119172"/>
          </a:xfrm>
        </p:spPr>
        <p:txBody>
          <a:bodyPr anchor="t">
            <a:normAutofit/>
          </a:bodyPr>
          <a:lstStyle/>
          <a:p>
            <a:endParaRPr lang="cs-CZ" sz="1500"/>
          </a:p>
          <a:p>
            <a:r>
              <a:rPr lang="cs-CZ" sz="1500"/>
              <a:t>mata měla slovinské kořeny, na konci války utekla rodina do berlínské čtvrti Pankow, která patřila do sovětské okupační zóny, těsně před berlínskou blokádou se rodina vydala zpět do rakouských Korutan, studoval na katolickém internátním gymnáziu, poté práva</a:t>
            </a:r>
          </a:p>
          <a:p>
            <a:r>
              <a:rPr lang="cs-CZ" sz="1500"/>
              <a:t>1966 </a:t>
            </a:r>
            <a:r>
              <a:rPr lang="cs-CZ" sz="1500" b="1" i="1"/>
              <a:t>Publikumsbeschimpfungen</a:t>
            </a:r>
            <a:r>
              <a:rPr lang="cs-CZ" sz="1500"/>
              <a:t>, inscenováno Clausem Peymannem</a:t>
            </a:r>
          </a:p>
          <a:p>
            <a:r>
              <a:rPr lang="cs-CZ" sz="1500"/>
              <a:t>1969 narození dcery – úplná životní změna pro Handkeho (Kindergeschichte, 1981), 1972 sebevražda matky (Wunschloses Unglück, 1972), v 70. letech žil opakovaně v Paříži, kde našel své sídlo dodnes, v 80. letech hodně na cestách, v 90. letech podporoval Srbsko a Miloševiče, při jehož pohřbu byl také hlavním řečníkem</a:t>
            </a:r>
          </a:p>
          <a:p>
            <a:r>
              <a:rPr lang="cs-CZ" sz="1500"/>
              <a:t>1970 </a:t>
            </a:r>
            <a:r>
              <a:rPr lang="de-DE" sz="1500" b="1" i="1"/>
              <a:t>Die Angst des Tormanns beim Elfmeter</a:t>
            </a:r>
            <a:r>
              <a:rPr lang="cs-CZ" sz="1500" b="1" i="1"/>
              <a:t> </a:t>
            </a:r>
            <a:r>
              <a:rPr lang="cs-CZ" sz="1500"/>
              <a:t>– zfilmováno Wimem Wendersem</a:t>
            </a:r>
          </a:p>
          <a:p>
            <a:r>
              <a:rPr lang="cs-CZ" sz="1500"/>
              <a:t>2008 Die morawische Nacht – setkání na srbské řece Moravě, hledání kořenů po celé Evropě, ale hlavně v Rakousku a Jugoslávii a konec psaní</a:t>
            </a:r>
          </a:p>
        </p:txBody>
      </p:sp>
      <p:pic>
        <p:nvPicPr>
          <p:cNvPr id="5" name="Obrázek 4" descr="Obsah obrázku Lidská tvář, oblečení, oblek, muž&#10;&#10;Popis byl vytvořen automaticky">
            <a:extLst>
              <a:ext uri="{FF2B5EF4-FFF2-40B4-BE49-F238E27FC236}">
                <a16:creationId xmlns:a16="http://schemas.microsoft.com/office/drawing/2014/main" id="{B58270E6-7442-588F-3D23-D2E7520894CD}"/>
              </a:ext>
            </a:extLst>
          </p:cNvPr>
          <p:cNvPicPr>
            <a:picLocks noChangeAspect="1"/>
          </p:cNvPicPr>
          <p:nvPr/>
        </p:nvPicPr>
        <p:blipFill>
          <a:blip r:embed="rId2">
            <a:extLst>
              <a:ext uri="{28A0092B-C50C-407E-A947-70E740481C1C}">
                <a14:useLocalDpi xmlns:a14="http://schemas.microsoft.com/office/drawing/2010/main" val="0"/>
              </a:ext>
            </a:extLst>
          </a:blip>
          <a:srcRect l="12419" r="28413" b="-3"/>
          <a:stretch/>
        </p:blipFill>
        <p:spPr>
          <a:xfrm>
            <a:off x="7675658" y="2093976"/>
            <a:ext cx="3941064" cy="409651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4D0727-DA26-4A0B-8B04-8526A736774E}"/>
              </a:ext>
            </a:extLst>
          </p:cNvPr>
          <p:cNvSpPr>
            <a:spLocks noGrp="1"/>
          </p:cNvSpPr>
          <p:nvPr>
            <p:ph type="title"/>
          </p:nvPr>
        </p:nvSpPr>
        <p:spPr/>
        <p:txBody>
          <a:bodyPr/>
          <a:lstStyle/>
          <a:p>
            <a:r>
              <a:rPr lang="cs-CZ" dirty="0"/>
              <a:t>Peter </a:t>
            </a:r>
            <a:r>
              <a:rPr lang="cs-CZ" dirty="0" err="1"/>
              <a:t>Handke</a:t>
            </a:r>
            <a:r>
              <a:rPr lang="cs-CZ" dirty="0"/>
              <a:t>: ohlasy na udělení Nobelovy ceny</a:t>
            </a:r>
          </a:p>
        </p:txBody>
      </p:sp>
      <p:sp>
        <p:nvSpPr>
          <p:cNvPr id="3" name="Zástupný obsah 2">
            <a:extLst>
              <a:ext uri="{FF2B5EF4-FFF2-40B4-BE49-F238E27FC236}">
                <a16:creationId xmlns:a16="http://schemas.microsoft.com/office/drawing/2014/main" id="{00F71D77-12DB-4328-8E3B-2EEA47789F32}"/>
              </a:ext>
            </a:extLst>
          </p:cNvPr>
          <p:cNvSpPr>
            <a:spLocks noGrp="1"/>
          </p:cNvSpPr>
          <p:nvPr>
            <p:ph idx="1"/>
          </p:nvPr>
        </p:nvSpPr>
        <p:spPr/>
        <p:txBody>
          <a:bodyPr/>
          <a:lstStyle/>
          <a:p>
            <a:r>
              <a:rPr lang="cs-CZ" dirty="0">
                <a:hlinkClick r:id="rId2"/>
              </a:rPr>
              <a:t>https://www.irozhlas.cz/kultura/literatura/literatura-nobelova-cena-svedsko-akademie-peter-handke-srbsko-slobodan-milosevic_1910171713_gak</a:t>
            </a:r>
            <a:endParaRPr lang="cs-CZ" dirty="0"/>
          </a:p>
          <a:p>
            <a:endParaRPr lang="cs-CZ" dirty="0"/>
          </a:p>
          <a:p>
            <a:r>
              <a:rPr lang="cs-CZ" dirty="0"/>
              <a:t>Kontroverze kvůli jeho stanovisku k válkám v Jugoslávii, jak jej vyjádřil zejména ve spisu </a:t>
            </a:r>
            <a:r>
              <a:rPr lang="cs-CZ" i="1" dirty="0" err="1"/>
              <a:t>Gerechtigkeit</a:t>
            </a:r>
            <a:r>
              <a:rPr lang="cs-CZ" i="1" dirty="0"/>
              <a:t> </a:t>
            </a:r>
            <a:r>
              <a:rPr lang="cs-CZ" i="1" dirty="0" err="1"/>
              <a:t>für</a:t>
            </a:r>
            <a:r>
              <a:rPr lang="cs-CZ" i="1" dirty="0"/>
              <a:t> </a:t>
            </a:r>
            <a:r>
              <a:rPr lang="cs-CZ" i="1" dirty="0" err="1"/>
              <a:t>Serbien</a:t>
            </a:r>
            <a:r>
              <a:rPr lang="cs-CZ" i="1" dirty="0"/>
              <a:t>. </a:t>
            </a:r>
            <a:r>
              <a:rPr lang="de-DE" i="1" dirty="0"/>
              <a:t>Eine Winterliche Reise zu den Flüssen Donau, Save, Morawa und Drina </a:t>
            </a:r>
            <a:r>
              <a:rPr lang="cs-CZ" dirty="0"/>
              <a:t>(1996) a jeho vztah k S. Miloševičovi, kterého navštívil ve vězení v Haagu a byl také řečníkem na jeho pohřbu(2006)</a:t>
            </a:r>
          </a:p>
          <a:p>
            <a:endParaRPr lang="cs-CZ" dirty="0"/>
          </a:p>
          <a:p>
            <a:endParaRPr lang="cs-CZ" dirty="0"/>
          </a:p>
        </p:txBody>
      </p:sp>
    </p:spTree>
    <p:extLst>
      <p:ext uri="{BB962C8B-B14F-4D97-AF65-F5344CB8AC3E}">
        <p14:creationId xmlns:p14="http://schemas.microsoft.com/office/powerpoint/2010/main" val="1618629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4D0727-DA26-4A0B-8B04-8526A736774E}"/>
              </a:ext>
            </a:extLst>
          </p:cNvPr>
          <p:cNvSpPr>
            <a:spLocks noGrp="1"/>
          </p:cNvSpPr>
          <p:nvPr>
            <p:ph type="title"/>
          </p:nvPr>
        </p:nvSpPr>
        <p:spPr/>
        <p:txBody>
          <a:bodyPr/>
          <a:lstStyle/>
          <a:p>
            <a:r>
              <a:rPr lang="cs-CZ" dirty="0"/>
              <a:t>Peter </a:t>
            </a:r>
            <a:r>
              <a:rPr lang="cs-CZ" dirty="0" err="1"/>
              <a:t>Handke</a:t>
            </a:r>
            <a:r>
              <a:rPr lang="cs-CZ" dirty="0"/>
              <a:t>: ohlasy na udělení Nobelovy ceny</a:t>
            </a:r>
          </a:p>
        </p:txBody>
      </p:sp>
      <p:sp>
        <p:nvSpPr>
          <p:cNvPr id="3" name="Zástupný obsah 2">
            <a:extLst>
              <a:ext uri="{FF2B5EF4-FFF2-40B4-BE49-F238E27FC236}">
                <a16:creationId xmlns:a16="http://schemas.microsoft.com/office/drawing/2014/main" id="{00F71D77-12DB-4328-8E3B-2EEA47789F32}"/>
              </a:ext>
            </a:extLst>
          </p:cNvPr>
          <p:cNvSpPr>
            <a:spLocks noGrp="1"/>
          </p:cNvSpPr>
          <p:nvPr>
            <p:ph idx="1"/>
          </p:nvPr>
        </p:nvSpPr>
        <p:spPr/>
        <p:txBody>
          <a:bodyPr/>
          <a:lstStyle/>
          <a:p>
            <a:r>
              <a:rPr lang="cs-CZ" dirty="0">
                <a:hlinkClick r:id="rId2"/>
              </a:rPr>
              <a:t>https://www.irozhlas.cz/kultura/literatura/literatura-nobelova-cena-svedsko-akademie-peter-handke-srbsko-slobodan-milosevic_1910171713_gak</a:t>
            </a:r>
            <a:endParaRPr lang="cs-CZ" dirty="0"/>
          </a:p>
          <a:p>
            <a:endParaRPr lang="cs-CZ" dirty="0"/>
          </a:p>
          <a:p>
            <a:r>
              <a:rPr lang="cs-CZ" dirty="0"/>
              <a:t>Kontroverze kvůli jeho stanovisku k válkám v Jugoslávii, jak jej vyjádřil zejména ve spisu </a:t>
            </a:r>
            <a:r>
              <a:rPr lang="cs-CZ" i="1" dirty="0" err="1"/>
              <a:t>Gerechtigkeit</a:t>
            </a:r>
            <a:r>
              <a:rPr lang="cs-CZ" i="1" dirty="0"/>
              <a:t> </a:t>
            </a:r>
            <a:r>
              <a:rPr lang="cs-CZ" i="1" dirty="0" err="1"/>
              <a:t>für</a:t>
            </a:r>
            <a:r>
              <a:rPr lang="cs-CZ" i="1" dirty="0"/>
              <a:t> </a:t>
            </a:r>
            <a:r>
              <a:rPr lang="cs-CZ" i="1" dirty="0" err="1"/>
              <a:t>Serbien</a:t>
            </a:r>
            <a:r>
              <a:rPr lang="cs-CZ" i="1" dirty="0"/>
              <a:t>. </a:t>
            </a:r>
            <a:r>
              <a:rPr lang="de-DE" i="1" dirty="0"/>
              <a:t>Eine Winterliche Reise zu den Flüssen Donau, Save, Morawa und Drina </a:t>
            </a:r>
            <a:r>
              <a:rPr lang="cs-CZ" dirty="0"/>
              <a:t>(1996) a jeho vztah k S. Miloševičovi, kterého navštívil ve vězení v Haagu a byl také řečníkem na jeho pohřbu(2006)</a:t>
            </a:r>
          </a:p>
          <a:p>
            <a:endParaRPr lang="cs-CZ" dirty="0"/>
          </a:p>
          <a:p>
            <a:endParaRPr lang="cs-CZ" dirty="0"/>
          </a:p>
        </p:txBody>
      </p:sp>
    </p:spTree>
    <p:extLst>
      <p:ext uri="{BB962C8B-B14F-4D97-AF65-F5344CB8AC3E}">
        <p14:creationId xmlns:p14="http://schemas.microsoft.com/office/powerpoint/2010/main" val="393553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venku, socha, budova, strom&#10;&#10;Popis byl vytvořen automaticky">
            <a:extLst>
              <a:ext uri="{FF2B5EF4-FFF2-40B4-BE49-F238E27FC236}">
                <a16:creationId xmlns:a16="http://schemas.microsoft.com/office/drawing/2014/main" id="{16543687-558D-326D-D778-5B105DBD753E}"/>
              </a:ext>
            </a:extLst>
          </p:cNvPr>
          <p:cNvPicPr>
            <a:picLocks noChangeAspect="1"/>
          </p:cNvPicPr>
          <p:nvPr/>
        </p:nvPicPr>
        <p:blipFill>
          <a:blip r:embed="rId2">
            <a:extLst>
              <a:ext uri="{28A0092B-C50C-407E-A947-70E740481C1C}">
                <a14:useLocalDpi xmlns:a14="http://schemas.microsoft.com/office/drawing/2010/main" val="0"/>
              </a:ext>
            </a:extLst>
          </a:blip>
          <a:srcRect l="13638" r="1" b="1"/>
          <a:stretch/>
        </p:blipFill>
        <p:spPr>
          <a:xfrm>
            <a:off x="1"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A22B7DAB-FAA6-9FEC-3AF1-178760652892}"/>
              </a:ext>
            </a:extLst>
          </p:cNvPr>
          <p:cNvSpPr>
            <a:spLocks noGrp="1"/>
          </p:cNvSpPr>
          <p:nvPr>
            <p:ph type="title"/>
          </p:nvPr>
        </p:nvSpPr>
        <p:spPr>
          <a:xfrm>
            <a:off x="7531610" y="365125"/>
            <a:ext cx="3822189" cy="1899912"/>
          </a:xfrm>
        </p:spPr>
        <p:txBody>
          <a:bodyPr>
            <a:normAutofit/>
          </a:bodyPr>
          <a:lstStyle/>
          <a:p>
            <a:r>
              <a:rPr lang="cs-CZ" sz="4000" dirty="0"/>
              <a:t>Z rakouského moderního sochařství</a:t>
            </a:r>
          </a:p>
        </p:txBody>
      </p:sp>
      <p:sp>
        <p:nvSpPr>
          <p:cNvPr id="9" name="Content Placeholder 8">
            <a:extLst>
              <a:ext uri="{FF2B5EF4-FFF2-40B4-BE49-F238E27FC236}">
                <a16:creationId xmlns:a16="http://schemas.microsoft.com/office/drawing/2014/main" id="{55DD3849-02CF-8028-70E6-50868E1FBFB3}"/>
              </a:ext>
            </a:extLst>
          </p:cNvPr>
          <p:cNvSpPr>
            <a:spLocks noGrp="1"/>
          </p:cNvSpPr>
          <p:nvPr>
            <p:ph idx="1"/>
          </p:nvPr>
        </p:nvSpPr>
        <p:spPr>
          <a:xfrm>
            <a:off x="7531610" y="2434201"/>
            <a:ext cx="3822189" cy="3742762"/>
          </a:xfrm>
        </p:spPr>
        <p:txBody>
          <a:bodyPr>
            <a:normAutofit/>
          </a:bodyPr>
          <a:lstStyle/>
          <a:p>
            <a:r>
              <a:rPr lang="cs-CZ" sz="2000" dirty="0"/>
              <a:t>Alfred </a:t>
            </a:r>
            <a:r>
              <a:rPr lang="cs-CZ" sz="2000" dirty="0" err="1"/>
              <a:t>Hrdlicka</a:t>
            </a:r>
            <a:r>
              <a:rPr lang="cs-CZ" sz="2000" dirty="0"/>
              <a:t>: Orfeus (Vídeň)</a:t>
            </a:r>
          </a:p>
          <a:p>
            <a:r>
              <a:rPr lang="cs-CZ" sz="2000" dirty="0"/>
              <a:t>- stalinista</a:t>
            </a:r>
          </a:p>
          <a:p>
            <a:r>
              <a:rPr lang="cs-CZ" sz="2000" dirty="0"/>
              <a:t>kontroverze s W. </a:t>
            </a:r>
            <a:r>
              <a:rPr lang="cs-CZ" sz="2000" dirty="0" err="1"/>
              <a:t>Biermannem</a:t>
            </a:r>
            <a:r>
              <a:rPr lang="cs-CZ" sz="2000" dirty="0"/>
              <a:t> (o St. </a:t>
            </a:r>
            <a:r>
              <a:rPr lang="cs-CZ" sz="2000" dirty="0" err="1"/>
              <a:t>Heyma</a:t>
            </a:r>
            <a:r>
              <a:rPr lang="cs-CZ" sz="2000" dirty="0"/>
              <a:t>) a možný antisemitismus</a:t>
            </a:r>
            <a:endParaRPr lang="en-US" sz="2000" dirty="0"/>
          </a:p>
        </p:txBody>
      </p:sp>
    </p:spTree>
    <p:extLst>
      <p:ext uri="{BB962C8B-B14F-4D97-AF65-F5344CB8AC3E}">
        <p14:creationId xmlns:p14="http://schemas.microsoft.com/office/powerpoint/2010/main" val="2063070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D9860B-C152-82B7-F6F0-F72AFC5634B4}"/>
              </a:ext>
            </a:extLst>
          </p:cNvPr>
          <p:cNvSpPr>
            <a:spLocks noGrp="1"/>
          </p:cNvSpPr>
          <p:nvPr>
            <p:ph type="title"/>
          </p:nvPr>
        </p:nvSpPr>
        <p:spPr/>
        <p:txBody>
          <a:bodyPr/>
          <a:lstStyle/>
          <a:p>
            <a:r>
              <a:rPr lang="cs-CZ" dirty="0"/>
              <a:t>K  rakouské literatuře po roce 1990</a:t>
            </a:r>
          </a:p>
        </p:txBody>
      </p:sp>
      <p:sp>
        <p:nvSpPr>
          <p:cNvPr id="3" name="Zástupný obsah 2">
            <a:extLst>
              <a:ext uri="{FF2B5EF4-FFF2-40B4-BE49-F238E27FC236}">
                <a16:creationId xmlns:a16="http://schemas.microsoft.com/office/drawing/2014/main" id="{BFD67D8D-3E19-229E-1908-6D58DCA2DA89}"/>
              </a:ext>
            </a:extLst>
          </p:cNvPr>
          <p:cNvSpPr>
            <a:spLocks noGrp="1"/>
          </p:cNvSpPr>
          <p:nvPr>
            <p:ph idx="1"/>
          </p:nvPr>
        </p:nvSpPr>
        <p:spPr/>
        <p:txBody>
          <a:bodyPr>
            <a:normAutofit fontScale="85000" lnSpcReduction="20000"/>
          </a:bodyPr>
          <a:lstStyle/>
          <a:p>
            <a:r>
              <a:rPr lang="cs-CZ" dirty="0"/>
              <a:t>12.2.1989 umírá Thomas Bernhard</a:t>
            </a:r>
          </a:p>
          <a:p>
            <a:r>
              <a:rPr lang="cs-CZ" dirty="0"/>
              <a:t>od 1991 </a:t>
            </a:r>
            <a:r>
              <a:rPr lang="cs-CZ" dirty="0" err="1"/>
              <a:t>Schule</a:t>
            </a:r>
            <a:r>
              <a:rPr lang="cs-CZ" dirty="0"/>
              <a:t> </a:t>
            </a:r>
            <a:r>
              <a:rPr lang="cs-CZ" dirty="0" err="1"/>
              <a:t>für</a:t>
            </a:r>
            <a:r>
              <a:rPr lang="cs-CZ" dirty="0"/>
              <a:t> </a:t>
            </a:r>
            <a:r>
              <a:rPr lang="cs-CZ" dirty="0" err="1"/>
              <a:t>Dichtung</a:t>
            </a:r>
            <a:r>
              <a:rPr lang="cs-CZ" dirty="0"/>
              <a:t> in </a:t>
            </a:r>
            <a:r>
              <a:rPr lang="cs-CZ" dirty="0" err="1"/>
              <a:t>Wien</a:t>
            </a:r>
            <a:r>
              <a:rPr lang="cs-CZ" dirty="0"/>
              <a:t> – každý rok „Akademie“ – mezinárodně otevřená</a:t>
            </a:r>
          </a:p>
          <a:p>
            <a:r>
              <a:rPr lang="cs-CZ" dirty="0"/>
              <a:t>1992 Robert </a:t>
            </a:r>
            <a:r>
              <a:rPr lang="cs-CZ" dirty="0" err="1"/>
              <a:t>Menasse</a:t>
            </a:r>
            <a:r>
              <a:rPr lang="cs-CZ" dirty="0"/>
              <a:t>: </a:t>
            </a:r>
            <a:r>
              <a:rPr lang="cs-CZ" dirty="0" err="1"/>
              <a:t>Das</a:t>
            </a:r>
            <a:r>
              <a:rPr lang="cs-CZ" dirty="0"/>
              <a:t> Land ohne </a:t>
            </a:r>
            <a:r>
              <a:rPr lang="cs-CZ" dirty="0" err="1"/>
              <a:t>Eigenschaften</a:t>
            </a:r>
            <a:r>
              <a:rPr lang="cs-CZ" dirty="0"/>
              <a:t> – psáno v kavárně </a:t>
            </a:r>
            <a:r>
              <a:rPr lang="cs-CZ" dirty="0" err="1"/>
              <a:t>Traditionscafé</a:t>
            </a:r>
            <a:r>
              <a:rPr lang="cs-CZ" dirty="0"/>
              <a:t> poblíž vídeňského </a:t>
            </a:r>
            <a:r>
              <a:rPr lang="cs-CZ" dirty="0" err="1"/>
              <a:t>Naschmarktu</a:t>
            </a:r>
            <a:endParaRPr lang="cs-CZ" dirty="0"/>
          </a:p>
          <a:p>
            <a:r>
              <a:rPr lang="cs-CZ" dirty="0"/>
              <a:t>1992 Robert Schneider: </a:t>
            </a:r>
            <a:r>
              <a:rPr lang="cs-CZ" dirty="0" err="1"/>
              <a:t>Schlafes</a:t>
            </a:r>
            <a:r>
              <a:rPr lang="cs-CZ" dirty="0"/>
              <a:t> </a:t>
            </a:r>
            <a:r>
              <a:rPr lang="cs-CZ" dirty="0" err="1"/>
              <a:t>Bruder</a:t>
            </a:r>
            <a:r>
              <a:rPr lang="cs-CZ" dirty="0"/>
              <a:t> – hl. hrdina odmítá spát</a:t>
            </a:r>
          </a:p>
          <a:p>
            <a:r>
              <a:rPr lang="cs-CZ" dirty="0"/>
              <a:t>1992 Robert </a:t>
            </a:r>
            <a:r>
              <a:rPr lang="cs-CZ" dirty="0" err="1"/>
              <a:t>Schindel</a:t>
            </a:r>
            <a:r>
              <a:rPr lang="cs-CZ" dirty="0"/>
              <a:t>: </a:t>
            </a:r>
            <a:r>
              <a:rPr lang="cs-CZ" dirty="0" err="1"/>
              <a:t>Gebürtig</a:t>
            </a:r>
            <a:r>
              <a:rPr lang="cs-CZ" dirty="0"/>
              <a:t> – holocaust, exil a potomci</a:t>
            </a:r>
          </a:p>
          <a:p>
            <a:r>
              <a:rPr lang="cs-CZ" dirty="0"/>
              <a:t>1994 Doron </a:t>
            </a:r>
            <a:r>
              <a:rPr lang="cs-CZ" dirty="0" err="1"/>
              <a:t>Rabinovici</a:t>
            </a:r>
            <a:r>
              <a:rPr lang="cs-CZ" dirty="0"/>
              <a:t>: </a:t>
            </a:r>
            <a:r>
              <a:rPr lang="cs-CZ" dirty="0" err="1"/>
              <a:t>Papirnik</a:t>
            </a:r>
            <a:r>
              <a:rPr lang="cs-CZ" dirty="0"/>
              <a:t>. </a:t>
            </a:r>
            <a:r>
              <a:rPr lang="cs-CZ" dirty="0" err="1"/>
              <a:t>Stories</a:t>
            </a:r>
            <a:r>
              <a:rPr lang="cs-CZ" dirty="0"/>
              <a:t> (debut), 1997 román </a:t>
            </a:r>
            <a:r>
              <a:rPr lang="cs-CZ" dirty="0" err="1"/>
              <a:t>Suche</a:t>
            </a:r>
            <a:r>
              <a:rPr lang="cs-CZ" dirty="0"/>
              <a:t> nach M.</a:t>
            </a:r>
          </a:p>
          <a:p>
            <a:r>
              <a:rPr lang="cs-CZ" dirty="0"/>
              <a:t>od 1991 vydává Karl-Markus </a:t>
            </a:r>
            <a:r>
              <a:rPr lang="cs-CZ" dirty="0" err="1"/>
              <a:t>Gauß</a:t>
            </a:r>
            <a:r>
              <a:rPr lang="cs-CZ" dirty="0"/>
              <a:t> časopis Literatur </a:t>
            </a:r>
            <a:r>
              <a:rPr lang="cs-CZ" dirty="0" err="1"/>
              <a:t>und</a:t>
            </a:r>
            <a:r>
              <a:rPr lang="cs-CZ" dirty="0"/>
              <a:t> Kritik</a:t>
            </a:r>
          </a:p>
          <a:p>
            <a:r>
              <a:rPr lang="cs-CZ" dirty="0"/>
              <a:t>1994 angažmá mnoha rakouských umělců v čele s básníkem Ernstem Jandlem pro vstup Rakouska do EU především s „</a:t>
            </a:r>
            <a:r>
              <a:rPr lang="cs-CZ" dirty="0" err="1"/>
              <a:t>offener</a:t>
            </a:r>
            <a:r>
              <a:rPr lang="cs-CZ" dirty="0"/>
              <a:t> </a:t>
            </a:r>
            <a:r>
              <a:rPr lang="cs-CZ" dirty="0" err="1"/>
              <a:t>Brief</a:t>
            </a:r>
            <a:r>
              <a:rPr lang="cs-CZ" dirty="0"/>
              <a:t> </a:t>
            </a:r>
            <a:r>
              <a:rPr lang="cs-CZ" dirty="0" err="1"/>
              <a:t>an</a:t>
            </a:r>
            <a:r>
              <a:rPr lang="cs-CZ" dirty="0"/>
              <a:t> </a:t>
            </a:r>
            <a:r>
              <a:rPr lang="cs-CZ" dirty="0" err="1"/>
              <a:t>einen</a:t>
            </a:r>
            <a:r>
              <a:rPr lang="cs-CZ" dirty="0"/>
              <a:t> </a:t>
            </a:r>
            <a:r>
              <a:rPr lang="cs-CZ" dirty="0" err="1"/>
              <a:t>großen</a:t>
            </a:r>
            <a:r>
              <a:rPr lang="cs-CZ" dirty="0"/>
              <a:t> </a:t>
            </a:r>
            <a:r>
              <a:rPr lang="cs-CZ" dirty="0" err="1"/>
              <a:t>alten</a:t>
            </a:r>
            <a:r>
              <a:rPr lang="cs-CZ" dirty="0"/>
              <a:t> Mann“ adresovaným architektu Rolandu Rainerovi, který byl proti vstupu</a:t>
            </a:r>
          </a:p>
          <a:p>
            <a:endParaRPr lang="cs-CZ" dirty="0"/>
          </a:p>
          <a:p>
            <a:endParaRPr lang="cs-CZ" dirty="0"/>
          </a:p>
          <a:p>
            <a:endParaRPr lang="cs-CZ" dirty="0"/>
          </a:p>
        </p:txBody>
      </p:sp>
    </p:spTree>
    <p:extLst>
      <p:ext uri="{BB962C8B-B14F-4D97-AF65-F5344CB8AC3E}">
        <p14:creationId xmlns:p14="http://schemas.microsoft.com/office/powerpoint/2010/main" val="2495656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72493" y="238539"/>
            <a:ext cx="11018520" cy="1434415"/>
          </a:xfrm>
        </p:spPr>
        <p:txBody>
          <a:bodyPr anchor="b">
            <a:normAutofit/>
          </a:bodyPr>
          <a:lstStyle/>
          <a:p>
            <a:r>
              <a:rPr lang="cs-CZ" sz="5400"/>
              <a:t>Christoph Ransmayr (nar. 1954)</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72493" y="2071316"/>
            <a:ext cx="6713552" cy="4119172"/>
          </a:xfrm>
        </p:spPr>
        <p:txBody>
          <a:bodyPr anchor="t">
            <a:normAutofit fontScale="92500" lnSpcReduction="20000"/>
          </a:bodyPr>
          <a:lstStyle/>
          <a:p>
            <a:r>
              <a:rPr lang="cs-CZ" sz="1400" dirty="0"/>
              <a:t>se vyrostl v </a:t>
            </a:r>
            <a:r>
              <a:rPr lang="cs-CZ" sz="1400" dirty="0" err="1"/>
              <a:t>podalpské</a:t>
            </a:r>
            <a:r>
              <a:rPr lang="cs-CZ" sz="1400" dirty="0"/>
              <a:t> vesnici </a:t>
            </a:r>
            <a:r>
              <a:rPr lang="cs-CZ" sz="1400" dirty="0" err="1"/>
              <a:t>Roitham</a:t>
            </a:r>
            <a:r>
              <a:rPr lang="cs-CZ" sz="1400" dirty="0"/>
              <a:t> u </a:t>
            </a:r>
            <a:r>
              <a:rPr lang="cs-CZ" sz="1400" dirty="0" err="1"/>
              <a:t>Gmundenu</a:t>
            </a:r>
            <a:r>
              <a:rPr lang="cs-CZ" sz="1400" dirty="0"/>
              <a:t>. </a:t>
            </a:r>
          </a:p>
          <a:p>
            <a:r>
              <a:rPr lang="cs-CZ" sz="1400" dirty="0"/>
              <a:t>V současnosti žije v Irsku, ve </a:t>
            </a:r>
            <a:r>
              <a:rPr lang="cs-CZ" sz="1400" dirty="0" err="1"/>
              <a:t>West</a:t>
            </a:r>
            <a:r>
              <a:rPr lang="cs-CZ" sz="1400" dirty="0"/>
              <a:t> </a:t>
            </a:r>
            <a:r>
              <a:rPr lang="cs-CZ" sz="1400" dirty="0" err="1"/>
              <a:t>Corku</a:t>
            </a:r>
            <a:r>
              <a:rPr lang="cs-CZ" sz="1400" dirty="0"/>
              <a:t>. </a:t>
            </a:r>
          </a:p>
          <a:p>
            <a:r>
              <a:rPr lang="cs-CZ" sz="1400" dirty="0"/>
              <a:t>Navštěvoval nejprve benediktinské gymnázium v </a:t>
            </a:r>
            <a:r>
              <a:rPr lang="cs-CZ" sz="1400" dirty="0" err="1"/>
              <a:t>Lambachu</a:t>
            </a:r>
            <a:r>
              <a:rPr lang="cs-CZ" sz="1400" dirty="0"/>
              <a:t> a v letech 1972 – 1978 studoval filozofii ve Vídni. </a:t>
            </a:r>
          </a:p>
          <a:p>
            <a:r>
              <a:rPr lang="cs-CZ" sz="1400" dirty="0"/>
              <a:t>Svou profesní dráhu zahájil jako kulturní redaktor vídeňského měsíčníku </a:t>
            </a:r>
            <a:r>
              <a:rPr lang="cs-CZ" sz="1400" dirty="0" err="1"/>
              <a:t>Extrablatt</a:t>
            </a:r>
            <a:r>
              <a:rPr lang="cs-CZ" sz="1400" dirty="0"/>
              <a:t>, psal reportáže a eseje pro německé časopisy </a:t>
            </a:r>
            <a:r>
              <a:rPr lang="cs-CZ" sz="1400" dirty="0" err="1"/>
              <a:t>TransAtlantik</a:t>
            </a:r>
            <a:r>
              <a:rPr lang="cs-CZ" sz="1400" dirty="0"/>
              <a:t>, </a:t>
            </a:r>
            <a:r>
              <a:rPr lang="cs-CZ" sz="1400" dirty="0" err="1"/>
              <a:t>Merian</a:t>
            </a:r>
            <a:r>
              <a:rPr lang="cs-CZ" sz="1400" dirty="0"/>
              <a:t> a </a:t>
            </a:r>
            <a:r>
              <a:rPr lang="cs-CZ" sz="1400" dirty="0" err="1"/>
              <a:t>Geo</a:t>
            </a:r>
            <a:r>
              <a:rPr lang="cs-CZ" sz="1400" dirty="0"/>
              <a:t>. R</a:t>
            </a:r>
          </a:p>
          <a:p>
            <a:r>
              <a:rPr lang="cs-CZ" sz="1400" dirty="0"/>
              <a:t>oku 1984 vydal svůj první román </a:t>
            </a:r>
            <a:r>
              <a:rPr lang="cs-CZ" sz="1400" b="1" dirty="0"/>
              <a:t>Die </a:t>
            </a:r>
            <a:r>
              <a:rPr lang="cs-CZ" sz="1400" b="1" dirty="0" err="1"/>
              <a:t>Schrecken</a:t>
            </a:r>
            <a:r>
              <a:rPr lang="cs-CZ" sz="1400" b="1" dirty="0"/>
              <a:t> des </a:t>
            </a:r>
            <a:r>
              <a:rPr lang="cs-CZ" sz="1400" b="1" dirty="0" err="1"/>
              <a:t>Eises</a:t>
            </a:r>
            <a:r>
              <a:rPr lang="cs-CZ" sz="1400" b="1" dirty="0"/>
              <a:t> </a:t>
            </a:r>
            <a:r>
              <a:rPr lang="cs-CZ" sz="1400" b="1" dirty="0" err="1"/>
              <a:t>und</a:t>
            </a:r>
            <a:r>
              <a:rPr lang="cs-CZ" sz="1400" b="1" dirty="0"/>
              <a:t> der </a:t>
            </a:r>
            <a:r>
              <a:rPr lang="cs-CZ" sz="1400" b="1" dirty="0" err="1"/>
              <a:t>Finsternis</a:t>
            </a:r>
            <a:r>
              <a:rPr lang="cs-CZ" sz="1400" b="1" dirty="0"/>
              <a:t> </a:t>
            </a:r>
            <a:r>
              <a:rPr lang="cs-CZ" sz="1400" dirty="0"/>
              <a:t>(Hrůzy ledu a temnoty). Do češtiny byly dosud přeloženy romány Die </a:t>
            </a:r>
            <a:r>
              <a:rPr lang="cs-CZ" sz="1400" dirty="0" err="1"/>
              <a:t>letzte</a:t>
            </a:r>
            <a:r>
              <a:rPr lang="cs-CZ" sz="1400" dirty="0"/>
              <a:t> Welt (1988, Poslední svět, česky roku 2000) a </a:t>
            </a:r>
            <a:r>
              <a:rPr lang="cs-CZ" sz="1400" b="1" dirty="0" err="1"/>
              <a:t>Morbus</a:t>
            </a:r>
            <a:r>
              <a:rPr lang="cs-CZ" sz="1400" b="1" dirty="0"/>
              <a:t> </a:t>
            </a:r>
            <a:r>
              <a:rPr lang="cs-CZ" sz="1400" b="1" dirty="0" err="1"/>
              <a:t>Kitahara</a:t>
            </a:r>
            <a:r>
              <a:rPr lang="cs-CZ" sz="1400" b="1" dirty="0"/>
              <a:t> </a:t>
            </a:r>
            <a:r>
              <a:rPr lang="cs-CZ" sz="1400" dirty="0"/>
              <a:t>(1996,  česky roku 1997), za nějž roku 1996 obdržel spolu se </a:t>
            </a:r>
            <a:r>
              <a:rPr lang="cs-CZ" sz="1400" dirty="0" err="1"/>
              <a:t>Salmanem</a:t>
            </a:r>
            <a:r>
              <a:rPr lang="cs-CZ" sz="1400" dirty="0"/>
              <a:t> </a:t>
            </a:r>
            <a:r>
              <a:rPr lang="cs-CZ" sz="1400" dirty="0" err="1"/>
              <a:t>Rushdiem</a:t>
            </a:r>
            <a:r>
              <a:rPr lang="cs-CZ" sz="1400" dirty="0"/>
              <a:t> Literární cenu Evropské unie </a:t>
            </a:r>
            <a:r>
              <a:rPr lang="cs-CZ" sz="1400" dirty="0" err="1"/>
              <a:t>Aristeion</a:t>
            </a:r>
            <a:r>
              <a:rPr lang="cs-CZ" sz="1400" dirty="0"/>
              <a:t>. </a:t>
            </a:r>
          </a:p>
          <a:p>
            <a:r>
              <a:rPr lang="cs-CZ" sz="1400" dirty="0"/>
              <a:t>Německými knihkupci byl zvolen Autorem roku 1988. </a:t>
            </a:r>
          </a:p>
          <a:p>
            <a:r>
              <a:rPr lang="cs-CZ" sz="1400" dirty="0"/>
              <a:t>Nejvýznamnějším dílem Christopha </a:t>
            </a:r>
            <a:r>
              <a:rPr lang="cs-CZ" sz="1400" dirty="0" err="1"/>
              <a:t>Ransmayra</a:t>
            </a:r>
            <a:r>
              <a:rPr lang="cs-CZ" sz="1400" dirty="0"/>
              <a:t> je bezesporu román z roku 1988 </a:t>
            </a:r>
            <a:r>
              <a:rPr lang="cs-CZ" sz="1400" b="1" i="1" dirty="0"/>
              <a:t>Poslední svět</a:t>
            </a:r>
            <a:r>
              <a:rPr lang="cs-CZ" sz="1400" dirty="0"/>
              <a:t>. Hlavní postava románu, </a:t>
            </a:r>
            <a:r>
              <a:rPr lang="cs-CZ" sz="1400" dirty="0" err="1"/>
              <a:t>Cotta</a:t>
            </a:r>
            <a:r>
              <a:rPr lang="cs-CZ" sz="1400" dirty="0"/>
              <a:t> Maximus </a:t>
            </a:r>
            <a:r>
              <a:rPr lang="cs-CZ" sz="1400" dirty="0" err="1"/>
              <a:t>Messalinus</a:t>
            </a:r>
            <a:r>
              <a:rPr lang="cs-CZ" sz="1400" dirty="0"/>
              <a:t>, se z císařského Říma vydává po stopách Publia Ovidia </a:t>
            </a:r>
            <a:r>
              <a:rPr lang="cs-CZ" sz="1400" dirty="0" err="1"/>
              <a:t>Nasa</a:t>
            </a:r>
            <a:r>
              <a:rPr lang="cs-CZ" sz="1400" dirty="0"/>
              <a:t> do jeho vyhnanství ve vzdálené </a:t>
            </a:r>
            <a:r>
              <a:rPr lang="cs-CZ" sz="1400" dirty="0" err="1"/>
              <a:t>Tomidě</a:t>
            </a:r>
            <a:r>
              <a:rPr lang="cs-CZ" sz="1400" dirty="0"/>
              <a:t>, železném městě na březích Černého moře. </a:t>
            </a:r>
            <a:r>
              <a:rPr lang="cs-CZ" sz="1400" dirty="0" err="1"/>
              <a:t>Cotta</a:t>
            </a:r>
            <a:r>
              <a:rPr lang="cs-CZ" sz="1400" dirty="0"/>
              <a:t> chce najít údajně mrtvého básníka a objevit jeho snad ztracené dílo </a:t>
            </a:r>
            <a:r>
              <a:rPr lang="cs-CZ" sz="1400" dirty="0" err="1"/>
              <a:t>Metamorphoses</a:t>
            </a:r>
            <a:r>
              <a:rPr lang="cs-CZ" sz="1400" dirty="0"/>
              <a:t>. Zároveň uniká z totalitního spořádaného světa do mýtické divoké říše na okraji, či dokonce za hranicemi civilizace. Hledání básníka se stává balancováním mezi rozumem a bláznovstvím, při němž jedinou jistotou zůstává neustálá proměna v duchu Ovidiova díla: Nikomu nezůstane jeho podoba. Spolu s ostatními obyvateli </a:t>
            </a:r>
            <a:r>
              <a:rPr lang="cs-CZ" sz="1400" dirty="0" err="1"/>
              <a:t>Tomidy</a:t>
            </a:r>
            <a:r>
              <a:rPr lang="cs-CZ" sz="1400" dirty="0"/>
              <a:t> prožívá </a:t>
            </a:r>
            <a:r>
              <a:rPr lang="cs-CZ" sz="1400" dirty="0" err="1"/>
              <a:t>Cotta</a:t>
            </a:r>
            <a:r>
              <a:rPr lang="cs-CZ" sz="1400" dirty="0"/>
              <a:t> postupný rozklad železného města. Apokalypsa, kterou ve svých vyprávěních vykreslil Ovidius, se v jejich světě naplňuje. Každý z obyvatel </a:t>
            </a:r>
            <a:r>
              <a:rPr lang="cs-CZ" sz="1400" dirty="0" err="1"/>
              <a:t>Tomidy</a:t>
            </a:r>
            <a:r>
              <a:rPr lang="cs-CZ" sz="1400" dirty="0"/>
              <a:t> nese jméno jednoho z hrdinů Ovidiových příběhů a spolu se jménem i osud bohů a lidí antických bájí.</a:t>
            </a:r>
          </a:p>
          <a:p>
            <a:endParaRPr lang="cs-CZ" sz="1000" dirty="0"/>
          </a:p>
        </p:txBody>
      </p:sp>
      <p:pic>
        <p:nvPicPr>
          <p:cNvPr id="5" name="Obrázek 4" descr="Obsah obrázku venku, obloha, osoba, mlha&#10;&#10;Popis byl vytvořen automaticky">
            <a:extLst>
              <a:ext uri="{FF2B5EF4-FFF2-40B4-BE49-F238E27FC236}">
                <a16:creationId xmlns:a16="http://schemas.microsoft.com/office/drawing/2014/main" id="{45C3B2FE-2E0D-1D53-8414-4930FAEEDD4D}"/>
              </a:ext>
            </a:extLst>
          </p:cNvPr>
          <p:cNvPicPr>
            <a:picLocks noChangeAspect="1"/>
          </p:cNvPicPr>
          <p:nvPr/>
        </p:nvPicPr>
        <p:blipFill>
          <a:blip r:embed="rId2">
            <a:extLst>
              <a:ext uri="{28A0092B-C50C-407E-A947-70E740481C1C}">
                <a14:useLocalDpi xmlns:a14="http://schemas.microsoft.com/office/drawing/2010/main" val="0"/>
              </a:ext>
            </a:extLst>
          </a:blip>
          <a:srcRect l="14467" r="5684" b="1"/>
          <a:stretch/>
        </p:blipFill>
        <p:spPr>
          <a:xfrm>
            <a:off x="7675658" y="2093976"/>
            <a:ext cx="3941064" cy="409651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6419FC-917C-4C51-BC3C-0C3C59C7FE63}"/>
              </a:ext>
            </a:extLst>
          </p:cNvPr>
          <p:cNvSpPr>
            <a:spLocks noGrp="1"/>
          </p:cNvSpPr>
          <p:nvPr>
            <p:ph type="title"/>
          </p:nvPr>
        </p:nvSpPr>
        <p:spPr/>
        <p:txBody>
          <a:bodyPr/>
          <a:lstStyle/>
          <a:p>
            <a:r>
              <a:rPr lang="cs-CZ" dirty="0"/>
              <a:t>Norbert </a:t>
            </a:r>
            <a:r>
              <a:rPr lang="cs-CZ" dirty="0" err="1"/>
              <a:t>Gstrein</a:t>
            </a:r>
            <a:r>
              <a:rPr lang="cs-CZ" dirty="0"/>
              <a:t> (1961-)</a:t>
            </a:r>
          </a:p>
        </p:txBody>
      </p:sp>
      <p:sp>
        <p:nvSpPr>
          <p:cNvPr id="3" name="Zástupný obsah 2">
            <a:extLst>
              <a:ext uri="{FF2B5EF4-FFF2-40B4-BE49-F238E27FC236}">
                <a16:creationId xmlns:a16="http://schemas.microsoft.com/office/drawing/2014/main" id="{C57998A1-48EE-4378-9669-FDD9AEB2DE1A}"/>
              </a:ext>
            </a:extLst>
          </p:cNvPr>
          <p:cNvSpPr>
            <a:spLocks noGrp="1"/>
          </p:cNvSpPr>
          <p:nvPr>
            <p:ph idx="1"/>
          </p:nvPr>
        </p:nvSpPr>
        <p:spPr/>
        <p:txBody>
          <a:bodyPr>
            <a:normAutofit fontScale="92500" lnSpcReduction="10000"/>
          </a:bodyPr>
          <a:lstStyle/>
          <a:p>
            <a:r>
              <a:rPr lang="cs-CZ" dirty="0"/>
              <a:t>Studoval Matematiku v Rakousku, Německu a Anglii</a:t>
            </a:r>
          </a:p>
          <a:p>
            <a:r>
              <a:rPr lang="cs-CZ" dirty="0"/>
              <a:t>Jeho první prózy se odehrávají v rodném </a:t>
            </a:r>
            <a:r>
              <a:rPr lang="cs-CZ" dirty="0" err="1"/>
              <a:t>Tirolsku</a:t>
            </a:r>
            <a:endParaRPr lang="cs-CZ" dirty="0"/>
          </a:p>
          <a:p>
            <a:r>
              <a:rPr lang="cs-CZ" dirty="0"/>
              <a:t>Průlom: 1999 román </a:t>
            </a:r>
            <a:r>
              <a:rPr lang="cs-CZ" dirty="0" err="1"/>
              <a:t>Englische</a:t>
            </a:r>
            <a:r>
              <a:rPr lang="cs-CZ" dirty="0"/>
              <a:t> </a:t>
            </a:r>
            <a:r>
              <a:rPr lang="cs-CZ" dirty="0" err="1"/>
              <a:t>Jahre</a:t>
            </a:r>
            <a:r>
              <a:rPr lang="cs-CZ" dirty="0"/>
              <a:t> (Anglická léta) – otázka fikce a reality ve vztahu k minulosti</a:t>
            </a:r>
          </a:p>
          <a:p>
            <a:r>
              <a:rPr lang="cs-CZ" dirty="0"/>
              <a:t>1999 /2000 projev /esej </a:t>
            </a:r>
            <a:r>
              <a:rPr lang="de-DE" i="1" dirty="0"/>
              <a:t>Fakten, Fiktionen und Kitsch beim Schreiben über ein historisches Thema</a:t>
            </a:r>
            <a:r>
              <a:rPr lang="cs-CZ" dirty="0"/>
              <a:t>, tj. Fakta, fikce a kýč při psaní o historickém tématu</a:t>
            </a:r>
          </a:p>
          <a:p>
            <a:r>
              <a:rPr lang="cs-CZ" dirty="0"/>
              <a:t>2003 </a:t>
            </a:r>
            <a:r>
              <a:rPr lang="cs-CZ" dirty="0" err="1"/>
              <a:t>Handwerk</a:t>
            </a:r>
            <a:r>
              <a:rPr lang="cs-CZ" dirty="0"/>
              <a:t> des </a:t>
            </a:r>
            <a:r>
              <a:rPr lang="cs-CZ" dirty="0" err="1"/>
              <a:t>Tötens</a:t>
            </a:r>
            <a:r>
              <a:rPr lang="cs-CZ" dirty="0"/>
              <a:t> (řemeslo zabíjení): otázka pravdivosti války</a:t>
            </a:r>
          </a:p>
          <a:p>
            <a:r>
              <a:rPr lang="cs-CZ" dirty="0"/>
              <a:t>2008 Die Winter </a:t>
            </a:r>
            <a:r>
              <a:rPr lang="cs-CZ" dirty="0" err="1"/>
              <a:t>im</a:t>
            </a:r>
            <a:r>
              <a:rPr lang="cs-CZ" dirty="0"/>
              <a:t> </a:t>
            </a:r>
            <a:r>
              <a:rPr lang="cs-CZ" dirty="0" err="1"/>
              <a:t>Süden</a:t>
            </a:r>
            <a:r>
              <a:rPr lang="cs-CZ" dirty="0"/>
              <a:t> (Zimy na jihu): příběh chorvatského fašisty, který se po útěku do Argentiny vrací do Chorvatska, aby podpořil hnutí za nezávislost</a:t>
            </a:r>
          </a:p>
        </p:txBody>
      </p:sp>
    </p:spTree>
    <p:extLst>
      <p:ext uri="{BB962C8B-B14F-4D97-AF65-F5344CB8AC3E}">
        <p14:creationId xmlns:p14="http://schemas.microsoft.com/office/powerpoint/2010/main" val="540854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Migrační literatura</a:t>
            </a:r>
          </a:p>
        </p:txBody>
      </p:sp>
      <p:sp>
        <p:nvSpPr>
          <p:cNvPr id="3" name="Zástupný symbol pro obsah 2"/>
          <p:cNvSpPr>
            <a:spLocks noGrp="1"/>
          </p:cNvSpPr>
          <p:nvPr>
            <p:ph idx="1"/>
          </p:nvPr>
        </p:nvSpPr>
        <p:spPr/>
        <p:txBody>
          <a:bodyPr/>
          <a:lstStyle/>
          <a:p>
            <a:r>
              <a:rPr lang="cs-CZ" dirty="0" err="1"/>
              <a:t>Vladimir</a:t>
            </a:r>
            <a:r>
              <a:rPr lang="cs-CZ" dirty="0"/>
              <a:t> </a:t>
            </a:r>
            <a:r>
              <a:rPr lang="cs-CZ" dirty="0" err="1"/>
              <a:t>Vertlib</a:t>
            </a:r>
            <a:r>
              <a:rPr lang="cs-CZ" dirty="0"/>
              <a:t> (nar. 1966): </a:t>
            </a:r>
            <a:r>
              <a:rPr lang="cs-CZ" i="1" dirty="0" err="1"/>
              <a:t>Schimons</a:t>
            </a:r>
            <a:r>
              <a:rPr lang="cs-CZ" i="1" dirty="0"/>
              <a:t> </a:t>
            </a:r>
            <a:r>
              <a:rPr lang="cs-CZ" i="1" dirty="0" err="1"/>
              <a:t>Schweigen</a:t>
            </a:r>
            <a:r>
              <a:rPr lang="cs-CZ" i="1" dirty="0"/>
              <a:t>  </a:t>
            </a:r>
            <a:r>
              <a:rPr lang="cs-CZ" dirty="0"/>
              <a:t>(2012, č. 2013 </a:t>
            </a:r>
            <a:r>
              <a:rPr lang="cs-CZ" i="1" dirty="0"/>
              <a:t>Šimonovo mlčení</a:t>
            </a:r>
            <a:r>
              <a:rPr lang="cs-CZ" dirty="0"/>
              <a:t>, přel. H. Linhartová</a:t>
            </a:r>
            <a:r>
              <a:rPr lang="cs-CZ" i="1" dirty="0"/>
              <a:t>), </a:t>
            </a:r>
            <a:r>
              <a:rPr lang="cs-CZ" i="1" dirty="0" err="1"/>
              <a:t>Abschiebung</a:t>
            </a:r>
            <a:r>
              <a:rPr lang="cs-CZ" dirty="0"/>
              <a:t> (1995, č. 2007 </a:t>
            </a:r>
            <a:r>
              <a:rPr lang="cs-CZ" i="1" dirty="0"/>
              <a:t>Vyhoštění</a:t>
            </a:r>
            <a:r>
              <a:rPr lang="cs-CZ" dirty="0"/>
              <a:t>,), </a:t>
            </a:r>
            <a:r>
              <a:rPr lang="cs-CZ" i="1" dirty="0" err="1"/>
              <a:t>Das</a:t>
            </a:r>
            <a:r>
              <a:rPr lang="cs-CZ" i="1" dirty="0"/>
              <a:t> </a:t>
            </a:r>
            <a:r>
              <a:rPr lang="cs-CZ" i="1" dirty="0" err="1"/>
              <a:t>besondere</a:t>
            </a:r>
            <a:r>
              <a:rPr lang="cs-CZ" i="1" dirty="0"/>
              <a:t> </a:t>
            </a:r>
            <a:r>
              <a:rPr lang="cs-CZ" i="1" dirty="0" err="1"/>
              <a:t>Gedächtnis</a:t>
            </a:r>
            <a:r>
              <a:rPr lang="cs-CZ" i="1" dirty="0"/>
              <a:t> der Rosa </a:t>
            </a:r>
            <a:r>
              <a:rPr lang="cs-CZ" i="1" dirty="0" err="1"/>
              <a:t>Masur</a:t>
            </a:r>
            <a:r>
              <a:rPr lang="cs-CZ" i="1" dirty="0"/>
              <a:t> </a:t>
            </a:r>
            <a:r>
              <a:rPr lang="cs-CZ" dirty="0"/>
              <a:t>(2001, Podivuhodné paměti Rózy Mazurové).  </a:t>
            </a:r>
          </a:p>
          <a:p>
            <a:r>
              <a:rPr lang="cs-CZ" dirty="0"/>
              <a:t>Radek Knapp (nar. 1964): </a:t>
            </a:r>
            <a:r>
              <a:rPr lang="cs-CZ" dirty="0" err="1"/>
              <a:t>Herrn</a:t>
            </a:r>
            <a:r>
              <a:rPr lang="cs-CZ" dirty="0"/>
              <a:t> </a:t>
            </a:r>
            <a:r>
              <a:rPr lang="cs-CZ" dirty="0" err="1"/>
              <a:t>Kukas</a:t>
            </a:r>
            <a:r>
              <a:rPr lang="cs-CZ" dirty="0"/>
              <a:t> </a:t>
            </a:r>
            <a:r>
              <a:rPr lang="cs-CZ" dirty="0" err="1"/>
              <a:t>Empfehlungen</a:t>
            </a:r>
            <a:r>
              <a:rPr lang="cs-CZ" dirty="0"/>
              <a:t> , 1999</a:t>
            </a:r>
          </a:p>
          <a:p>
            <a:r>
              <a:rPr lang="cs-CZ" dirty="0"/>
              <a:t>Thomas </a:t>
            </a:r>
            <a:r>
              <a:rPr lang="cs-CZ" dirty="0" err="1"/>
              <a:t>Glavinic</a:t>
            </a:r>
            <a:r>
              <a:rPr lang="cs-CZ" dirty="0"/>
              <a:t>: Láska Carla </a:t>
            </a:r>
            <a:r>
              <a:rPr lang="cs-CZ" dirty="0" err="1"/>
              <a:t>Haffnera</a:t>
            </a:r>
            <a:r>
              <a:rPr lang="cs-CZ" dirty="0"/>
              <a:t> k remízám (Carl </a:t>
            </a:r>
            <a:r>
              <a:rPr lang="cs-CZ" dirty="0" err="1"/>
              <a:t>Haffners</a:t>
            </a:r>
            <a:r>
              <a:rPr lang="cs-CZ" dirty="0"/>
              <a:t> </a:t>
            </a:r>
            <a:r>
              <a:rPr lang="cs-CZ" dirty="0" err="1"/>
              <a:t>Liebe</a:t>
            </a:r>
            <a:r>
              <a:rPr lang="cs-CZ" dirty="0"/>
              <a:t> </a:t>
            </a:r>
            <a:r>
              <a:rPr lang="cs-CZ" dirty="0" err="1"/>
              <a:t>zum</a:t>
            </a:r>
            <a:r>
              <a:rPr lang="cs-CZ" dirty="0"/>
              <a:t> </a:t>
            </a:r>
            <a:r>
              <a:rPr lang="cs-CZ" dirty="0" err="1"/>
              <a:t>Unentschieden</a:t>
            </a:r>
            <a:r>
              <a:rPr lang="cs-CZ" dirty="0"/>
              <a:t>, 1998), Der </a:t>
            </a:r>
            <a:r>
              <a:rPr lang="cs-CZ" dirty="0" err="1"/>
              <a:t>Kameramörder</a:t>
            </a:r>
            <a:r>
              <a:rPr lang="cs-CZ" dirty="0"/>
              <a:t> (2009), </a:t>
            </a:r>
            <a:r>
              <a:rPr lang="cs-CZ" dirty="0" err="1"/>
              <a:t>Unterwegs</a:t>
            </a:r>
            <a:r>
              <a:rPr lang="cs-CZ" dirty="0"/>
              <a:t> </a:t>
            </a:r>
            <a:r>
              <a:rPr lang="cs-CZ" dirty="0" err="1"/>
              <a:t>im</a:t>
            </a:r>
            <a:r>
              <a:rPr lang="cs-CZ" dirty="0"/>
              <a:t> </a:t>
            </a:r>
            <a:r>
              <a:rPr lang="cs-CZ" dirty="0" err="1"/>
              <a:t>Namen</a:t>
            </a:r>
            <a:r>
              <a:rPr lang="cs-CZ" dirty="0"/>
              <a:t> des </a:t>
            </a:r>
            <a:r>
              <a:rPr lang="cs-CZ" dirty="0" err="1"/>
              <a:t>Herrn</a:t>
            </a:r>
            <a:r>
              <a:rPr lang="cs-CZ" dirty="0"/>
              <a:t> (2011)</a:t>
            </a:r>
          </a:p>
          <a:p>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E71030-4E49-8DB1-A710-B3EBA8A9ADF5}"/>
              </a:ext>
            </a:extLst>
          </p:cNvPr>
          <p:cNvSpPr>
            <a:spLocks noGrp="1"/>
          </p:cNvSpPr>
          <p:nvPr>
            <p:ph type="title"/>
          </p:nvPr>
        </p:nvSpPr>
        <p:spPr/>
        <p:txBody>
          <a:bodyPr/>
          <a:lstStyle/>
          <a:p>
            <a:r>
              <a:rPr lang="cs-CZ" dirty="0"/>
              <a:t>K rakouské literární scéně po roce 1990</a:t>
            </a:r>
          </a:p>
        </p:txBody>
      </p:sp>
      <p:sp>
        <p:nvSpPr>
          <p:cNvPr id="3" name="Zástupný obsah 2">
            <a:extLst>
              <a:ext uri="{FF2B5EF4-FFF2-40B4-BE49-F238E27FC236}">
                <a16:creationId xmlns:a16="http://schemas.microsoft.com/office/drawing/2014/main" id="{0863CC09-0EBD-4750-25C8-D91AC1290C48}"/>
              </a:ext>
            </a:extLst>
          </p:cNvPr>
          <p:cNvSpPr>
            <a:spLocks noGrp="1"/>
          </p:cNvSpPr>
          <p:nvPr>
            <p:ph idx="1"/>
          </p:nvPr>
        </p:nvSpPr>
        <p:spPr/>
        <p:txBody>
          <a:bodyPr>
            <a:normAutofit fontScale="92500"/>
          </a:bodyPr>
          <a:lstStyle/>
          <a:p>
            <a:r>
              <a:rPr lang="cs-CZ" dirty="0"/>
              <a:t>Přetrvávající rozpory mezi avantgardisty a tradicionalisty, přičemž ovšem se často pojí formální avantgarda s myšlenkovým konzervatismem a naopak tradiční způsob vyprávění s vůči Rakousku kritickým myšlením</a:t>
            </a:r>
          </a:p>
          <a:p>
            <a:r>
              <a:rPr lang="cs-CZ" dirty="0"/>
              <a:t>počátek 90. let konec </a:t>
            </a:r>
            <a:r>
              <a:rPr lang="cs-CZ" dirty="0" err="1"/>
              <a:t>Waldheimovy</a:t>
            </a:r>
            <a:r>
              <a:rPr lang="cs-CZ" dirty="0"/>
              <a:t> éry (zemřel ovšem až v roce 2007)</a:t>
            </a:r>
          </a:p>
          <a:p>
            <a:r>
              <a:rPr lang="cs-CZ" dirty="0"/>
              <a:t>konec 90. let politické angažmá, zejm. v době války v Jugoslávii: </a:t>
            </a:r>
            <a:r>
              <a:rPr lang="cs-CZ" dirty="0" err="1"/>
              <a:t>Handke</a:t>
            </a:r>
            <a:r>
              <a:rPr lang="cs-CZ" dirty="0"/>
              <a:t>, </a:t>
            </a:r>
            <a:r>
              <a:rPr lang="cs-CZ" dirty="0" err="1"/>
              <a:t>Jelinek</a:t>
            </a:r>
            <a:endParaRPr lang="cs-CZ" dirty="0"/>
          </a:p>
          <a:p>
            <a:r>
              <a:rPr lang="cs-CZ" dirty="0"/>
              <a:t>rakouský papež</a:t>
            </a:r>
          </a:p>
          <a:p>
            <a:r>
              <a:rPr lang="cs-CZ" dirty="0" err="1"/>
              <a:t>Nestbeschmutzer</a:t>
            </a:r>
            <a:r>
              <a:rPr lang="cs-CZ" dirty="0"/>
              <a:t>: Bernhard, </a:t>
            </a:r>
            <a:r>
              <a:rPr lang="cs-CZ" dirty="0" err="1"/>
              <a:t>Jelinek</a:t>
            </a:r>
            <a:r>
              <a:rPr lang="cs-CZ" dirty="0"/>
              <a:t>, Hanke, </a:t>
            </a:r>
            <a:r>
              <a:rPr lang="cs-CZ" dirty="0" err="1"/>
              <a:t>Menasse</a:t>
            </a:r>
            <a:r>
              <a:rPr lang="cs-CZ" dirty="0"/>
              <a:t>, Josef </a:t>
            </a:r>
            <a:r>
              <a:rPr lang="cs-CZ" dirty="0" err="1"/>
              <a:t>Haslinger</a:t>
            </a:r>
            <a:endParaRPr lang="cs-CZ" dirty="0"/>
          </a:p>
        </p:txBody>
      </p:sp>
    </p:spTree>
    <p:extLst>
      <p:ext uri="{BB962C8B-B14F-4D97-AF65-F5344CB8AC3E}">
        <p14:creationId xmlns:p14="http://schemas.microsoft.com/office/powerpoint/2010/main" val="179657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3C9E66-3AC0-C6E2-480E-577000684D0E}"/>
              </a:ext>
            </a:extLst>
          </p:cNvPr>
          <p:cNvSpPr>
            <a:spLocks noGrp="1"/>
          </p:cNvSpPr>
          <p:nvPr>
            <p:ph type="title"/>
          </p:nvPr>
        </p:nvSpPr>
        <p:spPr/>
        <p:txBody>
          <a:bodyPr/>
          <a:lstStyle/>
          <a:p>
            <a:r>
              <a:rPr lang="cs-CZ" dirty="0"/>
              <a:t>Rakouská kultura po roce 1945</a:t>
            </a:r>
          </a:p>
        </p:txBody>
      </p:sp>
      <p:sp>
        <p:nvSpPr>
          <p:cNvPr id="3" name="Zástupný obsah 2">
            <a:extLst>
              <a:ext uri="{FF2B5EF4-FFF2-40B4-BE49-F238E27FC236}">
                <a16:creationId xmlns:a16="http://schemas.microsoft.com/office/drawing/2014/main" id="{0C18625B-467E-7551-0D58-780532A56BB3}"/>
              </a:ext>
            </a:extLst>
          </p:cNvPr>
          <p:cNvSpPr>
            <a:spLocks noGrp="1"/>
          </p:cNvSpPr>
          <p:nvPr>
            <p:ph idx="1"/>
          </p:nvPr>
        </p:nvSpPr>
        <p:spPr/>
        <p:txBody>
          <a:bodyPr>
            <a:normAutofit/>
          </a:bodyPr>
          <a:lstStyle/>
          <a:p>
            <a:r>
              <a:rPr lang="cs-CZ" dirty="0"/>
              <a:t>Projev Viktora </a:t>
            </a:r>
            <a:r>
              <a:rPr lang="cs-CZ" dirty="0" err="1"/>
              <a:t>Matejky</a:t>
            </a:r>
            <a:r>
              <a:rPr lang="cs-CZ" dirty="0"/>
              <a:t> (dosazen </a:t>
            </a:r>
            <a:r>
              <a:rPr lang="cs-CZ" dirty="0" err="1"/>
              <a:t>KPÖ</a:t>
            </a:r>
            <a:r>
              <a:rPr lang="cs-CZ" dirty="0"/>
              <a:t> na místo prozatímního rady pro kulturu): </a:t>
            </a:r>
            <a:r>
              <a:rPr lang="cs-CZ" dirty="0" err="1"/>
              <a:t>Was</a:t>
            </a:r>
            <a:r>
              <a:rPr lang="cs-CZ" dirty="0"/>
              <a:t> </a:t>
            </a:r>
            <a:r>
              <a:rPr lang="cs-CZ" dirty="0" err="1"/>
              <a:t>ist</a:t>
            </a:r>
            <a:r>
              <a:rPr lang="cs-CZ" dirty="0"/>
              <a:t> </a:t>
            </a:r>
            <a:r>
              <a:rPr lang="cs-CZ" dirty="0" err="1"/>
              <a:t>österreichische</a:t>
            </a:r>
            <a:r>
              <a:rPr lang="cs-CZ" dirty="0"/>
              <a:t> Kultur již 17.4.1945: Prominentní postavení kultury při navození optimismu pro znovuvybudování státu a vystavení rakouské samostatnosti:</a:t>
            </a:r>
          </a:p>
          <a:p>
            <a:r>
              <a:rPr lang="cs-CZ" dirty="0"/>
              <a:t>již v dubnu 1945 znovu hrají tradiční divadla: </a:t>
            </a:r>
            <a:r>
              <a:rPr lang="cs-CZ" dirty="0" err="1"/>
              <a:t>Burgtheater</a:t>
            </a:r>
            <a:r>
              <a:rPr lang="cs-CZ" dirty="0"/>
              <a:t> v budově divadla </a:t>
            </a:r>
            <a:r>
              <a:rPr lang="cs-CZ" dirty="0" err="1"/>
              <a:t>Ronacher</a:t>
            </a:r>
            <a:r>
              <a:rPr lang="cs-CZ" dirty="0"/>
              <a:t>  a Státní opery v budově Lidové opery (</a:t>
            </a:r>
            <a:r>
              <a:rPr lang="cs-CZ" dirty="0" err="1"/>
              <a:t>Volksoper</a:t>
            </a:r>
            <a:r>
              <a:rPr lang="cs-CZ" dirty="0"/>
              <a:t>) , své první koncerty organizují </a:t>
            </a:r>
            <a:r>
              <a:rPr lang="cs-CZ" dirty="0" err="1"/>
              <a:t>Wiener</a:t>
            </a:r>
            <a:r>
              <a:rPr lang="cs-CZ" dirty="0"/>
              <a:t> </a:t>
            </a:r>
            <a:r>
              <a:rPr lang="cs-CZ" dirty="0" err="1"/>
              <a:t>Philhalmoniker</a:t>
            </a:r>
            <a:r>
              <a:rPr lang="cs-CZ" dirty="0"/>
              <a:t> a od konce dubna vycházejí opět noviny, které také přinášejí reklamu na kulturní akce</a:t>
            </a:r>
          </a:p>
        </p:txBody>
      </p:sp>
    </p:spTree>
    <p:extLst>
      <p:ext uri="{BB962C8B-B14F-4D97-AF65-F5344CB8AC3E}">
        <p14:creationId xmlns:p14="http://schemas.microsoft.com/office/powerpoint/2010/main" val="1026257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E839E0-3B67-E538-D9F1-748C26C53943}"/>
              </a:ext>
            </a:extLst>
          </p:cNvPr>
          <p:cNvSpPr>
            <a:spLocks noGrp="1"/>
          </p:cNvSpPr>
          <p:nvPr>
            <p:ph type="title"/>
          </p:nvPr>
        </p:nvSpPr>
        <p:spPr/>
        <p:txBody>
          <a:bodyPr/>
          <a:lstStyle/>
          <a:p>
            <a:r>
              <a:rPr lang="cs-CZ" dirty="0"/>
              <a:t>Kontinuita a diskontinuita - příklady</a:t>
            </a:r>
          </a:p>
        </p:txBody>
      </p:sp>
      <p:sp>
        <p:nvSpPr>
          <p:cNvPr id="3" name="Zástupný obsah 2">
            <a:extLst>
              <a:ext uri="{FF2B5EF4-FFF2-40B4-BE49-F238E27FC236}">
                <a16:creationId xmlns:a16="http://schemas.microsoft.com/office/drawing/2014/main" id="{A9577C38-5BF1-8DA2-5400-3AA4FBCCA33B}"/>
              </a:ext>
            </a:extLst>
          </p:cNvPr>
          <p:cNvSpPr>
            <a:spLocks noGrp="1"/>
          </p:cNvSpPr>
          <p:nvPr>
            <p:ph idx="1"/>
          </p:nvPr>
        </p:nvSpPr>
        <p:spPr/>
        <p:txBody>
          <a:bodyPr>
            <a:normAutofit fontScale="85000" lnSpcReduction="20000"/>
          </a:bodyPr>
          <a:lstStyle/>
          <a:p>
            <a:r>
              <a:rPr lang="cs-CZ" dirty="0" err="1"/>
              <a:t>Literaturlandschaft</a:t>
            </a:r>
            <a:r>
              <a:rPr lang="cs-CZ" dirty="0"/>
              <a:t> </a:t>
            </a:r>
            <a:r>
              <a:rPr lang="cs-CZ" dirty="0" err="1"/>
              <a:t>Oberösterreich</a:t>
            </a:r>
            <a:r>
              <a:rPr lang="cs-CZ" dirty="0"/>
              <a:t>:</a:t>
            </a:r>
          </a:p>
          <a:p>
            <a:pPr marL="0" indent="0">
              <a:buNone/>
            </a:pPr>
            <a:r>
              <a:rPr lang="cs-CZ" dirty="0" err="1"/>
              <a:t>Zeitschrift</a:t>
            </a:r>
            <a:r>
              <a:rPr lang="cs-CZ" dirty="0"/>
              <a:t> „</a:t>
            </a:r>
            <a:r>
              <a:rPr lang="cs-CZ" dirty="0" err="1"/>
              <a:t>Stillere</a:t>
            </a:r>
            <a:r>
              <a:rPr lang="cs-CZ" dirty="0"/>
              <a:t> </a:t>
            </a:r>
            <a:r>
              <a:rPr lang="cs-CZ" dirty="0" err="1"/>
              <a:t>Heimat</a:t>
            </a:r>
            <a:r>
              <a:rPr lang="cs-CZ" dirty="0"/>
              <a:t>“ (</a:t>
            </a:r>
            <a:r>
              <a:rPr lang="cs-CZ" dirty="0" err="1"/>
              <a:t>Linz</a:t>
            </a:r>
            <a:r>
              <a:rPr lang="cs-CZ" dirty="0"/>
              <a:t>) </a:t>
            </a:r>
            <a:r>
              <a:rPr lang="cs-CZ" dirty="0" err="1"/>
              <a:t>zal</a:t>
            </a:r>
            <a:r>
              <a:rPr lang="cs-CZ" dirty="0"/>
              <a:t>. 1952 – představení současné hornorakouské literatury, ale: název a z počátku i stejný výběr autorů odkazuje na </a:t>
            </a:r>
            <a:r>
              <a:rPr lang="cs-CZ" dirty="0" err="1"/>
              <a:t>Jahrbuch</a:t>
            </a:r>
            <a:r>
              <a:rPr lang="cs-CZ" dirty="0"/>
              <a:t> der </a:t>
            </a:r>
            <a:r>
              <a:rPr lang="cs-CZ" dirty="0" err="1"/>
              <a:t>Gauhauptlandschaft</a:t>
            </a:r>
            <a:r>
              <a:rPr lang="cs-CZ" dirty="0"/>
              <a:t> </a:t>
            </a:r>
            <a:r>
              <a:rPr lang="cs-CZ" dirty="0" err="1"/>
              <a:t>Linz</a:t>
            </a:r>
            <a:r>
              <a:rPr lang="cs-CZ" dirty="0"/>
              <a:t> (1940-1944) – výběr vychází z </a:t>
            </a:r>
            <a:r>
              <a:rPr lang="cs-CZ" dirty="0" err="1"/>
              <a:t>biogrrafické</a:t>
            </a:r>
            <a:r>
              <a:rPr lang="cs-CZ" dirty="0"/>
              <a:t> blízkosti k Hornímu Rakousku, nikoliv estetické či politické blízkosti vybraných autorů</a:t>
            </a:r>
          </a:p>
          <a:p>
            <a:pPr marL="0" indent="0">
              <a:buNone/>
            </a:pPr>
            <a:r>
              <a:rPr lang="cs-CZ" dirty="0"/>
              <a:t>Teprve v roce 1970 je časopis přejmenován na „</a:t>
            </a:r>
            <a:r>
              <a:rPr lang="cs-CZ" dirty="0" err="1"/>
              <a:t>Facetten</a:t>
            </a:r>
            <a:r>
              <a:rPr lang="cs-CZ" dirty="0"/>
              <a:t>“ Od roku 1975 jej doplňuje </a:t>
            </a:r>
            <a:r>
              <a:rPr lang="cs-CZ" dirty="0" err="1"/>
              <a:t>Literaturzeitschrift</a:t>
            </a:r>
            <a:r>
              <a:rPr lang="cs-CZ" dirty="0"/>
              <a:t> des </a:t>
            </a:r>
            <a:r>
              <a:rPr lang="cs-CZ" dirty="0" err="1"/>
              <a:t>Landes</a:t>
            </a:r>
            <a:r>
              <a:rPr lang="cs-CZ" dirty="0"/>
              <a:t> Die </a:t>
            </a:r>
            <a:r>
              <a:rPr lang="cs-CZ" dirty="0" err="1"/>
              <a:t>Rampe</a:t>
            </a:r>
            <a:r>
              <a:rPr lang="cs-CZ" dirty="0"/>
              <a:t>, který má ovšem i nadregionální záběr. Každoroční speciální číslo </a:t>
            </a:r>
            <a:r>
              <a:rPr lang="cs-CZ" dirty="0" err="1"/>
              <a:t>Rampe</a:t>
            </a:r>
            <a:r>
              <a:rPr lang="cs-CZ" dirty="0"/>
              <a:t> (</a:t>
            </a:r>
            <a:r>
              <a:rPr lang="cs-CZ" dirty="0" err="1"/>
              <a:t>Rampe-Porträt</a:t>
            </a:r>
            <a:r>
              <a:rPr lang="cs-CZ" dirty="0"/>
              <a:t>) pomáhá od 1992 kanonizovat hornorakouskou literaturu. V 90. letech ovšem preferoval tradicionalistické autory: G. </a:t>
            </a:r>
            <a:r>
              <a:rPr lang="cs-CZ" dirty="0" err="1"/>
              <a:t>Fussenegger</a:t>
            </a:r>
            <a:r>
              <a:rPr lang="cs-CZ" dirty="0"/>
              <a:t> (1992) či Alois </a:t>
            </a:r>
            <a:r>
              <a:rPr lang="cs-CZ" dirty="0" err="1"/>
              <a:t>Brandstetter</a:t>
            </a:r>
            <a:r>
              <a:rPr lang="cs-CZ" dirty="0"/>
              <a:t> (1998)</a:t>
            </a:r>
          </a:p>
          <a:p>
            <a:pPr marL="0" indent="0">
              <a:buNone/>
            </a:pPr>
            <a:r>
              <a:rPr lang="cs-CZ" dirty="0"/>
              <a:t>až v roce 1968 vzniká avantgardistický časopis  „</a:t>
            </a:r>
            <a:r>
              <a:rPr lang="cs-CZ" dirty="0" err="1"/>
              <a:t>neue</a:t>
            </a:r>
            <a:r>
              <a:rPr lang="cs-CZ" dirty="0"/>
              <a:t> Texte“ a v roce 1990 řada „</a:t>
            </a:r>
            <a:r>
              <a:rPr lang="cs-CZ" dirty="0" err="1"/>
              <a:t>Linzer</a:t>
            </a:r>
            <a:r>
              <a:rPr lang="cs-CZ" dirty="0"/>
              <a:t> </a:t>
            </a:r>
            <a:r>
              <a:rPr lang="cs-CZ" dirty="0" err="1"/>
              <a:t>Notate</a:t>
            </a:r>
            <a:r>
              <a:rPr lang="cs-CZ" dirty="0"/>
              <a:t>“</a:t>
            </a:r>
          </a:p>
        </p:txBody>
      </p:sp>
    </p:spTree>
    <p:extLst>
      <p:ext uri="{BB962C8B-B14F-4D97-AF65-F5344CB8AC3E}">
        <p14:creationId xmlns:p14="http://schemas.microsoft.com/office/powerpoint/2010/main" val="59584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7"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Obrázek 4" descr="Obsah obrázku text, plakát&#10;&#10;Popis byl vytvořen automaticky">
            <a:extLst>
              <a:ext uri="{FF2B5EF4-FFF2-40B4-BE49-F238E27FC236}">
                <a16:creationId xmlns:a16="http://schemas.microsoft.com/office/drawing/2014/main" id="{BA51647F-E82C-8E35-B549-D200651FF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026" y="1085654"/>
            <a:ext cx="4571936" cy="4663374"/>
          </a:xfrm>
          <a:prstGeom prst="rect">
            <a:avLst/>
          </a:prstGeom>
        </p:spPr>
      </p:pic>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Nadpis 1">
            <a:extLst>
              <a:ext uri="{FF2B5EF4-FFF2-40B4-BE49-F238E27FC236}">
                <a16:creationId xmlns:a16="http://schemas.microsoft.com/office/drawing/2014/main" id="{EF1AC7AF-BAF4-4F6A-94C1-BA78F87C60A0}"/>
              </a:ext>
            </a:extLst>
          </p:cNvPr>
          <p:cNvSpPr>
            <a:spLocks noGrp="1"/>
          </p:cNvSpPr>
          <p:nvPr>
            <p:ph type="title"/>
          </p:nvPr>
        </p:nvSpPr>
        <p:spPr>
          <a:xfrm>
            <a:off x="1014985" y="819015"/>
            <a:ext cx="5501548" cy="2353362"/>
          </a:xfrm>
        </p:spPr>
        <p:txBody>
          <a:bodyPr anchor="b">
            <a:normAutofit/>
          </a:bodyPr>
          <a:lstStyle/>
          <a:p>
            <a:r>
              <a:rPr lang="cs-CZ" sz="4100">
                <a:solidFill>
                  <a:schemeClr val="bg1"/>
                </a:solidFill>
              </a:rPr>
              <a:t>Vklad Viktora Matejky do organizace  rakouské kultury po roce 1945</a:t>
            </a:r>
          </a:p>
        </p:txBody>
      </p:sp>
      <p:sp>
        <p:nvSpPr>
          <p:cNvPr id="3" name="Zástupný obsah 2">
            <a:extLst>
              <a:ext uri="{FF2B5EF4-FFF2-40B4-BE49-F238E27FC236}">
                <a16:creationId xmlns:a16="http://schemas.microsoft.com/office/drawing/2014/main" id="{B4E6A106-3628-CA8E-B514-652D1B8FE85E}"/>
              </a:ext>
            </a:extLst>
          </p:cNvPr>
          <p:cNvSpPr>
            <a:spLocks noGrp="1"/>
          </p:cNvSpPr>
          <p:nvPr>
            <p:ph idx="1"/>
          </p:nvPr>
        </p:nvSpPr>
        <p:spPr>
          <a:xfrm>
            <a:off x="1014985" y="3442089"/>
            <a:ext cx="5501548" cy="2573579"/>
          </a:xfrm>
        </p:spPr>
        <p:txBody>
          <a:bodyPr anchor="t">
            <a:normAutofit/>
          </a:bodyPr>
          <a:lstStyle/>
          <a:p>
            <a:r>
              <a:rPr lang="cs-CZ" sz="1300">
                <a:solidFill>
                  <a:schemeClr val="bg1"/>
                </a:solidFill>
              </a:rPr>
              <a:t>Matejka hledá, odkud může kultura znovu začít – ne navázáním na minulost, nýbrž  přiblížením kultury lidu: decentralizací, příznivou cenovou politikou, otevřením (1948, Galerie der Straße), demokratizací, ale také přiblížením se kultuře světové a znovuoživením moderny, zvláště jejích levicových programů: popularizace děl O. Kokoschky, Schönberga či postavy Karla Krause</a:t>
            </a:r>
          </a:p>
          <a:p>
            <a:r>
              <a:rPr lang="cs-CZ" sz="1300">
                <a:solidFill>
                  <a:schemeClr val="bg1"/>
                </a:solidFill>
              </a:rPr>
              <a:t>Matejka se rovněž pokusil iniciovat </a:t>
            </a:r>
          </a:p>
          <a:p>
            <a:r>
              <a:rPr lang="cs-CZ" sz="1300">
                <a:solidFill>
                  <a:schemeClr val="bg1"/>
                </a:solidFill>
              </a:rPr>
              <a:t>zúčtování s minulostí: výstava </a:t>
            </a:r>
          </a:p>
          <a:p>
            <a:r>
              <a:rPr lang="cs-CZ" sz="1300">
                <a:solidFill>
                  <a:schemeClr val="bg1"/>
                </a:solidFill>
              </a:rPr>
              <a:t>„Niemals vergessen! </a:t>
            </a:r>
          </a:p>
          <a:p>
            <a:r>
              <a:rPr lang="cs-CZ" sz="1300">
                <a:solidFill>
                  <a:schemeClr val="bg1"/>
                </a:solidFill>
              </a:rPr>
              <a:t>v roce 1946 ve vídeňském Domu umělců (Künstlerhaus)</a:t>
            </a:r>
          </a:p>
        </p:txBody>
      </p:sp>
    </p:spTree>
    <p:extLst>
      <p:ext uri="{BB962C8B-B14F-4D97-AF65-F5344CB8AC3E}">
        <p14:creationId xmlns:p14="http://schemas.microsoft.com/office/powerpoint/2010/main" val="142831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69CB70-6682-4DD7-BA6A-B5DC53B7145F}"/>
              </a:ext>
            </a:extLst>
          </p:cNvPr>
          <p:cNvSpPr>
            <a:spLocks noGrp="1"/>
          </p:cNvSpPr>
          <p:nvPr>
            <p:ph type="title"/>
          </p:nvPr>
        </p:nvSpPr>
        <p:spPr/>
        <p:txBody>
          <a:bodyPr>
            <a:normAutofit/>
          </a:bodyPr>
          <a:lstStyle/>
          <a:p>
            <a:r>
              <a:rPr lang="cs-CZ" dirty="0"/>
              <a:t>Instituce a skupiny – boj o poválečnou rakouskou kulturu</a:t>
            </a:r>
          </a:p>
        </p:txBody>
      </p:sp>
      <p:sp>
        <p:nvSpPr>
          <p:cNvPr id="3" name="Zástupný obsah 2">
            <a:extLst>
              <a:ext uri="{FF2B5EF4-FFF2-40B4-BE49-F238E27FC236}">
                <a16:creationId xmlns:a16="http://schemas.microsoft.com/office/drawing/2014/main" id="{3B341326-F99F-4E35-858A-0EE6C2C0C3AE}"/>
              </a:ext>
            </a:extLst>
          </p:cNvPr>
          <p:cNvSpPr>
            <a:spLocks noGrp="1"/>
          </p:cNvSpPr>
          <p:nvPr>
            <p:ph idx="1"/>
          </p:nvPr>
        </p:nvSpPr>
        <p:spPr/>
        <p:txBody>
          <a:bodyPr>
            <a:normAutofit fontScale="77500" lnSpcReduction="20000"/>
          </a:bodyPr>
          <a:lstStyle/>
          <a:p>
            <a:r>
              <a:rPr lang="cs-CZ" dirty="0"/>
              <a:t>PEN-Klub: po válce znovu obnoven. Jeho poválečný předseda </a:t>
            </a:r>
            <a:r>
              <a:rPr lang="cs-CZ" dirty="0" err="1"/>
              <a:t>Csokor</a:t>
            </a:r>
            <a:r>
              <a:rPr lang="cs-CZ" dirty="0"/>
              <a:t> se snaží o iniciativy k připomínání emigrantů (Werfel, </a:t>
            </a:r>
            <a:r>
              <a:rPr lang="cs-CZ" dirty="0" err="1"/>
              <a:t>Zweig</a:t>
            </a:r>
            <a:r>
              <a:rPr lang="cs-CZ" dirty="0"/>
              <a:t>, Musil, </a:t>
            </a:r>
            <a:r>
              <a:rPr lang="cs-CZ" dirty="0" err="1"/>
              <a:t>Broch</a:t>
            </a:r>
            <a:r>
              <a:rPr lang="cs-CZ" dirty="0"/>
              <a:t>) a protinacistických autorů i o navázání na předválečnou tradici rakouské literatury, ale k denacifikaci nedojde (např. členství Fritze </a:t>
            </a:r>
            <a:r>
              <a:rPr lang="cs-CZ" dirty="0" err="1"/>
              <a:t>Nabla</a:t>
            </a:r>
            <a:r>
              <a:rPr lang="cs-CZ" dirty="0"/>
              <a:t> v předsednictvu nebo znovupřijetí Maxe </a:t>
            </a:r>
            <a:r>
              <a:rPr lang="cs-CZ" dirty="0" err="1"/>
              <a:t>Mella</a:t>
            </a:r>
            <a:r>
              <a:rPr lang="cs-CZ" dirty="0"/>
              <a:t>)</a:t>
            </a:r>
          </a:p>
          <a:p>
            <a:r>
              <a:rPr lang="cs-CZ" dirty="0"/>
              <a:t>Ve 40. letech významný časopis </a:t>
            </a:r>
            <a:r>
              <a:rPr lang="cs-CZ" dirty="0" err="1"/>
              <a:t>Plan</a:t>
            </a:r>
            <a:r>
              <a:rPr lang="cs-CZ" dirty="0"/>
              <a:t> (vyd. Otto Basil): 1945-48 – navazoval na předválečnou lit. a avantgardní proudy – např. E. Fried</a:t>
            </a:r>
          </a:p>
          <a:p>
            <a:r>
              <a:rPr lang="cs-CZ" dirty="0"/>
              <a:t>Poválečný spor o osobnost Josefa </a:t>
            </a:r>
            <a:r>
              <a:rPr lang="cs-CZ" dirty="0" err="1"/>
              <a:t>Nadler</a:t>
            </a:r>
            <a:r>
              <a:rPr lang="cs-CZ" dirty="0"/>
              <a:t> a 1949/50 teatrologa Heinze </a:t>
            </a:r>
            <a:r>
              <a:rPr lang="cs-CZ" dirty="0" err="1"/>
              <a:t>Kindermanna</a:t>
            </a:r>
            <a:endParaRPr lang="cs-CZ" dirty="0"/>
          </a:p>
          <a:p>
            <a:r>
              <a:rPr lang="cs-CZ" dirty="0"/>
              <a:t>1947 vznik Vídeňského  Art klubu – </a:t>
            </a:r>
            <a:r>
              <a:rPr lang="cs-CZ" dirty="0" err="1"/>
              <a:t>výzvarníci</a:t>
            </a:r>
            <a:r>
              <a:rPr lang="cs-CZ" dirty="0"/>
              <a:t>: </a:t>
            </a:r>
            <a:r>
              <a:rPr lang="cs-CZ" dirty="0" err="1"/>
              <a:t>Kubin</a:t>
            </a:r>
            <a:r>
              <a:rPr lang="cs-CZ" dirty="0"/>
              <a:t>, </a:t>
            </a:r>
            <a:r>
              <a:rPr lang="cs-CZ" dirty="0" err="1"/>
              <a:t>Hundertwasser</a:t>
            </a:r>
            <a:endParaRPr lang="cs-CZ" dirty="0"/>
          </a:p>
          <a:p>
            <a:r>
              <a:rPr lang="cs-CZ" dirty="0"/>
              <a:t>1954 vznik Vídeňské skupiny – hl. organizátor H. C. </a:t>
            </a:r>
            <a:r>
              <a:rPr lang="cs-CZ" dirty="0" err="1"/>
              <a:t>Artmann</a:t>
            </a:r>
            <a:r>
              <a:rPr lang="cs-CZ" dirty="0"/>
              <a:t>, dále Oswald </a:t>
            </a:r>
            <a:r>
              <a:rPr lang="cs-CZ" dirty="0" err="1"/>
              <a:t>Wiener</a:t>
            </a:r>
            <a:r>
              <a:rPr lang="cs-CZ" dirty="0"/>
              <a:t>, nebo např. E. Jandl a F. </a:t>
            </a:r>
            <a:r>
              <a:rPr lang="cs-CZ" dirty="0" err="1"/>
              <a:t>Mayröcker</a:t>
            </a:r>
            <a:r>
              <a:rPr lang="cs-CZ" dirty="0"/>
              <a:t> – do 1964, </a:t>
            </a:r>
            <a:r>
              <a:rPr lang="cs-CZ" dirty="0" err="1"/>
              <a:t>Zeitschrift</a:t>
            </a:r>
            <a:r>
              <a:rPr lang="cs-CZ" dirty="0"/>
              <a:t> </a:t>
            </a:r>
            <a:r>
              <a:rPr lang="cs-CZ" dirty="0" err="1"/>
              <a:t>alpha</a:t>
            </a:r>
            <a:endParaRPr lang="cs-CZ" dirty="0"/>
          </a:p>
          <a:p>
            <a:r>
              <a:rPr lang="cs-CZ" dirty="0"/>
              <a:t>1973 </a:t>
            </a:r>
            <a:r>
              <a:rPr lang="cs-CZ" dirty="0" err="1"/>
              <a:t>Grazer</a:t>
            </a:r>
            <a:r>
              <a:rPr lang="cs-CZ" dirty="0"/>
              <a:t> </a:t>
            </a:r>
            <a:r>
              <a:rPr lang="cs-CZ" dirty="0" err="1"/>
              <a:t>Autorenversammlung</a:t>
            </a:r>
            <a:r>
              <a:rPr lang="cs-CZ" dirty="0"/>
              <a:t> – proti PEN Klubu </a:t>
            </a:r>
            <a:r>
              <a:rPr lang="cs-CZ" dirty="0" err="1"/>
              <a:t>zal</a:t>
            </a:r>
            <a:r>
              <a:rPr lang="cs-CZ" dirty="0"/>
              <a:t>. E. Jandl jako reakci na protest předsedy PEN klubu </a:t>
            </a:r>
            <a:r>
              <a:rPr lang="cs-CZ" dirty="0" err="1"/>
              <a:t>Lorneta</a:t>
            </a:r>
            <a:r>
              <a:rPr lang="cs-CZ" dirty="0"/>
              <a:t> – </a:t>
            </a:r>
            <a:r>
              <a:rPr lang="cs-CZ" dirty="0" err="1"/>
              <a:t>Holenii</a:t>
            </a:r>
            <a:r>
              <a:rPr lang="cs-CZ" dirty="0"/>
              <a:t> proti udělení Nobelovy ceny H. </a:t>
            </a:r>
            <a:r>
              <a:rPr lang="cs-CZ" dirty="0" err="1"/>
              <a:t>Böllovi</a:t>
            </a:r>
            <a:endParaRPr lang="cs-CZ" dirty="0"/>
          </a:p>
          <a:p>
            <a:r>
              <a:rPr lang="cs-CZ" dirty="0"/>
              <a:t>Od 1981 </a:t>
            </a:r>
            <a:r>
              <a:rPr lang="cs-CZ" b="1" dirty="0" err="1"/>
              <a:t>Interessengemeinschaft</a:t>
            </a:r>
            <a:r>
              <a:rPr lang="cs-CZ" b="1" dirty="0"/>
              <a:t> </a:t>
            </a:r>
            <a:r>
              <a:rPr lang="cs-CZ" b="1" dirty="0" err="1"/>
              <a:t>Autorinnen</a:t>
            </a:r>
            <a:r>
              <a:rPr lang="cs-CZ" b="1" dirty="0"/>
              <a:t> </a:t>
            </a:r>
            <a:r>
              <a:rPr lang="cs-CZ" b="1" dirty="0" err="1"/>
              <a:t>Autoren</a:t>
            </a:r>
            <a:r>
              <a:rPr lang="cs-CZ" b="1" dirty="0"/>
              <a:t> </a:t>
            </a:r>
            <a:r>
              <a:rPr lang="cs-CZ" dirty="0"/>
              <a:t>jako zastřešující organizace</a:t>
            </a:r>
          </a:p>
        </p:txBody>
      </p:sp>
    </p:spTree>
    <p:extLst>
      <p:ext uri="{BB962C8B-B14F-4D97-AF65-F5344CB8AC3E}">
        <p14:creationId xmlns:p14="http://schemas.microsoft.com/office/powerpoint/2010/main" val="367753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C3BC79-C4EE-46AC-95C2-5E56B7799CA9}"/>
              </a:ext>
            </a:extLst>
          </p:cNvPr>
          <p:cNvSpPr>
            <a:spLocks noGrp="1"/>
          </p:cNvSpPr>
          <p:nvPr>
            <p:ph type="title"/>
          </p:nvPr>
        </p:nvSpPr>
        <p:spPr/>
        <p:txBody>
          <a:bodyPr/>
          <a:lstStyle/>
          <a:p>
            <a:r>
              <a:rPr lang="cs-CZ" dirty="0"/>
              <a:t>Erich Fried (1921-1988)</a:t>
            </a:r>
          </a:p>
        </p:txBody>
      </p:sp>
      <p:sp>
        <p:nvSpPr>
          <p:cNvPr id="3" name="Zástupný obsah 2">
            <a:extLst>
              <a:ext uri="{FF2B5EF4-FFF2-40B4-BE49-F238E27FC236}">
                <a16:creationId xmlns:a16="http://schemas.microsoft.com/office/drawing/2014/main" id="{500A8870-D527-48EA-81E1-BB98F55A3906}"/>
              </a:ext>
            </a:extLst>
          </p:cNvPr>
          <p:cNvSpPr>
            <a:spLocks noGrp="1"/>
          </p:cNvSpPr>
          <p:nvPr>
            <p:ph idx="1"/>
          </p:nvPr>
        </p:nvSpPr>
        <p:spPr/>
        <p:txBody>
          <a:bodyPr>
            <a:normAutofit fontScale="92500" lnSpcReduction="20000"/>
          </a:bodyPr>
          <a:lstStyle/>
          <a:p>
            <a:r>
              <a:rPr lang="cs-CZ" dirty="0"/>
              <a:t>Židovského původu – během války v emigraci ve Velké Británii, pracuje pro BBC až do 60. let</a:t>
            </a:r>
          </a:p>
          <a:p>
            <a:r>
              <a:rPr lang="cs-CZ" dirty="0"/>
              <a:t>‚Během války po určitou dobu členem ještě b Kulturního svazu a Svazu komunistické mládeže, nicméně na protest proti stalinistickým tendencím z nich roku 1943 vystoupil</a:t>
            </a:r>
          </a:p>
          <a:p>
            <a:r>
              <a:rPr lang="cs-CZ" dirty="0"/>
              <a:t>Překladatel </a:t>
            </a:r>
            <a:r>
              <a:rPr lang="cs-CZ" dirty="0" err="1"/>
              <a:t>Shakespearea</a:t>
            </a:r>
            <a:r>
              <a:rPr lang="cs-CZ" dirty="0"/>
              <a:t>, básník: milostná poezie i politicky angažované básně, např.  Sbírka </a:t>
            </a:r>
            <a:r>
              <a:rPr lang="cs-CZ" dirty="0" err="1"/>
              <a:t>Deutschland</a:t>
            </a:r>
            <a:r>
              <a:rPr lang="cs-CZ" dirty="0"/>
              <a:t> (1944 v Londýně)</a:t>
            </a:r>
          </a:p>
          <a:p>
            <a:r>
              <a:rPr lang="cs-CZ" dirty="0"/>
              <a:t>V 60. letech činný v APO (</a:t>
            </a:r>
            <a:r>
              <a:rPr lang="cs-CZ" dirty="0" err="1"/>
              <a:t>Außerparlamentarische</a:t>
            </a:r>
            <a:r>
              <a:rPr lang="cs-CZ" dirty="0"/>
              <a:t> </a:t>
            </a:r>
            <a:r>
              <a:rPr lang="cs-CZ" dirty="0" err="1"/>
              <a:t>Opposition</a:t>
            </a:r>
            <a:r>
              <a:rPr lang="cs-CZ" dirty="0"/>
              <a:t>) a v hnutích 68. roku, vstoupil např. do sporu se západoberlínskou policií kvůli zastřelení Georga von </a:t>
            </a:r>
            <a:r>
              <a:rPr lang="cs-CZ" dirty="0" err="1"/>
              <a:t>Raucha</a:t>
            </a:r>
            <a:r>
              <a:rPr lang="cs-CZ" dirty="0"/>
              <a:t> jedním policistou Na </a:t>
            </a:r>
            <a:r>
              <a:rPr lang="cs-CZ" dirty="0" err="1"/>
              <a:t>Friedovu</a:t>
            </a:r>
            <a:r>
              <a:rPr lang="cs-CZ" dirty="0"/>
              <a:t> stranu se postavil např. H. </a:t>
            </a:r>
            <a:r>
              <a:rPr lang="cs-CZ" dirty="0" err="1"/>
              <a:t>Böll</a:t>
            </a:r>
            <a:endParaRPr lang="cs-CZ" dirty="0"/>
          </a:p>
          <a:p>
            <a:r>
              <a:rPr lang="cs-CZ" dirty="0"/>
              <a:t>1982 znovu získal rakouské občanství, ale ponechal si i to britské</a:t>
            </a:r>
          </a:p>
        </p:txBody>
      </p:sp>
    </p:spTree>
    <p:extLst>
      <p:ext uri="{BB962C8B-B14F-4D97-AF65-F5344CB8AC3E}">
        <p14:creationId xmlns:p14="http://schemas.microsoft.com/office/powerpoint/2010/main" val="15559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0C922C5-73B0-02D4-6811-E2041185214E}"/>
              </a:ext>
            </a:extLst>
          </p:cNvPr>
          <p:cNvSpPr>
            <a:spLocks noGrp="1"/>
          </p:cNvSpPr>
          <p:nvPr>
            <p:ph type="title"/>
          </p:nvPr>
        </p:nvSpPr>
        <p:spPr>
          <a:xfrm>
            <a:off x="5297762" y="329184"/>
            <a:ext cx="6251110" cy="1783080"/>
          </a:xfrm>
        </p:spPr>
        <p:txBody>
          <a:bodyPr anchor="b">
            <a:normAutofit/>
          </a:bodyPr>
          <a:lstStyle/>
          <a:p>
            <a:r>
              <a:rPr lang="cs-CZ" sz="5400"/>
              <a:t>Alfred Kubin (1877-1959)</a:t>
            </a:r>
          </a:p>
        </p:txBody>
      </p:sp>
      <p:pic>
        <p:nvPicPr>
          <p:cNvPr id="7" name="Obrázek 6" descr="Obsah obrázku skica, kresba, ilustrace, umění">
            <a:extLst>
              <a:ext uri="{FF2B5EF4-FFF2-40B4-BE49-F238E27FC236}">
                <a16:creationId xmlns:a16="http://schemas.microsoft.com/office/drawing/2014/main" id="{D2E9E3BD-FA48-50FF-1C3A-47D6DA54BB2A}"/>
              </a:ext>
            </a:extLst>
          </p:cNvPr>
          <p:cNvPicPr>
            <a:picLocks noChangeAspect="1"/>
          </p:cNvPicPr>
          <p:nvPr/>
        </p:nvPicPr>
        <p:blipFill>
          <a:blip r:embed="rId2">
            <a:extLst>
              <a:ext uri="{28A0092B-C50C-407E-A947-70E740481C1C}">
                <a14:useLocalDpi xmlns:a14="http://schemas.microsoft.com/office/drawing/2010/main" val="0"/>
              </a:ext>
            </a:extLst>
          </a:blip>
          <a:srcRect l="435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DE9650FF-9030-995C-B35C-C6BD8CE5779C}"/>
              </a:ext>
            </a:extLst>
          </p:cNvPr>
          <p:cNvSpPr>
            <a:spLocks noGrp="1"/>
          </p:cNvSpPr>
          <p:nvPr>
            <p:ph idx="1"/>
          </p:nvPr>
        </p:nvSpPr>
        <p:spPr>
          <a:xfrm>
            <a:off x="5297762" y="2706624"/>
            <a:ext cx="6251110" cy="3483864"/>
          </a:xfrm>
        </p:spPr>
        <p:txBody>
          <a:bodyPr>
            <a:normAutofit/>
          </a:bodyPr>
          <a:lstStyle/>
          <a:p>
            <a:r>
              <a:rPr lang="cs-CZ" sz="2000" dirty="0"/>
              <a:t>Původem z Litoměřic, ale vyrůstal v </a:t>
            </a:r>
            <a:r>
              <a:rPr lang="cs-CZ" sz="2000" dirty="0" err="1"/>
              <a:t>Zell</a:t>
            </a:r>
            <a:r>
              <a:rPr lang="cs-CZ" sz="2000" dirty="0"/>
              <a:t> </a:t>
            </a:r>
            <a:r>
              <a:rPr lang="cs-CZ" sz="2000" dirty="0" err="1"/>
              <a:t>am</a:t>
            </a:r>
            <a:r>
              <a:rPr lang="cs-CZ" sz="2000" dirty="0"/>
              <a:t> </a:t>
            </a:r>
            <a:r>
              <a:rPr lang="cs-CZ" sz="2000" dirty="0" err="1"/>
              <a:t>See</a:t>
            </a:r>
            <a:r>
              <a:rPr lang="cs-CZ" sz="2000" dirty="0"/>
              <a:t> u Salcburku, umělecky působil i v českých zemích – spolupracoval např. s G. </a:t>
            </a:r>
            <a:r>
              <a:rPr lang="cs-CZ" sz="2000" dirty="0" err="1"/>
              <a:t>Meyringem</a:t>
            </a:r>
            <a:endParaRPr lang="cs-CZ" sz="2000" dirty="0"/>
          </a:p>
          <a:p>
            <a:r>
              <a:rPr lang="cs-CZ" sz="2000" dirty="0"/>
              <a:t>Nejen malíř a grafik, ale též spisovatel (Země snivců – Die </a:t>
            </a:r>
            <a:r>
              <a:rPr lang="cs-CZ" sz="2000" dirty="0" err="1"/>
              <a:t>andere</a:t>
            </a:r>
            <a:r>
              <a:rPr lang="cs-CZ" sz="2000" dirty="0"/>
              <a:t> </a:t>
            </a:r>
            <a:r>
              <a:rPr lang="cs-CZ" sz="2000" dirty="0" err="1"/>
              <a:t>Seite</a:t>
            </a:r>
            <a:r>
              <a:rPr lang="cs-CZ" sz="2000" dirty="0"/>
              <a:t>)</a:t>
            </a:r>
          </a:p>
          <a:p>
            <a:r>
              <a:rPr lang="cs-CZ" sz="2000" dirty="0"/>
              <a:t> jeho působní v dobách nacistických kontroverzní</a:t>
            </a:r>
          </a:p>
          <a:p>
            <a:r>
              <a:rPr lang="cs-CZ" sz="2000" dirty="0"/>
              <a:t>po válce se stáhl na rakouský venkov, kde se věnoval i okultismu – mistr sebe stylizace – znám </a:t>
            </a:r>
            <a:r>
              <a:rPr lang="cs-CZ" sz="2000" dirty="0" err="1"/>
              <a:t>jako„Hexenmeister</a:t>
            </a:r>
            <a:r>
              <a:rPr lang="cs-CZ" sz="2000" dirty="0"/>
              <a:t> von </a:t>
            </a:r>
            <a:r>
              <a:rPr lang="cs-CZ" sz="2000" dirty="0" err="1"/>
              <a:t>Zwickledt</a:t>
            </a:r>
            <a:r>
              <a:rPr lang="cs-CZ" sz="2000" dirty="0"/>
              <a:t>“</a:t>
            </a:r>
          </a:p>
          <a:p>
            <a:endParaRPr lang="cs-CZ" sz="2000" dirty="0"/>
          </a:p>
        </p:txBody>
      </p:sp>
    </p:spTree>
    <p:extLst>
      <p:ext uri="{BB962C8B-B14F-4D97-AF65-F5344CB8AC3E}">
        <p14:creationId xmlns:p14="http://schemas.microsoft.com/office/powerpoint/2010/main" val="295816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B835001-7C5B-46C3-AA42-866B4CD7E5ED}"/>
              </a:ext>
            </a:extLst>
          </p:cNvPr>
          <p:cNvSpPr>
            <a:spLocks noGrp="1"/>
          </p:cNvSpPr>
          <p:nvPr>
            <p:ph type="title"/>
          </p:nvPr>
        </p:nvSpPr>
        <p:spPr>
          <a:xfrm>
            <a:off x="1981200" y="274638"/>
            <a:ext cx="8229600" cy="1143000"/>
          </a:xfrm>
        </p:spPr>
        <p:txBody>
          <a:bodyPr anchor="ctr">
            <a:normAutofit/>
          </a:bodyPr>
          <a:lstStyle/>
          <a:p>
            <a:r>
              <a:rPr lang="cs-CZ" dirty="0" err="1"/>
              <a:t>Friedericke</a:t>
            </a:r>
            <a:r>
              <a:rPr lang="cs-CZ" dirty="0"/>
              <a:t> </a:t>
            </a:r>
            <a:r>
              <a:rPr lang="cs-CZ" dirty="0" err="1"/>
              <a:t>Mayröcker</a:t>
            </a:r>
            <a:r>
              <a:rPr lang="cs-CZ" dirty="0"/>
              <a:t> a Ernst Jandl</a:t>
            </a:r>
          </a:p>
        </p:txBody>
      </p:sp>
      <p:pic>
        <p:nvPicPr>
          <p:cNvPr id="3" name="Zástupný obsah 2" descr="Obsah obrázku exteriér, tráva, osoba, vsedě&#10;&#10;Popis byl vytvořen automaticky">
            <a:extLst>
              <a:ext uri="{FF2B5EF4-FFF2-40B4-BE49-F238E27FC236}">
                <a16:creationId xmlns:a16="http://schemas.microsoft.com/office/drawing/2014/main" id="{505BB583-021D-45A5-9578-AD9D8D1A797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90" r="10675" b="-4"/>
          <a:stretch/>
        </p:blipFill>
        <p:spPr>
          <a:xfrm>
            <a:off x="1500852" y="1183938"/>
            <a:ext cx="3312368" cy="3712092"/>
          </a:xfrm>
          <a:noFill/>
        </p:spPr>
      </p:pic>
      <p:pic>
        <p:nvPicPr>
          <p:cNvPr id="7" name="Zástupný obsah 6" descr="Obsah obrázku osoba, fotka, žena, pózování&#10;&#10;Popis byl vytvořen automaticky">
            <a:extLst>
              <a:ext uri="{FF2B5EF4-FFF2-40B4-BE49-F238E27FC236}">
                <a16:creationId xmlns:a16="http://schemas.microsoft.com/office/drawing/2014/main" id="{48995815-27E6-405B-B04E-C6C79CC10F4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06244" y="1268760"/>
            <a:ext cx="3384376" cy="3384376"/>
          </a:xfrm>
        </p:spPr>
      </p:pic>
      <p:sp>
        <p:nvSpPr>
          <p:cNvPr id="9" name="TextovéPole 8">
            <a:extLst>
              <a:ext uri="{FF2B5EF4-FFF2-40B4-BE49-F238E27FC236}">
                <a16:creationId xmlns:a16="http://schemas.microsoft.com/office/drawing/2014/main" id="{C5495E6E-13F2-4DF1-BC16-CF4706EEB144}"/>
              </a:ext>
            </a:extLst>
          </p:cNvPr>
          <p:cNvSpPr txBox="1"/>
          <p:nvPr/>
        </p:nvSpPr>
        <p:spPr>
          <a:xfrm>
            <a:off x="1631504" y="5085184"/>
            <a:ext cx="8928992" cy="2031325"/>
          </a:xfrm>
          <a:prstGeom prst="rect">
            <a:avLst/>
          </a:prstGeom>
          <a:noFill/>
        </p:spPr>
        <p:txBody>
          <a:bodyPr wrap="square" rtlCol="0">
            <a:spAutoFit/>
          </a:bodyPr>
          <a:lstStyle/>
          <a:p>
            <a:r>
              <a:rPr lang="cs-CZ" dirty="0"/>
              <a:t>Manželský i tvůrčí pár –společné autorství zejména experimentálních a rozhlasových her</a:t>
            </a:r>
          </a:p>
          <a:p>
            <a:r>
              <a:rPr lang="cs-CZ" dirty="0"/>
              <a:t>Jandl  (1925-2000)– hlavně lyrika, zejm. konkrétní poezie, ale také např. </a:t>
            </a:r>
            <a:r>
              <a:rPr lang="cs-CZ" dirty="0" err="1"/>
              <a:t>Wien</a:t>
            </a:r>
            <a:r>
              <a:rPr lang="cs-CZ" dirty="0"/>
              <a:t>. </a:t>
            </a:r>
            <a:r>
              <a:rPr lang="cs-CZ" dirty="0" err="1"/>
              <a:t>Heldenplatz</a:t>
            </a:r>
            <a:r>
              <a:rPr lang="cs-CZ" dirty="0"/>
              <a:t>: </a:t>
            </a:r>
            <a:r>
              <a:rPr lang="cs-CZ" dirty="0">
                <a:hlinkClick r:id="rId4"/>
              </a:rPr>
              <a:t>https://</a:t>
            </a:r>
            <a:r>
              <a:rPr lang="cs-CZ" dirty="0" err="1">
                <a:hlinkClick r:id="rId4"/>
              </a:rPr>
              <a:t>www.youtube.com</a:t>
            </a:r>
            <a:r>
              <a:rPr lang="cs-CZ" dirty="0">
                <a:hlinkClick r:id="rId4"/>
              </a:rPr>
              <a:t>/</a:t>
            </a:r>
            <a:r>
              <a:rPr lang="cs-CZ" dirty="0" err="1">
                <a:hlinkClick r:id="rId4"/>
              </a:rPr>
              <a:t>watch?v</a:t>
            </a:r>
            <a:r>
              <a:rPr lang="cs-CZ" dirty="0">
                <a:hlinkClick r:id="rId4"/>
              </a:rPr>
              <a:t>=</a:t>
            </a:r>
            <a:r>
              <a:rPr lang="cs-CZ" dirty="0" err="1">
                <a:hlinkClick r:id="rId4"/>
              </a:rPr>
              <a:t>tYC3sDrZOt4</a:t>
            </a:r>
            <a:endParaRPr lang="cs-CZ" dirty="0"/>
          </a:p>
          <a:p>
            <a:r>
              <a:rPr lang="cs-CZ" dirty="0">
                <a:hlinkClick r:id="rId5"/>
              </a:rPr>
              <a:t>https://</a:t>
            </a:r>
            <a:r>
              <a:rPr lang="cs-CZ" dirty="0" err="1">
                <a:hlinkClick r:id="rId5"/>
              </a:rPr>
              <a:t>www.lyrikline.org</a:t>
            </a:r>
            <a:r>
              <a:rPr lang="cs-CZ" dirty="0">
                <a:hlinkClick r:id="rId5"/>
              </a:rPr>
              <a:t>/de/</a:t>
            </a:r>
            <a:r>
              <a:rPr lang="cs-CZ" dirty="0" err="1">
                <a:hlinkClick r:id="rId5"/>
              </a:rPr>
              <a:t>gedichte</a:t>
            </a:r>
            <a:r>
              <a:rPr lang="cs-CZ" dirty="0">
                <a:hlinkClick r:id="rId5"/>
              </a:rPr>
              <a:t>/</a:t>
            </a:r>
            <a:r>
              <a:rPr lang="cs-CZ" dirty="0" err="1">
                <a:hlinkClick r:id="rId5"/>
              </a:rPr>
              <a:t>wien</a:t>
            </a:r>
            <a:r>
              <a:rPr lang="cs-CZ" dirty="0">
                <a:hlinkClick r:id="rId5"/>
              </a:rPr>
              <a:t>-</a:t>
            </a:r>
            <a:r>
              <a:rPr lang="cs-CZ" dirty="0" err="1">
                <a:hlinkClick r:id="rId5"/>
              </a:rPr>
              <a:t>heldenplatz</a:t>
            </a:r>
            <a:r>
              <a:rPr lang="cs-CZ" dirty="0">
                <a:hlinkClick r:id="rId5"/>
              </a:rPr>
              <a:t>-1229</a:t>
            </a:r>
            <a:endParaRPr lang="cs-CZ" dirty="0"/>
          </a:p>
          <a:p>
            <a:r>
              <a:rPr lang="cs-CZ" dirty="0"/>
              <a:t> </a:t>
            </a:r>
            <a:r>
              <a:rPr lang="cs-CZ" dirty="0" err="1"/>
              <a:t>Mayröcker</a:t>
            </a:r>
            <a:r>
              <a:rPr lang="cs-CZ" dirty="0"/>
              <a:t> (1924-) – lyrika, próza i rozhlasové hry, 4 s E. Jandlem. Nejznámější dílo: Paloma (2008), hra </a:t>
            </a:r>
            <a:r>
              <a:rPr lang="cs-CZ" dirty="0" err="1"/>
              <a:t>FünfMann</a:t>
            </a:r>
            <a:r>
              <a:rPr lang="cs-CZ" dirty="0"/>
              <a:t> </a:t>
            </a:r>
            <a:r>
              <a:rPr lang="cs-CZ" dirty="0" err="1"/>
              <a:t>Menschen</a:t>
            </a:r>
            <a:r>
              <a:rPr lang="cs-CZ" dirty="0"/>
              <a:t> (2002)  </a:t>
            </a:r>
            <a:r>
              <a:rPr lang="cs-CZ" dirty="0">
                <a:hlinkClick r:id="rId6"/>
              </a:rPr>
              <a:t>https://www.youtube.com/watch?v=</a:t>
            </a:r>
            <a:r>
              <a:rPr lang="cs-CZ" dirty="0" err="1">
                <a:hlinkClick r:id="rId6"/>
              </a:rPr>
              <a:t>yY_turZfmeA</a:t>
            </a:r>
            <a:endParaRPr lang="cs-CZ" dirty="0"/>
          </a:p>
        </p:txBody>
      </p:sp>
    </p:spTree>
    <p:extLst>
      <p:ext uri="{BB962C8B-B14F-4D97-AF65-F5344CB8AC3E}">
        <p14:creationId xmlns:p14="http://schemas.microsoft.com/office/powerpoint/2010/main" val="67209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838200" y="1412488"/>
            <a:ext cx="2899189" cy="4363844"/>
          </a:xfrm>
        </p:spPr>
        <p:txBody>
          <a:bodyPr anchor="t">
            <a:normAutofit/>
          </a:bodyPr>
          <a:lstStyle/>
          <a:p>
            <a:r>
              <a:rPr lang="cs-CZ" sz="4000">
                <a:solidFill>
                  <a:srgbClr val="FFFFFF"/>
                </a:solidFill>
              </a:rPr>
              <a:t>Ernst Jandl (1925-2000), překlad Josef Hiršal</a:t>
            </a:r>
          </a:p>
        </p:txBody>
      </p:sp>
      <p:sp>
        <p:nvSpPr>
          <p:cNvPr id="5" name="Zástupný symbol pro obsah 4"/>
          <p:cNvSpPr>
            <a:spLocks noGrp="1"/>
          </p:cNvSpPr>
          <p:nvPr>
            <p:ph sz="half" idx="1"/>
          </p:nvPr>
        </p:nvSpPr>
        <p:spPr>
          <a:xfrm>
            <a:off x="4380855" y="1412489"/>
            <a:ext cx="3427283" cy="4363844"/>
          </a:xfrm>
        </p:spPr>
        <p:txBody>
          <a:bodyPr>
            <a:normAutofit/>
          </a:bodyPr>
          <a:lstStyle/>
          <a:p>
            <a:r>
              <a:rPr lang="cs-CZ" sz="1100"/>
              <a:t>Otův mopslík </a:t>
            </a:r>
          </a:p>
          <a:p>
            <a:pPr marL="0" indent="0">
              <a:buNone/>
            </a:pPr>
            <a:r>
              <a:rPr lang="cs-CZ" sz="1100"/>
              <a:t>otův mopslík trucuje</a:t>
            </a:r>
          </a:p>
          <a:p>
            <a:pPr marL="0" indent="0">
              <a:buNone/>
            </a:pPr>
            <a:r>
              <a:rPr lang="cs-CZ" sz="1100"/>
              <a:t>oto: ven mopslíku ven</a:t>
            </a:r>
          </a:p>
          <a:p>
            <a:pPr marL="0" indent="0">
              <a:buNone/>
            </a:pPr>
            <a:r>
              <a:rPr lang="cs-CZ" sz="1100"/>
              <a:t>otův mopslík skáče ven</a:t>
            </a:r>
          </a:p>
          <a:p>
            <a:pPr marL="0" indent="0">
              <a:buNone/>
            </a:pPr>
            <a:r>
              <a:rPr lang="cs-CZ" sz="1100"/>
              <a:t>oto: taktak.</a:t>
            </a:r>
          </a:p>
          <a:p>
            <a:pPr marL="0" indent="0">
              <a:buNone/>
            </a:pPr>
            <a:r>
              <a:rPr lang="cs-CZ" sz="1100"/>
              <a:t>oto nosí uhlí</a:t>
            </a:r>
          </a:p>
          <a:p>
            <a:pPr marL="0" indent="0">
              <a:buNone/>
            </a:pPr>
            <a:r>
              <a:rPr lang="cs-CZ" sz="1100"/>
              <a:t>oto nosí ovoce</a:t>
            </a:r>
          </a:p>
          <a:p>
            <a:pPr marL="0" indent="0">
              <a:buNone/>
            </a:pPr>
            <a:r>
              <a:rPr lang="cs-CZ" sz="1100"/>
              <a:t>oto naslouchá</a:t>
            </a:r>
          </a:p>
          <a:p>
            <a:pPr marL="0" indent="0">
              <a:buNone/>
            </a:pPr>
            <a:r>
              <a:rPr lang="cs-CZ" sz="1100"/>
              <a:t>oto: mopslíku mopslíku</a:t>
            </a:r>
          </a:p>
          <a:p>
            <a:pPr marL="0" indent="0">
              <a:buNone/>
            </a:pPr>
            <a:r>
              <a:rPr lang="cs-CZ" sz="1100"/>
              <a:t>oto doufá</a:t>
            </a:r>
          </a:p>
          <a:p>
            <a:pPr marL="0" indent="0">
              <a:buNone/>
            </a:pPr>
            <a:r>
              <a:rPr lang="cs-CZ" sz="1100"/>
              <a:t>otův mopslík klepe</a:t>
            </a:r>
          </a:p>
          <a:p>
            <a:pPr marL="0" indent="0">
              <a:buNone/>
            </a:pPr>
            <a:r>
              <a:rPr lang="cs-CZ" sz="1100"/>
              <a:t>oto: pojď mopslíku pojď</a:t>
            </a:r>
          </a:p>
          <a:p>
            <a:pPr marL="0" indent="0">
              <a:buNone/>
            </a:pPr>
            <a:r>
              <a:rPr lang="cs-CZ" sz="1100"/>
              <a:t>otův mopslík vchází</a:t>
            </a:r>
          </a:p>
          <a:p>
            <a:pPr marL="0" indent="0">
              <a:buNone/>
            </a:pPr>
            <a:r>
              <a:rPr lang="cs-CZ" sz="1100"/>
              <a:t>otův mopslík zvrací</a:t>
            </a:r>
          </a:p>
          <a:p>
            <a:pPr marL="0" indent="0">
              <a:buNone/>
            </a:pPr>
            <a:r>
              <a:rPr lang="cs-CZ" sz="1100"/>
              <a:t>oto: óbožeóbože</a:t>
            </a:r>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Zástupný symbol pro obsah 5"/>
          <p:cNvSpPr>
            <a:spLocks noGrp="1"/>
          </p:cNvSpPr>
          <p:nvPr>
            <p:ph sz="half" idx="2"/>
          </p:nvPr>
        </p:nvSpPr>
        <p:spPr>
          <a:xfrm>
            <a:off x="8451604" y="1412489"/>
            <a:ext cx="3197701" cy="4363844"/>
          </a:xfrm>
        </p:spPr>
        <p:txBody>
          <a:bodyPr>
            <a:normAutofit/>
          </a:bodyPr>
          <a:lstStyle/>
          <a:p>
            <a:r>
              <a:rPr lang="cs-CZ" sz="1700" b="1"/>
              <a:t>ottos mops</a:t>
            </a:r>
          </a:p>
          <a:p>
            <a:r>
              <a:rPr lang="cs-CZ" sz="1700"/>
              <a:t>ottos mops trotzt</a:t>
            </a:r>
            <a:br>
              <a:rPr lang="cs-CZ" sz="1700"/>
            </a:br>
            <a:r>
              <a:rPr lang="cs-CZ" sz="1700"/>
              <a:t>otto: fort mops fort</a:t>
            </a:r>
            <a:br>
              <a:rPr lang="cs-CZ" sz="1700"/>
            </a:br>
            <a:r>
              <a:rPr lang="cs-CZ" sz="1700"/>
              <a:t>ottos mops hopst fort</a:t>
            </a:r>
            <a:br>
              <a:rPr lang="cs-CZ" sz="1700"/>
            </a:br>
            <a:r>
              <a:rPr lang="cs-CZ" sz="1700"/>
              <a:t>otto: soso</a:t>
            </a:r>
          </a:p>
          <a:p>
            <a:r>
              <a:rPr lang="cs-CZ" sz="1700"/>
              <a:t>otto holt koks</a:t>
            </a:r>
            <a:br>
              <a:rPr lang="cs-CZ" sz="1700"/>
            </a:br>
            <a:r>
              <a:rPr lang="cs-CZ" sz="1700"/>
              <a:t>otto holt obst</a:t>
            </a:r>
            <a:br>
              <a:rPr lang="cs-CZ" sz="1700"/>
            </a:br>
            <a:r>
              <a:rPr lang="cs-CZ" sz="1700"/>
              <a:t>otto horcht</a:t>
            </a:r>
            <a:br>
              <a:rPr lang="cs-CZ" sz="1700"/>
            </a:br>
            <a:r>
              <a:rPr lang="cs-CZ" sz="1700"/>
              <a:t>otto: mops mops</a:t>
            </a:r>
            <a:br>
              <a:rPr lang="cs-CZ" sz="1700"/>
            </a:br>
            <a:r>
              <a:rPr lang="cs-CZ" sz="1700"/>
              <a:t>otto hofft</a:t>
            </a:r>
          </a:p>
          <a:p>
            <a:r>
              <a:rPr lang="cs-CZ" sz="1700"/>
              <a:t>ottos mops klopft</a:t>
            </a:r>
            <a:br>
              <a:rPr lang="cs-CZ" sz="1700"/>
            </a:br>
            <a:r>
              <a:rPr lang="cs-CZ" sz="1700"/>
              <a:t>otto: komm mops komm</a:t>
            </a:r>
            <a:br>
              <a:rPr lang="cs-CZ" sz="1700"/>
            </a:br>
            <a:r>
              <a:rPr lang="cs-CZ" sz="1700"/>
              <a:t>ottos mops kommt</a:t>
            </a:r>
            <a:br>
              <a:rPr lang="cs-CZ" sz="1700"/>
            </a:br>
            <a:r>
              <a:rPr lang="cs-CZ" sz="1700"/>
              <a:t>ottos mops kotzt</a:t>
            </a:r>
            <a:br>
              <a:rPr lang="cs-CZ" sz="1700"/>
            </a:br>
            <a:r>
              <a:rPr lang="cs-CZ" sz="1700"/>
              <a:t>otto: ogottogott</a:t>
            </a:r>
          </a:p>
        </p:txBody>
      </p:sp>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A8DD2E1-F70C-41CD-B8B0-1A61342A4CBE}">
  <we:reference id="wa200005012" version="1.0.0.0" store="cs-CZ" storeType="OMEX"/>
  <we:alternateReferences>
    <we:reference id="WA200005012" version="1.0.0.0" store="WA200005012"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14503</TotalTime>
  <Words>3399</Words>
  <Application>Microsoft Office PowerPoint</Application>
  <PresentationFormat>Širokoúhlá obrazovka</PresentationFormat>
  <Paragraphs>224</Paragraphs>
  <Slides>30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30</vt:i4>
      </vt:variant>
    </vt:vector>
  </HeadingPairs>
  <TitlesOfParts>
    <vt:vector size="35" baseType="lpstr">
      <vt:lpstr>Aptos</vt:lpstr>
      <vt:lpstr>Aptos Display</vt:lpstr>
      <vt:lpstr>Arial</vt:lpstr>
      <vt:lpstr>Calibri</vt:lpstr>
      <vt:lpstr>Motiv Office</vt:lpstr>
      <vt:lpstr>Rakouská kultura po roce 1945</vt:lpstr>
      <vt:lpstr>Rakouská identita?</vt:lpstr>
      <vt:lpstr>Rakouská kultura po roce 1945</vt:lpstr>
      <vt:lpstr>Vklad Viktora Matejky do organizace  rakouské kultury po roce 1945</vt:lpstr>
      <vt:lpstr>Instituce a skupiny – boj o poválečnou rakouskou kulturu</vt:lpstr>
      <vt:lpstr>Erich Fried (1921-1988)</vt:lpstr>
      <vt:lpstr>Alfred Kubin (1877-1959)</vt:lpstr>
      <vt:lpstr>Friedericke Mayröcker a Ernst Jandl</vt:lpstr>
      <vt:lpstr>Ernst Jandl (1925-2000), překlad Josef Hiršal</vt:lpstr>
      <vt:lpstr>Ingeborg Bachmann(1926-1973)</vt:lpstr>
      <vt:lpstr>Ingeborg Bachmann: Čechy leží u moře (1964)</vt:lpstr>
      <vt:lpstr>Rakouské výtvarné umění a  architektura: Friedensreich Hundertwasser (Friedrich Stowasser)</vt:lpstr>
      <vt:lpstr>Hundertwasser (1928-2000)</vt:lpstr>
      <vt:lpstr>Hundertwasser  - „architekt“</vt:lpstr>
      <vt:lpstr>Rakouské umění let šedesátých</vt:lpstr>
      <vt:lpstr>Rakouské divadlo: Burgtheater</vt:lpstr>
      <vt:lpstr>Thomas Bernhard (1931-1989)</vt:lpstr>
      <vt:lpstr>Robert Menasse (1954-)</vt:lpstr>
      <vt:lpstr>Německojazyční nositelé Nobelovy ceny za literaturu</vt:lpstr>
      <vt:lpstr>Elfriede Jelinek (nar. 1946)</vt:lpstr>
      <vt:lpstr>Peter Handke (nar. 1942)</vt:lpstr>
      <vt:lpstr>Peter Handke: ohlasy na udělení Nobelovy ceny</vt:lpstr>
      <vt:lpstr>Peter Handke: ohlasy na udělení Nobelovy ceny</vt:lpstr>
      <vt:lpstr>Z rakouského moderního sochařství</vt:lpstr>
      <vt:lpstr>K  rakouské literatuře po roce 1990</vt:lpstr>
      <vt:lpstr>Christoph Ransmayr (nar. 1954)</vt:lpstr>
      <vt:lpstr>Norbert Gstrein (1961-)</vt:lpstr>
      <vt:lpstr>Migrační literatura</vt:lpstr>
      <vt:lpstr>K rakouské literární scéně po roce 1990</vt:lpstr>
      <vt:lpstr>Kontinuita a diskontinuita - příklady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Alena Zelená</dc:creator>
  <cp:lastModifiedBy>Alena Zelená</cp:lastModifiedBy>
  <cp:revision>48</cp:revision>
  <dcterms:created xsi:type="dcterms:W3CDTF">2024-08-23T16:04:38Z</dcterms:created>
  <dcterms:modified xsi:type="dcterms:W3CDTF">2024-11-19T12:54:34Z</dcterms:modified>
</cp:coreProperties>
</file>