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5" r:id="rId2"/>
    <p:sldId id="387" r:id="rId3"/>
    <p:sldId id="386" r:id="rId4"/>
    <p:sldId id="289" r:id="rId5"/>
    <p:sldId id="271" r:id="rId6"/>
    <p:sldId id="262" r:id="rId7"/>
    <p:sldId id="353" r:id="rId8"/>
    <p:sldId id="290" r:id="rId9"/>
    <p:sldId id="274" r:id="rId10"/>
    <p:sldId id="276" r:id="rId11"/>
    <p:sldId id="278" r:id="rId12"/>
    <p:sldId id="279" r:id="rId13"/>
    <p:sldId id="282" r:id="rId14"/>
    <p:sldId id="383" r:id="rId15"/>
    <p:sldId id="299" r:id="rId16"/>
    <p:sldId id="380" r:id="rId17"/>
    <p:sldId id="291" r:id="rId18"/>
    <p:sldId id="306" r:id="rId19"/>
    <p:sldId id="286" r:id="rId20"/>
    <p:sldId id="379" r:id="rId21"/>
    <p:sldId id="360" r:id="rId22"/>
    <p:sldId id="302" r:id="rId23"/>
    <p:sldId id="366" r:id="rId24"/>
    <p:sldId id="314" r:id="rId25"/>
    <p:sldId id="292" r:id="rId26"/>
    <p:sldId id="318" r:id="rId27"/>
    <p:sldId id="382" r:id="rId28"/>
    <p:sldId id="361"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EBD04C-457A-46DD-8A5D-A323C938D16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FE14455-9A54-460D-8B60-6B0067F57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A3CA35D-776F-4742-B35F-4D4672D033E0}"/>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6CBDFF37-5841-4766-A6F5-3CB0B3AF63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3780A2E-6BD8-4704-BCE7-947D84708EF9}"/>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95791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D2D6DE-80F7-4068-94CC-5537CAFA4C9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F718F6B-44A0-4AF9-81A2-8D4D97FC3D7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1A2C860-A7B4-40A1-A195-D25CFEB03CD3}"/>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4B122277-73DF-4E97-82E6-793A3129D54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8CF341-3FA7-4000-98F9-C4CE31978A41}"/>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16996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E681F4-23AF-4D4E-8673-D3015C8E69D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10826E8-1E2B-4614-B277-05708909040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1A24CD-72F4-48E6-94CA-557DC65D2A32}"/>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FC2491C8-D943-419E-8E6B-842E02A3B2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7CF1BB-3FF3-4DBB-BF5B-7060A399C63B}"/>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110943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5BC23F-7C7A-41AE-BE5C-97D58F4246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204FD5E-5F73-46B4-A013-97DE8AE96ED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29E65A7-1C59-4E5C-94C5-72FFA6675E3A}"/>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AFA46FDC-36CA-484C-9A1F-2F7B97D14F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6B6326-16FE-485C-869F-C4C041A71AF5}"/>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03702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9BF651-8130-4E70-94D7-C9AA3686BCD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5CBCA02-9D4A-4C09-834B-0B5C4455CB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5DE616C-F807-4B51-AD5E-3072B183F523}"/>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6114754B-C2F0-4419-8EAD-28B4D135F2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BCBF26F-CCD0-47C4-9101-F3F32BFDE6B4}"/>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87711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BB60FC-44E9-436E-BD1F-9CA85B5862E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B2D6E77-A572-45FE-85F7-92420068B21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3E6534B-87B1-4F58-8587-FCC7067AAFA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FA205DB-4FD4-40BD-9C8F-E881CF266FB4}"/>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6" name="Zástupný symbol pro zápatí 5">
            <a:extLst>
              <a:ext uri="{FF2B5EF4-FFF2-40B4-BE49-F238E27FC236}">
                <a16:creationId xmlns:a16="http://schemas.microsoft.com/office/drawing/2014/main" id="{955E66D9-0138-425F-8947-93563B0526B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162F5F-5912-4A13-A97C-F5FAA01A26FD}"/>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94046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5FA984-0AC5-41BD-B789-A42350574F1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F90872A-7266-4476-B5CA-84049A808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B60DCE-1E9D-42CC-B4B5-AE186B00CF5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B866B58-DDBA-49E0-8F4D-A92538A689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C81DF02-0161-4293-8DB3-D63848F8AC0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8DE0221-A550-4BA9-83F6-50E35695F9DE}"/>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8" name="Zástupný symbol pro zápatí 7">
            <a:extLst>
              <a:ext uri="{FF2B5EF4-FFF2-40B4-BE49-F238E27FC236}">
                <a16:creationId xmlns:a16="http://schemas.microsoft.com/office/drawing/2014/main" id="{B361FA02-83A8-40F7-A5A7-170C63C5797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D159608-5A6C-4C3E-B1F1-ABD2B3EADA92}"/>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03203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471399-BD1B-44C9-BFC4-6932331C29B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14E4432-1165-47F5-82FC-6713C00F0D30}"/>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4" name="Zástupný symbol pro zápatí 3">
            <a:extLst>
              <a:ext uri="{FF2B5EF4-FFF2-40B4-BE49-F238E27FC236}">
                <a16:creationId xmlns:a16="http://schemas.microsoft.com/office/drawing/2014/main" id="{D4C98CBA-151F-49E2-B7C6-DD44EF1563F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7A3CA11-ACDD-4B1B-971A-FA6A37B4F3F4}"/>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22258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2E36FA4-0C67-431C-B53A-1D25205F4A6E}"/>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3" name="Zástupný symbol pro zápatí 2">
            <a:extLst>
              <a:ext uri="{FF2B5EF4-FFF2-40B4-BE49-F238E27FC236}">
                <a16:creationId xmlns:a16="http://schemas.microsoft.com/office/drawing/2014/main" id="{87C35FF7-41EB-4453-811F-F0C8BE7266A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7EF5333-1489-4176-AFD3-29457DF5E336}"/>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403310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3F90B3-D023-458A-9F58-C433B6D8E8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87B2216-A082-45E2-B371-193CF6827E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2411BA6-51E4-4A11-9287-04AA140E4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7D6958D-290C-4F2F-A9CC-3F27B23D5533}"/>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6" name="Zástupný symbol pro zápatí 5">
            <a:extLst>
              <a:ext uri="{FF2B5EF4-FFF2-40B4-BE49-F238E27FC236}">
                <a16:creationId xmlns:a16="http://schemas.microsoft.com/office/drawing/2014/main" id="{4B7AFB6D-BA44-4B3A-AD65-0D258306672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3967FD4-C57A-43FF-AF81-1AFA163D72D8}"/>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125321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3E4C20-1B0B-4277-B6BA-F5101AA4FD3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EB49046-55A8-4F75-929D-F498309354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0555238-F85C-4B43-8D94-B6D877ED8B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E325AB1-AE94-4751-AA4F-04AB032734E5}"/>
              </a:ext>
            </a:extLst>
          </p:cNvPr>
          <p:cNvSpPr>
            <a:spLocks noGrp="1"/>
          </p:cNvSpPr>
          <p:nvPr>
            <p:ph type="dt" sz="half" idx="10"/>
          </p:nvPr>
        </p:nvSpPr>
        <p:spPr/>
        <p:txBody>
          <a:bodyPr/>
          <a:lstStyle/>
          <a:p>
            <a:fld id="{B9C311EA-F93A-4757-936C-026D7B134937}" type="datetimeFigureOut">
              <a:rPr lang="cs-CZ" smtClean="0"/>
              <a:t>13.11.2024</a:t>
            </a:fld>
            <a:endParaRPr lang="cs-CZ"/>
          </a:p>
        </p:txBody>
      </p:sp>
      <p:sp>
        <p:nvSpPr>
          <p:cNvPr id="6" name="Zástupný symbol pro zápatí 5">
            <a:extLst>
              <a:ext uri="{FF2B5EF4-FFF2-40B4-BE49-F238E27FC236}">
                <a16:creationId xmlns:a16="http://schemas.microsoft.com/office/drawing/2014/main" id="{EAFA34E9-F5BB-41FB-8AC3-096D1B79532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EDABD94-D6CB-4D76-A71F-4FEDEF1946E9}"/>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331331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C361AF0-1CB9-4E16-A01D-B85E270D93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C891098-0A21-4677-BD60-A7A687B19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852DD7-2772-427B-89E4-E9E5DC787B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311EA-F93A-4757-936C-026D7B134937}" type="datetimeFigureOut">
              <a:rPr lang="cs-CZ" smtClean="0"/>
              <a:t>13.11.2024</a:t>
            </a:fld>
            <a:endParaRPr lang="cs-CZ"/>
          </a:p>
        </p:txBody>
      </p:sp>
      <p:sp>
        <p:nvSpPr>
          <p:cNvPr id="5" name="Zástupný symbol pro zápatí 4">
            <a:extLst>
              <a:ext uri="{FF2B5EF4-FFF2-40B4-BE49-F238E27FC236}">
                <a16:creationId xmlns:a16="http://schemas.microsoft.com/office/drawing/2014/main" id="{87FF70F9-AE8A-4759-8F50-813CB7D658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2BF3B83-4761-4501-A2A8-5724E94CA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2BBA6-46CB-4CE6-98CD-646FF1229826}" type="slidenum">
              <a:rPr lang="cs-CZ" smtClean="0"/>
              <a:t>‹#›</a:t>
            </a:fld>
            <a:endParaRPr lang="cs-CZ"/>
          </a:p>
        </p:txBody>
      </p:sp>
    </p:spTree>
    <p:extLst>
      <p:ext uri="{BB962C8B-B14F-4D97-AF65-F5344CB8AC3E}">
        <p14:creationId xmlns:p14="http://schemas.microsoft.com/office/powerpoint/2010/main" val="4011834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7E247-54B0-4902-89D9-9712907A14DF}"/>
              </a:ext>
            </a:extLst>
          </p:cNvPr>
          <p:cNvSpPr>
            <a:spLocks noGrp="1"/>
          </p:cNvSpPr>
          <p:nvPr>
            <p:ph type="title"/>
          </p:nvPr>
        </p:nvSpPr>
        <p:spPr/>
        <p:txBody>
          <a:bodyPr/>
          <a:lstStyle/>
          <a:p>
            <a:r>
              <a:rPr lang="cs-CZ" dirty="0"/>
              <a:t>Proč hovořit o teorii poznání?</a:t>
            </a:r>
          </a:p>
        </p:txBody>
      </p:sp>
      <p:sp>
        <p:nvSpPr>
          <p:cNvPr id="3" name="Zástupný obsah 2">
            <a:extLst>
              <a:ext uri="{FF2B5EF4-FFF2-40B4-BE49-F238E27FC236}">
                <a16:creationId xmlns:a16="http://schemas.microsoft.com/office/drawing/2014/main" id="{24596ACD-C259-4F34-89BD-D57F01954567}"/>
              </a:ext>
            </a:extLst>
          </p:cNvPr>
          <p:cNvSpPr>
            <a:spLocks noGrp="1"/>
          </p:cNvSpPr>
          <p:nvPr>
            <p:ph idx="1"/>
          </p:nvPr>
        </p:nvSpPr>
        <p:spPr/>
        <p:txBody>
          <a:bodyPr>
            <a:normAutofit/>
          </a:bodyPr>
          <a:lstStyle/>
          <a:p>
            <a:r>
              <a:rPr lang="cs-CZ" dirty="0"/>
              <a:t>Proměna ideálu poznávání</a:t>
            </a:r>
          </a:p>
          <a:p>
            <a:r>
              <a:rPr lang="cs-CZ" dirty="0"/>
              <a:t>Proměna vnímání toho, co je či není věda</a:t>
            </a:r>
          </a:p>
          <a:p>
            <a:r>
              <a:rPr lang="cs-CZ" dirty="0"/>
              <a:t>Proměna vztahu ke smyslové zkušenosti</a:t>
            </a:r>
          </a:p>
          <a:p>
            <a:r>
              <a:rPr lang="cs-CZ" dirty="0"/>
              <a:t>Proměna postavení jednotlivých vědních disciplín</a:t>
            </a:r>
          </a:p>
          <a:p>
            <a:r>
              <a:rPr lang="cs-CZ" dirty="0"/>
              <a:t>Primát přírodních a technických věd před vědami humanitními:</a:t>
            </a:r>
          </a:p>
          <a:p>
            <a:r>
              <a:rPr lang="cs-CZ" dirty="0"/>
              <a:t>Kde se vzal, jak je zdůvodněn, jak je reflektován?</a:t>
            </a:r>
          </a:p>
          <a:p>
            <a:r>
              <a:rPr lang="cs-CZ" dirty="0"/>
              <a:t>Na čem se zakládá přesvědčení o tom, že empirické poznání, typické pro přírodní vědy, vede k pravdě? Je možno oddělit objekt a subjekt poznání?</a:t>
            </a:r>
          </a:p>
        </p:txBody>
      </p:sp>
    </p:spTree>
    <p:extLst>
      <p:ext uri="{BB962C8B-B14F-4D97-AF65-F5344CB8AC3E}">
        <p14:creationId xmlns:p14="http://schemas.microsoft.com/office/powerpoint/2010/main" val="16599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Skepticismus</a:t>
            </a:r>
          </a:p>
        </p:txBody>
      </p:sp>
      <p:sp>
        <p:nvSpPr>
          <p:cNvPr id="3" name="Zástupný symbol pro obsah 2"/>
          <p:cNvSpPr>
            <a:spLocks noGrp="1"/>
          </p:cNvSpPr>
          <p:nvPr>
            <p:ph idx="1"/>
          </p:nvPr>
        </p:nvSpPr>
        <p:spPr>
          <a:xfrm>
            <a:off x="1981200" y="1600200"/>
            <a:ext cx="8003232" cy="4997152"/>
          </a:xfrm>
        </p:spPr>
        <p:txBody>
          <a:bodyPr>
            <a:noAutofit/>
          </a:bodyPr>
          <a:lstStyle/>
          <a:p>
            <a:r>
              <a:rPr lang="cs-CZ" sz="1800" dirty="0"/>
              <a:t>název pochází ze slova skepsis, tj. uvažování, zkoumání, pátravě se rozhlížet</a:t>
            </a:r>
          </a:p>
          <a:p>
            <a:r>
              <a:rPr lang="cs-CZ" sz="1800" dirty="0"/>
              <a:t>zakladatelem tohoto směru je </a:t>
            </a:r>
            <a:r>
              <a:rPr lang="cs-CZ" sz="1800" b="1" dirty="0" err="1"/>
              <a:t>Pyrrhón</a:t>
            </a:r>
            <a:r>
              <a:rPr lang="cs-CZ" sz="1800" b="1" dirty="0"/>
              <a:t> z </a:t>
            </a:r>
            <a:r>
              <a:rPr lang="cs-CZ" sz="1800" b="1" dirty="0" err="1"/>
              <a:t>Élidy</a:t>
            </a:r>
            <a:r>
              <a:rPr lang="cs-CZ" sz="1800" dirty="0"/>
              <a:t>, proto bývá nazýván i pyrrhonismus</a:t>
            </a:r>
          </a:p>
          <a:p>
            <a:r>
              <a:rPr lang="cs-CZ" sz="1800" dirty="0"/>
              <a:t>skepticismus vychází ze snahy nalézt kriterium, které by umožnilo odlišit pravdu od nepravdy, zkoumání se odvíjí od vymezení kontrastu věcí, které se nám jeví a věcí myšlených. „Na tomto základě dospíváme kvůli rovnocennosti protichůdných soudů ke „</a:t>
            </a:r>
            <a:r>
              <a:rPr lang="cs-CZ" sz="1800" b="1" dirty="0"/>
              <a:t>zdržení se soudu</a:t>
            </a:r>
            <a:r>
              <a:rPr lang="cs-CZ" sz="1800" dirty="0"/>
              <a:t>“ a poté k „</a:t>
            </a:r>
            <a:r>
              <a:rPr lang="cs-CZ" sz="1800" b="1" dirty="0"/>
              <a:t>neochvějnosti</a:t>
            </a:r>
            <a:r>
              <a:rPr lang="cs-CZ" sz="1800" dirty="0"/>
              <a:t>“ (</a:t>
            </a:r>
            <a:r>
              <a:rPr lang="cs-CZ" sz="1800" dirty="0" err="1"/>
              <a:t>Sextus</a:t>
            </a:r>
            <a:r>
              <a:rPr lang="cs-CZ" sz="1800" dirty="0"/>
              <a:t> </a:t>
            </a:r>
            <a:r>
              <a:rPr lang="cs-CZ" sz="1800" dirty="0" err="1"/>
              <a:t>Empiricus</a:t>
            </a:r>
            <a:r>
              <a:rPr lang="cs-CZ" sz="1800" dirty="0"/>
              <a:t>)</a:t>
            </a:r>
          </a:p>
          <a:p>
            <a:r>
              <a:rPr lang="cs-CZ" sz="1800" dirty="0" err="1"/>
              <a:t>Pyrrhónovým</a:t>
            </a:r>
            <a:r>
              <a:rPr lang="cs-CZ" sz="1800" dirty="0"/>
              <a:t> nejbližším spolupracovníkem a propagátorem jeho myšlenek byl jeho mladší současník </a:t>
            </a:r>
            <a:r>
              <a:rPr lang="cs-CZ" sz="1800" b="1" dirty="0" err="1"/>
              <a:t>Timón</a:t>
            </a:r>
            <a:r>
              <a:rPr lang="cs-CZ" sz="1800" b="1" dirty="0"/>
              <a:t> z </a:t>
            </a:r>
            <a:r>
              <a:rPr lang="cs-CZ" sz="1800" b="1" dirty="0" err="1"/>
              <a:t>Fliuntu</a:t>
            </a:r>
            <a:endParaRPr lang="cs-CZ" sz="1800" dirty="0"/>
          </a:p>
          <a:p>
            <a:r>
              <a:rPr lang="cs-CZ" sz="1800" dirty="0" err="1"/>
              <a:t>Pyrrhón</a:t>
            </a:r>
            <a:r>
              <a:rPr lang="cs-CZ" sz="1800" dirty="0"/>
              <a:t>  se narodil r. 365 př. </a:t>
            </a:r>
            <a:r>
              <a:rPr lang="cs-CZ" sz="1800" dirty="0" err="1"/>
              <a:t>Kr</a:t>
            </a:r>
            <a:r>
              <a:rPr lang="cs-CZ" sz="1800" dirty="0"/>
              <a:t>. na Peloponésu. Byl žákem </a:t>
            </a:r>
            <a:r>
              <a:rPr lang="cs-CZ" sz="1800" dirty="0" err="1"/>
              <a:t>megarské</a:t>
            </a:r>
            <a:r>
              <a:rPr lang="cs-CZ" sz="1800" dirty="0"/>
              <a:t> školy věnující se dialektice a vyjadřující nedůvěru ke smyslové evidenci. Blízko měl také ke kynikům s jejich obhajobou prostého života mimo život veřejný. Zemřel roku 270 př. </a:t>
            </a:r>
            <a:r>
              <a:rPr lang="cs-CZ" sz="1800" dirty="0" err="1"/>
              <a:t>Kr</a:t>
            </a:r>
            <a:r>
              <a:rPr lang="cs-CZ" sz="1800" dirty="0"/>
              <a:t>.</a:t>
            </a:r>
          </a:p>
          <a:p>
            <a:r>
              <a:rPr lang="cs-CZ" sz="1800" dirty="0"/>
              <a:t>zúčastnil se východní výprava Alexandra Makedonského, při níž se setkal s indickými filosofy a mágy. Sám žádná díla nenapsal,jeho myšlenky se rekonstruují dle fragmentů děl </a:t>
            </a:r>
            <a:r>
              <a:rPr lang="cs-CZ" sz="1800" dirty="0" err="1"/>
              <a:t>Timónových</a:t>
            </a:r>
            <a:r>
              <a:rPr lang="cs-CZ" sz="1800" dirty="0"/>
              <a:t> i z jiných antických pramenů</a:t>
            </a:r>
          </a:p>
        </p:txBody>
      </p:sp>
    </p:spTree>
    <p:extLst>
      <p:ext uri="{BB962C8B-B14F-4D97-AF65-F5344CB8AC3E}">
        <p14:creationId xmlns:p14="http://schemas.microsoft.com/office/powerpoint/2010/main" val="594751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Skeptická teorie poznání</a:t>
            </a:r>
          </a:p>
        </p:txBody>
      </p:sp>
      <p:sp>
        <p:nvSpPr>
          <p:cNvPr id="3" name="Zástupný symbol pro obsah 2"/>
          <p:cNvSpPr>
            <a:spLocks noGrp="1"/>
          </p:cNvSpPr>
          <p:nvPr>
            <p:ph idx="1"/>
          </p:nvPr>
        </p:nvSpPr>
        <p:spPr/>
        <p:txBody>
          <a:bodyPr>
            <a:normAutofit lnSpcReduction="10000"/>
          </a:bodyPr>
          <a:lstStyle/>
          <a:p>
            <a:r>
              <a:rPr lang="cs-CZ" dirty="0"/>
              <a:t>Skeptikové se zabývají „vnímanými předměty“, tj. smyslovými představami vyvolanými předmětem  (</a:t>
            </a:r>
            <a:r>
              <a:rPr lang="cs-CZ" b="1" dirty="0" err="1"/>
              <a:t>fainomena</a:t>
            </a:r>
            <a:r>
              <a:rPr lang="cs-CZ" dirty="0"/>
              <a:t> – jevy). Neodmítají tyto vjemy, ale zpochybňují možnost, že by  vjemy vypovídaly o samotných předmětech mimo naše vnímání. Dokládají to tím, že vnímání (a poznávání) je vždy závislé na osobě pozorovatele a vjemy o témže předmětu jsou u dvou lidí třeba i protichůdné: „Říkáme že kritériem skeptické školy je </a:t>
            </a:r>
            <a:r>
              <a:rPr lang="cs-CZ" b="1" dirty="0"/>
              <a:t>vnímaný předmět</a:t>
            </a:r>
            <a:r>
              <a:rPr lang="cs-CZ" dirty="0"/>
              <a:t>, přičemž tímto výrazem míníme smyslovou představu vyvolanou předmětem. Představa záleží totiž v trpném podléhání a mimovolním stavu a ocitá se tak vně okruhu zkoumání. A proto patrně nikdo nevede spor o to, zda se skutečný předmět jeví takový či onaký, nýbrž zkoumá se, zda je skutečný předmět takový, jaký se jeví.“ (</a:t>
            </a:r>
            <a:r>
              <a:rPr lang="cs-CZ" dirty="0" err="1"/>
              <a:t>Sextus</a:t>
            </a:r>
            <a:r>
              <a:rPr lang="cs-CZ" dirty="0"/>
              <a:t> </a:t>
            </a:r>
            <a:r>
              <a:rPr lang="cs-CZ" dirty="0" err="1"/>
              <a:t>Empiricus</a:t>
            </a:r>
            <a:r>
              <a:rPr lang="cs-CZ" dirty="0"/>
              <a:t>)</a:t>
            </a:r>
          </a:p>
        </p:txBody>
      </p:sp>
    </p:spTree>
    <p:extLst>
      <p:ext uri="{BB962C8B-B14F-4D97-AF65-F5344CB8AC3E}">
        <p14:creationId xmlns:p14="http://schemas.microsoft.com/office/powerpoint/2010/main" val="4245259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Skepticismus v pozdějších dobách</a:t>
            </a:r>
          </a:p>
        </p:txBody>
      </p:sp>
      <p:sp>
        <p:nvSpPr>
          <p:cNvPr id="3" name="Zástupný symbol pro obsah 2"/>
          <p:cNvSpPr>
            <a:spLocks noGrp="1"/>
          </p:cNvSpPr>
          <p:nvPr>
            <p:ph idx="1"/>
          </p:nvPr>
        </p:nvSpPr>
        <p:spPr/>
        <p:txBody>
          <a:bodyPr>
            <a:normAutofit/>
          </a:bodyPr>
          <a:lstStyle/>
          <a:p>
            <a:r>
              <a:rPr lang="cs-CZ" dirty="0"/>
              <a:t>akademický skepticismus v antickém Řecku: </a:t>
            </a:r>
            <a:r>
              <a:rPr lang="cs-CZ" dirty="0" err="1"/>
              <a:t>Arkesilaos</a:t>
            </a:r>
            <a:r>
              <a:rPr lang="cs-CZ" dirty="0"/>
              <a:t> a </a:t>
            </a:r>
            <a:r>
              <a:rPr lang="cs-CZ" dirty="0" err="1"/>
              <a:t>Karneades</a:t>
            </a:r>
            <a:r>
              <a:rPr lang="cs-CZ" dirty="0"/>
              <a:t> (3.-2. stol. př. </a:t>
            </a:r>
            <a:r>
              <a:rPr lang="cs-CZ" dirty="0" err="1"/>
              <a:t>Kr</a:t>
            </a:r>
            <a:r>
              <a:rPr lang="cs-CZ" dirty="0"/>
              <a:t>.)</a:t>
            </a:r>
          </a:p>
          <a:p>
            <a:r>
              <a:rPr lang="cs-CZ" dirty="0"/>
              <a:t>skepticismus v antickém Římě: </a:t>
            </a:r>
            <a:r>
              <a:rPr lang="cs-CZ" dirty="0" err="1"/>
              <a:t>Sextus</a:t>
            </a:r>
            <a:r>
              <a:rPr lang="cs-CZ" dirty="0"/>
              <a:t> </a:t>
            </a:r>
            <a:r>
              <a:rPr lang="cs-CZ" dirty="0" err="1"/>
              <a:t>Empiricus</a:t>
            </a:r>
            <a:endParaRPr lang="cs-CZ" dirty="0"/>
          </a:p>
          <a:p>
            <a:r>
              <a:rPr lang="cs-CZ" dirty="0"/>
              <a:t>novověk: Pascal, </a:t>
            </a:r>
            <a:r>
              <a:rPr lang="cs-CZ" dirty="0" err="1"/>
              <a:t>Montaigne</a:t>
            </a:r>
            <a:r>
              <a:rPr lang="cs-CZ" dirty="0"/>
              <a:t>, částečně i </a:t>
            </a:r>
            <a:r>
              <a:rPr lang="cs-CZ" dirty="0" err="1"/>
              <a:t>Descartes</a:t>
            </a:r>
            <a:r>
              <a:rPr lang="cs-CZ" dirty="0"/>
              <a:t> (16.,17. stol.), Hume, Kant (18. stol.), </a:t>
            </a:r>
            <a:r>
              <a:rPr lang="cs-CZ" dirty="0" err="1"/>
              <a:t>Hegel</a:t>
            </a:r>
            <a:r>
              <a:rPr lang="cs-CZ" dirty="0"/>
              <a:t>, </a:t>
            </a:r>
            <a:r>
              <a:rPr lang="cs-CZ" dirty="0" err="1"/>
              <a:t>Nietzsche</a:t>
            </a:r>
            <a:r>
              <a:rPr lang="cs-CZ" dirty="0"/>
              <a:t> (19. stol.), </a:t>
            </a:r>
            <a:r>
              <a:rPr lang="cs-CZ" dirty="0" err="1"/>
              <a:t>Camus</a:t>
            </a:r>
            <a:r>
              <a:rPr lang="cs-CZ" dirty="0"/>
              <a:t>, </a:t>
            </a:r>
            <a:r>
              <a:rPr lang="cs-CZ" dirty="0" err="1"/>
              <a:t>Horkheimer</a:t>
            </a:r>
            <a:r>
              <a:rPr lang="cs-CZ" dirty="0"/>
              <a:t>, </a:t>
            </a:r>
            <a:r>
              <a:rPr lang="cs-CZ" dirty="0" err="1"/>
              <a:t>Adorno</a:t>
            </a:r>
            <a:r>
              <a:rPr lang="cs-CZ" dirty="0"/>
              <a:t> (20. stol.), v pozměněné podobě fenomenologie (</a:t>
            </a:r>
            <a:r>
              <a:rPr lang="cs-CZ" dirty="0" err="1"/>
              <a:t>Husserl</a:t>
            </a:r>
            <a:r>
              <a:rPr lang="cs-CZ" dirty="0"/>
              <a:t>, Patočka)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Stoická </a:t>
            </a:r>
            <a:r>
              <a:rPr lang="cs-CZ" dirty="0"/>
              <a:t>teorie poznání</a:t>
            </a:r>
          </a:p>
        </p:txBody>
      </p:sp>
      <p:sp>
        <p:nvSpPr>
          <p:cNvPr id="3" name="Zástupný symbol pro obsah 2"/>
          <p:cNvSpPr>
            <a:spLocks noGrp="1"/>
          </p:cNvSpPr>
          <p:nvPr>
            <p:ph idx="1"/>
          </p:nvPr>
        </p:nvSpPr>
        <p:spPr/>
        <p:txBody>
          <a:bodyPr>
            <a:normAutofit/>
          </a:bodyPr>
          <a:lstStyle/>
          <a:p>
            <a:r>
              <a:rPr lang="cs-CZ" dirty="0"/>
              <a:t>vesmír je podle stoiků uspořádán racionálně a je přístupný racionálnímu vysvětlení, </a:t>
            </a:r>
            <a:r>
              <a:rPr lang="cs-CZ" b="1" dirty="0"/>
              <a:t>logos</a:t>
            </a:r>
            <a:r>
              <a:rPr lang="cs-CZ" dirty="0"/>
              <a:t>, je podle stoiků schopnost člověka, která mu umožňuje myslet, stanovovat si záměry i mluvit a je vtělena ve vesmírném celku, neboť vše je důsledkem jediné věci -  logu, na němž má podíl člověk i  kosmická příroda, neboli bůh. Pokud člověk rozpozná  této vztah, bude jednat ve shodě se svou přirozeností, ale to znamená i ve shodě s lidskou racionalitou. Toto stoikové nazývají </a:t>
            </a:r>
            <a:r>
              <a:rPr lang="cs-CZ" b="1" dirty="0"/>
              <a:t>moudrost</a:t>
            </a:r>
            <a:r>
              <a:rPr lang="cs-CZ" dirty="0"/>
              <a:t>, která je cílem lidské existence. Ta předpokládá tedy poznání přírody, které umožňuje přijímat soudy o světě i rozvrhovat svůj </a:t>
            </a:r>
            <a:r>
              <a:rPr lang="cs-CZ" b="1" dirty="0"/>
              <a:t>život ve shodě s přírodou čili bohem</a:t>
            </a:r>
          </a:p>
        </p:txBody>
      </p:sp>
    </p:spTree>
    <p:extLst>
      <p:ext uri="{BB962C8B-B14F-4D97-AF65-F5344CB8AC3E}">
        <p14:creationId xmlns:p14="http://schemas.microsoft.com/office/powerpoint/2010/main" val="661400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A82706-8956-4DED-A8F8-EFFED2AAAB70}"/>
              </a:ext>
            </a:extLst>
          </p:cNvPr>
          <p:cNvSpPr>
            <a:spLocks noGrp="1"/>
          </p:cNvSpPr>
          <p:nvPr>
            <p:ph type="title"/>
          </p:nvPr>
        </p:nvSpPr>
        <p:spPr/>
        <p:txBody>
          <a:bodyPr/>
          <a:lstStyle/>
          <a:p>
            <a:r>
              <a:rPr lang="cs-CZ" dirty="0"/>
              <a:t>Hlavní body filosofie pragmatismu</a:t>
            </a:r>
          </a:p>
        </p:txBody>
      </p:sp>
      <p:sp>
        <p:nvSpPr>
          <p:cNvPr id="3" name="Zástupný symbol pro obsah 2">
            <a:extLst>
              <a:ext uri="{FF2B5EF4-FFF2-40B4-BE49-F238E27FC236}">
                <a16:creationId xmlns:a16="http://schemas.microsoft.com/office/drawing/2014/main" id="{3241C0CE-542B-4F60-AAAA-81622C898809}"/>
              </a:ext>
            </a:extLst>
          </p:cNvPr>
          <p:cNvSpPr>
            <a:spLocks noGrp="1"/>
          </p:cNvSpPr>
          <p:nvPr>
            <p:ph idx="1"/>
          </p:nvPr>
        </p:nvSpPr>
        <p:spPr/>
        <p:txBody>
          <a:bodyPr>
            <a:normAutofit fontScale="70000" lnSpcReduction="20000"/>
          </a:bodyPr>
          <a:lstStyle/>
          <a:p>
            <a:r>
              <a:rPr lang="cs-CZ" dirty="0"/>
              <a:t>Rozvíjí se nejprve na amerických univerzitách na konci 19. století a počátku století dvacátého, Ačkoliv má do značné míry evropské kořeny</a:t>
            </a:r>
          </a:p>
          <a:p>
            <a:r>
              <a:rPr lang="cs-CZ" dirty="0"/>
              <a:t>Nezabývá se metafyzikou z hlediska racionalismu, ale těmi oblastmi filosofie a těmi přístupy, u nichž vidí přímý dopad na lidské chování a jednání v každodenní praxi</a:t>
            </a:r>
          </a:p>
          <a:p>
            <a:r>
              <a:rPr lang="cs-CZ" dirty="0"/>
              <a:t>Soustředí se na možnosti poznávání. Ve středu jeho myšlení tedy stojí koncept pravdy</a:t>
            </a:r>
          </a:p>
          <a:p>
            <a:r>
              <a:rPr lang="cs-CZ" dirty="0"/>
              <a:t>Zaměřuje se také na moderní výchovu a vzdělávání</a:t>
            </a:r>
          </a:p>
          <a:p>
            <a:r>
              <a:rPr lang="cs-CZ" dirty="0"/>
              <a:t>Je bytostně spojen s koncepcí demokracie a blízký liberalismu</a:t>
            </a:r>
          </a:p>
          <a:p>
            <a:r>
              <a:rPr lang="cs-CZ" dirty="0"/>
              <a:t>Pragmatismu zkoumá účinky myšlenek, jejich praktický dopad</a:t>
            </a:r>
          </a:p>
          <a:p>
            <a:r>
              <a:rPr lang="cs-CZ" dirty="0"/>
              <a:t>Inspiruje jej jak německá idealismus včetně Kanta, tak i Darwinismus</a:t>
            </a:r>
          </a:p>
          <a:p>
            <a:r>
              <a:rPr lang="cs-CZ" dirty="0"/>
              <a:t>Podobně jako Kant zkoumají pragmatisté lidskou zkušenost a vycházejí z pohledu subjektu, ale nepostupují k transcendentním strukturám lidské mysli, nýbrž k aktivitě subjektu v přírodní realitě</a:t>
            </a:r>
          </a:p>
          <a:p>
            <a:r>
              <a:rPr lang="cs-CZ" dirty="0"/>
              <a:t>Dalšími inspirátory pro ně jsou: J. S. </a:t>
            </a:r>
            <a:r>
              <a:rPr lang="cs-CZ" dirty="0" err="1"/>
              <a:t>Mill</a:t>
            </a:r>
            <a:r>
              <a:rPr lang="cs-CZ" dirty="0"/>
              <a:t>, F. Bacon a později zejména </a:t>
            </a:r>
            <a:r>
              <a:rPr lang="cs-CZ" dirty="0" err="1"/>
              <a:t>Heidegger</a:t>
            </a:r>
            <a:r>
              <a:rPr lang="cs-CZ" dirty="0"/>
              <a:t> a </a:t>
            </a:r>
            <a:r>
              <a:rPr lang="cs-CZ" dirty="0" err="1"/>
              <a:t>Wittgenstein</a:t>
            </a:r>
            <a:endParaRPr lang="cs-CZ" dirty="0"/>
          </a:p>
        </p:txBody>
      </p:sp>
    </p:spTree>
    <p:extLst>
      <p:ext uri="{BB962C8B-B14F-4D97-AF65-F5344CB8AC3E}">
        <p14:creationId xmlns:p14="http://schemas.microsoft.com/office/powerpoint/2010/main" val="4281072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3F1CB2-C2C4-4360-A5B1-24855F4A0C65}"/>
              </a:ext>
            </a:extLst>
          </p:cNvPr>
          <p:cNvSpPr>
            <a:spLocks noGrp="1"/>
          </p:cNvSpPr>
          <p:nvPr>
            <p:ph type="title"/>
          </p:nvPr>
        </p:nvSpPr>
        <p:spPr/>
        <p:txBody>
          <a:bodyPr/>
          <a:lstStyle/>
          <a:p>
            <a:r>
              <a:rPr lang="cs-CZ" dirty="0"/>
              <a:t>Karel Čapek a pragmatizmus</a:t>
            </a:r>
          </a:p>
        </p:txBody>
      </p:sp>
      <p:sp>
        <p:nvSpPr>
          <p:cNvPr id="3" name="Zástupný symbol pro obsah 2">
            <a:extLst>
              <a:ext uri="{FF2B5EF4-FFF2-40B4-BE49-F238E27FC236}">
                <a16:creationId xmlns:a16="http://schemas.microsoft.com/office/drawing/2014/main" id="{274CF7A5-BC60-46D2-A860-C2AF498D9EF5}"/>
              </a:ext>
            </a:extLst>
          </p:cNvPr>
          <p:cNvSpPr>
            <a:spLocks noGrp="1"/>
          </p:cNvSpPr>
          <p:nvPr>
            <p:ph idx="1"/>
          </p:nvPr>
        </p:nvSpPr>
        <p:spPr/>
        <p:txBody>
          <a:bodyPr>
            <a:normAutofit lnSpcReduction="10000"/>
          </a:bodyPr>
          <a:lstStyle/>
          <a:p>
            <a:r>
              <a:rPr lang="cs-CZ" dirty="0"/>
              <a:t>Roku 1925 vychází Čapkova rozsáhlá stať Pragmatismus čili Filosofie praktického života</a:t>
            </a:r>
          </a:p>
          <a:p>
            <a:r>
              <a:rPr lang="cs-CZ" dirty="0"/>
              <a:t>Čapek popisuje nejednoznačné kořeny  pragmatismu a soustředí se na pojetí pravdy, vztah k vědeckému poznání, ale i etiku a filosofii náboženství v pragmatismu</a:t>
            </a:r>
          </a:p>
          <a:p>
            <a:r>
              <a:rPr lang="cs-CZ" dirty="0"/>
              <a:t>Jako klíčové pro Čapkovo pojetí i jeho vlastní literární tvorbu je to, že </a:t>
            </a:r>
            <a:r>
              <a:rPr lang="cs-CZ" b="1" dirty="0"/>
              <a:t>pragmatismus vyžaduje pro své pojetí pravdy a poznání, aby si člověk tvořil vztah ke světu a všem věcem</a:t>
            </a:r>
          </a:p>
          <a:p>
            <a:r>
              <a:rPr lang="cs-CZ" dirty="0"/>
              <a:t>Oceňuje řešení jdoucí za pouhé verbální koncepce, tedy činný charakter filosofie a </a:t>
            </a:r>
            <a:r>
              <a:rPr lang="cs-CZ" b="1" dirty="0"/>
              <a:t>obrat ke skutečnosti </a:t>
            </a:r>
            <a:r>
              <a:rPr lang="cs-CZ" dirty="0"/>
              <a:t>a také </a:t>
            </a:r>
            <a:r>
              <a:rPr lang="cs-CZ" b="1" dirty="0"/>
              <a:t>důraz na svobodu a odpovědnost jedince</a:t>
            </a:r>
          </a:p>
        </p:txBody>
      </p:sp>
    </p:spTree>
    <p:extLst>
      <p:ext uri="{BB962C8B-B14F-4D97-AF65-F5344CB8AC3E}">
        <p14:creationId xmlns:p14="http://schemas.microsoft.com/office/powerpoint/2010/main" val="4139073059"/>
      </p:ext>
    </p:extLst>
  </p:cSld>
  <p:clrMapOvr>
    <a:masterClrMapping/>
  </p:clrMapOvr>
  <mc:AlternateContent xmlns:mc="http://schemas.openxmlformats.org/markup-compatibility/2006" xmlns:p14="http://schemas.microsoft.com/office/powerpoint/2010/main">
    <mc:Choice Requires="p14">
      <p:transition spd="slow" p14:dur="2000" advTm="283513"/>
    </mc:Choice>
    <mc:Fallback xmlns="">
      <p:transition spd="slow" advTm="28351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74FC2-85BB-4F27-A82E-2487797B279C}"/>
              </a:ext>
            </a:extLst>
          </p:cNvPr>
          <p:cNvSpPr>
            <a:spLocks noGrp="1"/>
          </p:cNvSpPr>
          <p:nvPr>
            <p:ph type="title"/>
          </p:nvPr>
        </p:nvSpPr>
        <p:spPr/>
        <p:txBody>
          <a:bodyPr/>
          <a:lstStyle/>
          <a:p>
            <a:r>
              <a:rPr lang="cs-CZ" dirty="0"/>
              <a:t>Rozlišení různých disciplín a vliv na teorii poznání a metodologii věd</a:t>
            </a:r>
          </a:p>
        </p:txBody>
      </p:sp>
      <p:sp>
        <p:nvSpPr>
          <p:cNvPr id="3" name="Zástupný obsah 2">
            <a:extLst>
              <a:ext uri="{FF2B5EF4-FFF2-40B4-BE49-F238E27FC236}">
                <a16:creationId xmlns:a16="http://schemas.microsoft.com/office/drawing/2014/main" id="{0CA27D60-9327-42F6-AFB5-C59E3438ADE6}"/>
              </a:ext>
            </a:extLst>
          </p:cNvPr>
          <p:cNvSpPr>
            <a:spLocks noGrp="1"/>
          </p:cNvSpPr>
          <p:nvPr>
            <p:ph idx="1"/>
          </p:nvPr>
        </p:nvSpPr>
        <p:spPr/>
        <p:txBody>
          <a:bodyPr>
            <a:normAutofit fontScale="62500" lnSpcReduction="20000"/>
          </a:bodyPr>
          <a:lstStyle/>
          <a:p>
            <a:r>
              <a:rPr lang="cs-CZ" dirty="0"/>
              <a:t>Dnes užíváme jako základní dělení na přírodovědné a humanitní vědy</a:t>
            </a:r>
          </a:p>
          <a:p>
            <a:r>
              <a:rPr lang="cs-CZ" dirty="0"/>
              <a:t>Kde má svůj počátek?</a:t>
            </a:r>
          </a:p>
          <a:p>
            <a:r>
              <a:rPr lang="cs-CZ" dirty="0"/>
              <a:t>Podle M. </a:t>
            </a:r>
            <a:r>
              <a:rPr lang="cs-CZ" dirty="0" err="1"/>
              <a:t>Foucaulta</a:t>
            </a:r>
            <a:r>
              <a:rPr lang="cs-CZ" dirty="0"/>
              <a:t> se s osvícenstvím, tedy v 18. století stává tématem člověk. Před tím jako téma neexistoval a byl chápán jako součást přírody.</a:t>
            </a:r>
          </a:p>
          <a:p>
            <a:endParaRPr lang="cs-CZ" dirty="0"/>
          </a:p>
          <a:p>
            <a:r>
              <a:rPr lang="cs-CZ" dirty="0"/>
              <a:t>Opravdu?</a:t>
            </a:r>
          </a:p>
          <a:p>
            <a:r>
              <a:rPr lang="cs-CZ" dirty="0" err="1"/>
              <a:t>Foucault</a:t>
            </a:r>
            <a:r>
              <a:rPr lang="cs-CZ" dirty="0"/>
              <a:t> (Slova a věci): „Humanitní vědy se objevují tehdy, kdy se v západní kultuře konstituuje člověk jako to, co je třeba myslet a poznávat.“</a:t>
            </a:r>
          </a:p>
          <a:p>
            <a:r>
              <a:rPr lang="cs-CZ" dirty="0"/>
              <a:t>Podle </a:t>
            </a:r>
            <a:r>
              <a:rPr lang="cs-CZ" dirty="0" err="1"/>
              <a:t>Foucaulta</a:t>
            </a:r>
            <a:r>
              <a:rPr lang="cs-CZ" dirty="0"/>
              <a:t> s tou změnou souvisí i konec metafyziky jakožto vědy o nekonečnu, a nastupuje poznání konečnosti, a to z hledisek lidského jazyka (řeč) práce a života (těla). Tato témata lze studovat z hledisek přírodovědných a společenskovědních(kontexty historické, kulturní a ekonomické)</a:t>
            </a:r>
          </a:p>
          <a:p>
            <a:r>
              <a:rPr lang="cs-CZ" dirty="0"/>
              <a:t>V čem je rozdíl obou přístupů? Ve vazbě na matematiku?</a:t>
            </a:r>
          </a:p>
          <a:p>
            <a:r>
              <a:rPr lang="cs-CZ" dirty="0"/>
              <a:t>Člověk v </a:t>
            </a:r>
            <a:r>
              <a:rPr lang="cs-CZ" dirty="0" err="1"/>
              <a:t>humanitněvědném</a:t>
            </a:r>
            <a:r>
              <a:rPr lang="cs-CZ" dirty="0"/>
              <a:t> zkoumání není jen bytostí živou, ale bytostí žijící, táže se po smyslu ne pouze mechanismech</a:t>
            </a:r>
          </a:p>
          <a:p>
            <a:r>
              <a:rPr lang="cs-CZ" dirty="0"/>
              <a:t>Další odlišnost spočívá v </a:t>
            </a:r>
            <a:r>
              <a:rPr lang="cs-CZ" dirty="0" err="1"/>
              <a:t>sebereflektivitě</a:t>
            </a:r>
            <a:endParaRPr lang="cs-CZ" dirty="0"/>
          </a:p>
        </p:txBody>
      </p:sp>
    </p:spTree>
    <p:extLst>
      <p:ext uri="{BB962C8B-B14F-4D97-AF65-F5344CB8AC3E}">
        <p14:creationId xmlns:p14="http://schemas.microsoft.com/office/powerpoint/2010/main" val="3534457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0D6926-61B5-441B-9444-7A6B4E6D728D}"/>
              </a:ext>
            </a:extLst>
          </p:cNvPr>
          <p:cNvSpPr>
            <a:spLocks noGrp="1"/>
          </p:cNvSpPr>
          <p:nvPr>
            <p:ph type="title"/>
          </p:nvPr>
        </p:nvSpPr>
        <p:spPr/>
        <p:txBody>
          <a:bodyPr/>
          <a:lstStyle/>
          <a:p>
            <a:r>
              <a:rPr lang="cs-CZ" dirty="0"/>
              <a:t>Změna ve vnímání smyslového (zkušenostního) poznání</a:t>
            </a:r>
          </a:p>
        </p:txBody>
      </p:sp>
      <p:sp>
        <p:nvSpPr>
          <p:cNvPr id="3" name="Zástupný obsah 2">
            <a:extLst>
              <a:ext uri="{FF2B5EF4-FFF2-40B4-BE49-F238E27FC236}">
                <a16:creationId xmlns:a16="http://schemas.microsoft.com/office/drawing/2014/main" id="{EDC5003B-2009-4FCE-9C57-A3E98E08A4A0}"/>
              </a:ext>
            </a:extLst>
          </p:cNvPr>
          <p:cNvSpPr>
            <a:spLocks noGrp="1"/>
          </p:cNvSpPr>
          <p:nvPr>
            <p:ph idx="1"/>
          </p:nvPr>
        </p:nvSpPr>
        <p:spPr/>
        <p:txBody>
          <a:bodyPr>
            <a:normAutofit fontScale="55000" lnSpcReduction="20000"/>
          </a:bodyPr>
          <a:lstStyle/>
          <a:p>
            <a:r>
              <a:rPr lang="cs-CZ" dirty="0"/>
              <a:t>Přichází </a:t>
            </a:r>
            <a:r>
              <a:rPr lang="cs-CZ" b="1" dirty="0"/>
              <a:t>s moderními přírodními vědami </a:t>
            </a:r>
            <a:r>
              <a:rPr lang="cs-CZ" dirty="0"/>
              <a:t>a jejich zaměřením na </a:t>
            </a:r>
            <a:r>
              <a:rPr lang="cs-CZ" b="1" dirty="0"/>
              <a:t>pozorování</a:t>
            </a:r>
            <a:r>
              <a:rPr lang="cs-CZ" dirty="0"/>
              <a:t>:</a:t>
            </a:r>
          </a:p>
          <a:p>
            <a:r>
              <a:rPr lang="cs-CZ" dirty="0"/>
              <a:t>Ve středověku např. Roger Bacon, Albert Veliký aj, filosofové ovlivnění hlavně Aristotelem, Francis Bacon,</a:t>
            </a:r>
          </a:p>
          <a:p>
            <a:r>
              <a:rPr lang="cs-CZ" dirty="0"/>
              <a:t>Nicméně zároveň  trvá linka skeptiků, kteří poukazují na nejistotu, klamnost a relativnost smysly zprostředkovaného poznání: např. </a:t>
            </a:r>
            <a:r>
              <a:rPr lang="cs-CZ" dirty="0" err="1"/>
              <a:t>Occam</a:t>
            </a:r>
            <a:r>
              <a:rPr lang="cs-CZ" dirty="0"/>
              <a:t>, Galilei, a zejm. Descartes</a:t>
            </a:r>
          </a:p>
          <a:p>
            <a:r>
              <a:rPr lang="cs-CZ" dirty="0"/>
              <a:t>Problém relativity jevů, zvláště těch, týkajících se kvality – po sofistech, atomistech aj. např. i </a:t>
            </a:r>
            <a:r>
              <a:rPr lang="cs-CZ" b="1" dirty="0"/>
              <a:t>Galilei</a:t>
            </a:r>
            <a:r>
              <a:rPr lang="cs-CZ" dirty="0"/>
              <a:t>: polemický spis </a:t>
            </a:r>
            <a:r>
              <a:rPr lang="cs-CZ" dirty="0" err="1"/>
              <a:t>Saggiatore</a:t>
            </a:r>
            <a:r>
              <a:rPr lang="cs-CZ" dirty="0"/>
              <a:t>  (1626): skutečnost je určena číselnými poměry: </a:t>
            </a:r>
            <a:r>
              <a:rPr lang="cs-CZ" b="1" dirty="0"/>
              <a:t>Příroda je kniha psaná jazykem matematiky</a:t>
            </a:r>
            <a:r>
              <a:rPr lang="cs-CZ" dirty="0"/>
              <a:t>; Rozlišení  mezi primárními a sekundárními kvalitami: primární jsou kvantitativní a přísluší věcem o sobě, sekundární kvalitativní a vznikají v poznávajícím</a:t>
            </a:r>
          </a:p>
          <a:p>
            <a:r>
              <a:rPr lang="cs-CZ" b="1" dirty="0"/>
              <a:t>Francis Bacon </a:t>
            </a:r>
            <a:r>
              <a:rPr lang="cs-CZ" dirty="0"/>
              <a:t>naopak poukazuje na spolehlivost smyslového, empirického poznání, pokud jej nedeformují obsahy našeho vědomí – idoly</a:t>
            </a:r>
          </a:p>
          <a:p>
            <a:r>
              <a:rPr lang="cs-CZ" b="1" dirty="0"/>
              <a:t>T. Hobbes </a:t>
            </a:r>
            <a:r>
              <a:rPr lang="cs-CZ" dirty="0"/>
              <a:t>rovněž odmítá racionalismus – skutečné poznání je jen to, které zprostředkují smysly, tedy jevy. Co to ale je?</a:t>
            </a:r>
          </a:p>
          <a:p>
            <a:r>
              <a:rPr lang="cs-CZ" dirty="0"/>
              <a:t>Skutečně nám smyslové poznání dává informace o světě kolem nás?</a:t>
            </a:r>
          </a:p>
          <a:p>
            <a:r>
              <a:rPr lang="cs-CZ" dirty="0"/>
              <a:t>Jsou jevy vnější  vůči pozorovateli?</a:t>
            </a:r>
          </a:p>
          <a:p>
            <a:r>
              <a:rPr lang="cs-CZ" dirty="0"/>
              <a:t>Jsou jevy totožné, resp. spojené s objekty?</a:t>
            </a:r>
          </a:p>
          <a:p>
            <a:r>
              <a:rPr lang="cs-CZ" dirty="0"/>
              <a:t>Jsou něčím mezi pozorujícím subjektem a pozorovaným objektem? Ale co?</a:t>
            </a:r>
          </a:p>
          <a:p>
            <a:r>
              <a:rPr lang="cs-CZ" b="1" dirty="0"/>
              <a:t>John Locke </a:t>
            </a:r>
            <a:r>
              <a:rPr lang="cs-CZ" dirty="0"/>
              <a:t>např. přistoupí k rozlišení vnější a vnitřní zkušenosti:</a:t>
            </a:r>
            <a:r>
              <a:rPr lang="cs-CZ" b="1" dirty="0"/>
              <a:t> vnější (smysly) a vnitřní (úvaha, reflexe) zkušenost. Úkolem pro rozum má být zpracovat smysly zachycenou vnější zkušenost a převést ji do vnitřní. Co je však tou vnější zkušeností?</a:t>
            </a:r>
            <a:r>
              <a:rPr lang="cs-CZ" dirty="0"/>
              <a:t> </a:t>
            </a:r>
          </a:p>
        </p:txBody>
      </p:sp>
    </p:spTree>
    <p:extLst>
      <p:ext uri="{BB962C8B-B14F-4D97-AF65-F5344CB8AC3E}">
        <p14:creationId xmlns:p14="http://schemas.microsoft.com/office/powerpoint/2010/main" val="2966955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D865F-B9ED-4F76-B2C0-18641EA54C9B}"/>
              </a:ext>
            </a:extLst>
          </p:cNvPr>
          <p:cNvSpPr>
            <a:spLocks noGrp="1"/>
          </p:cNvSpPr>
          <p:nvPr>
            <p:ph type="title"/>
          </p:nvPr>
        </p:nvSpPr>
        <p:spPr/>
        <p:txBody>
          <a:bodyPr/>
          <a:lstStyle/>
          <a:p>
            <a:r>
              <a:rPr lang="cs-CZ" dirty="0"/>
              <a:t>Roger Bacon (1214-1294)</a:t>
            </a:r>
          </a:p>
        </p:txBody>
      </p:sp>
      <p:sp>
        <p:nvSpPr>
          <p:cNvPr id="3" name="Zástupný symbol pro obsah 2">
            <a:extLst>
              <a:ext uri="{FF2B5EF4-FFF2-40B4-BE49-F238E27FC236}">
                <a16:creationId xmlns:a16="http://schemas.microsoft.com/office/drawing/2014/main" id="{E867AA13-A884-4C2A-94CB-4FB47E96D388}"/>
              </a:ext>
            </a:extLst>
          </p:cNvPr>
          <p:cNvSpPr>
            <a:spLocks noGrp="1"/>
          </p:cNvSpPr>
          <p:nvPr>
            <p:ph idx="1"/>
          </p:nvPr>
        </p:nvSpPr>
        <p:spPr/>
        <p:txBody>
          <a:bodyPr/>
          <a:lstStyle/>
          <a:p>
            <a:r>
              <a:rPr lang="cs-CZ" dirty="0"/>
              <a:t>„</a:t>
            </a:r>
            <a:r>
              <a:rPr lang="cs-CZ" dirty="0" err="1"/>
              <a:t>doctor</a:t>
            </a:r>
            <a:r>
              <a:rPr lang="cs-CZ" dirty="0"/>
              <a:t> </a:t>
            </a:r>
            <a:r>
              <a:rPr lang="cs-CZ" dirty="0" err="1"/>
              <a:t>mirabilis</a:t>
            </a:r>
            <a:r>
              <a:rPr lang="cs-CZ" dirty="0"/>
              <a:t>“</a:t>
            </a:r>
          </a:p>
          <a:p>
            <a:r>
              <a:rPr lang="cs-CZ" dirty="0"/>
              <a:t>Empirik</a:t>
            </a:r>
          </a:p>
          <a:p>
            <a:r>
              <a:rPr lang="cs-CZ" dirty="0"/>
              <a:t>Experimentální fyzika, ale i z ní odvozená metafyzika světla</a:t>
            </a:r>
          </a:p>
          <a:p>
            <a:r>
              <a:rPr lang="cs-CZ" b="1" dirty="0"/>
              <a:t>Experiment má přednost před dedukcí</a:t>
            </a:r>
          </a:p>
          <a:p>
            <a:r>
              <a:rPr lang="cs-CZ" dirty="0"/>
              <a:t>Předpověděl automobily i letadla</a:t>
            </a:r>
          </a:p>
        </p:txBody>
      </p:sp>
    </p:spTree>
    <p:extLst>
      <p:ext uri="{BB962C8B-B14F-4D97-AF65-F5344CB8AC3E}">
        <p14:creationId xmlns:p14="http://schemas.microsoft.com/office/powerpoint/2010/main" val="2640602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6899D-629C-4CD7-8E4F-60D8799D2448}"/>
              </a:ext>
            </a:extLst>
          </p:cNvPr>
          <p:cNvSpPr>
            <a:spLocks noGrp="1"/>
          </p:cNvSpPr>
          <p:nvPr>
            <p:ph type="title"/>
          </p:nvPr>
        </p:nvSpPr>
        <p:spPr/>
        <p:txBody>
          <a:bodyPr/>
          <a:lstStyle/>
          <a:p>
            <a:r>
              <a:rPr lang="cs-CZ" dirty="0"/>
              <a:t>William </a:t>
            </a:r>
            <a:r>
              <a:rPr lang="cs-CZ" dirty="0" err="1"/>
              <a:t>Occam</a:t>
            </a:r>
            <a:r>
              <a:rPr lang="cs-CZ" dirty="0"/>
              <a:t> (1298 – 1349)</a:t>
            </a:r>
          </a:p>
        </p:txBody>
      </p:sp>
      <p:sp>
        <p:nvSpPr>
          <p:cNvPr id="3" name="Zástupný symbol pro obsah 2">
            <a:extLst>
              <a:ext uri="{FF2B5EF4-FFF2-40B4-BE49-F238E27FC236}">
                <a16:creationId xmlns:a16="http://schemas.microsoft.com/office/drawing/2014/main" id="{C85F6EF1-53A0-47A1-AE96-73B36C9E0DEF}"/>
              </a:ext>
            </a:extLst>
          </p:cNvPr>
          <p:cNvSpPr>
            <a:spLocks noGrp="1"/>
          </p:cNvSpPr>
          <p:nvPr>
            <p:ph idx="1"/>
          </p:nvPr>
        </p:nvSpPr>
        <p:spPr/>
        <p:txBody>
          <a:bodyPr>
            <a:normAutofit/>
          </a:bodyPr>
          <a:lstStyle/>
          <a:p>
            <a:r>
              <a:rPr lang="cs-CZ" dirty="0"/>
              <a:t>Františkán, již od 20 učil  v Oxfordu, ale již 1324 obžalován kvůli necírkevním naukám a předvolán před papeže, z Avignonu uprchl k císaři Ludvíku Bavorovi a podporoval jej ve sporu s papežem. Po smrti Ludvíka Bavora 1347  se asi smířil s církví, ale záhy zemřel v  Mnichově  (mor)</a:t>
            </a:r>
          </a:p>
          <a:p>
            <a:r>
              <a:rPr lang="cs-CZ" dirty="0"/>
              <a:t>Také zastává tezi absolutní Boží svobody (</a:t>
            </a:r>
            <a:r>
              <a:rPr lang="cs-CZ" dirty="0" err="1"/>
              <a:t>Duns</a:t>
            </a:r>
            <a:r>
              <a:rPr lang="cs-CZ" dirty="0"/>
              <a:t> </a:t>
            </a:r>
            <a:r>
              <a:rPr lang="cs-CZ" dirty="0" err="1"/>
              <a:t>Scotus</a:t>
            </a:r>
            <a:r>
              <a:rPr lang="cs-CZ" dirty="0"/>
              <a:t>)</a:t>
            </a:r>
          </a:p>
          <a:p>
            <a:r>
              <a:rPr lang="cs-CZ" dirty="0"/>
              <a:t>Co nemůžeme bezpečně poznat, musíme z poznávání vyloučit – skeptické pravidlo</a:t>
            </a:r>
          </a:p>
          <a:p>
            <a:r>
              <a:rPr lang="cs-CZ" b="1" dirty="0" err="1"/>
              <a:t>Occamova</a:t>
            </a:r>
            <a:r>
              <a:rPr lang="cs-CZ" b="1" dirty="0"/>
              <a:t> břitva: Pokud máme jednoduché vysvětlení, vylučme každé složité a příliš komplexní</a:t>
            </a:r>
          </a:p>
        </p:txBody>
      </p:sp>
    </p:spTree>
    <p:extLst>
      <p:ext uri="{BB962C8B-B14F-4D97-AF65-F5344CB8AC3E}">
        <p14:creationId xmlns:p14="http://schemas.microsoft.com/office/powerpoint/2010/main" val="120983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C47B6-3EED-493D-89C7-434C01FA735D}"/>
              </a:ext>
            </a:extLst>
          </p:cNvPr>
          <p:cNvSpPr>
            <a:spLocks noGrp="1"/>
          </p:cNvSpPr>
          <p:nvPr>
            <p:ph type="title"/>
          </p:nvPr>
        </p:nvSpPr>
        <p:spPr/>
        <p:txBody>
          <a:bodyPr/>
          <a:lstStyle/>
          <a:p>
            <a:r>
              <a:rPr lang="cs-CZ" dirty="0"/>
              <a:t>Možné předměty poznání</a:t>
            </a:r>
          </a:p>
        </p:txBody>
      </p:sp>
      <p:sp>
        <p:nvSpPr>
          <p:cNvPr id="3" name="Zástupný obsah 2">
            <a:extLst>
              <a:ext uri="{FF2B5EF4-FFF2-40B4-BE49-F238E27FC236}">
                <a16:creationId xmlns:a16="http://schemas.microsoft.com/office/drawing/2014/main" id="{356902EE-EF5A-4643-B52E-DD56522DB18E}"/>
              </a:ext>
            </a:extLst>
          </p:cNvPr>
          <p:cNvSpPr>
            <a:spLocks noGrp="1"/>
          </p:cNvSpPr>
          <p:nvPr>
            <p:ph idx="1"/>
          </p:nvPr>
        </p:nvSpPr>
        <p:spPr/>
        <p:txBody>
          <a:bodyPr/>
          <a:lstStyle/>
          <a:p>
            <a:r>
              <a:rPr lang="cs-CZ" dirty="0"/>
              <a:t>Podstaty věcí, které poznáváme rozumem?</a:t>
            </a:r>
          </a:p>
          <a:p>
            <a:r>
              <a:rPr lang="cs-CZ" dirty="0"/>
              <a:t>Projevy věcí, které poznáváme smysly?</a:t>
            </a:r>
          </a:p>
          <a:p>
            <a:r>
              <a:rPr lang="cs-CZ" dirty="0"/>
              <a:t>Poznání sebe sama</a:t>
            </a:r>
          </a:p>
          <a:p>
            <a:r>
              <a:rPr lang="cs-CZ" dirty="0"/>
              <a:t>Poznání vlastních výtvorů</a:t>
            </a:r>
          </a:p>
          <a:p>
            <a:r>
              <a:rPr lang="cs-CZ" dirty="0"/>
              <a:t>Ideální objekty (např. matematické)</a:t>
            </a:r>
          </a:p>
        </p:txBody>
      </p:sp>
    </p:spTree>
    <p:extLst>
      <p:ext uri="{BB962C8B-B14F-4D97-AF65-F5344CB8AC3E}">
        <p14:creationId xmlns:p14="http://schemas.microsoft.com/office/powerpoint/2010/main" val="16787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Obrat k sobě, skepse, psaní jako experiment: </a:t>
            </a:r>
            <a:r>
              <a:rPr lang="cs-CZ" dirty="0" err="1"/>
              <a:t>Michel</a:t>
            </a:r>
            <a:r>
              <a:rPr lang="cs-CZ" dirty="0"/>
              <a:t> de </a:t>
            </a:r>
            <a:r>
              <a:rPr lang="cs-CZ" dirty="0" err="1"/>
              <a:t>Montaigne</a:t>
            </a:r>
            <a:r>
              <a:rPr lang="cs-CZ" dirty="0"/>
              <a:t> (1533-1592)</a:t>
            </a:r>
          </a:p>
        </p:txBody>
      </p:sp>
      <p:sp>
        <p:nvSpPr>
          <p:cNvPr id="3" name="Zástupný symbol pro obsah 2"/>
          <p:cNvSpPr>
            <a:spLocks noGrp="1"/>
          </p:cNvSpPr>
          <p:nvPr>
            <p:ph idx="1"/>
          </p:nvPr>
        </p:nvSpPr>
        <p:spPr/>
        <p:txBody>
          <a:bodyPr>
            <a:normAutofit/>
          </a:bodyPr>
          <a:lstStyle/>
          <a:p>
            <a:r>
              <a:rPr lang="cs-CZ" dirty="0"/>
              <a:t>navazuje na antické skeptiky, čímž ovlivní </a:t>
            </a:r>
            <a:r>
              <a:rPr lang="cs-CZ" dirty="0" err="1"/>
              <a:t>Descartesa</a:t>
            </a:r>
            <a:r>
              <a:rPr lang="cs-CZ" dirty="0"/>
              <a:t> i </a:t>
            </a:r>
            <a:r>
              <a:rPr lang="cs-CZ" dirty="0" err="1"/>
              <a:t>Blaise</a:t>
            </a:r>
            <a:r>
              <a:rPr lang="cs-CZ" dirty="0"/>
              <a:t> Pascala, ale inspiruje se i stoiky</a:t>
            </a:r>
          </a:p>
          <a:p>
            <a:r>
              <a:rPr lang="cs-CZ" dirty="0"/>
              <a:t>jeho nejzajímavějším dílem jsou </a:t>
            </a:r>
            <a:r>
              <a:rPr lang="cs-CZ" dirty="0" err="1"/>
              <a:t>Essais</a:t>
            </a:r>
            <a:r>
              <a:rPr lang="cs-CZ" dirty="0"/>
              <a:t> – psány francouzsky, jsou velmi osobní výpovědí; slovo esej vlastně znamená pokus, experiment; nemají přinášet ověřené vědecké, metafyzické poznatky, systémy ve stylu scholastických sum, ale spíše provokativní myšlenky, které lze chápat jako neukončené myšlenkové experimenty otevřené kritice</a:t>
            </a:r>
          </a:p>
          <a:p>
            <a:r>
              <a:rPr lang="cs-CZ" dirty="0"/>
              <a:t>vymezuje se proti obecně přijímaným názorům, které ještě nemusí být pravdou – vycházet se při poznávání nemá ze stereotypů, ale z původního nevědění, které je vždy individuální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B85ACC-ACB7-4479-AB50-62B4A05B7DCD}"/>
              </a:ext>
            </a:extLst>
          </p:cNvPr>
          <p:cNvSpPr>
            <a:spLocks noGrp="1"/>
          </p:cNvSpPr>
          <p:nvPr>
            <p:ph type="title"/>
          </p:nvPr>
        </p:nvSpPr>
        <p:spPr/>
        <p:txBody>
          <a:bodyPr/>
          <a:lstStyle/>
          <a:p>
            <a:r>
              <a:rPr lang="cs-CZ" dirty="0"/>
              <a:t>Karteziánský obrat v noetice</a:t>
            </a:r>
          </a:p>
        </p:txBody>
      </p:sp>
      <p:sp>
        <p:nvSpPr>
          <p:cNvPr id="3" name="Zástupný obsah 2">
            <a:extLst>
              <a:ext uri="{FF2B5EF4-FFF2-40B4-BE49-F238E27FC236}">
                <a16:creationId xmlns:a16="http://schemas.microsoft.com/office/drawing/2014/main" id="{D98C49DE-7E07-4FC0-8BB0-DEBB39FCB615}"/>
              </a:ext>
            </a:extLst>
          </p:cNvPr>
          <p:cNvSpPr>
            <a:spLocks noGrp="1"/>
          </p:cNvSpPr>
          <p:nvPr>
            <p:ph idx="1"/>
          </p:nvPr>
        </p:nvSpPr>
        <p:spPr/>
        <p:txBody>
          <a:bodyPr/>
          <a:lstStyle/>
          <a:p>
            <a:r>
              <a:rPr lang="cs-CZ" dirty="0"/>
              <a:t>Ve starověku a středověku převládá koncepce poznání, v němž poznání vychází z aktivity poznávaného</a:t>
            </a:r>
          </a:p>
          <a:p>
            <a:r>
              <a:rPr lang="cs-CZ" dirty="0"/>
              <a:t>Descartes přichází s opačným konceptem: určující  a aktivní v poznávání je poznávající. Pozorovatel tedy určuje pozorované</a:t>
            </a:r>
          </a:p>
          <a:p>
            <a:r>
              <a:rPr lang="cs-CZ" dirty="0"/>
              <a:t>Otevírá cestu k fenomenologii, tedy koncentraci  na to, co se pozorovateli jeví, tedy na fenomény jako akty vědomí</a:t>
            </a:r>
          </a:p>
          <a:p>
            <a:r>
              <a:rPr lang="cs-CZ" dirty="0"/>
              <a:t>Zůstává však pojetí, v němž pravdivost, a tedy i vztah k objektům, k přírodě garantuje Bůh, který neklame</a:t>
            </a:r>
          </a:p>
        </p:txBody>
      </p:sp>
    </p:spTree>
    <p:extLst>
      <p:ext uri="{BB962C8B-B14F-4D97-AF65-F5344CB8AC3E}">
        <p14:creationId xmlns:p14="http://schemas.microsoft.com/office/powerpoint/2010/main" val="2797524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BDCBBE-5C51-4333-A297-C598BC8958C3}"/>
              </a:ext>
            </a:extLst>
          </p:cNvPr>
          <p:cNvSpPr>
            <a:spLocks noGrp="1"/>
          </p:cNvSpPr>
          <p:nvPr>
            <p:ph type="title"/>
          </p:nvPr>
        </p:nvSpPr>
        <p:spPr/>
        <p:txBody>
          <a:bodyPr>
            <a:normAutofit/>
          </a:bodyPr>
          <a:lstStyle/>
          <a:p>
            <a:r>
              <a:rPr lang="cs-CZ" dirty="0"/>
              <a:t>Raně novověká teorie poznání: Galileo Galilei (1564 – 1642)</a:t>
            </a:r>
          </a:p>
        </p:txBody>
      </p:sp>
      <p:sp>
        <p:nvSpPr>
          <p:cNvPr id="3" name="Zástupný symbol pro obsah 2">
            <a:extLst>
              <a:ext uri="{FF2B5EF4-FFF2-40B4-BE49-F238E27FC236}">
                <a16:creationId xmlns:a16="http://schemas.microsoft.com/office/drawing/2014/main" id="{B68A12BD-F41D-45EB-AEA0-F044A613514E}"/>
              </a:ext>
            </a:extLst>
          </p:cNvPr>
          <p:cNvSpPr>
            <a:spLocks noGrp="1"/>
          </p:cNvSpPr>
          <p:nvPr>
            <p:ph idx="1"/>
          </p:nvPr>
        </p:nvSpPr>
        <p:spPr/>
        <p:txBody>
          <a:bodyPr>
            <a:normAutofit fontScale="77500" lnSpcReduction="20000"/>
          </a:bodyPr>
          <a:lstStyle/>
          <a:p>
            <a:r>
              <a:rPr lang="cs-CZ" dirty="0"/>
              <a:t>V roce 1609 se mu podařilo sestrojit teleskop – pozorování pohoří na Měsíci, Jupiterových měsíců nebo slunečních skvrn→ spis </a:t>
            </a:r>
            <a:r>
              <a:rPr lang="cs-CZ" dirty="0" err="1"/>
              <a:t>Sidereus</a:t>
            </a:r>
            <a:r>
              <a:rPr lang="cs-CZ" dirty="0"/>
              <a:t> Nuncius (1610)</a:t>
            </a:r>
          </a:p>
          <a:p>
            <a:r>
              <a:rPr lang="cs-CZ" dirty="0"/>
              <a:t>Spor s církví o heliocentrickou koncepci, 1615 obžalován inkvizicí, 1616 papežův dekret proti heliocentrické koncepci → polemický spis </a:t>
            </a:r>
            <a:r>
              <a:rPr lang="cs-CZ" dirty="0" err="1"/>
              <a:t>Saggiatore</a:t>
            </a:r>
            <a:r>
              <a:rPr lang="cs-CZ" dirty="0"/>
              <a:t>  (1626): skutečnost je určena číselnými poměry: Příroda je kniha psaná jazykem matematiky; Rozlišení  mezi primárními a sekundárními kvalitami: primární jsou kvantitativní a přísluší věcem o sobě, sekundární kvalitativní a vznikají v poznávajícím</a:t>
            </a:r>
          </a:p>
          <a:p>
            <a:r>
              <a:rPr lang="cs-CZ" dirty="0"/>
              <a:t>1632 </a:t>
            </a:r>
            <a:r>
              <a:rPr lang="cs-CZ" dirty="0" err="1"/>
              <a:t>Dialogo</a:t>
            </a:r>
            <a:r>
              <a:rPr lang="cs-CZ" dirty="0"/>
              <a:t> </a:t>
            </a:r>
            <a:r>
              <a:rPr lang="cs-CZ" dirty="0" err="1"/>
              <a:t>sopra</a:t>
            </a:r>
            <a:r>
              <a:rPr lang="cs-CZ" dirty="0"/>
              <a:t> i </a:t>
            </a:r>
            <a:r>
              <a:rPr lang="cs-CZ" dirty="0" err="1"/>
              <a:t>due</a:t>
            </a:r>
            <a:r>
              <a:rPr lang="cs-CZ" dirty="0"/>
              <a:t> </a:t>
            </a:r>
            <a:r>
              <a:rPr lang="cs-CZ" dirty="0" err="1"/>
              <a:t>massimi</a:t>
            </a:r>
            <a:r>
              <a:rPr lang="cs-CZ" dirty="0"/>
              <a:t> </a:t>
            </a:r>
            <a:r>
              <a:rPr lang="cs-CZ" dirty="0" err="1"/>
              <a:t>sistemi</a:t>
            </a:r>
            <a:r>
              <a:rPr lang="cs-CZ" dirty="0"/>
              <a:t>: obhajuje heliocentrický systém; odvolal 1633, poté se soustředí na mechaniku a kinematiku – např. odvození zákona o druhé mocnině volného pádu; setrvačnost implicitně uplatňuje, ale  nikde obecně nezkoumá</a:t>
            </a:r>
          </a:p>
          <a:p>
            <a:r>
              <a:rPr lang="cs-CZ" dirty="0"/>
              <a:t>Analytická metoda: rozložit složité věty, které mají být dokázány na relativně jednoduché pojmy a složit z nich principy, které umožní empiricky přezkoumatelné hypotézy – matematická přírodověda – např. i Bacon či Descartes</a:t>
            </a:r>
          </a:p>
          <a:p>
            <a:r>
              <a:rPr lang="cs-CZ" dirty="0"/>
              <a:t>Příroda je jako kniha, v níž můžeme číst</a:t>
            </a:r>
          </a:p>
        </p:txBody>
      </p:sp>
    </p:spTree>
    <p:extLst>
      <p:ext uri="{BB962C8B-B14F-4D97-AF65-F5344CB8AC3E}">
        <p14:creationId xmlns:p14="http://schemas.microsoft.com/office/powerpoint/2010/main" val="3957609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Descartesova</a:t>
            </a:r>
            <a:r>
              <a:rPr lang="cs-CZ" dirty="0"/>
              <a:t> teorie poznání</a:t>
            </a:r>
          </a:p>
        </p:txBody>
      </p:sp>
      <p:sp>
        <p:nvSpPr>
          <p:cNvPr id="3" name="Zástupný symbol pro obsah 2"/>
          <p:cNvSpPr>
            <a:spLocks noGrp="1"/>
          </p:cNvSpPr>
          <p:nvPr>
            <p:ph idx="1"/>
          </p:nvPr>
        </p:nvSpPr>
        <p:spPr/>
        <p:txBody>
          <a:bodyPr>
            <a:normAutofit fontScale="85000" lnSpcReduction="20000"/>
          </a:bodyPr>
          <a:lstStyle/>
          <a:p>
            <a:r>
              <a:rPr lang="cs-CZ" dirty="0"/>
              <a:t>je založena na skepsi: co vše je nutno vyloučit z našeho poznání, neboť o tom můžeme pochybovat?</a:t>
            </a:r>
          </a:p>
          <a:p>
            <a:r>
              <a:rPr lang="cs-CZ" dirty="0"/>
              <a:t>dospívá nakonec k jistotě: za vším pochybování, které pramení z myšlení je evidentní jeden subjekt – ten, kdo pochybuje, kdo myslí. Tento subjekt je nezpochybnitelný, resp. je možno jej zpochybnit pouze, pokud by nás mohla klamat nějaká vyšší bytost, bůh (demiurg?), jenž je ovšem z definice dobrý a milující pravdu, a tudíž nás klamat nebude</a:t>
            </a:r>
          </a:p>
          <a:p>
            <a:r>
              <a:rPr lang="cs-CZ" dirty="0"/>
              <a:t>rozum tedy zaručuje pravé poznání, je-li správně užíván: 4 pravidla: </a:t>
            </a:r>
            <a:r>
              <a:rPr lang="cs-CZ" b="1" dirty="0"/>
              <a:t>evidence, analýzy, systematické syntézy a úplnosti; základem jsou jasné a zřetelné poznatky</a:t>
            </a:r>
            <a:r>
              <a:rPr lang="cs-CZ" dirty="0"/>
              <a:t>, které jsou pravdou, z těchto jednoduchých poznatků je možno skládat komplexnější</a:t>
            </a:r>
          </a:p>
          <a:p>
            <a:r>
              <a:rPr lang="cs-CZ" dirty="0"/>
              <a:t>Hmotnou realitu vnímá jako svět objektů popsatelných matematicky, a to z hlediska rozprostraněnosti (tvar složený z matematických bodů?), hustoty i rychlosti. Proto je také možné děje v přírodě exaktně předvídat z jejich zákonitosti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Novověké teorie poznání</a:t>
            </a:r>
          </a:p>
        </p:txBody>
      </p:sp>
      <p:sp>
        <p:nvSpPr>
          <p:cNvPr id="3" name="Zástupný symbol pro obsah 2"/>
          <p:cNvSpPr>
            <a:spLocks noGrp="1"/>
          </p:cNvSpPr>
          <p:nvPr>
            <p:ph idx="1"/>
          </p:nvPr>
        </p:nvSpPr>
        <p:spPr/>
        <p:txBody>
          <a:bodyPr>
            <a:normAutofit fontScale="77500" lnSpcReduction="20000"/>
          </a:bodyPr>
          <a:lstStyle/>
          <a:p>
            <a:r>
              <a:rPr lang="cs-CZ" b="1" dirty="0"/>
              <a:t>Descartes: </a:t>
            </a:r>
            <a:r>
              <a:rPr lang="cs-CZ" dirty="0"/>
              <a:t>chce evidenci poznání. Začíná proto všeobecnou skepsí – hledá pevný, jistý bod, od nějž se bude moci odrazit k dalším poznatkům. Nachází jej v pozná, že pochybuji-li, myslím-li musím já také existovat a to jako ten pochybující či myslící (cogito). Další poznatky je možno přidávat jako poznání tohoto myslícího subjektu při dodržení pravidel analýzy, evidence, syntézy a úplnosti</a:t>
            </a:r>
          </a:p>
          <a:p>
            <a:r>
              <a:rPr lang="cs-CZ" b="1" dirty="0"/>
              <a:t>F. Bacon</a:t>
            </a:r>
            <a:r>
              <a:rPr lang="cs-CZ" dirty="0"/>
              <a:t>: Jedině </a:t>
            </a:r>
            <a:r>
              <a:rPr lang="cs-CZ" b="1" dirty="0"/>
              <a:t>smyslové poznání </a:t>
            </a:r>
            <a:r>
              <a:rPr lang="cs-CZ" dirty="0"/>
              <a:t>dává skutečné poznání, avšak je třeba se zbavit různých předsudků, které v poznávání brání – tzv. </a:t>
            </a:r>
            <a:r>
              <a:rPr lang="cs-CZ" b="1" dirty="0"/>
              <a:t>idolů</a:t>
            </a:r>
            <a:r>
              <a:rPr lang="cs-CZ" dirty="0"/>
              <a:t>  (</a:t>
            </a:r>
            <a:r>
              <a:rPr lang="cs-CZ" dirty="0" err="1"/>
              <a:t>tribus</a:t>
            </a:r>
            <a:r>
              <a:rPr lang="cs-CZ" dirty="0"/>
              <a:t>, </a:t>
            </a:r>
            <a:r>
              <a:rPr lang="cs-CZ" dirty="0" err="1"/>
              <a:t>fori</a:t>
            </a:r>
            <a:r>
              <a:rPr lang="cs-CZ" dirty="0"/>
              <a:t>)</a:t>
            </a:r>
          </a:p>
          <a:p>
            <a:r>
              <a:rPr lang="cs-CZ" b="1" dirty="0"/>
              <a:t>T. Hobbes</a:t>
            </a:r>
            <a:r>
              <a:rPr lang="cs-CZ" dirty="0"/>
              <a:t>: Zcela </a:t>
            </a:r>
            <a:r>
              <a:rPr lang="cs-CZ" b="1" dirty="0"/>
              <a:t>odmítá apriorní poznání</a:t>
            </a:r>
            <a:r>
              <a:rPr lang="cs-CZ" dirty="0"/>
              <a:t>, tj. možnost poznat rozumem přímo podstatu věcí a obecné a nutné zákony(ideje). </a:t>
            </a:r>
            <a:r>
              <a:rPr lang="cs-CZ" b="1" dirty="0"/>
              <a:t>Rozum je zcela závislý na smyslovém poznání: jeho úkolem je jazykově uspořádat jevy poznané smysly. </a:t>
            </a:r>
            <a:r>
              <a:rPr lang="cs-CZ" dirty="0"/>
              <a:t>Správnou metodou poznávání je </a:t>
            </a:r>
            <a:r>
              <a:rPr lang="cs-CZ" b="1" dirty="0"/>
              <a:t>metoda geometrie</a:t>
            </a:r>
          </a:p>
          <a:p>
            <a:r>
              <a:rPr lang="cs-CZ" b="1" dirty="0"/>
              <a:t>J. Locke</a:t>
            </a:r>
            <a:r>
              <a:rPr lang="cs-CZ" dirty="0"/>
              <a:t>: Základní pojmy a principy  (ideje) čerpáme </a:t>
            </a:r>
            <a:r>
              <a:rPr lang="cs-CZ" b="1" dirty="0"/>
              <a:t>ze zkušenosti</a:t>
            </a:r>
            <a:r>
              <a:rPr lang="cs-CZ" dirty="0"/>
              <a:t>. </a:t>
            </a:r>
            <a:r>
              <a:rPr lang="cs-CZ" b="1" dirty="0"/>
              <a:t>Duše je původně čistá </a:t>
            </a:r>
            <a:r>
              <a:rPr lang="cs-CZ" dirty="0"/>
              <a:t>jako nepopsaný list papíru. Máme vrozené vlohy a schopnosti, ale to nejsou ještě ideje nebo obsahy vědomí. </a:t>
            </a:r>
            <a:r>
              <a:rPr lang="cs-CZ" b="1" dirty="0"/>
              <a:t>Rozlišuje vnější (smysly) a vnitřní (úvaha, reflexe) zkušenost</a:t>
            </a:r>
            <a:r>
              <a:rPr lang="cs-CZ" dirty="0"/>
              <a:t>. </a:t>
            </a:r>
            <a:r>
              <a:rPr lang="cs-CZ" b="1" dirty="0"/>
              <a:t>Úkolem rozumu je zkušenosti uspořádat a uchovat v jazyce</a:t>
            </a:r>
            <a:r>
              <a:rPr lang="cs-CZ" dirty="0"/>
              <a:t>, který ovšem musí být nově vytvořen, protože přirozený jazyk není dostatečně exaktní</a:t>
            </a:r>
          </a:p>
          <a:p>
            <a:endParaRPr lang="cs-CZ" dirty="0"/>
          </a:p>
          <a:p>
            <a:endParaRPr lang="cs-CZ" dirty="0"/>
          </a:p>
        </p:txBody>
      </p:sp>
    </p:spTree>
    <p:extLst>
      <p:ext uri="{BB962C8B-B14F-4D97-AF65-F5344CB8AC3E}">
        <p14:creationId xmlns:p14="http://schemas.microsoft.com/office/powerpoint/2010/main" val="1176267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FB939-BCF0-49D2-9AFF-76E6EB0B2535}"/>
              </a:ext>
            </a:extLst>
          </p:cNvPr>
          <p:cNvSpPr>
            <a:spLocks noGrp="1"/>
          </p:cNvSpPr>
          <p:nvPr>
            <p:ph type="title"/>
          </p:nvPr>
        </p:nvSpPr>
        <p:spPr/>
        <p:txBody>
          <a:bodyPr/>
          <a:lstStyle/>
          <a:p>
            <a:r>
              <a:rPr lang="cs-CZ" dirty="0"/>
              <a:t>Kantův (1724 – 1804) Kopernikánský obrat ve vztahu ke vnímaným jevům</a:t>
            </a:r>
          </a:p>
        </p:txBody>
      </p:sp>
      <p:sp>
        <p:nvSpPr>
          <p:cNvPr id="3" name="Zástupný obsah 2">
            <a:extLst>
              <a:ext uri="{FF2B5EF4-FFF2-40B4-BE49-F238E27FC236}">
                <a16:creationId xmlns:a16="http://schemas.microsoft.com/office/drawing/2014/main" id="{75CDB204-C61F-405B-94A8-813A3AE4ECE8}"/>
              </a:ext>
            </a:extLst>
          </p:cNvPr>
          <p:cNvSpPr>
            <a:spLocks noGrp="1"/>
          </p:cNvSpPr>
          <p:nvPr>
            <p:ph idx="1"/>
          </p:nvPr>
        </p:nvSpPr>
        <p:spPr/>
        <p:txBody>
          <a:bodyPr/>
          <a:lstStyle/>
          <a:p>
            <a:r>
              <a:rPr lang="cs-CZ" dirty="0"/>
              <a:t>Tj. Subjekt určuje objekt, ale nikoli jako věc o sobě (Ding </a:t>
            </a:r>
            <a:r>
              <a:rPr lang="cs-CZ" dirty="0" err="1"/>
              <a:t>an</a:t>
            </a:r>
            <a:r>
              <a:rPr lang="cs-CZ" dirty="0"/>
              <a:t> </a:t>
            </a:r>
            <a:r>
              <a:rPr lang="cs-CZ" dirty="0" err="1"/>
              <a:t>sich</a:t>
            </a:r>
            <a:r>
              <a:rPr lang="cs-CZ" dirty="0"/>
              <a:t>), ale jako věc pro nás (Ding </a:t>
            </a:r>
            <a:r>
              <a:rPr lang="cs-CZ" dirty="0" err="1"/>
              <a:t>für</a:t>
            </a:r>
            <a:r>
              <a:rPr lang="cs-CZ" dirty="0"/>
              <a:t> </a:t>
            </a:r>
            <a:r>
              <a:rPr lang="cs-CZ" dirty="0" err="1"/>
              <a:t>uns</a:t>
            </a:r>
            <a:r>
              <a:rPr lang="cs-CZ" dirty="0"/>
              <a:t>)</a:t>
            </a:r>
          </a:p>
          <a:p>
            <a:r>
              <a:rPr lang="cs-CZ" dirty="0"/>
              <a:t>Poznání věci o sobě vylučuje a zkoumá věci, tak jak se jeví (ukazují) nám, tj. jako jevy (fenomény). Zároveň tvrdí, že můžeme poznávat jedině smysly, nikoli intelektuálním nazírání podstat (idejí?). Smysly je nám předmět dán, rozvažováním je myšlen. Myšlení je přitom omezeno zkušeností – lidské poznání je vždy receptivní - rozdíl proti </a:t>
            </a:r>
            <a:r>
              <a:rPr lang="cs-CZ" dirty="0" err="1"/>
              <a:t>Descartesovi</a:t>
            </a:r>
            <a:r>
              <a:rPr lang="cs-CZ" dirty="0"/>
              <a:t>, ale ve shodě s Hobbesem, Lockem, </a:t>
            </a:r>
            <a:r>
              <a:rPr lang="cs-CZ" dirty="0" err="1"/>
              <a:t>Berkeleym</a:t>
            </a:r>
            <a:r>
              <a:rPr lang="cs-CZ" dirty="0"/>
              <a:t> či </a:t>
            </a:r>
            <a:r>
              <a:rPr lang="cs-CZ" dirty="0" err="1"/>
              <a:t>Humem</a:t>
            </a:r>
            <a:endParaRPr lang="cs-CZ" dirty="0"/>
          </a:p>
          <a:p>
            <a:endParaRPr lang="cs-CZ" dirty="0"/>
          </a:p>
        </p:txBody>
      </p:sp>
    </p:spTree>
    <p:extLst>
      <p:ext uri="{BB962C8B-B14F-4D97-AF65-F5344CB8AC3E}">
        <p14:creationId xmlns:p14="http://schemas.microsoft.com/office/powerpoint/2010/main" val="622580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Kantova teorie poznání</a:t>
            </a:r>
          </a:p>
        </p:txBody>
      </p:sp>
      <p:sp>
        <p:nvSpPr>
          <p:cNvPr id="3" name="Zástupný symbol pro obsah 2"/>
          <p:cNvSpPr>
            <a:spLocks noGrp="1"/>
          </p:cNvSpPr>
          <p:nvPr>
            <p:ph idx="1"/>
          </p:nvPr>
        </p:nvSpPr>
        <p:spPr/>
        <p:txBody>
          <a:bodyPr>
            <a:normAutofit/>
          </a:bodyPr>
          <a:lstStyle/>
          <a:p>
            <a:r>
              <a:rPr lang="cs-CZ" dirty="0"/>
              <a:t>Otázkou je, jak může být metafyzika vědou? Co to vlastně znamená být vědou a co vůbec můžeme vědecky poznat?</a:t>
            </a:r>
          </a:p>
          <a:p>
            <a:r>
              <a:rPr lang="cs-CZ" dirty="0"/>
              <a:t>Podle Kanta je jen takový poznatek obecný a nutný, kterého dosáhneme a priori, tedy bez vlivu zkušenosti</a:t>
            </a:r>
          </a:p>
          <a:p>
            <a:r>
              <a:rPr lang="cs-CZ" dirty="0"/>
              <a:t>Poznání se ustavuje v syntéze smyslového názoru a myšlení</a:t>
            </a:r>
          </a:p>
          <a:p>
            <a:r>
              <a:rPr lang="cs-CZ" dirty="0"/>
              <a:t>Předměty smyslového vnímání jsou tedy naše představy.  Ty nabývají význam vnějších věcí tím, , že je jako transcendentální konstituuje naše vědomí, když shledává že poznání není „určeno nazdařbůh či libovolně“ a různé zkušenosti o předmětech „souhlasí spolu navzájem“ (citáty – Kritika čistého rozumu)</a:t>
            </a:r>
          </a:p>
          <a:p>
            <a:endParaRPr lang="cs-CZ" dirty="0"/>
          </a:p>
        </p:txBody>
      </p:sp>
    </p:spTree>
    <p:extLst>
      <p:ext uri="{BB962C8B-B14F-4D97-AF65-F5344CB8AC3E}">
        <p14:creationId xmlns:p14="http://schemas.microsoft.com/office/powerpoint/2010/main" val="13402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867CE1-9075-4350-9E9B-393B6BB681E4}"/>
              </a:ext>
            </a:extLst>
          </p:cNvPr>
          <p:cNvSpPr>
            <a:spLocks noGrp="1"/>
          </p:cNvSpPr>
          <p:nvPr>
            <p:ph type="title"/>
          </p:nvPr>
        </p:nvSpPr>
        <p:spPr/>
        <p:txBody>
          <a:bodyPr>
            <a:normAutofit/>
          </a:bodyPr>
          <a:lstStyle/>
          <a:p>
            <a:r>
              <a:rPr lang="cs-CZ" dirty="0"/>
              <a:t>Z povinné četby: Nietzscheho kritika poznání a jazyka</a:t>
            </a:r>
          </a:p>
        </p:txBody>
      </p:sp>
      <p:sp>
        <p:nvSpPr>
          <p:cNvPr id="3" name="Zástupný symbol pro obsah 2">
            <a:extLst>
              <a:ext uri="{FF2B5EF4-FFF2-40B4-BE49-F238E27FC236}">
                <a16:creationId xmlns:a16="http://schemas.microsoft.com/office/drawing/2014/main" id="{67D6CE50-1D0A-40B8-BD5E-D41FDC755F8C}"/>
              </a:ext>
            </a:extLst>
          </p:cNvPr>
          <p:cNvSpPr>
            <a:spLocks noGrp="1"/>
          </p:cNvSpPr>
          <p:nvPr>
            <p:ph idx="1"/>
          </p:nvPr>
        </p:nvSpPr>
        <p:spPr/>
        <p:txBody>
          <a:bodyPr>
            <a:normAutofit fontScale="70000" lnSpcReduction="20000"/>
          </a:bodyPr>
          <a:lstStyle/>
          <a:p>
            <a:r>
              <a:rPr lang="cs-CZ" dirty="0"/>
              <a:t>Spis </a:t>
            </a:r>
            <a:r>
              <a:rPr lang="cs-CZ" i="1" dirty="0"/>
              <a:t>O pravdě a lži ve smyslu nikoli morálním</a:t>
            </a:r>
            <a:r>
              <a:rPr lang="cs-CZ" dirty="0"/>
              <a:t> (1873):</a:t>
            </a:r>
          </a:p>
          <a:p>
            <a:r>
              <a:rPr lang="cs-CZ" dirty="0"/>
              <a:t>Nietzsche se  v tomto spisu zabývá otázkou, jak funguje jazyk – totiž arbitrárně a z toho plynoucí otázkou, zda je možné poznání pravdy, resp. jak si může vůbec člověk klást za cíl poznání pravdy</a:t>
            </a:r>
          </a:p>
          <a:p>
            <a:r>
              <a:rPr lang="cs-CZ" dirty="0"/>
              <a:t>Jazyk sestává ze zvuků, které jsou přiřazovány nějakým představám o věcech</a:t>
            </a:r>
          </a:p>
          <a:p>
            <a:r>
              <a:rPr lang="cs-CZ" dirty="0"/>
              <a:t>Věci, jak je poznáváme, tedy věci pro nás jsou subjektivní a antropomorfní.</a:t>
            </a:r>
          </a:p>
          <a:p>
            <a:r>
              <a:rPr lang="cs-CZ" dirty="0"/>
              <a:t>Dalším problémem: obecniny: hledáme stejné v nestejném, v individuích vynecháváme individuálnost, abychom je popsali</a:t>
            </a:r>
          </a:p>
          <a:p>
            <a:r>
              <a:rPr lang="cs-CZ" dirty="0"/>
              <a:t>Jazyk je soubor metafora metonymií: „Co je tedy pravda? Pohyblivé vojsko metafor, metonymií, antropomorfismů, zkrátka lidských relací, které  - poeticky a rétoricky vystupňovány – byly přeneseny, vyzdobeny a které po dlouhém připadají lidu pevné a závazné: pravdy jsou iluze, o nichž člověk zapomněl, že jimi jsou…“</a:t>
            </a:r>
          </a:p>
          <a:p>
            <a:r>
              <a:rPr lang="cs-CZ" b="1" dirty="0"/>
              <a:t>S takto vzniklými pojmy následně pracuje věda, která tak tvoří svůj vlastní svět</a:t>
            </a:r>
          </a:p>
          <a:p>
            <a:r>
              <a:rPr lang="cs-CZ" dirty="0"/>
              <a:t>Dále se zabývá </a:t>
            </a:r>
            <a:r>
              <a:rPr lang="cs-CZ" b="1" dirty="0"/>
              <a:t>vztahy vědy a umění a mýtů, která nestojí na rozumové abstrakci, ale na intuici</a:t>
            </a:r>
          </a:p>
        </p:txBody>
      </p:sp>
    </p:spTree>
    <p:extLst>
      <p:ext uri="{BB962C8B-B14F-4D97-AF65-F5344CB8AC3E}">
        <p14:creationId xmlns:p14="http://schemas.microsoft.com/office/powerpoint/2010/main" val="2510380712"/>
      </p:ext>
    </p:extLst>
  </p:cSld>
  <p:clrMapOvr>
    <a:masterClrMapping/>
  </p:clrMapOvr>
  <mc:AlternateContent xmlns:mc="http://schemas.openxmlformats.org/markup-compatibility/2006" xmlns:p14="http://schemas.microsoft.com/office/powerpoint/2010/main">
    <mc:Choice Requires="p14">
      <p:transition spd="slow" p14:dur="2000" advTm="148225"/>
    </mc:Choice>
    <mc:Fallback xmlns="">
      <p:transition spd="slow" advTm="148225"/>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18516B-E36D-404C-A845-F0C9981B64C3}"/>
              </a:ext>
            </a:extLst>
          </p:cNvPr>
          <p:cNvSpPr>
            <a:spLocks noGrp="1"/>
          </p:cNvSpPr>
          <p:nvPr>
            <p:ph type="title"/>
          </p:nvPr>
        </p:nvSpPr>
        <p:spPr/>
        <p:txBody>
          <a:bodyPr/>
          <a:lstStyle/>
          <a:p>
            <a:r>
              <a:rPr lang="cs-CZ" dirty="0"/>
              <a:t>Věda jako pohled na svět</a:t>
            </a:r>
          </a:p>
        </p:txBody>
      </p:sp>
      <p:sp>
        <p:nvSpPr>
          <p:cNvPr id="3" name="Zástupný obsah 2">
            <a:extLst>
              <a:ext uri="{FF2B5EF4-FFF2-40B4-BE49-F238E27FC236}">
                <a16:creationId xmlns:a16="http://schemas.microsoft.com/office/drawing/2014/main" id="{D405A34C-37A2-45A3-9667-9C0623ECE6B9}"/>
              </a:ext>
            </a:extLst>
          </p:cNvPr>
          <p:cNvSpPr>
            <a:spLocks noGrp="1"/>
          </p:cNvSpPr>
          <p:nvPr>
            <p:ph idx="1"/>
          </p:nvPr>
        </p:nvSpPr>
        <p:spPr/>
        <p:txBody>
          <a:bodyPr/>
          <a:lstStyle/>
          <a:p>
            <a:r>
              <a:rPr lang="cs-CZ" dirty="0"/>
              <a:t>Co je vlastně věda?</a:t>
            </a:r>
          </a:p>
          <a:p>
            <a:r>
              <a:rPr lang="cs-CZ" dirty="0"/>
              <a:t>Jak vnímá svět?</a:t>
            </a:r>
          </a:p>
          <a:p>
            <a:r>
              <a:rPr lang="cs-CZ" dirty="0"/>
              <a:t>Vnímání a konstrukt</a:t>
            </a:r>
          </a:p>
          <a:p>
            <a:r>
              <a:rPr lang="cs-CZ" dirty="0"/>
              <a:t>Vědecká paradigmata a jejich proměny (T. S. Kuhn) – krize paradigmatu a vědecké revoluce, </a:t>
            </a:r>
            <a:r>
              <a:rPr lang="cs-CZ" dirty="0" err="1"/>
              <a:t>Luhmann</a:t>
            </a:r>
            <a:r>
              <a:rPr lang="cs-CZ" dirty="0"/>
              <a:t>: specializace disciplín, pozorování a popis – </a:t>
            </a:r>
            <a:r>
              <a:rPr lang="cs-CZ" dirty="0" err="1"/>
              <a:t>autopoietické</a:t>
            </a:r>
            <a:r>
              <a:rPr lang="cs-CZ" dirty="0"/>
              <a:t> systémy, </a:t>
            </a:r>
            <a:r>
              <a:rPr lang="cs-CZ" dirty="0" err="1"/>
              <a:t>Husserl</a:t>
            </a:r>
            <a:r>
              <a:rPr lang="cs-CZ" dirty="0"/>
              <a:t> – krize věd: vzdálení se životu</a:t>
            </a:r>
          </a:p>
        </p:txBody>
      </p:sp>
    </p:spTree>
    <p:extLst>
      <p:ext uri="{BB962C8B-B14F-4D97-AF65-F5344CB8AC3E}">
        <p14:creationId xmlns:p14="http://schemas.microsoft.com/office/powerpoint/2010/main" val="535750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Předmět poznání: Co tedy zkoumají a hledají filosofové již doby před </a:t>
            </a:r>
            <a:r>
              <a:rPr lang="cs-CZ" dirty="0" err="1"/>
              <a:t>Sókratem</a:t>
            </a:r>
            <a:r>
              <a:rPr lang="cs-CZ" dirty="0"/>
              <a:t>?</a:t>
            </a:r>
          </a:p>
        </p:txBody>
      </p:sp>
      <p:sp>
        <p:nvSpPr>
          <p:cNvPr id="3" name="Zástupný symbol pro obsah 2"/>
          <p:cNvSpPr>
            <a:spLocks noGrp="1"/>
          </p:cNvSpPr>
          <p:nvPr>
            <p:ph idx="1"/>
          </p:nvPr>
        </p:nvSpPr>
        <p:spPr/>
        <p:txBody>
          <a:bodyPr>
            <a:normAutofit lnSpcReduction="10000"/>
          </a:bodyPr>
          <a:lstStyle/>
          <a:p>
            <a:r>
              <a:rPr lang="cs-CZ" dirty="0"/>
              <a:t>Hlavní otázkou je, co je oním principem, který ovládá náš svět.</a:t>
            </a:r>
          </a:p>
          <a:p>
            <a:pPr>
              <a:buNone/>
            </a:pPr>
            <a:r>
              <a:rPr lang="cs-CZ" dirty="0"/>
              <a:t>Hledání </a:t>
            </a:r>
            <a:r>
              <a:rPr lang="cs-CZ" b="1" dirty="0"/>
              <a:t>arché </a:t>
            </a:r>
            <a:r>
              <a:rPr lang="cs-CZ" dirty="0"/>
              <a:t>– počátku, vládnoucího principu a zároveň toho, co vnáší jednotu do mnohosti, to, co zakládá </a:t>
            </a:r>
            <a:r>
              <a:rPr lang="cs-CZ" b="1" dirty="0"/>
              <a:t>svět jako svět</a:t>
            </a:r>
          </a:p>
          <a:p>
            <a:pPr>
              <a:buNone/>
            </a:pPr>
            <a:r>
              <a:rPr lang="cs-CZ" dirty="0"/>
              <a:t>Různé odpovědi:</a:t>
            </a:r>
          </a:p>
          <a:p>
            <a:pPr>
              <a:buNone/>
            </a:pPr>
            <a:r>
              <a:rPr lang="cs-CZ" dirty="0"/>
              <a:t>4 živly zastupují určité charakteristické vlastnosti: pasivní princip a zároveň oživující vody (</a:t>
            </a:r>
            <a:r>
              <a:rPr lang="cs-CZ" b="1" dirty="0" err="1"/>
              <a:t>Thalés</a:t>
            </a:r>
            <a:r>
              <a:rPr lang="cs-CZ" dirty="0"/>
              <a:t>), dynamický princip ohně (</a:t>
            </a:r>
            <a:r>
              <a:rPr lang="cs-CZ" b="1" dirty="0"/>
              <a:t>Hérakleitos</a:t>
            </a:r>
            <a:r>
              <a:rPr lang="cs-CZ" dirty="0"/>
              <a:t>), </a:t>
            </a:r>
          </a:p>
          <a:p>
            <a:pPr>
              <a:buNone/>
            </a:pPr>
            <a:r>
              <a:rPr lang="cs-CZ" dirty="0"/>
              <a:t>číslo/ počet jako podstata uspořádání světa (</a:t>
            </a:r>
            <a:r>
              <a:rPr lang="cs-CZ" b="1" dirty="0" err="1"/>
              <a:t>Pýthagoras</a:t>
            </a:r>
            <a:r>
              <a:rPr lang="cs-CZ" dirty="0"/>
              <a:t>), nedělitelný prvek, z nějž je vše utvořeno (</a:t>
            </a:r>
            <a:r>
              <a:rPr lang="cs-CZ" b="1" dirty="0"/>
              <a:t>atomisté</a:t>
            </a:r>
            <a:r>
              <a:rPr lang="cs-CZ" dirty="0"/>
              <a:t>), neomezená pralátka </a:t>
            </a:r>
            <a:r>
              <a:rPr lang="cs-CZ" dirty="0" err="1"/>
              <a:t>apeiron</a:t>
            </a:r>
            <a:r>
              <a:rPr lang="cs-CZ" dirty="0"/>
              <a:t>, jež na sebe teprve bere omezené tvary a podoby a jež vše prostupuje  (</a:t>
            </a:r>
            <a:r>
              <a:rPr lang="cs-CZ" b="1" dirty="0" err="1"/>
              <a:t>Anaximandros</a:t>
            </a:r>
            <a:r>
              <a:rPr lang="cs-CZ" dirty="0"/>
              <a:t>), princip logu, který vším prostupuje (</a:t>
            </a:r>
            <a:r>
              <a:rPr lang="cs-CZ" b="1" dirty="0"/>
              <a:t>Hérakleitos</a:t>
            </a:r>
            <a:r>
              <a:rPr lang="cs-CZ" dirty="0"/>
              <a:t>)</a:t>
            </a:r>
          </a:p>
        </p:txBody>
      </p:sp>
    </p:spTree>
    <p:extLst>
      <p:ext uri="{BB962C8B-B14F-4D97-AF65-F5344CB8AC3E}">
        <p14:creationId xmlns:p14="http://schemas.microsoft.com/office/powerpoint/2010/main" val="155942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B2D14-A6FE-462E-85CA-30F95F59B91A}"/>
              </a:ext>
            </a:extLst>
          </p:cNvPr>
          <p:cNvSpPr>
            <a:spLocks noGrp="1"/>
          </p:cNvSpPr>
          <p:nvPr>
            <p:ph type="title"/>
          </p:nvPr>
        </p:nvSpPr>
        <p:spPr/>
        <p:txBody>
          <a:bodyPr/>
          <a:lstStyle/>
          <a:p>
            <a:r>
              <a:rPr lang="cs-CZ" dirty="0"/>
              <a:t>Antika a vztah ke smyslovým jevům</a:t>
            </a:r>
          </a:p>
        </p:txBody>
      </p:sp>
      <p:sp>
        <p:nvSpPr>
          <p:cNvPr id="3" name="Zástupný obsah 2">
            <a:extLst>
              <a:ext uri="{FF2B5EF4-FFF2-40B4-BE49-F238E27FC236}">
                <a16:creationId xmlns:a16="http://schemas.microsoft.com/office/drawing/2014/main" id="{123FB995-6055-47D8-8DA5-51A1908E81E9}"/>
              </a:ext>
            </a:extLst>
          </p:cNvPr>
          <p:cNvSpPr>
            <a:spLocks noGrp="1"/>
          </p:cNvSpPr>
          <p:nvPr>
            <p:ph idx="1"/>
          </p:nvPr>
        </p:nvSpPr>
        <p:spPr/>
        <p:txBody>
          <a:bodyPr>
            <a:normAutofit fontScale="62500" lnSpcReduction="20000"/>
          </a:bodyPr>
          <a:lstStyle/>
          <a:p>
            <a:r>
              <a:rPr lang="cs-CZ" b="1" u="sng" dirty="0"/>
              <a:t>Atomisté - </a:t>
            </a:r>
            <a:r>
              <a:rPr lang="cs-CZ" b="1" u="sng" dirty="0" err="1"/>
              <a:t>Démokritos</a:t>
            </a:r>
            <a:r>
              <a:rPr lang="cs-CZ" dirty="0"/>
              <a:t>: nedokonalost, nejasnost a relativita toho, co poznáváme smysly</a:t>
            </a:r>
          </a:p>
          <a:p>
            <a:r>
              <a:rPr lang="cs-CZ" dirty="0"/>
              <a:t>poznáváme podstatu věcí rozumem, smysly pouze otisky (projevy) věcí (idoly), což je poznání nedokonalé, nejasné</a:t>
            </a:r>
          </a:p>
          <a:p>
            <a:r>
              <a:rPr lang="cs-CZ" dirty="0"/>
              <a:t>Podobně </a:t>
            </a:r>
            <a:r>
              <a:rPr lang="cs-CZ" b="1" u="sng" dirty="0"/>
              <a:t>sofisté</a:t>
            </a:r>
            <a:r>
              <a:rPr lang="cs-CZ" dirty="0"/>
              <a:t>:</a:t>
            </a:r>
          </a:p>
          <a:p>
            <a:r>
              <a:rPr lang="cs-CZ" dirty="0"/>
              <a:t>podle Aristotela </a:t>
            </a:r>
            <a:r>
              <a:rPr lang="cs-CZ" dirty="0" err="1"/>
              <a:t>Prótagora</a:t>
            </a:r>
            <a:r>
              <a:rPr lang="cs-CZ" dirty="0"/>
              <a:t> tvrdil, že vlastnosti existují pouze jako cosi vnímaného a že věci nezávislé na vědomí nemají žádné rozlišitelné znaky</a:t>
            </a:r>
          </a:p>
          <a:p>
            <a:pPr>
              <a:buFontTx/>
              <a:buChar char="-"/>
            </a:pPr>
            <a:r>
              <a:rPr lang="cs-CZ" dirty="0" err="1"/>
              <a:t>nejznámnější</a:t>
            </a:r>
            <a:r>
              <a:rPr lang="cs-CZ" dirty="0"/>
              <a:t> výrok: „</a:t>
            </a:r>
            <a:r>
              <a:rPr lang="cs-CZ" b="1" dirty="0"/>
              <a:t>Měrou všech věcí  je člověk: jsoucích, že jsou a nejsoucích, že nejsou</a:t>
            </a:r>
            <a:r>
              <a:rPr lang="cs-CZ" dirty="0"/>
              <a:t>.“ – paradigma smyslového soudu – možné výklady: 1. subjektivistický (</a:t>
            </a:r>
            <a:r>
              <a:rPr lang="cs-CZ" dirty="0" err="1"/>
              <a:t>Sextus</a:t>
            </a:r>
            <a:r>
              <a:rPr lang="cs-CZ" dirty="0"/>
              <a:t> </a:t>
            </a:r>
            <a:r>
              <a:rPr lang="cs-CZ" dirty="0" err="1"/>
              <a:t>Empiricus</a:t>
            </a:r>
            <a:r>
              <a:rPr lang="cs-CZ" dirty="0"/>
              <a:t>, tj. každý jev je pravdivý); 2. relativistický (Platón), tj. každý jev je pravdivý pro příslušný subjekt</a:t>
            </a:r>
          </a:p>
          <a:p>
            <a:pPr>
              <a:buFontTx/>
              <a:buChar char="-"/>
            </a:pPr>
            <a:r>
              <a:rPr lang="cs-CZ" dirty="0"/>
              <a:t>podle Aristotela </a:t>
            </a:r>
            <a:r>
              <a:rPr lang="cs-CZ" b="1" dirty="0" err="1"/>
              <a:t>Prótagor</a:t>
            </a:r>
            <a:r>
              <a:rPr lang="cs-CZ" dirty="0" err="1"/>
              <a:t>a</a:t>
            </a:r>
            <a:r>
              <a:rPr lang="cs-CZ" dirty="0"/>
              <a:t> tvrdil, že vlastnosti existují pouze jako cosi vnímaného a že věci nezávislé na vědomí nemají žádné rozlišitelné znaky</a:t>
            </a:r>
          </a:p>
          <a:p>
            <a:pPr>
              <a:buFontTx/>
              <a:buChar char="-"/>
            </a:pPr>
            <a:r>
              <a:rPr lang="cs-CZ" dirty="0"/>
              <a:t>„O každé věci jsou dva navzájem protikladné výklady.“</a:t>
            </a:r>
          </a:p>
          <a:p>
            <a:pPr>
              <a:buFontTx/>
              <a:buChar char="-"/>
            </a:pPr>
            <a:r>
              <a:rPr lang="cs-CZ" dirty="0"/>
              <a:t>„Co se každému městu zdá spravedlivé a dobré, to pro něj takové je, dokud se drží tohoto náhledu.“</a:t>
            </a:r>
          </a:p>
          <a:p>
            <a:pPr>
              <a:buFontTx/>
              <a:buChar char="-"/>
            </a:pPr>
            <a:r>
              <a:rPr lang="cs-CZ" b="1" dirty="0" err="1"/>
              <a:t>Gorgias</a:t>
            </a:r>
            <a:r>
              <a:rPr lang="cs-CZ" dirty="0"/>
              <a:t>: hlavní filosofický spis: O nejsoucím, čili O přírodě – skeptické až nihilistické -  3 základní teze: nic neexistuje; I tehdy, jestliže něco existuje, je to nepoznatelné; I tehdy, jestliže je to poznatelné, je to nesdělitelné</a:t>
            </a:r>
          </a:p>
          <a:p>
            <a:pPr>
              <a:buFontTx/>
              <a:buChar char="-"/>
            </a:pPr>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84747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Démokritos</a:t>
            </a:r>
            <a:r>
              <a:rPr lang="cs-CZ" dirty="0"/>
              <a:t>  (470-360)</a:t>
            </a:r>
          </a:p>
        </p:txBody>
      </p:sp>
      <p:sp>
        <p:nvSpPr>
          <p:cNvPr id="3" name="Zástupný symbol pro obsah 2"/>
          <p:cNvSpPr>
            <a:spLocks noGrp="1"/>
          </p:cNvSpPr>
          <p:nvPr>
            <p:ph idx="1"/>
          </p:nvPr>
        </p:nvSpPr>
        <p:spPr>
          <a:xfrm>
            <a:off x="583096" y="1378226"/>
            <a:ext cx="10986052" cy="5261113"/>
          </a:xfrm>
        </p:spPr>
        <p:txBody>
          <a:bodyPr>
            <a:noAutofit/>
          </a:bodyPr>
          <a:lstStyle/>
          <a:p>
            <a:r>
              <a:rPr lang="cs-CZ" sz="1800" dirty="0"/>
              <a:t>první atomista: atomy jsou nedělitelné, plné, věčné, neměnné a ze stejné látky, různé velikosti a vždy se už pohybovaly v prázdnu (nejsoucnu) podle zákona tíže</a:t>
            </a:r>
          </a:p>
          <a:p>
            <a:r>
              <a:rPr lang="cs-CZ" sz="1800" dirty="0"/>
              <a:t>shlukováním vznikají viditelné věci a různé světy</a:t>
            </a:r>
          </a:p>
          <a:p>
            <a:r>
              <a:rPr lang="cs-CZ" sz="1800" dirty="0"/>
              <a:t>primární kvalitou věcí jsou tíže, hustota a tvrdost, ostatní kvality jsou sekundární a přidáváme je k věcem my (jsou subjektivní)</a:t>
            </a:r>
          </a:p>
          <a:p>
            <a:r>
              <a:rPr lang="cs-CZ" sz="1800" dirty="0"/>
              <a:t>Tento bod ukazuje pokus o distinkci, se kterou se můžeme potkat v historii myšlení o poznávání opakovaně, totiž se snahou o rozlišení jistého, objektivního oproti méně jistému a subjektivnímu (relativnímu – např. </a:t>
            </a:r>
            <a:r>
              <a:rPr lang="cs-CZ" sz="1800" dirty="0" err="1"/>
              <a:t>Desartes</a:t>
            </a:r>
            <a:r>
              <a:rPr lang="cs-CZ" sz="1800" dirty="0"/>
              <a:t>, Kant…</a:t>
            </a:r>
          </a:p>
          <a:p>
            <a:r>
              <a:rPr lang="cs-CZ" sz="1800" dirty="0"/>
              <a:t>atom má tvar a matematické (tj. ideální) části – </a:t>
            </a:r>
            <a:r>
              <a:rPr lang="cs-CZ" sz="1800" dirty="0" err="1"/>
              <a:t>ameres</a:t>
            </a:r>
            <a:r>
              <a:rPr lang="cs-CZ" sz="1800" dirty="0"/>
              <a:t> jsou ideální atomy (bez částí): něco jako bod, ale s rozměrem</a:t>
            </a:r>
          </a:p>
          <a:p>
            <a:r>
              <a:rPr lang="cs-CZ" sz="1800" dirty="0"/>
              <a:t>poznáváme podstatu věcí rozumem, smysly pouze otisky (projevy) věcí (idoly), což je poznání nedokonalé, nejasné</a:t>
            </a:r>
          </a:p>
          <a:p>
            <a:r>
              <a:rPr lang="cs-CZ" sz="1800" dirty="0"/>
              <a:t>„</a:t>
            </a:r>
            <a:r>
              <a:rPr lang="cs-CZ" sz="1800" b="1" dirty="0"/>
              <a:t>V Pravidlech doslovně říká: ,,Jsou dva druhy poznání' jedno pravé druhé temné. A k tomu temnému náleží toto všechno: zrak, </a:t>
            </a:r>
            <a:r>
              <a:rPr lang="cs-CZ" sz="1800" b="1" dirty="0" err="1"/>
              <a:t>sluch,chuť</a:t>
            </a:r>
            <a:r>
              <a:rPr lang="cs-CZ" sz="1800" b="1" dirty="0"/>
              <a:t> a hmat. Druhé je pravé, oddělené od prvního.  Dále dává přednost pravému poznání před temným a připojuje: Kdykoli temné poznání nemůže již hledět na něco menšího ani je slyšet ani čichat, ani chutnat, ani vnímat hmatem, nýbrž k jemnějšímu...“</a:t>
            </a:r>
          </a:p>
          <a:p>
            <a:r>
              <a:rPr lang="cs-CZ" sz="1800" dirty="0"/>
              <a:t>„</a:t>
            </a:r>
            <a:r>
              <a:rPr lang="cs-CZ" sz="1800" b="1" dirty="0"/>
              <a:t>Podle dohody </a:t>
            </a:r>
            <a:r>
              <a:rPr lang="cs-CZ" sz="1800" dirty="0"/>
              <a:t>barva, podle dohody sladké, podle dohody kyselé. </a:t>
            </a:r>
            <a:r>
              <a:rPr lang="cs-CZ" sz="1800" b="1" dirty="0"/>
              <a:t>Ve skutečnosti </a:t>
            </a:r>
            <a:r>
              <a:rPr lang="cs-CZ" sz="1800" dirty="0"/>
              <a:t>jsou však jen atomy a prázdno.“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Platón: Teorie poznání</a:t>
            </a:r>
          </a:p>
        </p:txBody>
      </p:sp>
      <p:sp>
        <p:nvSpPr>
          <p:cNvPr id="3" name="Zástupný symbol pro obsah 2"/>
          <p:cNvSpPr>
            <a:spLocks noGrp="1"/>
          </p:cNvSpPr>
          <p:nvPr>
            <p:ph idx="1"/>
          </p:nvPr>
        </p:nvSpPr>
        <p:spPr/>
        <p:txBody>
          <a:bodyPr>
            <a:normAutofit fontScale="70000" lnSpcReduction="20000"/>
          </a:bodyPr>
          <a:lstStyle/>
          <a:p>
            <a:r>
              <a:rPr lang="cs-CZ" dirty="0"/>
              <a:t>cílem je </a:t>
            </a:r>
            <a:r>
              <a:rPr lang="cs-CZ" b="1" dirty="0"/>
              <a:t>rozlišit pravé poznání a pouhé zdání</a:t>
            </a:r>
          </a:p>
          <a:p>
            <a:r>
              <a:rPr lang="cs-CZ" dirty="0"/>
              <a:t>kritizuje poznání smysly – pravého poznání, jež směřuje na podstatu věcí je možno dosáhnout jedině rozumem bez ohledu na smyslovou zkušenost (blízkost matematice)</a:t>
            </a:r>
          </a:p>
          <a:p>
            <a:r>
              <a:rPr lang="cs-CZ" dirty="0"/>
              <a:t>ve filosofii je prostředkem poznávání dialektika, kdy se k odkrývání pravdy postupuje v rozhovoru</a:t>
            </a:r>
          </a:p>
          <a:p>
            <a:r>
              <a:rPr lang="cs-CZ" dirty="0"/>
              <a:t>poznávání vždy směřuje na obecné, které Platón v teorii idejí vidí ve zvláštním světě, totiž ve světě idejí, jehož je náš svět pouhým odrazem (realismus)</a:t>
            </a:r>
          </a:p>
          <a:p>
            <a:r>
              <a:rPr lang="cs-CZ" dirty="0"/>
              <a:t>je však otázkou, zda skutečně Platón chápal ideje jako podstatu všech věcí. Platónovy ideje jsou spíše matematickými, abstraktními pojmy jako spravedlnost, dobro, stejnost, jednost a mnohost, příp. geometrické tvary</a:t>
            </a:r>
          </a:p>
          <a:p>
            <a:r>
              <a:rPr lang="cs-CZ" dirty="0"/>
              <a:t>pravé poznání je apriorní rozumu a je chápáno jako rozpomínání (</a:t>
            </a:r>
            <a:r>
              <a:rPr lang="cs-CZ" b="1" dirty="0" err="1"/>
              <a:t>anamnésis</a:t>
            </a:r>
            <a:r>
              <a:rPr lang="cs-CZ" dirty="0"/>
              <a:t>) na ideje (</a:t>
            </a:r>
            <a:r>
              <a:rPr lang="cs-CZ" b="1" dirty="0" err="1"/>
              <a:t>eidos</a:t>
            </a:r>
            <a:r>
              <a:rPr lang="cs-CZ" dirty="0"/>
              <a:t>)</a:t>
            </a:r>
          </a:p>
          <a:p>
            <a:r>
              <a:rPr lang="cs-CZ" dirty="0"/>
              <a:t>nicméně i smysly vnímatelné reality mají jistou účast na idejích. Tento vztah nazývá Platón </a:t>
            </a:r>
            <a:r>
              <a:rPr lang="cs-CZ" b="1" dirty="0" err="1"/>
              <a:t>methexis</a:t>
            </a:r>
            <a:r>
              <a:rPr lang="cs-CZ" dirty="0"/>
              <a:t>, tj. účast, podíl na něčem, participace</a:t>
            </a:r>
          </a:p>
          <a:p>
            <a:r>
              <a:rPr lang="cs-CZ" dirty="0"/>
              <a:t>Platón však dále podstatu fenoménů – toho, co se nám jeví  a co vnímáme smysly neřeší a hodnotí je jako mnohdy nepravdivé</a:t>
            </a:r>
          </a:p>
          <a:p>
            <a:endParaRPr lang="cs-CZ" dirty="0"/>
          </a:p>
        </p:txBody>
      </p:sp>
    </p:spTree>
    <p:extLst>
      <p:ext uri="{BB962C8B-B14F-4D97-AF65-F5344CB8AC3E}">
        <p14:creationId xmlns:p14="http://schemas.microsoft.com/office/powerpoint/2010/main" val="8498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Shrnutí starověké a středověké filosofie poznání</a:t>
            </a:r>
          </a:p>
        </p:txBody>
      </p:sp>
      <p:sp>
        <p:nvSpPr>
          <p:cNvPr id="3" name="Zástupný symbol pro obsah 2"/>
          <p:cNvSpPr>
            <a:spLocks noGrp="1"/>
          </p:cNvSpPr>
          <p:nvPr>
            <p:ph idx="1"/>
          </p:nvPr>
        </p:nvSpPr>
        <p:spPr/>
        <p:txBody>
          <a:bodyPr>
            <a:normAutofit fontScale="92500" lnSpcReduction="20000"/>
          </a:bodyPr>
          <a:lstStyle/>
          <a:p>
            <a:r>
              <a:rPr lang="cs-CZ" b="1" dirty="0"/>
              <a:t>Platón</a:t>
            </a:r>
            <a:r>
              <a:rPr lang="cs-CZ" dirty="0"/>
              <a:t>: koncepce poznávání jako rozpomínání na ideje vložené do lidského rozumu. Člověk je schopen přímého nazírání těchto idejí ve světle nejvyšší ideje – ideje dobra (slunce) – potřebné je správné natočení člověka</a:t>
            </a:r>
          </a:p>
          <a:p>
            <a:r>
              <a:rPr lang="cs-CZ" b="1" dirty="0" err="1"/>
              <a:t>Aristotelés</a:t>
            </a:r>
            <a:r>
              <a:rPr lang="cs-CZ" b="1" dirty="0"/>
              <a:t>: </a:t>
            </a:r>
            <a:r>
              <a:rPr lang="cs-CZ" dirty="0"/>
              <a:t>poznávání pramení ze zobecnění poznání jednotlivin. Ideje přímo nazírat nemůžeme</a:t>
            </a:r>
          </a:p>
          <a:p>
            <a:r>
              <a:rPr lang="cs-CZ" b="1" dirty="0"/>
              <a:t>Skeptikové</a:t>
            </a:r>
            <a:r>
              <a:rPr lang="cs-CZ" dirty="0"/>
              <a:t>: Smysly nás pouze klamou, o ničem nemůžeme tvrdit, že to spíše je než není – nutnost zdržet se soudu</a:t>
            </a:r>
          </a:p>
          <a:p>
            <a:r>
              <a:rPr lang="cs-CZ" b="1" dirty="0"/>
              <a:t>Stoikové: </a:t>
            </a:r>
            <a:r>
              <a:rPr lang="cs-CZ" dirty="0"/>
              <a:t>Člověk má vztah k logu, který proniká celý svět, proto, může mít poznání</a:t>
            </a:r>
          </a:p>
          <a:p>
            <a:r>
              <a:rPr lang="cs-CZ" b="1" dirty="0"/>
              <a:t>Augustinus a novoplatonismus</a:t>
            </a:r>
            <a:r>
              <a:rPr lang="cs-CZ" dirty="0"/>
              <a:t>: Poznávání jako rozpomínání na ideje, pravé podstaty věcí, které dle Augustina do našeho nitra vložil Kristus. Poznávání je tedy cestou do vlastního nitra</a:t>
            </a:r>
          </a:p>
        </p:txBody>
      </p:sp>
    </p:spTree>
    <p:extLst>
      <p:ext uri="{BB962C8B-B14F-4D97-AF65-F5344CB8AC3E}">
        <p14:creationId xmlns:p14="http://schemas.microsoft.com/office/powerpoint/2010/main" val="108638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A65F0C-D42D-4ECD-B7FA-6FB6C4A627E1}"/>
              </a:ext>
            </a:extLst>
          </p:cNvPr>
          <p:cNvSpPr>
            <a:spLocks noGrp="1"/>
          </p:cNvSpPr>
          <p:nvPr>
            <p:ph type="title"/>
          </p:nvPr>
        </p:nvSpPr>
        <p:spPr/>
        <p:txBody>
          <a:bodyPr/>
          <a:lstStyle/>
          <a:p>
            <a:r>
              <a:rPr lang="cs-CZ" dirty="0"/>
              <a:t>Helénistická filosofie a otázka po tom, co poznáváme smysly – co jsou jevy?</a:t>
            </a:r>
          </a:p>
        </p:txBody>
      </p:sp>
      <p:sp>
        <p:nvSpPr>
          <p:cNvPr id="3" name="Zástupný obsah 2">
            <a:extLst>
              <a:ext uri="{FF2B5EF4-FFF2-40B4-BE49-F238E27FC236}">
                <a16:creationId xmlns:a16="http://schemas.microsoft.com/office/drawing/2014/main" id="{27DD3ADF-3E59-4A58-97C8-389D5C084B78}"/>
              </a:ext>
            </a:extLst>
          </p:cNvPr>
          <p:cNvSpPr>
            <a:spLocks noGrp="1"/>
          </p:cNvSpPr>
          <p:nvPr>
            <p:ph idx="1"/>
          </p:nvPr>
        </p:nvSpPr>
        <p:spPr/>
        <p:txBody>
          <a:bodyPr>
            <a:normAutofit fontScale="62500" lnSpcReduction="20000"/>
          </a:bodyPr>
          <a:lstStyle/>
          <a:p>
            <a:r>
              <a:rPr lang="cs-CZ" b="1" u="sng" dirty="0" err="1"/>
              <a:t>Epikúros</a:t>
            </a:r>
            <a:r>
              <a:rPr lang="cs-CZ" dirty="0"/>
              <a:t>:</a:t>
            </a:r>
          </a:p>
          <a:p>
            <a:r>
              <a:rPr lang="cs-CZ" dirty="0"/>
              <a:t>To, co smysly vnímáme je něco nám vnějšího, ne věc sama, ale něco, co nazývá </a:t>
            </a:r>
            <a:r>
              <a:rPr lang="cs-CZ" dirty="0" err="1"/>
              <a:t>eidóla</a:t>
            </a:r>
            <a:r>
              <a:rPr lang="cs-CZ" dirty="0"/>
              <a:t> (výrony vnějších věcí – vlastně výrony atomů), které v nás utvářejí smyslovou představu (</a:t>
            </a:r>
            <a:r>
              <a:rPr lang="cs-CZ" dirty="0" err="1"/>
              <a:t>fantasia</a:t>
            </a:r>
            <a:r>
              <a:rPr lang="cs-CZ" dirty="0"/>
              <a:t>), které není klamná. Zároveň definuje, že smyslové vjemy nám dávají spolehlivé představy o věcech, tehdy, když jsou „jasné a zřetelné“ (</a:t>
            </a:r>
            <a:r>
              <a:rPr lang="cs-CZ" dirty="0" err="1"/>
              <a:t>anargeia</a:t>
            </a:r>
            <a:r>
              <a:rPr lang="cs-CZ" dirty="0"/>
              <a:t>) Opakované  jasné představy mysl třídí (pomocí jazyka) a upevňuje si je, a tím získává pojmy (</a:t>
            </a:r>
            <a:r>
              <a:rPr lang="cs-CZ" dirty="0" err="1"/>
              <a:t>prolépsis</a:t>
            </a:r>
            <a:r>
              <a:rPr lang="cs-CZ" dirty="0"/>
              <a:t>) z těchto pojmů jsou odvozeny i pojmy, které se nevztahují k žádnému empirickému předmětu</a:t>
            </a:r>
          </a:p>
          <a:p>
            <a:r>
              <a:rPr lang="cs-CZ" b="1" u="sng" dirty="0"/>
              <a:t>Skeptikové</a:t>
            </a:r>
            <a:r>
              <a:rPr lang="cs-CZ" dirty="0"/>
              <a:t>: poukazují na rozpor vnímaného a myšleného – smysly nás šálí, pravdivé poznání o vnějším </a:t>
            </a:r>
            <a:r>
              <a:rPr lang="cs-CZ" dirty="0" err="1"/>
              <a:t>světěje</a:t>
            </a:r>
            <a:r>
              <a:rPr lang="cs-CZ" dirty="0"/>
              <a:t> tedy v podstatě nemožné – smysly nám dávají fenomény, ale: Skeptikové se zabývají „vnímanými předměty“, tj. smyslovými představami vyvolanými předmětem  (</a:t>
            </a:r>
            <a:r>
              <a:rPr lang="cs-CZ" b="1" dirty="0" err="1"/>
              <a:t>fainomena</a:t>
            </a:r>
            <a:r>
              <a:rPr lang="cs-CZ" dirty="0"/>
              <a:t> – jevy). Neodmítají tyto vjemy, ale zpochybňují možnost, že by  vjemy vypovídaly o samotných předmětech mimo naše vnímání. Dokládají to tím, že vnímání (a poznávání) je vždy závislé na osobě pozorovatele a vjemy o témže předmětu jsou u dvou lidí třeba i protichůdné</a:t>
            </a:r>
          </a:p>
          <a:p>
            <a:r>
              <a:rPr lang="cs-CZ" b="1" u="sng" dirty="0"/>
              <a:t>Stoikové</a:t>
            </a:r>
            <a:r>
              <a:rPr lang="cs-CZ" dirty="0"/>
              <a:t>: stoikové nevycházejí při poznávání vnějšího světa z poznání jevů, nýbrž z identity mezi logem v nás a logem v základu světa</a:t>
            </a:r>
          </a:p>
          <a:p>
            <a:r>
              <a:rPr lang="cs-CZ" b="1" u="sng" dirty="0"/>
              <a:t>Augustinus</a:t>
            </a:r>
            <a:r>
              <a:rPr lang="cs-CZ" dirty="0"/>
              <a:t>: poznáváme skrze smysly, ale pravda je až za jevy zprostředkovanými smyslovým poznáním – </a:t>
            </a:r>
            <a:r>
              <a:rPr lang="cs-CZ" dirty="0" err="1"/>
              <a:t>výchází</a:t>
            </a:r>
            <a:r>
              <a:rPr lang="cs-CZ" dirty="0"/>
              <a:t> z novoplatónského stanoviska, tedy pronikání k pravdivému racionálnímu základu za jevy</a:t>
            </a:r>
          </a:p>
        </p:txBody>
      </p:sp>
    </p:spTree>
    <p:extLst>
      <p:ext uri="{BB962C8B-B14F-4D97-AF65-F5344CB8AC3E}">
        <p14:creationId xmlns:p14="http://schemas.microsoft.com/office/powerpoint/2010/main" val="6823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body učení </a:t>
            </a:r>
            <a:r>
              <a:rPr lang="cs-CZ" dirty="0" err="1"/>
              <a:t>Epikúra</a:t>
            </a:r>
            <a:r>
              <a:rPr lang="cs-CZ" dirty="0"/>
              <a:t> a jeho žáků</a:t>
            </a:r>
          </a:p>
        </p:txBody>
      </p:sp>
      <p:sp>
        <p:nvSpPr>
          <p:cNvPr id="3" name="Zástupný symbol pro obsah 2"/>
          <p:cNvSpPr>
            <a:spLocks noGrp="1"/>
          </p:cNvSpPr>
          <p:nvPr>
            <p:ph idx="1"/>
          </p:nvPr>
        </p:nvSpPr>
        <p:spPr/>
        <p:txBody>
          <a:bodyPr>
            <a:normAutofit fontScale="92500" lnSpcReduction="20000"/>
          </a:bodyPr>
          <a:lstStyle/>
          <a:p>
            <a:r>
              <a:rPr lang="cs-CZ" dirty="0"/>
              <a:t>v oblasti metafyziky navazuje na atomismus, navíc odmítá jakékoli působení božstev, vč. Platónova demiurga, či Aristotelova Prvního hybatele</a:t>
            </a:r>
          </a:p>
          <a:p>
            <a:r>
              <a:rPr lang="cs-CZ" dirty="0"/>
              <a:t>v oblasti noetiky je empiristou, který primát přičítá smyslovému poznání. To, co smysly vnímáme je něco nám vnějšího, ne věc sama, ale něco, co nazývá </a:t>
            </a:r>
            <a:r>
              <a:rPr lang="cs-CZ" dirty="0" err="1"/>
              <a:t>eidóla</a:t>
            </a:r>
            <a:r>
              <a:rPr lang="cs-CZ" dirty="0"/>
              <a:t> (výrony vnějších věcí – vlastně výrony atomů), které v nás utvářejí smyslovou představu (</a:t>
            </a:r>
            <a:r>
              <a:rPr lang="cs-CZ" dirty="0" err="1"/>
              <a:t>fantasia</a:t>
            </a:r>
            <a:r>
              <a:rPr lang="cs-CZ" dirty="0"/>
              <a:t>), které není klamná. Zároveň definuje, že smyslové vjemy nám dávají spolehlivé představy o věcech, tehdy, když jsou „jasné a zřetelné“ (</a:t>
            </a:r>
            <a:r>
              <a:rPr lang="cs-CZ" dirty="0" err="1"/>
              <a:t>anargeia</a:t>
            </a:r>
            <a:r>
              <a:rPr lang="cs-CZ" dirty="0"/>
              <a:t>) Opakované  jasné představy mysl třídí (pomocí jazyka) a upevňuje si je, a tím získává pojmy (</a:t>
            </a:r>
            <a:r>
              <a:rPr lang="cs-CZ" dirty="0" err="1"/>
              <a:t>prolépsis</a:t>
            </a:r>
            <a:r>
              <a:rPr lang="cs-CZ" dirty="0"/>
              <a:t>) z těchto pojmů jsou odvozeny i pojmy, které se nevztahují k žádnému empirickému předmětu</a:t>
            </a:r>
          </a:p>
          <a:p>
            <a:r>
              <a:rPr lang="cs-CZ" dirty="0"/>
              <a:t>cíl filosofie:odstranit strach, hlavně strach ze smrti. Obhajuje představu o úplné ztrátě vědomí po smrti</a:t>
            </a:r>
          </a:p>
        </p:txBody>
      </p:sp>
    </p:spTree>
    <p:extLst>
      <p:ext uri="{BB962C8B-B14F-4D97-AF65-F5344CB8AC3E}">
        <p14:creationId xmlns:p14="http://schemas.microsoft.com/office/powerpoint/2010/main" val="238463311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4295</TotalTime>
  <Words>4040</Words>
  <Application>Microsoft Office PowerPoint</Application>
  <PresentationFormat>Širokoúhlá obrazovka</PresentationFormat>
  <Paragraphs>178</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Motiv Office</vt:lpstr>
      <vt:lpstr>Proč hovořit o teorii poznání?</vt:lpstr>
      <vt:lpstr>Možné předměty poznání</vt:lpstr>
      <vt:lpstr>Předmět poznání: Co tedy zkoumají a hledají filosofové již doby před Sókratem?</vt:lpstr>
      <vt:lpstr>Antika a vztah ke smyslovým jevům</vt:lpstr>
      <vt:lpstr>Démokritos  (470-360)</vt:lpstr>
      <vt:lpstr>Platón: Teorie poznání</vt:lpstr>
      <vt:lpstr>Shrnutí starověké a středověké filosofie poznání</vt:lpstr>
      <vt:lpstr>Helénistická filosofie a otázka po tom, co poznáváme smysly – co jsou jevy?</vt:lpstr>
      <vt:lpstr>Základní body učení Epikúra a jeho žáků</vt:lpstr>
      <vt:lpstr>Skepticismus</vt:lpstr>
      <vt:lpstr>Skeptická teorie poznání</vt:lpstr>
      <vt:lpstr>Skepticismus v pozdějších dobách</vt:lpstr>
      <vt:lpstr>Stoická teorie poznání</vt:lpstr>
      <vt:lpstr>Hlavní body filosofie pragmatismu</vt:lpstr>
      <vt:lpstr>Karel Čapek a pragmatizmus</vt:lpstr>
      <vt:lpstr>Rozlišení různých disciplín a vliv na teorii poznání a metodologii věd</vt:lpstr>
      <vt:lpstr>Změna ve vnímání smyslového (zkušenostního) poznání</vt:lpstr>
      <vt:lpstr>Roger Bacon (1214-1294)</vt:lpstr>
      <vt:lpstr>William Occam (1298 – 1349)</vt:lpstr>
      <vt:lpstr>Obrat k sobě, skepse, psaní jako experiment: Michel de Montaigne (1533-1592)</vt:lpstr>
      <vt:lpstr>Karteziánský obrat v noetice</vt:lpstr>
      <vt:lpstr>Raně novověká teorie poznání: Galileo Galilei (1564 – 1642)</vt:lpstr>
      <vt:lpstr>Descartesova teorie poznání</vt:lpstr>
      <vt:lpstr>Novověké teorie poznání</vt:lpstr>
      <vt:lpstr>Kantův (1724 – 1804) Kopernikánský obrat ve vztahu ke vnímaným jevům</vt:lpstr>
      <vt:lpstr>Kantova teorie poznání</vt:lpstr>
      <vt:lpstr>Z povinné četby: Nietzscheho kritika poznání a jazyka</vt:lpstr>
      <vt:lpstr>Věda jako pohled na svět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evropského myšlení</dc:title>
  <dc:creator>Alena Zelená</dc:creator>
  <cp:lastModifiedBy>Alena Zelená</cp:lastModifiedBy>
  <cp:revision>48</cp:revision>
  <dcterms:created xsi:type="dcterms:W3CDTF">2019-07-19T20:39:04Z</dcterms:created>
  <dcterms:modified xsi:type="dcterms:W3CDTF">2024-11-13T21:48:01Z</dcterms:modified>
</cp:coreProperties>
</file>