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5" r:id="rId6"/>
    <p:sldId id="285" r:id="rId7"/>
    <p:sldId id="286" r:id="rId8"/>
    <p:sldId id="292" r:id="rId9"/>
    <p:sldId id="293" r:id="rId10"/>
    <p:sldId id="294" r:id="rId11"/>
    <p:sldId id="257" r:id="rId12"/>
    <p:sldId id="283" r:id="rId13"/>
    <p:sldId id="276" r:id="rId14"/>
    <p:sldId id="258" r:id="rId15"/>
    <p:sldId id="287" r:id="rId16"/>
    <p:sldId id="284" r:id="rId17"/>
    <p:sldId id="259" r:id="rId18"/>
    <p:sldId id="289" r:id="rId19"/>
    <p:sldId id="290" r:id="rId20"/>
    <p:sldId id="260" r:id="rId21"/>
    <p:sldId id="261" r:id="rId22"/>
    <p:sldId id="262" r:id="rId23"/>
    <p:sldId id="263" r:id="rId24"/>
    <p:sldId id="291" r:id="rId25"/>
    <p:sldId id="288" r:id="rId26"/>
    <p:sldId id="264" r:id="rId27"/>
    <p:sldId id="267" r:id="rId28"/>
    <p:sldId id="268" r:id="rId29"/>
    <p:sldId id="266" r:id="rId30"/>
    <p:sldId id="269" r:id="rId31"/>
    <p:sldId id="270" r:id="rId32"/>
    <p:sldId id="271" r:id="rId33"/>
    <p:sldId id="265" r:id="rId34"/>
    <p:sldId id="277" r:id="rId35"/>
    <p:sldId id="278" r:id="rId36"/>
    <p:sldId id="281" r:id="rId37"/>
    <p:sldId id="297" r:id="rId38"/>
    <p:sldId id="272" r:id="rId39"/>
    <p:sldId id="273" r:id="rId40"/>
    <p:sldId id="274" r:id="rId41"/>
    <p:sldId id="280" r:id="rId42"/>
    <p:sldId id="279" r:id="rId43"/>
    <p:sldId id="275" r:id="rId44"/>
    <p:sldId id="282" r:id="rId4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6D261E-0E2A-4F26-8CE5-C8CD77D69284}" v="2" dt="2021-01-08T10:51:51.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6" y="3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dcová, Nikita" userId="S::hudcovani@ff.cuni.cz::1722f9c9-cd4a-4c95-815e-a03f65373c5f" providerId="AD" clId="Web-{EA6D261E-0E2A-4F26-8CE5-C8CD77D69284}"/>
    <pc:docChg chg="addSld delSld">
      <pc:chgData name="Hudcová, Nikita" userId="S::hudcovani@ff.cuni.cz::1722f9c9-cd4a-4c95-815e-a03f65373c5f" providerId="AD" clId="Web-{EA6D261E-0E2A-4F26-8CE5-C8CD77D69284}" dt="2021-01-08T10:51:51.750" v="1"/>
      <pc:docMkLst>
        <pc:docMk/>
      </pc:docMkLst>
      <pc:sldChg chg="new del">
        <pc:chgData name="Hudcová, Nikita" userId="S::hudcovani@ff.cuni.cz::1722f9c9-cd4a-4c95-815e-a03f65373c5f" providerId="AD" clId="Web-{EA6D261E-0E2A-4F26-8CE5-C8CD77D69284}" dt="2021-01-08T10:51:51.750" v="1"/>
        <pc:sldMkLst>
          <pc:docMk/>
          <pc:sldMk cId="1355704046" sldId="2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2ED606A4-7831-4A57-981F-879FFB067B9D}" type="datetimeFigureOut">
              <a:rPr lang="cs-CZ" smtClean="0"/>
              <a:t>28.10.2022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CD293D8-ED48-42E3-8563-26F4393E5658}" type="slidenum">
              <a:rPr lang="cs-CZ" smtClean="0"/>
              <a:t>‹#›</a:t>
            </a:fld>
            <a:endParaRPr lang="cs-CZ"/>
          </a:p>
        </p:txBody>
      </p:sp>
    </p:spTree>
    <p:extLst>
      <p:ext uri="{BB962C8B-B14F-4D97-AF65-F5344CB8AC3E}">
        <p14:creationId xmlns:p14="http://schemas.microsoft.com/office/powerpoint/2010/main" val="122310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ED606A4-7831-4A57-981F-879FFB067B9D}" type="datetimeFigureOut">
              <a:rPr lang="cs-CZ" smtClean="0"/>
              <a:t>28.10.2022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CD293D8-ED48-42E3-8563-26F4393E5658}" type="slidenum">
              <a:rPr lang="cs-CZ" smtClean="0"/>
              <a:t>‹#›</a:t>
            </a:fld>
            <a:endParaRPr lang="cs-CZ"/>
          </a:p>
        </p:txBody>
      </p:sp>
    </p:spTree>
    <p:extLst>
      <p:ext uri="{BB962C8B-B14F-4D97-AF65-F5344CB8AC3E}">
        <p14:creationId xmlns:p14="http://schemas.microsoft.com/office/powerpoint/2010/main" val="372164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ED606A4-7831-4A57-981F-879FFB067B9D}" type="datetimeFigureOut">
              <a:rPr lang="cs-CZ" smtClean="0"/>
              <a:t>28.10.2022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CD293D8-ED48-42E3-8563-26F4393E5658}" type="slidenum">
              <a:rPr lang="cs-CZ" smtClean="0"/>
              <a:t>‹#›</a:t>
            </a:fld>
            <a:endParaRPr lang="cs-CZ"/>
          </a:p>
        </p:txBody>
      </p:sp>
    </p:spTree>
    <p:extLst>
      <p:ext uri="{BB962C8B-B14F-4D97-AF65-F5344CB8AC3E}">
        <p14:creationId xmlns:p14="http://schemas.microsoft.com/office/powerpoint/2010/main" val="234516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ED606A4-7831-4A57-981F-879FFB067B9D}" type="datetimeFigureOut">
              <a:rPr lang="cs-CZ" smtClean="0"/>
              <a:t>28.10.2022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CD293D8-ED48-42E3-8563-26F4393E5658}" type="slidenum">
              <a:rPr lang="cs-CZ" smtClean="0"/>
              <a:t>‹#›</a:t>
            </a:fld>
            <a:endParaRPr lang="cs-CZ"/>
          </a:p>
        </p:txBody>
      </p:sp>
    </p:spTree>
    <p:extLst>
      <p:ext uri="{BB962C8B-B14F-4D97-AF65-F5344CB8AC3E}">
        <p14:creationId xmlns:p14="http://schemas.microsoft.com/office/powerpoint/2010/main" val="352455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2ED606A4-7831-4A57-981F-879FFB067B9D}" type="datetimeFigureOut">
              <a:rPr lang="cs-CZ" smtClean="0"/>
              <a:t>28.10.2022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CD293D8-ED48-42E3-8563-26F4393E5658}" type="slidenum">
              <a:rPr lang="cs-CZ" smtClean="0"/>
              <a:t>‹#›</a:t>
            </a:fld>
            <a:endParaRPr lang="cs-CZ"/>
          </a:p>
        </p:txBody>
      </p:sp>
    </p:spTree>
    <p:extLst>
      <p:ext uri="{BB962C8B-B14F-4D97-AF65-F5344CB8AC3E}">
        <p14:creationId xmlns:p14="http://schemas.microsoft.com/office/powerpoint/2010/main" val="255599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ED606A4-7831-4A57-981F-879FFB067B9D}" type="datetimeFigureOut">
              <a:rPr lang="cs-CZ" smtClean="0"/>
              <a:t>28.10.2022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CD293D8-ED48-42E3-8563-26F4393E5658}" type="slidenum">
              <a:rPr lang="cs-CZ" smtClean="0"/>
              <a:t>‹#›</a:t>
            </a:fld>
            <a:endParaRPr lang="cs-CZ"/>
          </a:p>
        </p:txBody>
      </p:sp>
    </p:spTree>
    <p:extLst>
      <p:ext uri="{BB962C8B-B14F-4D97-AF65-F5344CB8AC3E}">
        <p14:creationId xmlns:p14="http://schemas.microsoft.com/office/powerpoint/2010/main" val="357854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ED606A4-7831-4A57-981F-879FFB067B9D}" type="datetimeFigureOut">
              <a:rPr lang="cs-CZ" smtClean="0"/>
              <a:t>28.10.2022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CD293D8-ED48-42E3-8563-26F4393E5658}" type="slidenum">
              <a:rPr lang="cs-CZ" smtClean="0"/>
              <a:t>‹#›</a:t>
            </a:fld>
            <a:endParaRPr lang="cs-CZ"/>
          </a:p>
        </p:txBody>
      </p:sp>
    </p:spTree>
    <p:extLst>
      <p:ext uri="{BB962C8B-B14F-4D97-AF65-F5344CB8AC3E}">
        <p14:creationId xmlns:p14="http://schemas.microsoft.com/office/powerpoint/2010/main" val="115635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ED606A4-7831-4A57-981F-879FFB067B9D}" type="datetimeFigureOut">
              <a:rPr lang="cs-CZ" smtClean="0"/>
              <a:t>28.10.2022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CD293D8-ED48-42E3-8563-26F4393E5658}" type="slidenum">
              <a:rPr lang="cs-CZ" smtClean="0"/>
              <a:t>‹#›</a:t>
            </a:fld>
            <a:endParaRPr lang="cs-CZ"/>
          </a:p>
        </p:txBody>
      </p:sp>
    </p:spTree>
    <p:extLst>
      <p:ext uri="{BB962C8B-B14F-4D97-AF65-F5344CB8AC3E}">
        <p14:creationId xmlns:p14="http://schemas.microsoft.com/office/powerpoint/2010/main" val="167398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ED606A4-7831-4A57-981F-879FFB067B9D}" type="datetimeFigureOut">
              <a:rPr lang="cs-CZ" smtClean="0"/>
              <a:t>28.10.2022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CD293D8-ED48-42E3-8563-26F4393E5658}" type="slidenum">
              <a:rPr lang="cs-CZ" smtClean="0"/>
              <a:t>‹#›</a:t>
            </a:fld>
            <a:endParaRPr lang="cs-CZ"/>
          </a:p>
        </p:txBody>
      </p:sp>
    </p:spTree>
    <p:extLst>
      <p:ext uri="{BB962C8B-B14F-4D97-AF65-F5344CB8AC3E}">
        <p14:creationId xmlns:p14="http://schemas.microsoft.com/office/powerpoint/2010/main" val="20373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2ED606A4-7831-4A57-981F-879FFB067B9D}" type="datetimeFigureOut">
              <a:rPr lang="cs-CZ" smtClean="0"/>
              <a:t>28.10.2022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CD293D8-ED48-42E3-8563-26F4393E5658}" type="slidenum">
              <a:rPr lang="cs-CZ" smtClean="0"/>
              <a:t>‹#›</a:t>
            </a:fld>
            <a:endParaRPr lang="cs-CZ"/>
          </a:p>
        </p:txBody>
      </p:sp>
    </p:spTree>
    <p:extLst>
      <p:ext uri="{BB962C8B-B14F-4D97-AF65-F5344CB8AC3E}">
        <p14:creationId xmlns:p14="http://schemas.microsoft.com/office/powerpoint/2010/main" val="105216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2ED606A4-7831-4A57-981F-879FFB067B9D}" type="datetimeFigureOut">
              <a:rPr lang="cs-CZ" smtClean="0"/>
              <a:t>28.10.2022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CD293D8-ED48-42E3-8563-26F4393E5658}" type="slidenum">
              <a:rPr lang="cs-CZ" smtClean="0"/>
              <a:t>‹#›</a:t>
            </a:fld>
            <a:endParaRPr lang="cs-CZ"/>
          </a:p>
        </p:txBody>
      </p:sp>
    </p:spTree>
    <p:extLst>
      <p:ext uri="{BB962C8B-B14F-4D97-AF65-F5344CB8AC3E}">
        <p14:creationId xmlns:p14="http://schemas.microsoft.com/office/powerpoint/2010/main" val="424473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606A4-7831-4A57-981F-879FFB067B9D}" type="datetimeFigureOut">
              <a:rPr lang="cs-CZ" smtClean="0"/>
              <a:t>28.10.2022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293D8-ED48-42E3-8563-26F4393E5658}" type="slidenum">
              <a:rPr lang="cs-CZ" smtClean="0"/>
              <a:t>‹#›</a:t>
            </a:fld>
            <a:endParaRPr lang="cs-CZ"/>
          </a:p>
        </p:txBody>
      </p:sp>
    </p:spTree>
    <p:extLst>
      <p:ext uri="{BB962C8B-B14F-4D97-AF65-F5344CB8AC3E}">
        <p14:creationId xmlns:p14="http://schemas.microsoft.com/office/powerpoint/2010/main" val="1685685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a:t>Korejská tradiční kultura 5</a:t>
            </a:r>
          </a:p>
        </p:txBody>
      </p:sp>
      <p:sp>
        <p:nvSpPr>
          <p:cNvPr id="3" name="Podnadpis 2"/>
          <p:cNvSpPr>
            <a:spLocks noGrp="1"/>
          </p:cNvSpPr>
          <p:nvPr>
            <p:ph type="subTitle" idx="1"/>
          </p:nvPr>
        </p:nvSpPr>
        <p:spPr/>
        <p:txBody>
          <a:bodyPr/>
          <a:lstStyle/>
          <a:p>
            <a:r>
              <a:rPr lang="cs-CZ"/>
              <a:t>Význam jídla a pití, léčebné účinky</a:t>
            </a:r>
          </a:p>
          <a:p>
            <a:r>
              <a:rPr lang="cs-CZ"/>
              <a:t>Mýty o korejském jídle a moderní </a:t>
            </a:r>
            <a:r>
              <a:rPr lang="cs-CZ" err="1"/>
              <a:t>rekódování</a:t>
            </a:r>
            <a:endParaRPr lang="cs-CZ"/>
          </a:p>
        </p:txBody>
      </p:sp>
    </p:spTree>
    <p:extLst>
      <p:ext uri="{BB962C8B-B14F-4D97-AF65-F5344CB8AC3E}">
        <p14:creationId xmlns:p14="http://schemas.microsoft.com/office/powerpoint/2010/main" val="1741726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Ho </a:t>
            </a:r>
            <a:r>
              <a:rPr lang="cs-CZ" b="1" err="1"/>
              <a:t>Čun</a:t>
            </a:r>
            <a:r>
              <a:rPr lang="cs-CZ" b="1"/>
              <a:t>: </a:t>
            </a:r>
            <a:r>
              <a:rPr lang="cs-CZ" b="1" i="1" err="1"/>
              <a:t>Tongui</a:t>
            </a:r>
            <a:r>
              <a:rPr lang="cs-CZ" b="1" i="1"/>
              <a:t> </a:t>
            </a:r>
            <a:r>
              <a:rPr lang="cs-CZ" b="1" i="1" err="1"/>
              <a:t>pogam</a:t>
            </a:r>
            <a:endParaRPr lang="cs-CZ" b="1" i="1"/>
          </a:p>
        </p:txBody>
      </p:sp>
      <p:sp>
        <p:nvSpPr>
          <p:cNvPr id="3" name="Zástupný symbol pro obsah 2"/>
          <p:cNvSpPr>
            <a:spLocks noGrp="1"/>
          </p:cNvSpPr>
          <p:nvPr>
            <p:ph idx="1"/>
          </p:nvPr>
        </p:nvSpPr>
        <p:spPr/>
        <p:txBody>
          <a:bodyPr/>
          <a:lstStyle/>
          <a:p>
            <a:r>
              <a:rPr lang="cs-CZ"/>
              <a:t>Kompendium lékařské včetně receptů</a:t>
            </a:r>
          </a:p>
          <a:p>
            <a:r>
              <a:rPr lang="cs-CZ"/>
              <a:t>Nejohroženější doba života - kojenecký věk, těhotenství, stáří, ale i doby nedostatku potravin</a:t>
            </a:r>
          </a:p>
          <a:p>
            <a:r>
              <a:rPr lang="cs-CZ"/>
              <a:t>Obecně k posílení: nejrůznější kaše (nejvíc ze semínek), vývary a odvary v kombinaci s chemickými prvky, úhoř </a:t>
            </a:r>
            <a:r>
              <a:rPr lang="cs-CZ" i="1" err="1"/>
              <a:t>čango</a:t>
            </a:r>
            <a:r>
              <a:rPr lang="cs-CZ"/>
              <a:t>, </a:t>
            </a:r>
            <a:r>
              <a:rPr lang="cs-CZ" i="1" err="1"/>
              <a:t>posintchang</a:t>
            </a:r>
            <a:r>
              <a:rPr lang="cs-CZ"/>
              <a:t>, </a:t>
            </a:r>
            <a:r>
              <a:rPr lang="cs-CZ" i="1" err="1"/>
              <a:t>samgjetchang</a:t>
            </a:r>
            <a:r>
              <a:rPr lang="cs-CZ"/>
              <a:t>, odvary z rýže ochucované, rýžové kaše s plži, semeny, kousky zázvoru, ženšenu atd.</a:t>
            </a:r>
          </a:p>
          <a:p>
            <a:r>
              <a:rPr lang="cs-CZ"/>
              <a:t>Nejhorší doba pro zdraví je léto, nejhorší </a:t>
            </a:r>
            <a:r>
              <a:rPr lang="cs-CZ" i="1" err="1"/>
              <a:t>sambok</a:t>
            </a:r>
            <a:r>
              <a:rPr lang="cs-CZ" i="1"/>
              <a:t> </a:t>
            </a:r>
          </a:p>
          <a:p>
            <a:endParaRPr lang="cs-CZ"/>
          </a:p>
        </p:txBody>
      </p:sp>
    </p:spTree>
    <p:extLst>
      <p:ext uri="{BB962C8B-B14F-4D97-AF65-F5344CB8AC3E}">
        <p14:creationId xmlns:p14="http://schemas.microsoft.com/office/powerpoint/2010/main" val="262542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Zdravé a nezdravé, protijedy a tonika</a:t>
            </a:r>
          </a:p>
        </p:txBody>
      </p:sp>
      <p:sp>
        <p:nvSpPr>
          <p:cNvPr id="3" name="Zástupný symbol pro obsah 2"/>
          <p:cNvSpPr>
            <a:spLocks noGrp="1"/>
          </p:cNvSpPr>
          <p:nvPr>
            <p:ph idx="1"/>
          </p:nvPr>
        </p:nvSpPr>
        <p:spPr/>
        <p:txBody>
          <a:bodyPr/>
          <a:lstStyle/>
          <a:p>
            <a:r>
              <a:rPr lang="cs-CZ"/>
              <a:t>Nejdůležitější pro ženy i muže je potence, pročež je všechno „na potenci“ (v podstatě to, co rozproudí krev, „</a:t>
            </a:r>
            <a:r>
              <a:rPr lang="cs-CZ" err="1"/>
              <a:t>jangové</a:t>
            </a:r>
            <a:r>
              <a:rPr lang="cs-CZ"/>
              <a:t> potraviny“)</a:t>
            </a:r>
          </a:p>
          <a:p>
            <a:r>
              <a:rPr lang="cs-CZ"/>
              <a:t>Nedoporučovalo se nadměrné požívání cibule a pórku – </a:t>
            </a:r>
            <a:r>
              <a:rPr lang="cs-CZ" i="1" err="1"/>
              <a:t>osinčche</a:t>
            </a:r>
            <a:r>
              <a:rPr lang="cs-CZ"/>
              <a:t> měli zakázány mniši (pět pálivých)</a:t>
            </a:r>
          </a:p>
          <a:p>
            <a:r>
              <a:rPr lang="cs-CZ"/>
              <a:t>Protijedy zázvor (</a:t>
            </a:r>
            <a:r>
              <a:rPr lang="cs-CZ" i="1" err="1"/>
              <a:t>senggang</a:t>
            </a:r>
            <a:r>
              <a:rPr lang="cs-CZ"/>
              <a:t>) a lékořice (</a:t>
            </a:r>
            <a:r>
              <a:rPr lang="cs-CZ" i="1" err="1"/>
              <a:t>kamčcho</a:t>
            </a:r>
            <a:r>
              <a:rPr lang="cs-CZ"/>
              <a:t>), další podle kontextu (třeba opatrně s česnekem, může přivolat neštěstí)</a:t>
            </a:r>
          </a:p>
          <a:p>
            <a:endParaRPr lang="cs-CZ"/>
          </a:p>
        </p:txBody>
      </p:sp>
    </p:spTree>
    <p:extLst>
      <p:ext uri="{BB962C8B-B14F-4D97-AF65-F5344CB8AC3E}">
        <p14:creationId xmlns:p14="http://schemas.microsoft.com/office/powerpoint/2010/main" val="1032075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Houbičky</a:t>
            </a:r>
          </a:p>
        </p:txBody>
      </p:sp>
      <p:sp>
        <p:nvSpPr>
          <p:cNvPr id="3" name="Zástupný symbol pro obsah 2"/>
          <p:cNvSpPr>
            <a:spLocks noGrp="1"/>
          </p:cNvSpPr>
          <p:nvPr>
            <p:ph idx="1"/>
          </p:nvPr>
        </p:nvSpPr>
        <p:spPr/>
        <p:txBody>
          <a:bodyPr>
            <a:normAutofit fontScale="77500" lnSpcReduction="20000"/>
          </a:bodyPr>
          <a:lstStyle/>
          <a:p>
            <a:r>
              <a:rPr lang="cs-CZ" i="1"/>
              <a:t>Záležitost s jedovatými houbami</a:t>
            </a:r>
            <a:endParaRPr lang="cs-CZ"/>
          </a:p>
          <a:p>
            <a:r>
              <a:rPr lang="cs-CZ"/>
              <a:t>V západních horách na jižním svahu u našeho domu stojí ženský klášter. Šestnáctého dne sedmého měsíce roku </a:t>
            </a:r>
            <a:r>
              <a:rPr lang="cs-CZ" i="1"/>
              <a:t>kapsul</a:t>
            </a:r>
            <a:r>
              <a:rPr lang="cs-CZ"/>
              <a:t> (1454) se tam konala slavnost </a:t>
            </a:r>
            <a:r>
              <a:rPr lang="cs-CZ" err="1"/>
              <a:t>Uranpunhö</a:t>
            </a:r>
            <a:r>
              <a:rPr lang="cs-CZ"/>
              <a:t> a přijelo mnoho úřednických žen. Aby se schovaly před horkem, vystoupily na borovicový pahorek za klášterem. Mezi borovicemi rostlo mnoho voňavých a pěkných hub a ženy je hamižně natrhaly, spařily a snědly. Ty, které jich snědly mnoho, se zhroutily a omdlely, ty, které jich snědly málo, bláznily, vydávaly výkřiky, také zpívaly a tančily, smutně hořekovaly, vztekaly se a fackovaly. Ty, které se napily odvaru anebo [k nim] čichaly, byly jen zmatené.  </a:t>
            </a:r>
          </a:p>
          <a:p>
            <a:r>
              <a:rPr lang="cs-CZ"/>
              <a:t>Když se o tom ostatní ženy a dívky doslechly, vyběhly z kláštera a rozběhly se tam s nepokrytými hlavami, až v klášteře nikdo nezůstal, táhli se tam i lidé z úpatí hor a z polí.  V ulicích se objevila spousta čumilů, jako by šlo o podívanou na trhu. Říkali, že kdyby se tak našel člověk, který by pronesl zaříkávání. Hádali se, jak je správně pronést. Říkali, že je třeba vložit do stříbrné nádoby exkrementy, špinavou rukou je rozmačkat a nalít je nemocným do úst. Pomíchalo se tu vysoké a nízké, vznešené a sprosté a nikdo nebyl schopný se v tom vyznat.</a:t>
            </a:r>
          </a:p>
          <a:p>
            <a:r>
              <a:rPr lang="cs-CZ"/>
              <a:t>Přešlo poledne a ženám se vrátilo vědomí. A zjistila se příčina, proč byly nemocné. </a:t>
            </a:r>
          </a:p>
          <a:p>
            <a:endParaRPr lang="cs-CZ"/>
          </a:p>
        </p:txBody>
      </p:sp>
    </p:spTree>
    <p:extLst>
      <p:ext uri="{BB962C8B-B14F-4D97-AF65-F5344CB8AC3E}">
        <p14:creationId xmlns:p14="http://schemas.microsoft.com/office/powerpoint/2010/main" val="755798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Co nejíst v těhotenství</a:t>
            </a:r>
          </a:p>
        </p:txBody>
      </p:sp>
      <p:sp>
        <p:nvSpPr>
          <p:cNvPr id="3" name="Zástupný symbol pro obsah 2"/>
          <p:cNvSpPr>
            <a:spLocks noGrp="1"/>
          </p:cNvSpPr>
          <p:nvPr>
            <p:ph idx="1"/>
          </p:nvPr>
        </p:nvSpPr>
        <p:spPr/>
        <p:txBody>
          <a:bodyPr>
            <a:normAutofit fontScale="55000" lnSpcReduction="20000"/>
          </a:bodyPr>
          <a:lstStyle/>
          <a:p>
            <a:r>
              <a:rPr lang="cs-CZ" i="1"/>
              <a:t>Zakázané jídlo</a:t>
            </a:r>
            <a:endParaRPr lang="cs-CZ"/>
          </a:p>
          <a:p>
            <a:r>
              <a:rPr lang="cs-CZ"/>
              <a:t>Požití oslího a koňského masa způsobuje opoždění porodu a těžký porod. </a:t>
            </a:r>
          </a:p>
          <a:p>
            <a:r>
              <a:rPr lang="cs-CZ"/>
              <a:t>Požití psího masa způsobí, že bude dítě tiché.</a:t>
            </a:r>
          </a:p>
          <a:p>
            <a:r>
              <a:rPr lang="cs-CZ"/>
              <a:t>Požití zaječího masa způsobí u dítěte zaječí pysk.</a:t>
            </a:r>
          </a:p>
          <a:p>
            <a:r>
              <a:rPr lang="cs-CZ"/>
              <a:t>Požití ryby bez šupin způsobí těžký porod.</a:t>
            </a:r>
          </a:p>
          <a:p>
            <a:r>
              <a:rPr lang="cs-CZ"/>
              <a:t>Požití krabího masa způsobí obrácenou polohu dítěte.</a:t>
            </a:r>
          </a:p>
          <a:p>
            <a:r>
              <a:rPr lang="cs-CZ"/>
              <a:t>Požití ovčích jater způsobí v životě dítěte neštěstí.</a:t>
            </a:r>
          </a:p>
          <a:p>
            <a:r>
              <a:rPr lang="cs-CZ"/>
              <a:t>Požití slepičího masa nebo slepičích vajec s lepkavou rýží způsobuje tasemnici v těle dítěte.</a:t>
            </a:r>
          </a:p>
          <a:p>
            <a:r>
              <a:rPr lang="cs-CZ"/>
              <a:t>Požití husího masa nebo husích vajec způsobuje porod v poloze pánevní a chlad v srdci.</a:t>
            </a:r>
          </a:p>
          <a:p>
            <a:r>
              <a:rPr lang="cs-CZ"/>
              <a:t>Požití vrabčího masa nebo alkoholu s vrabcem způsobí, že dítě bude obscénní a bezostyšné, a může způsobit i skvrny. </a:t>
            </a:r>
          </a:p>
          <a:p>
            <a:r>
              <a:rPr lang="cs-CZ"/>
              <a:t>Požití mladého želvího masa může způsobit zkrácení krku dítěte a zmenšení jeho hlavičky.</a:t>
            </a:r>
          </a:p>
          <a:p>
            <a:r>
              <a:rPr lang="cs-CZ"/>
              <a:t>Požití zázvoru může způsobit vytvoření dalšího prstu na ruce dítěte.</a:t>
            </a:r>
          </a:p>
          <a:p>
            <a:r>
              <a:rPr lang="cs-CZ"/>
              <a:t>Požití česneku může způsobit, že </a:t>
            </a:r>
            <a:r>
              <a:rPr lang="cs-CZ" i="1" err="1"/>
              <a:t>qi</a:t>
            </a:r>
            <a:r>
              <a:rPr lang="cs-CZ"/>
              <a:t> plodu zmizí.</a:t>
            </a:r>
          </a:p>
          <a:p>
            <a:r>
              <a:rPr lang="cs-CZ"/>
              <a:t>Požití hub všeho druhu způsobuje křeče a brzkou smrt novorozence. </a:t>
            </a:r>
          </a:p>
          <a:p>
            <a:endParaRPr lang="cs-CZ"/>
          </a:p>
        </p:txBody>
      </p:sp>
    </p:spTree>
    <p:extLst>
      <p:ext uri="{BB962C8B-B14F-4D97-AF65-F5344CB8AC3E}">
        <p14:creationId xmlns:p14="http://schemas.microsoft.com/office/powerpoint/2010/main" val="389735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Recepty na dlouhověkost</a:t>
            </a:r>
          </a:p>
        </p:txBody>
      </p:sp>
      <p:sp>
        <p:nvSpPr>
          <p:cNvPr id="3" name="Zástupný symbol pro obsah 2"/>
          <p:cNvSpPr>
            <a:spLocks noGrp="1"/>
          </p:cNvSpPr>
          <p:nvPr>
            <p:ph idx="1"/>
          </p:nvPr>
        </p:nvSpPr>
        <p:spPr/>
        <p:txBody>
          <a:bodyPr>
            <a:normAutofit lnSpcReduction="10000"/>
          </a:bodyPr>
          <a:lstStyle/>
          <a:p>
            <a:endParaRPr lang="cs-CZ"/>
          </a:p>
          <a:p>
            <a:r>
              <a:rPr lang="cs-CZ"/>
              <a:t>Rád bych poslechl vaše rady a staral se o sebe a správně jedl.“ Já jsem odpověděl: „Od doby, kdy mi ještě nebylo ani dvacet, jsem nepozřel led. Už je to víc než čtyřicet let. A tak nemám potíže s žaludkem.“ Ministr se mě potom zeptal na mé spaní a jídlo. Odpověděl jsem: „Od chvíle, kdy mi bylo čtyřicet osm, a to i v zimě, jsem si chodil lehnout se setměním. A co se týče jídla,  od mládí do stáří jsem nikdy nejedl víc než čtyři, pět nebo šest hrstí [rýže denně]. Nepřidával jsem ani neubíral a chutnalo mi.“ </a:t>
            </a:r>
          </a:p>
          <a:p>
            <a:r>
              <a:rPr lang="cs-CZ"/>
              <a:t>Přebrané z vulgárního taoismu a domácích pověr</a:t>
            </a:r>
          </a:p>
          <a:p>
            <a:r>
              <a:rPr lang="cs-CZ"/>
              <a:t>Houbičky, ženšen, rumělka, léky a nápoje nesmrtelnosti (tajné)</a:t>
            </a:r>
          </a:p>
        </p:txBody>
      </p:sp>
    </p:spTree>
    <p:extLst>
      <p:ext uri="{BB962C8B-B14F-4D97-AF65-F5344CB8AC3E}">
        <p14:creationId xmlns:p14="http://schemas.microsoft.com/office/powerpoint/2010/main" val="3188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Proti hladu</a:t>
            </a:r>
          </a:p>
        </p:txBody>
      </p:sp>
      <p:sp>
        <p:nvSpPr>
          <p:cNvPr id="3" name="Zástupný symbol pro obsah 2"/>
          <p:cNvSpPr>
            <a:spLocks noGrp="1"/>
          </p:cNvSpPr>
          <p:nvPr>
            <p:ph idx="1"/>
          </p:nvPr>
        </p:nvSpPr>
        <p:spPr/>
        <p:txBody>
          <a:bodyPr>
            <a:normAutofit fontScale="85000" lnSpcReduction="20000"/>
          </a:bodyPr>
          <a:lstStyle/>
          <a:p>
            <a:r>
              <a:rPr lang="cs-CZ" i="1"/>
              <a:t>Polykat sliny a pít vodu</a:t>
            </a:r>
          </a:p>
          <a:p>
            <a:r>
              <a:rPr lang="cs-CZ"/>
              <a:t>Když se někdo cítí být blízko smrti hladem, ať zavře ústa a pohybuje horními i dolními zuby a jazykem. Ať vytvoří sliny a polkne je, tři sta šedesát opakování denně bude dostatečné. Pokud to udělá tisíckrát za den, nebude mít hlad. Po třech až pěti dnech může být trochu unavený. Ale po nějakém čase bude lehčí a silnější. Pokud má vodu, ale ne nádobu, nabere vodu levou rukou a vysloví zaříkání. Po zaříkání cvakne třikrát horními a dolními zuby a třikrát pleskne prsty levé ruky o pravé. To učiní třikrát a pak se napije. Pokud má lahev, je lepší mít vodu v ní. Ať to činí třikrát denně a nebude mít nikdy hlad.   </a:t>
            </a:r>
          </a:p>
          <a:p>
            <a:r>
              <a:rPr lang="cs-CZ" i="1"/>
              <a:t>Léky, které zaženou hlad bez (požití) obilí </a:t>
            </a:r>
          </a:p>
          <a:p>
            <a:r>
              <a:rPr lang="cs-CZ"/>
              <a:t>Jehličí pinie a túje</a:t>
            </a:r>
          </a:p>
          <a:p>
            <a:r>
              <a:rPr lang="cs-CZ"/>
              <a:t>Nasbírejte v horách nebo u jezera piniové nebo tújové jehličí. Nařežte je na drobné kousky a vhoďte dvě hrsti do vody. Vypijte dva nebo tři </a:t>
            </a:r>
            <a:r>
              <a:rPr lang="cs-CZ" err="1"/>
              <a:t>tö</a:t>
            </a:r>
            <a:r>
              <a:rPr lang="cs-CZ"/>
              <a:t> denně. </a:t>
            </a:r>
          </a:p>
          <a:p>
            <a:endParaRPr lang="cs-CZ"/>
          </a:p>
        </p:txBody>
      </p:sp>
    </p:spTree>
    <p:extLst>
      <p:ext uri="{BB962C8B-B14F-4D97-AF65-F5344CB8AC3E}">
        <p14:creationId xmlns:p14="http://schemas.microsoft.com/office/powerpoint/2010/main" val="4275224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Proti hladu</a:t>
            </a:r>
          </a:p>
        </p:txBody>
      </p:sp>
      <p:sp>
        <p:nvSpPr>
          <p:cNvPr id="3" name="Zástupný symbol pro obsah 2"/>
          <p:cNvSpPr>
            <a:spLocks noGrp="1"/>
          </p:cNvSpPr>
          <p:nvPr>
            <p:ph idx="1"/>
          </p:nvPr>
        </p:nvSpPr>
        <p:spPr/>
        <p:txBody>
          <a:bodyPr>
            <a:normAutofit fontScale="92500" lnSpcReduction="20000"/>
          </a:bodyPr>
          <a:lstStyle/>
          <a:p>
            <a:r>
              <a:rPr lang="cs-CZ" i="1"/>
              <a:t>Semena černého sezamu</a:t>
            </a:r>
            <a:endParaRPr lang="cs-CZ"/>
          </a:p>
          <a:p>
            <a:r>
              <a:rPr lang="cs-CZ"/>
              <a:t>Převařte devětkrát a usušte devětkrát na slunci. Upečte a roztlučte na prášek. Člověk pak může přestat jíst obilí a jíst jen toto. </a:t>
            </a:r>
          </a:p>
          <a:p>
            <a:r>
              <a:rPr lang="cs-CZ"/>
              <a:t>Převařte s bílými fazolemi a jojobami. Usušte na slunci a uhněťte do koule. Zabrání hladu, i když nejíte obilí. Černý sezam dokáže nahradit obilí. Lidé ho považují za vzácný.</a:t>
            </a:r>
          </a:p>
          <a:p>
            <a:r>
              <a:rPr lang="cs-CZ"/>
              <a:t> </a:t>
            </a:r>
            <a:r>
              <a:rPr lang="cs-CZ" i="1"/>
              <a:t>Konopné semeno</a:t>
            </a:r>
            <a:endParaRPr lang="cs-CZ"/>
          </a:p>
          <a:p>
            <a:r>
              <a:rPr lang="cs-CZ"/>
              <a:t>Slouží jako prevence hladu. Upečte dvě </a:t>
            </a:r>
            <a:r>
              <a:rPr lang="cs-CZ" i="1" err="1"/>
              <a:t>tö</a:t>
            </a:r>
            <a:r>
              <a:rPr lang="cs-CZ" i="1"/>
              <a:t> </a:t>
            </a:r>
            <a:r>
              <a:rPr lang="cs-CZ"/>
              <a:t>konopného semene a jeden </a:t>
            </a:r>
            <a:r>
              <a:rPr lang="cs-CZ" i="1" err="1"/>
              <a:t>tö</a:t>
            </a:r>
            <a:r>
              <a:rPr lang="cs-CZ" i="1"/>
              <a:t> </a:t>
            </a:r>
            <a:r>
              <a:rPr lang="cs-CZ"/>
              <a:t>bobů, dokud boby nepáchnou. Roztlučte na prášek, smíchejte s medem a zhněťte pilulky. Berte dvě denně a hlad bude pryč. </a:t>
            </a:r>
          </a:p>
          <a:p>
            <a:r>
              <a:rPr lang="cs-CZ"/>
              <a:t>Smíchejte jeden </a:t>
            </a:r>
            <a:r>
              <a:rPr lang="cs-CZ" i="1" err="1"/>
              <a:t>tö</a:t>
            </a:r>
            <a:r>
              <a:rPr lang="cs-CZ"/>
              <a:t> konopného semene, sedm </a:t>
            </a:r>
            <a:r>
              <a:rPr lang="cs-CZ" i="1" err="1"/>
              <a:t>njangů</a:t>
            </a:r>
            <a:r>
              <a:rPr lang="cs-CZ"/>
              <a:t> ovčího tuku, pět </a:t>
            </a:r>
            <a:r>
              <a:rPr lang="cs-CZ" i="1" err="1"/>
              <a:t>njangů</a:t>
            </a:r>
            <a:r>
              <a:rPr lang="cs-CZ"/>
              <a:t> vosku a jednu hrst medu. Rozmíchejte, povařte a jezte. Poslouží proti hladu. </a:t>
            </a:r>
          </a:p>
          <a:p>
            <a:endParaRPr lang="cs-CZ"/>
          </a:p>
        </p:txBody>
      </p:sp>
    </p:spTree>
    <p:extLst>
      <p:ext uri="{BB962C8B-B14F-4D97-AF65-F5344CB8AC3E}">
        <p14:creationId xmlns:p14="http://schemas.microsoft.com/office/powerpoint/2010/main" val="3515580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Vysoce doporučované potraviny</a:t>
            </a:r>
          </a:p>
        </p:txBody>
      </p:sp>
      <p:sp>
        <p:nvSpPr>
          <p:cNvPr id="3" name="Zástupný symbol pro obsah 2"/>
          <p:cNvSpPr>
            <a:spLocks noGrp="1"/>
          </p:cNvSpPr>
          <p:nvPr>
            <p:ph idx="1"/>
          </p:nvPr>
        </p:nvSpPr>
        <p:spPr/>
        <p:txBody>
          <a:bodyPr/>
          <a:lstStyle/>
          <a:p>
            <a:pPr marL="0" indent="0">
              <a:buNone/>
            </a:pPr>
            <a:endParaRPr lang="cs-CZ"/>
          </a:p>
          <a:p>
            <a:r>
              <a:rPr lang="cs-CZ"/>
              <a:t>Obiloviny (základ, měl by být)</a:t>
            </a:r>
          </a:p>
          <a:p>
            <a:r>
              <a:rPr lang="cs-CZ"/>
              <a:t>Luštěniny (běžné, nikoliv vzácné)</a:t>
            </a:r>
          </a:p>
          <a:p>
            <a:r>
              <a:rPr lang="cs-CZ"/>
              <a:t>Zelenina a ovoce (nadstandard)</a:t>
            </a:r>
          </a:p>
          <a:p>
            <a:r>
              <a:rPr lang="cs-CZ"/>
              <a:t>Maso (nadstandard)</a:t>
            </a:r>
          </a:p>
          <a:p>
            <a:endParaRPr lang="cs-CZ"/>
          </a:p>
          <a:p>
            <a:r>
              <a:rPr lang="cs-CZ"/>
              <a:t>Dnes: syrové (ale ne tolik pěstované) + obilniny + ryby + polévka + luštěniny + fermentované + oleje </a:t>
            </a:r>
          </a:p>
        </p:txBody>
      </p:sp>
    </p:spTree>
    <p:extLst>
      <p:ext uri="{BB962C8B-B14F-4D97-AF65-F5344CB8AC3E}">
        <p14:creationId xmlns:p14="http://schemas.microsoft.com/office/powerpoint/2010/main" val="618664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Podezřelé v rizikové potraviny</a:t>
            </a:r>
          </a:p>
        </p:txBody>
      </p:sp>
      <p:sp>
        <p:nvSpPr>
          <p:cNvPr id="3" name="Zástupný symbol pro obsah 2"/>
          <p:cNvSpPr>
            <a:spLocks noGrp="1"/>
          </p:cNvSpPr>
          <p:nvPr>
            <p:ph idx="1"/>
          </p:nvPr>
        </p:nvSpPr>
        <p:spPr/>
        <p:txBody>
          <a:bodyPr/>
          <a:lstStyle/>
          <a:p>
            <a:r>
              <a:rPr lang="cs-CZ"/>
              <a:t>Obecně je nezdravé se přejídat, jíst příliš výrazné, tučné, aromatické a nadměrně konzumovat alkohol</a:t>
            </a:r>
          </a:p>
          <a:p>
            <a:r>
              <a:rPr lang="cs-CZ"/>
              <a:t>(ukázka </a:t>
            </a:r>
            <a:r>
              <a:rPr lang="cs-CZ" i="1" err="1"/>
              <a:t>Miam</a:t>
            </a:r>
            <a:r>
              <a:rPr lang="cs-CZ" i="1"/>
              <a:t> </a:t>
            </a:r>
            <a:r>
              <a:rPr lang="cs-CZ" i="1" err="1"/>
              <a:t>ilgi</a:t>
            </a:r>
            <a:r>
              <a:rPr lang="cs-CZ"/>
              <a:t>, </a:t>
            </a:r>
            <a:r>
              <a:rPr lang="cs-CZ" err="1"/>
              <a:t>pchesoly</a:t>
            </a:r>
            <a:r>
              <a:rPr lang="cs-CZ"/>
              <a:t>, </a:t>
            </a:r>
            <a:r>
              <a:rPr lang="cs-CZ" i="1" err="1"/>
              <a:t>Tongui</a:t>
            </a:r>
            <a:r>
              <a:rPr lang="cs-CZ" i="1"/>
              <a:t> </a:t>
            </a:r>
            <a:r>
              <a:rPr lang="cs-CZ" i="1" err="1"/>
              <a:t>pogam</a:t>
            </a:r>
            <a:r>
              <a:rPr lang="cs-CZ"/>
              <a:t>)</a:t>
            </a:r>
          </a:p>
          <a:p>
            <a:r>
              <a:rPr lang="cs-CZ"/>
              <a:t>Rizikové jsou syrové ryby a krabi atd. – tím spíš se jedí – ale nejvíc otrav z nich</a:t>
            </a:r>
          </a:p>
          <a:p>
            <a:endParaRPr lang="cs-CZ"/>
          </a:p>
          <a:p>
            <a:endParaRPr lang="cs-CZ"/>
          </a:p>
        </p:txBody>
      </p:sp>
    </p:spTree>
    <p:extLst>
      <p:ext uri="{BB962C8B-B14F-4D97-AF65-F5344CB8AC3E}">
        <p14:creationId xmlns:p14="http://schemas.microsoft.com/office/powerpoint/2010/main" val="152936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Mýtus 1. Královská kuchyně?</a:t>
            </a:r>
          </a:p>
        </p:txBody>
      </p:sp>
      <p:sp>
        <p:nvSpPr>
          <p:cNvPr id="3" name="Zástupný symbol pro obsah 2"/>
          <p:cNvSpPr>
            <a:spLocks noGrp="1"/>
          </p:cNvSpPr>
          <p:nvPr>
            <p:ph idx="1"/>
          </p:nvPr>
        </p:nvSpPr>
        <p:spPr/>
        <p:txBody>
          <a:bodyPr>
            <a:normAutofit fontScale="85000" lnSpcReduction="20000"/>
          </a:bodyPr>
          <a:lstStyle/>
          <a:p>
            <a:r>
              <a:rPr lang="cs-CZ"/>
              <a:t>Je už zakořeněný mýtus: I </a:t>
            </a:r>
            <a:r>
              <a:rPr lang="cs-CZ" err="1"/>
              <a:t>Mjongbak</a:t>
            </a:r>
            <a:r>
              <a:rPr lang="cs-CZ"/>
              <a:t> 2008, reakce na dovoz amerických šílených krav: idea jednotného stravování a názoru na jídlo, kulturní fenomén a propracovaný systém </a:t>
            </a:r>
          </a:p>
          <a:p>
            <a:r>
              <a:rPr lang="cs-CZ"/>
              <a:t>Určitá opulence tam je (viz král </a:t>
            </a:r>
            <a:r>
              <a:rPr lang="cs-CZ" err="1"/>
              <a:t>Mujol</a:t>
            </a:r>
            <a:r>
              <a:rPr lang="cs-CZ"/>
              <a:t>, SGJS)</a:t>
            </a:r>
          </a:p>
          <a:p>
            <a:r>
              <a:rPr lang="cs-CZ" sz="1800"/>
              <a:t>Panovník snědl denně tři </a:t>
            </a:r>
            <a:r>
              <a:rPr lang="cs-CZ" sz="1800" err="1"/>
              <a:t>mal</a:t>
            </a:r>
            <a:r>
              <a:rPr lang="cs-CZ" sz="1800"/>
              <a:t> rýže a devět bažantů. V roce </a:t>
            </a:r>
            <a:r>
              <a:rPr lang="cs-CZ" sz="1800" err="1"/>
              <a:t>kjŏngsin</a:t>
            </a:r>
            <a:r>
              <a:rPr lang="cs-CZ" sz="1800"/>
              <a:t>,</a:t>
            </a:r>
          </a:p>
          <a:p>
            <a:r>
              <a:rPr lang="cs-CZ" sz="1800"/>
              <a:t>po pádu </a:t>
            </a:r>
            <a:r>
              <a:rPr lang="cs-CZ" sz="1800" err="1"/>
              <a:t>Päkče</a:t>
            </a:r>
            <a:r>
              <a:rPr lang="cs-CZ" sz="1800"/>
              <a:t>, neobědval, pouze snídal a večeřel. Ale za den, pokud jde</a:t>
            </a:r>
          </a:p>
          <a:p>
            <a:r>
              <a:rPr lang="cs-CZ" sz="1800"/>
              <a:t>o množství, snědl šest </a:t>
            </a:r>
            <a:r>
              <a:rPr lang="cs-CZ" sz="1800" err="1"/>
              <a:t>mal</a:t>
            </a:r>
            <a:r>
              <a:rPr lang="cs-CZ" sz="1800"/>
              <a:t> rýže, vypil šest </a:t>
            </a:r>
            <a:r>
              <a:rPr lang="cs-CZ" sz="1800" err="1"/>
              <a:t>mal</a:t>
            </a:r>
            <a:r>
              <a:rPr lang="cs-CZ" sz="1800"/>
              <a:t> vína a snědl deset bažantů</a:t>
            </a:r>
          </a:p>
          <a:p>
            <a:r>
              <a:rPr lang="cs-CZ"/>
              <a:t>Viz </a:t>
            </a:r>
            <a:r>
              <a:rPr lang="cs-CZ" err="1"/>
              <a:t>korjoské</a:t>
            </a:r>
            <a:r>
              <a:rPr lang="cs-CZ"/>
              <a:t> hostiny</a:t>
            </a:r>
          </a:p>
          <a:p>
            <a:r>
              <a:rPr lang="cs-CZ"/>
              <a:t>Viz hostiny pro poselstva za </a:t>
            </a:r>
            <a:r>
              <a:rPr lang="cs-CZ" err="1"/>
              <a:t>Čosonu</a:t>
            </a:r>
            <a:endParaRPr lang="cs-CZ"/>
          </a:p>
          <a:p>
            <a:endParaRPr lang="cs-CZ"/>
          </a:p>
          <a:p>
            <a:pPr marL="0" indent="0">
              <a:buNone/>
            </a:pPr>
            <a:r>
              <a:rPr lang="cs-CZ"/>
              <a:t>Filmové zpracování – idea propojení léčivé kuchyně a genderu </a:t>
            </a:r>
            <a:r>
              <a:rPr lang="cs-CZ" i="1" err="1"/>
              <a:t>Tedžanggum</a:t>
            </a:r>
            <a:r>
              <a:rPr lang="cs-CZ" i="1"/>
              <a:t> (2003)</a:t>
            </a:r>
          </a:p>
          <a:p>
            <a:pPr marL="0" indent="0">
              <a:buNone/>
            </a:pPr>
            <a:r>
              <a:rPr lang="cs-CZ"/>
              <a:t>Propagace královské kuchyně v televizi (stejně jako vegetariánské a dalších módních, </a:t>
            </a:r>
            <a:r>
              <a:rPr lang="cs-CZ" i="1" err="1"/>
              <a:t>sačchal</a:t>
            </a:r>
            <a:r>
              <a:rPr lang="cs-CZ" i="1"/>
              <a:t> </a:t>
            </a:r>
            <a:r>
              <a:rPr lang="cs-CZ" i="1" err="1"/>
              <a:t>umsik</a:t>
            </a:r>
            <a:r>
              <a:rPr lang="cs-CZ"/>
              <a:t>)</a:t>
            </a:r>
          </a:p>
          <a:p>
            <a:endParaRPr lang="cs-CZ"/>
          </a:p>
        </p:txBody>
      </p:sp>
    </p:spTree>
    <p:extLst>
      <p:ext uri="{BB962C8B-B14F-4D97-AF65-F5344CB8AC3E}">
        <p14:creationId xmlns:p14="http://schemas.microsoft.com/office/powerpoint/2010/main" val="297239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O čem je jídelní kultura</a:t>
            </a:r>
          </a:p>
        </p:txBody>
      </p:sp>
      <p:sp>
        <p:nvSpPr>
          <p:cNvPr id="3" name="Zástupný symbol pro obsah 2"/>
          <p:cNvSpPr>
            <a:spLocks noGrp="1"/>
          </p:cNvSpPr>
          <p:nvPr>
            <p:ph idx="1"/>
          </p:nvPr>
        </p:nvSpPr>
        <p:spPr/>
        <p:txBody>
          <a:bodyPr>
            <a:normAutofit fontScale="92500" lnSpcReduction="10000"/>
          </a:bodyPr>
          <a:lstStyle/>
          <a:p>
            <a:r>
              <a:rPr lang="cs-CZ"/>
              <a:t>Jídlo jako nezbytnost (abstraktní pojem)</a:t>
            </a:r>
          </a:p>
          <a:p>
            <a:r>
              <a:rPr lang="cs-CZ"/>
              <a:t>Jídlo jako objekt rituální (tradice, obřady, svátky apod.)</a:t>
            </a:r>
          </a:p>
          <a:p>
            <a:r>
              <a:rPr lang="cs-CZ"/>
              <a:t>Koncept jídelních složek filosoficky (jin, jang, chuti, barvy, vůně, roční období atd.)</a:t>
            </a:r>
          </a:p>
          <a:p>
            <a:r>
              <a:rPr lang="cs-CZ"/>
              <a:t>Posvátná jídla?</a:t>
            </a:r>
          </a:p>
          <a:p>
            <a:r>
              <a:rPr lang="cs-CZ"/>
              <a:t>Královská</a:t>
            </a:r>
          </a:p>
          <a:p>
            <a:r>
              <a:rPr lang="cs-CZ"/>
              <a:t>Obyčejná</a:t>
            </a:r>
          </a:p>
          <a:p>
            <a:r>
              <a:rPr lang="cs-CZ"/>
              <a:t>Existuje nějaká konsistentní tradice? Mezníky? Změny, vlivy?</a:t>
            </a:r>
          </a:p>
          <a:p>
            <a:r>
              <a:rPr lang="cs-CZ"/>
              <a:t>Doba „národního“ jídla, </a:t>
            </a:r>
            <a:r>
              <a:rPr lang="cs-CZ" err="1"/>
              <a:t>gastronacionalismus</a:t>
            </a:r>
            <a:r>
              <a:rPr lang="cs-CZ"/>
              <a:t> a </a:t>
            </a:r>
            <a:r>
              <a:rPr lang="cs-CZ" i="1" err="1"/>
              <a:t>hansik</a:t>
            </a:r>
            <a:r>
              <a:rPr lang="cs-CZ" i="1"/>
              <a:t> </a:t>
            </a:r>
            <a:r>
              <a:rPr lang="cs-CZ" i="1" err="1"/>
              <a:t>segjehwa</a:t>
            </a:r>
            <a:endParaRPr lang="cs-CZ" i="1"/>
          </a:p>
          <a:p>
            <a:r>
              <a:rPr lang="cs-CZ"/>
              <a:t>Stolování</a:t>
            </a:r>
          </a:p>
          <a:p>
            <a:pPr marL="0" indent="0">
              <a:buNone/>
            </a:pPr>
            <a:endParaRPr lang="cs-CZ" i="1"/>
          </a:p>
        </p:txBody>
      </p:sp>
    </p:spTree>
    <p:extLst>
      <p:ext uri="{BB962C8B-B14F-4D97-AF65-F5344CB8AC3E}">
        <p14:creationId xmlns:p14="http://schemas.microsoft.com/office/powerpoint/2010/main" val="4253064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Mýtus 2: Obyčejná kuchyně?</a:t>
            </a:r>
          </a:p>
        </p:txBody>
      </p:sp>
      <p:sp>
        <p:nvSpPr>
          <p:cNvPr id="3" name="Zástupný symbol pro obsah 2"/>
          <p:cNvSpPr>
            <a:spLocks noGrp="1"/>
          </p:cNvSpPr>
          <p:nvPr>
            <p:ph idx="1"/>
          </p:nvPr>
        </p:nvSpPr>
        <p:spPr/>
        <p:txBody>
          <a:bodyPr/>
          <a:lstStyle/>
          <a:p>
            <a:r>
              <a:rPr lang="cs-CZ"/>
              <a:t>Mýtus o rýži jako základní potravině </a:t>
            </a:r>
          </a:p>
          <a:p>
            <a:r>
              <a:rPr lang="cs-CZ" i="1" err="1"/>
              <a:t>Ogok</a:t>
            </a:r>
            <a:r>
              <a:rPr lang="cs-CZ"/>
              <a:t> – pět obilovin (rýže, ječmen, kukuřice, proso, pátá různě)</a:t>
            </a:r>
          </a:p>
          <a:p>
            <a:r>
              <a:rPr lang="cs-CZ" err="1"/>
              <a:t>Čumongovi</a:t>
            </a:r>
            <a:r>
              <a:rPr lang="cs-CZ"/>
              <a:t> je přinesou ptáci od matky, ale a) divoké b) příliš jim toho nerostlo</a:t>
            </a:r>
          </a:p>
          <a:p>
            <a:r>
              <a:rPr lang="cs-CZ"/>
              <a:t>Brambory proti hladomorům v 18. století</a:t>
            </a:r>
          </a:p>
          <a:p>
            <a:r>
              <a:rPr lang="cs-CZ"/>
              <a:t>Maso a rýže ukazatelem „bohatství“ – ale více lovili, než chovali a jedli</a:t>
            </a:r>
          </a:p>
          <a:p>
            <a:r>
              <a:rPr lang="cs-CZ"/>
              <a:t>Kuchyně znamená spást co nejvíc a uchovat zbytek</a:t>
            </a:r>
          </a:p>
          <a:p>
            <a:r>
              <a:rPr lang="cs-CZ"/>
              <a:t>Není jedna kuchyně, jsou regionální – S přizpůsobený chladu, J na potraviny bohatší</a:t>
            </a:r>
          </a:p>
        </p:txBody>
      </p:sp>
    </p:spTree>
    <p:extLst>
      <p:ext uri="{BB962C8B-B14F-4D97-AF65-F5344CB8AC3E}">
        <p14:creationId xmlns:p14="http://schemas.microsoft.com/office/powerpoint/2010/main" val="3577026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Mýtus 2</a:t>
            </a:r>
          </a:p>
        </p:txBody>
      </p:sp>
      <p:sp>
        <p:nvSpPr>
          <p:cNvPr id="3" name="Zástupný symbol pro obsah 2"/>
          <p:cNvSpPr>
            <a:spLocks noGrp="1"/>
          </p:cNvSpPr>
          <p:nvPr>
            <p:ph idx="1"/>
          </p:nvPr>
        </p:nvSpPr>
        <p:spPr/>
        <p:txBody>
          <a:bodyPr/>
          <a:lstStyle/>
          <a:p>
            <a:pPr marL="0" indent="0">
              <a:buNone/>
            </a:pPr>
            <a:r>
              <a:rPr lang="cs-CZ"/>
              <a:t>Nebyla vždycky pálivá, </a:t>
            </a:r>
            <a:r>
              <a:rPr lang="cs-CZ" err="1"/>
              <a:t>kočchu</a:t>
            </a:r>
            <a:r>
              <a:rPr lang="cs-CZ"/>
              <a:t> až koncem 16. století</a:t>
            </a:r>
          </a:p>
          <a:p>
            <a:pPr marL="0" indent="0">
              <a:buNone/>
            </a:pPr>
            <a:r>
              <a:rPr lang="cs-CZ"/>
              <a:t>Nebyla vždycky neslaná, prosolení je konzervace </a:t>
            </a:r>
          </a:p>
          <a:p>
            <a:pPr marL="0" indent="0">
              <a:buNone/>
            </a:pPr>
            <a:r>
              <a:rPr lang="cs-CZ"/>
              <a:t>Problém skladování (vlhko)</a:t>
            </a:r>
          </a:p>
          <a:p>
            <a:pPr marL="0" indent="0">
              <a:buNone/>
            </a:pPr>
            <a:endParaRPr lang="cs-CZ"/>
          </a:p>
          <a:p>
            <a:pPr marL="0" indent="0">
              <a:buNone/>
            </a:pPr>
            <a:r>
              <a:rPr lang="cs-CZ"/>
              <a:t>Typická jídla? Těžko</a:t>
            </a:r>
          </a:p>
          <a:p>
            <a:pPr marL="0" indent="0">
              <a:buNone/>
            </a:pPr>
            <a:endParaRPr lang="cs-CZ"/>
          </a:p>
          <a:p>
            <a:pPr marL="0" indent="0">
              <a:buNone/>
            </a:pPr>
            <a:endParaRPr lang="cs-CZ"/>
          </a:p>
          <a:p>
            <a:pPr marL="0" indent="0">
              <a:buNone/>
            </a:pPr>
            <a:endParaRPr lang="cs-CZ"/>
          </a:p>
        </p:txBody>
      </p:sp>
    </p:spTree>
    <p:extLst>
      <p:ext uri="{BB962C8B-B14F-4D97-AF65-F5344CB8AC3E}">
        <p14:creationId xmlns:p14="http://schemas.microsoft.com/office/powerpoint/2010/main" val="219470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Začátek 17. století/obyčejná </a:t>
            </a:r>
          </a:p>
        </p:txBody>
      </p:sp>
      <p:sp>
        <p:nvSpPr>
          <p:cNvPr id="3" name="Zástupný symbol pro obsah 2"/>
          <p:cNvSpPr>
            <a:spLocks noGrp="1"/>
          </p:cNvSpPr>
          <p:nvPr>
            <p:ph idx="1"/>
          </p:nvPr>
        </p:nvSpPr>
        <p:spPr/>
        <p:txBody>
          <a:bodyPr>
            <a:normAutofit lnSpcReduction="10000"/>
          </a:bodyPr>
          <a:lstStyle/>
          <a:p>
            <a:r>
              <a:rPr lang="cs-CZ"/>
              <a:t>Medvědice natrhala trávu a udělala z ní lůžko, v horách sbírala lesní ovoce a hodně vzácných plodů, takže vesničan mohl zahnat hlad. Tak to šlo několik dní. Medvěd je podivuhodné zvíře a je schopný rozumět lidské řeči. Vesničan mu tedy řekl: </a:t>
            </a:r>
          </a:p>
          <a:p>
            <a:r>
              <a:rPr lang="cs-CZ"/>
              <a:t>„Když jsem žil doma, jedl jsem </a:t>
            </a:r>
            <a:r>
              <a:rPr lang="cs-CZ" i="1"/>
              <a:t>rýži a proso s masem nebo rybami</a:t>
            </a:r>
            <a:r>
              <a:rPr lang="cs-CZ"/>
              <a:t>, oblékal jsem se do šatů z hedvábí, konopí, nebo bavlny a ty jsem na jaře a v zimě střídal, a v noci, když jsem si šel lehnout, jsem měl postel a přikrývku. </a:t>
            </a:r>
            <a:r>
              <a:rPr lang="cs-CZ" i="1"/>
              <a:t>Nic syrového jsem nejedl, ale měl jsem kotlíky a hrnce na vaření, a co jsem jedl, jsem si dochucoval solí a omáčkami, a jídlo jsem si krájel nožem.</a:t>
            </a:r>
            <a:r>
              <a:rPr lang="cs-CZ"/>
              <a:t> Bez těchto věcí asi onemocním a umřu. Na kolenou tě prosím, dopřej mi se odtud dostat a vrátit se k životu. Nenech mě seschnout v díře za balvanem.“ </a:t>
            </a:r>
          </a:p>
          <a:p>
            <a:endParaRPr lang="cs-CZ"/>
          </a:p>
        </p:txBody>
      </p:sp>
    </p:spTree>
    <p:extLst>
      <p:ext uri="{BB962C8B-B14F-4D97-AF65-F5344CB8AC3E}">
        <p14:creationId xmlns:p14="http://schemas.microsoft.com/office/powerpoint/2010/main" val="2449131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Úloha obilnin</a:t>
            </a:r>
          </a:p>
        </p:txBody>
      </p:sp>
      <p:sp>
        <p:nvSpPr>
          <p:cNvPr id="3" name="Zástupný symbol pro obsah 2"/>
          <p:cNvSpPr>
            <a:spLocks noGrp="1"/>
          </p:cNvSpPr>
          <p:nvPr>
            <p:ph idx="1"/>
          </p:nvPr>
        </p:nvSpPr>
        <p:spPr/>
        <p:txBody>
          <a:bodyPr/>
          <a:lstStyle/>
          <a:p>
            <a:r>
              <a:rPr lang="cs-CZ"/>
              <a:t>Pověst o ječmeni</a:t>
            </a:r>
          </a:p>
          <a:p>
            <a:r>
              <a:rPr lang="cs-CZ"/>
              <a:t>Co s obilím? Národy, které melou a které ne</a:t>
            </a:r>
          </a:p>
          <a:p>
            <a:r>
              <a:rPr lang="cs-CZ"/>
              <a:t>Pokusy o mouku a její využití (nudle)</a:t>
            </a:r>
          </a:p>
          <a:p>
            <a:r>
              <a:rPr lang="cs-CZ"/>
              <a:t>Chleba je západní potravina</a:t>
            </a:r>
          </a:p>
        </p:txBody>
      </p:sp>
    </p:spTree>
    <p:extLst>
      <p:ext uri="{BB962C8B-B14F-4D97-AF65-F5344CB8AC3E}">
        <p14:creationId xmlns:p14="http://schemas.microsoft.com/office/powerpoint/2010/main" val="2525325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Nápoje a mýty o čajové kultuře</a:t>
            </a:r>
          </a:p>
        </p:txBody>
      </p:sp>
      <p:sp>
        <p:nvSpPr>
          <p:cNvPr id="3" name="Zástupný symbol pro obsah 2"/>
          <p:cNvSpPr>
            <a:spLocks noGrp="1"/>
          </p:cNvSpPr>
          <p:nvPr>
            <p:ph idx="1"/>
          </p:nvPr>
        </p:nvSpPr>
        <p:spPr/>
        <p:txBody>
          <a:bodyPr/>
          <a:lstStyle/>
          <a:p>
            <a:r>
              <a:rPr lang="cs-CZ"/>
              <a:t>Voda</a:t>
            </a:r>
          </a:p>
          <a:p>
            <a:r>
              <a:rPr lang="cs-CZ"/>
              <a:t>Listí a byliny</a:t>
            </a:r>
          </a:p>
          <a:p>
            <a:r>
              <a:rPr lang="cs-CZ"/>
              <a:t>Čaj poprvé v 8. století</a:t>
            </a:r>
          </a:p>
          <a:p>
            <a:r>
              <a:rPr lang="cs-CZ"/>
              <a:t>Za </a:t>
            </a:r>
            <a:r>
              <a:rPr lang="cs-CZ" err="1"/>
              <a:t>Korjo</a:t>
            </a:r>
            <a:endParaRPr lang="cs-CZ"/>
          </a:p>
          <a:p>
            <a:r>
              <a:rPr lang="cs-CZ"/>
              <a:t>Za </a:t>
            </a:r>
            <a:r>
              <a:rPr lang="cs-CZ" err="1"/>
              <a:t>Čosonu</a:t>
            </a:r>
            <a:endParaRPr lang="cs-CZ"/>
          </a:p>
          <a:p>
            <a:r>
              <a:rPr lang="cs-CZ"/>
              <a:t>Po válce </a:t>
            </a:r>
          </a:p>
          <a:p>
            <a:r>
              <a:rPr lang="cs-CZ"/>
              <a:t>„obnova“ „tradice“</a:t>
            </a:r>
          </a:p>
        </p:txBody>
      </p:sp>
    </p:spTree>
    <p:extLst>
      <p:ext uri="{BB962C8B-B14F-4D97-AF65-F5344CB8AC3E}">
        <p14:creationId xmlns:p14="http://schemas.microsoft.com/office/powerpoint/2010/main" val="2345632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Káva a její varianty</a:t>
            </a:r>
          </a:p>
        </p:txBody>
      </p:sp>
      <p:sp>
        <p:nvSpPr>
          <p:cNvPr id="3" name="Zástupný symbol pro obsah 2"/>
          <p:cNvSpPr>
            <a:spLocks noGrp="1"/>
          </p:cNvSpPr>
          <p:nvPr>
            <p:ph idx="1"/>
          </p:nvPr>
        </p:nvSpPr>
        <p:spPr/>
        <p:txBody>
          <a:bodyPr/>
          <a:lstStyle/>
          <a:p>
            <a:r>
              <a:rPr lang="cs-CZ"/>
              <a:t>Od</a:t>
            </a:r>
            <a:r>
              <a:rPr lang="cs-CZ" i="1"/>
              <a:t> </a:t>
            </a:r>
            <a:r>
              <a:rPr lang="cs-CZ" i="1" err="1"/>
              <a:t>insamkapche</a:t>
            </a:r>
            <a:r>
              <a:rPr lang="cs-CZ" i="1"/>
              <a:t> </a:t>
            </a:r>
            <a:r>
              <a:rPr lang="cs-CZ"/>
              <a:t>k globalizovaným variantám</a:t>
            </a:r>
          </a:p>
          <a:p>
            <a:endParaRPr lang="cs-CZ"/>
          </a:p>
        </p:txBody>
      </p:sp>
    </p:spTree>
    <p:extLst>
      <p:ext uri="{BB962C8B-B14F-4D97-AF65-F5344CB8AC3E}">
        <p14:creationId xmlns:p14="http://schemas.microsoft.com/office/powerpoint/2010/main" val="4036322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Jídlo na počátku 20. století</a:t>
            </a:r>
          </a:p>
        </p:txBody>
      </p:sp>
      <p:sp>
        <p:nvSpPr>
          <p:cNvPr id="3" name="Zástupný symbol pro obsah 2"/>
          <p:cNvSpPr>
            <a:spLocks noGrp="1"/>
          </p:cNvSpPr>
          <p:nvPr>
            <p:ph idx="1"/>
          </p:nvPr>
        </p:nvSpPr>
        <p:spPr/>
        <p:txBody>
          <a:bodyPr/>
          <a:lstStyle/>
          <a:p>
            <a:r>
              <a:rPr lang="cs-CZ"/>
              <a:t>Ovlivněno Japonci a jejich názorem na korejské jídlo (nechutné), jediní, co se dá, je </a:t>
            </a:r>
            <a:r>
              <a:rPr lang="cs-CZ" i="1" err="1"/>
              <a:t>sollongtchang</a:t>
            </a:r>
            <a:endParaRPr lang="cs-CZ" i="1"/>
          </a:p>
          <a:p>
            <a:r>
              <a:rPr lang="cs-CZ"/>
              <a:t>Módní jídla a převzatá z Japonska</a:t>
            </a:r>
          </a:p>
          <a:p>
            <a:r>
              <a:rPr lang="cs-CZ"/>
              <a:t>Po válce od Američanů</a:t>
            </a:r>
          </a:p>
          <a:p>
            <a:r>
              <a:rPr lang="cs-CZ"/>
              <a:t>Realita </a:t>
            </a:r>
          </a:p>
          <a:p>
            <a:endParaRPr lang="cs-CZ"/>
          </a:p>
          <a:p>
            <a:endParaRPr lang="cs-CZ"/>
          </a:p>
        </p:txBody>
      </p:sp>
    </p:spTree>
    <p:extLst>
      <p:ext uri="{BB962C8B-B14F-4D97-AF65-F5344CB8AC3E}">
        <p14:creationId xmlns:p14="http://schemas.microsoft.com/office/powerpoint/2010/main" val="3644741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Poválečná kultura jídla</a:t>
            </a:r>
          </a:p>
        </p:txBody>
      </p:sp>
      <p:sp>
        <p:nvSpPr>
          <p:cNvPr id="3" name="Zástupný symbol pro obsah 2"/>
          <p:cNvSpPr>
            <a:spLocks noGrp="1"/>
          </p:cNvSpPr>
          <p:nvPr>
            <p:ph idx="1"/>
          </p:nvPr>
        </p:nvSpPr>
        <p:spPr/>
        <p:txBody>
          <a:bodyPr/>
          <a:lstStyle/>
          <a:p>
            <a:pPr marL="0" indent="0">
              <a:buNone/>
            </a:pPr>
            <a:r>
              <a:rPr lang="cs-CZ"/>
              <a:t>Stydí se za své jídlo (do roku 1960)</a:t>
            </a:r>
          </a:p>
          <a:p>
            <a:pPr marL="0" indent="0">
              <a:buNone/>
            </a:pPr>
            <a:r>
              <a:rPr lang="cs-CZ"/>
              <a:t>60. A 70. léta – pokusy o implantaci mouky</a:t>
            </a:r>
          </a:p>
          <a:p>
            <a:pPr marL="0" indent="0">
              <a:buNone/>
            </a:pPr>
            <a:r>
              <a:rPr lang="cs-CZ"/>
              <a:t>Průmyslové </a:t>
            </a:r>
            <a:r>
              <a:rPr lang="cs-CZ" i="1" err="1"/>
              <a:t>kimčchi</a:t>
            </a:r>
            <a:endParaRPr lang="cs-CZ" i="1"/>
          </a:p>
          <a:p>
            <a:pPr marL="0" indent="0">
              <a:buNone/>
            </a:pPr>
            <a:r>
              <a:rPr lang="cs-CZ"/>
              <a:t>70. A 80. – řeči o „národní kuchyni“ – kulinární institut </a:t>
            </a:r>
          </a:p>
          <a:p>
            <a:pPr marL="0" indent="0">
              <a:buNone/>
            </a:pPr>
            <a:endParaRPr lang="cs-CZ"/>
          </a:p>
        </p:txBody>
      </p:sp>
    </p:spTree>
    <p:extLst>
      <p:ext uri="{BB962C8B-B14F-4D97-AF65-F5344CB8AC3E}">
        <p14:creationId xmlns:p14="http://schemas.microsoft.com/office/powerpoint/2010/main" val="1395033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80. léta</a:t>
            </a:r>
          </a:p>
        </p:txBody>
      </p:sp>
      <p:sp>
        <p:nvSpPr>
          <p:cNvPr id="3" name="Zástupný symbol pro obsah 2"/>
          <p:cNvSpPr>
            <a:spLocks noGrp="1"/>
          </p:cNvSpPr>
          <p:nvPr>
            <p:ph idx="1"/>
          </p:nvPr>
        </p:nvSpPr>
        <p:spPr/>
        <p:txBody>
          <a:bodyPr/>
          <a:lstStyle/>
          <a:p>
            <a:r>
              <a:rPr lang="cs-CZ"/>
              <a:t>Korejské jídlo je pes?</a:t>
            </a:r>
          </a:p>
          <a:p>
            <a:r>
              <a:rPr lang="cs-CZ"/>
              <a:t>1988 – první </a:t>
            </a:r>
            <a:r>
              <a:rPr lang="cs-CZ" err="1"/>
              <a:t>Mc</a:t>
            </a:r>
            <a:r>
              <a:rPr lang="cs-CZ"/>
              <a:t> Donald</a:t>
            </a:r>
          </a:p>
          <a:p>
            <a:r>
              <a:rPr lang="cs-CZ"/>
              <a:t>1998 – jsme na své jídlo hrdí (od té doby export)</a:t>
            </a:r>
          </a:p>
          <a:p>
            <a:r>
              <a:rPr lang="cs-CZ"/>
              <a:t>„jsme silní a proto jíme ostrá jídla“ – podporují silného !ducha“</a:t>
            </a:r>
          </a:p>
          <a:p>
            <a:endParaRPr lang="cs-CZ"/>
          </a:p>
          <a:p>
            <a:r>
              <a:rPr lang="cs-CZ"/>
              <a:t>Co je západní jídlo?</a:t>
            </a:r>
          </a:p>
          <a:p>
            <a:r>
              <a:rPr lang="cs-CZ"/>
              <a:t>Steak a pečivo</a:t>
            </a:r>
          </a:p>
          <a:p>
            <a:r>
              <a:rPr lang="cs-CZ"/>
              <a:t>Od 90. let </a:t>
            </a:r>
            <a:r>
              <a:rPr lang="cs-CZ" err="1"/>
              <a:t>gastronacionalismus</a:t>
            </a:r>
            <a:endParaRPr lang="cs-CZ"/>
          </a:p>
          <a:p>
            <a:endParaRPr lang="cs-CZ"/>
          </a:p>
          <a:p>
            <a:endParaRPr lang="cs-CZ"/>
          </a:p>
        </p:txBody>
      </p:sp>
    </p:spTree>
    <p:extLst>
      <p:ext uri="{BB962C8B-B14F-4D97-AF65-F5344CB8AC3E}">
        <p14:creationId xmlns:p14="http://schemas.microsoft.com/office/powerpoint/2010/main" val="1339940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err="1"/>
              <a:t>Hongsamhoniratche</a:t>
            </a:r>
            <a:endParaRPr lang="cs-CZ" b="1" i="1"/>
          </a:p>
        </p:txBody>
      </p:sp>
      <p:sp>
        <p:nvSpPr>
          <p:cNvPr id="3" name="Zástupný symbol pro obsah 2"/>
          <p:cNvSpPr>
            <a:spLocks noGrp="1"/>
          </p:cNvSpPr>
          <p:nvPr>
            <p:ph idx="1"/>
          </p:nvPr>
        </p:nvSpPr>
        <p:spPr/>
        <p:txBody>
          <a:bodyPr/>
          <a:lstStyle/>
          <a:p>
            <a:r>
              <a:rPr lang="cs-CZ"/>
              <a:t>Od 2000 internacionalizace</a:t>
            </a:r>
          </a:p>
          <a:p>
            <a:r>
              <a:rPr lang="cs-CZ"/>
              <a:t>2008 </a:t>
            </a:r>
            <a:r>
              <a:rPr lang="cs-CZ" err="1"/>
              <a:t>hansik</a:t>
            </a:r>
            <a:r>
              <a:rPr lang="cs-CZ"/>
              <a:t> ve vesmíru</a:t>
            </a:r>
          </a:p>
          <a:p>
            <a:r>
              <a:rPr lang="cs-CZ"/>
              <a:t>2008 proti americkému hovězímu</a:t>
            </a:r>
          </a:p>
          <a:p>
            <a:r>
              <a:rPr lang="cs-CZ" err="1"/>
              <a:t>Hallju</a:t>
            </a:r>
            <a:r>
              <a:rPr lang="cs-CZ"/>
              <a:t> potrava a </a:t>
            </a:r>
            <a:r>
              <a:rPr lang="cs-CZ" err="1"/>
              <a:t>gastroexpanze</a:t>
            </a:r>
            <a:endParaRPr lang="cs-CZ"/>
          </a:p>
          <a:p>
            <a:r>
              <a:rPr lang="cs-CZ"/>
              <a:t>2010-2011 </a:t>
            </a:r>
            <a:r>
              <a:rPr lang="cs-CZ" err="1"/>
              <a:t>Kfood</a:t>
            </a:r>
            <a:endParaRPr lang="cs-CZ"/>
          </a:p>
          <a:p>
            <a:r>
              <a:rPr lang="cs-CZ"/>
              <a:t>2012 Institut </a:t>
            </a:r>
            <a:r>
              <a:rPr lang="cs-CZ" err="1"/>
              <a:t>kimčchi</a:t>
            </a:r>
            <a:r>
              <a:rPr lang="cs-CZ"/>
              <a:t> v </a:t>
            </a:r>
            <a:r>
              <a:rPr lang="cs-CZ" err="1"/>
              <a:t>Kwangdžu</a:t>
            </a:r>
            <a:endParaRPr lang="cs-CZ"/>
          </a:p>
          <a:p>
            <a:r>
              <a:rPr lang="cs-CZ"/>
              <a:t>2013 </a:t>
            </a:r>
            <a:r>
              <a:rPr lang="cs-CZ" err="1"/>
              <a:t>Kimčchi</a:t>
            </a:r>
            <a:r>
              <a:rPr lang="cs-CZ"/>
              <a:t> na seznamu UNESCO</a:t>
            </a:r>
          </a:p>
          <a:p>
            <a:r>
              <a:rPr lang="cs-CZ"/>
              <a:t>Co je národní jídlo?</a:t>
            </a:r>
          </a:p>
        </p:txBody>
      </p:sp>
    </p:spTree>
    <p:extLst>
      <p:ext uri="{BB962C8B-B14F-4D97-AF65-F5344CB8AC3E}">
        <p14:creationId xmlns:p14="http://schemas.microsoft.com/office/powerpoint/2010/main" val="135801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Song </a:t>
            </a:r>
            <a:r>
              <a:rPr lang="cs-CZ" b="1" err="1"/>
              <a:t>Hjon</a:t>
            </a:r>
            <a:r>
              <a:rPr lang="cs-CZ" b="1"/>
              <a:t> (15. století)</a:t>
            </a:r>
          </a:p>
        </p:txBody>
      </p:sp>
      <p:sp>
        <p:nvSpPr>
          <p:cNvPr id="3" name="Zástupný symbol pro obsah 2"/>
          <p:cNvSpPr>
            <a:spLocks noGrp="1"/>
          </p:cNvSpPr>
          <p:nvPr>
            <p:ph idx="1"/>
          </p:nvPr>
        </p:nvSpPr>
        <p:spPr/>
        <p:txBody>
          <a:bodyPr/>
          <a:lstStyle/>
          <a:p>
            <a:r>
              <a:rPr lang="cs-CZ"/>
              <a:t>My hodně jíme. Když je jídlo jen jedno, máme hlad a nevíme, co s tím. I lidé z nižších vrstev si půjčují v domech bohatých. Použijí [půjčené] nepořádně, nevědí, jak šetřit, a jsou z toho jen potíže. </a:t>
            </a:r>
          </a:p>
          <a:p>
            <a:r>
              <a:rPr lang="cs-CZ"/>
              <a:t>[…] Číňané nejedí mnoho. Stačí jim k jídlu jen pečený koláček. Někdy vydrží i jen s jedním jídlem od rána do večera. Nepotřebují teplé jídlo. […] </a:t>
            </a:r>
          </a:p>
        </p:txBody>
      </p:sp>
    </p:spTree>
    <p:extLst>
      <p:ext uri="{BB962C8B-B14F-4D97-AF65-F5344CB8AC3E}">
        <p14:creationId xmlns:p14="http://schemas.microsoft.com/office/powerpoint/2010/main" val="3648125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Fermentace a </a:t>
            </a:r>
            <a:r>
              <a:rPr lang="cs-CZ" b="1" err="1"/>
              <a:t>papsot</a:t>
            </a:r>
            <a:endParaRPr lang="cs-CZ" b="1"/>
          </a:p>
        </p:txBody>
      </p:sp>
      <p:sp>
        <p:nvSpPr>
          <p:cNvPr id="3" name="Zástupný symbol pro obsah 2"/>
          <p:cNvSpPr>
            <a:spLocks noGrp="1"/>
          </p:cNvSpPr>
          <p:nvPr>
            <p:ph idx="1"/>
          </p:nvPr>
        </p:nvSpPr>
        <p:spPr/>
        <p:txBody>
          <a:bodyPr/>
          <a:lstStyle/>
          <a:p>
            <a:r>
              <a:rPr lang="cs-CZ"/>
              <a:t>Od kdy? Nakládání všeho kvašením – konzervace – vývoz fermentace (hrnec)</a:t>
            </a:r>
          </a:p>
          <a:p>
            <a:r>
              <a:rPr lang="cs-CZ"/>
              <a:t>Vaření rýže jako dovednost – duch kotlíku – varné hrnce – vývoz hrnců</a:t>
            </a:r>
          </a:p>
          <a:p>
            <a:endParaRPr lang="cs-CZ"/>
          </a:p>
          <a:p>
            <a:r>
              <a:rPr lang="cs-CZ"/>
              <a:t>Proč jezdí Korejci do Evropy s </a:t>
            </a:r>
            <a:r>
              <a:rPr lang="cs-CZ" err="1"/>
              <a:t>kimčchi</a:t>
            </a:r>
            <a:r>
              <a:rPr lang="cs-CZ"/>
              <a:t> a </a:t>
            </a:r>
            <a:r>
              <a:rPr lang="cs-CZ" err="1"/>
              <a:t>papsotem</a:t>
            </a:r>
            <a:r>
              <a:rPr lang="cs-CZ"/>
              <a:t>?</a:t>
            </a:r>
          </a:p>
        </p:txBody>
      </p:sp>
    </p:spTree>
    <p:extLst>
      <p:ext uri="{BB962C8B-B14F-4D97-AF65-F5344CB8AC3E}">
        <p14:creationId xmlns:p14="http://schemas.microsoft.com/office/powerpoint/2010/main" val="769665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err="1"/>
              <a:t>Gastronacionalismus</a:t>
            </a:r>
            <a:r>
              <a:rPr lang="cs-CZ" b="1"/>
              <a:t> spojený se zemědělskou politikou</a:t>
            </a:r>
          </a:p>
        </p:txBody>
      </p:sp>
      <p:sp>
        <p:nvSpPr>
          <p:cNvPr id="3" name="Zástupný symbol pro obsah 2"/>
          <p:cNvSpPr>
            <a:spLocks noGrp="1"/>
          </p:cNvSpPr>
          <p:nvPr>
            <p:ph idx="1"/>
          </p:nvPr>
        </p:nvSpPr>
        <p:spPr/>
        <p:txBody>
          <a:bodyPr/>
          <a:lstStyle/>
          <a:p>
            <a:r>
              <a:rPr lang="cs-CZ"/>
              <a:t>+ zápisy do dědictví UNESCO</a:t>
            </a:r>
          </a:p>
          <a:p>
            <a:endParaRPr lang="cs-CZ"/>
          </a:p>
          <a:p>
            <a:r>
              <a:rPr lang="cs-CZ"/>
              <a:t>Některé pochutiny jsou uměle propagovány (příklad vládou subvencovaná kampaň hanu)</a:t>
            </a:r>
          </a:p>
        </p:txBody>
      </p:sp>
    </p:spTree>
    <p:extLst>
      <p:ext uri="{BB962C8B-B14F-4D97-AF65-F5344CB8AC3E}">
        <p14:creationId xmlns:p14="http://schemas.microsoft.com/office/powerpoint/2010/main" val="2717577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81667" y="871674"/>
            <a:ext cx="5619750" cy="5619750"/>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417" y="0"/>
            <a:ext cx="6858000" cy="6858000"/>
          </a:xfrm>
          <a:prstGeom prst="rect">
            <a:avLst/>
          </a:prstGeom>
        </p:spPr>
      </p:pic>
    </p:spTree>
    <p:extLst>
      <p:ext uri="{BB962C8B-B14F-4D97-AF65-F5344CB8AC3E}">
        <p14:creationId xmlns:p14="http://schemas.microsoft.com/office/powerpoint/2010/main" val="2924941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174296" y="-1124495"/>
            <a:ext cx="7143750" cy="9525000"/>
          </a:xfrm>
          <a:prstGeom prst="rect">
            <a:avLst/>
          </a:prstGeom>
        </p:spPr>
      </p:pic>
      <p:pic>
        <p:nvPicPr>
          <p:cNvPr id="3" name="Obrázek 2"/>
          <p:cNvPicPr>
            <a:picLocks noChangeAspect="1"/>
          </p:cNvPicPr>
          <p:nvPr/>
        </p:nvPicPr>
        <p:blipFill>
          <a:blip r:embed="rId3"/>
          <a:stretch>
            <a:fillRect/>
          </a:stretch>
        </p:blipFill>
        <p:spPr>
          <a:xfrm>
            <a:off x="7903164" y="371748"/>
            <a:ext cx="2028825" cy="2247900"/>
          </a:xfrm>
          <a:prstGeom prst="rect">
            <a:avLst/>
          </a:prstGeom>
        </p:spPr>
      </p:pic>
    </p:spTree>
    <p:extLst>
      <p:ext uri="{BB962C8B-B14F-4D97-AF65-F5344CB8AC3E}">
        <p14:creationId xmlns:p14="http://schemas.microsoft.com/office/powerpoint/2010/main" val="2257440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1227500" y="2163377"/>
            <a:ext cx="2143125" cy="2143125"/>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234" y="365125"/>
            <a:ext cx="12192000" cy="6858000"/>
          </a:xfrm>
          <a:prstGeom prst="rect">
            <a:avLst/>
          </a:prstGeom>
        </p:spPr>
      </p:pic>
    </p:spTree>
    <p:extLst>
      <p:ext uri="{BB962C8B-B14F-4D97-AF65-F5344CB8AC3E}">
        <p14:creationId xmlns:p14="http://schemas.microsoft.com/office/powerpoint/2010/main" val="4120287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Národní jídlo</a:t>
            </a:r>
          </a:p>
        </p:txBody>
      </p:sp>
      <p:sp>
        <p:nvSpPr>
          <p:cNvPr id="3" name="Zástupný symbol pro obsah 2"/>
          <p:cNvSpPr>
            <a:spLocks noGrp="1"/>
          </p:cNvSpPr>
          <p:nvPr>
            <p:ph idx="1"/>
          </p:nvPr>
        </p:nvSpPr>
        <p:spPr/>
        <p:txBody>
          <a:bodyPr/>
          <a:lstStyle/>
          <a:p>
            <a:r>
              <a:rPr lang="cs-CZ" i="1" err="1"/>
              <a:t>Sinsollo</a:t>
            </a:r>
            <a:r>
              <a:rPr lang="cs-CZ"/>
              <a:t> (možné mít grilované + polévku)</a:t>
            </a:r>
          </a:p>
          <a:p>
            <a:r>
              <a:rPr lang="cs-CZ"/>
              <a:t>1924 </a:t>
            </a:r>
            <a:r>
              <a:rPr lang="cs-CZ" i="1" err="1"/>
              <a:t>Čoson</a:t>
            </a:r>
            <a:r>
              <a:rPr lang="cs-CZ" i="1"/>
              <a:t> </a:t>
            </a:r>
            <a:r>
              <a:rPr lang="cs-CZ" i="1" err="1"/>
              <a:t>mussangsinsik</a:t>
            </a:r>
            <a:r>
              <a:rPr lang="cs-CZ" i="1"/>
              <a:t> </a:t>
            </a:r>
            <a:r>
              <a:rPr lang="cs-CZ" i="1" err="1"/>
              <a:t>jori</a:t>
            </a:r>
            <a:r>
              <a:rPr lang="cs-CZ" i="1"/>
              <a:t> </a:t>
            </a:r>
            <a:r>
              <a:rPr lang="cs-CZ" i="1" err="1"/>
              <a:t>čebop</a:t>
            </a:r>
            <a:endParaRPr lang="cs-CZ" i="1"/>
          </a:p>
          <a:p>
            <a:r>
              <a:rPr lang="cs-CZ"/>
              <a:t>80. léta </a:t>
            </a:r>
            <a:r>
              <a:rPr lang="cs-CZ" i="1" err="1"/>
              <a:t>pulkogi</a:t>
            </a:r>
            <a:r>
              <a:rPr lang="cs-CZ"/>
              <a:t> a </a:t>
            </a:r>
            <a:r>
              <a:rPr lang="cs-CZ" i="1" err="1"/>
              <a:t>kimčchi</a:t>
            </a:r>
            <a:endParaRPr lang="cs-CZ" i="1"/>
          </a:p>
          <a:p>
            <a:r>
              <a:rPr lang="cs-CZ"/>
              <a:t>Vědí, že je </a:t>
            </a:r>
            <a:r>
              <a:rPr lang="cs-CZ" i="1" err="1"/>
              <a:t>kimčchi</a:t>
            </a:r>
            <a:r>
              <a:rPr lang="cs-CZ"/>
              <a:t> nezdravé, ale vybrali za symbol</a:t>
            </a:r>
          </a:p>
          <a:p>
            <a:r>
              <a:rPr lang="cs-CZ"/>
              <a:t>Proč</a:t>
            </a:r>
            <a:r>
              <a:rPr lang="cs-CZ" i="1"/>
              <a:t> </a:t>
            </a:r>
            <a:r>
              <a:rPr lang="cs-CZ" i="1" err="1"/>
              <a:t>pulkogi</a:t>
            </a:r>
            <a:r>
              <a:rPr lang="cs-CZ"/>
              <a:t>? Maso je symbolem blahobytu</a:t>
            </a:r>
          </a:p>
          <a:p>
            <a:r>
              <a:rPr lang="cs-CZ"/>
              <a:t>+ není ostré (cizinci)</a:t>
            </a:r>
          </a:p>
          <a:p>
            <a:r>
              <a:rPr lang="cs-CZ"/>
              <a:t>Od 2000 </a:t>
            </a:r>
            <a:r>
              <a:rPr lang="cs-CZ" i="1" err="1"/>
              <a:t>pibimpap</a:t>
            </a:r>
            <a:r>
              <a:rPr lang="cs-CZ"/>
              <a:t> (není ostré a je zdravé)</a:t>
            </a:r>
          </a:p>
          <a:p>
            <a:r>
              <a:rPr lang="cs-CZ"/>
              <a:t>To neplatí pro S (tam </a:t>
            </a:r>
            <a:r>
              <a:rPr lang="cs-CZ" i="1" err="1"/>
              <a:t>nengmjon</a:t>
            </a:r>
            <a:r>
              <a:rPr lang="cs-CZ" i="1"/>
              <a:t> </a:t>
            </a:r>
            <a:r>
              <a:rPr lang="cs-CZ"/>
              <a:t>v této pozici, i když se jedí jiné věci)</a:t>
            </a:r>
          </a:p>
        </p:txBody>
      </p:sp>
    </p:spTree>
    <p:extLst>
      <p:ext uri="{BB962C8B-B14F-4D97-AF65-F5344CB8AC3E}">
        <p14:creationId xmlns:p14="http://schemas.microsoft.com/office/powerpoint/2010/main" val="2472804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Pes</a:t>
            </a:r>
            <a:r>
              <a:rPr lang="cs-CZ"/>
              <a:t> (</a:t>
            </a:r>
            <a:r>
              <a:rPr lang="cs-CZ" b="1"/>
              <a:t>hot dog</a:t>
            </a:r>
            <a:r>
              <a:rPr lang="cs-CZ"/>
              <a:t>)</a:t>
            </a:r>
          </a:p>
        </p:txBody>
      </p:sp>
      <p:sp>
        <p:nvSpPr>
          <p:cNvPr id="3" name="Zástupný symbol pro obsah 2"/>
          <p:cNvSpPr>
            <a:spLocks noGrp="1"/>
          </p:cNvSpPr>
          <p:nvPr>
            <p:ph idx="1"/>
          </p:nvPr>
        </p:nvSpPr>
        <p:spPr/>
        <p:txBody>
          <a:bodyPr/>
          <a:lstStyle/>
          <a:p>
            <a:r>
              <a:rPr lang="cs-CZ"/>
              <a:t>OH 1988</a:t>
            </a:r>
          </a:p>
        </p:txBody>
      </p:sp>
    </p:spTree>
    <p:extLst>
      <p:ext uri="{BB962C8B-B14F-4D97-AF65-F5344CB8AC3E}">
        <p14:creationId xmlns:p14="http://schemas.microsoft.com/office/powerpoint/2010/main" val="2724296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„naše“</a:t>
            </a:r>
          </a:p>
        </p:txBody>
      </p:sp>
      <p:sp>
        <p:nvSpPr>
          <p:cNvPr id="3" name="Zástupný symbol pro obsah 2"/>
          <p:cNvSpPr>
            <a:spLocks noGrp="1"/>
          </p:cNvSpPr>
          <p:nvPr>
            <p:ph idx="1"/>
          </p:nvPr>
        </p:nvSpPr>
        <p:spPr/>
        <p:txBody>
          <a:bodyPr/>
          <a:lstStyle/>
          <a:p>
            <a:r>
              <a:rPr lang="cs-CZ"/>
              <a:t>Naše kráva a naše prase </a:t>
            </a:r>
          </a:p>
          <a:p>
            <a:r>
              <a:rPr lang="cs-CZ" i="1"/>
              <a:t>Hanu + </a:t>
            </a:r>
            <a:r>
              <a:rPr lang="cs-CZ" i="1" err="1"/>
              <a:t>hanton</a:t>
            </a:r>
            <a:endParaRPr lang="cs-CZ" i="1"/>
          </a:p>
          <a:p>
            <a:r>
              <a:rPr lang="cs-CZ"/>
              <a:t>(kráva říká: Narodila jsem se v Koreji – dala se tomu priorita)</a:t>
            </a:r>
          </a:p>
          <a:p>
            <a:endParaRPr lang="cs-CZ"/>
          </a:p>
          <a:p>
            <a:r>
              <a:rPr lang="cs-CZ" err="1"/>
              <a:t>Gastronacionalistický</a:t>
            </a:r>
            <a:r>
              <a:rPr lang="cs-CZ"/>
              <a:t> </a:t>
            </a:r>
            <a:r>
              <a:rPr lang="cs-CZ" err="1"/>
              <a:t>narativ</a:t>
            </a:r>
            <a:r>
              <a:rPr lang="cs-CZ"/>
              <a:t>: obilí x rýže (Z x V)</a:t>
            </a:r>
          </a:p>
          <a:p>
            <a:r>
              <a:rPr lang="cs-CZ"/>
              <a:t>                                                      můžeme vzít s sebou x nemůžeme vzít</a:t>
            </a:r>
          </a:p>
          <a:p>
            <a:r>
              <a:rPr lang="cs-CZ"/>
              <a:t>                                                       aktivní                          x pasivní</a:t>
            </a:r>
          </a:p>
          <a:p>
            <a:endParaRPr lang="cs-CZ"/>
          </a:p>
        </p:txBody>
      </p:sp>
    </p:spTree>
    <p:extLst>
      <p:ext uri="{BB962C8B-B14F-4D97-AF65-F5344CB8AC3E}">
        <p14:creationId xmlns:p14="http://schemas.microsoft.com/office/powerpoint/2010/main" val="3225510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81000" y="-381000"/>
            <a:ext cx="11430000" cy="7620000"/>
          </a:xfrm>
          <a:prstGeom prst="rect">
            <a:avLst/>
          </a:prstGeom>
        </p:spPr>
      </p:pic>
    </p:spTree>
    <p:extLst>
      <p:ext uri="{BB962C8B-B14F-4D97-AF65-F5344CB8AC3E}">
        <p14:creationId xmlns:p14="http://schemas.microsoft.com/office/powerpoint/2010/main" val="2368149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390650" y="1643062"/>
            <a:ext cx="9410700" cy="3571875"/>
          </a:xfrm>
          <a:prstGeom prst="rect">
            <a:avLst/>
          </a:prstGeom>
        </p:spPr>
      </p:pic>
    </p:spTree>
    <p:extLst>
      <p:ext uri="{BB962C8B-B14F-4D97-AF65-F5344CB8AC3E}">
        <p14:creationId xmlns:p14="http://schemas.microsoft.com/office/powerpoint/2010/main" val="4215903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Poměrně dost pozornosti v učeneckých dílech</a:t>
            </a:r>
          </a:p>
        </p:txBody>
      </p:sp>
      <p:sp>
        <p:nvSpPr>
          <p:cNvPr id="3" name="Zástupný symbol pro obsah 2"/>
          <p:cNvSpPr>
            <a:spLocks noGrp="1"/>
          </p:cNvSpPr>
          <p:nvPr>
            <p:ph idx="1"/>
          </p:nvPr>
        </p:nvSpPr>
        <p:spPr/>
        <p:txBody>
          <a:bodyPr>
            <a:normAutofit fontScale="70000" lnSpcReduction="20000"/>
          </a:bodyPr>
          <a:lstStyle/>
          <a:p>
            <a:r>
              <a:rPr lang="cs-CZ" i="1"/>
              <a:t>Bažanti</a:t>
            </a:r>
          </a:p>
          <a:p>
            <a:r>
              <a:rPr lang="cs-CZ"/>
              <a:t>Nejpěknější bažanti jsou v severních oblastech. V </a:t>
            </a:r>
            <a:r>
              <a:rPr lang="cs-CZ" err="1"/>
              <a:t>Pchjŏnando</a:t>
            </a:r>
            <a:r>
              <a:rPr lang="cs-CZ"/>
              <a:t> u </a:t>
            </a:r>
            <a:r>
              <a:rPr lang="cs-CZ" err="1"/>
              <a:t>Kangbjŏnu</a:t>
            </a:r>
            <a:r>
              <a:rPr lang="cs-CZ"/>
              <a:t> jsou o velikosti kachny, tuční a vypadají jako drahé kamení. Nejlepší je lovit je v zimě, takovým se říká tlustí bažanti. Jsou velmi chutní. Od severu k jihu jsou trochu ubožejší, v </a:t>
            </a:r>
            <a:r>
              <a:rPr lang="cs-CZ" err="1"/>
              <a:t>Honamu</a:t>
            </a:r>
            <a:r>
              <a:rPr lang="cs-CZ"/>
              <a:t> a </a:t>
            </a:r>
            <a:r>
              <a:rPr lang="cs-CZ" err="1"/>
              <a:t>Jŏngnamu</a:t>
            </a:r>
            <a:r>
              <a:rPr lang="cs-CZ"/>
              <a:t> páchnou tak, že se nedají jíst. Jak říkají lidé, na severu je hodně travin a rostlin a ty bažanti žerou, je to pro ně dobré a tloustnou.</a:t>
            </a:r>
          </a:p>
          <a:p>
            <a:endParaRPr lang="cs-CZ"/>
          </a:p>
          <a:p>
            <a:r>
              <a:rPr lang="cs-CZ" i="1"/>
              <a:t>Odkud je zelenina a ovoce</a:t>
            </a:r>
          </a:p>
          <a:p>
            <a:r>
              <a:rPr lang="cs-CZ"/>
              <a:t>Zeleninu a ovoce je třeba si vybírat podle toho, kde má správné podmínky pro dobrou sklizeň. Nyní se za </a:t>
            </a:r>
            <a:r>
              <a:rPr lang="cs-CZ" err="1"/>
              <a:t>Tongdämunem</a:t>
            </a:r>
            <a:r>
              <a:rPr lang="cs-CZ"/>
              <a:t> na polích u </a:t>
            </a:r>
            <a:r>
              <a:rPr lang="cs-CZ" err="1"/>
              <a:t>Wangsimni</a:t>
            </a:r>
            <a:r>
              <a:rPr lang="cs-CZ"/>
              <a:t> pěstuje vodní ředkev, ředkev, zelí a další. U poštovních stanic </a:t>
            </a:r>
            <a:r>
              <a:rPr lang="cs-CZ" err="1"/>
              <a:t>Čchŏngpcha</a:t>
            </a:r>
            <a:r>
              <a:rPr lang="cs-CZ"/>
              <a:t> a </a:t>
            </a:r>
            <a:r>
              <a:rPr lang="cs-CZ" err="1"/>
              <a:t>Nowŏn</a:t>
            </a:r>
            <a:r>
              <a:rPr lang="cs-CZ"/>
              <a:t> se pěstuje kulkas. Na jižním svahu </a:t>
            </a:r>
            <a:r>
              <a:rPr lang="cs-CZ" err="1"/>
              <a:t>Namsanu</a:t>
            </a:r>
            <a:r>
              <a:rPr lang="cs-CZ"/>
              <a:t> a </a:t>
            </a:r>
            <a:r>
              <a:rPr lang="cs-CZ" err="1"/>
              <a:t>Itchäwŏnu</a:t>
            </a:r>
            <a:r>
              <a:rPr lang="cs-CZ"/>
              <a:t> pěstují vesničané čaj a červený pryšec. V </a:t>
            </a:r>
            <a:r>
              <a:rPr lang="cs-CZ" err="1"/>
              <a:t>Kjŏnggi</a:t>
            </a:r>
            <a:r>
              <a:rPr lang="cs-CZ"/>
              <a:t> u </a:t>
            </a:r>
            <a:r>
              <a:rPr lang="cs-CZ" err="1"/>
              <a:t>Sangnjŏngu</a:t>
            </a:r>
            <a:r>
              <a:rPr lang="cs-CZ"/>
              <a:t> rádi pěstují pórek. V </a:t>
            </a:r>
            <a:r>
              <a:rPr lang="cs-CZ" err="1"/>
              <a:t>Čchungčchŏnu</a:t>
            </a:r>
            <a:r>
              <a:rPr lang="cs-CZ"/>
              <a:t> u Udo sázejí česnek. V </a:t>
            </a:r>
            <a:r>
              <a:rPr lang="cs-CZ" err="1"/>
              <a:t>Čŏlla</a:t>
            </a:r>
            <a:r>
              <a:rPr lang="cs-CZ"/>
              <a:t> pěstují zázvor. V </a:t>
            </a:r>
            <a:r>
              <a:rPr lang="cs-CZ" err="1"/>
              <a:t>Čŏngsŏnu</a:t>
            </a:r>
            <a:r>
              <a:rPr lang="cs-CZ"/>
              <a:t> hrušky a v </a:t>
            </a:r>
            <a:r>
              <a:rPr lang="cs-CZ" err="1"/>
              <a:t>Jŏngčchunu</a:t>
            </a:r>
            <a:r>
              <a:rPr lang="cs-CZ"/>
              <a:t> jojoby, v </a:t>
            </a:r>
            <a:r>
              <a:rPr lang="cs-CZ" err="1"/>
              <a:t>Mirjangu</a:t>
            </a:r>
            <a:r>
              <a:rPr lang="cs-CZ"/>
              <a:t> kaštany, v </a:t>
            </a:r>
            <a:r>
              <a:rPr lang="cs-CZ" err="1"/>
              <a:t>Sunhŭngu</a:t>
            </a:r>
            <a:r>
              <a:rPr lang="cs-CZ"/>
              <a:t> sezam, v </a:t>
            </a:r>
            <a:r>
              <a:rPr lang="cs-CZ" err="1"/>
              <a:t>Hamjangu</a:t>
            </a:r>
            <a:r>
              <a:rPr lang="cs-CZ"/>
              <a:t> a </a:t>
            </a:r>
            <a:r>
              <a:rPr lang="cs-CZ" err="1"/>
              <a:t>Činjangu</a:t>
            </a:r>
            <a:r>
              <a:rPr lang="cs-CZ"/>
              <a:t> tomely. Na dalších místech se také leccos pěstuje, ale nevzroste toho mnoho a není to chutné. </a:t>
            </a:r>
          </a:p>
          <a:p>
            <a:endParaRPr lang="cs-CZ"/>
          </a:p>
        </p:txBody>
      </p:sp>
    </p:spTree>
    <p:extLst>
      <p:ext uri="{BB962C8B-B14F-4D97-AF65-F5344CB8AC3E}">
        <p14:creationId xmlns:p14="http://schemas.microsoft.com/office/powerpoint/2010/main" val="2433295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err="1"/>
              <a:t>Hansik</a:t>
            </a:r>
            <a:r>
              <a:rPr lang="cs-CZ" b="1" i="1"/>
              <a:t> </a:t>
            </a:r>
            <a:r>
              <a:rPr lang="cs-CZ" b="1" i="1" err="1"/>
              <a:t>segjehwa</a:t>
            </a:r>
            <a:r>
              <a:rPr lang="cs-CZ" b="1" i="1"/>
              <a:t>!</a:t>
            </a:r>
          </a:p>
        </p:txBody>
      </p:sp>
      <p:sp>
        <p:nvSpPr>
          <p:cNvPr id="3" name="Zástupný symbol pro obsah 2"/>
          <p:cNvSpPr>
            <a:spLocks noGrp="1"/>
          </p:cNvSpPr>
          <p:nvPr>
            <p:ph idx="1"/>
          </p:nvPr>
        </p:nvSpPr>
        <p:spPr/>
        <p:txBody>
          <a:bodyPr/>
          <a:lstStyle/>
          <a:p>
            <a:r>
              <a:rPr lang="cs-CZ"/>
              <a:t>Snahy o úspěch kuchyně jako japonské a thajské – </a:t>
            </a:r>
          </a:p>
          <a:p>
            <a:r>
              <a:rPr lang="cs-CZ"/>
              <a:t>Cílem ne Evropa, ale USA</a:t>
            </a:r>
          </a:p>
          <a:p>
            <a:r>
              <a:rPr lang="cs-CZ"/>
              <a:t>neuspěli, vedla manželka I </a:t>
            </a:r>
            <a:r>
              <a:rPr lang="cs-CZ" err="1"/>
              <a:t>Mjongbaka</a:t>
            </a:r>
            <a:endParaRPr lang="cs-CZ"/>
          </a:p>
          <a:p>
            <a:r>
              <a:rPr lang="cs-CZ"/>
              <a:t>Proč neuspěli? (japonské varianty bufetové dělají </a:t>
            </a:r>
            <a:r>
              <a:rPr lang="cs-CZ" err="1"/>
              <a:t>Japové</a:t>
            </a:r>
            <a:r>
              <a:rPr lang="cs-CZ"/>
              <a:t> líp, zbytek je drahý a není bufetový) </a:t>
            </a:r>
          </a:p>
          <a:p>
            <a:pPr marL="0" indent="0">
              <a:buNone/>
            </a:pPr>
            <a:endParaRPr lang="cs-CZ"/>
          </a:p>
          <a:p>
            <a:r>
              <a:rPr lang="cs-CZ"/>
              <a:t>Bez pokračování za dalších prezidentů</a:t>
            </a:r>
          </a:p>
          <a:p>
            <a:r>
              <a:rPr lang="cs-CZ"/>
              <a:t>(ale funguje dál aspoň v nárůstu prodeje korejských potravin)</a:t>
            </a:r>
          </a:p>
          <a:p>
            <a:endParaRPr lang="cs-CZ"/>
          </a:p>
        </p:txBody>
      </p:sp>
    </p:spTree>
    <p:extLst>
      <p:ext uri="{BB962C8B-B14F-4D97-AF65-F5344CB8AC3E}">
        <p14:creationId xmlns:p14="http://schemas.microsoft.com/office/powerpoint/2010/main" val="2741385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Kam to půjde?</a:t>
            </a:r>
          </a:p>
        </p:txBody>
      </p:sp>
      <p:sp>
        <p:nvSpPr>
          <p:cNvPr id="3" name="Zástupný symbol pro obsah 2"/>
          <p:cNvSpPr>
            <a:spLocks noGrp="1"/>
          </p:cNvSpPr>
          <p:nvPr>
            <p:ph idx="1"/>
          </p:nvPr>
        </p:nvSpPr>
        <p:spPr/>
        <p:txBody>
          <a:bodyPr/>
          <a:lstStyle/>
          <a:p>
            <a:r>
              <a:rPr lang="cs-CZ"/>
              <a:t>Nebudou přizpůsobovat korejská jídla cizině</a:t>
            </a:r>
          </a:p>
          <a:p>
            <a:r>
              <a:rPr lang="cs-CZ"/>
              <a:t>Vznikne několik dalších tzv. národních jídel</a:t>
            </a:r>
          </a:p>
          <a:p>
            <a:r>
              <a:rPr lang="cs-CZ"/>
              <a:t>Převezme se něco ze severu, protože to je </a:t>
            </a:r>
            <a:r>
              <a:rPr lang="cs-CZ" err="1"/>
              <a:t>cool</a:t>
            </a:r>
            <a:endParaRPr lang="cs-CZ"/>
          </a:p>
          <a:p>
            <a:r>
              <a:rPr lang="cs-CZ"/>
              <a:t>Založí další falešnou vegetariánskou tradici</a:t>
            </a:r>
          </a:p>
          <a:p>
            <a:r>
              <a:rPr lang="cs-CZ"/>
              <a:t>Přijdou nové mýty o zdravé potravě, kterou měli už za </a:t>
            </a:r>
            <a:r>
              <a:rPr lang="cs-CZ" err="1"/>
              <a:t>Samguk</a:t>
            </a:r>
            <a:r>
              <a:rPr lang="cs-CZ"/>
              <a:t> (proti vysokému tlaku, proti stresu, rakovině, proti </a:t>
            </a:r>
            <a:r>
              <a:rPr lang="cs-CZ" err="1"/>
              <a:t>covidu</a:t>
            </a:r>
            <a:r>
              <a:rPr lang="cs-CZ"/>
              <a:t> už je </a:t>
            </a:r>
            <a:r>
              <a:rPr lang="cs-CZ" err="1"/>
              <a:t>kimčchi</a:t>
            </a:r>
            <a:r>
              <a:rPr lang="cs-CZ"/>
              <a:t>)</a:t>
            </a:r>
          </a:p>
          <a:p>
            <a:r>
              <a:rPr lang="cs-CZ"/>
              <a:t>Další zápis do UNESCO</a:t>
            </a:r>
          </a:p>
          <a:p>
            <a:endParaRPr lang="cs-CZ"/>
          </a:p>
        </p:txBody>
      </p:sp>
    </p:spTree>
    <p:extLst>
      <p:ext uri="{BB962C8B-B14F-4D97-AF65-F5344CB8AC3E}">
        <p14:creationId xmlns:p14="http://schemas.microsoft.com/office/powerpoint/2010/main" val="918579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Co to říká?</a:t>
            </a:r>
          </a:p>
        </p:txBody>
      </p:sp>
      <p:sp>
        <p:nvSpPr>
          <p:cNvPr id="3" name="Zástupný symbol pro obsah 2"/>
          <p:cNvSpPr>
            <a:spLocks noGrp="1"/>
          </p:cNvSpPr>
          <p:nvPr>
            <p:ph idx="1"/>
          </p:nvPr>
        </p:nvSpPr>
        <p:spPr/>
        <p:txBody>
          <a:bodyPr>
            <a:normAutofit fontScale="92500" lnSpcReduction="10000"/>
          </a:bodyPr>
          <a:lstStyle/>
          <a:p>
            <a:r>
              <a:rPr lang="cs-CZ"/>
              <a:t>Minulý text: </a:t>
            </a:r>
          </a:p>
          <a:p>
            <a:r>
              <a:rPr lang="cs-CZ"/>
              <a:t>Není tam nic o obilí ani o krávě nebo praseti – příliš banální</a:t>
            </a:r>
          </a:p>
          <a:p>
            <a:r>
              <a:rPr lang="cs-CZ"/>
              <a:t>Je tam to, co je nadstandard, ale k dobrému jídlu podstatné</a:t>
            </a:r>
          </a:p>
          <a:p>
            <a:endParaRPr lang="cs-CZ"/>
          </a:p>
          <a:p>
            <a:endParaRPr lang="cs-CZ"/>
          </a:p>
          <a:p>
            <a:r>
              <a:rPr lang="cs-CZ"/>
              <a:t>V zábavné literatuře se nejí (jedině hostiny s neobvyklými jídly), maximálně se pije, nebo se jí a pije něco „co patří nesmrtelným“</a:t>
            </a:r>
          </a:p>
          <a:p>
            <a:endParaRPr lang="cs-CZ"/>
          </a:p>
          <a:p>
            <a:r>
              <a:rPr lang="cs-CZ" i="1"/>
              <a:t>Ou </a:t>
            </a:r>
            <a:r>
              <a:rPr lang="cs-CZ" i="1" err="1"/>
              <a:t>jadam</a:t>
            </a:r>
            <a:r>
              <a:rPr lang="cs-CZ"/>
              <a:t>: jedl cosi, co vypadalo jako nemluvně (ženšen) a nějaké ropuchy v krvi (houbičky) – to jsou evidentní dlouhověké poživatiny</a:t>
            </a:r>
          </a:p>
        </p:txBody>
      </p:sp>
    </p:spTree>
    <p:extLst>
      <p:ext uri="{BB962C8B-B14F-4D97-AF65-F5344CB8AC3E}">
        <p14:creationId xmlns:p14="http://schemas.microsoft.com/office/powerpoint/2010/main" val="82144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Jídlo je nezbytnost (nebo zbytnost u poustevníků): lze aplikovat na obecný lid</a:t>
            </a:r>
          </a:p>
        </p:txBody>
      </p:sp>
      <p:sp>
        <p:nvSpPr>
          <p:cNvPr id="3" name="Zástupný symbol pro obsah 2"/>
          <p:cNvSpPr>
            <a:spLocks noGrp="1"/>
          </p:cNvSpPr>
          <p:nvPr>
            <p:ph idx="1"/>
          </p:nvPr>
        </p:nvSpPr>
        <p:spPr/>
        <p:txBody>
          <a:bodyPr>
            <a:normAutofit lnSpcReduction="10000"/>
          </a:bodyPr>
          <a:lstStyle/>
          <a:p>
            <a:r>
              <a:rPr lang="cs-CZ"/>
              <a:t>Čtyři nezbytné věci, které mnich potřebuje: oděv, jídlo, lůžko, léky. </a:t>
            </a:r>
          </a:p>
          <a:p>
            <a:endParaRPr lang="pl-PL" i="1"/>
          </a:p>
          <a:p>
            <a:r>
              <a:rPr lang="pl-PL"/>
              <a:t>Poustevnická tradice</a:t>
            </a:r>
          </a:p>
          <a:p>
            <a:r>
              <a:rPr lang="pl-PL" i="1"/>
              <a:t>Hlad tišili travou a bylinami,</a:t>
            </a:r>
          </a:p>
          <a:p>
            <a:r>
              <a:rPr lang="pl-PL" i="1"/>
              <a:t>šaty si šili z listí, ne z hedvábných látek.</a:t>
            </a:r>
          </a:p>
          <a:p>
            <a:endParaRPr lang="pl-PL" i="1"/>
          </a:p>
          <a:p>
            <a:r>
              <a:rPr lang="cs-CZ"/>
              <a:t>V roce </a:t>
            </a:r>
            <a:r>
              <a:rPr lang="cs-CZ" err="1"/>
              <a:t>kjongdža</a:t>
            </a:r>
            <a:r>
              <a:rPr lang="cs-CZ"/>
              <a:t> [760], prvním roce éry </a:t>
            </a:r>
            <a:r>
              <a:rPr lang="cs-CZ" err="1"/>
              <a:t>Shangyuan</a:t>
            </a:r>
            <a:r>
              <a:rPr lang="cs-CZ"/>
              <a:t>, uvařil v páře a poté usušil dvacet </a:t>
            </a:r>
            <a:r>
              <a:rPr lang="cs-CZ" err="1"/>
              <a:t>mal</a:t>
            </a:r>
            <a:r>
              <a:rPr lang="cs-CZ"/>
              <a:t> rýže a vydal se do kláštera </a:t>
            </a:r>
            <a:r>
              <a:rPr lang="cs-CZ" err="1"/>
              <a:t>Pulsaŭibang</a:t>
            </a:r>
            <a:r>
              <a:rPr lang="cs-CZ"/>
              <a:t> v horách </a:t>
            </a:r>
            <a:r>
              <a:rPr lang="cs-CZ" err="1"/>
              <a:t>Pjŏnsan</a:t>
            </a:r>
            <a:r>
              <a:rPr lang="cs-CZ"/>
              <a:t> v okrese </a:t>
            </a:r>
            <a:r>
              <a:rPr lang="cs-CZ" err="1"/>
              <a:t>Poanhjŏn</a:t>
            </a:r>
            <a:r>
              <a:rPr lang="cs-CZ"/>
              <a:t>. Každé ráno si oddělil pět hop rýže jako denní dávku jídla a jeden hop z toho dal stranou pro myši.</a:t>
            </a:r>
          </a:p>
        </p:txBody>
      </p:sp>
    </p:spTree>
    <p:extLst>
      <p:ext uri="{BB962C8B-B14F-4D97-AF65-F5344CB8AC3E}">
        <p14:creationId xmlns:p14="http://schemas.microsoft.com/office/powerpoint/2010/main" val="133806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Jídlo pro potřebné jsou obiloviny + </a:t>
            </a:r>
            <a:r>
              <a:rPr lang="cs-CZ" b="1" err="1"/>
              <a:t>sójovka</a:t>
            </a:r>
            <a:endParaRPr lang="cs-CZ" b="1"/>
          </a:p>
        </p:txBody>
      </p:sp>
      <p:sp>
        <p:nvSpPr>
          <p:cNvPr id="3" name="Zástupný symbol pro obsah 2"/>
          <p:cNvSpPr>
            <a:spLocks noGrp="1"/>
          </p:cNvSpPr>
          <p:nvPr>
            <p:ph idx="1"/>
          </p:nvPr>
        </p:nvSpPr>
        <p:spPr/>
        <p:txBody>
          <a:bodyPr/>
          <a:lstStyle/>
          <a:p>
            <a:r>
              <a:rPr lang="cs-CZ"/>
              <a:t>v textech opatření pro hladovějící nezaopatřené sirotky ve středověku</a:t>
            </a:r>
          </a:p>
          <a:p>
            <a:r>
              <a:rPr lang="cs-CZ"/>
              <a:t>sýpky v době hladu </a:t>
            </a:r>
            <a:r>
              <a:rPr lang="cs-CZ" err="1"/>
              <a:t>ibid</a:t>
            </a:r>
            <a:r>
              <a:rPr lang="cs-CZ"/>
              <a:t>. – pak se i elita, zvláště král, musí postit</a:t>
            </a:r>
          </a:p>
          <a:p>
            <a:r>
              <a:rPr lang="cs-CZ"/>
              <a:t>Půsty v době truchlení za rodiče (přísný, zákaz masa, alkoholu)</a:t>
            </a:r>
          </a:p>
          <a:p>
            <a:endParaRPr lang="cs-CZ"/>
          </a:p>
        </p:txBody>
      </p:sp>
    </p:spTree>
    <p:extLst>
      <p:ext uri="{BB962C8B-B14F-4D97-AF65-F5344CB8AC3E}">
        <p14:creationId xmlns:p14="http://schemas.microsoft.com/office/powerpoint/2010/main" val="276969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Mytické byliny a léčivky v nejstarší době</a:t>
            </a:r>
          </a:p>
        </p:txBody>
      </p:sp>
      <p:sp>
        <p:nvSpPr>
          <p:cNvPr id="3" name="Zástupný symbol pro obsah 2"/>
          <p:cNvSpPr>
            <a:spLocks noGrp="1"/>
          </p:cNvSpPr>
          <p:nvPr>
            <p:ph idx="1"/>
          </p:nvPr>
        </p:nvSpPr>
        <p:spPr/>
        <p:txBody>
          <a:bodyPr>
            <a:normAutofit fontScale="92500" lnSpcReduction="10000"/>
          </a:bodyPr>
          <a:lstStyle/>
          <a:p>
            <a:r>
              <a:rPr lang="cs-CZ"/>
              <a:t>Jídlo abstraktní a konkrétní (s významem rituálním a s významem přežití)</a:t>
            </a:r>
          </a:p>
          <a:p>
            <a:r>
              <a:rPr lang="cs-CZ" err="1"/>
              <a:t>Gastronacionalismus</a:t>
            </a:r>
            <a:r>
              <a:rPr lang="cs-CZ"/>
              <a:t> by znamenal nějaké speciální národní tělo</a:t>
            </a:r>
          </a:p>
          <a:p>
            <a:r>
              <a:rPr lang="cs-CZ"/>
              <a:t>Nějaké soubory doporučeného, rituálního, léčivého a více konzumovaného existují (mnohdy napříč prostorem i časem)</a:t>
            </a:r>
          </a:p>
          <a:p>
            <a:r>
              <a:rPr lang="cs-CZ"/>
              <a:t>Od čeho se odvozují Korejci: česnek a pelyněk (posvátné byliny: později i ženšen a zázvor, lékořice)</a:t>
            </a:r>
          </a:p>
          <a:p>
            <a:r>
              <a:rPr lang="cs-CZ"/>
              <a:t>(odkud jsou a jaká jídelní kultura je jim nejblíž? idea jedinečnosti převládá.)</a:t>
            </a:r>
          </a:p>
          <a:p>
            <a:pPr marL="0" indent="0">
              <a:buNone/>
            </a:pPr>
            <a:endParaRPr lang="cs-CZ"/>
          </a:p>
          <a:p>
            <a:r>
              <a:rPr lang="cs-CZ"/>
              <a:t>Doprovodná vyprávění k těm nejvzácnějším bylinám a rostlinám, o mase žádná </a:t>
            </a:r>
          </a:p>
        </p:txBody>
      </p:sp>
    </p:spTree>
    <p:extLst>
      <p:ext uri="{BB962C8B-B14F-4D97-AF65-F5344CB8AC3E}">
        <p14:creationId xmlns:p14="http://schemas.microsoft.com/office/powerpoint/2010/main" val="117717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Příručky (převzaté z Číny): jak správně stolovat</a:t>
            </a:r>
          </a:p>
        </p:txBody>
      </p:sp>
      <p:sp>
        <p:nvSpPr>
          <p:cNvPr id="3" name="Zástupný symbol pro obsah 2"/>
          <p:cNvSpPr>
            <a:spLocks noGrp="1"/>
          </p:cNvSpPr>
          <p:nvPr>
            <p:ph idx="1"/>
          </p:nvPr>
        </p:nvSpPr>
        <p:spPr/>
        <p:txBody>
          <a:bodyPr>
            <a:normAutofit fontScale="92500" lnSpcReduction="20000"/>
          </a:bodyPr>
          <a:lstStyle/>
          <a:p>
            <a:r>
              <a:rPr lang="cs-CZ"/>
              <a:t>Když jíš společně s druhými, nejez do sytosti. Když jíš spolu s někým rýži, neotírej si neustále ruce a nedělej z rýže kuličky.  Necpi se, co hrdlo ráčí, a nenalévej se. Nesrkej hlasitě polévku a nedrť kosti zuby, nevracej do mísy maso, které sis vzal, neházej kosti psům a neder se o jídlo. Ať ti jídlo nepadá. Vařenou rýži nejez lžící. Nevybírej kousky z polévky a neochucuj polévku ve společné míse. Nešťourej se v zubech a nepij nálev z nakládaných příloh. Když si host nabírá do misky, hostitel se omlouvá, že jídlo není dobře uvařené, když jí polévku, hostitel se omlouvá za svou chudobu a skromný ráz jídla. Vařené maso se ukusuje zuby, sušené maso se neukusuje [ale utrhne rukou]. Pečené maso nesmíš jíst celé v jednom kuse.</a:t>
            </a:r>
          </a:p>
          <a:p>
            <a:r>
              <a:rPr lang="cs-CZ"/>
              <a:t>Stolujeme-li sami s ušlechtilým mužem, jídlo ochutnáme a přestaneme jíst. Když pokračujeme, nejíme nenasytně a nepijeme bez přestání. Do úst vkládáme malá sousta a polykáme rychle. Vyvarujeme se přílišného žvýkání a převalování jídla v ústech. </a:t>
            </a:r>
          </a:p>
        </p:txBody>
      </p:sp>
    </p:spTree>
    <p:extLst>
      <p:ext uri="{BB962C8B-B14F-4D97-AF65-F5344CB8AC3E}">
        <p14:creationId xmlns:p14="http://schemas.microsoft.com/office/powerpoint/2010/main" val="267526469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1B40E3845779B4FB41B8BA302EF7EB9" ma:contentTypeVersion="15" ma:contentTypeDescription="Vytvoří nový dokument" ma:contentTypeScope="" ma:versionID="3f51b8b01aecbab107dde5b088f5b221">
  <xsd:schema xmlns:xsd="http://www.w3.org/2001/XMLSchema" xmlns:xs="http://www.w3.org/2001/XMLSchema" xmlns:p="http://schemas.microsoft.com/office/2006/metadata/properties" xmlns:ns2="9ebbbc94-ae85-46f2-84b0-ce1a37a6323a" xmlns:ns3="f6493adf-9900-4681-9fe3-032edd6f4b5b" targetNamespace="http://schemas.microsoft.com/office/2006/metadata/properties" ma:root="true" ma:fieldsID="9312b96e21e385af3e9998029ae65684" ns2:_="" ns3:_="">
    <xsd:import namespace="9ebbbc94-ae85-46f2-84b0-ce1a37a6323a"/>
    <xsd:import namespace="f6493adf-9900-4681-9fe3-032edd6f4b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bbc94-ae85-46f2-84b0-ce1a37a63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Značky obrázků" ma:readOnly="false" ma:fieldId="{5cf76f15-5ced-4ddc-b409-7134ff3c332f}" ma:taxonomyMulti="true" ma:sspId="51e6f024-4790-4b5c-b7d7-a90983c0c4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493adf-9900-4681-9fe3-032edd6f4b5b" elementFormDefault="qualified">
    <xsd:import namespace="http://schemas.microsoft.com/office/2006/documentManagement/types"/>
    <xsd:import namespace="http://schemas.microsoft.com/office/infopath/2007/PartnerControls"/>
    <xsd:element name="SharedWithUsers" ma:index="13"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dílené s podrobnostmi" ma:internalName="SharedWithDetails" ma:readOnly="true">
      <xsd:simpleType>
        <xsd:restriction base="dms:Note">
          <xsd:maxLength value="255"/>
        </xsd:restriction>
      </xsd:simpleType>
    </xsd:element>
    <xsd:element name="TaxCatchAll" ma:index="21" nillable="true" ma:displayName="Taxonomy Catch All Column" ma:hidden="true" ma:list="{ab7ad946-83c9-464c-98e5-1495360ea7c7}" ma:internalName="TaxCatchAll" ma:showField="CatchAllData" ma:web="f6493adf-9900-4681-9fe3-032edd6f4b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6493adf-9900-4681-9fe3-032edd6f4b5b" xsi:nil="true"/>
    <lcf76f155ced4ddcb4097134ff3c332f xmlns="9ebbbc94-ae85-46f2-84b0-ce1a37a632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497D14-588F-4015-8867-A596B8F9292B}">
  <ds:schemaRefs>
    <ds:schemaRef ds:uri="http://schemas.microsoft.com/sharepoint/v3/contenttype/forms"/>
  </ds:schemaRefs>
</ds:datastoreItem>
</file>

<file path=customXml/itemProps2.xml><?xml version="1.0" encoding="utf-8"?>
<ds:datastoreItem xmlns:ds="http://schemas.openxmlformats.org/officeDocument/2006/customXml" ds:itemID="{8571A524-1617-4ADD-A3B5-9D88A4E08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bbbc94-ae85-46f2-84b0-ce1a37a6323a"/>
    <ds:schemaRef ds:uri="f6493adf-9900-4681-9fe3-032edd6f4b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45F1AE-22AB-42BC-8460-C5D7CDF85CE3}">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9ebbbc94-ae85-46f2-84b0-ce1a37a6323a"/>
    <ds:schemaRef ds:uri="http://purl.org/dc/terms/"/>
    <ds:schemaRef ds:uri="f6493adf-9900-4681-9fe3-032edd6f4b5b"/>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2187</Words>
  <Application>Microsoft Office PowerPoint</Application>
  <PresentationFormat>Širokoúhlá obrazovka</PresentationFormat>
  <Paragraphs>228</Paragraphs>
  <Slides>41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41</vt:i4>
      </vt:variant>
    </vt:vector>
  </HeadingPairs>
  <TitlesOfParts>
    <vt:vector size="45" baseType="lpstr">
      <vt:lpstr>Arial</vt:lpstr>
      <vt:lpstr>Calibri</vt:lpstr>
      <vt:lpstr>Calibri Light</vt:lpstr>
      <vt:lpstr>Motiv Office</vt:lpstr>
      <vt:lpstr>Korejská tradiční kultura 5</vt:lpstr>
      <vt:lpstr>O čem je jídelní kultura</vt:lpstr>
      <vt:lpstr>Song Hjon (15. století)</vt:lpstr>
      <vt:lpstr>Poměrně dost pozornosti v učeneckých dílech</vt:lpstr>
      <vt:lpstr>Co to říká?</vt:lpstr>
      <vt:lpstr>Jídlo je nezbytnost (nebo zbytnost u poustevníků): lze aplikovat na obecný lid</vt:lpstr>
      <vt:lpstr>Jídlo pro potřebné jsou obiloviny + sójovka</vt:lpstr>
      <vt:lpstr>Mytické byliny a léčivky v nejstarší době</vt:lpstr>
      <vt:lpstr>Příručky (převzaté z Číny): jak správně stolovat</vt:lpstr>
      <vt:lpstr>Ho Čun: Tongui pogam</vt:lpstr>
      <vt:lpstr>Zdravé a nezdravé, protijedy a tonika</vt:lpstr>
      <vt:lpstr>Houbičky</vt:lpstr>
      <vt:lpstr>Co nejíst v těhotenství</vt:lpstr>
      <vt:lpstr>Recepty na dlouhověkost</vt:lpstr>
      <vt:lpstr>Proti hladu</vt:lpstr>
      <vt:lpstr>Proti hladu</vt:lpstr>
      <vt:lpstr>Vysoce doporučované potraviny</vt:lpstr>
      <vt:lpstr>Podezřelé v rizikové potraviny</vt:lpstr>
      <vt:lpstr>Mýtus 1. Královská kuchyně?</vt:lpstr>
      <vt:lpstr>Mýtus 2: Obyčejná kuchyně?</vt:lpstr>
      <vt:lpstr>Mýtus 2</vt:lpstr>
      <vt:lpstr>Začátek 17. století/obyčejná </vt:lpstr>
      <vt:lpstr>Úloha obilnin</vt:lpstr>
      <vt:lpstr>Nápoje a mýty o čajové kultuře</vt:lpstr>
      <vt:lpstr>Káva a její varianty</vt:lpstr>
      <vt:lpstr>Jídlo na počátku 20. století</vt:lpstr>
      <vt:lpstr>Poválečná kultura jídla</vt:lpstr>
      <vt:lpstr>80. léta</vt:lpstr>
      <vt:lpstr>Hongsamhoniratche</vt:lpstr>
      <vt:lpstr>Fermentace a papsot</vt:lpstr>
      <vt:lpstr>Gastronacionalismus spojený se zemědělskou politikou</vt:lpstr>
      <vt:lpstr>Prezentace aplikace PowerPoint</vt:lpstr>
      <vt:lpstr>Prezentace aplikace PowerPoint</vt:lpstr>
      <vt:lpstr>Prezentace aplikace PowerPoint</vt:lpstr>
      <vt:lpstr>Národní jídlo</vt:lpstr>
      <vt:lpstr>Pes (hot dog)</vt:lpstr>
      <vt:lpstr>„naše“</vt:lpstr>
      <vt:lpstr>Prezentace aplikace PowerPoint</vt:lpstr>
      <vt:lpstr>Prezentace aplikace PowerPoint</vt:lpstr>
      <vt:lpstr>Hansik segjehwa!</vt:lpstr>
      <vt:lpstr>Kam to půjde?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Korejská tradiční kultura 4</dc:title>
  <dc:creator>FFUK</dc:creator>
  <cp:lastModifiedBy>FFUK</cp:lastModifiedBy>
  <cp:revision>1</cp:revision>
  <dcterms:created xsi:type="dcterms:W3CDTF">2020-11-04T12:56:32Z</dcterms:created>
  <dcterms:modified xsi:type="dcterms:W3CDTF">2022-10-28T17:02:01Z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0x010100B1B40E3845779B4FB41B8BA302EF7EB9</vt:lpwstr>
  </property>
</Properties>
</file>