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4" r:id="rId5"/>
    <p:sldId id="262" r:id="rId6"/>
    <p:sldId id="260" r:id="rId7"/>
    <p:sldId id="259" r:id="rId8"/>
    <p:sldId id="263" r:id="rId9"/>
    <p:sldId id="261" r:id="rId10"/>
    <p:sldId id="258" r:id="rId11"/>
    <p:sldId id="257"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A8FDF-F2C7-4A63-BAEF-862E5EB7629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C0830B1E-51F8-42D5-BEC4-0DF62B6E9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27BDEAD4-8AD6-4D1D-B4B8-196793612932}"/>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B1ABD8CA-829D-4F72-8160-2C40F7E3B4C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5A844F65-280D-4F79-8A9E-448FFD4BD306}"/>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290919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3F2BF-403E-41F3-A25C-08586001E5AF}"/>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40118B43-9614-4E20-A3AC-F6E6D24D4AE8}"/>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66C46DC0-A62E-4279-A7D6-844CC543E31E}"/>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FBCC5374-CBF4-4D55-A32E-5C357933D452}"/>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B003EB17-BB04-4918-B415-C7842CDFA1B5}"/>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401344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71644AB-CDCD-48AC-8E09-0BE4284A7276}"/>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A6A523BC-7F3F-43DA-B4E3-3FD51E992F7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139902A7-4499-47B3-8B40-821A46BC734D}"/>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13ABCAE6-15E3-47AA-B71A-D3280C62376A}"/>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4384046E-7047-4CD1-9336-70C44EC254D0}"/>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163070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4DF13-46A3-4196-ACD5-089B93FDE4AA}"/>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94EEBD21-DE0E-41AF-BDB3-8A42DB631E1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0EE4DBB3-3C86-4A72-969E-18F0D5F1DCBA}"/>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5730CF19-90D9-4699-91E3-0A005F4EBF62}"/>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9B8211A-78C9-4543-A134-1AD489D9DE48}"/>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27645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D07BCC-F187-48B9-9EC2-88501BFE21E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a:extLst>
              <a:ext uri="{FF2B5EF4-FFF2-40B4-BE49-F238E27FC236}">
                <a16:creationId xmlns:a16="http://schemas.microsoft.com/office/drawing/2014/main" id="{4A1DEF7B-65E6-431C-8AC3-6ED1280B9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DDBB467-205A-40AA-942A-35815D4381F0}"/>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BA66E172-BD24-4A46-A10B-90CD679A027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2E21BFE2-B2D8-4EDF-ABDF-CAC7B3968266}"/>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380056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836D3-8620-40C2-A5D3-689FDE596CD4}"/>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BBC172F2-D3A5-4A9D-A0BA-86C6E6212EB3}"/>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a:extLst>
              <a:ext uri="{FF2B5EF4-FFF2-40B4-BE49-F238E27FC236}">
                <a16:creationId xmlns:a16="http://schemas.microsoft.com/office/drawing/2014/main" id="{815BDFE6-E8E1-4567-A13A-06845971F48D}"/>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7A0CC1C7-6DD7-4C56-AAF1-644E2A54F59B}"/>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6" name="Zástupný symbol pro zápatí 5">
            <a:extLst>
              <a:ext uri="{FF2B5EF4-FFF2-40B4-BE49-F238E27FC236}">
                <a16:creationId xmlns:a16="http://schemas.microsoft.com/office/drawing/2014/main" id="{B0952656-16BB-4CE3-BD8F-44221CA4D008}"/>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4A440E29-7020-4F36-9454-ABE46B0724FF}"/>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168821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79558-0579-424B-86BE-9222E91F596E}"/>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18120BBF-B13B-49FF-8CAB-6FE78A321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17447252-5CF8-4DD6-B5A7-DD7323F855E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a:extLst>
              <a:ext uri="{FF2B5EF4-FFF2-40B4-BE49-F238E27FC236}">
                <a16:creationId xmlns:a16="http://schemas.microsoft.com/office/drawing/2014/main" id="{6C215186-7723-4F7A-8EE3-787CAACC5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ECFF0AA6-9196-4996-838C-6A26954A3692}"/>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D955C9CF-4D93-4B12-834D-2522C57E76BF}"/>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8" name="Zástupný symbol pro zápatí 7">
            <a:extLst>
              <a:ext uri="{FF2B5EF4-FFF2-40B4-BE49-F238E27FC236}">
                <a16:creationId xmlns:a16="http://schemas.microsoft.com/office/drawing/2014/main" id="{E00B1ECC-B7FA-49DE-8E45-44FDE604609E}"/>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563D7ED3-1F0D-49EC-9383-7E7EF1B2D682}"/>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326432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8CC244-F434-4202-878E-5A022B3A6661}"/>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2CC54601-B8AE-469E-820E-D6C2C8E994F8}"/>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4" name="Zástupný symbol pro zápatí 3">
            <a:extLst>
              <a:ext uri="{FF2B5EF4-FFF2-40B4-BE49-F238E27FC236}">
                <a16:creationId xmlns:a16="http://schemas.microsoft.com/office/drawing/2014/main" id="{FE902A3E-A781-4EB9-A812-DF183DEA4CA8}"/>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E07053D8-BED1-47D3-B091-E9E489044127}"/>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131509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7974D9D-AB7C-4E40-BBDB-57BFAB3B75D2}"/>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3" name="Zástupný symbol pro zápatí 2">
            <a:extLst>
              <a:ext uri="{FF2B5EF4-FFF2-40B4-BE49-F238E27FC236}">
                <a16:creationId xmlns:a16="http://schemas.microsoft.com/office/drawing/2014/main" id="{F46886FA-2B73-45FF-A3D9-FF516D414AA4}"/>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B98AD675-E634-4B5D-BBBB-05B43D508A45}"/>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33751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C9615-6AF6-41EF-BC0D-D69869D5211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a:extLst>
              <a:ext uri="{FF2B5EF4-FFF2-40B4-BE49-F238E27FC236}">
                <a16:creationId xmlns:a16="http://schemas.microsoft.com/office/drawing/2014/main" id="{BD666993-0732-4A04-87B5-A15C284F5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a:extLst>
              <a:ext uri="{FF2B5EF4-FFF2-40B4-BE49-F238E27FC236}">
                <a16:creationId xmlns:a16="http://schemas.microsoft.com/office/drawing/2014/main" id="{7B108F7D-8474-40FB-9BE0-2D6D0B20E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E3AB607-FC53-4DC2-828C-6B8BAF587007}"/>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6" name="Zástupný symbol pro zápatí 5">
            <a:extLst>
              <a:ext uri="{FF2B5EF4-FFF2-40B4-BE49-F238E27FC236}">
                <a16:creationId xmlns:a16="http://schemas.microsoft.com/office/drawing/2014/main" id="{3526B887-4755-4493-B83D-3739408B9659}"/>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4BCF264B-CAC3-497F-B258-079C6A326D12}"/>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321304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5F0F9C-DB73-464D-8F3F-093B15B0F08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5278B2C8-AB7A-4849-9D7E-A281A9134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id="{33EEDD68-CEA9-4D3F-96DD-6725FAAD2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31DE4E0-0EC1-4681-A82C-B3C72F1F88A9}"/>
              </a:ext>
            </a:extLst>
          </p:cNvPr>
          <p:cNvSpPr>
            <a:spLocks noGrp="1"/>
          </p:cNvSpPr>
          <p:nvPr>
            <p:ph type="dt" sz="half" idx="10"/>
          </p:nvPr>
        </p:nvSpPr>
        <p:spPr/>
        <p:txBody>
          <a:bodyPr/>
          <a:lstStyle/>
          <a:p>
            <a:fld id="{B8EA8D37-65D0-4B2A-99D3-AC4788B45B15}" type="datetimeFigureOut">
              <a:rPr lang="en-GB" smtClean="0"/>
              <a:t>16/10/2017</a:t>
            </a:fld>
            <a:endParaRPr lang="en-GB"/>
          </a:p>
        </p:txBody>
      </p:sp>
      <p:sp>
        <p:nvSpPr>
          <p:cNvPr id="6" name="Zástupný symbol pro zápatí 5">
            <a:extLst>
              <a:ext uri="{FF2B5EF4-FFF2-40B4-BE49-F238E27FC236}">
                <a16:creationId xmlns:a16="http://schemas.microsoft.com/office/drawing/2014/main" id="{49CCF97F-B488-427B-9DB3-D3E8EB071AD6}"/>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6B9DEF74-C715-4547-9539-142D4A72CAD5}"/>
              </a:ext>
            </a:extLst>
          </p:cNvPr>
          <p:cNvSpPr>
            <a:spLocks noGrp="1"/>
          </p:cNvSpPr>
          <p:nvPr>
            <p:ph type="sldNum" sz="quarter" idx="12"/>
          </p:nvPr>
        </p:nvSpPr>
        <p:spPr/>
        <p:txBody>
          <a:bodyPr/>
          <a:lstStyle/>
          <a:p>
            <a:fld id="{6316E11E-087D-4F63-B13A-4186D31DC52C}" type="slidenum">
              <a:rPr lang="en-GB" smtClean="0"/>
              <a:t>‹#›</a:t>
            </a:fld>
            <a:endParaRPr lang="en-GB"/>
          </a:p>
        </p:txBody>
      </p:sp>
    </p:spTree>
    <p:extLst>
      <p:ext uri="{BB962C8B-B14F-4D97-AF65-F5344CB8AC3E}">
        <p14:creationId xmlns:p14="http://schemas.microsoft.com/office/powerpoint/2010/main" val="298692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a:extLst>
              <a:ext uri="{FF2B5EF4-FFF2-40B4-BE49-F238E27FC236}">
                <a16:creationId xmlns:a16="http://schemas.microsoft.com/office/drawing/2014/main" id="{C2B94926-672B-4A1D-9F04-B40BCF8D0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1E267677-4B1E-4F1D-BDA1-B63E0B45A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DC5AA5C-D30D-45EE-BF63-DFC5CF913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A8D37-65D0-4B2A-99D3-AC4788B45B15}" type="datetimeFigureOut">
              <a:rPr lang="en-GB" smtClean="0"/>
              <a:t>16/10/2017</a:t>
            </a:fld>
            <a:endParaRPr lang="en-GB"/>
          </a:p>
        </p:txBody>
      </p:sp>
      <p:sp>
        <p:nvSpPr>
          <p:cNvPr id="5" name="Zástupný symbol pro zápatí 4">
            <a:extLst>
              <a:ext uri="{FF2B5EF4-FFF2-40B4-BE49-F238E27FC236}">
                <a16:creationId xmlns:a16="http://schemas.microsoft.com/office/drawing/2014/main" id="{E6DD5BC6-AC4D-413E-A90F-0F31D58E5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BE34280E-90D2-4101-812A-A8D5586EF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6E11E-087D-4F63-B13A-4186D31DC52C}" type="slidenum">
              <a:rPr lang="en-GB" smtClean="0"/>
              <a:t>‹#›</a:t>
            </a:fld>
            <a:endParaRPr lang="en-GB"/>
          </a:p>
        </p:txBody>
      </p:sp>
    </p:spTree>
    <p:extLst>
      <p:ext uri="{BB962C8B-B14F-4D97-AF65-F5344CB8AC3E}">
        <p14:creationId xmlns:p14="http://schemas.microsoft.com/office/powerpoint/2010/main" val="13338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F00B25F-77FB-4382-B638-EF49B01C31E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316" b="11163"/>
          <a:stretch/>
        </p:blipFill>
        <p:spPr>
          <a:xfrm>
            <a:off x="0" y="0"/>
            <a:ext cx="12191980" cy="6857989"/>
          </a:xfrm>
          <a:prstGeom prst="rect">
            <a:avLst/>
          </a:prstGeom>
        </p:spPr>
      </p:pic>
      <p:sp>
        <p:nvSpPr>
          <p:cNvPr id="2" name="Nadpis 1">
            <a:extLst>
              <a:ext uri="{FF2B5EF4-FFF2-40B4-BE49-F238E27FC236}">
                <a16:creationId xmlns:a16="http://schemas.microsoft.com/office/drawing/2014/main" id="{7FD26FD3-1DCC-4663-9C06-5EFF4D8C517E}"/>
              </a:ext>
            </a:extLst>
          </p:cNvPr>
          <p:cNvSpPr>
            <a:spLocks noGrp="1"/>
          </p:cNvSpPr>
          <p:nvPr>
            <p:ph type="ctrTitle"/>
          </p:nvPr>
        </p:nvSpPr>
        <p:spPr>
          <a:xfrm>
            <a:off x="1524000" y="337626"/>
            <a:ext cx="9144000" cy="1448971"/>
          </a:xfrm>
        </p:spPr>
        <p:txBody>
          <a:bodyPr>
            <a:normAutofit fontScale="90000"/>
          </a:bodyPr>
          <a:lstStyle/>
          <a:p>
            <a:r>
              <a:rPr lang="fr-FR" sz="10000" dirty="0">
                <a:solidFill>
                  <a:srgbClr val="FFFFFF"/>
                </a:solidFill>
                <a:latin typeface="Times New Roman" panose="02020603050405020304" pitchFamily="18" charset="0"/>
                <a:cs typeface="Times New Roman" panose="02020603050405020304" pitchFamily="18" charset="0"/>
              </a:rPr>
              <a:t>Le</a:t>
            </a:r>
            <a:r>
              <a:rPr lang="fr-FR" sz="9600" dirty="0">
                <a:solidFill>
                  <a:srgbClr val="FFFFFF"/>
                </a:solidFill>
                <a:latin typeface="Times New Roman" panose="02020603050405020304" pitchFamily="18" charset="0"/>
                <a:cs typeface="Times New Roman" panose="02020603050405020304" pitchFamily="18" charset="0"/>
              </a:rPr>
              <a:t> </a:t>
            </a:r>
            <a:r>
              <a:rPr lang="fr-FR" sz="10000" dirty="0">
                <a:solidFill>
                  <a:srgbClr val="FFFFFF"/>
                </a:solidFill>
                <a:latin typeface="Times New Roman" panose="02020603050405020304" pitchFamily="18" charset="0"/>
                <a:cs typeface="Times New Roman" panose="02020603050405020304" pitchFamily="18" charset="0"/>
              </a:rPr>
              <a:t>symbolisme</a:t>
            </a:r>
            <a:endParaRPr lang="en-GB" sz="10000" dirty="0">
              <a:solidFill>
                <a:srgbClr val="FFFFFF"/>
              </a:solidFill>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9DD616E6-A529-42B4-94F5-7EDD7E4ED4C9}"/>
              </a:ext>
            </a:extLst>
          </p:cNvPr>
          <p:cNvSpPr>
            <a:spLocks noGrp="1"/>
          </p:cNvSpPr>
          <p:nvPr>
            <p:ph type="subTitle" idx="1"/>
          </p:nvPr>
        </p:nvSpPr>
        <p:spPr>
          <a:xfrm>
            <a:off x="0" y="5777949"/>
            <a:ext cx="12192000" cy="901148"/>
          </a:xfrm>
        </p:spPr>
        <p:txBody>
          <a:bodyPr>
            <a:normAutofit lnSpcReduction="10000"/>
          </a:bodyPr>
          <a:lstStyle/>
          <a:p>
            <a:r>
              <a:rPr lang="fr-FR" sz="6000" dirty="0">
                <a:solidFill>
                  <a:srgbClr val="FFFFFF"/>
                </a:solidFill>
                <a:latin typeface="Times New Roman" panose="02020603050405020304" pitchFamily="18" charset="0"/>
                <a:cs typeface="Times New Roman" panose="02020603050405020304" pitchFamily="18" charset="0"/>
              </a:rPr>
              <a:t>Le symbole du regard des aveugles</a:t>
            </a:r>
            <a:endParaRPr lang="en-GB" sz="6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280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F5A03D63-2001-4B3C-86BB-D42A12DEE2B4}"/>
              </a:ext>
            </a:extLst>
          </p:cNvPr>
          <p:cNvPicPr>
            <a:picLocks noChangeAspect="1"/>
          </p:cNvPicPr>
          <p:nvPr/>
        </p:nvPicPr>
        <p:blipFill rotWithShape="1">
          <a:blip r:embed="rId2">
            <a:extLst>
              <a:ext uri="{28A0092B-C50C-407E-A947-70E740481C1C}">
                <a14:useLocalDpi xmlns:a14="http://schemas.microsoft.com/office/drawing/2010/main" val="0"/>
              </a:ext>
            </a:extLst>
          </a:blip>
          <a:srcRect l="10715" r="15297"/>
          <a:stretch/>
        </p:blipFill>
        <p:spPr>
          <a:xfrm>
            <a:off x="6325057" y="472440"/>
            <a:ext cx="5637886" cy="6385560"/>
          </a:xfrm>
          <a:prstGeom prst="rect">
            <a:avLst/>
          </a:prstGeom>
          <a:effectLst/>
        </p:spPr>
      </p:pic>
      <p:sp>
        <p:nvSpPr>
          <p:cNvPr id="2" name="Nadpis 1">
            <a:extLst>
              <a:ext uri="{FF2B5EF4-FFF2-40B4-BE49-F238E27FC236}">
                <a16:creationId xmlns:a16="http://schemas.microsoft.com/office/drawing/2014/main" id="{1AAF88BC-E16C-496F-A216-32FA0B669DB1}"/>
              </a:ext>
            </a:extLst>
          </p:cNvPr>
          <p:cNvSpPr>
            <a:spLocks noGrp="1"/>
          </p:cNvSpPr>
          <p:nvPr>
            <p:ph type="title"/>
          </p:nvPr>
        </p:nvSpPr>
        <p:spPr>
          <a:xfrm>
            <a:off x="200025" y="271464"/>
            <a:ext cx="5666918" cy="2043284"/>
          </a:xfrm>
        </p:spPr>
        <p:txBody>
          <a:bodyPr>
            <a:normAutofit/>
          </a:bodyPr>
          <a:lstStyle/>
          <a:p>
            <a:r>
              <a:rPr lang="cs-CZ" b="1" dirty="0">
                <a:latin typeface="Times New Roman" panose="02020603050405020304" pitchFamily="18" charset="0"/>
                <a:cs typeface="Times New Roman" panose="02020603050405020304" pitchFamily="18" charset="0"/>
              </a:rPr>
              <a:t>Maurice </a:t>
            </a:r>
            <a:r>
              <a:rPr lang="cs-CZ" b="1" dirty="0" err="1">
                <a:latin typeface="Times New Roman" panose="02020603050405020304" pitchFamily="18" charset="0"/>
                <a:cs typeface="Times New Roman" panose="02020603050405020304" pitchFamily="18" charset="0"/>
              </a:rPr>
              <a:t>Maeterlinck</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Les </a:t>
            </a:r>
            <a:r>
              <a:rPr lang="cs-CZ" i="1" dirty="0" err="1">
                <a:latin typeface="Times New Roman" panose="02020603050405020304" pitchFamily="18" charset="0"/>
                <a:cs typeface="Times New Roman" panose="02020603050405020304" pitchFamily="18" charset="0"/>
              </a:rPr>
              <a:t>Aveugles</a:t>
            </a:r>
            <a:r>
              <a:rPr lang="cs-C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1890</a:t>
            </a:r>
            <a:endParaRPr lang="en-GB" dirty="0"/>
          </a:p>
        </p:txBody>
      </p:sp>
      <p:sp>
        <p:nvSpPr>
          <p:cNvPr id="3" name="Zástupný symbol pro obsah 2">
            <a:extLst>
              <a:ext uri="{FF2B5EF4-FFF2-40B4-BE49-F238E27FC236}">
                <a16:creationId xmlns:a16="http://schemas.microsoft.com/office/drawing/2014/main" id="{27A474C8-88F3-4257-A01A-A88D07443306}"/>
              </a:ext>
            </a:extLst>
          </p:cNvPr>
          <p:cNvSpPr>
            <a:spLocks noGrp="1"/>
          </p:cNvSpPr>
          <p:nvPr>
            <p:ph idx="1"/>
          </p:nvPr>
        </p:nvSpPr>
        <p:spPr>
          <a:xfrm>
            <a:off x="0" y="2438400"/>
            <a:ext cx="6060977" cy="4419599"/>
          </a:xfrm>
        </p:spPr>
        <p:txBody>
          <a:bodyPr>
            <a:normAutofit lnSpcReduction="10000"/>
          </a:bodyPr>
          <a:lstStyle/>
          <a:p>
            <a:r>
              <a:rPr lang="fr-FR" sz="3600" dirty="0">
                <a:latin typeface="Times New Roman" panose="02020603050405020304" pitchFamily="18" charset="0"/>
                <a:cs typeface="Times New Roman" panose="02020603050405020304" pitchFamily="18" charset="0"/>
              </a:rPr>
              <a:t>Pièce de théâtre d’un acte unique</a:t>
            </a:r>
          </a:p>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Drame statique</a:t>
            </a:r>
          </a:p>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Tragique quotidien</a:t>
            </a:r>
          </a:p>
          <a:p>
            <a:pPr marL="0" indent="0">
              <a:buNone/>
            </a:pPr>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Elément fantasmagorique</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1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320477-092F-4702-B1D5-595FE4CE6CE2}"/>
              </a:ext>
            </a:extLst>
          </p:cNvPr>
          <p:cNvSpPr>
            <a:spLocks noGrp="1"/>
          </p:cNvSpPr>
          <p:nvPr>
            <p:ph type="title"/>
          </p:nvPr>
        </p:nvSpPr>
        <p:spPr>
          <a:xfrm>
            <a:off x="0" y="0"/>
            <a:ext cx="12192000" cy="583096"/>
          </a:xfrm>
        </p:spPr>
        <p:txBody>
          <a:bodyPr>
            <a:normAutofit/>
          </a:bodyPr>
          <a:lstStyle/>
          <a:p>
            <a:pPr algn="ctr"/>
            <a:r>
              <a:rPr lang="fr-FR" sz="3200" dirty="0">
                <a:latin typeface="Times New Roman" panose="02020603050405020304" pitchFamily="18" charset="0"/>
                <a:cs typeface="Times New Roman" panose="02020603050405020304" pitchFamily="18" charset="0"/>
              </a:rPr>
              <a:t>Didascalie introductrice de </a:t>
            </a:r>
            <a:r>
              <a:rPr lang="fr-FR" sz="3200" i="1" dirty="0">
                <a:latin typeface="Times New Roman" panose="02020603050405020304" pitchFamily="18" charset="0"/>
                <a:cs typeface="Times New Roman" panose="02020603050405020304" pitchFamily="18" charset="0"/>
              </a:rPr>
              <a:t>Les aveugles</a:t>
            </a:r>
            <a:endParaRPr lang="en-GB" sz="3200" i="1"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C261C447-A835-43EC-8CF1-D7822188394E}"/>
              </a:ext>
            </a:extLst>
          </p:cNvPr>
          <p:cNvSpPr>
            <a:spLocks noGrp="1"/>
          </p:cNvSpPr>
          <p:nvPr>
            <p:ph idx="1"/>
          </p:nvPr>
        </p:nvSpPr>
        <p:spPr>
          <a:xfrm>
            <a:off x="0" y="914400"/>
            <a:ext cx="12192000" cy="5943600"/>
          </a:xfrm>
        </p:spPr>
        <p:txBody>
          <a:bodyPr>
            <a:normAutofit fontScale="85000" lnSpcReduction="10000"/>
          </a:bodyPr>
          <a:lstStyle/>
          <a:p>
            <a:pPr marL="0" indent="0" algn="just">
              <a:buNone/>
            </a:pPr>
            <a:r>
              <a:rPr lang="fr-FR" dirty="0">
                <a:latin typeface="Times New Roman" panose="02020603050405020304" pitchFamily="18" charset="0"/>
                <a:cs typeface="Times New Roman" panose="02020603050405020304" pitchFamily="18" charset="0"/>
              </a:rPr>
              <a:t>Une très ancienne forêt septentrionale, d'aspect éternel sous un ciel profondément étoile. -Au milieu, et vers le fond de la nuit, est assis un très vieux prêtre enveloppé d'un large manteau noir. Le buste et la tête, légèrement renversés et mortellement immobiles, s'appuient contre le tronc d'un chêne énorme et caverneux. La face est d'une immuable lividité de cire où s'</a:t>
            </a:r>
            <a:r>
              <a:rPr lang="fr-FR" dirty="0" err="1">
                <a:latin typeface="Times New Roman" panose="02020603050405020304" pitchFamily="18" charset="0"/>
                <a:cs typeface="Times New Roman" panose="02020603050405020304" pitchFamily="18" charset="0"/>
              </a:rPr>
              <a:t>entr'ouvrent</a:t>
            </a:r>
            <a:r>
              <a:rPr lang="fr-FR" dirty="0">
                <a:latin typeface="Times New Roman" panose="02020603050405020304" pitchFamily="18" charset="0"/>
                <a:cs typeface="Times New Roman" panose="02020603050405020304" pitchFamily="18" charset="0"/>
              </a:rPr>
              <a:t> les lèvres violettes. Les yeux muets et fixes ne regardent plus du côté visible de l'éternité et semblent ensanglantés sous un grand nombre de douleurs immémoriales et de larmes. Les cheveux, d'une blancheur très grave, retombent en mèches roides et rares, sur le visage plus éclairé et plus las que tout ce qui l'entoure dans le silence attentif de la môme forêt. Les mains amaigries sont rigidement jointes sur les cuisses. -A droite, six vieillards aveugles sont assis sur des pierres, des souches et des feuilles mortes. -À gauche, et séparées d'eux par un arbre déraciné et des quartiers de roc, six femmes, également aveugles, sont assises en face des vieillards. Trois d'entre elles prient et se lamentent d'une voix sourde et sans interruption. Une autre est très vieille. La cinquième, en une attitude de muette démence, porte, sur les genoux, un petit enfant endormi. La sixième est d'une </a:t>
            </a:r>
            <a:r>
              <a:rPr lang="fr-FR" dirty="0" err="1">
                <a:latin typeface="Times New Roman" panose="02020603050405020304" pitchFamily="18" charset="0"/>
                <a:cs typeface="Times New Roman" panose="02020603050405020304" pitchFamily="18" charset="0"/>
              </a:rPr>
              <a:t>jeu-nesse</a:t>
            </a:r>
            <a:r>
              <a:rPr lang="fr-FR" dirty="0">
                <a:latin typeface="Times New Roman" panose="02020603050405020304" pitchFamily="18" charset="0"/>
                <a:cs typeface="Times New Roman" panose="02020603050405020304" pitchFamily="18" charset="0"/>
              </a:rPr>
              <a:t> éclatante et sa chevelure inonde tout son être. Elles ont, ainsi que les vieillards, d'amples vêtements, sombres et uniformes. La plupart attendent, les coudes sur les genoux et le visage entre les mains; et tous semblent avoir perdu l'habitude du geste inutile et ne détournent plus la tête aux rumeurs étouffées et inquiètes de l'île. De grands arbres funéraires, des ifs, des saules pleureurs, des cyprès, les couvrent de leurs ombres fidèles. Une touffe de longs asphodèles maladifs fleurit, non loin du prêtre, dans la nuit. H fait extraordinairement sombre, malgré le clair de lune qui, ça et là, s'efforce d'écarter un moment les ténèbres des feuillages.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1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B468B-60B3-4165-BD83-F980F620C915}"/>
              </a:ext>
            </a:extLst>
          </p:cNvPr>
          <p:cNvSpPr>
            <a:spLocks noGrp="1"/>
          </p:cNvSpPr>
          <p:nvPr>
            <p:ph type="title"/>
          </p:nvPr>
        </p:nvSpPr>
        <p:spPr>
          <a:xfrm>
            <a:off x="839788" y="1"/>
            <a:ext cx="10515600" cy="2385806"/>
          </a:xfrm>
        </p:spPr>
        <p:txBody>
          <a:bodyPr/>
          <a:lstStyle/>
          <a:p>
            <a:pPr algn="ctr"/>
            <a:r>
              <a:rPr lang="fr-FR" sz="6000" dirty="0">
                <a:latin typeface="Times New Roman" panose="02020603050405020304" pitchFamily="18" charset="0"/>
                <a:cs typeface="Times New Roman" panose="02020603050405020304" pitchFamily="18" charset="0"/>
              </a:rPr>
              <a:t>Les personnages :</a:t>
            </a:r>
            <a:br>
              <a:rPr lang="fr-FR"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 un prêtre perdu-mort / guide </a:t>
            </a:r>
            <a:br>
              <a:rPr lang="fr-FR" sz="3600"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 un bébé voyant (de la plus jeune aveugle)</a:t>
            </a:r>
            <a:endParaRPr lang="en-GB" sz="3600" dirty="0">
              <a:latin typeface="Times New Roman" panose="02020603050405020304" pitchFamily="18" charset="0"/>
              <a:cs typeface="Times New Roman" panose="02020603050405020304" pitchFamily="18" charset="0"/>
            </a:endParaRPr>
          </a:p>
        </p:txBody>
      </p:sp>
      <p:sp>
        <p:nvSpPr>
          <p:cNvPr id="3" name="Zástupný symbol pro text 2">
            <a:extLst>
              <a:ext uri="{FF2B5EF4-FFF2-40B4-BE49-F238E27FC236}">
                <a16:creationId xmlns:a16="http://schemas.microsoft.com/office/drawing/2014/main" id="{063237CB-11CE-4386-8744-093EB25E570B}"/>
              </a:ext>
            </a:extLst>
          </p:cNvPr>
          <p:cNvSpPr>
            <a:spLocks noGrp="1"/>
          </p:cNvSpPr>
          <p:nvPr>
            <p:ph type="body" idx="1"/>
          </p:nvPr>
        </p:nvSpPr>
        <p:spPr>
          <a:xfrm>
            <a:off x="0" y="2505075"/>
            <a:ext cx="5997575" cy="595934"/>
          </a:xfrm>
        </p:spPr>
        <p:txBody>
          <a:bodyPr>
            <a:noAutofit/>
          </a:bodyPr>
          <a:lstStyle/>
          <a:p>
            <a:r>
              <a:rPr lang="fr-FR" sz="4000" dirty="0">
                <a:latin typeface="Times New Roman" panose="02020603050405020304" pitchFamily="18" charset="0"/>
                <a:cs typeface="Times New Roman" panose="02020603050405020304" pitchFamily="18" charset="0"/>
              </a:rPr>
              <a:t>Hommes</a:t>
            </a:r>
            <a:endParaRPr lang="en-GB" sz="4000" dirty="0">
              <a:latin typeface="Times New Roman" panose="02020603050405020304" pitchFamily="18" charset="0"/>
              <a:cs typeface="Times New Roman" panose="02020603050405020304" pitchFamily="18" charset="0"/>
            </a:endParaRPr>
          </a:p>
        </p:txBody>
      </p:sp>
      <p:sp>
        <p:nvSpPr>
          <p:cNvPr id="4" name="Zástupný symbol pro obsah 3">
            <a:extLst>
              <a:ext uri="{FF2B5EF4-FFF2-40B4-BE49-F238E27FC236}">
                <a16:creationId xmlns:a16="http://schemas.microsoft.com/office/drawing/2014/main" id="{C6EB1118-D75B-4C4F-981A-E458907E9EE0}"/>
              </a:ext>
            </a:extLst>
          </p:cNvPr>
          <p:cNvSpPr>
            <a:spLocks noGrp="1"/>
          </p:cNvSpPr>
          <p:nvPr>
            <p:ph sz="half" idx="2"/>
          </p:nvPr>
        </p:nvSpPr>
        <p:spPr>
          <a:xfrm>
            <a:off x="0" y="3220278"/>
            <a:ext cx="5997575" cy="3637722"/>
          </a:xfrm>
        </p:spPr>
        <p:txBody>
          <a:bodyPr>
            <a:normAutofit/>
          </a:bodyPr>
          <a:lstStyle/>
          <a:p>
            <a:r>
              <a:rPr lang="fr-FR" sz="3200" dirty="0">
                <a:latin typeface="Times New Roman" panose="02020603050405020304" pitchFamily="18" charset="0"/>
                <a:cs typeface="Times New Roman" panose="02020603050405020304" pitchFamily="18" charset="0"/>
              </a:rPr>
              <a:t>Trois </a:t>
            </a:r>
            <a:r>
              <a:rPr lang="fr-FR" sz="3200" dirty="0" err="1">
                <a:latin typeface="Times New Roman" panose="02020603050405020304" pitchFamily="18" charset="0"/>
                <a:cs typeface="Times New Roman" panose="02020603050405020304" pitchFamily="18" charset="0"/>
              </a:rPr>
              <a:t>aveugles-nés</a:t>
            </a:r>
            <a:endParaRPr lang="fr-FR" sz="3200" dirty="0">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Le plus vieil aveugle</a:t>
            </a:r>
          </a:p>
          <a:p>
            <a:r>
              <a:rPr lang="fr-FR" sz="3200" dirty="0">
                <a:latin typeface="Times New Roman" panose="02020603050405020304" pitchFamily="18" charset="0"/>
                <a:cs typeface="Times New Roman" panose="02020603050405020304" pitchFamily="18" charset="0"/>
              </a:rPr>
              <a:t>Le cinquième aveugle</a:t>
            </a:r>
          </a:p>
          <a:p>
            <a:r>
              <a:rPr lang="fr-FR" sz="3200" dirty="0">
                <a:latin typeface="Times New Roman" panose="02020603050405020304" pitchFamily="18" charset="0"/>
                <a:cs typeface="Times New Roman" panose="02020603050405020304" pitchFamily="18" charset="0"/>
              </a:rPr>
              <a:t>Le sixième aveugle</a:t>
            </a:r>
            <a:endParaRPr lang="en-GB" sz="3200" dirty="0">
              <a:latin typeface="Times New Roman" panose="02020603050405020304" pitchFamily="18" charset="0"/>
              <a:cs typeface="Times New Roman" panose="02020603050405020304" pitchFamily="18" charset="0"/>
            </a:endParaRPr>
          </a:p>
        </p:txBody>
      </p:sp>
      <p:sp>
        <p:nvSpPr>
          <p:cNvPr id="5" name="Zástupný symbol pro text 4">
            <a:extLst>
              <a:ext uri="{FF2B5EF4-FFF2-40B4-BE49-F238E27FC236}">
                <a16:creationId xmlns:a16="http://schemas.microsoft.com/office/drawing/2014/main" id="{B9DFEFC9-9399-4AEB-8D8D-883BDD8871DA}"/>
              </a:ext>
            </a:extLst>
          </p:cNvPr>
          <p:cNvSpPr>
            <a:spLocks noGrp="1"/>
          </p:cNvSpPr>
          <p:nvPr>
            <p:ph type="body" sz="quarter" idx="3"/>
          </p:nvPr>
        </p:nvSpPr>
        <p:spPr>
          <a:xfrm>
            <a:off x="6172200" y="2505075"/>
            <a:ext cx="5183188" cy="595934"/>
          </a:xfrm>
        </p:spPr>
        <p:txBody>
          <a:bodyPr>
            <a:noAutofit/>
          </a:bodyPr>
          <a:lstStyle/>
          <a:p>
            <a:r>
              <a:rPr lang="fr-FR" sz="4000" dirty="0">
                <a:latin typeface="Times New Roman" panose="02020603050405020304" pitchFamily="18" charset="0"/>
                <a:cs typeface="Times New Roman" panose="02020603050405020304" pitchFamily="18" charset="0"/>
              </a:rPr>
              <a:t>Femmes</a:t>
            </a:r>
            <a:endParaRPr lang="en-GB" sz="4000" dirty="0">
              <a:latin typeface="Times New Roman" panose="02020603050405020304" pitchFamily="18" charset="0"/>
              <a:cs typeface="Times New Roman" panose="02020603050405020304" pitchFamily="18" charset="0"/>
            </a:endParaRPr>
          </a:p>
        </p:txBody>
      </p:sp>
      <p:sp>
        <p:nvSpPr>
          <p:cNvPr id="6" name="Zástupný symbol pro obsah 5">
            <a:extLst>
              <a:ext uri="{FF2B5EF4-FFF2-40B4-BE49-F238E27FC236}">
                <a16:creationId xmlns:a16="http://schemas.microsoft.com/office/drawing/2014/main" id="{E6BD69C9-E17C-41C4-8F18-3928EDB6646E}"/>
              </a:ext>
            </a:extLst>
          </p:cNvPr>
          <p:cNvSpPr>
            <a:spLocks noGrp="1"/>
          </p:cNvSpPr>
          <p:nvPr>
            <p:ph sz="quarter" idx="4"/>
          </p:nvPr>
        </p:nvSpPr>
        <p:spPr>
          <a:xfrm>
            <a:off x="6172200" y="3220277"/>
            <a:ext cx="6019800" cy="3637723"/>
          </a:xfrm>
        </p:spPr>
        <p:txBody>
          <a:bodyPr>
            <a:normAutofit/>
          </a:bodyPr>
          <a:lstStyle/>
          <a:p>
            <a:r>
              <a:rPr lang="fr-FR" sz="3200" dirty="0">
                <a:latin typeface="Times New Roman" panose="02020603050405020304" pitchFamily="18" charset="0"/>
                <a:cs typeface="Times New Roman" panose="02020603050405020304" pitchFamily="18" charset="0"/>
              </a:rPr>
              <a:t>Trois vieilles aveugles en prières</a:t>
            </a:r>
          </a:p>
          <a:p>
            <a:r>
              <a:rPr lang="fr-FR" sz="3200" dirty="0">
                <a:latin typeface="Times New Roman" panose="02020603050405020304" pitchFamily="18" charset="0"/>
                <a:cs typeface="Times New Roman" panose="02020603050405020304" pitchFamily="18" charset="0"/>
              </a:rPr>
              <a:t>La plus vieille aveugle</a:t>
            </a:r>
          </a:p>
          <a:p>
            <a:r>
              <a:rPr lang="fr-FR" sz="3200" dirty="0">
                <a:latin typeface="Times New Roman" panose="02020603050405020304" pitchFamily="18" charset="0"/>
                <a:cs typeface="Times New Roman" panose="02020603050405020304" pitchFamily="18" charset="0"/>
              </a:rPr>
              <a:t>Une jeune aveugle</a:t>
            </a:r>
          </a:p>
          <a:p>
            <a:r>
              <a:rPr lang="fr-FR" sz="3200" dirty="0">
                <a:latin typeface="Times New Roman" panose="02020603050405020304" pitchFamily="18" charset="0"/>
                <a:cs typeface="Times New Roman" panose="02020603050405020304" pitchFamily="18" charset="0"/>
              </a:rPr>
              <a:t>Une aveugle folle</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12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2AF202-99CD-4D7D-B75F-9C9E5FCB35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D0293F-4714-4ED3-9B3D-2009BAD30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EDAB602-A0DB-4325-8907-4F988F9110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Obrázek 6">
            <a:extLst>
              <a:ext uri="{FF2B5EF4-FFF2-40B4-BE49-F238E27FC236}">
                <a16:creationId xmlns:a16="http://schemas.microsoft.com/office/drawing/2014/main" id="{C8EDC134-042F-4CEB-AF0E-B085FCD79BC3}"/>
              </a:ext>
            </a:extLst>
          </p:cNvPr>
          <p:cNvPicPr>
            <a:picLocks noChangeAspect="1"/>
          </p:cNvPicPr>
          <p:nvPr/>
        </p:nvPicPr>
        <p:blipFill rotWithShape="1">
          <a:blip r:embed="rId2">
            <a:extLst>
              <a:ext uri="{28A0092B-C50C-407E-A947-70E740481C1C}">
                <a14:useLocalDpi xmlns:a14="http://schemas.microsoft.com/office/drawing/2010/main" val="0"/>
              </a:ext>
            </a:extLst>
          </a:blip>
          <a:srcRect r="1" b="9957"/>
          <a:stretch/>
        </p:blipFill>
        <p:spPr>
          <a:xfrm>
            <a:off x="8776083" y="2853483"/>
            <a:ext cx="2931277" cy="3897073"/>
          </a:xfrm>
          <a:prstGeom prst="rect">
            <a:avLst/>
          </a:prstGeom>
        </p:spPr>
      </p:pic>
      <p:pic>
        <p:nvPicPr>
          <p:cNvPr id="9" name="Obrázek 8">
            <a:extLst>
              <a:ext uri="{FF2B5EF4-FFF2-40B4-BE49-F238E27FC236}">
                <a16:creationId xmlns:a16="http://schemas.microsoft.com/office/drawing/2014/main" id="{855B3075-448F-434D-92FC-D51CD2768C22}"/>
              </a:ext>
            </a:extLst>
          </p:cNvPr>
          <p:cNvPicPr>
            <a:picLocks noChangeAspect="1"/>
          </p:cNvPicPr>
          <p:nvPr/>
        </p:nvPicPr>
        <p:blipFill rotWithShape="1">
          <a:blip r:embed="rId3">
            <a:extLst>
              <a:ext uri="{28A0092B-C50C-407E-A947-70E740481C1C}">
                <a14:useLocalDpi xmlns:a14="http://schemas.microsoft.com/office/drawing/2010/main" val="0"/>
              </a:ext>
            </a:extLst>
          </a:blip>
          <a:srcRect l="5516" r="10899" b="-7"/>
          <a:stretch/>
        </p:blipFill>
        <p:spPr>
          <a:xfrm>
            <a:off x="6206359" y="149539"/>
            <a:ext cx="2456592" cy="3165760"/>
          </a:xfrm>
          <a:prstGeom prst="rect">
            <a:avLst/>
          </a:prstGeom>
        </p:spPr>
      </p:pic>
      <p:pic>
        <p:nvPicPr>
          <p:cNvPr id="5" name="Obrázek 4">
            <a:extLst>
              <a:ext uri="{FF2B5EF4-FFF2-40B4-BE49-F238E27FC236}">
                <a16:creationId xmlns:a16="http://schemas.microsoft.com/office/drawing/2014/main" id="{9846DE6E-334D-4A2F-AA49-EDEEEFC86BB4}"/>
              </a:ext>
            </a:extLst>
          </p:cNvPr>
          <p:cNvPicPr>
            <a:picLocks noChangeAspect="1"/>
          </p:cNvPicPr>
          <p:nvPr/>
        </p:nvPicPr>
        <p:blipFill rotWithShape="1">
          <a:blip r:embed="rId4">
            <a:extLst>
              <a:ext uri="{28A0092B-C50C-407E-A947-70E740481C1C}">
                <a14:useLocalDpi xmlns:a14="http://schemas.microsoft.com/office/drawing/2010/main" val="0"/>
              </a:ext>
            </a:extLst>
          </a:blip>
          <a:srcRect t="7126" b="31325"/>
          <a:stretch/>
        </p:blipFill>
        <p:spPr>
          <a:xfrm>
            <a:off x="8776082" y="51287"/>
            <a:ext cx="2903982" cy="2438114"/>
          </a:xfrm>
          <a:prstGeom prst="rect">
            <a:avLst/>
          </a:prstGeom>
        </p:spPr>
      </p:pic>
      <p:sp>
        <p:nvSpPr>
          <p:cNvPr id="2" name="Nadpis 1">
            <a:extLst>
              <a:ext uri="{FF2B5EF4-FFF2-40B4-BE49-F238E27FC236}">
                <a16:creationId xmlns:a16="http://schemas.microsoft.com/office/drawing/2014/main" id="{0AB9A374-D33D-49E4-8D7D-923CCF5D8EFD}"/>
              </a:ext>
            </a:extLst>
          </p:cNvPr>
          <p:cNvSpPr>
            <a:spLocks noGrp="1"/>
          </p:cNvSpPr>
          <p:nvPr>
            <p:ph type="title"/>
          </p:nvPr>
        </p:nvSpPr>
        <p:spPr>
          <a:xfrm>
            <a:off x="838200" y="365125"/>
            <a:ext cx="4981734" cy="1212315"/>
          </a:xfrm>
        </p:spPr>
        <p:txBody>
          <a:bodyPr anchor="b">
            <a:normAutofit/>
          </a:bodyPr>
          <a:lstStyle/>
          <a:p>
            <a:r>
              <a:rPr lang="cs-CZ" sz="4000" dirty="0">
                <a:latin typeface="Times New Roman" panose="02020603050405020304" pitchFamily="18" charset="0"/>
                <a:cs typeface="Times New Roman" panose="02020603050405020304" pitchFamily="18" charset="0"/>
              </a:rPr>
              <a:t>Maurice </a:t>
            </a:r>
            <a:r>
              <a:rPr lang="cs-CZ" sz="4000" dirty="0" err="1">
                <a:latin typeface="Times New Roman" panose="02020603050405020304" pitchFamily="18" charset="0"/>
                <a:cs typeface="Times New Roman" panose="02020603050405020304" pitchFamily="18" charset="0"/>
              </a:rPr>
              <a:t>Maeterlinck</a:t>
            </a:r>
            <a:endParaRPr lang="en-GB" sz="4000"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6BCCECC2-ED55-4AAD-A3E3-66D3EF6CC142}"/>
              </a:ext>
            </a:extLst>
          </p:cNvPr>
          <p:cNvSpPr>
            <a:spLocks noGrp="1"/>
          </p:cNvSpPr>
          <p:nvPr>
            <p:ph idx="1"/>
          </p:nvPr>
        </p:nvSpPr>
        <p:spPr>
          <a:xfrm>
            <a:off x="-1" y="1825625"/>
            <a:ext cx="6093227" cy="4351338"/>
          </a:xfrm>
        </p:spPr>
        <p:txBody>
          <a:bodyPr>
            <a:normAutofit/>
          </a:bodyPr>
          <a:lstStyle/>
          <a:p>
            <a:r>
              <a:rPr lang="fr-FR" dirty="0">
                <a:latin typeface="Times New Roman" panose="02020603050405020304" pitchFamily="18" charset="0"/>
                <a:cs typeface="Times New Roman" panose="02020603050405020304" pitchFamily="18" charset="0"/>
              </a:rPr>
              <a:t>né le 29 août 1862 à Gand (Belgique) et mort le 6 mai 1949 à Nice (France)</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1911, </a:t>
            </a:r>
            <a:r>
              <a:rPr lang="fr-FR" dirty="0">
                <a:latin typeface="Times New Roman" panose="02020603050405020304" pitchFamily="18" charset="0"/>
                <a:cs typeface="Times New Roman" panose="02020603050405020304" pitchFamily="18" charset="0"/>
              </a:rPr>
              <a:t>prix</a:t>
            </a:r>
            <a:r>
              <a:rPr lang="cs-CZ" dirty="0">
                <a:latin typeface="Times New Roman" panose="02020603050405020304" pitchFamily="18" charset="0"/>
                <a:cs typeface="Times New Roman" panose="02020603050405020304" pitchFamily="18" charset="0"/>
              </a:rPr>
              <a:t> Nobel de la </a:t>
            </a:r>
            <a:r>
              <a:rPr lang="fr-FR" dirty="0">
                <a:latin typeface="Times New Roman" panose="02020603050405020304" pitchFamily="18" charset="0"/>
                <a:cs typeface="Times New Roman" panose="02020603050405020304" pitchFamily="18" charset="0"/>
              </a:rPr>
              <a:t>Littérature </a:t>
            </a:r>
            <a:endParaRPr lang="cs-CZ" dirty="0">
              <a:latin typeface="Times New Roman" panose="02020603050405020304" pitchFamily="18" charset="0"/>
              <a:cs typeface="Times New Roman" panose="02020603050405020304" pitchFamily="18" charset="0"/>
            </a:endParaRPr>
          </a:p>
          <a:p>
            <a:r>
              <a:rPr lang="en-GB" i="1" dirty="0" err="1">
                <a:latin typeface="Times New Roman" panose="02020603050405020304" pitchFamily="18" charset="0"/>
                <a:cs typeface="Times New Roman" panose="02020603050405020304" pitchFamily="18" charset="0"/>
              </a:rPr>
              <a:t>Serres</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chaudes</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1889</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Les </a:t>
            </a:r>
            <a:r>
              <a:rPr lang="cs-CZ" dirty="0" err="1">
                <a:latin typeface="Times New Roman" panose="02020603050405020304" pitchFamily="18" charset="0"/>
                <a:cs typeface="Times New Roman" panose="02020603050405020304" pitchFamily="18" charset="0"/>
              </a:rPr>
              <a:t>Aveugles</a:t>
            </a:r>
            <a:r>
              <a:rPr lang="cs-CZ" dirty="0">
                <a:latin typeface="Times New Roman" panose="02020603050405020304" pitchFamily="18" charset="0"/>
                <a:cs typeface="Times New Roman" panose="02020603050405020304" pitchFamily="18" charset="0"/>
              </a:rPr>
              <a:t>, 1890</a:t>
            </a:r>
          </a:p>
          <a:p>
            <a:r>
              <a:rPr lang="en-GB" i="1" dirty="0" err="1">
                <a:latin typeface="Times New Roman" panose="02020603050405020304" pitchFamily="18" charset="0"/>
                <a:cs typeface="Times New Roman" panose="02020603050405020304" pitchFamily="18" charset="0"/>
              </a:rPr>
              <a:t>Pelléas</a:t>
            </a:r>
            <a:r>
              <a:rPr lang="en-GB" i="1" dirty="0">
                <a:latin typeface="Times New Roman" panose="02020603050405020304" pitchFamily="18" charset="0"/>
                <a:cs typeface="Times New Roman" panose="02020603050405020304" pitchFamily="18" charset="0"/>
              </a:rPr>
              <a:t> et </a:t>
            </a:r>
            <a:r>
              <a:rPr lang="en-GB" i="1" dirty="0" err="1">
                <a:latin typeface="Times New Roman" panose="02020603050405020304" pitchFamily="18" charset="0"/>
                <a:cs typeface="Times New Roman" panose="02020603050405020304" pitchFamily="18" charset="0"/>
              </a:rPr>
              <a:t>Mélisande</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1892</a:t>
            </a:r>
            <a:endParaRPr lang="cs-CZ" dirty="0">
              <a:latin typeface="Times New Roman" panose="02020603050405020304" pitchFamily="18" charset="0"/>
              <a:cs typeface="Times New Roman" panose="02020603050405020304" pitchFamily="18" charset="0"/>
            </a:endParaRPr>
          </a:p>
          <a:p>
            <a:r>
              <a:rPr lang="fr-FR" i="1" dirty="0">
                <a:latin typeface="Times New Roman" panose="02020603050405020304" pitchFamily="18" charset="0"/>
                <a:cs typeface="Times New Roman" panose="02020603050405020304" pitchFamily="18" charset="0"/>
              </a:rPr>
              <a:t>La Vie des abeilles</a:t>
            </a:r>
            <a:r>
              <a:rPr lang="cs-C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1901</a:t>
            </a:r>
            <a:endParaRPr lang="cs-CZ" dirty="0">
              <a:latin typeface="Times New Roman" panose="02020603050405020304" pitchFamily="18" charset="0"/>
              <a:cs typeface="Times New Roman" panose="02020603050405020304" pitchFamily="18" charset="0"/>
            </a:endParaRPr>
          </a:p>
          <a:p>
            <a:r>
              <a:rPr lang="cs-CZ" i="1" dirty="0" err="1">
                <a:latin typeface="Times New Roman" panose="02020603050405020304" pitchFamily="18" charset="0"/>
                <a:cs typeface="Times New Roman" panose="02020603050405020304" pitchFamily="18" charset="0"/>
              </a:rPr>
              <a:t>L’Oiseau</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bleu</a:t>
            </a:r>
            <a:r>
              <a:rPr lang="cs-CZ" dirty="0">
                <a:latin typeface="Times New Roman" panose="02020603050405020304" pitchFamily="18" charset="0"/>
                <a:cs typeface="Times New Roman" panose="02020603050405020304" pitchFamily="18" charset="0"/>
              </a:rPr>
              <a:t>, 1908</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60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1CDD8222-A270-41F5-939A-A0B0E43F4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38" y="392865"/>
            <a:ext cx="5790724" cy="3860483"/>
          </a:xfrm>
          <a:prstGeom prst="rect">
            <a:avLst/>
          </a:prstGeom>
        </p:spPr>
      </p:pic>
      <p:pic>
        <p:nvPicPr>
          <p:cNvPr id="6" name="Obrázek 5">
            <a:extLst>
              <a:ext uri="{FF2B5EF4-FFF2-40B4-BE49-F238E27FC236}">
                <a16:creationId xmlns:a16="http://schemas.microsoft.com/office/drawing/2014/main" id="{636FF6D9-12F2-4A4E-9864-C9775B1A4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639" y="1104287"/>
            <a:ext cx="5867400" cy="2437638"/>
          </a:xfrm>
          <a:prstGeom prst="rect">
            <a:avLst/>
          </a:prstGeom>
        </p:spPr>
      </p:pic>
      <p:sp>
        <p:nvSpPr>
          <p:cNvPr id="2" name="Nadpis 1">
            <a:extLst>
              <a:ext uri="{FF2B5EF4-FFF2-40B4-BE49-F238E27FC236}">
                <a16:creationId xmlns:a16="http://schemas.microsoft.com/office/drawing/2014/main" id="{02691FE7-C303-4F8B-98DB-4705A4B588C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6000" dirty="0">
                <a:solidFill>
                  <a:schemeClr val="bg1"/>
                </a:solidFill>
                <a:latin typeface="Times New Roman" panose="02020603050405020304" pitchFamily="18" charset="0"/>
                <a:cs typeface="Times New Roman" panose="02020603050405020304" pitchFamily="18" charset="0"/>
              </a:rPr>
              <a:t>Son </a:t>
            </a:r>
            <a:r>
              <a:rPr lang="en-US" sz="6000" dirty="0" err="1">
                <a:solidFill>
                  <a:schemeClr val="bg1"/>
                </a:solidFill>
                <a:latin typeface="Times New Roman" panose="02020603050405020304" pitchFamily="18" charset="0"/>
                <a:cs typeface="Times New Roman" panose="02020603050405020304" pitchFamily="18" charset="0"/>
              </a:rPr>
              <a:t>palais</a:t>
            </a:r>
            <a:r>
              <a:rPr lang="en-US" sz="6000" dirty="0">
                <a:solidFill>
                  <a:schemeClr val="bg1"/>
                </a:solidFill>
                <a:latin typeface="Times New Roman" panose="02020603050405020304" pitchFamily="18" charset="0"/>
                <a:cs typeface="Times New Roman" panose="02020603050405020304" pitchFamily="18" charset="0"/>
              </a:rPr>
              <a:t> à Nice, </a:t>
            </a:r>
            <a:r>
              <a:rPr lang="en-US" sz="6000" dirty="0" err="1">
                <a:solidFill>
                  <a:schemeClr val="bg1"/>
                </a:solidFill>
                <a:latin typeface="Times New Roman" panose="02020603050405020304" pitchFamily="18" charset="0"/>
                <a:cs typeface="Times New Roman" panose="02020603050405020304" pitchFamily="18" charset="0"/>
              </a:rPr>
              <a:t>Orlamonde</a:t>
            </a:r>
            <a:endParaRPr lang="en-US"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39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FD99E8E-013F-4AB7-A9A0-EE033FF22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056" y="1050544"/>
            <a:ext cx="7298944" cy="4665472"/>
          </a:xfrm>
          <a:prstGeom prst="rect">
            <a:avLst/>
          </a:prstGeom>
        </p:spPr>
      </p:pic>
      <p:sp>
        <p:nvSpPr>
          <p:cNvPr id="11" name="Rectangle 8">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7BA8C02-1673-49B0-8B01-B726DF8770BC}"/>
              </a:ext>
            </a:extLst>
          </p:cNvPr>
          <p:cNvSpPr>
            <a:spLocks noGrp="1"/>
          </p:cNvSpPr>
          <p:nvPr>
            <p:ph type="title"/>
          </p:nvPr>
        </p:nvSpPr>
        <p:spPr>
          <a:xfrm>
            <a:off x="436099" y="520505"/>
            <a:ext cx="4121833" cy="5725550"/>
          </a:xfrm>
        </p:spPr>
        <p:txBody>
          <a:bodyPr>
            <a:normAutofit fontScale="90000"/>
          </a:bodyPr>
          <a:lstStyle/>
          <a:p>
            <a:pPr algn="ctr"/>
            <a:r>
              <a:rPr lang="fr-FR" sz="4000" b="1" dirty="0">
                <a:solidFill>
                  <a:schemeClr val="bg1"/>
                </a:solidFill>
                <a:latin typeface="Times New Roman" panose="02020603050405020304" pitchFamily="18" charset="0"/>
                <a:cs typeface="Times New Roman" panose="02020603050405020304" pitchFamily="18" charset="0"/>
              </a:rPr>
              <a:t>« Laissez-les. Ce sont des aveugles qui guident des aveugles. Or, si un aveugle guide un aveugle, ils tomberont tous deux</a:t>
            </a:r>
            <a:br>
              <a:rPr lang="fr-FR" sz="4000" b="1" dirty="0">
                <a:solidFill>
                  <a:schemeClr val="bg1"/>
                </a:solidFill>
                <a:latin typeface="Times New Roman" panose="02020603050405020304" pitchFamily="18" charset="0"/>
                <a:cs typeface="Times New Roman" panose="02020603050405020304" pitchFamily="18" charset="0"/>
              </a:rPr>
            </a:br>
            <a:r>
              <a:rPr lang="fr-FR" sz="4000" b="1" dirty="0">
                <a:solidFill>
                  <a:schemeClr val="bg1"/>
                </a:solidFill>
                <a:latin typeface="Times New Roman" panose="02020603050405020304" pitchFamily="18" charset="0"/>
                <a:cs typeface="Times New Roman" panose="02020603050405020304" pitchFamily="18" charset="0"/>
              </a:rPr>
              <a:t>dans la fosse. »</a:t>
            </a:r>
            <a:br>
              <a:rPr lang="fr-FR" sz="2600" b="1" dirty="0">
                <a:solidFill>
                  <a:schemeClr val="bg1"/>
                </a:solidFill>
                <a:latin typeface="Times New Roman" panose="02020603050405020304" pitchFamily="18" charset="0"/>
                <a:cs typeface="Times New Roman" panose="02020603050405020304" pitchFamily="18" charset="0"/>
              </a:rPr>
            </a:br>
            <a:br>
              <a:rPr lang="fr-FR" sz="2600" dirty="0">
                <a:solidFill>
                  <a:schemeClr val="bg1"/>
                </a:solidFill>
              </a:rPr>
            </a:br>
            <a:r>
              <a:rPr lang="fr-FR" sz="2600" dirty="0">
                <a:solidFill>
                  <a:schemeClr val="bg1"/>
                </a:solidFill>
                <a:latin typeface="Times New Roman" panose="02020603050405020304" pitchFamily="18" charset="0"/>
                <a:cs typeface="Times New Roman" panose="02020603050405020304" pitchFamily="18" charset="0"/>
              </a:rPr>
              <a:t>(saint Matthieu, chapitre XV)</a:t>
            </a:r>
            <a:endParaRPr lang="en-GB"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9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Obrázek 4">
            <a:extLst>
              <a:ext uri="{FF2B5EF4-FFF2-40B4-BE49-F238E27FC236}">
                <a16:creationId xmlns:a16="http://schemas.microsoft.com/office/drawing/2014/main" id="{97F9F81E-0403-4BBE-8B8F-69E4D3CBF44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E014418F-10CE-4493-8436-D9FFEEDF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894861"/>
            <a:ext cx="10883900" cy="16713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FC51B17-4808-44F5-983B-8A5F8CF1BD49}"/>
              </a:ext>
            </a:extLst>
          </p:cNvPr>
          <p:cNvSpPr>
            <a:spLocks noGrp="1"/>
          </p:cNvSpPr>
          <p:nvPr>
            <p:ph type="title"/>
          </p:nvPr>
        </p:nvSpPr>
        <p:spPr>
          <a:xfrm>
            <a:off x="0" y="4293704"/>
            <a:ext cx="10883900" cy="689113"/>
          </a:xfrm>
        </p:spPr>
        <p:txBody>
          <a:bodyPr vert="horz" lIns="91440" tIns="45720" rIns="91440" bIns="45720" rtlCol="0" anchor="b">
            <a:normAutofit/>
          </a:bodyPr>
          <a:lstStyle/>
          <a:p>
            <a:r>
              <a:rPr lang="en-US" sz="4200" b="1" dirty="0">
                <a:latin typeface="Times New Roman" panose="02020603050405020304" pitchFamily="18" charset="0"/>
                <a:cs typeface="Times New Roman" panose="02020603050405020304" pitchFamily="18" charset="0"/>
              </a:rPr>
              <a:t>Pieter Bruegel</a:t>
            </a:r>
            <a:r>
              <a:rPr lang="en-US" sz="4200" dirty="0">
                <a:latin typeface="Times New Roman" panose="02020603050405020304" pitchFamily="18" charset="0"/>
                <a:cs typeface="Times New Roman" panose="02020603050405020304" pitchFamily="18" charset="0"/>
              </a:rPr>
              <a:t>, </a:t>
            </a:r>
            <a:r>
              <a:rPr lang="en-US" sz="4200" i="1" dirty="0">
                <a:latin typeface="Times New Roman" panose="02020603050405020304" pitchFamily="18" charset="0"/>
                <a:cs typeface="Times New Roman" panose="02020603050405020304" pitchFamily="18" charset="0"/>
              </a:rPr>
              <a:t>La </a:t>
            </a:r>
            <a:r>
              <a:rPr lang="en-US" sz="4200" i="1" dirty="0" err="1">
                <a:latin typeface="Times New Roman" panose="02020603050405020304" pitchFamily="18" charset="0"/>
                <a:cs typeface="Times New Roman" panose="02020603050405020304" pitchFamily="18" charset="0"/>
              </a:rPr>
              <a:t>parabole</a:t>
            </a:r>
            <a:r>
              <a:rPr lang="en-US" sz="4200" i="1" dirty="0">
                <a:latin typeface="Times New Roman" panose="02020603050405020304" pitchFamily="18" charset="0"/>
                <a:cs typeface="Times New Roman" panose="02020603050405020304" pitchFamily="18" charset="0"/>
              </a:rPr>
              <a:t> des </a:t>
            </a:r>
            <a:r>
              <a:rPr lang="en-US" sz="4200" i="1" dirty="0" err="1">
                <a:latin typeface="Times New Roman" panose="02020603050405020304" pitchFamily="18" charset="0"/>
                <a:cs typeface="Times New Roman" panose="02020603050405020304" pitchFamily="18" charset="0"/>
              </a:rPr>
              <a:t>aveugles</a:t>
            </a:r>
            <a:r>
              <a:rPr lang="en-US" sz="4200" dirty="0">
                <a:latin typeface="Times New Roman" panose="02020603050405020304" pitchFamily="18" charset="0"/>
                <a:cs typeface="Times New Roman" panose="02020603050405020304" pitchFamily="18" charset="0"/>
              </a:rPr>
              <a:t>, 1568</a:t>
            </a:r>
          </a:p>
        </p:txBody>
      </p:sp>
    </p:spTree>
    <p:extLst>
      <p:ext uri="{BB962C8B-B14F-4D97-AF65-F5344CB8AC3E}">
        <p14:creationId xmlns:p14="http://schemas.microsoft.com/office/powerpoint/2010/main" val="32063852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Zástupný symbol pro obsah 4">
            <a:extLst>
              <a:ext uri="{FF2B5EF4-FFF2-40B4-BE49-F238E27FC236}">
                <a16:creationId xmlns:a16="http://schemas.microsoft.com/office/drawing/2014/main" id="{26EFF175-09FD-4532-A1C8-A8A4C012C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8716" y="761792"/>
            <a:ext cx="7223284" cy="5248275"/>
          </a:xfrm>
          <a:prstGeom prst="rect">
            <a:avLst/>
          </a:prstGeom>
        </p:spPr>
      </p:pic>
      <p:sp>
        <p:nvSpPr>
          <p:cNvPr id="12" name="Rectangle 11">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EF17B8-FED5-4000-9D69-5DFE17BB7D49}"/>
              </a:ext>
            </a:extLst>
          </p:cNvPr>
          <p:cNvSpPr>
            <a:spLocks noGrp="1"/>
          </p:cNvSpPr>
          <p:nvPr>
            <p:ph type="title"/>
          </p:nvPr>
        </p:nvSpPr>
        <p:spPr>
          <a:xfrm>
            <a:off x="477078" y="463826"/>
            <a:ext cx="4068418" cy="5844209"/>
          </a:xfrm>
        </p:spPr>
        <p:txBody>
          <a:bodyPr vert="horz" lIns="91440" tIns="45720" rIns="91440" bIns="45720" rtlCol="0" anchor="ctr">
            <a:normAutofit/>
          </a:bodyPr>
          <a:lstStyle/>
          <a:p>
            <a:pPr algn="ctr"/>
            <a:r>
              <a:rPr lang="en-US" sz="6000" b="1" kern="1200" dirty="0">
                <a:solidFill>
                  <a:schemeClr val="bg1"/>
                </a:solidFill>
                <a:latin typeface="Times New Roman" panose="02020603050405020304" pitchFamily="18" charset="0"/>
                <a:cs typeface="Times New Roman" panose="02020603050405020304" pitchFamily="18" charset="0"/>
              </a:rPr>
              <a:t>Martin van Cleve</a:t>
            </a:r>
            <a:br>
              <a:rPr lang="en-US" sz="6000" kern="1200" dirty="0">
                <a:solidFill>
                  <a:schemeClr val="bg1"/>
                </a:solidFill>
                <a:latin typeface="Times New Roman" panose="02020603050405020304" pitchFamily="18" charset="0"/>
                <a:cs typeface="Times New Roman" panose="02020603050405020304" pitchFamily="18" charset="0"/>
              </a:rPr>
            </a:br>
            <a:r>
              <a:rPr lang="en-US" sz="6000" i="1" kern="1200" dirty="0">
                <a:solidFill>
                  <a:schemeClr val="bg1"/>
                </a:solidFill>
                <a:latin typeface="Times New Roman" panose="02020603050405020304" pitchFamily="18" charset="0"/>
                <a:cs typeface="Times New Roman" panose="02020603050405020304" pitchFamily="18" charset="0"/>
              </a:rPr>
              <a:t> La </a:t>
            </a:r>
            <a:r>
              <a:rPr lang="en-US" sz="6000" i="1" kern="1200" dirty="0" err="1">
                <a:solidFill>
                  <a:schemeClr val="bg1"/>
                </a:solidFill>
                <a:latin typeface="Times New Roman" panose="02020603050405020304" pitchFamily="18" charset="0"/>
                <a:cs typeface="Times New Roman" panose="02020603050405020304" pitchFamily="18" charset="0"/>
              </a:rPr>
              <a:t>parabole</a:t>
            </a:r>
            <a:r>
              <a:rPr lang="en-US" sz="6000" i="1" kern="1200" dirty="0">
                <a:solidFill>
                  <a:schemeClr val="bg1"/>
                </a:solidFill>
                <a:latin typeface="Times New Roman" panose="02020603050405020304" pitchFamily="18" charset="0"/>
                <a:cs typeface="Times New Roman" panose="02020603050405020304" pitchFamily="18" charset="0"/>
              </a:rPr>
              <a:t> des </a:t>
            </a:r>
            <a:r>
              <a:rPr lang="en-US" sz="6000" i="1" kern="1200" dirty="0" err="1">
                <a:solidFill>
                  <a:schemeClr val="bg1"/>
                </a:solidFill>
                <a:latin typeface="Times New Roman" panose="02020603050405020304" pitchFamily="18" charset="0"/>
                <a:cs typeface="Times New Roman" panose="02020603050405020304" pitchFamily="18" charset="0"/>
              </a:rPr>
              <a:t>aveugles</a:t>
            </a:r>
            <a:r>
              <a:rPr lang="en-US" sz="6000" i="1" kern="1200" dirty="0">
                <a:solidFill>
                  <a:schemeClr val="bg1"/>
                </a:solidFill>
                <a:latin typeface="Times New Roman" panose="02020603050405020304" pitchFamily="18" charset="0"/>
                <a:cs typeface="Times New Roman" panose="02020603050405020304" pitchFamily="18" charset="0"/>
              </a:rPr>
              <a:t> </a:t>
            </a:r>
            <a:br>
              <a:rPr lang="en-US" i="1" kern="1200" dirty="0">
                <a:solidFill>
                  <a:schemeClr val="bg1"/>
                </a:solidFill>
                <a:latin typeface="Times New Roman" panose="02020603050405020304" pitchFamily="18" charset="0"/>
                <a:cs typeface="Times New Roman" panose="02020603050405020304" pitchFamily="18" charset="0"/>
              </a:rPr>
            </a:br>
            <a:r>
              <a:rPr lang="en-US" kern="1200" dirty="0">
                <a:solidFill>
                  <a:schemeClr val="bg1"/>
                </a:solidFill>
                <a:latin typeface="Times New Roman" panose="02020603050405020304" pitchFamily="18" charset="0"/>
                <a:cs typeface="Times New Roman" panose="02020603050405020304" pitchFamily="18" charset="0"/>
              </a:rPr>
              <a:t>(2/2 du </a:t>
            </a:r>
            <a:r>
              <a:rPr lang="en-US" kern="1200" dirty="0" err="1">
                <a:solidFill>
                  <a:schemeClr val="bg1"/>
                </a:solidFill>
                <a:latin typeface="Times New Roman" panose="02020603050405020304" pitchFamily="18" charset="0"/>
                <a:cs typeface="Times New Roman" panose="02020603050405020304" pitchFamily="18" charset="0"/>
              </a:rPr>
              <a:t>seizième</a:t>
            </a:r>
            <a:r>
              <a:rPr lang="en-US" kern="1200" dirty="0">
                <a:solidFill>
                  <a:schemeClr val="bg1"/>
                </a:solidFill>
                <a:latin typeface="Times New Roman" panose="02020603050405020304" pitchFamily="18" charset="0"/>
                <a:cs typeface="Times New Roman" panose="02020603050405020304" pitchFamily="18" charset="0"/>
              </a:rPr>
              <a:t> siècle)</a:t>
            </a:r>
          </a:p>
        </p:txBody>
      </p:sp>
    </p:spTree>
    <p:extLst>
      <p:ext uri="{BB962C8B-B14F-4D97-AF65-F5344CB8AC3E}">
        <p14:creationId xmlns:p14="http://schemas.microsoft.com/office/powerpoint/2010/main" val="303123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Zástupný symbol pro obsah 4">
            <a:extLst>
              <a:ext uri="{FF2B5EF4-FFF2-40B4-BE49-F238E27FC236}">
                <a16:creationId xmlns:a16="http://schemas.microsoft.com/office/drawing/2014/main" id="{1AB81087-B3B2-406D-AFCA-8C1FE9144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4599" y="0"/>
            <a:ext cx="4998720" cy="6860771"/>
          </a:xfrm>
          <a:prstGeom prst="rect">
            <a:avLst/>
          </a:prstGeom>
        </p:spPr>
      </p:pic>
      <p:sp>
        <p:nvSpPr>
          <p:cNvPr id="12" name="Rectangle 11">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F9330D7-861F-4510-BDB3-5EFF1D60BB35}"/>
              </a:ext>
            </a:extLst>
          </p:cNvPr>
          <p:cNvSpPr>
            <a:spLocks noGrp="1"/>
          </p:cNvSpPr>
          <p:nvPr>
            <p:ph type="title"/>
          </p:nvPr>
        </p:nvSpPr>
        <p:spPr>
          <a:xfrm>
            <a:off x="508584" y="492573"/>
            <a:ext cx="3988905" cy="5880796"/>
          </a:xfrm>
        </p:spPr>
        <p:txBody>
          <a:bodyPr vert="horz" lIns="91440" tIns="45720" rIns="91440" bIns="45720" rtlCol="0" anchor="ctr">
            <a:normAutofit fontScale="90000"/>
          </a:bodyPr>
          <a:lstStyle/>
          <a:p>
            <a:pPr algn="ctr"/>
            <a:r>
              <a:rPr lang="en-US" sz="6000" b="1" kern="1200" dirty="0" err="1">
                <a:solidFill>
                  <a:schemeClr val="bg1"/>
                </a:solidFill>
                <a:latin typeface="Times New Roman" panose="02020603050405020304" pitchFamily="18" charset="0"/>
                <a:cs typeface="Times New Roman" panose="02020603050405020304" pitchFamily="18" charset="0"/>
              </a:rPr>
              <a:t>Sebastiaan</a:t>
            </a:r>
            <a:r>
              <a:rPr lang="en-US" sz="6000" b="1" kern="1200" dirty="0">
                <a:solidFill>
                  <a:schemeClr val="bg1"/>
                </a:solidFill>
                <a:latin typeface="Times New Roman" panose="02020603050405020304" pitchFamily="18" charset="0"/>
                <a:cs typeface="Times New Roman" panose="02020603050405020304" pitchFamily="18" charset="0"/>
              </a:rPr>
              <a:t> </a:t>
            </a:r>
            <a:r>
              <a:rPr lang="en-US" sz="6000" b="1" kern="1200" dirty="0" err="1">
                <a:solidFill>
                  <a:schemeClr val="bg1"/>
                </a:solidFill>
                <a:latin typeface="Times New Roman" panose="02020603050405020304" pitchFamily="18" charset="0"/>
                <a:cs typeface="Times New Roman" panose="02020603050405020304" pitchFamily="18" charset="0"/>
              </a:rPr>
              <a:t>Vrancx</a:t>
            </a:r>
            <a:r>
              <a:rPr lang="en-US" sz="6000" kern="1200" dirty="0">
                <a:solidFill>
                  <a:schemeClr val="bg1"/>
                </a:solidFill>
                <a:latin typeface="Times New Roman" panose="02020603050405020304" pitchFamily="18" charset="0"/>
                <a:cs typeface="Times New Roman" panose="02020603050405020304" pitchFamily="18" charset="0"/>
              </a:rPr>
              <a:t> </a:t>
            </a:r>
            <a:br>
              <a:rPr lang="en-US" sz="6000" kern="1200" dirty="0">
                <a:solidFill>
                  <a:schemeClr val="bg1"/>
                </a:solidFill>
                <a:latin typeface="Times New Roman" panose="02020603050405020304" pitchFamily="18" charset="0"/>
                <a:cs typeface="Times New Roman" panose="02020603050405020304" pitchFamily="18" charset="0"/>
              </a:rPr>
            </a:br>
            <a:r>
              <a:rPr lang="en-US" sz="6000" i="1" kern="1200" dirty="0">
                <a:solidFill>
                  <a:schemeClr val="bg1"/>
                </a:solidFill>
                <a:latin typeface="Times New Roman" panose="02020603050405020304" pitchFamily="18" charset="0"/>
                <a:cs typeface="Times New Roman" panose="02020603050405020304" pitchFamily="18" charset="0"/>
              </a:rPr>
              <a:t>La </a:t>
            </a:r>
            <a:r>
              <a:rPr lang="en-US" sz="6000" i="1" kern="1200" dirty="0" err="1">
                <a:solidFill>
                  <a:schemeClr val="bg1"/>
                </a:solidFill>
                <a:latin typeface="Times New Roman" panose="02020603050405020304" pitchFamily="18" charset="0"/>
                <a:cs typeface="Times New Roman" panose="02020603050405020304" pitchFamily="18" charset="0"/>
              </a:rPr>
              <a:t>Parabole</a:t>
            </a:r>
            <a:r>
              <a:rPr lang="en-US" sz="6000" i="1" kern="1200" dirty="0">
                <a:solidFill>
                  <a:schemeClr val="bg1"/>
                </a:solidFill>
                <a:latin typeface="Times New Roman" panose="02020603050405020304" pitchFamily="18" charset="0"/>
                <a:cs typeface="Times New Roman" panose="02020603050405020304" pitchFamily="18" charset="0"/>
              </a:rPr>
              <a:t> des </a:t>
            </a:r>
            <a:r>
              <a:rPr lang="en-US" sz="6000" i="1" kern="1200" dirty="0" err="1">
                <a:solidFill>
                  <a:schemeClr val="bg1"/>
                </a:solidFill>
                <a:latin typeface="Times New Roman" panose="02020603050405020304" pitchFamily="18" charset="0"/>
                <a:cs typeface="Times New Roman" panose="02020603050405020304" pitchFamily="18" charset="0"/>
              </a:rPr>
              <a:t>Aveugles</a:t>
            </a:r>
            <a:r>
              <a:rPr lang="en-US" sz="6000" i="1" kern="1200" dirty="0">
                <a:solidFill>
                  <a:schemeClr val="bg1"/>
                </a:solidFill>
                <a:latin typeface="Times New Roman" panose="02020603050405020304" pitchFamily="18" charset="0"/>
                <a:cs typeface="Times New Roman" panose="02020603050405020304" pitchFamily="18" charset="0"/>
              </a:rPr>
              <a:t> </a:t>
            </a:r>
            <a:r>
              <a:rPr lang="en-US" sz="4800" kern="1200" dirty="0">
                <a:solidFill>
                  <a:schemeClr val="bg1"/>
                </a:solidFill>
                <a:latin typeface="Times New Roman" panose="02020603050405020304" pitchFamily="18" charset="0"/>
                <a:cs typeface="Times New Roman" panose="02020603050405020304" pitchFamily="18" charset="0"/>
              </a:rPr>
              <a:t>(début du dix-</a:t>
            </a:r>
            <a:r>
              <a:rPr lang="en-US" sz="4800" kern="1200" dirty="0" err="1">
                <a:solidFill>
                  <a:schemeClr val="bg1"/>
                </a:solidFill>
                <a:latin typeface="Times New Roman" panose="02020603050405020304" pitchFamily="18" charset="0"/>
                <a:cs typeface="Times New Roman" panose="02020603050405020304" pitchFamily="18" charset="0"/>
              </a:rPr>
              <a:t>septième</a:t>
            </a:r>
            <a:r>
              <a:rPr lang="en-US" sz="4800" kern="1200" dirty="0">
                <a:solidFill>
                  <a:schemeClr val="bg1"/>
                </a:solidFill>
                <a:latin typeface="Times New Roman" panose="02020603050405020304" pitchFamily="18" charset="0"/>
                <a:cs typeface="Times New Roman" panose="02020603050405020304" pitchFamily="18" charset="0"/>
              </a:rPr>
              <a:t> siècle)</a:t>
            </a:r>
          </a:p>
        </p:txBody>
      </p:sp>
    </p:spTree>
    <p:extLst>
      <p:ext uri="{BB962C8B-B14F-4D97-AF65-F5344CB8AC3E}">
        <p14:creationId xmlns:p14="http://schemas.microsoft.com/office/powerpoint/2010/main" val="332756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A152588-1074-4856-B8FE-D46DFCB4488C}"/>
              </a:ext>
            </a:extLst>
          </p:cNvPr>
          <p:cNvPicPr>
            <a:picLocks noChangeAspect="1"/>
          </p:cNvPicPr>
          <p:nvPr/>
        </p:nvPicPr>
        <p:blipFill rotWithShape="1">
          <a:blip r:embed="rId2">
            <a:extLst>
              <a:ext uri="{28A0092B-C50C-407E-A947-70E740481C1C}">
                <a14:useLocalDpi xmlns:a14="http://schemas.microsoft.com/office/drawing/2010/main" val="0"/>
              </a:ext>
            </a:extLst>
          </a:blip>
          <a:srcRect r="637"/>
          <a:stretch/>
        </p:blipFill>
        <p:spPr>
          <a:xfrm>
            <a:off x="7556408" y="10"/>
            <a:ext cx="4635591" cy="6857990"/>
          </a:xfrm>
          <a:prstGeom prst="rect">
            <a:avLst/>
          </a:prstGeom>
          <a:effectLst/>
        </p:spPr>
      </p:pic>
      <p:sp>
        <p:nvSpPr>
          <p:cNvPr id="2" name="Nadpis 1">
            <a:extLst>
              <a:ext uri="{FF2B5EF4-FFF2-40B4-BE49-F238E27FC236}">
                <a16:creationId xmlns:a16="http://schemas.microsoft.com/office/drawing/2014/main" id="{5CAF141C-6E19-4A4F-A564-9B3E1BC340D2}"/>
              </a:ext>
            </a:extLst>
          </p:cNvPr>
          <p:cNvSpPr>
            <a:spLocks noGrp="1"/>
          </p:cNvSpPr>
          <p:nvPr>
            <p:ph type="title"/>
          </p:nvPr>
        </p:nvSpPr>
        <p:spPr>
          <a:xfrm>
            <a:off x="0" y="11"/>
            <a:ext cx="7556407" cy="821624"/>
          </a:xfrm>
        </p:spPr>
        <p:txBody>
          <a:bodyPr>
            <a:normAutofit fontScale="90000"/>
          </a:bodyPr>
          <a:lstStyle/>
          <a:p>
            <a:r>
              <a:rPr lang="fr-FR" b="1" dirty="0">
                <a:latin typeface="Times New Roman" panose="02020603050405020304" pitchFamily="18" charset="0"/>
                <a:cs typeface="Times New Roman" panose="02020603050405020304" pitchFamily="18" charset="0"/>
              </a:rPr>
              <a:t>Charles Baudelaire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Les Aveugles</a:t>
            </a:r>
            <a:endParaRPr lang="en-GB" i="1"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BFB4F77-E5F0-41AD-B796-7624D3272992}"/>
              </a:ext>
            </a:extLst>
          </p:cNvPr>
          <p:cNvSpPr>
            <a:spLocks noGrp="1"/>
          </p:cNvSpPr>
          <p:nvPr>
            <p:ph idx="1"/>
          </p:nvPr>
        </p:nvSpPr>
        <p:spPr>
          <a:xfrm>
            <a:off x="371061" y="821635"/>
            <a:ext cx="6845666" cy="5923722"/>
          </a:xfrm>
        </p:spPr>
        <p:txBody>
          <a:bodyPr>
            <a:noAutofit/>
          </a:bodyPr>
          <a:lstStyle/>
          <a:p>
            <a:pPr marL="0" indent="0">
              <a:buNone/>
            </a:pPr>
            <a:r>
              <a:rPr lang="fr-FR" sz="2400" dirty="0">
                <a:latin typeface="Times New Roman" panose="02020603050405020304" pitchFamily="18" charset="0"/>
                <a:cs typeface="Times New Roman" panose="02020603050405020304" pitchFamily="18" charset="0"/>
              </a:rPr>
              <a:t>Contemple-les, mon âme ; ils sont vraiment affreux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Pareils aux mannequins, vaguement ridicules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Terribles, singuliers comme les somnambules,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Dardant on ne sait où leurs globes ténébreux.</a:t>
            </a:r>
            <a:br>
              <a:rPr lang="fr-FR" sz="2400" dirty="0">
                <a:latin typeface="Times New Roman" panose="02020603050405020304" pitchFamily="18" charset="0"/>
                <a:cs typeface="Times New Roman" panose="02020603050405020304" pitchFamily="18" charset="0"/>
              </a:rPr>
            </a:b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Leurs yeux, d'où la divine étincelle est partie,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Comme s'ils regardaient au loin, restent levés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Au ciel ; on ne les voit jamais vers les pavés</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Pencher rêveusement leur tête appesantie.</a:t>
            </a:r>
            <a:br>
              <a:rPr lang="fr-FR" sz="2400" dirty="0">
                <a:latin typeface="Times New Roman" panose="02020603050405020304" pitchFamily="18" charset="0"/>
                <a:cs typeface="Times New Roman" panose="02020603050405020304" pitchFamily="18" charset="0"/>
              </a:rPr>
            </a:b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Ils traversent ainsi le noir illimité,</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Ce frère du silence éternel. Ô cité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Pendant qu'autour de nous tu chantes, ris et beugles,</a:t>
            </a:r>
            <a:br>
              <a:rPr lang="fr-FR" sz="2400" dirty="0">
                <a:latin typeface="Times New Roman" panose="02020603050405020304" pitchFamily="18" charset="0"/>
                <a:cs typeface="Times New Roman" panose="02020603050405020304" pitchFamily="18" charset="0"/>
              </a:rPr>
            </a:b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Eprise du plaisir jusqu'à l'atrocité,</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Vois, je me traîne aussi ! mais, plus qu'eux hébété,</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Je dis : Que cherchent-ils au Ciel, tous ces aveugles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30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 name="Rectangle 1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Obrázek 6">
            <a:extLst>
              <a:ext uri="{FF2B5EF4-FFF2-40B4-BE49-F238E27FC236}">
                <a16:creationId xmlns:a16="http://schemas.microsoft.com/office/drawing/2014/main" id="{4EADE6D3-7E0E-4358-9C74-789B30B1F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002" y="28663"/>
            <a:ext cx="3438144" cy="4453128"/>
          </a:xfrm>
          <a:prstGeom prst="rect">
            <a:avLst/>
          </a:prstGeom>
        </p:spPr>
      </p:pic>
      <p:pic>
        <p:nvPicPr>
          <p:cNvPr id="5" name="Zástupný symbol pro obsah 4">
            <a:extLst>
              <a:ext uri="{FF2B5EF4-FFF2-40B4-BE49-F238E27FC236}">
                <a16:creationId xmlns:a16="http://schemas.microsoft.com/office/drawing/2014/main" id="{87C6B24B-C7B3-4213-B689-7923E5B24E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3536" y="426098"/>
            <a:ext cx="5900928" cy="3897630"/>
          </a:xfrm>
          <a:prstGeom prst="rect">
            <a:avLst/>
          </a:prstGeom>
        </p:spPr>
      </p:pic>
      <p:sp>
        <p:nvSpPr>
          <p:cNvPr id="2" name="Nadpis 1">
            <a:extLst>
              <a:ext uri="{FF2B5EF4-FFF2-40B4-BE49-F238E27FC236}">
                <a16:creationId xmlns:a16="http://schemas.microsoft.com/office/drawing/2014/main" id="{BB52564B-777B-4AE9-ACFA-9E1E21D585A6}"/>
              </a:ext>
            </a:extLst>
          </p:cNvPr>
          <p:cNvSpPr>
            <a:spLocks noGrp="1"/>
          </p:cNvSpPr>
          <p:nvPr>
            <p:ph type="title"/>
          </p:nvPr>
        </p:nvSpPr>
        <p:spPr>
          <a:xfrm>
            <a:off x="378067" y="4756638"/>
            <a:ext cx="11438793" cy="930447"/>
          </a:xfrm>
        </p:spPr>
        <p:txBody>
          <a:bodyPr vert="horz" lIns="91440" tIns="45720" rIns="91440" bIns="45720" rtlCol="0" anchor="b">
            <a:normAutofit/>
          </a:bodyPr>
          <a:lstStyle/>
          <a:p>
            <a:pPr algn="ctr"/>
            <a:r>
              <a:rPr lang="en-US" sz="5000" dirty="0">
                <a:solidFill>
                  <a:schemeClr val="bg1"/>
                </a:solidFill>
                <a:latin typeface="Times New Roman" panose="02020603050405020304" pitchFamily="18" charset="0"/>
                <a:cs typeface="Times New Roman" panose="02020603050405020304" pitchFamily="18" charset="0"/>
              </a:rPr>
              <a:t>Le regard « </a:t>
            </a:r>
            <a:r>
              <a:rPr lang="en-US" sz="5000" dirty="0" err="1">
                <a:solidFill>
                  <a:schemeClr val="bg1"/>
                </a:solidFill>
                <a:latin typeface="Times New Roman" panose="02020603050405020304" pitchFamily="18" charset="0"/>
                <a:cs typeface="Times New Roman" panose="02020603050405020304" pitchFamily="18" charset="0"/>
              </a:rPr>
              <a:t>voyant</a:t>
            </a:r>
            <a:r>
              <a:rPr lang="en-US" sz="5000" dirty="0">
                <a:solidFill>
                  <a:schemeClr val="bg1"/>
                </a:solidFill>
                <a:latin typeface="Times New Roman" panose="02020603050405020304" pitchFamily="18" charset="0"/>
                <a:cs typeface="Times New Roman" panose="02020603050405020304" pitchFamily="18" charset="0"/>
              </a:rPr>
              <a:t> » </a:t>
            </a:r>
            <a:r>
              <a:rPr lang="en-US" sz="5000" dirty="0" err="1">
                <a:solidFill>
                  <a:schemeClr val="bg1"/>
                </a:solidFill>
                <a:latin typeface="Times New Roman" panose="02020603050405020304" pitchFamily="18" charset="0"/>
                <a:cs typeface="Times New Roman" panose="02020603050405020304" pitchFamily="18" charset="0"/>
              </a:rPr>
              <a:t>intérieur</a:t>
            </a:r>
            <a:r>
              <a:rPr lang="en-US" sz="5000" dirty="0">
                <a:solidFill>
                  <a:schemeClr val="bg1"/>
                </a:solidFill>
                <a:latin typeface="Times New Roman" panose="02020603050405020304" pitchFamily="18" charset="0"/>
                <a:cs typeface="Times New Roman" panose="02020603050405020304" pitchFamily="18" charset="0"/>
              </a:rPr>
              <a:t> </a:t>
            </a:r>
            <a:r>
              <a:rPr lang="en-US" sz="5000" dirty="0" err="1">
                <a:solidFill>
                  <a:schemeClr val="bg1"/>
                </a:solidFill>
                <a:latin typeface="Times New Roman" panose="02020603050405020304" pitchFamily="18" charset="0"/>
                <a:cs typeface="Times New Roman" panose="02020603050405020304" pitchFamily="18" charset="0"/>
              </a:rPr>
              <a:t>vers</a:t>
            </a:r>
            <a:r>
              <a:rPr lang="en-US" sz="5000" dirty="0">
                <a:solidFill>
                  <a:schemeClr val="bg1"/>
                </a:solidFill>
                <a:latin typeface="Times New Roman" panose="02020603050405020304" pitchFamily="18" charset="0"/>
                <a:cs typeface="Times New Roman" panose="02020603050405020304" pitchFamily="18" charset="0"/>
              </a:rPr>
              <a:t> le </a:t>
            </a:r>
            <a:r>
              <a:rPr lang="en-US" sz="5000" dirty="0" err="1">
                <a:solidFill>
                  <a:schemeClr val="bg1"/>
                </a:solidFill>
                <a:latin typeface="Times New Roman" panose="02020603050405020304" pitchFamily="18" charset="0"/>
                <a:cs typeface="Times New Roman" panose="02020603050405020304" pitchFamily="18" charset="0"/>
              </a:rPr>
              <a:t>ciel</a:t>
            </a:r>
            <a:endParaRPr lang="en-US" sz="5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19208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527</Words>
  <Application>Microsoft Office PowerPoint</Application>
  <PresentationFormat>Širokoúhlá obrazovka</PresentationFormat>
  <Paragraphs>39</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Le symbolisme</vt:lpstr>
      <vt:lpstr>Maurice Maeterlinck</vt:lpstr>
      <vt:lpstr>Son palais à Nice, Orlamonde</vt:lpstr>
      <vt:lpstr>« Laissez-les. Ce sont des aveugles qui guident des aveugles. Or, si un aveugle guide un aveugle, ils tomberont tous deux dans la fosse. »  (saint Matthieu, chapitre XV)</vt:lpstr>
      <vt:lpstr>Pieter Bruegel, La parabole des aveugles, 1568</vt:lpstr>
      <vt:lpstr>Martin van Cleve  La parabole des aveugles  (2/2 du seizième siècle)</vt:lpstr>
      <vt:lpstr>Sebastiaan Vrancx  La Parabole des Aveugles (début du dix-septième siècle)</vt:lpstr>
      <vt:lpstr>Charles Baudelaire, Les Aveugles</vt:lpstr>
      <vt:lpstr>Le regard « voyant » intérieur vers le ciel</vt:lpstr>
      <vt:lpstr>Maurice Maeterlinck, Les Aveugles, 1890</vt:lpstr>
      <vt:lpstr>Didascalie introductrice de Les aveugles</vt:lpstr>
      <vt:lpstr>Les personnages : - un prêtre perdu-mort / guide  - un bébé voyant (de la plus jeune aveugle)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symbolisme</dc:title>
  <dc:creator>Vojtěch Šarše</dc:creator>
  <cp:lastModifiedBy>Vojtěch Šarše</cp:lastModifiedBy>
  <cp:revision>16</cp:revision>
  <dcterms:created xsi:type="dcterms:W3CDTF">2017-10-15T08:16:20Z</dcterms:created>
  <dcterms:modified xsi:type="dcterms:W3CDTF">2017-10-16T06:57:10Z</dcterms:modified>
</cp:coreProperties>
</file>