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99" r:id="rId3"/>
    <p:sldId id="318" r:id="rId4"/>
    <p:sldId id="308" r:id="rId5"/>
    <p:sldId id="312" r:id="rId6"/>
    <p:sldId id="311" r:id="rId7"/>
    <p:sldId id="301" r:id="rId8"/>
    <p:sldId id="313" r:id="rId9"/>
    <p:sldId id="315" r:id="rId10"/>
    <p:sldId id="314" r:id="rId11"/>
    <p:sldId id="316" r:id="rId12"/>
    <p:sldId id="317" r:id="rId13"/>
    <p:sldId id="309" r:id="rId14"/>
    <p:sldId id="272" r:id="rId15"/>
  </p:sldIdLst>
  <p:sldSz cx="9144000" cy="6858000" type="screen4x3"/>
  <p:notesSz cx="6797675" cy="9926638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  <p:cmAuthor id="1" name="Oldrich DEDEK" initials="OD" lastIdx="1" clrIdx="1">
    <p:extLst>
      <p:ext uri="{19B8F6BF-5375-455C-9EA6-DF929625EA0E}">
        <p15:presenceInfo xmlns:p15="http://schemas.microsoft.com/office/powerpoint/2012/main" userId="3d07d47665e63a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400" autoAdjust="0"/>
  </p:normalViewPr>
  <p:slideViewPr>
    <p:cSldViewPr>
      <p:cViewPr varScale="1">
        <p:scale>
          <a:sx n="158" d="100"/>
          <a:sy n="158" d="100"/>
        </p:scale>
        <p:origin x="2082" y="144"/>
      </p:cViewPr>
      <p:guideLst>
        <p:guide orient="horz" pos="40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518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03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17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077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743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34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0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1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724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20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78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39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09.04.2025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09.04.2025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09.04.2025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1" Type="http://schemas.openxmlformats.org/officeDocument/2006/relationships/image" Target="../media/image61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1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9" Type="http://schemas.openxmlformats.org/officeDocument/2006/relationships/image" Target="../media/image5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9" Type="http://schemas.openxmlformats.org/officeDocument/2006/relationships/image" Target="../media/image64.png"/><Relationship Id="rId38" Type="http://schemas.openxmlformats.org/officeDocument/2006/relationships/image" Target="../media/image371.png"/><Relationship Id="rId2" Type="http://schemas.openxmlformats.org/officeDocument/2006/relationships/notesSlide" Target="../notesSlides/notesSlide11.xml"/><Relationship Id="rId41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641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0.png"/><Relationship Id="rId12" Type="http://schemas.openxmlformats.org/officeDocument/2006/relationships/image" Target="../media/image6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2" Type="http://schemas.openxmlformats.org/officeDocument/2006/relationships/image" Target="../media/image65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deklegacy.cz/talking-slid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0.png"/><Relationship Id="rId19" Type="http://schemas.openxmlformats.org/officeDocument/2006/relationships/image" Target="../media/image17.png"/><Relationship Id="rId1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3.png"/><Relationship Id="rId26" Type="http://schemas.openxmlformats.org/officeDocument/2006/relationships/image" Target="../media/image33.png"/><Relationship Id="rId13" Type="http://schemas.openxmlformats.org/officeDocument/2006/relationships/image" Target="../media/image201.png"/><Relationship Id="rId21" Type="http://schemas.openxmlformats.org/officeDocument/2006/relationships/image" Target="../media/image26.png"/><Relationship Id="rId34" Type="http://schemas.openxmlformats.org/officeDocument/2006/relationships/image" Target="../media/image210.png"/><Relationship Id="rId17" Type="http://schemas.openxmlformats.org/officeDocument/2006/relationships/image" Target="../media/image220.png"/><Relationship Id="rId25" Type="http://schemas.openxmlformats.org/officeDocument/2006/relationships/image" Target="../media/image29.png"/><Relationship Id="rId33" Type="http://schemas.openxmlformats.org/officeDocument/2006/relationships/image" Target="../media/image202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8.xml"/><Relationship Id="rId20" Type="http://schemas.openxmlformats.org/officeDocument/2006/relationships/image" Target="../media/image25.png"/><Relationship Id="rId29" Type="http://schemas.openxmlformats.org/officeDocument/2006/relationships/image" Target="../media/image2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1.png"/><Relationship Id="rId32" Type="http://schemas.openxmlformats.org/officeDocument/2006/relationships/image" Target="../media/image181.png"/><Relationship Id="rId23" Type="http://schemas.openxmlformats.org/officeDocument/2006/relationships/image" Target="../media/image19.png"/><Relationship Id="rId28" Type="http://schemas.openxmlformats.org/officeDocument/2006/relationships/image" Target="../media/image20.png"/><Relationship Id="rId19" Type="http://schemas.openxmlformats.org/officeDocument/2006/relationships/image" Target="../media/image24.png"/><Relationship Id="rId31" Type="http://schemas.openxmlformats.org/officeDocument/2006/relationships/image" Target="../media/image170.png"/><Relationship Id="rId22" Type="http://schemas.openxmlformats.org/officeDocument/2006/relationships/image" Target="../media/image18.png"/><Relationship Id="rId27" Type="http://schemas.openxmlformats.org/officeDocument/2006/relationships/image" Target="../media/image34.png"/><Relationship Id="rId30" Type="http://schemas.openxmlformats.org/officeDocument/2006/relationships/image" Target="../media/image160.png"/><Relationship Id="rId14" Type="http://schemas.openxmlformats.org/officeDocument/2006/relationships/image" Target="../media/image200.png"/></Relationships>
</file>

<file path=ppt/slides/_rels/slide9.xml.rels><?xml version="1.0" encoding="UTF-8" standalone="yes"?>
<Relationships xmlns="http://schemas.openxmlformats.org/package/2006/relationships"><Relationship Id="rId39" Type="http://schemas.openxmlformats.org/officeDocument/2006/relationships/image" Target="../media/image45.png"/><Relationship Id="rId34" Type="http://schemas.openxmlformats.org/officeDocument/2006/relationships/image" Target="../media/image37.png"/><Relationship Id="rId42" Type="http://schemas.openxmlformats.org/officeDocument/2006/relationships/image" Target="../media/image47.png"/><Relationship Id="rId33" Type="http://schemas.openxmlformats.org/officeDocument/2006/relationships/image" Target="../media/image36.png"/><Relationship Id="rId38" Type="http://schemas.openxmlformats.org/officeDocument/2006/relationships/image" Target="../media/image371.png"/><Relationship Id="rId2" Type="http://schemas.openxmlformats.org/officeDocument/2006/relationships/notesSlide" Target="../notesSlides/notesSlide9.xml"/><Relationship Id="rId29" Type="http://schemas.openxmlformats.org/officeDocument/2006/relationships/image" Target="../media/image39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5.png"/><Relationship Id="rId37" Type="http://schemas.openxmlformats.org/officeDocument/2006/relationships/image" Target="../media/image44.png"/><Relationship Id="rId40" Type="http://schemas.openxmlformats.org/officeDocument/2006/relationships/image" Target="../media/image46.png"/><Relationship Id="rId28" Type="http://schemas.openxmlformats.org/officeDocument/2006/relationships/image" Target="../media/image38.png"/><Relationship Id="rId36" Type="http://schemas.openxmlformats.org/officeDocument/2006/relationships/image" Target="../media/image43.png"/><Relationship Id="rId31" Type="http://schemas.openxmlformats.org/officeDocument/2006/relationships/image" Target="../media/image41.png"/><Relationship Id="rId44" Type="http://schemas.openxmlformats.org/officeDocument/2006/relationships/image" Target="../media/image50.png"/><Relationship Id="rId30" Type="http://schemas.openxmlformats.org/officeDocument/2006/relationships/image" Target="../media/image40.png"/><Relationship Id="rId35" Type="http://schemas.openxmlformats.org/officeDocument/2006/relationships/image" Target="../media/image42.png"/><Relationship Id="rId43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7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Option combinations</a:t>
            </a:r>
            <a:br>
              <a:rPr lang="en-GB" dirty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22008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Butterfly and condor spreads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6197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Butterfly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624" y="5777804"/>
            <a:ext cx="72665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condor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spread of two spreads with two middle exercise prices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179253"/>
            <a:ext cx="75608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butterfly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spread of two spreads (long vertical bull spread and short vertical bear spread) with a common middle exercise price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88000" y="1720143"/>
            <a:ext cx="7626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combination can be created by using call options (butterfly call spread) or put options (butterfly put spread)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4140000"/>
            <a:ext cx="16197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Condor</a:t>
            </a:r>
          </a:p>
        </p:txBody>
      </p:sp>
      <p:grpSp>
        <p:nvGrpSpPr>
          <p:cNvPr id="27" name="Skupina 26"/>
          <p:cNvGrpSpPr>
            <a:grpSpLocks noChangeAspect="1"/>
          </p:cNvGrpSpPr>
          <p:nvPr/>
        </p:nvGrpSpPr>
        <p:grpSpPr>
          <a:xfrm>
            <a:off x="2411761" y="2294215"/>
            <a:ext cx="4608511" cy="1458555"/>
            <a:chOff x="2510884" y="2698458"/>
            <a:chExt cx="5029632" cy="1591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012160" y="340594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60" y="3405948"/>
                  <a:ext cx="188095" cy="262059"/>
                </a:xfrm>
                <a:prstGeom prst="rect">
                  <a:avLst/>
                </a:prstGeom>
                <a:blipFill>
                  <a:blip r:embed="rId11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ovéPole 6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181749" y="342507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6" name="TextovéPole 6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1749" y="3425071"/>
                  <a:ext cx="187089" cy="261225"/>
                </a:xfrm>
                <a:prstGeom prst="rect">
                  <a:avLst/>
                </a:prstGeom>
                <a:blipFill>
                  <a:blip r:embed="rId1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512760" y="300920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230897" y="3649651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523376" y="3645168"/>
              <a:ext cx="3776816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61306" y="3383054"/>
              <a:ext cx="872550" cy="87255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0884" y="4161739"/>
              <a:ext cx="7160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9355" y="3244309"/>
              <a:ext cx="925054" cy="92505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9353" y="2972295"/>
              <a:ext cx="922341" cy="92234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029935" y="269845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Butterfly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952002" y="4048445"/>
                  <a:ext cx="2588514" cy="2418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vertical bear call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3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2002" y="4048445"/>
                  <a:ext cx="2588514" cy="241849"/>
                </a:xfrm>
                <a:prstGeom prst="rect">
                  <a:avLst/>
                </a:prstGeom>
                <a:blipFill>
                  <a:blip r:embed="rId13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151822" y="3007350"/>
              <a:ext cx="0" cy="63485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6893" y="3894636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089892" y="358338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9892" y="3583381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Přímá spojnice 84"/>
            <p:cNvCxnSpPr/>
            <p:nvPr/>
          </p:nvCxnSpPr>
          <p:spPr>
            <a:xfrm>
              <a:off x="2510884" y="3372930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nice 8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050152" y="3861048"/>
              <a:ext cx="1113708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945607" y="341936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5607" y="3419367"/>
                  <a:ext cx="187089" cy="261225"/>
                </a:xfrm>
                <a:prstGeom prst="rect">
                  <a:avLst/>
                </a:prstGeom>
                <a:blipFill>
                  <a:blip r:embed="rId15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037636" y="3652852"/>
              <a:ext cx="0" cy="5836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/>
            <p:cNvCxnSpPr/>
            <p:nvPr/>
          </p:nvCxnSpPr>
          <p:spPr>
            <a:xfrm>
              <a:off x="5034784" y="4239308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47636" y="3246564"/>
              <a:ext cx="244058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299335" y="3055701"/>
                  <a:ext cx="2469578" cy="2418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vertical bull call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 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9335" y="3055701"/>
                  <a:ext cx="2469578" cy="241849"/>
                </a:xfrm>
                <a:prstGeom prst="rect">
                  <a:avLst/>
                </a:prstGeom>
                <a:blipFill>
                  <a:blip r:embed="rId16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Přímá spojnice 9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146031" y="2975147"/>
              <a:ext cx="892511" cy="89251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>
            <a:grpSpLocks noChangeAspect="1"/>
          </p:cNvGrpSpPr>
          <p:nvPr/>
        </p:nvGrpSpPr>
        <p:grpSpPr>
          <a:xfrm>
            <a:off x="2411762" y="4365104"/>
            <a:ext cx="4392486" cy="1461489"/>
            <a:chOff x="2506820" y="4593718"/>
            <a:chExt cx="4864186" cy="1618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008096" y="52627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7" name="TextovéPole 9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8096" y="5262788"/>
                  <a:ext cx="188095" cy="262059"/>
                </a:xfrm>
                <a:prstGeom prst="rect">
                  <a:avLst/>
                </a:prstGeom>
                <a:blipFill>
                  <a:blip r:embed="rId17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ovéPole 9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177685" y="528191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8" name="TextovéPole 9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7685" y="5281911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508696" y="486604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219149" y="5506491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519312" y="5502008"/>
              <a:ext cx="3776816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23928" y="5239894"/>
              <a:ext cx="925410" cy="92541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06820" y="6026263"/>
              <a:ext cx="7160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19216" y="4920225"/>
              <a:ext cx="1096023" cy="1113664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25290" y="5051596"/>
              <a:ext cx="699879" cy="69988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025871" y="459371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Condor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740470" y="5966757"/>
                  <a:ext cx="2630536" cy="2453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vertical bear call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4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0470" y="5966757"/>
                  <a:ext cx="2630536" cy="245396"/>
                </a:xfrm>
                <a:prstGeom prst="rect">
                  <a:avLst/>
                </a:prstGeom>
                <a:blipFill>
                  <a:blip r:embed="rId19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23928" y="5064702"/>
              <a:ext cx="0" cy="43361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512829" y="5751476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ovéPole 10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74972" y="544022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0" name="TextovéPole 10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972" y="5440221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1" name="Přímá spojnice 110"/>
            <p:cNvCxnSpPr/>
            <p:nvPr/>
          </p:nvCxnSpPr>
          <p:spPr>
            <a:xfrm>
              <a:off x="2515105" y="5229770"/>
              <a:ext cx="1401261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860032" y="5573872"/>
              <a:ext cx="1113708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ovéPole 11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803392" y="5279059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3" name="TextovéPole 11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3392" y="5279059"/>
                  <a:ext cx="187089" cy="261225"/>
                </a:xfrm>
                <a:prstGeom prst="rect">
                  <a:avLst/>
                </a:prstGeom>
                <a:blipFill>
                  <a:blip r:embed="rId21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4" name="Přímá spojnice 11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855200" y="5509692"/>
              <a:ext cx="0" cy="65561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Přímá spojnice 114"/>
            <p:cNvCxnSpPr/>
            <p:nvPr/>
          </p:nvCxnSpPr>
          <p:spPr>
            <a:xfrm>
              <a:off x="4860032" y="6165304"/>
              <a:ext cx="191348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332924" y="4911304"/>
              <a:ext cx="244058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363659" y="4884528"/>
                  <a:ext cx="2528902" cy="2453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vertical bull call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 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(</m:t>
                          </m:r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,</m:t>
                      </m:r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3</m:t>
                          </m:r>
                        </m:sub>
                      </m:sSub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spread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7" name="TextovéPole 11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3659" y="4884528"/>
                  <a:ext cx="2528902" cy="245396"/>
                </a:xfrm>
                <a:prstGeom prst="rect">
                  <a:avLst/>
                </a:prstGeom>
                <a:blipFill>
                  <a:blip r:embed="rId22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327561" y="5051937"/>
              <a:ext cx="521935" cy="521935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283968" y="543754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5437540"/>
                  <a:ext cx="187089" cy="261225"/>
                </a:xfrm>
                <a:prstGeom prst="rect">
                  <a:avLst/>
                </a:prstGeom>
                <a:blipFill>
                  <a:blip r:embed="rId23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332924" y="4918988"/>
              <a:ext cx="0" cy="58502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26779" y="5051596"/>
              <a:ext cx="396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6E5DAB1F-E92B-FB2C-3821-6262B130CE6F}"/>
              </a:ext>
            </a:extLst>
          </p:cNvPr>
          <p:cNvSpPr txBox="1"/>
          <p:nvPr/>
        </p:nvSpPr>
        <p:spPr>
          <a:xfrm>
            <a:off x="1224000" y="3698864"/>
            <a:ext cx="77164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A butterfly is in the money if the underlying price stays close to the middle exercise price, otherwise it generates a limited loss</a:t>
            </a:r>
          </a:p>
        </p:txBody>
      </p:sp>
    </p:spTree>
    <p:extLst>
      <p:ext uri="{BB962C8B-B14F-4D97-AF65-F5344CB8AC3E}">
        <p14:creationId xmlns:p14="http://schemas.microsoft.com/office/powerpoint/2010/main" val="3550888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4398409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Horizontal spreads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40617"/>
            <a:ext cx="19798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1187625" y="1265713"/>
            <a:ext cx="77048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horizontal (calendar) 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combines options of the same type with the same exercise price but different expiry dates</a:t>
            </a:r>
          </a:p>
        </p:txBody>
      </p:sp>
      <p:sp>
        <p:nvSpPr>
          <p:cNvPr id="137" name="TextovéPole 136"/>
          <p:cNvSpPr txBox="1"/>
          <p:nvPr/>
        </p:nvSpPr>
        <p:spPr>
          <a:xfrm>
            <a:off x="1187625" y="1829950"/>
            <a:ext cx="76201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Payoff profiles refer to the time when earlier maturing options expire  (time values of later maturing options must be considered)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926256" y="2495740"/>
            <a:ext cx="3357712" cy="1638413"/>
            <a:chOff x="923188" y="3152766"/>
            <a:chExt cx="3357712" cy="1638413"/>
          </a:xfrm>
        </p:grpSpPr>
        <p:grpSp>
          <p:nvGrpSpPr>
            <p:cNvPr id="31" name="Skupina 30"/>
            <p:cNvGrpSpPr/>
            <p:nvPr/>
          </p:nvGrpSpPr>
          <p:grpSpPr>
            <a:xfrm>
              <a:off x="923188" y="3152766"/>
              <a:ext cx="3357712" cy="1638413"/>
              <a:chOff x="2078384" y="3152766"/>
              <a:chExt cx="3357712" cy="1638413"/>
            </a:xfrm>
          </p:grpSpPr>
          <p:sp>
            <p:nvSpPr>
              <p:cNvPr id="165" name="Volný tvar 164"/>
              <p:cNvSpPr/>
              <p:nvPr/>
            </p:nvSpPr>
            <p:spPr>
              <a:xfrm>
                <a:off x="3128820" y="3743939"/>
                <a:ext cx="1731212" cy="692782"/>
              </a:xfrm>
              <a:custGeom>
                <a:avLst/>
                <a:gdLst>
                  <a:gd name="connsiteX0" fmla="*/ 0 w 1334124"/>
                  <a:gd name="connsiteY0" fmla="*/ 667062 h 667062"/>
                  <a:gd name="connsiteX1" fmla="*/ 809468 w 1334124"/>
                  <a:gd name="connsiteY1" fmla="*/ 427220 h 667062"/>
                  <a:gd name="connsiteX2" fmla="*/ 1334124 w 1334124"/>
                  <a:gd name="connsiteY2" fmla="*/ 0 h 6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4124" h="667062">
                    <a:moveTo>
                      <a:pt x="0" y="667062"/>
                    </a:moveTo>
                    <a:cubicBezTo>
                      <a:pt x="293557" y="602729"/>
                      <a:pt x="587114" y="538397"/>
                      <a:pt x="809468" y="427220"/>
                    </a:cubicBezTo>
                    <a:cubicBezTo>
                      <a:pt x="1031822" y="316043"/>
                      <a:pt x="1182973" y="158021"/>
                      <a:pt x="1334124" y="0"/>
                    </a:cubicBezTo>
                  </a:path>
                </a:pathLst>
              </a:custGeom>
              <a:noFill/>
              <a:ln w="254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0" name="Skupina 29"/>
              <p:cNvGrpSpPr/>
              <p:nvPr/>
            </p:nvGrpSpPr>
            <p:grpSpPr>
              <a:xfrm>
                <a:off x="2078384" y="3152766"/>
                <a:ext cx="3357712" cy="1638413"/>
                <a:chOff x="2078384" y="3152766"/>
                <a:chExt cx="3357712" cy="1638413"/>
              </a:xfrm>
            </p:grpSpPr>
            <p:grpSp>
              <p:nvGrpSpPr>
                <p:cNvPr id="102" name="Skupina 101"/>
                <p:cNvGrpSpPr/>
                <p:nvPr/>
              </p:nvGrpSpPr>
              <p:grpSpPr>
                <a:xfrm>
                  <a:off x="2836979" y="3152766"/>
                  <a:ext cx="2599117" cy="1638413"/>
                  <a:chOff x="978833" y="4594504"/>
                  <a:chExt cx="2599117" cy="1638413"/>
                </a:xfrm>
              </p:grpSpPr>
              <p:sp>
                <p:nvSpPr>
                  <p:cNvPr id="103" name="TextovéPole 102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075367" y="4594504"/>
                    <a:ext cx="2030065" cy="24006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200" b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 horizontal call spread</a:t>
                    </a:r>
                    <a:endParaRPr lang="en-GB" sz="1200" b="1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  <p:grpSp>
                <p:nvGrpSpPr>
                  <p:cNvPr id="104" name="Skupina 103"/>
                  <p:cNvGrpSpPr/>
                  <p:nvPr/>
                </p:nvGrpSpPr>
                <p:grpSpPr>
                  <a:xfrm>
                    <a:off x="978833" y="4840002"/>
                    <a:ext cx="2599117" cy="1392915"/>
                    <a:chOff x="978833" y="4840002"/>
                    <a:chExt cx="2599117" cy="1392915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5" name="TextovéPole 104">
                          <a:extLst>
                            <a:ext uri="{FF2B5EF4-FFF2-40B4-BE49-F238E27FC236}">
                              <a16:creationId xmlns:a16="http://schemas.microsoft.com/office/drawing/2014/main" id="{4DB67B49-6BE4-460E-9AC7-87882771055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389855" y="5344288"/>
                          <a:ext cx="188095" cy="26205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rIns="0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100" i="1" baseline="-25000" dirty="0"/>
                        </a:p>
                      </p:txBody>
                    </p:sp>
                  </mc:Choice>
                  <mc:Fallback xmlns="">
                    <p:sp>
                      <p:nvSpPr>
                        <p:cNvPr id="61" name="TextovéPole 60">
                          <a:extLst>
                            <a:ext uri="{FF2B5EF4-FFF2-40B4-BE49-F238E27FC236}">
                              <a16:creationId xmlns:a16="http://schemas.microsoft.com/office/drawing/2014/main" id="{4DB67B49-6BE4-460E-9AC7-878827710557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389855" y="5344288"/>
                          <a:ext cx="188095" cy="262059"/>
                        </a:xfrm>
                        <a:prstGeom prst="rect">
                          <a:avLst/>
                        </a:prstGeom>
                        <a:blipFill>
                          <a:blip r:embed="rId38"/>
                          <a:stretch>
                            <a:fillRect l="-1935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cs-CZ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106" name="Přímá spojnice 105">
                      <a:extLst>
                        <a:ext uri="{FF2B5EF4-FFF2-40B4-BE49-F238E27FC236}">
                          <a16:creationId xmlns:a16="http://schemas.microsoft.com/office/drawing/2014/main" id="{1A8E3DAD-B6C4-40D4-9CE0-16917D2F95E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65955" y="4840002"/>
                      <a:ext cx="0" cy="1392915"/>
                    </a:xfrm>
                    <a:prstGeom prst="line">
                      <a:avLst/>
                    </a:prstGeom>
                    <a:ln w="6350"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Přímá spojnice 106">
                      <a:extLst>
                        <a:ext uri="{FF2B5EF4-FFF2-40B4-BE49-F238E27FC236}">
                          <a16:creationId xmlns:a16="http://schemas.microsoft.com/office/drawing/2014/main" id="{906A2621-6FF0-4E69-B93F-0FD3D7509E1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353814" y="5078271"/>
                      <a:ext cx="0" cy="864903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ot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Přímá spojnice 107">
                      <a:extLst>
                        <a:ext uri="{FF2B5EF4-FFF2-40B4-BE49-F238E27FC236}">
                          <a16:creationId xmlns:a16="http://schemas.microsoft.com/office/drawing/2014/main" id="{366013F4-C598-4589-BCA9-4D63C7A09A9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70162" y="5401820"/>
                      <a:ext cx="2435713" cy="0"/>
                    </a:xfrm>
                    <a:prstGeom prst="line">
                      <a:avLst/>
                    </a:prstGeom>
                    <a:ln w="6350">
                      <a:solidFill>
                        <a:schemeClr val="accent1"/>
                      </a:solidFill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Přímá spojnice 108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358094" y="5064152"/>
                      <a:ext cx="635341" cy="742690"/>
                    </a:xfrm>
                    <a:prstGeom prst="line">
                      <a:avLst/>
                    </a:prstGeom>
                    <a:ln w="25400">
                      <a:solidFill>
                        <a:schemeClr val="accent4">
                          <a:lumMod val="75000"/>
                        </a:schemeClr>
                      </a:solidFill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Přímá spojnice 110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080853" y="5943174"/>
                      <a:ext cx="1260445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41298" y="5088732"/>
                      <a:ext cx="862124" cy="862126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" name="TextovéPole 132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78833" y="5914244"/>
                      <a:ext cx="1561510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long later-maturing call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  <p:cxnSp>
                  <p:nvCxnSpPr>
                    <p:cNvPr id="139" name="Přímá spojnice 138"/>
                    <p:cNvCxnSpPr/>
                    <p:nvPr/>
                  </p:nvCxnSpPr>
                  <p:spPr>
                    <a:xfrm>
                      <a:off x="1086165" y="5064152"/>
                      <a:ext cx="1267649" cy="0"/>
                    </a:xfrm>
                    <a:prstGeom prst="line">
                      <a:avLst/>
                    </a:prstGeom>
                    <a:ln w="25400">
                      <a:solidFill>
                        <a:schemeClr val="accent4">
                          <a:lumMod val="75000"/>
                        </a:schemeClr>
                      </a:solidFill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0" name="TextovéPole 139">
                          <a:extLst>
                            <a:ext uri="{FF2B5EF4-FFF2-40B4-BE49-F238E27FC236}">
                              <a16:creationId xmlns:a16="http://schemas.microsoft.com/office/drawing/2014/main" id="{1129F341-0890-4352-8ECF-8AB4C01D6AF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209798" y="5349889"/>
                          <a:ext cx="187089" cy="26122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rIns="0" rtlCol="0">
                          <a:spAutoFit/>
                        </a:bodyPr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cs-CZ" sz="11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100" i="1" baseline="-25000" dirty="0"/>
                        </a:p>
                      </p:txBody>
                    </p:sp>
                  </mc:Choice>
                  <mc:Fallback xmlns="">
                    <p:sp>
                      <p:nvSpPr>
                        <p:cNvPr id="140" name="TextovéPole 139">
                          <a:extLst>
                            <a:ext uri="{FF2B5EF4-FFF2-40B4-BE49-F238E27FC236}">
                              <a16:creationId xmlns:a16="http://schemas.microsoft.com/office/drawing/2014/main" id="{1129F341-0890-4352-8ECF-8AB4C01D6AF5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209798" y="5349889"/>
                          <a:ext cx="187089" cy="261225"/>
                        </a:xfrm>
                        <a:prstGeom prst="rect">
                          <a:avLst/>
                        </a:prstGeom>
                        <a:blipFill>
                          <a:blip r:embed="rId39"/>
                          <a:stretch>
                            <a:fillRect l="-1290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sp>
              <p:nvSpPr>
                <p:cNvPr id="19" name="Oblouk 18"/>
                <p:cNvSpPr/>
                <p:nvPr/>
              </p:nvSpPr>
              <p:spPr>
                <a:xfrm rot="21026678" flipV="1">
                  <a:off x="2078384" y="3942670"/>
                  <a:ext cx="2142523" cy="165542"/>
                </a:xfrm>
                <a:prstGeom prst="arc">
                  <a:avLst/>
                </a:pr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1" name="Volný tvar 20"/>
                <p:cNvSpPr/>
                <p:nvPr/>
              </p:nvSpPr>
              <p:spPr>
                <a:xfrm>
                  <a:off x="4203166" y="3845587"/>
                  <a:ext cx="843299" cy="280739"/>
                </a:xfrm>
                <a:custGeom>
                  <a:avLst/>
                  <a:gdLst>
                    <a:gd name="connsiteX0" fmla="*/ 0 w 683879"/>
                    <a:gd name="connsiteY0" fmla="*/ 0 h 299678"/>
                    <a:gd name="connsiteX1" fmla="*/ 276626 w 683879"/>
                    <a:gd name="connsiteY1" fmla="*/ 207469 h 299678"/>
                    <a:gd name="connsiteX2" fmla="*/ 683879 w 683879"/>
                    <a:gd name="connsiteY2" fmla="*/ 299678 h 299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3879" h="299678">
                      <a:moveTo>
                        <a:pt x="0" y="0"/>
                      </a:moveTo>
                      <a:cubicBezTo>
                        <a:pt x="81323" y="78761"/>
                        <a:pt x="162646" y="157523"/>
                        <a:pt x="276626" y="207469"/>
                      </a:cubicBezTo>
                      <a:cubicBezTo>
                        <a:pt x="390606" y="257415"/>
                        <a:pt x="537242" y="278546"/>
                        <a:pt x="683879" y="299678"/>
                      </a:cubicBezTo>
                    </a:path>
                  </a:pathLst>
                </a:cu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69" name="TextovéPole 16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91680" y="3432438"/>
              <a:ext cx="1731211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earlier-maturing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71" name="TextovéPole 1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710291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Horizontal spreads are in the money for prices close to a common exercise price</a:t>
            </a:r>
          </a:p>
        </p:txBody>
      </p:sp>
      <p:sp>
        <p:nvSpPr>
          <p:cNvPr id="189" name="TextovéPole 18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5323032"/>
            <a:ext cx="61947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Payoff profiles look like a curved short straddle</a:t>
            </a:r>
          </a:p>
        </p:txBody>
      </p:sp>
      <p:grpSp>
        <p:nvGrpSpPr>
          <p:cNvPr id="63" name="Skupina 62">
            <a:extLst>
              <a:ext uri="{FF2B5EF4-FFF2-40B4-BE49-F238E27FC236}">
                <a16:creationId xmlns:a16="http://schemas.microsoft.com/office/drawing/2014/main" id="{CE7497AA-1BEB-E5DA-4DAF-AFA759618121}"/>
              </a:ext>
            </a:extLst>
          </p:cNvPr>
          <p:cNvGrpSpPr/>
          <p:nvPr/>
        </p:nvGrpSpPr>
        <p:grpSpPr>
          <a:xfrm>
            <a:off x="4279436" y="2483942"/>
            <a:ext cx="3212924" cy="1800200"/>
            <a:chOff x="4566547" y="2492896"/>
            <a:chExt cx="3212924" cy="1800200"/>
          </a:xfrm>
        </p:grpSpPr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B819014B-ECFA-BB3A-C8EA-A70690C905DB}"/>
                </a:ext>
              </a:extLst>
            </p:cNvPr>
            <p:cNvSpPr txBox="1"/>
            <p:nvPr/>
          </p:nvSpPr>
          <p:spPr>
            <a:xfrm>
              <a:off x="5236848" y="2492896"/>
              <a:ext cx="2030063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horizontal put spread</a:t>
              </a:r>
              <a:endParaRPr lang="en-GB" sz="12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62" name="Skupina 61">
              <a:extLst>
                <a:ext uri="{FF2B5EF4-FFF2-40B4-BE49-F238E27FC236}">
                  <a16:creationId xmlns:a16="http://schemas.microsoft.com/office/drawing/2014/main" id="{AFFE3B83-291F-AD09-0DA6-E1E4C9AC92A9}"/>
                </a:ext>
              </a:extLst>
            </p:cNvPr>
            <p:cNvGrpSpPr/>
            <p:nvPr/>
          </p:nvGrpSpPr>
          <p:grpSpPr>
            <a:xfrm>
              <a:off x="4566547" y="2651303"/>
              <a:ext cx="3212924" cy="1641793"/>
              <a:chOff x="4566547" y="2764906"/>
              <a:chExt cx="3212924" cy="1641793"/>
            </a:xfrm>
          </p:grpSpPr>
          <p:sp>
            <p:nvSpPr>
              <p:cNvPr id="10" name="Volný tvar 164">
                <a:extLst>
                  <a:ext uri="{FF2B5EF4-FFF2-40B4-BE49-F238E27FC236}">
                    <a16:creationId xmlns:a16="http://schemas.microsoft.com/office/drawing/2014/main" id="{6B4B7886-6BC9-9D47-0B79-ACCF3409F7C1}"/>
                  </a:ext>
                </a:extLst>
              </p:cNvPr>
              <p:cNvSpPr/>
              <p:nvPr/>
            </p:nvSpPr>
            <p:spPr>
              <a:xfrm rot="2944140">
                <a:off x="5538239" y="3202012"/>
                <a:ext cx="1641793" cy="767581"/>
              </a:xfrm>
              <a:custGeom>
                <a:avLst/>
                <a:gdLst>
                  <a:gd name="connsiteX0" fmla="*/ 0 w 1334124"/>
                  <a:gd name="connsiteY0" fmla="*/ 667062 h 667062"/>
                  <a:gd name="connsiteX1" fmla="*/ 809468 w 1334124"/>
                  <a:gd name="connsiteY1" fmla="*/ 427220 h 667062"/>
                  <a:gd name="connsiteX2" fmla="*/ 1334124 w 1334124"/>
                  <a:gd name="connsiteY2" fmla="*/ 0 h 6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4124" h="667062">
                    <a:moveTo>
                      <a:pt x="0" y="667062"/>
                    </a:moveTo>
                    <a:cubicBezTo>
                      <a:pt x="293557" y="602729"/>
                      <a:pt x="587114" y="538397"/>
                      <a:pt x="809468" y="427220"/>
                    </a:cubicBezTo>
                    <a:cubicBezTo>
                      <a:pt x="1031822" y="316043"/>
                      <a:pt x="1182973" y="158021"/>
                      <a:pt x="1334124" y="0"/>
                    </a:cubicBezTo>
                  </a:path>
                </a:pathLst>
              </a:custGeom>
              <a:noFill/>
              <a:ln w="254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Oblouk 12">
                <a:extLst>
                  <a:ext uri="{FF2B5EF4-FFF2-40B4-BE49-F238E27FC236}">
                    <a16:creationId xmlns:a16="http://schemas.microsoft.com/office/drawing/2014/main" id="{F5E34C8D-DD90-C3DF-BBB1-CAC4C8B3C228}"/>
                  </a:ext>
                </a:extLst>
              </p:cNvPr>
              <p:cNvSpPr/>
              <p:nvPr/>
            </p:nvSpPr>
            <p:spPr>
              <a:xfrm rot="21120008" flipV="1">
                <a:off x="4566547" y="3276361"/>
                <a:ext cx="1559437" cy="190590"/>
              </a:xfrm>
              <a:prstGeom prst="arc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Volný tvar 20">
                <a:extLst>
                  <a:ext uri="{FF2B5EF4-FFF2-40B4-BE49-F238E27FC236}">
                    <a16:creationId xmlns:a16="http://schemas.microsoft.com/office/drawing/2014/main" id="{2FEAB47B-2BAB-9F6B-A6B1-00BA6B90DE63}"/>
                  </a:ext>
                </a:extLst>
              </p:cNvPr>
              <p:cNvSpPr/>
              <p:nvPr/>
            </p:nvSpPr>
            <p:spPr>
              <a:xfrm>
                <a:off x="6101865" y="3256770"/>
                <a:ext cx="1162218" cy="348181"/>
              </a:xfrm>
              <a:custGeom>
                <a:avLst/>
                <a:gdLst>
                  <a:gd name="connsiteX0" fmla="*/ 0 w 683879"/>
                  <a:gd name="connsiteY0" fmla="*/ 0 h 299678"/>
                  <a:gd name="connsiteX1" fmla="*/ 276626 w 683879"/>
                  <a:gd name="connsiteY1" fmla="*/ 207469 h 299678"/>
                  <a:gd name="connsiteX2" fmla="*/ 683879 w 683879"/>
                  <a:gd name="connsiteY2" fmla="*/ 299678 h 29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3879" h="299678">
                    <a:moveTo>
                      <a:pt x="0" y="0"/>
                    </a:moveTo>
                    <a:cubicBezTo>
                      <a:pt x="81323" y="78761"/>
                      <a:pt x="162646" y="157523"/>
                      <a:pt x="276626" y="207469"/>
                    </a:cubicBezTo>
                    <a:cubicBezTo>
                      <a:pt x="390606" y="257415"/>
                      <a:pt x="537242" y="278546"/>
                      <a:pt x="683879" y="299678"/>
                    </a:cubicBezTo>
                  </a:path>
                </a:pathLst>
              </a:cu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Skupina 56">
                <a:extLst>
                  <a:ext uri="{FF2B5EF4-FFF2-40B4-BE49-F238E27FC236}">
                    <a16:creationId xmlns:a16="http://schemas.microsoft.com/office/drawing/2014/main" id="{0654515F-8A4E-B6B7-5773-28333A75F151}"/>
                  </a:ext>
                </a:extLst>
              </p:cNvPr>
              <p:cNvGrpSpPr/>
              <p:nvPr/>
            </p:nvGrpSpPr>
            <p:grpSpPr>
              <a:xfrm>
                <a:off x="5229909" y="2835541"/>
                <a:ext cx="2549562" cy="1398048"/>
                <a:chOff x="5228357" y="2797900"/>
                <a:chExt cx="2549562" cy="139804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ovéPole 17">
                      <a:extLst>
                        <a:ext uri="{FF2B5EF4-FFF2-40B4-BE49-F238E27FC236}">
                          <a16:creationId xmlns:a16="http://schemas.microsoft.com/office/drawing/2014/main" id="{AE49E99D-06A0-06CB-38C9-EF873DD504E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52257" y="3398494"/>
                      <a:ext cx="188095" cy="26205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oMath>
                        </m:oMathPara>
                      </a14:m>
                      <a:endParaRPr lang="cs-CZ" sz="1100" i="1" baseline="-25000" dirty="0"/>
                    </a:p>
                  </p:txBody>
                </p:sp>
              </mc:Choice>
              <mc:Fallback xmlns="">
                <p:sp>
                  <p:nvSpPr>
                    <p:cNvPr id="18" name="TextovéPole 17">
                      <a:extLst>
                        <a:ext uri="{FF2B5EF4-FFF2-40B4-BE49-F238E27FC236}">
                          <a16:creationId xmlns:a16="http://schemas.microsoft.com/office/drawing/2014/main" id="{AE49E99D-06A0-06CB-38C9-EF873DD504E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52257" y="3398494"/>
                      <a:ext cx="188095" cy="262059"/>
                    </a:xfrm>
                    <a:prstGeom prst="rect">
                      <a:avLst/>
                    </a:prstGeom>
                    <a:blipFill>
                      <a:blip r:embed="rId40"/>
                      <a:stretch>
                        <a:fillRect l="-1935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0" name="Přímá spojnice 19">
                  <a:extLst>
                    <a:ext uri="{FF2B5EF4-FFF2-40B4-BE49-F238E27FC236}">
                      <a16:creationId xmlns:a16="http://schemas.microsoft.com/office/drawing/2014/main" id="{A41B9F26-27AB-3F1D-4E6D-AA8967A94BF8}"/>
                    </a:ext>
                  </a:extLst>
                </p:cNvPr>
                <p:cNvCxnSpPr/>
                <p:nvPr/>
              </p:nvCxnSpPr>
              <p:spPr>
                <a:xfrm>
                  <a:off x="5228357" y="2797900"/>
                  <a:ext cx="0" cy="1392915"/>
                </a:xfrm>
                <a:prstGeom prst="line">
                  <a:avLst/>
                </a:prstGeom>
                <a:ln w="635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Přímá spojnice 21">
                  <a:extLst>
                    <a:ext uri="{FF2B5EF4-FFF2-40B4-BE49-F238E27FC236}">
                      <a16:creationId xmlns:a16="http://schemas.microsoft.com/office/drawing/2014/main" id="{DB9E1417-D218-FE31-2C52-3B5F568524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13663" y="3149080"/>
                  <a:ext cx="0" cy="86626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Přímá spojnice 22">
                  <a:extLst>
                    <a:ext uri="{FF2B5EF4-FFF2-40B4-BE49-F238E27FC236}">
                      <a16:creationId xmlns:a16="http://schemas.microsoft.com/office/drawing/2014/main" id="{237C57EC-3205-92BC-6721-4168B225FE6D}"/>
                    </a:ext>
                  </a:extLst>
                </p:cNvPr>
                <p:cNvCxnSpPr/>
                <p:nvPr/>
              </p:nvCxnSpPr>
              <p:spPr>
                <a:xfrm>
                  <a:off x="5232564" y="3456026"/>
                  <a:ext cx="2435713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23">
                  <a:extLst>
                    <a:ext uri="{FF2B5EF4-FFF2-40B4-BE49-F238E27FC236}">
                      <a16:creationId xmlns:a16="http://schemas.microsoft.com/office/drawing/2014/main" id="{336B0244-1E2A-592F-EA94-40B743F97C45}"/>
                    </a:ext>
                  </a:extLst>
                </p:cNvPr>
                <p:cNvCxnSpPr/>
                <p:nvPr/>
              </p:nvCxnSpPr>
              <p:spPr>
                <a:xfrm flipH="1" flipV="1">
                  <a:off x="5461188" y="3256475"/>
                  <a:ext cx="635341" cy="742690"/>
                </a:xfrm>
                <a:prstGeom prst="line">
                  <a:avLst/>
                </a:prstGeom>
                <a:ln w="19050"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nice 24">
                  <a:extLst>
                    <a:ext uri="{FF2B5EF4-FFF2-40B4-BE49-F238E27FC236}">
                      <a16:creationId xmlns:a16="http://schemas.microsoft.com/office/drawing/2014/main" id="{B80379B0-FA19-08D8-FA55-2C0AA7A852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08069" y="3153986"/>
                  <a:ext cx="1560208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>
                  <a:extLst>
                    <a:ext uri="{FF2B5EF4-FFF2-40B4-BE49-F238E27FC236}">
                      <a16:creationId xmlns:a16="http://schemas.microsoft.com/office/drawing/2014/main" id="{5F27964A-4D51-004F-0DF4-15B502EED8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01701" y="3157638"/>
                  <a:ext cx="704091" cy="704092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ovéPole 26">
                  <a:extLst>
                    <a:ext uri="{FF2B5EF4-FFF2-40B4-BE49-F238E27FC236}">
                      <a16:creationId xmlns:a16="http://schemas.microsoft.com/office/drawing/2014/main" id="{CFD794F6-7792-AA73-EC56-4B36799785AD}"/>
                    </a:ext>
                  </a:extLst>
                </p:cNvPr>
                <p:cNvSpPr txBox="1"/>
                <p:nvPr/>
              </p:nvSpPr>
              <p:spPr>
                <a:xfrm>
                  <a:off x="6053741" y="3974349"/>
                  <a:ext cx="1561512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later-maturing 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E2576E79-53FC-3842-FB75-70E1D8E561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06764" y="4005064"/>
                  <a:ext cx="1561513" cy="0"/>
                </a:xfrm>
                <a:prstGeom prst="line">
                  <a:avLst/>
                </a:prstGeom>
                <a:ln w="19050">
                  <a:prstDash val="sysDash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TextovéPole 32">
                      <a:extLst>
                        <a:ext uri="{FF2B5EF4-FFF2-40B4-BE49-F238E27FC236}">
                          <a16:creationId xmlns:a16="http://schemas.microsoft.com/office/drawing/2014/main" id="{92F863F9-8613-3DA9-C551-C2DCA7604F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94906" y="3404095"/>
                      <a:ext cx="211185" cy="2612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cs-CZ" sz="11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cs-CZ" sz="1100" i="1" baseline="-25000" dirty="0"/>
                    </a:p>
                  </p:txBody>
                </p:sp>
              </mc:Choice>
              <mc:Fallback xmlns="">
                <p:sp>
                  <p:nvSpPr>
                    <p:cNvPr id="33" name="TextovéPole 32">
                      <a:extLst>
                        <a:ext uri="{FF2B5EF4-FFF2-40B4-BE49-F238E27FC236}">
                          <a16:creationId xmlns:a16="http://schemas.microsoft.com/office/drawing/2014/main" id="{92F863F9-8613-3DA9-C551-C2DCA7604FB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94906" y="3404095"/>
                      <a:ext cx="211185" cy="261225"/>
                    </a:xfrm>
                    <a:prstGeom prst="rect">
                      <a:avLst/>
                    </a:prstGeom>
                    <a:blipFill>
                      <a:blip r:embed="rId41"/>
                      <a:stretch>
                        <a:fillRect l="-571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" name="TextovéPole 8">
                  <a:extLst>
                    <a:ext uri="{FF2B5EF4-FFF2-40B4-BE49-F238E27FC236}">
                      <a16:creationId xmlns:a16="http://schemas.microsoft.com/office/drawing/2014/main" id="{4F639965-F2EE-DFA0-225E-2AA9D9EC453F}"/>
                    </a:ext>
                  </a:extLst>
                </p:cNvPr>
                <p:cNvSpPr txBox="1"/>
                <p:nvPr/>
              </p:nvSpPr>
              <p:spPr>
                <a:xfrm>
                  <a:off x="6009687" y="2972136"/>
                  <a:ext cx="1768232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earlier-maturing 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</p:grpSp>
      </p:grp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D5CC9E1D-5A57-BF43-2B68-6492D6B07C81}"/>
              </a:ext>
            </a:extLst>
          </p:cNvPr>
          <p:cNvSpPr txBox="1"/>
          <p:nvPr/>
        </p:nvSpPr>
        <p:spPr>
          <a:xfrm>
            <a:off x="1187625" y="4134153"/>
            <a:ext cx="763233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Later maturing options that are long are more expensive than earlier maturing options so both spreads are also long</a:t>
            </a:r>
          </a:p>
        </p:txBody>
      </p:sp>
    </p:spTree>
    <p:extLst>
      <p:ext uri="{BB962C8B-B14F-4D97-AF65-F5344CB8AC3E}">
        <p14:creationId xmlns:p14="http://schemas.microsoft.com/office/powerpoint/2010/main" val="52106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55579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Covered call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2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1197716"/>
            <a:ext cx="7596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overed call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combination of a short call option and a long position in its underlying asset  </a:t>
            </a:r>
          </a:p>
        </p:txBody>
      </p:sp>
      <p:sp>
        <p:nvSpPr>
          <p:cNvPr id="158" name="TextovéPole 15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1758952"/>
            <a:ext cx="72582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payoff from a covered call is the same as a short put, but created synthetically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2912101" y="2456560"/>
            <a:ext cx="3357578" cy="1553366"/>
            <a:chOff x="2912101" y="2235674"/>
            <a:chExt cx="3357578" cy="1553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12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911412" y="3185092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1412" y="3185092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2944730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826249" y="3298131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535871"/>
              <a:ext cx="1172284" cy="115452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72396" y="2949220"/>
              <a:ext cx="702094" cy="702093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ovéPole 14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23567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Covered at-the-money call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1" name="TextovéPole 15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476940" y="259080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2" name="TextovéPole 15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12101" y="276213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56" name="Přímá spojnice 155"/>
            <p:cNvCxnSpPr/>
            <p:nvPr/>
          </p:nvCxnSpPr>
          <p:spPr>
            <a:xfrm>
              <a:off x="2918668" y="2940882"/>
              <a:ext cx="1054216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nice 15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66056" y="2951005"/>
              <a:ext cx="1682664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ovéPole 15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79467" y="2955390"/>
              <a:ext cx="209021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covered call </a:t>
              </a:r>
              <a:r>
                <a:rPr lang="cs-CZ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(</a:t>
              </a: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synthetic short put</a:t>
              </a:r>
              <a:r>
                <a:rPr lang="cs-CZ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61" name="TextovéPole 160"/>
          <p:cNvSpPr txBox="1"/>
          <p:nvPr/>
        </p:nvSpPr>
        <p:spPr>
          <a:xfrm>
            <a:off x="864000" y="3996000"/>
            <a:ext cx="322984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Market considerations</a:t>
            </a:r>
          </a:p>
        </p:txBody>
      </p:sp>
      <p:sp>
        <p:nvSpPr>
          <p:cNvPr id="162" name="TextovéPole 161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4334533"/>
            <a:ext cx="77686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writer of a call option wants to be hedged against the loss caused by delivering the underlying asset at a higher price than the exercise price (without this hedge the writer’s position is called naked)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5150449"/>
            <a:ext cx="76894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holder of a stock portfolio wants to mitigate the loss from declining prices with the additional income obtained from selling call options </a:t>
            </a:r>
          </a:p>
        </p:txBody>
      </p:sp>
    </p:spTree>
    <p:extLst>
      <p:ext uri="{BB962C8B-B14F-4D97-AF65-F5344CB8AC3E}">
        <p14:creationId xmlns:p14="http://schemas.microsoft.com/office/powerpoint/2010/main" val="143793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6075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Protective put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07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1197716"/>
            <a:ext cx="7266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protective put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combination of a long put and a long position in its underlying asset</a:t>
            </a:r>
          </a:p>
        </p:txBody>
      </p:sp>
      <p:sp>
        <p:nvSpPr>
          <p:cNvPr id="158" name="TextovéPole 157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1755560"/>
            <a:ext cx="76246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payoff from a protective put is the same as a long call, but created synthetically</a:t>
            </a:r>
          </a:p>
        </p:txBody>
      </p:sp>
      <p:grpSp>
        <p:nvGrpSpPr>
          <p:cNvPr id="11" name="Skupina 10"/>
          <p:cNvGrpSpPr/>
          <p:nvPr/>
        </p:nvGrpSpPr>
        <p:grpSpPr>
          <a:xfrm>
            <a:off x="2920544" y="2348880"/>
            <a:ext cx="3523664" cy="1529487"/>
            <a:chOff x="2920544" y="2235674"/>
            <a:chExt cx="3523664" cy="15294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11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blipFill>
                  <a:blip r:embed="rId12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3211433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139757" y="3143422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768412"/>
              <a:ext cx="936165" cy="9219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89242" y="2768412"/>
              <a:ext cx="702094" cy="702093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ovéPole 14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23567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at-the-money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1" name="TextovéPole 15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569406" y="276785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2" name="TextovéPole 15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10958" y="344932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56" name="Přímá spojnice 155"/>
            <p:cNvCxnSpPr/>
            <p:nvPr/>
          </p:nvCxnSpPr>
          <p:spPr>
            <a:xfrm>
              <a:off x="3970032" y="3477956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nice 15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26953" y="3477956"/>
              <a:ext cx="105361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ovéPole 15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279136" y="3024965"/>
              <a:ext cx="216507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put (synthetic long call)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61" name="TextovéPole 160"/>
          <p:cNvSpPr txBox="1"/>
          <p:nvPr/>
        </p:nvSpPr>
        <p:spPr>
          <a:xfrm>
            <a:off x="864000" y="3924000"/>
            <a:ext cx="321448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Market considerations</a:t>
            </a:r>
          </a:p>
        </p:txBody>
      </p:sp>
      <p:sp>
        <p:nvSpPr>
          <p:cNvPr id="162" name="TextovéPole 161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4257910"/>
            <a:ext cx="74091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holder of a stock portfolio creates protection against price decline at the cost of reduced gain in case of a price increase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4814418"/>
            <a:ext cx="5241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protective put is called portfolio insurance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103595"/>
            <a:ext cx="74810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Buying a put option can be interpreted as buying an insurance policy that reduces the total income by a fixed amount if the damage does not occur</a:t>
            </a: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3131" y="5608650"/>
            <a:ext cx="745086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Exercising the put option can be interpreted as the payment of an insurance premium that compensates for loss if damage occurs</a:t>
            </a:r>
          </a:p>
        </p:txBody>
      </p:sp>
    </p:spTree>
    <p:extLst>
      <p:ext uri="{BB962C8B-B14F-4D97-AF65-F5344CB8AC3E}">
        <p14:creationId xmlns:p14="http://schemas.microsoft.com/office/powerpoint/2010/main" val="730298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7" name="Zástupný symbol pro číslo snímku 2">
            <a:extLst>
              <a:ext uri="{FF2B5EF4-FFF2-40B4-BE49-F238E27FC236}">
                <a16:creationId xmlns:a16="http://schemas.microsoft.com/office/drawing/2014/main" id="{59F3B27A-F803-1D9F-A7F0-40CEF43D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69C18472-DCA6-96FA-146D-2F54D8615A23}"/>
              </a:ext>
            </a:extLst>
          </p:cNvPr>
          <p:cNvSpPr/>
          <p:nvPr/>
        </p:nvSpPr>
        <p:spPr>
          <a:xfrm>
            <a:off x="4887127" y="5978752"/>
            <a:ext cx="2353238" cy="3780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5E3B3000-E68E-BDB3-30DB-C9DABF49F545}"/>
              </a:ext>
            </a:extLst>
          </p:cNvPr>
          <p:cNvSpPr/>
          <p:nvPr/>
        </p:nvSpPr>
        <p:spPr>
          <a:xfrm>
            <a:off x="4716016" y="4509120"/>
            <a:ext cx="2664312" cy="1944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7BA824DF-570B-DC6B-17D6-C39F581B7910}"/>
              </a:ext>
            </a:extLst>
          </p:cNvPr>
          <p:cNvSpPr>
            <a:spLocks noGrp="1"/>
          </p:cNvSpPr>
          <p:nvPr/>
        </p:nvSpPr>
        <p:spPr>
          <a:xfrm>
            <a:off x="180000" y="288000"/>
            <a:ext cx="2700000" cy="504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  <a:endParaRPr lang="cs-CZ" sz="1800" cap="small" dirty="0">
              <a:latin typeface="Algerian" panose="04020705040A020607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algn="l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dedekold@gmail.com</a:t>
            </a:r>
            <a:endParaRPr lang="en-GB" sz="1000" cap="small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055CF19-9739-2803-FA55-DFFC0CAE0B82}"/>
              </a:ext>
            </a:extLst>
          </p:cNvPr>
          <p:cNvSpPr/>
          <p:nvPr/>
        </p:nvSpPr>
        <p:spPr>
          <a:xfrm>
            <a:off x="1224000" y="5400000"/>
            <a:ext cx="3996000" cy="43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Visit</a:t>
            </a:r>
            <a:r>
              <a:rPr lang="en-GB" sz="100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100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dedeklegacy.cz</a:t>
            </a:r>
            <a:r>
              <a:rPr lang="cs-CZ" sz="100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the animated version of this presentation</a:t>
            </a:r>
          </a:p>
          <a:p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English narrations and English</a:t>
            </a:r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Czech subtitles</a:t>
            </a:r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GB" sz="1000" noProof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D9354D-DC72-846D-1A1C-9BF692D27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5184000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55579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Basic shapes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38520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Payoffs of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basic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securities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192901"/>
            <a:ext cx="14397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Options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4413731"/>
            <a:ext cx="12777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Bonds</a:t>
            </a: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8000" y="2572943"/>
            <a:ext cx="26014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Shares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and futures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1620000" y="1550072"/>
            <a:ext cx="913440" cy="994470"/>
            <a:chOff x="1282296" y="1756589"/>
            <a:chExt cx="913440" cy="994470"/>
          </a:xfrm>
        </p:grpSpPr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282296" y="1973976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282916" y="2518800"/>
              <a:ext cx="33256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286503" y="2360304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300380" y="1756589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1601452" y="2019704"/>
              <a:ext cx="503928" cy="503928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122947" y="1541272"/>
            <a:ext cx="913440" cy="994470"/>
            <a:chOff x="2771800" y="1755198"/>
            <a:chExt cx="913440" cy="994470"/>
          </a:xfrm>
        </p:grpSpPr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771800" y="1972585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772420" y="2179746"/>
              <a:ext cx="33256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776007" y="2358913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ovéPole 10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789884" y="1755198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1" name="Přímá spojnice 11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3106781" y="2179746"/>
              <a:ext cx="503928" cy="503928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4603558" y="1541272"/>
            <a:ext cx="913440" cy="994470"/>
            <a:chOff x="4162616" y="1628800"/>
            <a:chExt cx="913440" cy="994470"/>
          </a:xfrm>
        </p:grpSpPr>
        <p:cxnSp>
          <p:nvCxnSpPr>
            <p:cNvPr id="115" name="Přímá spojnice 11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162616" y="1846187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72000" y="2414746"/>
              <a:ext cx="49084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166823" y="2232515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ovéPole 117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80700" y="1628800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9" name="Přímá spojnice 11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4165198" y="2012285"/>
              <a:ext cx="406802" cy="40680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6084168" y="1541272"/>
            <a:ext cx="913440" cy="994470"/>
            <a:chOff x="5580112" y="1700808"/>
            <a:chExt cx="913440" cy="994470"/>
          </a:xfrm>
        </p:grpSpPr>
        <p:cxnSp>
          <p:nvCxnSpPr>
            <p:cNvPr id="121" name="Přímá spojnice 120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5580112" y="1918195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989496" y="2094870"/>
              <a:ext cx="49084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5584319" y="2304523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ovéPole 12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598196" y="1700808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put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5582694" y="2099661"/>
              <a:ext cx="406802" cy="40680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35"/>
          <p:cNvGrpSpPr/>
          <p:nvPr/>
        </p:nvGrpSpPr>
        <p:grpSpPr>
          <a:xfrm>
            <a:off x="1642336" y="2880000"/>
            <a:ext cx="900000" cy="1152000"/>
            <a:chOff x="3082496" y="2799096"/>
            <a:chExt cx="913440" cy="1133960"/>
          </a:xfrm>
        </p:grpSpPr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082496" y="315597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nice 12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086703" y="354230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100580" y="2799096"/>
              <a:ext cx="882144" cy="3631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r>
                <a:rPr lang="cs-CZ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and futures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3165428" y="3201701"/>
              <a:ext cx="701732" cy="70173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Skupina 131"/>
          <p:cNvGrpSpPr/>
          <p:nvPr/>
        </p:nvGrpSpPr>
        <p:grpSpPr>
          <a:xfrm>
            <a:off x="3024000" y="2880000"/>
            <a:ext cx="900000" cy="1152000"/>
            <a:chOff x="3082496" y="2869786"/>
            <a:chExt cx="913440" cy="1063270"/>
          </a:xfrm>
        </p:grpSpPr>
        <p:cxnSp>
          <p:nvCxnSpPr>
            <p:cNvPr id="133" name="Přímá spojnice 132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082496" y="315597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nice 133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086703" y="354230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ovéPole 13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100580" y="2869786"/>
              <a:ext cx="882144" cy="3631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stock</a:t>
              </a:r>
              <a:r>
                <a:rPr lang="cs-CZ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and futures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6" name="Přímá spojnice 13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 flipV="1">
              <a:off x="3180796" y="3201701"/>
              <a:ext cx="701732" cy="701732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2880625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Long stock: a change in a share price changes the payoff from holding the share by the same amount</a:t>
            </a:r>
          </a:p>
        </p:txBody>
      </p: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3331319"/>
            <a:ext cx="471601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Short stock: a change in a share price changes the payoff from selling the stock short by the same amount but with the opposite sign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1638130" y="4781272"/>
            <a:ext cx="917646" cy="969037"/>
            <a:chOff x="1638130" y="4303539"/>
            <a:chExt cx="917646" cy="969037"/>
          </a:xfrm>
        </p:grpSpPr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42336" y="449549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646543" y="488182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ovéPole 8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60420" y="4303539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</a:t>
              </a:r>
              <a:r>
                <a:rPr lang="cs-CZ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bond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1638130" y="4656564"/>
              <a:ext cx="90443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Skupina 89"/>
          <p:cNvGrpSpPr/>
          <p:nvPr/>
        </p:nvGrpSpPr>
        <p:grpSpPr>
          <a:xfrm>
            <a:off x="3122947" y="4781272"/>
            <a:ext cx="917646" cy="994470"/>
            <a:chOff x="1638130" y="4278106"/>
            <a:chExt cx="917646" cy="994470"/>
          </a:xfrm>
        </p:grpSpPr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42336" y="4495493"/>
              <a:ext cx="0" cy="777083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646543" y="4881821"/>
              <a:ext cx="909233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ovéPole 9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60420" y="4278106"/>
              <a:ext cx="882144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bond</a:t>
              </a:r>
              <a:endParaRPr lang="en-GB" sz="11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94" name="Přímá spojnice 93"/>
            <p:cNvCxnSpPr/>
            <p:nvPr/>
          </p:nvCxnSpPr>
          <p:spPr>
            <a:xfrm>
              <a:off x="1638130" y="5092929"/>
              <a:ext cx="904434" cy="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0000" y="4731355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Long bond: a positive payoff from holding a bond is independent of the size of the share price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323286" y="5203643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Short bond: a negative payoff from issuing a bond is independent of the size of the share price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F46AC3E-0EDB-2E11-B8B4-F35CB3B499D5}"/>
              </a:ext>
            </a:extLst>
          </p:cNvPr>
          <p:cNvSpPr txBox="1"/>
          <p:nvPr/>
        </p:nvSpPr>
        <p:spPr>
          <a:xfrm>
            <a:off x="4320000" y="3997457"/>
            <a:ext cx="4716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Exactly the same payoff profile as a stock can be seen with futures contracts </a:t>
            </a:r>
          </a:p>
        </p:txBody>
      </p:sp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79615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Overview of option combinations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91591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securities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623" y="2721189"/>
            <a:ext cx="7704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Option combinations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combinations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are formed by either all long or all short option positions using different types of options (calls and puts) 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128174"/>
            <a:ext cx="70924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Vertical (cylinder) spread: the same expiry date and different exercise prices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762844"/>
            <a:ext cx="75960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rich variety of synthetic option profiles is characteristic of option markets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88000" y="1196088"/>
            <a:ext cx="79443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synthetic security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created by combining two or more underlying financial instruments in a process known as financial engineering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3562645"/>
            <a:ext cx="7764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Option combinations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spreads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are formed by a mixture of long and short option positions using the same or different types of options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375858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Classification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927957"/>
            <a:ext cx="41425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Spreads of two spreads (butterfly, condor)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394720"/>
            <a:ext cx="74160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Horizontal (calendar) spread: the same exercise price and different expiry dates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661681"/>
            <a:ext cx="650957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Diagonal spread: different exercise prices and different expiry dates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A0EC4B4-BE38-07F2-43DB-55E9F34DE826}"/>
              </a:ext>
            </a:extLst>
          </p:cNvPr>
          <p:cNvSpPr txBox="1"/>
          <p:nvPr/>
        </p:nvSpPr>
        <p:spPr>
          <a:xfrm>
            <a:off x="1512000" y="3290605"/>
            <a:ext cx="398081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Examples: straddle, strangle, strip, strap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9F3DF5-725D-5F3E-2B11-011EF61D1138}"/>
              </a:ext>
            </a:extLst>
          </p:cNvPr>
          <p:cNvSpPr txBox="1"/>
          <p:nvPr/>
        </p:nvSpPr>
        <p:spPr>
          <a:xfrm>
            <a:off x="1187625" y="5192864"/>
            <a:ext cx="6912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Combinations generated by an option and its underlying security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71FFBE-B0E3-3E5E-6370-2DCA3B7A38F8}"/>
              </a:ext>
            </a:extLst>
          </p:cNvPr>
          <p:cNvSpPr txBox="1"/>
          <p:nvPr/>
        </p:nvSpPr>
        <p:spPr>
          <a:xfrm>
            <a:off x="1475656" y="5486952"/>
            <a:ext cx="37444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Examples: covered call, protective put</a:t>
            </a:r>
          </a:p>
        </p:txBody>
      </p:sp>
    </p:spTree>
    <p:extLst>
      <p:ext uri="{BB962C8B-B14F-4D97-AF65-F5344CB8AC3E}">
        <p14:creationId xmlns:p14="http://schemas.microsoft.com/office/powerpoint/2010/main" val="363866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1763704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Straddle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1958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238967"/>
            <a:ext cx="76323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long straddle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of one long call option and one long put option, written on the same underlying security with the same exercise price and the same expiry date  </a:t>
            </a:r>
          </a:p>
        </p:txBody>
      </p: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7999" y="4558402"/>
            <a:ext cx="79367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long straddle bets on a greater price change independently of its direction at a cost of higher initial expenditure (two options must be purchased) </a:t>
            </a:r>
          </a:p>
        </p:txBody>
      </p:sp>
      <p:sp>
        <p:nvSpPr>
          <p:cNvPr id="151" name="TextovéPole 15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222881" y="5151306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short straddle generates an income from collected option premiums and bets on the low-price volatility of the underlying asset</a:t>
            </a: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864000" y="4212000"/>
            <a:ext cx="346223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Market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considerations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AD0D0BB-BD87-00AF-A5A9-849F3F720B42}"/>
              </a:ext>
            </a:extLst>
          </p:cNvPr>
          <p:cNvSpPr txBox="1"/>
          <p:nvPr/>
        </p:nvSpPr>
        <p:spPr>
          <a:xfrm>
            <a:off x="1187624" y="2068645"/>
            <a:ext cx="77200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short straddle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mirror image of a long straddle (one short call and one short put)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B001B832-CCC2-55E7-B0E2-6CF11340DA86}"/>
              </a:ext>
            </a:extLst>
          </p:cNvPr>
          <p:cNvGrpSpPr/>
          <p:nvPr/>
        </p:nvGrpSpPr>
        <p:grpSpPr>
          <a:xfrm>
            <a:off x="1598980" y="2712536"/>
            <a:ext cx="2626737" cy="1436210"/>
            <a:chOff x="1742476" y="2780928"/>
            <a:chExt cx="2626737" cy="14362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4095562" y="351419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5562" y="3514198"/>
                  <a:ext cx="188095" cy="262059"/>
                </a:xfrm>
                <a:prstGeom prst="rect">
                  <a:avLst/>
                </a:prstGeom>
                <a:blipFill>
                  <a:blip r:embed="rId1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308377" y="334441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8377" y="3344413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340456" y="293577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361213" y="3903676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351469" y="3566732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351072" y="3571730"/>
              <a:ext cx="192327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2427139" y="3531762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347282" y="3728056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3200275" y="3346218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ovéPole 12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838377" y="2780928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straddle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664116" y="3908793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1" name="TextovéPole 13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390325" y="3735479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5C59E712-E23C-D421-ADA0-85B0DB5D6E6E}"/>
                </a:ext>
              </a:extLst>
            </p:cNvPr>
            <p:cNvCxnSpPr/>
            <p:nvPr/>
          </p:nvCxnSpPr>
          <p:spPr>
            <a:xfrm>
              <a:off x="2339909" y="4047577"/>
              <a:ext cx="101901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ovéPole 9">
                  <a:extLst>
                    <a:ext uri="{FF2B5EF4-FFF2-40B4-BE49-F238E27FC236}">
                      <a16:creationId xmlns:a16="http://schemas.microsoft.com/office/drawing/2014/main" id="{D0CE556F-B0C1-749C-4A04-1BB8A2BAE891}"/>
                    </a:ext>
                  </a:extLst>
                </p:cNvPr>
                <p:cNvSpPr txBox="1"/>
                <p:nvPr/>
              </p:nvSpPr>
              <p:spPr>
                <a:xfrm>
                  <a:off x="1742476" y="3916197"/>
                  <a:ext cx="601955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" name="TextovéPole 9">
                  <a:extLst>
                    <a:ext uri="{FF2B5EF4-FFF2-40B4-BE49-F238E27FC236}">
                      <a16:creationId xmlns:a16="http://schemas.microsoft.com/office/drawing/2014/main" id="{D0CE556F-B0C1-749C-4A04-1BB8A2BAE8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2476" y="3916197"/>
                  <a:ext cx="601955" cy="257699"/>
                </a:xfrm>
                <a:prstGeom prst="rect">
                  <a:avLst/>
                </a:prstGeom>
                <a:blipFill>
                  <a:blip r:embed="rId14"/>
                  <a:stretch>
                    <a:fillRect l="-4082" r="-6122" b="-69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3195319" y="3681330"/>
              <a:ext cx="108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2425777" y="3677138"/>
              <a:ext cx="108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A54F4334-4EB9-BDEF-0EB6-A198FC18E8DB}"/>
              </a:ext>
            </a:extLst>
          </p:cNvPr>
          <p:cNvGrpSpPr/>
          <p:nvPr/>
        </p:nvGrpSpPr>
        <p:grpSpPr>
          <a:xfrm>
            <a:off x="4789674" y="2718041"/>
            <a:ext cx="2662646" cy="1510488"/>
            <a:chOff x="4599938" y="2784657"/>
            <a:chExt cx="2662646" cy="15104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824618" y="3510307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4618" y="3510307"/>
                  <a:ext cx="188095" cy="262059"/>
                </a:xfrm>
                <a:prstGeom prst="rect">
                  <a:avLst/>
                </a:prstGeom>
                <a:blipFill>
                  <a:blip r:embed="rId15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5069512" y="2931880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6090269" y="3189895"/>
              <a:ext cx="1008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086581" y="3087407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5080128" y="3567839"/>
              <a:ext cx="192327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V="1">
              <a:off x="5163815" y="3575161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V="1">
              <a:off x="5067569" y="3383059"/>
              <a:ext cx="101901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 flipH="1" flipV="1">
              <a:off x="5929331" y="3755145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ovéPole 13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483613" y="2784657"/>
              <a:ext cx="1197847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straddle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5" name="TextovéPole 13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461752" y="3167607"/>
              <a:ext cx="80083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6" name="TextovéPole 13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027941" y="3189895"/>
              <a:ext cx="730724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009748" y="352683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9748" y="3526830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095FA20C-7171-D9C5-A4D7-B0E094C2323E}"/>
                </a:ext>
              </a:extLst>
            </p:cNvPr>
            <p:cNvCxnSpPr/>
            <p:nvPr/>
          </p:nvCxnSpPr>
          <p:spPr>
            <a:xfrm flipV="1">
              <a:off x="5064415" y="3063061"/>
              <a:ext cx="101901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FAC1A0F2-20EC-F01C-2709-1ACB0C64EAF7}"/>
                    </a:ext>
                  </a:extLst>
                </p:cNvPr>
                <p:cNvSpPr txBox="1"/>
                <p:nvPr/>
              </p:nvSpPr>
              <p:spPr>
                <a:xfrm>
                  <a:off x="4599938" y="2937580"/>
                  <a:ext cx="464320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FAC1A0F2-20EC-F01C-2709-1ACB0C64EA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9938" y="2937580"/>
                  <a:ext cx="464320" cy="257699"/>
                </a:xfrm>
                <a:prstGeom prst="rect">
                  <a:avLst/>
                </a:prstGeom>
                <a:blipFill>
                  <a:blip r:embed="rId16"/>
                  <a:stretch>
                    <a:fillRect l="-263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6" name="Přímá spojnice 14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 flipH="1" flipV="1">
              <a:off x="5926096" y="3436697"/>
              <a:ext cx="108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nice 14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V="1">
              <a:off x="5168666" y="3432505"/>
              <a:ext cx="108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217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1800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Strangle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2696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1220786"/>
            <a:ext cx="79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long strangle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of one long call and one long put on the same underlying asset, with the same expiry but different exercise prices (higher for call and lower for put) 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2051414"/>
            <a:ext cx="7776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short strangle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made up of short option positions (it is a mirror image of a long strangle)</a:t>
            </a:r>
          </a:p>
        </p:txBody>
      </p: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1" y="4383128"/>
            <a:ext cx="781199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long strangle is cheaper to buy (calls with higher and puts with lower exercise prices are cheaper)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but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greater price changes, irrespective of their direction, are needed to move it into the in-the-money region</a:t>
            </a: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864000" y="4073720"/>
            <a:ext cx="381120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Comparison with straddle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93662" y="5219974"/>
            <a:ext cx="78484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short strangle bets on limited price volatility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it generates profit over a wider range of price movements but earns lower initial income (due to the cheaper call or put sold)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4E5CD6F4-3E23-8A79-275E-E414C2858AB2}"/>
              </a:ext>
            </a:extLst>
          </p:cNvPr>
          <p:cNvGrpSpPr/>
          <p:nvPr/>
        </p:nvGrpSpPr>
        <p:grpSpPr>
          <a:xfrm>
            <a:off x="1330464" y="2727739"/>
            <a:ext cx="3166794" cy="1372954"/>
            <a:chOff x="1329345" y="2457761"/>
            <a:chExt cx="3166794" cy="13729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4262374" y="3161536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9" name="TextovéPole 98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2374" y="3161536"/>
                  <a:ext cx="188095" cy="262059"/>
                </a:xfrm>
                <a:prstGeom prst="rect">
                  <a:avLst/>
                </a:prstGeom>
                <a:blipFill>
                  <a:blip r:embed="rId12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601054" y="299897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0" name="TextovéPole 9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1054" y="2998971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932065" y="258310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647099" y="3528529"/>
              <a:ext cx="1475813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667899" y="3238618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942681" y="3219068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1821239" y="3179100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930189" y="3373326"/>
              <a:ext cx="1641127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3416139" y="2999455"/>
              <a:ext cx="1080000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18900000" flipH="1">
              <a:off x="3415660" y="3334805"/>
              <a:ext cx="108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>
              <a:cxnSpLocks/>
            </p:cNvCxnSpPr>
            <p:nvPr/>
          </p:nvCxnSpPr>
          <p:spPr>
            <a:xfrm>
              <a:off x="1998790" y="3048955"/>
              <a:ext cx="663339" cy="663339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ovéPole 12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631277" y="2457761"/>
              <a:ext cx="1083805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strangle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975342" y="2710971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1" name="TextovéPole 13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488542" y="2710737"/>
              <a:ext cx="690429" cy="2277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578811" y="3230036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668286" y="3714799"/>
              <a:ext cx="900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524565" y="299897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4565" y="2998971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0BB159BB-303E-522B-D6E6-6EA09A636491}"/>
                    </a:ext>
                  </a:extLst>
                </p:cNvPr>
                <p:cNvSpPr txBox="1"/>
                <p:nvPr/>
              </p:nvSpPr>
              <p:spPr>
                <a:xfrm>
                  <a:off x="1329345" y="3573016"/>
                  <a:ext cx="601955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0BB159BB-303E-522B-D6E6-6EA09A6364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9345" y="3573016"/>
                  <a:ext cx="601955" cy="257699"/>
                </a:xfrm>
                <a:prstGeom prst="rect">
                  <a:avLst/>
                </a:prstGeom>
                <a:blipFill>
                  <a:blip r:embed="rId15"/>
                  <a:stretch>
                    <a:fillRect l="-3030" r="-6061" b="-952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CDCFF394-17E5-CAF0-67E6-F1BBB8538A4F}"/>
                </a:ext>
              </a:extLst>
            </p:cNvPr>
            <p:cNvCxnSpPr>
              <a:cxnSpLocks/>
            </p:cNvCxnSpPr>
            <p:nvPr/>
          </p:nvCxnSpPr>
          <p:spPr>
            <a:xfrm>
              <a:off x="1934193" y="3708662"/>
              <a:ext cx="697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284EFFD9-FB2A-B829-C310-3D529B2EE645}"/>
              </a:ext>
            </a:extLst>
          </p:cNvPr>
          <p:cNvGrpSpPr/>
          <p:nvPr/>
        </p:nvGrpSpPr>
        <p:grpSpPr>
          <a:xfrm>
            <a:off x="4887921" y="2727739"/>
            <a:ext cx="2924439" cy="1313348"/>
            <a:chOff x="4622374" y="2454333"/>
            <a:chExt cx="2924439" cy="1313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ovéPole 7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7358718" y="299695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3" name="TextovéPole 7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8718" y="2996952"/>
                  <a:ext cx="188095" cy="262059"/>
                </a:xfrm>
                <a:prstGeom prst="rect">
                  <a:avLst/>
                </a:prstGeom>
                <a:blipFill>
                  <a:blip r:embed="rId16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759396" y="316426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9396" y="3164266"/>
                  <a:ext cx="187089" cy="261225"/>
                </a:xfrm>
                <a:prstGeom prst="rect">
                  <a:avLst/>
                </a:prstGeom>
                <a:blipFill>
                  <a:blip r:embed="rId1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5072239" y="257968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808544" y="2746047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5082855" y="321564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5099024" y="2728689"/>
              <a:ext cx="708704" cy="708704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>
              <a:cxnSpLocks/>
            </p:cNvCxnSpPr>
            <p:nvPr/>
          </p:nvCxnSpPr>
          <p:spPr>
            <a:xfrm>
              <a:off x="6728385" y="2722471"/>
              <a:ext cx="637089" cy="637089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5566013" y="2454333"/>
              <a:ext cx="1306730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strangle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726480" y="2738900"/>
              <a:ext cx="0" cy="46692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802162" y="2723910"/>
              <a:ext cx="92637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664739" y="31629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2" name="TextovéPole 9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4739" y="3162948"/>
                  <a:ext cx="187089" cy="261225"/>
                </a:xfrm>
                <a:prstGeom prst="rect">
                  <a:avLst/>
                </a:prstGeom>
                <a:blipFill>
                  <a:blip r:embed="rId14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79C9EC3B-AE31-1962-7528-5C4168C15396}"/>
                </a:ext>
              </a:extLst>
            </p:cNvPr>
            <p:cNvCxnSpPr>
              <a:cxnSpLocks/>
            </p:cNvCxnSpPr>
            <p:nvPr/>
          </p:nvCxnSpPr>
          <p:spPr>
            <a:xfrm>
              <a:off x="5087254" y="2726617"/>
              <a:ext cx="697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FD70F00E-A3FA-DD26-8C2A-43E228AEA85B}"/>
                    </a:ext>
                  </a:extLst>
                </p:cNvPr>
                <p:cNvSpPr txBox="1"/>
                <p:nvPr/>
              </p:nvSpPr>
              <p:spPr>
                <a:xfrm>
                  <a:off x="4622374" y="2601136"/>
                  <a:ext cx="477278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FD70F00E-A3FA-DD26-8C2A-43E228AEA8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374" y="2601136"/>
                  <a:ext cx="477278" cy="2576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8855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772000" cy="648072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</a:t>
            </a:r>
            <a:r>
              <a:rPr lang="en-GB" dirty="0">
                <a:solidFill>
                  <a:srgbClr val="000000"/>
                </a:solidFill>
              </a:rPr>
              <a:t>trap and strip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8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1196562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long s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trap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consists of two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calls and one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put on the same security, with the same expiry date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and the same exercise prices</a:t>
            </a:r>
          </a:p>
        </p:txBody>
      </p:sp>
      <p:sp>
        <p:nvSpPr>
          <p:cNvPr id="150" name="TextovéPole 14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226166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long strap and strip each have one steeper rising arm (the right one in the strap and the left one in the strip)</a:t>
            </a:r>
          </a:p>
        </p:txBody>
      </p: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864000" y="3888000"/>
            <a:ext cx="39006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Comparison with straddle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779870"/>
            <a:ext cx="770448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steeper arm allows straps and strips to be in-the-money region earlier but at a higher price (three options need to be bought instead of two)</a:t>
            </a: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761881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long s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trip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of one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 and two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puts on the same security, with the same expiry date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and the same exercise prices</a:t>
            </a:r>
          </a:p>
        </p:txBody>
      </p:sp>
      <p:sp>
        <p:nvSpPr>
          <p:cNvPr id="146" name="TextovéPole 1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40880" y="5623405"/>
            <a:ext cx="74958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short strap and strip are mirror images of their long counterparts</a:t>
            </a: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77057D83-F49D-D23E-B41F-8AF6C64E78E1}"/>
              </a:ext>
            </a:extLst>
          </p:cNvPr>
          <p:cNvGrpSpPr/>
          <p:nvPr/>
        </p:nvGrpSpPr>
        <p:grpSpPr>
          <a:xfrm>
            <a:off x="1328400" y="2432022"/>
            <a:ext cx="2975179" cy="1485290"/>
            <a:chOff x="1403655" y="2432022"/>
            <a:chExt cx="2975179" cy="1485290"/>
          </a:xfrm>
        </p:grpSpPr>
        <p:grpSp>
          <p:nvGrpSpPr>
            <p:cNvPr id="11" name="Skupina 10"/>
            <p:cNvGrpSpPr/>
            <p:nvPr/>
          </p:nvGrpSpPr>
          <p:grpSpPr>
            <a:xfrm>
              <a:off x="2075385" y="2432022"/>
              <a:ext cx="2303449" cy="1485290"/>
              <a:chOff x="1895171" y="2166764"/>
              <a:chExt cx="2303449" cy="148529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ovéPole 78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650277" y="2908639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79" name="TextovéPole 78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50277" y="2908639"/>
                    <a:ext cx="188095" cy="262059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ovéPole 7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863092" y="2738854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80" name="TextovéPole 7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3092" y="2738854"/>
                    <a:ext cx="187089" cy="26122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1000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5171" y="2330212"/>
                <a:ext cx="0" cy="1292530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915928" y="3182260"/>
                <a:ext cx="1008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912240" y="2976246"/>
                <a:ext cx="0" cy="51362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905787" y="2966171"/>
                <a:ext cx="192327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2700000">
                <a:off x="1987991" y="2804209"/>
                <a:ext cx="1080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900848" y="3120429"/>
                <a:ext cx="1019012" cy="0"/>
              </a:xfrm>
              <a:prstGeom prst="line">
                <a:avLst/>
              </a:prstGeom>
              <a:ln w="12700">
                <a:solidFill>
                  <a:srgbClr val="7030A0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8900000" flipH="1">
                <a:off x="2754990" y="2740659"/>
                <a:ext cx="1080000" cy="0"/>
              </a:xfrm>
              <a:prstGeom prst="line">
                <a:avLst/>
              </a:prstGeom>
              <a:ln w="12700">
                <a:solidFill>
                  <a:srgbClr val="7030A0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2905392" y="2444930"/>
                <a:ext cx="459172" cy="1058058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2393092" y="2166764"/>
                <a:ext cx="1083805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strap</a:t>
                </a:r>
                <a:endPara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3119771" y="3167256"/>
                <a:ext cx="777105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1 long put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06" name="Přímá spojnice 10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900209" y="3272829"/>
                <a:ext cx="1019012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2908196" y="2461953"/>
                <a:ext cx="360040" cy="828059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3394092" y="2530313"/>
                <a:ext cx="804528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1 long call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1946940" y="3267597"/>
                <a:ext cx="881628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2 long calls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01" name="Přímá spojnice 10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2700000">
                <a:off x="1980806" y="3112054"/>
                <a:ext cx="108000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EB26022-B8BB-D10C-6C60-E75812FACFDA}"/>
                </a:ext>
              </a:extLst>
            </p:cNvPr>
            <p:cNvCxnSpPr>
              <a:cxnSpLocks/>
            </p:cNvCxnSpPr>
            <p:nvPr/>
          </p:nvCxnSpPr>
          <p:spPr>
            <a:xfrm>
              <a:off x="2081794" y="3770872"/>
              <a:ext cx="100888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ovéPole 13">
                  <a:extLst>
                    <a:ext uri="{FF2B5EF4-FFF2-40B4-BE49-F238E27FC236}">
                      <a16:creationId xmlns:a16="http://schemas.microsoft.com/office/drawing/2014/main" id="{AF2D566E-0287-7530-BADD-9A9472984D5D}"/>
                    </a:ext>
                  </a:extLst>
                </p:cNvPr>
                <p:cNvSpPr txBox="1"/>
                <p:nvPr/>
              </p:nvSpPr>
              <p:spPr>
                <a:xfrm>
                  <a:off x="1403655" y="3650416"/>
                  <a:ext cx="672290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−(2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4" name="TextovéPole 13">
                  <a:extLst>
                    <a:ext uri="{FF2B5EF4-FFF2-40B4-BE49-F238E27FC236}">
                      <a16:creationId xmlns:a16="http://schemas.microsoft.com/office/drawing/2014/main" id="{AF2D566E-0287-7530-BADD-9A9472984D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55" y="3650416"/>
                  <a:ext cx="672290" cy="257699"/>
                </a:xfrm>
                <a:prstGeom prst="rect">
                  <a:avLst/>
                </a:prstGeom>
                <a:blipFill>
                  <a:blip r:embed="rId16"/>
                  <a:stretch>
                    <a:fillRect l="-3636" r="-7273" b="-7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0881D57C-7199-0BAC-5889-0A1ADF6348C1}"/>
              </a:ext>
            </a:extLst>
          </p:cNvPr>
          <p:cNvGrpSpPr/>
          <p:nvPr/>
        </p:nvGrpSpPr>
        <p:grpSpPr>
          <a:xfrm>
            <a:off x="4888800" y="2432022"/>
            <a:ext cx="2975745" cy="1530597"/>
            <a:chOff x="4547776" y="2432022"/>
            <a:chExt cx="2975745" cy="1530597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FB405362-BA12-D974-079D-C3A633170789}"/>
                </a:ext>
              </a:extLst>
            </p:cNvPr>
            <p:cNvCxnSpPr>
              <a:cxnSpLocks/>
            </p:cNvCxnSpPr>
            <p:nvPr/>
          </p:nvCxnSpPr>
          <p:spPr>
            <a:xfrm>
              <a:off x="5231414" y="3836824"/>
              <a:ext cx="100888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21"/>
            <p:cNvGrpSpPr/>
            <p:nvPr/>
          </p:nvGrpSpPr>
          <p:grpSpPr>
            <a:xfrm>
              <a:off x="5220072" y="2432022"/>
              <a:ext cx="2303449" cy="1476093"/>
              <a:chOff x="5004855" y="2670820"/>
              <a:chExt cx="2303449" cy="1476093"/>
            </a:xfrm>
          </p:grpSpPr>
          <p:cxnSp>
            <p:nvCxnSpPr>
              <p:cNvPr id="120" name="Přímá spojnice 119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6021924" y="3482372"/>
                <a:ext cx="0" cy="56498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ovéPole 115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6759961" y="3412695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6" name="TextovéPole 115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59961" y="3412695"/>
                    <a:ext cx="188095" cy="26205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ovéPole 116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5972776" y="3242910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7" name="TextovéPole 116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2776" y="3242910"/>
                    <a:ext cx="187089" cy="261225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8" name="Přímá spojnice 117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04855" y="2834268"/>
                <a:ext cx="0" cy="1312645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6025612" y="3686316"/>
                <a:ext cx="1008000" cy="0"/>
              </a:xfrm>
              <a:prstGeom prst="line">
                <a:avLst/>
              </a:prstGeom>
              <a:ln w="12700">
                <a:solidFill>
                  <a:srgbClr val="7030A0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5015471" y="3470227"/>
                <a:ext cx="192327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2700000">
                <a:off x="5091538" y="3314402"/>
                <a:ext cx="1080000" cy="0"/>
              </a:xfrm>
              <a:prstGeom prst="line">
                <a:avLst/>
              </a:prstGeom>
              <a:ln w="12700">
                <a:solidFill>
                  <a:srgbClr val="7030A0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5010532" y="3624485"/>
                <a:ext cx="1019012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8900000" flipH="1">
                <a:off x="5864674" y="3244715"/>
                <a:ext cx="1080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7699" y="2936874"/>
                <a:ext cx="635949" cy="1126561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ovéPole 126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5502776" y="2670820"/>
                <a:ext cx="1083805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strip</a:t>
                </a:r>
                <a:endPara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132" name="TextovéPole 131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6387990" y="3650173"/>
                <a:ext cx="777105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1 long put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6503776" y="3034369"/>
                <a:ext cx="804528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1 long call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38" name="Přímá spojnice 13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6012160" y="3904868"/>
                <a:ext cx="1008000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5466576" y="2893027"/>
                <a:ext cx="555272" cy="1008953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ovéPole 139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6212750" y="3891927"/>
                <a:ext cx="887191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2 long puts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41" name="Přímá spojnice 14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8900000" flipH="1">
                <a:off x="5858618" y="3689178"/>
                <a:ext cx="108000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EAC06087-11B1-8AE3-0517-A1E777AAFF6F}"/>
                    </a:ext>
                  </a:extLst>
                </p:cNvPr>
                <p:cNvSpPr txBox="1"/>
                <p:nvPr/>
              </p:nvSpPr>
              <p:spPr>
                <a:xfrm>
                  <a:off x="4547776" y="3704920"/>
                  <a:ext cx="672290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9" name="TextovéPole 18">
                  <a:extLst>
                    <a:ext uri="{FF2B5EF4-FFF2-40B4-BE49-F238E27FC236}">
                      <a16:creationId xmlns:a16="http://schemas.microsoft.com/office/drawing/2014/main" id="{EAC06087-11B1-8AE3-0517-A1E777AAFF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7776" y="3704920"/>
                  <a:ext cx="672290" cy="257699"/>
                </a:xfrm>
                <a:prstGeom prst="rect">
                  <a:avLst/>
                </a:prstGeom>
                <a:blipFill>
                  <a:blip r:embed="rId19"/>
                  <a:stretch>
                    <a:fillRect l="-3636" r="-7273" b="-7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9" name="Skupina 128">
            <a:extLst>
              <a:ext uri="{FF2B5EF4-FFF2-40B4-BE49-F238E27FC236}">
                <a16:creationId xmlns:a16="http://schemas.microsoft.com/office/drawing/2014/main" id="{D0FA27E5-4B45-35C3-2197-4C4C5502D29E}"/>
              </a:ext>
            </a:extLst>
          </p:cNvPr>
          <p:cNvGrpSpPr/>
          <p:nvPr/>
        </p:nvGrpSpPr>
        <p:grpSpPr>
          <a:xfrm>
            <a:off x="2064717" y="2797553"/>
            <a:ext cx="1931357" cy="1953920"/>
            <a:chOff x="-416689" y="2061108"/>
            <a:chExt cx="1931357" cy="1953920"/>
          </a:xfrm>
        </p:grpSpPr>
        <p:cxnSp>
          <p:nvCxnSpPr>
            <p:cNvPr id="115" name="Přímá spojnice 114">
              <a:extLst>
                <a:ext uri="{FF2B5EF4-FFF2-40B4-BE49-F238E27FC236}">
                  <a16:creationId xmlns:a16="http://schemas.microsoft.com/office/drawing/2014/main" id="{4027238F-B508-7681-F7E5-98E3DA31E9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736" y="2061108"/>
              <a:ext cx="973932" cy="973932"/>
            </a:xfrm>
            <a:prstGeom prst="line">
              <a:avLst/>
            </a:prstGeom>
            <a:ln w="19050">
              <a:solidFill>
                <a:srgbClr val="C00000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>
              <a:extLst>
                <a:ext uri="{FF2B5EF4-FFF2-40B4-BE49-F238E27FC236}">
                  <a16:creationId xmlns:a16="http://schemas.microsoft.com/office/drawing/2014/main" id="{A92047AE-1435-2003-B057-E87ADAFF5C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16689" y="3041096"/>
              <a:ext cx="973932" cy="973932"/>
            </a:xfrm>
            <a:prstGeom prst="line">
              <a:avLst/>
            </a:prstGeom>
            <a:ln w="19050">
              <a:noFill/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2E1B1493-5974-7063-87A4-39AE3E206E6C}"/>
              </a:ext>
            </a:extLst>
          </p:cNvPr>
          <p:cNvGrpSpPr/>
          <p:nvPr/>
        </p:nvGrpSpPr>
        <p:grpSpPr>
          <a:xfrm rot="-5400000">
            <a:off x="5618610" y="2851667"/>
            <a:ext cx="1943469" cy="1966032"/>
            <a:chOff x="-416689" y="2048996"/>
            <a:chExt cx="1943469" cy="1966032"/>
          </a:xfrm>
        </p:grpSpPr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3962C986-9451-6EE9-64D4-BC26732CC2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848" y="2048996"/>
              <a:ext cx="973932" cy="973932"/>
            </a:xfrm>
            <a:prstGeom prst="line">
              <a:avLst/>
            </a:prstGeom>
            <a:ln w="19050">
              <a:solidFill>
                <a:srgbClr val="C00000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2F40B380-29EA-D39B-2841-D4BC905050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16689" y="3041096"/>
              <a:ext cx="973932" cy="973932"/>
            </a:xfrm>
            <a:prstGeom prst="line">
              <a:avLst/>
            </a:prstGeom>
            <a:ln w="19050">
              <a:noFill/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775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154768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Spreads 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798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623" y="4869108"/>
            <a:ext cx="7704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be long in a spread (buying the spread) means to be long in a more expensive option and short in a cheaper option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041560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Vertical (cylinder) spreads combine options with the same expiry date but different exercise prices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19766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Spreads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combine options with the opposite positions (long with short, short with long) using the same or different types of options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3640" y="1750676"/>
            <a:ext cx="2730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Types of spreads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99656" y="5429752"/>
            <a:ext cx="7308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be short in a spread (selling the spread) means to be short in a more expensive option and long in a cheaper option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4526386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Terminology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204652"/>
            <a:ext cx="45025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Spreads of two spreads (butterfly, condor)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3224424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Horizontal (calendar) spreads combine options with the same exercise price but different expiry dates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3715964"/>
            <a:ext cx="7416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Diagonal spreads combine options with different exercise prices and different expiry dates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5363CEEA-A7C3-E8BE-2E1D-853640BC297B}"/>
              </a:ext>
            </a:extLst>
          </p:cNvPr>
          <p:cNvGrpSpPr/>
          <p:nvPr/>
        </p:nvGrpSpPr>
        <p:grpSpPr>
          <a:xfrm>
            <a:off x="3226900" y="2531440"/>
            <a:ext cx="1224136" cy="692209"/>
            <a:chOff x="3226900" y="2592000"/>
            <a:chExt cx="1224136" cy="692209"/>
          </a:xfrm>
        </p:grpSpPr>
        <p:sp>
          <p:nvSpPr>
            <p:cNvPr id="65" name="TextovéPole 64">
              <a:extLst>
                <a:ext uri="{FF2B5EF4-FFF2-40B4-BE49-F238E27FC236}">
                  <a16:creationId xmlns:a16="http://schemas.microsoft.com/office/drawing/2014/main" id="{112C2A93-710C-43A2-8B31-C5D10344C836}"/>
                </a:ext>
              </a:extLst>
            </p:cNvPr>
            <p:cNvSpPr txBox="1"/>
            <p:nvPr/>
          </p:nvSpPr>
          <p:spPr>
            <a:xfrm>
              <a:off x="3226900" y="2592000"/>
              <a:ext cx="122413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7030A0"/>
                </a:buClr>
                <a:buSzPct val="100000"/>
              </a:pPr>
              <a:r>
                <a:rPr lang="en-GB" sz="1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vertical bear</a:t>
              </a:r>
            </a:p>
          </p:txBody>
        </p:sp>
        <p:sp>
          <p:nvSpPr>
            <p:cNvPr id="7" name="Volný tvar 6"/>
            <p:cNvSpPr>
              <a:spLocks noChangeAspect="1"/>
            </p:cNvSpPr>
            <p:nvPr/>
          </p:nvSpPr>
          <p:spPr>
            <a:xfrm>
              <a:off x="3329644" y="2926901"/>
              <a:ext cx="1095226" cy="357308"/>
            </a:xfrm>
            <a:custGeom>
              <a:avLst/>
              <a:gdLst>
                <a:gd name="connsiteX0" fmla="*/ 0 w 2166898"/>
                <a:gd name="connsiteY0" fmla="*/ 0 h 706931"/>
                <a:gd name="connsiteX1" fmla="*/ 722299 w 2166898"/>
                <a:gd name="connsiteY1" fmla="*/ 0 h 706931"/>
                <a:gd name="connsiteX2" fmla="*/ 1429230 w 2166898"/>
                <a:gd name="connsiteY2" fmla="*/ 706931 h 706931"/>
                <a:gd name="connsiteX3" fmla="*/ 2166898 w 2166898"/>
                <a:gd name="connsiteY3" fmla="*/ 706931 h 70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6898" h="706931">
                  <a:moveTo>
                    <a:pt x="0" y="0"/>
                  </a:moveTo>
                  <a:lnTo>
                    <a:pt x="722299" y="0"/>
                  </a:lnTo>
                  <a:lnTo>
                    <a:pt x="1429230" y="706931"/>
                  </a:lnTo>
                  <a:lnTo>
                    <a:pt x="2166898" y="70693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94E650A-C509-E79C-E641-885AAF8E3E4A}"/>
              </a:ext>
            </a:extLst>
          </p:cNvPr>
          <p:cNvGrpSpPr/>
          <p:nvPr/>
        </p:nvGrpSpPr>
        <p:grpSpPr>
          <a:xfrm>
            <a:off x="1944000" y="2530128"/>
            <a:ext cx="1224136" cy="691564"/>
            <a:chOff x="1944000" y="2590688"/>
            <a:chExt cx="1224136" cy="691564"/>
          </a:xfrm>
        </p:grpSpPr>
        <p:sp>
          <p:nvSpPr>
            <p:cNvPr id="63" name="TextovéPole 62">
              <a:extLst>
                <a:ext uri="{FF2B5EF4-FFF2-40B4-BE49-F238E27FC236}">
                  <a16:creationId xmlns:a16="http://schemas.microsoft.com/office/drawing/2014/main" id="{112C2A93-710C-43A2-8B31-C5D10344C836}"/>
                </a:ext>
              </a:extLst>
            </p:cNvPr>
            <p:cNvSpPr txBox="1"/>
            <p:nvPr/>
          </p:nvSpPr>
          <p:spPr>
            <a:xfrm>
              <a:off x="1944000" y="2590688"/>
              <a:ext cx="122413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7030A0"/>
                </a:buClr>
                <a:buSzPct val="100000"/>
              </a:pPr>
              <a:r>
                <a:rPr lang="en-GB" sz="1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vertical bull</a:t>
              </a:r>
            </a:p>
          </p:txBody>
        </p:sp>
        <p:sp>
          <p:nvSpPr>
            <p:cNvPr id="66" name="Volný tvar 65"/>
            <p:cNvSpPr>
              <a:spLocks noChangeAspect="1"/>
            </p:cNvSpPr>
            <p:nvPr/>
          </p:nvSpPr>
          <p:spPr>
            <a:xfrm flipH="1">
              <a:off x="1993100" y="2924944"/>
              <a:ext cx="1095226" cy="357308"/>
            </a:xfrm>
            <a:custGeom>
              <a:avLst/>
              <a:gdLst>
                <a:gd name="connsiteX0" fmla="*/ 0 w 2166898"/>
                <a:gd name="connsiteY0" fmla="*/ 0 h 706931"/>
                <a:gd name="connsiteX1" fmla="*/ 722299 w 2166898"/>
                <a:gd name="connsiteY1" fmla="*/ 0 h 706931"/>
                <a:gd name="connsiteX2" fmla="*/ 1429230 w 2166898"/>
                <a:gd name="connsiteY2" fmla="*/ 706931 h 706931"/>
                <a:gd name="connsiteX3" fmla="*/ 2166898 w 2166898"/>
                <a:gd name="connsiteY3" fmla="*/ 706931 h 70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6898" h="706931">
                  <a:moveTo>
                    <a:pt x="0" y="0"/>
                  </a:moveTo>
                  <a:lnTo>
                    <a:pt x="722299" y="0"/>
                  </a:lnTo>
                  <a:lnTo>
                    <a:pt x="1429230" y="706931"/>
                  </a:lnTo>
                  <a:lnTo>
                    <a:pt x="2166898" y="70693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FD6CCE9F-183B-8C94-9F6D-D869D00510D7}"/>
              </a:ext>
            </a:extLst>
          </p:cNvPr>
          <p:cNvGrpSpPr/>
          <p:nvPr/>
        </p:nvGrpSpPr>
        <p:grpSpPr>
          <a:xfrm>
            <a:off x="4716016" y="2531440"/>
            <a:ext cx="1841472" cy="692232"/>
            <a:chOff x="4716016" y="2592000"/>
            <a:chExt cx="1841472" cy="692232"/>
          </a:xfrm>
        </p:grpSpPr>
        <p:sp>
          <p:nvSpPr>
            <p:cNvPr id="67" name="TextovéPole 66">
              <a:extLst>
                <a:ext uri="{FF2B5EF4-FFF2-40B4-BE49-F238E27FC236}">
                  <a16:creationId xmlns:a16="http://schemas.microsoft.com/office/drawing/2014/main" id="{112C2A93-710C-43A2-8B31-C5D10344C836}"/>
                </a:ext>
              </a:extLst>
            </p:cNvPr>
            <p:cNvSpPr txBox="1"/>
            <p:nvPr/>
          </p:nvSpPr>
          <p:spPr>
            <a:xfrm>
              <a:off x="4716016" y="2592000"/>
              <a:ext cx="184147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7030A0"/>
                </a:buClr>
                <a:buSzPct val="100000"/>
              </a:pPr>
              <a:r>
                <a:rPr lang="en-GB" sz="1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rotated vertical bull</a:t>
              </a:r>
            </a:p>
          </p:txBody>
        </p:sp>
        <p:sp>
          <p:nvSpPr>
            <p:cNvPr id="17" name="Volný tvar 16"/>
            <p:cNvSpPr>
              <a:spLocks noChangeAspect="1"/>
            </p:cNvSpPr>
            <p:nvPr/>
          </p:nvSpPr>
          <p:spPr>
            <a:xfrm>
              <a:off x="5289861" y="2926924"/>
              <a:ext cx="722299" cy="357308"/>
            </a:xfrm>
            <a:custGeom>
              <a:avLst/>
              <a:gdLst>
                <a:gd name="connsiteX0" fmla="*/ 0 w 1444598"/>
                <a:gd name="connsiteY0" fmla="*/ 714615 h 714615"/>
                <a:gd name="connsiteX1" fmla="*/ 338097 w 1444598"/>
                <a:gd name="connsiteY1" fmla="*/ 376518 h 714615"/>
                <a:gd name="connsiteX2" fmla="*/ 1068080 w 1444598"/>
                <a:gd name="connsiteY2" fmla="*/ 376518 h 714615"/>
                <a:gd name="connsiteX3" fmla="*/ 1444598 w 1444598"/>
                <a:gd name="connsiteY3" fmla="*/ 0 h 714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598" h="714615">
                  <a:moveTo>
                    <a:pt x="0" y="714615"/>
                  </a:moveTo>
                  <a:lnTo>
                    <a:pt x="338097" y="376518"/>
                  </a:lnTo>
                  <a:lnTo>
                    <a:pt x="1068080" y="376518"/>
                  </a:lnTo>
                  <a:lnTo>
                    <a:pt x="1444598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FFBB54C-F617-5F31-FB37-5332923A646E}"/>
              </a:ext>
            </a:extLst>
          </p:cNvPr>
          <p:cNvGrpSpPr/>
          <p:nvPr/>
        </p:nvGrpSpPr>
        <p:grpSpPr>
          <a:xfrm>
            <a:off x="6341464" y="2531440"/>
            <a:ext cx="1841472" cy="687400"/>
            <a:chOff x="6341464" y="2592000"/>
            <a:chExt cx="1841472" cy="687400"/>
          </a:xfrm>
        </p:grpSpPr>
        <p:sp>
          <p:nvSpPr>
            <p:cNvPr id="69" name="TextovéPole 68">
              <a:extLst>
                <a:ext uri="{FF2B5EF4-FFF2-40B4-BE49-F238E27FC236}">
                  <a16:creationId xmlns:a16="http://schemas.microsoft.com/office/drawing/2014/main" id="{112C2A93-710C-43A2-8B31-C5D10344C836}"/>
                </a:ext>
              </a:extLst>
            </p:cNvPr>
            <p:cNvSpPr txBox="1"/>
            <p:nvPr/>
          </p:nvSpPr>
          <p:spPr>
            <a:xfrm>
              <a:off x="6341464" y="2592000"/>
              <a:ext cx="184147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7030A0"/>
                </a:buClr>
                <a:buSzPct val="100000"/>
              </a:pPr>
              <a:r>
                <a:rPr lang="en-GB" sz="1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rotated vertical bear</a:t>
              </a:r>
            </a:p>
          </p:txBody>
        </p:sp>
        <p:sp>
          <p:nvSpPr>
            <p:cNvPr id="79" name="Volný tvar 78"/>
            <p:cNvSpPr>
              <a:spLocks noChangeAspect="1"/>
            </p:cNvSpPr>
            <p:nvPr/>
          </p:nvSpPr>
          <p:spPr>
            <a:xfrm flipH="1">
              <a:off x="6876256" y="2922092"/>
              <a:ext cx="722299" cy="357308"/>
            </a:xfrm>
            <a:custGeom>
              <a:avLst/>
              <a:gdLst>
                <a:gd name="connsiteX0" fmla="*/ 0 w 1444598"/>
                <a:gd name="connsiteY0" fmla="*/ 714615 h 714615"/>
                <a:gd name="connsiteX1" fmla="*/ 338097 w 1444598"/>
                <a:gd name="connsiteY1" fmla="*/ 376518 h 714615"/>
                <a:gd name="connsiteX2" fmla="*/ 1068080 w 1444598"/>
                <a:gd name="connsiteY2" fmla="*/ 376518 h 714615"/>
                <a:gd name="connsiteX3" fmla="*/ 1444598 w 1444598"/>
                <a:gd name="connsiteY3" fmla="*/ 0 h 714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598" h="714615">
                  <a:moveTo>
                    <a:pt x="0" y="714615"/>
                  </a:moveTo>
                  <a:lnTo>
                    <a:pt x="338097" y="376518"/>
                  </a:lnTo>
                  <a:lnTo>
                    <a:pt x="1068080" y="376518"/>
                  </a:lnTo>
                  <a:lnTo>
                    <a:pt x="1444598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05984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Vertical spreads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324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Vertical bull spreads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378685"/>
            <a:ext cx="324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Vertical bear spread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1484784"/>
            <a:ext cx="18002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Rising middle segment flanked by horizontal lines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1008000" y="3833029"/>
            <a:ext cx="2573737" cy="1776755"/>
            <a:chOff x="1002860" y="4077072"/>
            <a:chExt cx="2573737" cy="1776755"/>
          </a:xfrm>
        </p:grpSpPr>
        <p:sp>
          <p:nvSpPr>
            <p:cNvPr id="123" name="TextovéPole 12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74868" y="4077072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vertical bear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3" name="Skupina 12"/>
            <p:cNvGrpSpPr/>
            <p:nvPr/>
          </p:nvGrpSpPr>
          <p:grpSpPr>
            <a:xfrm>
              <a:off x="1002860" y="4357289"/>
              <a:ext cx="2573737" cy="1496538"/>
              <a:chOff x="1356758" y="4596758"/>
              <a:chExt cx="2573737" cy="14965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TextovéPole 113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742400" y="5212776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14" name="TextovéPole 113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42400" y="5212776"/>
                    <a:ext cx="188095" cy="26205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081080" y="521693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1080" y="5216932"/>
                    <a:ext cx="187089" cy="261225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22581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6" name="Přímá spojnice 115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412091" y="4634349"/>
                <a:ext cx="6409" cy="1188000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41031" y="4772034"/>
                <a:ext cx="0" cy="50440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422707" y="5270308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47174" y="4773608"/>
                <a:ext cx="1319688" cy="1319688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410215" y="4776503"/>
                <a:ext cx="729085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3059307" y="4781522"/>
                <a:ext cx="778112" cy="778114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6499" y="5075502"/>
                <a:ext cx="922341" cy="922341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732428" y="5556599"/>
                    <a:ext cx="854218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cs-CZ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4" name="TextovéPole 12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2428" y="5556599"/>
                    <a:ext cx="854218" cy="2215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356758" y="4596758"/>
                    <a:ext cx="864521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6758" y="4596758"/>
                    <a:ext cx="864521" cy="2215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6" name="Přímá spojnice 125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3058837" y="5263991"/>
                <a:ext cx="0" cy="73385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416224" y="5074058"/>
                <a:ext cx="71246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TextovéPole 12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004591" y="504778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28" name="TextovéPole 12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04591" y="5047782"/>
                    <a:ext cx="187089" cy="261225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22581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9" name="Přímá spojnice 128"/>
              <p:cNvCxnSpPr/>
              <p:nvPr/>
            </p:nvCxnSpPr>
            <p:spPr>
              <a:xfrm>
                <a:off x="1410215" y="5550165"/>
                <a:ext cx="1648622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061555" y="5996039"/>
                <a:ext cx="71246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TextovéPole 13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2137837"/>
            <a:ext cx="191721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lvl="1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Combination can be made from either only call options or only put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750923" y="2916000"/>
                <a:ext cx="365142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44000" indent="-14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Cheaper protection against falling price</a:t>
                </a:r>
                <a:r>
                  <a:rPr lang="cs-CZ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but capped gain when the price rises 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call)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23" y="2916000"/>
                <a:ext cx="3651425" cy="461665"/>
              </a:xfrm>
              <a:prstGeom prst="rect">
                <a:avLst/>
              </a:prstGeom>
              <a:blipFill>
                <a:blip r:embed="rId22"/>
                <a:stretch>
                  <a:fillRect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4265800" y="2916000"/>
                <a:ext cx="330595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44000" indent="-14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loss when the price falls but less income when the price rises 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put)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800" y="2916000"/>
                <a:ext cx="3305959" cy="461665"/>
              </a:xfrm>
              <a:prstGeom prst="rect">
                <a:avLst/>
              </a:prstGeom>
              <a:blipFill>
                <a:blip r:embed="rId23"/>
                <a:stretch>
                  <a:fillRect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Skupina 25"/>
          <p:cNvGrpSpPr/>
          <p:nvPr/>
        </p:nvGrpSpPr>
        <p:grpSpPr>
          <a:xfrm>
            <a:off x="4500000" y="3834192"/>
            <a:ext cx="2518404" cy="1795124"/>
            <a:chOff x="3845462" y="3968825"/>
            <a:chExt cx="2518404" cy="17951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175771" y="4957895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7" name="TextovéPole 13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771" y="4957895"/>
                  <a:ext cx="188095" cy="262059"/>
                </a:xfrm>
                <a:prstGeom prst="rect">
                  <a:avLst/>
                </a:prstGeom>
                <a:blipFill>
                  <a:blip r:embed="rId24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ovéPole 13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459244" y="496014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8" name="TextovéPole 13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9244" y="4960144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845462" y="4379468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856078" y="5015427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024400" y="4255694"/>
              <a:ext cx="1469747" cy="1469747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93371" y="5717094"/>
              <a:ext cx="66280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23928" y="4872729"/>
              <a:ext cx="585329" cy="585328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25241" y="4596889"/>
              <a:ext cx="975586" cy="975587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ovéPole 14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866622" y="3968825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vertical bear put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ovéPole 14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466280" y="5542350"/>
                  <a:ext cx="81046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7" name="TextovéPole 146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6280" y="5542350"/>
                  <a:ext cx="810467" cy="221599"/>
                </a:xfrm>
                <a:prstGeom prst="rect">
                  <a:avLst/>
                </a:prstGeom>
                <a:blipFill>
                  <a:blip r:embed="rId25"/>
                  <a:stretch>
                    <a:fillRect t="-11111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167124" y="4688309"/>
                  <a:ext cx="846709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7124" y="4688309"/>
                  <a:ext cx="846709" cy="221599"/>
                </a:xfrm>
                <a:prstGeom prst="rect">
                  <a:avLst/>
                </a:prstGeom>
                <a:blipFill>
                  <a:blip r:embed="rId26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9" name="Přímá spojnice 14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23437" y="4604573"/>
              <a:ext cx="0" cy="41736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857279" y="4593972"/>
              <a:ext cx="664856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ovéPole 15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434423" y="480562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51" name="TextovéPole 15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4423" y="4805624"/>
                  <a:ext cx="187089" cy="261225"/>
                </a:xfrm>
                <a:prstGeom prst="rect">
                  <a:avLst/>
                </a:prstGeom>
                <a:blipFill>
                  <a:blip r:embed="rId2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2" name="Přímá spojnice 151"/>
            <p:cNvCxnSpPr/>
            <p:nvPr/>
          </p:nvCxnSpPr>
          <p:spPr>
            <a:xfrm>
              <a:off x="4524857" y="4871960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nice 15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494926" y="5565533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5492474" y="5026283"/>
              <a:ext cx="0" cy="682798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ovéPole 15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3891733"/>
            <a:ext cx="1800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Falling middle segment flanked by horizontal lines</a:t>
            </a:r>
          </a:p>
        </p:txBody>
      </p:sp>
      <p:sp>
        <p:nvSpPr>
          <p:cNvPr id="156" name="TextovéPole 15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7200000" y="4529452"/>
            <a:ext cx="184829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Combination can be made from either only call options or only put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ovéPole 1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853200" y="5611291"/>
                <a:ext cx="33120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44000" indent="-14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loss when the price rises but lower income when the price falls 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call)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7" name="TextovéPole 1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00" y="5611291"/>
                <a:ext cx="3312000" cy="461665"/>
              </a:xfrm>
              <a:prstGeom prst="rect">
                <a:avLst/>
              </a:prstGeom>
              <a:blipFill>
                <a:blip r:embed="rId28"/>
                <a:stretch>
                  <a:fillRect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ovéPole 15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4312800" y="5610685"/>
                <a:ext cx="356356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44000" indent="-144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Cheaper protection against rising price</a:t>
                </a:r>
                <a:r>
                  <a:rPr lang="cs-CZ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but capped gain when the price falls (vis-a-vis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𝑋</m:t>
                        </m:r>
                      </m:e>
                      <m:sub>
                        <m: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put)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8" name="TextovéPole 157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800" y="5610685"/>
                <a:ext cx="3563561" cy="461665"/>
              </a:xfrm>
              <a:prstGeom prst="rect">
                <a:avLst/>
              </a:prstGeom>
              <a:blipFill>
                <a:blip r:embed="rId29"/>
                <a:stretch>
                  <a:fillRect b="-9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Skupina 31"/>
          <p:cNvGrpSpPr/>
          <p:nvPr/>
        </p:nvGrpSpPr>
        <p:grpSpPr>
          <a:xfrm>
            <a:off x="971600" y="1326616"/>
            <a:ext cx="2547396" cy="1614838"/>
            <a:chOff x="1738183" y="2247548"/>
            <a:chExt cx="2547396" cy="1614838"/>
          </a:xfrm>
        </p:grpSpPr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483769" y="2480061"/>
              <a:ext cx="1322917" cy="1322918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1765299" y="3021912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4097484" y="323661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7484" y="3236618"/>
                  <a:ext cx="188095" cy="262059"/>
                </a:xfrm>
                <a:prstGeom prst="rect">
                  <a:avLst/>
                </a:prstGeom>
                <a:blipFill>
                  <a:blip r:embed="rId30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36164" y="307405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6164" y="3074053"/>
                  <a:ext cx="187089" cy="261225"/>
                </a:xfrm>
                <a:prstGeom prst="rect">
                  <a:avLst/>
                </a:prstGeom>
                <a:blipFill>
                  <a:blip r:embed="rId31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767175" y="265819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485312" y="3298633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777791" y="329415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271937" y="3371477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65299" y="3803037"/>
              <a:ext cx="72908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483768" y="2609222"/>
              <a:ext cx="922341" cy="92234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788335" y="2247548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vertical bull call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738183" y="3606057"/>
                  <a:ext cx="79700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8183" y="3606057"/>
                  <a:ext cx="797007" cy="221599"/>
                </a:xfrm>
                <a:prstGeom prst="rect">
                  <a:avLst/>
                </a:prstGeom>
                <a:blipFill>
                  <a:blip r:embed="rId32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ovéPole 8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758732" y="2837113"/>
                  <a:ext cx="885406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5" name="TextovéPole 8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8732" y="2837113"/>
                  <a:ext cx="885406" cy="221599"/>
                </a:xfrm>
                <a:prstGeom prst="rect">
                  <a:avLst/>
                </a:prstGeom>
                <a:blipFill>
                  <a:blip r:embed="rId33"/>
                  <a:stretch>
                    <a:fillRect t="-10811"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Přímá spojnice 8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398553" y="2656666"/>
              <a:ext cx="0" cy="62784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71308" y="3533751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359675" y="325541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8" name="TextovéPole 8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675" y="3255415"/>
                  <a:ext cx="187089" cy="261225"/>
                </a:xfrm>
                <a:prstGeom prst="rect">
                  <a:avLst/>
                </a:prstGeom>
                <a:blipFill>
                  <a:blip r:embed="rId1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401140" y="2611726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Skupina 110"/>
          <p:cNvGrpSpPr/>
          <p:nvPr/>
        </p:nvGrpSpPr>
        <p:grpSpPr>
          <a:xfrm>
            <a:off x="4500000" y="1326616"/>
            <a:ext cx="2519761" cy="1598643"/>
            <a:chOff x="4651094" y="1412776"/>
            <a:chExt cx="2519761" cy="1598643"/>
          </a:xfrm>
        </p:grpSpPr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5076829" y="1785833"/>
              <a:ext cx="1225585" cy="122558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>
              <a:off x="5310460" y="2596038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982760" y="2401846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3" name="TextovéPole 92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2760" y="2401846"/>
                  <a:ext cx="188095" cy="262059"/>
                </a:xfrm>
                <a:prstGeom prst="rect">
                  <a:avLst/>
                </a:prstGeom>
                <a:blipFill>
                  <a:blip r:embed="rId30"/>
                  <a:stretch>
                    <a:fillRect l="-2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ovéPole 9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321440" y="224616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4" name="TextovéPole 9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1440" y="2246160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5" name="Přímá spojnice 9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652451" y="1823419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314876" y="2463861"/>
              <a:ext cx="0" cy="432727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663067" y="2459378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651094" y="1916493"/>
              <a:ext cx="679545" cy="679545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314047" y="1788056"/>
              <a:ext cx="729085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5310460" y="1934181"/>
              <a:ext cx="975586" cy="975587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ovéPole 10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673611" y="1412776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vertical bull put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ovéPole 102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796136" y="2585844"/>
                  <a:ext cx="810467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3" name="TextovéPole 102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2585844"/>
                  <a:ext cx="810467" cy="221599"/>
                </a:xfrm>
                <a:prstGeom prst="rect">
                  <a:avLst/>
                </a:prstGeom>
                <a:blipFill>
                  <a:blip r:embed="rId14"/>
                  <a:stretch>
                    <a:fillRect t="-11111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ovéPole 10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6182133" y="1601167"/>
                  <a:ext cx="959786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</a:t>
                  </a: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4" name="TextovéPole 10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2133" y="1601167"/>
                  <a:ext cx="959786" cy="221599"/>
                </a:xfrm>
                <a:prstGeom prst="rect">
                  <a:avLst/>
                </a:prstGeom>
                <a:blipFill>
                  <a:blip r:embed="rId34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291513" y="1814469"/>
              <a:ext cx="0" cy="62784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656665" y="2908700"/>
              <a:ext cx="648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336391" y="224616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7" name="TextovéPole 10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6391" y="2246160"/>
                  <a:ext cx="187089" cy="261225"/>
                </a:xfrm>
                <a:prstGeom prst="rect">
                  <a:avLst/>
                </a:prstGeom>
                <a:blipFill>
                  <a:blip r:embed="rId16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286416" y="1927424"/>
              <a:ext cx="71246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30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Option combinations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4398409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Rotated vertical spreads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07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348000"/>
            <a:ext cx="392402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futures contracts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6444000" y="2151275"/>
            <a:ext cx="262311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Combinations are made from opposite positions of call and put options</a:t>
            </a:r>
          </a:p>
        </p:txBody>
      </p:sp>
      <p:grpSp>
        <p:nvGrpSpPr>
          <p:cNvPr id="28" name="Skupina 27"/>
          <p:cNvGrpSpPr/>
          <p:nvPr/>
        </p:nvGrpSpPr>
        <p:grpSpPr>
          <a:xfrm>
            <a:off x="1056317" y="1346667"/>
            <a:ext cx="2583892" cy="1505808"/>
            <a:chOff x="1056317" y="1881657"/>
            <a:chExt cx="2583892" cy="1505808"/>
          </a:xfrm>
        </p:grpSpPr>
        <p:sp>
          <p:nvSpPr>
            <p:cNvPr id="123" name="TextovéPole 12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74868" y="188165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Rotated vertical bull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3388502" y="277789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8502" y="2777892"/>
                  <a:ext cx="188095" cy="262059"/>
                </a:xfrm>
                <a:prstGeom prst="rect">
                  <a:avLst/>
                </a:prstGeom>
                <a:blipFill>
                  <a:blip r:embed="rId2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727182" y="27820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7182" y="2782048"/>
                  <a:ext cx="187089" cy="261225"/>
                </a:xfrm>
                <a:prstGeom prst="rect">
                  <a:avLst/>
                </a:prstGeom>
                <a:blipFill>
                  <a:blip r:embed="rId29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058193" y="2199465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1787133" y="2337150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068809" y="2835424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88271" y="2341619"/>
              <a:ext cx="185193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697595" y="2197765"/>
              <a:ext cx="934799" cy="934802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ovéPole 1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557542" y="3106347"/>
                  <a:ext cx="854218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4" name="TextovéPole 1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7542" y="3106347"/>
                  <a:ext cx="854218" cy="221599"/>
                </a:xfrm>
                <a:prstGeom prst="rect">
                  <a:avLst/>
                </a:prstGeom>
                <a:blipFill>
                  <a:blip r:embed="rId30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ovéPole 12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986971" y="2155908"/>
                  <a:ext cx="86452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5" name="TextovéPole 124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6971" y="2155908"/>
                  <a:ext cx="864521" cy="221599"/>
                </a:xfrm>
                <a:prstGeom prst="rect">
                  <a:avLst/>
                </a:prstGeom>
                <a:blipFill>
                  <a:blip r:embed="rId31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704939" y="2618692"/>
              <a:ext cx="0" cy="49658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81856" y="2629943"/>
              <a:ext cx="928800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ovéPole 12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535362" y="278092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8" name="TextovéPole 12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5362" y="2780928"/>
                  <a:ext cx="187089" cy="261225"/>
                </a:xfrm>
                <a:prstGeom prst="rect">
                  <a:avLst/>
                </a:prstGeom>
                <a:blipFill>
                  <a:blip r:embed="rId3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9" name="Přímá spojnice 128"/>
            <p:cNvCxnSpPr/>
            <p:nvPr/>
          </p:nvCxnSpPr>
          <p:spPr>
            <a:xfrm>
              <a:off x="1056317" y="3115281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nice 13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1073211" y="2353042"/>
              <a:ext cx="714921" cy="714923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nice 13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1115616" y="2624527"/>
              <a:ext cx="671124" cy="671125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nice 13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2701582" y="2155908"/>
              <a:ext cx="469551" cy="46955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"/>
          <p:cNvGrpSpPr/>
          <p:nvPr/>
        </p:nvGrpSpPr>
        <p:grpSpPr>
          <a:xfrm>
            <a:off x="3925192" y="1346667"/>
            <a:ext cx="2519016" cy="1505808"/>
            <a:chOff x="4501256" y="2486697"/>
            <a:chExt cx="2519016" cy="1505808"/>
          </a:xfrm>
        </p:grpSpPr>
        <p:sp>
          <p:nvSpPr>
            <p:cNvPr id="130" name="TextovéPole 12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518543" y="248669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Rotated vertical bear spread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ovéPole 134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6832177" y="3382932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35" name="TextovéPole 134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2177" y="3382932"/>
                  <a:ext cx="188095" cy="262059"/>
                </a:xfrm>
                <a:prstGeom prst="rect">
                  <a:avLst/>
                </a:prstGeom>
                <a:blipFill>
                  <a:blip r:embed="rId33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264637" y="338708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4637" y="3387088"/>
                  <a:ext cx="187089" cy="261225"/>
                </a:xfrm>
                <a:prstGeom prst="rect">
                  <a:avLst/>
                </a:prstGeom>
                <a:blipFill>
                  <a:blip r:embed="rId34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5" name="Přímá spojnice 17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4501868" y="2804505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5230939" y="3226408"/>
              <a:ext cx="0" cy="504404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4512484" y="3440464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nice 1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15360" y="2946659"/>
              <a:ext cx="164145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nice 17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149085" y="2946191"/>
              <a:ext cx="657704" cy="657706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ovéPole 179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538625" y="3711387"/>
                  <a:ext cx="854218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0" name="TextovéPole 179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625" y="3711387"/>
                  <a:ext cx="854218" cy="221599"/>
                </a:xfrm>
                <a:prstGeom prst="rect">
                  <a:avLst/>
                </a:prstGeom>
                <a:blipFill>
                  <a:blip r:embed="rId35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ovéPole 1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066568" y="2760948"/>
                  <a:ext cx="86452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short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call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1" name="TextovéPole 18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6568" y="2760948"/>
                  <a:ext cx="864521" cy="221599"/>
                </a:xfrm>
                <a:prstGeom prst="rect">
                  <a:avLst/>
                </a:prstGeom>
                <a:blipFill>
                  <a:blip r:embed="rId36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2" name="Přímá spojnice 181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148614" y="2936965"/>
              <a:ext cx="0" cy="49658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Přímá spojnice 18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5236047" y="3234983"/>
              <a:ext cx="902904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TextovéPole 1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088447" y="338596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84" name="TextovéPole 1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8447" y="3385968"/>
                  <a:ext cx="187089" cy="261225"/>
                </a:xfrm>
                <a:prstGeom prst="rect">
                  <a:avLst/>
                </a:prstGeom>
                <a:blipFill>
                  <a:blip r:embed="rId37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Přímá spojnice 184"/>
            <p:cNvCxnSpPr/>
            <p:nvPr/>
          </p:nvCxnSpPr>
          <p:spPr>
            <a:xfrm>
              <a:off x="5227887" y="3727118"/>
              <a:ext cx="1648622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nice 18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01256" y="3013868"/>
              <a:ext cx="714921" cy="714923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nice 18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>
              <a:cxnSpLocks/>
            </p:cNvCxnSpPr>
            <p:nvPr/>
          </p:nvCxnSpPr>
          <p:spPr>
            <a:xfrm>
              <a:off x="4730692" y="2724862"/>
              <a:ext cx="505622" cy="505623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nice 1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145257" y="3234036"/>
              <a:ext cx="469551" cy="46955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1917759" y="4405255"/>
            <a:ext cx="2512465" cy="1255993"/>
            <a:chOff x="1065485" y="4654714"/>
            <a:chExt cx="2512465" cy="1255993"/>
          </a:xfrm>
        </p:grpSpPr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80706" y="465471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synthetic futures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1065485" y="4842356"/>
              <a:ext cx="2512465" cy="1068351"/>
              <a:chOff x="1065485" y="4842356"/>
              <a:chExt cx="2512465" cy="10683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ovéPole 60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61" name="TextovéPole 60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Přímá spojnice 72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065955" y="4959255"/>
                <a:ext cx="0" cy="922629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38968" y="5277632"/>
                <a:ext cx="0" cy="50440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070162" y="5401820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1605331" y="5305189"/>
                <a:ext cx="517996" cy="605518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065485" y="5778683"/>
                <a:ext cx="1066058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H="1">
                <a:off x="2131490" y="4931867"/>
                <a:ext cx="862124" cy="862126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14939" y="4842356"/>
                <a:ext cx="998338" cy="1025143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ovéPole 8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2367961" y="5471608"/>
                    <a:ext cx="797007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4" name="TextovéPole 83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7961" y="5471608"/>
                    <a:ext cx="797007" cy="221599"/>
                  </a:xfrm>
                  <a:prstGeom prst="rect">
                    <a:avLst/>
                  </a:prstGeom>
                  <a:blipFill>
                    <a:blip r:embed="rId39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ovéPole 8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1065883" y="5452076"/>
                    <a:ext cx="885406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put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5" name="TextovéPole 8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5883" y="5452076"/>
                    <a:ext cx="885406" cy="221599"/>
                  </a:xfrm>
                  <a:prstGeom prst="rect">
                    <a:avLst/>
                  </a:prstGeom>
                  <a:blipFill>
                    <a:blip r:embed="rId40"/>
                    <a:stretch>
                      <a:fillRect t="-10811" b="-1351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8" name="Přímá spojnice 17"/>
              <p:cNvCxnSpPr/>
              <p:nvPr/>
            </p:nvCxnSpPr>
            <p:spPr>
              <a:xfrm>
                <a:off x="2136221" y="5294812"/>
                <a:ext cx="1267649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981609" y="5347558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609" y="5347558"/>
                    <a:ext cx="187089" cy="261225"/>
                  </a:xfrm>
                  <a:prstGeom prst="rect">
                    <a:avLst/>
                  </a:prstGeom>
                  <a:blipFill>
                    <a:blip r:embed="rId41"/>
                    <a:stretch>
                      <a:fillRect l="-1290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73" name="Skupina 172"/>
          <p:cNvGrpSpPr/>
          <p:nvPr/>
        </p:nvGrpSpPr>
        <p:grpSpPr>
          <a:xfrm>
            <a:off x="5298114" y="4450015"/>
            <a:ext cx="2588480" cy="1249001"/>
            <a:chOff x="989470" y="4540647"/>
            <a:chExt cx="2588480" cy="1249001"/>
          </a:xfrm>
        </p:grpSpPr>
        <p:sp>
          <p:nvSpPr>
            <p:cNvPr id="190" name="TextovéPole 18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080706" y="4540647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synthetic futures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91" name="Skupina 190"/>
            <p:cNvGrpSpPr/>
            <p:nvPr/>
          </p:nvGrpSpPr>
          <p:grpSpPr>
            <a:xfrm>
              <a:off x="989470" y="4761547"/>
              <a:ext cx="2588480" cy="1028101"/>
              <a:chOff x="989470" y="4761547"/>
              <a:chExt cx="2588480" cy="10281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2" name="TextovéPole 191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/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92" name="TextovéPole 191">
                    <a:extLst>
                      <a:ext uri="{FF2B5EF4-FFF2-40B4-BE49-F238E27FC236}">
                        <a16:creationId xmlns:a16="http://schemas.microsoft.com/office/drawing/2014/main" id="{4DB67B49-6BE4-460E-9AC7-8788277105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9855" y="5344288"/>
                    <a:ext cx="188095" cy="262059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 l="-2333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3" name="Přímá spojnice 192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059546" y="4761547"/>
                <a:ext cx="0" cy="896525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římá spojnice 193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138968" y="5009677"/>
                <a:ext cx="0" cy="592325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římá spojnice 194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070162" y="5401820"/>
                <a:ext cx="243571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římá spojnice 19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396267" y="4871027"/>
                <a:ext cx="727059" cy="727059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římá spojnice 19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065485" y="5008352"/>
                <a:ext cx="1066058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římá spojnice 19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9304" y="5002945"/>
                <a:ext cx="757381" cy="757382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římá spojnice 19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776140" y="4835228"/>
                <a:ext cx="954419" cy="954420"/>
              </a:xfrm>
              <a:prstGeom prst="line">
                <a:avLst/>
              </a:prstGeom>
              <a:ln w="31750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0" name="TextovéPole 199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2301881" y="5083079"/>
                    <a:ext cx="835077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short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call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0" name="TextovéPole 199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1881" y="5083079"/>
                    <a:ext cx="835077" cy="221599"/>
                  </a:xfrm>
                  <a:prstGeom prst="rect">
                    <a:avLst/>
                  </a:prstGeom>
                  <a:blipFill>
                    <a:blip r:embed="rId42"/>
                    <a:stretch>
                      <a:fillRect t="-13889" b="-1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1" name="TextovéPole 200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989470" y="5152847"/>
                    <a:ext cx="885406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 algn="ctr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cs-CZ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long</a:t>
                    </a:r>
                    <a:r>
                      <a: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cs-CZ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 </m:t>
                            </m:r>
                          </m:sub>
                        </m:sSub>
                      </m:oMath>
                    </a14:m>
                    <a:r>
                      <a:rPr lang="cs-CZ" sz="105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put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1" name="TextovéPole 200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9470" y="5152847"/>
                    <a:ext cx="885406" cy="221599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 t="-11111" b="-1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2" name="Přímá spojnice 201"/>
              <p:cNvCxnSpPr/>
              <p:nvPr/>
            </p:nvCxnSpPr>
            <p:spPr>
              <a:xfrm>
                <a:off x="2120853" y="5602198"/>
                <a:ext cx="1267649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" name="TextovéPole 2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007079" y="520755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204" name="TextovéPole 2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7079" y="5207552"/>
                    <a:ext cx="187089" cy="261225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 l="-1290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12" name="TextovéPole 111"/>
          <p:cNvSpPr txBox="1"/>
          <p:nvPr/>
        </p:nvSpPr>
        <p:spPr>
          <a:xfrm>
            <a:off x="6444000" y="1496582"/>
            <a:ext cx="269979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Horizontal middle segment flanked by rising (bull spread) or falling (bear spread) lines</a:t>
            </a:r>
          </a:p>
        </p:txBody>
      </p:sp>
      <p:sp>
        <p:nvSpPr>
          <p:cNvPr id="137" name="TextovéPole 136"/>
          <p:cNvSpPr txBox="1"/>
          <p:nvPr/>
        </p:nvSpPr>
        <p:spPr>
          <a:xfrm>
            <a:off x="1187624" y="3695289"/>
            <a:ext cx="78123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Rotated vertical spread with common exercise price replicates the payoff profile of a long or short futures contract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288FDD-7EF7-E9C3-F217-4B6AF3E76E30}"/>
              </a:ext>
            </a:extLst>
          </p:cNvPr>
          <p:cNvSpPr txBox="1"/>
          <p:nvPr/>
        </p:nvSpPr>
        <p:spPr>
          <a:xfrm>
            <a:off x="1008000" y="2869260"/>
            <a:ext cx="769334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000" indent="-144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Rotated vertical spreads generate initial income (by selling more expensive options) and expect to profit from a zone of price uncertainty in prevailing bullish or bearish markets</a:t>
            </a:r>
          </a:p>
        </p:txBody>
      </p:sp>
    </p:spTree>
    <p:extLst>
      <p:ext uri="{BB962C8B-B14F-4D97-AF65-F5344CB8AC3E}">
        <p14:creationId xmlns:p14="http://schemas.microsoft.com/office/powerpoint/2010/main" val="2021193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36908</TotalTime>
  <Words>1816</Words>
  <Application>Microsoft Office PowerPoint</Application>
  <PresentationFormat>Předvádění na obrazovce (4:3)</PresentationFormat>
  <Paragraphs>289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Algerian</vt:lpstr>
      <vt:lpstr>Arial</vt:lpstr>
      <vt:lpstr>Calibri</vt:lpstr>
      <vt:lpstr>Cambria Math</vt:lpstr>
      <vt:lpstr>Georgia</vt:lpstr>
      <vt:lpstr>Tahoma</vt:lpstr>
      <vt:lpstr>Trebuchet MS</vt:lpstr>
      <vt:lpstr>Wingdings</vt:lpstr>
      <vt:lpstr>FMI</vt:lpstr>
      <vt:lpstr>Option combinations </vt:lpstr>
      <vt:lpstr>Basic shapes</vt:lpstr>
      <vt:lpstr>Overview of option combinations</vt:lpstr>
      <vt:lpstr>Straddle</vt:lpstr>
      <vt:lpstr>Strangle</vt:lpstr>
      <vt:lpstr>Strap and strip</vt:lpstr>
      <vt:lpstr>Spreads  </vt:lpstr>
      <vt:lpstr>Vertical spreads </vt:lpstr>
      <vt:lpstr>Rotated vertical spreads </vt:lpstr>
      <vt:lpstr>Butterfly and condor spreads </vt:lpstr>
      <vt:lpstr>Horizontal spreads</vt:lpstr>
      <vt:lpstr>Covered call</vt:lpstr>
      <vt:lpstr>Protective put</vt:lpstr>
      <vt:lpstr>See you  in the next lecture</vt:lpstr>
    </vt:vector>
  </TitlesOfParts>
  <Company>Institute of Economic Studies, Charles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combinations</dc:title>
  <dc:subject>FMI</dc:subject>
  <dc:creator>Oldřich DĚDEK</dc:creator>
  <cp:keywords>pptxFI_L17</cp:keywords>
  <dc:description>Financial markets instruments</dc:description>
  <cp:lastModifiedBy>Oldrich DEDEK</cp:lastModifiedBy>
  <cp:revision>2932</cp:revision>
  <cp:lastPrinted>2020-10-16T12:18:24Z</cp:lastPrinted>
  <dcterms:created xsi:type="dcterms:W3CDTF">2014-05-11T12:40:16Z</dcterms:created>
  <dcterms:modified xsi:type="dcterms:W3CDTF">2025-04-09T10:42:23Z</dcterms:modified>
  <cp:category>O.D. Lecturing Legacy</cp:category>
  <cp:contentStatus>OD Web</cp:contentStatus>
</cp:coreProperties>
</file>