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94660"/>
  </p:normalViewPr>
  <p:slideViewPr>
    <p:cSldViewPr snapToGrid="0">
      <p:cViewPr>
        <p:scale>
          <a:sx n="75" d="100"/>
          <a:sy n="75" d="100"/>
        </p:scale>
        <p:origin x="4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9761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943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90312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49816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22360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35864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22552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43140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63294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77947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1211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3119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3194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230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92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7635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73587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61A2DC6-2C5D-48FC-8ECD-0F5BB268F1FA}" type="datetimeFigureOut">
              <a:rPr lang="sk-SK" smtClean="0"/>
              <a:t>12. 11. 2014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sk-SK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9D29FED-9321-48E4-A81A-B52BFEE6E03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3792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/>
            </a:r>
            <a:br>
              <a:rPr lang="sk-SK" dirty="0"/>
            </a:br>
            <a:r>
              <a:rPr lang="sk-SK" dirty="0"/>
              <a:t/>
            </a:r>
            <a:br>
              <a:rPr lang="sk-SK" dirty="0"/>
            </a:br>
            <a:r>
              <a:rPr lang="sk-SK" dirty="0"/>
              <a:t> </a:t>
            </a:r>
            <a:r>
              <a:rPr lang="sk-SK" b="1" dirty="0" err="1"/>
              <a:t>Insolvency</a:t>
            </a:r>
            <a:r>
              <a:rPr lang="sk-SK" b="1" dirty="0"/>
              <a:t> </a:t>
            </a:r>
            <a:r>
              <a:rPr lang="sk-SK" b="1" dirty="0" err="1"/>
              <a:t>procedures</a:t>
            </a:r>
            <a:r>
              <a:rPr lang="sk-SK" b="1" dirty="0"/>
              <a:t> </a:t>
            </a:r>
            <a:r>
              <a:rPr lang="sk-SK" b="1" dirty="0" smtClean="0"/>
              <a:t>in </a:t>
            </a:r>
            <a:r>
              <a:rPr lang="sk-SK" b="1" dirty="0" err="1" smtClean="0"/>
              <a:t>Czech</a:t>
            </a:r>
            <a:r>
              <a:rPr lang="sk-SK" b="1" dirty="0" smtClean="0"/>
              <a:t> </a:t>
            </a:r>
            <a:r>
              <a:rPr lang="sk-SK" b="1" dirty="0" err="1" smtClean="0"/>
              <a:t>Republic</a:t>
            </a:r>
            <a:r>
              <a:rPr lang="sk-SK" dirty="0"/>
              <a:t/>
            </a:r>
            <a:br>
              <a:rPr lang="sk-SK" dirty="0"/>
            </a:br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k-SK" dirty="0" smtClean="0"/>
              <a:t>Matej </a:t>
            </a:r>
            <a:r>
              <a:rPr lang="sk-SK" dirty="0" err="1" smtClean="0"/>
              <a:t>Kosturák</a:t>
            </a:r>
            <a:r>
              <a:rPr lang="sk-SK" dirty="0" smtClean="0"/>
              <a:t> </a:t>
            </a:r>
          </a:p>
          <a:p>
            <a:r>
              <a:rPr lang="sk-SK" dirty="0" smtClean="0"/>
              <a:t>ELBF </a:t>
            </a:r>
            <a:r>
              <a:rPr lang="sk-SK" dirty="0" err="1" smtClean="0"/>
              <a:t>winter</a:t>
            </a:r>
            <a:r>
              <a:rPr lang="sk-SK" dirty="0" smtClean="0"/>
              <a:t> 2014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0010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Previous</a:t>
            </a:r>
            <a:r>
              <a:rPr lang="sk-SK" dirty="0" smtClean="0"/>
              <a:t> </a:t>
            </a:r>
            <a:r>
              <a:rPr lang="sk-SK" dirty="0" err="1" smtClean="0"/>
              <a:t>studies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Corporate governance issues of insolvency has not been studied</a:t>
            </a:r>
          </a:p>
          <a:p>
            <a:pPr lvl="1"/>
            <a:r>
              <a:rPr lang="en-US" dirty="0" smtClean="0"/>
              <a:t>Governance problem setting is same as in the case of normal corporations</a:t>
            </a:r>
          </a:p>
          <a:p>
            <a:pPr lvl="1"/>
            <a:r>
              <a:rPr lang="en-US" dirty="0" smtClean="0"/>
              <a:t>Owners/shareholders are replaced by creditors</a:t>
            </a:r>
          </a:p>
          <a:p>
            <a:pPr lvl="1"/>
            <a:r>
              <a:rPr lang="en-US" dirty="0" smtClean="0"/>
              <a:t>Insolvency committee is basically same as supervisory board</a:t>
            </a:r>
          </a:p>
          <a:p>
            <a:r>
              <a:rPr lang="en-US" dirty="0" smtClean="0"/>
              <a:t>Previous studies estimated insolvency effects as in a vacuum </a:t>
            </a:r>
          </a:p>
          <a:p>
            <a:pPr lvl="1"/>
            <a:r>
              <a:rPr lang="en-US" dirty="0" smtClean="0"/>
              <a:t>No opportunity costs of assets nor liabilities or liquidity preference included</a:t>
            </a:r>
          </a:p>
          <a:p>
            <a:r>
              <a:rPr lang="en-US" dirty="0" smtClean="0"/>
              <a:t>No separation of insolvency effect &amp; business effect for asset value </a:t>
            </a:r>
          </a:p>
          <a:p>
            <a:pPr lvl="1"/>
            <a:r>
              <a:rPr lang="en-US" dirty="0" smtClean="0"/>
              <a:t>Even in insolvency, business continues to deteriorate – not fault of insolvency procedure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9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Data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  <a:p>
            <a:r>
              <a:rPr lang="sk-SK" dirty="0" err="1" smtClean="0"/>
              <a:t>Company</a:t>
            </a:r>
            <a:r>
              <a:rPr lang="sk-SK" dirty="0" smtClean="0"/>
              <a:t> </a:t>
            </a:r>
            <a:r>
              <a:rPr lang="sk-SK" dirty="0" err="1"/>
              <a:t>specific</a:t>
            </a:r>
            <a:r>
              <a:rPr lang="sk-SK" dirty="0"/>
              <a:t> </a:t>
            </a:r>
            <a:r>
              <a:rPr lang="sk-SK" dirty="0" err="1"/>
              <a:t>data</a:t>
            </a:r>
            <a:r>
              <a:rPr lang="sk-SK" dirty="0"/>
              <a:t> </a:t>
            </a:r>
            <a:endParaRPr lang="sk-SK" dirty="0" smtClean="0"/>
          </a:p>
          <a:p>
            <a:endParaRPr lang="sk-SK" dirty="0"/>
          </a:p>
          <a:p>
            <a:r>
              <a:rPr lang="sk-SK" dirty="0" err="1" smtClean="0"/>
              <a:t>Financial</a:t>
            </a:r>
            <a:r>
              <a:rPr lang="sk-SK" dirty="0" smtClean="0"/>
              <a:t> </a:t>
            </a:r>
            <a:r>
              <a:rPr lang="sk-SK" dirty="0" err="1"/>
              <a:t>statements</a:t>
            </a:r>
            <a:r>
              <a:rPr lang="sk-SK" dirty="0"/>
              <a:t> </a:t>
            </a:r>
            <a:endParaRPr lang="sk-SK" dirty="0" smtClean="0"/>
          </a:p>
          <a:p>
            <a:endParaRPr lang="sk-SK" dirty="0"/>
          </a:p>
          <a:p>
            <a:r>
              <a:rPr lang="sk-SK" dirty="0" err="1" smtClean="0"/>
              <a:t>Insolvency</a:t>
            </a:r>
            <a:r>
              <a:rPr lang="sk-SK" dirty="0" smtClean="0"/>
              <a:t> </a:t>
            </a:r>
            <a:r>
              <a:rPr lang="sk-SK" dirty="0" err="1"/>
              <a:t>procedures</a:t>
            </a:r>
            <a:r>
              <a:rPr lang="sk-SK" dirty="0"/>
              <a:t> </a:t>
            </a:r>
            <a:r>
              <a:rPr lang="sk-SK" dirty="0" err="1"/>
              <a:t>data</a:t>
            </a:r>
            <a:r>
              <a:rPr lang="sk-SK" dirty="0"/>
              <a:t>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43795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Company</a:t>
            </a:r>
            <a:r>
              <a:rPr lang="sk-SK" dirty="0" smtClean="0"/>
              <a:t> </a:t>
            </a:r>
            <a:r>
              <a:rPr lang="sk-SK" dirty="0" err="1" smtClean="0"/>
              <a:t>specific</a:t>
            </a:r>
            <a:r>
              <a:rPr lang="sk-SK" dirty="0" smtClean="0"/>
              <a:t> </a:t>
            </a:r>
            <a:r>
              <a:rPr lang="sk-SK" dirty="0" err="1" smtClean="0"/>
              <a:t>data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sk-SK" dirty="0"/>
          </a:p>
          <a:p>
            <a:r>
              <a:rPr lang="sk-SK" dirty="0" err="1" smtClean="0"/>
              <a:t>Legal</a:t>
            </a:r>
            <a:r>
              <a:rPr lang="sk-SK" dirty="0" smtClean="0"/>
              <a:t> </a:t>
            </a:r>
            <a:r>
              <a:rPr lang="sk-SK" dirty="0" err="1"/>
              <a:t>form</a:t>
            </a:r>
            <a:r>
              <a:rPr lang="sk-SK" dirty="0"/>
              <a:t> </a:t>
            </a:r>
          </a:p>
          <a:p>
            <a:pPr lvl="1"/>
            <a:r>
              <a:rPr lang="sk-SK" dirty="0" err="1" smtClean="0"/>
              <a:t>a.s</a:t>
            </a:r>
            <a:r>
              <a:rPr lang="sk-SK" dirty="0"/>
              <a:t>.; </a:t>
            </a:r>
            <a:r>
              <a:rPr lang="sk-SK" dirty="0" err="1"/>
              <a:t>s.r.o</a:t>
            </a:r>
            <a:r>
              <a:rPr lang="sk-SK" dirty="0"/>
              <a:t>.; </a:t>
            </a:r>
            <a:r>
              <a:rPr lang="sk-SK" dirty="0" err="1"/>
              <a:t>other</a:t>
            </a:r>
            <a:r>
              <a:rPr lang="sk-SK" dirty="0"/>
              <a:t> </a:t>
            </a:r>
          </a:p>
          <a:p>
            <a:r>
              <a:rPr lang="en-US" dirty="0" smtClean="0"/>
              <a:t>Legal representatives</a:t>
            </a:r>
            <a:r>
              <a:rPr lang="sk-SK" dirty="0" smtClean="0"/>
              <a:t> </a:t>
            </a:r>
            <a:endParaRPr lang="sk-SK" dirty="0"/>
          </a:p>
          <a:p>
            <a:r>
              <a:rPr lang="sk-SK" dirty="0" err="1" smtClean="0"/>
              <a:t>Establishment</a:t>
            </a:r>
            <a:r>
              <a:rPr lang="sk-SK" dirty="0" smtClean="0"/>
              <a:t> </a:t>
            </a:r>
            <a:r>
              <a:rPr lang="sk-SK" dirty="0" err="1"/>
              <a:t>date</a:t>
            </a:r>
            <a:r>
              <a:rPr lang="sk-SK" dirty="0"/>
              <a:t> </a:t>
            </a:r>
          </a:p>
          <a:p>
            <a:r>
              <a:rPr lang="en-US" dirty="0" smtClean="0"/>
              <a:t>NACE code</a:t>
            </a:r>
            <a:r>
              <a:rPr lang="sk-SK" dirty="0" smtClean="0"/>
              <a:t> </a:t>
            </a:r>
            <a:endParaRPr lang="sk-SK" dirty="0"/>
          </a:p>
          <a:p>
            <a:r>
              <a:rPr lang="sk-SK" dirty="0" err="1" smtClean="0"/>
              <a:t>Contact</a:t>
            </a:r>
            <a:r>
              <a:rPr lang="sk-SK" dirty="0" smtClean="0"/>
              <a:t> </a:t>
            </a:r>
            <a:r>
              <a:rPr lang="sk-SK" dirty="0" err="1"/>
              <a:t>info</a:t>
            </a:r>
            <a:r>
              <a:rPr lang="sk-SK" dirty="0"/>
              <a:t> </a:t>
            </a:r>
            <a:r>
              <a:rPr lang="sk-SK" dirty="0" err="1" smtClean="0"/>
              <a:t>availability</a:t>
            </a:r>
            <a:r>
              <a:rPr lang="en-US" dirty="0" smtClean="0"/>
              <a:t> – how transparent company was</a:t>
            </a:r>
          </a:p>
          <a:p>
            <a:r>
              <a:rPr lang="en-US" dirty="0" smtClean="0"/>
              <a:t>Number of employees</a:t>
            </a:r>
          </a:p>
          <a:p>
            <a:r>
              <a:rPr lang="en-US" dirty="0" smtClean="0"/>
              <a:t>Registration court</a:t>
            </a:r>
            <a:r>
              <a:rPr lang="sk-SK" dirty="0" smtClean="0"/>
              <a:t> </a:t>
            </a:r>
            <a:endParaRPr lang="sk-SK" dirty="0"/>
          </a:p>
          <a:p>
            <a:r>
              <a:rPr lang="sk-SK" dirty="0" err="1" smtClean="0"/>
              <a:t>Location</a:t>
            </a:r>
            <a:r>
              <a:rPr lang="sk-SK" dirty="0" smtClean="0"/>
              <a:t> </a:t>
            </a:r>
            <a:endParaRPr lang="sk-SK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418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Financial</a:t>
            </a:r>
            <a:r>
              <a:rPr lang="sk-SK" dirty="0" smtClean="0"/>
              <a:t> </a:t>
            </a:r>
            <a:r>
              <a:rPr lang="sk-SK" dirty="0" err="1" smtClean="0"/>
              <a:t>statements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Annual statements</a:t>
            </a:r>
            <a:endParaRPr lang="sk-SK" dirty="0" smtClean="0"/>
          </a:p>
          <a:p>
            <a:pPr lvl="1"/>
            <a:r>
              <a:rPr lang="sk-SK" dirty="0" err="1" smtClean="0"/>
              <a:t>Financial</a:t>
            </a:r>
            <a:r>
              <a:rPr lang="sk-SK" dirty="0" smtClean="0"/>
              <a:t> </a:t>
            </a:r>
            <a:r>
              <a:rPr lang="sk-SK" dirty="0" err="1"/>
              <a:t>ratios</a:t>
            </a:r>
            <a:r>
              <a:rPr lang="sk-SK" dirty="0"/>
              <a:t> </a:t>
            </a:r>
          </a:p>
          <a:p>
            <a:r>
              <a:rPr lang="sk-SK" dirty="0" err="1" smtClean="0"/>
              <a:t>Solvency</a:t>
            </a:r>
            <a:r>
              <a:rPr lang="sk-SK" dirty="0" smtClean="0"/>
              <a:t> </a:t>
            </a:r>
            <a:r>
              <a:rPr lang="en-US" dirty="0" smtClean="0"/>
              <a:t>ratios</a:t>
            </a:r>
            <a:endParaRPr lang="sk-SK" dirty="0"/>
          </a:p>
          <a:p>
            <a:r>
              <a:rPr lang="sk-SK" dirty="0" err="1" smtClean="0"/>
              <a:t>Liquidity</a:t>
            </a:r>
            <a:r>
              <a:rPr lang="sk-SK" dirty="0" smtClean="0"/>
              <a:t> </a:t>
            </a:r>
            <a:endParaRPr lang="sk-SK" dirty="0"/>
          </a:p>
          <a:p>
            <a:pPr lvl="1"/>
            <a:r>
              <a:rPr lang="sk-SK" dirty="0" err="1" smtClean="0"/>
              <a:t>Asset</a:t>
            </a:r>
            <a:r>
              <a:rPr lang="sk-SK" dirty="0" smtClean="0"/>
              <a:t> </a:t>
            </a:r>
            <a:r>
              <a:rPr lang="sk-SK" dirty="0" err="1"/>
              <a:t>vs</a:t>
            </a:r>
            <a:r>
              <a:rPr lang="sk-SK" dirty="0"/>
              <a:t>. </a:t>
            </a:r>
            <a:r>
              <a:rPr lang="sk-SK" dirty="0" err="1"/>
              <a:t>liability</a:t>
            </a:r>
            <a:r>
              <a:rPr lang="sk-SK" dirty="0"/>
              <a:t> </a:t>
            </a:r>
            <a:r>
              <a:rPr lang="sk-SK" dirty="0" err="1"/>
              <a:t>side</a:t>
            </a:r>
            <a:r>
              <a:rPr lang="sk-SK" dirty="0"/>
              <a:t> </a:t>
            </a:r>
          </a:p>
          <a:p>
            <a:r>
              <a:rPr lang="sk-SK" dirty="0" err="1" smtClean="0"/>
              <a:t>Inventories</a:t>
            </a:r>
            <a:r>
              <a:rPr lang="sk-SK" dirty="0" smtClean="0"/>
              <a:t> </a:t>
            </a:r>
            <a:endParaRPr lang="sk-SK" dirty="0"/>
          </a:p>
          <a:p>
            <a:r>
              <a:rPr lang="sk-SK" dirty="0" err="1" smtClean="0"/>
              <a:t>Working</a:t>
            </a:r>
            <a:r>
              <a:rPr lang="sk-SK" dirty="0" smtClean="0"/>
              <a:t> </a:t>
            </a:r>
            <a:r>
              <a:rPr lang="sk-SK" dirty="0" err="1"/>
              <a:t>capital</a:t>
            </a:r>
            <a:r>
              <a:rPr lang="sk-SK" dirty="0"/>
              <a:t> </a:t>
            </a:r>
          </a:p>
          <a:p>
            <a:r>
              <a:rPr lang="sk-SK" dirty="0" err="1" smtClean="0"/>
              <a:t>Fixed</a:t>
            </a:r>
            <a:r>
              <a:rPr lang="sk-SK" dirty="0" smtClean="0"/>
              <a:t> </a:t>
            </a:r>
            <a:r>
              <a:rPr lang="sk-SK" dirty="0" err="1"/>
              <a:t>assets</a:t>
            </a:r>
            <a:r>
              <a:rPr lang="sk-SK" dirty="0"/>
              <a:t> 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sk-SK" dirty="0" err="1" smtClean="0"/>
              <a:t>Problems</a:t>
            </a:r>
            <a:r>
              <a:rPr lang="sk-SK" dirty="0" smtClean="0"/>
              <a:t> </a:t>
            </a:r>
          </a:p>
          <a:p>
            <a:pPr lvl="1"/>
            <a:r>
              <a:rPr lang="sk-SK" dirty="0" err="1" smtClean="0"/>
              <a:t>Not</a:t>
            </a:r>
            <a:r>
              <a:rPr lang="sk-SK" dirty="0" smtClean="0"/>
              <a:t> </a:t>
            </a:r>
            <a:r>
              <a:rPr lang="sk-SK" dirty="0" err="1" smtClean="0"/>
              <a:t>audited</a:t>
            </a:r>
            <a:r>
              <a:rPr lang="sk-SK" dirty="0" smtClean="0"/>
              <a:t> </a:t>
            </a:r>
          </a:p>
          <a:p>
            <a:pPr lvl="1"/>
            <a:r>
              <a:rPr lang="sk-SK" dirty="0" err="1" smtClean="0"/>
              <a:t>Manipulated</a:t>
            </a:r>
            <a:r>
              <a:rPr lang="sk-SK" dirty="0" smtClean="0"/>
              <a:t> </a:t>
            </a:r>
            <a:r>
              <a:rPr lang="sk-SK" dirty="0" err="1" smtClean="0"/>
              <a:t>reports</a:t>
            </a:r>
            <a:r>
              <a:rPr lang="sk-SK" dirty="0" smtClean="0"/>
              <a:t> </a:t>
            </a:r>
            <a:r>
              <a:rPr lang="en-US" dirty="0" smtClean="0"/>
              <a:t>prior to insolvency?</a:t>
            </a:r>
            <a:endParaRPr lang="sk-SK" dirty="0" smtClean="0"/>
          </a:p>
          <a:p>
            <a:pPr lvl="1"/>
            <a:r>
              <a:rPr lang="sk-SK" dirty="0" err="1" smtClean="0"/>
              <a:t>Extreme</a:t>
            </a:r>
            <a:r>
              <a:rPr lang="sk-SK" dirty="0" smtClean="0"/>
              <a:t> </a:t>
            </a:r>
            <a:r>
              <a:rPr lang="sk-SK" dirty="0" err="1" smtClean="0"/>
              <a:t>values</a:t>
            </a:r>
            <a:r>
              <a:rPr lang="sk-SK" dirty="0" smtClean="0"/>
              <a:t> </a:t>
            </a:r>
          </a:p>
          <a:p>
            <a:pPr lvl="1"/>
            <a:r>
              <a:rPr lang="sk-SK" dirty="0" err="1" smtClean="0"/>
              <a:t>N</a:t>
            </a:r>
            <a:r>
              <a:rPr lang="sk-SK" dirty="0" err="1" smtClean="0"/>
              <a:t>egative</a:t>
            </a:r>
            <a:r>
              <a:rPr lang="sk-SK" dirty="0" smtClean="0"/>
              <a:t> </a:t>
            </a:r>
            <a:r>
              <a:rPr lang="sk-SK" dirty="0" err="1" smtClean="0"/>
              <a:t>values</a:t>
            </a:r>
            <a:r>
              <a:rPr lang="sk-SK" dirty="0" smtClean="0"/>
              <a:t> </a:t>
            </a:r>
            <a:r>
              <a:rPr lang="en-US" dirty="0" smtClean="0"/>
              <a:t>– overdraft accounted as negative residual value on the asset side (cash)</a:t>
            </a:r>
            <a:endParaRPr lang="sk-SK" dirty="0" smtClean="0"/>
          </a:p>
          <a:p>
            <a:pPr lvl="1"/>
            <a:r>
              <a:rPr lang="sk-SK" dirty="0" err="1" smtClean="0"/>
              <a:t>Strong</a:t>
            </a:r>
            <a:r>
              <a:rPr lang="sk-SK" dirty="0" smtClean="0"/>
              <a:t> </a:t>
            </a:r>
            <a:r>
              <a:rPr lang="sk-SK" dirty="0" err="1" smtClean="0"/>
              <a:t>correlation</a:t>
            </a:r>
            <a:r>
              <a:rPr lang="sk-SK" dirty="0" smtClean="0"/>
              <a:t> </a:t>
            </a:r>
            <a:r>
              <a:rPr lang="en-US" dirty="0" smtClean="0"/>
              <a:t>between financial ratios</a:t>
            </a:r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23470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Insolvency</a:t>
            </a:r>
            <a:r>
              <a:rPr lang="sk-SK" dirty="0" smtClean="0"/>
              <a:t> </a:t>
            </a:r>
            <a:r>
              <a:rPr lang="sk-SK" dirty="0" err="1" smtClean="0"/>
              <a:t>procedures</a:t>
            </a:r>
            <a:r>
              <a:rPr lang="sk-SK" dirty="0" smtClean="0"/>
              <a:t> </a:t>
            </a:r>
            <a:r>
              <a:rPr lang="sk-SK" dirty="0" err="1" smtClean="0"/>
              <a:t>data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k-SK" dirty="0" err="1" smtClean="0"/>
              <a:t>Petitioner</a:t>
            </a:r>
            <a:r>
              <a:rPr lang="sk-SK" dirty="0" smtClean="0"/>
              <a:t> </a:t>
            </a:r>
            <a:endParaRPr lang="sk-SK" dirty="0"/>
          </a:p>
          <a:p>
            <a:pPr marL="457200" lvl="1" indent="0">
              <a:buNone/>
            </a:pPr>
            <a:r>
              <a:rPr lang="sk-SK" dirty="0"/>
              <a:t>–</a:t>
            </a:r>
            <a:r>
              <a:rPr lang="sk-SK" dirty="0" err="1"/>
              <a:t>Creditor</a:t>
            </a:r>
            <a:r>
              <a:rPr lang="sk-SK" dirty="0"/>
              <a:t> </a:t>
            </a:r>
            <a:r>
              <a:rPr lang="sk-SK" dirty="0" err="1"/>
              <a:t>vs</a:t>
            </a:r>
            <a:r>
              <a:rPr lang="sk-SK" dirty="0"/>
              <a:t>. </a:t>
            </a:r>
            <a:r>
              <a:rPr lang="sk-SK" dirty="0" err="1"/>
              <a:t>debtor</a:t>
            </a:r>
            <a:r>
              <a:rPr lang="sk-SK" dirty="0"/>
              <a:t> </a:t>
            </a:r>
          </a:p>
          <a:p>
            <a:r>
              <a:rPr lang="sk-SK" dirty="0" err="1" smtClean="0"/>
              <a:t>Form</a:t>
            </a:r>
            <a:r>
              <a:rPr lang="sk-SK" dirty="0" smtClean="0"/>
              <a:t> </a:t>
            </a:r>
            <a:endParaRPr lang="sk-SK" dirty="0"/>
          </a:p>
          <a:p>
            <a:pPr lvl="1"/>
            <a:r>
              <a:rPr lang="sk-SK" dirty="0" err="1" smtClean="0"/>
              <a:t>Reorganization</a:t>
            </a:r>
            <a:r>
              <a:rPr lang="sk-SK" dirty="0"/>
              <a:t>, </a:t>
            </a:r>
            <a:r>
              <a:rPr lang="en-US" dirty="0" smtClean="0"/>
              <a:t>liquidation (asset sale)</a:t>
            </a:r>
            <a:r>
              <a:rPr lang="sk-SK" dirty="0" smtClean="0"/>
              <a:t> </a:t>
            </a:r>
            <a:endParaRPr lang="sk-SK" dirty="0"/>
          </a:p>
          <a:p>
            <a:r>
              <a:rPr lang="sk-SK" dirty="0" err="1" smtClean="0"/>
              <a:t>Dates</a:t>
            </a:r>
            <a:r>
              <a:rPr lang="sk-SK" dirty="0" smtClean="0"/>
              <a:t> </a:t>
            </a:r>
            <a:endParaRPr lang="sk-SK" dirty="0"/>
          </a:p>
          <a:p>
            <a:pPr lvl="1"/>
            <a:r>
              <a:rPr lang="en-US" dirty="0" smtClean="0"/>
              <a:t>Filling</a:t>
            </a:r>
            <a:r>
              <a:rPr lang="en-US" dirty="0"/>
              <a:t>, decision of insolvency, decision of form, end date </a:t>
            </a:r>
          </a:p>
          <a:p>
            <a:r>
              <a:rPr lang="en-US" dirty="0" smtClean="0"/>
              <a:t>Number </a:t>
            </a:r>
            <a:r>
              <a:rPr lang="en-US" dirty="0"/>
              <a:t>and volume of receivables </a:t>
            </a:r>
          </a:p>
          <a:p>
            <a:r>
              <a:rPr lang="sk-SK" dirty="0" err="1" smtClean="0"/>
              <a:t>Secured</a:t>
            </a:r>
            <a:r>
              <a:rPr lang="sk-SK" dirty="0" smtClean="0"/>
              <a:t> </a:t>
            </a:r>
            <a:r>
              <a:rPr lang="sk-SK" dirty="0"/>
              <a:t>&amp; </a:t>
            </a:r>
            <a:r>
              <a:rPr lang="sk-SK" dirty="0" err="1"/>
              <a:t>unsecured</a:t>
            </a:r>
            <a:r>
              <a:rPr lang="sk-SK" dirty="0"/>
              <a:t> </a:t>
            </a:r>
            <a:r>
              <a:rPr lang="en-US" dirty="0" smtClean="0"/>
              <a:t>creditors</a:t>
            </a:r>
            <a:endParaRPr lang="sk-SK" dirty="0"/>
          </a:p>
          <a:p>
            <a:r>
              <a:rPr lang="sk-SK" dirty="0" err="1" smtClean="0"/>
              <a:t>Recovery</a:t>
            </a:r>
            <a:r>
              <a:rPr lang="sk-SK" dirty="0" smtClean="0"/>
              <a:t> </a:t>
            </a:r>
            <a:r>
              <a:rPr lang="sk-SK" dirty="0" err="1"/>
              <a:t>rates</a:t>
            </a:r>
            <a:r>
              <a:rPr lang="sk-SK" dirty="0"/>
              <a:t> </a:t>
            </a:r>
          </a:p>
          <a:p>
            <a:r>
              <a:rPr lang="sk-SK" dirty="0" err="1" smtClean="0"/>
              <a:t>Trustee</a:t>
            </a:r>
            <a:r>
              <a:rPr lang="sk-SK" dirty="0" smtClean="0"/>
              <a:t> </a:t>
            </a:r>
            <a:r>
              <a:rPr lang="sk-SK" dirty="0" err="1"/>
              <a:t>compensation</a:t>
            </a:r>
            <a:r>
              <a:rPr lang="sk-SK" dirty="0"/>
              <a:t> 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616796" y="2603500"/>
            <a:ext cx="3299571" cy="3416300"/>
          </a:xfrm>
        </p:spPr>
        <p:txBody>
          <a:bodyPr>
            <a:normAutofit fontScale="85000" lnSpcReduction="20000"/>
          </a:bodyPr>
          <a:lstStyle/>
          <a:p>
            <a:r>
              <a:rPr lang="sk-SK" dirty="0" err="1" smtClean="0"/>
              <a:t>Problems</a:t>
            </a:r>
            <a:r>
              <a:rPr lang="sk-SK" dirty="0" smtClean="0"/>
              <a:t> </a:t>
            </a:r>
          </a:p>
          <a:p>
            <a:pPr lvl="1"/>
            <a:r>
              <a:rPr lang="en-US" dirty="0" smtClean="0"/>
              <a:t>Forms in pdf, need to go through one by one </a:t>
            </a:r>
          </a:p>
          <a:p>
            <a:pPr lvl="1"/>
            <a:r>
              <a:rPr lang="en-US" dirty="0" smtClean="0"/>
              <a:t>Required forms not filled properly </a:t>
            </a:r>
          </a:p>
          <a:p>
            <a:r>
              <a:rPr lang="en-US" dirty="0" smtClean="0"/>
              <a:t>Not all receivables filled in insolvency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24658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Hypotheses</a:t>
            </a:r>
            <a:endParaRPr lang="sk-SK" dirty="0"/>
          </a:p>
        </p:txBody>
      </p:sp>
      <p:sp>
        <p:nvSpPr>
          <p:cNvPr id="5" name="Zástupný symbol obsah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k-SK" dirty="0"/>
              <a:t>P</a:t>
            </a:r>
            <a:r>
              <a:rPr lang="en-US" dirty="0" err="1" smtClean="0"/>
              <a:t>resence</a:t>
            </a:r>
            <a:r>
              <a:rPr lang="en-US" dirty="0" smtClean="0"/>
              <a:t> </a:t>
            </a:r>
            <a:r>
              <a:rPr lang="en-US" dirty="0"/>
              <a:t>of relatively large creditors enhance outcome of insolvency </a:t>
            </a:r>
            <a:r>
              <a:rPr lang="en-US" dirty="0" smtClean="0"/>
              <a:t>procedures</a:t>
            </a:r>
            <a:endParaRPr lang="sk-SK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k-SK" dirty="0" smtClean="0"/>
              <a:t>P</a:t>
            </a:r>
            <a:r>
              <a:rPr lang="en-US" dirty="0" err="1" smtClean="0"/>
              <a:t>resence</a:t>
            </a:r>
            <a:r>
              <a:rPr lang="en-US" dirty="0" smtClean="0"/>
              <a:t> </a:t>
            </a:r>
            <a:r>
              <a:rPr lang="en-US" dirty="0"/>
              <a:t>of large institutional investors have positive effect on debt </a:t>
            </a:r>
            <a:r>
              <a:rPr lang="en-US" dirty="0" smtClean="0"/>
              <a:t>recovery</a:t>
            </a:r>
            <a:endParaRPr lang="sk-SK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k-SK" dirty="0"/>
              <a:t>P</a:t>
            </a:r>
            <a:r>
              <a:rPr lang="en-US" dirty="0" err="1" smtClean="0"/>
              <a:t>resence</a:t>
            </a:r>
            <a:r>
              <a:rPr lang="en-US" dirty="0" smtClean="0"/>
              <a:t> </a:t>
            </a:r>
            <a:r>
              <a:rPr lang="en-US" dirty="0"/>
              <a:t>of the new management enhances debt recovery from the insolvency </a:t>
            </a:r>
            <a:r>
              <a:rPr lang="en-US" dirty="0" smtClean="0"/>
              <a:t>procedure</a:t>
            </a:r>
            <a:r>
              <a:rPr lang="sk-SK" dirty="0"/>
              <a:t/>
            </a:r>
            <a:br>
              <a:rPr lang="sk-SK" dirty="0"/>
            </a:br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0902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Methodology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will be solved in three phases. </a:t>
            </a:r>
            <a:endParaRPr lang="sk-SK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First </a:t>
            </a:r>
            <a:r>
              <a:rPr lang="en-US" dirty="0"/>
              <a:t>phase </a:t>
            </a:r>
            <a:r>
              <a:rPr lang="en-US" dirty="0" smtClean="0"/>
              <a:t>contain</a:t>
            </a:r>
            <a:r>
              <a:rPr lang="sk-SK" dirty="0" smtClean="0"/>
              <a:t>s</a:t>
            </a:r>
            <a:r>
              <a:rPr lang="en-US" dirty="0" smtClean="0"/>
              <a:t> </a:t>
            </a:r>
            <a:r>
              <a:rPr lang="en-US" dirty="0"/>
              <a:t>collection of necessary data. </a:t>
            </a:r>
            <a:endParaRPr lang="sk-SK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Phase two includes evaluation of collected data with eventual completion of data file by adding other information necessary for hypotheses testing, for example data from commercial register. </a:t>
            </a:r>
            <a:endParaRPr lang="sk-SK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Third phase involves general econometrical estimation of the recovery rate determinants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12758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Methodology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 err="1" smtClean="0"/>
              <a:t>Econometric</a:t>
            </a:r>
            <a:r>
              <a:rPr lang="sk-SK" dirty="0" smtClean="0"/>
              <a:t> </a:t>
            </a:r>
            <a:r>
              <a:rPr lang="sk-SK" dirty="0" err="1" smtClean="0"/>
              <a:t>estimation</a:t>
            </a:r>
            <a:endParaRPr lang="sk-SK" dirty="0" smtClean="0"/>
          </a:p>
          <a:p>
            <a:pPr lvl="1">
              <a:lnSpc>
                <a:spcPct val="150000"/>
              </a:lnSpc>
            </a:pPr>
            <a:r>
              <a:rPr lang="sk-SK" dirty="0" err="1" smtClean="0"/>
              <a:t>Previous</a:t>
            </a:r>
            <a:r>
              <a:rPr lang="sk-SK" dirty="0" smtClean="0"/>
              <a:t> </a:t>
            </a:r>
            <a:r>
              <a:rPr lang="sk-SK" dirty="0" err="1" smtClean="0"/>
              <a:t>studies</a:t>
            </a:r>
            <a:r>
              <a:rPr lang="sk-SK" dirty="0" smtClean="0"/>
              <a:t> </a:t>
            </a:r>
            <a:r>
              <a:rPr lang="sk-SK" dirty="0" err="1" smtClean="0"/>
              <a:t>used</a:t>
            </a:r>
            <a:r>
              <a:rPr lang="sk-SK" dirty="0" smtClean="0"/>
              <a:t> OLS</a:t>
            </a:r>
          </a:p>
          <a:p>
            <a:pPr lvl="1">
              <a:lnSpc>
                <a:spcPct val="150000"/>
              </a:lnSpc>
            </a:pPr>
            <a:r>
              <a:rPr lang="sk-SK" dirty="0" smtClean="0"/>
              <a:t>Panel </a:t>
            </a:r>
            <a:r>
              <a:rPr lang="sk-SK" dirty="0" err="1" smtClean="0"/>
              <a:t>data</a:t>
            </a:r>
            <a:r>
              <a:rPr lang="sk-SK" dirty="0" smtClean="0"/>
              <a:t> </a:t>
            </a:r>
            <a:r>
              <a:rPr lang="sk-SK" dirty="0" err="1" smtClean="0"/>
              <a:t>could</a:t>
            </a:r>
            <a:r>
              <a:rPr lang="sk-SK" dirty="0" smtClean="0"/>
              <a:t> </a:t>
            </a:r>
            <a:r>
              <a:rPr lang="sk-SK" dirty="0" err="1" smtClean="0"/>
              <a:t>be</a:t>
            </a:r>
            <a:r>
              <a:rPr lang="sk-SK" dirty="0" smtClean="0"/>
              <a:t> </a:t>
            </a:r>
            <a:r>
              <a:rPr lang="sk-SK" dirty="0" err="1" smtClean="0"/>
              <a:t>employed</a:t>
            </a:r>
            <a:endParaRPr lang="sk-SK" dirty="0" smtClean="0"/>
          </a:p>
          <a:p>
            <a:pPr lvl="2">
              <a:lnSpc>
                <a:spcPct val="150000"/>
              </a:lnSpc>
            </a:pPr>
            <a:r>
              <a:rPr lang="sk-SK" dirty="0" err="1" smtClean="0"/>
              <a:t>Depends</a:t>
            </a:r>
            <a:r>
              <a:rPr lang="sk-SK" dirty="0" smtClean="0"/>
              <a:t> on </a:t>
            </a:r>
            <a:r>
              <a:rPr lang="sk-SK" dirty="0" err="1" smtClean="0"/>
              <a:t>the</a:t>
            </a:r>
            <a:r>
              <a:rPr lang="sk-SK" dirty="0" smtClean="0"/>
              <a:t> </a:t>
            </a:r>
            <a:r>
              <a:rPr lang="sk-SK" dirty="0" err="1" smtClean="0"/>
              <a:t>number</a:t>
            </a:r>
            <a:r>
              <a:rPr lang="sk-SK" dirty="0" smtClean="0"/>
              <a:t> of </a:t>
            </a:r>
            <a:r>
              <a:rPr lang="sk-SK" dirty="0" err="1" smtClean="0"/>
              <a:t>observations</a:t>
            </a:r>
            <a:endParaRPr lang="sk-SK" dirty="0" smtClean="0"/>
          </a:p>
          <a:p>
            <a:pPr lvl="2">
              <a:lnSpc>
                <a:spcPct val="150000"/>
              </a:lnSpc>
            </a:pPr>
            <a:r>
              <a:rPr lang="sk-SK" dirty="0" err="1" smtClean="0"/>
              <a:t>Fixed</a:t>
            </a:r>
            <a:r>
              <a:rPr lang="sk-SK" dirty="0" smtClean="0"/>
              <a:t> </a:t>
            </a:r>
            <a:r>
              <a:rPr lang="sk-SK" dirty="0" err="1" smtClean="0"/>
              <a:t>effects</a:t>
            </a:r>
            <a:endParaRPr lang="sk-SK" dirty="0" smtClean="0"/>
          </a:p>
          <a:p>
            <a:pPr lvl="1">
              <a:lnSpc>
                <a:spcPct val="150000"/>
              </a:lnSpc>
            </a:pPr>
            <a:r>
              <a:rPr lang="sk-SK" dirty="0" err="1" smtClean="0"/>
              <a:t>Other</a:t>
            </a:r>
            <a:r>
              <a:rPr lang="sk-SK" dirty="0" smtClean="0"/>
              <a:t> </a:t>
            </a:r>
            <a:r>
              <a:rPr lang="sk-SK" dirty="0" err="1" smtClean="0"/>
              <a:t>suitable</a:t>
            </a:r>
            <a:r>
              <a:rPr lang="sk-SK" dirty="0" smtClean="0"/>
              <a:t> </a:t>
            </a:r>
            <a:r>
              <a:rPr lang="sk-SK" dirty="0" err="1" smtClean="0"/>
              <a:t>method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3339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ón − zasadacia miestnosť">
  <a:themeElements>
    <a:clrScheme name="Ión − zasadacia miestnosť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ón − zasadacia miestnosť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ón − zasadacia miestnosť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905</TotalTime>
  <Words>360</Words>
  <Application>Microsoft Office PowerPoint</Application>
  <PresentationFormat>Širokouhlá</PresentationFormat>
  <Paragraphs>77</Paragraphs>
  <Slides>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Ión − zasadacia miestnosť</vt:lpstr>
      <vt:lpstr>   Insolvency procedures in Czech Republic </vt:lpstr>
      <vt:lpstr>Previous studies </vt:lpstr>
      <vt:lpstr>Data </vt:lpstr>
      <vt:lpstr>Company specific data </vt:lpstr>
      <vt:lpstr>Financial statements </vt:lpstr>
      <vt:lpstr>Insolvency procedures data </vt:lpstr>
      <vt:lpstr>Hypotheses</vt:lpstr>
      <vt:lpstr>Methodology</vt:lpstr>
      <vt:lpstr>Methodology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Insolvency procedures in Czech Republic</dc:title>
  <dc:creator>zuzana</dc:creator>
  <cp:lastModifiedBy>zuzana</cp:lastModifiedBy>
  <cp:revision>11</cp:revision>
  <dcterms:created xsi:type="dcterms:W3CDTF">2014-11-12T21:16:40Z</dcterms:created>
  <dcterms:modified xsi:type="dcterms:W3CDTF">2014-11-13T12:22:14Z</dcterms:modified>
</cp:coreProperties>
</file>