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84" d="100"/>
          <a:sy n="84" d="100"/>
        </p:scale>
        <p:origin x="9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22.11.2016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Čtvrtý seminář –</a:t>
            </a:r>
            <a:r>
              <a:rPr lang="cs-CZ" sz="2800" dirty="0" smtClean="0"/>
              <a:t> </a:t>
            </a:r>
            <a:r>
              <a:rPr lang="cs-CZ" sz="2400" b="1" dirty="0" smtClean="0"/>
              <a:t>PRAMENY PRÁVA v ČR pokračování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u="sng" dirty="0" smtClean="0"/>
              <a:t>Přehled obecných pramenů práva v ČR:</a:t>
            </a:r>
          </a:p>
          <a:p>
            <a:pPr>
              <a:buNone/>
            </a:pPr>
            <a:endParaRPr lang="cs-CZ" b="1" u="sng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Zákony a jiné normativní akty orgánů ČR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Specificky určité nálezy Ústavního soudu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Smlouva o přistoupení ČR k EU a další prameny evropského práva</a:t>
            </a:r>
          </a:p>
          <a:p>
            <a:pPr marL="514350" indent="-514350">
              <a:buAutoNum type="alphaLcParenR"/>
            </a:pPr>
            <a:endParaRPr lang="cs-CZ" sz="2800" b="1" dirty="0" smtClean="0"/>
          </a:p>
          <a:p>
            <a:pPr marL="514350" indent="-514350">
              <a:buAutoNum type="alphaLcParenR"/>
            </a:pPr>
            <a:r>
              <a:rPr lang="cs-CZ" sz="2800" b="1" dirty="0" smtClean="0"/>
              <a:t>Mezinárodní smlouvy jimiž je ČR vázána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485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PRAMENY PRÁVA v ČR </a:t>
            </a:r>
            <a:r>
              <a:rPr lang="cs-CZ" sz="3600" dirty="0" smtClean="0"/>
              <a:t>– přehled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b="1" dirty="0"/>
              <a:t>NAŘÍZENÍ VLÁDY č. 486/2000 Sb. ze dne 11. prosince 2000, kterým se stanoví podmínky a zásady pro provádění opatření k podpoře vývozu výrobků z kravského mléka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b="1" dirty="0"/>
              <a:t>č. 256/2000 Sb</a:t>
            </a:r>
            <a:r>
              <a:rPr lang="cs-CZ" sz="2000" b="1" dirty="0" smtClean="0"/>
              <a:t>. zákon </a:t>
            </a:r>
            <a:r>
              <a:rPr lang="cs-CZ" sz="2000" b="1" dirty="0"/>
              <a:t>o Státním zemědělském intervenčním fondu a o změně některých dalších zákonů (zákon o Státním zemědělském intervenčním fondu</a:t>
            </a:r>
            <a:r>
              <a:rPr lang="cs-CZ" sz="2000" b="1" dirty="0" smtClean="0"/>
              <a:t>)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dirty="0"/>
              <a:t>§ 11</a:t>
            </a:r>
          </a:p>
          <a:p>
            <a:pPr>
              <a:buNone/>
            </a:pPr>
            <a:r>
              <a:rPr lang="cs-CZ" sz="2000" b="1" dirty="0" smtClean="0"/>
              <a:t>	Dotace</a:t>
            </a:r>
            <a:endParaRPr lang="cs-CZ" sz="2000" b="1" dirty="0"/>
          </a:p>
          <a:p>
            <a:r>
              <a:rPr lang="cs-CZ" sz="2000" i="1" dirty="0"/>
              <a:t>(1)</a:t>
            </a:r>
            <a:r>
              <a:rPr lang="cs-CZ" sz="2000" dirty="0"/>
              <a:t> Fond poskytuje dotace v souladu s tímto zákonem, zákonem o zemědělství, nařízeními vlády vydanými k jejich provedení a podle přímo použitelných předpisů Evropské unie upravujících financování společné zemědělské </a:t>
            </a:r>
            <a:r>
              <a:rPr lang="cs-CZ" sz="2000" dirty="0" smtClean="0"/>
              <a:t>politiky</a:t>
            </a:r>
            <a:endParaRPr lang="cs-CZ" sz="2000" dirty="0"/>
          </a:p>
          <a:p>
            <a:r>
              <a:rPr lang="cs-CZ" sz="2000" i="1" dirty="0"/>
              <a:t>(2)</a:t>
            </a:r>
            <a:r>
              <a:rPr lang="cs-CZ" sz="2000" dirty="0"/>
              <a:t> Při rozhodování o poskytování dotací má Fond postavení orgánu veřejné správy.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PRÁVO I – </a:t>
            </a:r>
            <a:r>
              <a:rPr lang="cs-CZ" sz="3600" b="1" dirty="0" smtClean="0"/>
              <a:t>PRAMENY </a:t>
            </a:r>
            <a:r>
              <a:rPr lang="cs-CZ" sz="3600" b="1" dirty="0"/>
              <a:t>PRÁVA v ČR – příklad nařízení vlády</a:t>
            </a:r>
          </a:p>
        </p:txBody>
      </p:sp>
    </p:spTree>
    <p:extLst>
      <p:ext uri="{BB962C8B-B14F-4D97-AF65-F5344CB8AC3E}">
        <p14:creationId xmlns:p14="http://schemas.microsoft.com/office/powerpoint/2010/main" val="161771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PRÁVO I – </a:t>
            </a:r>
            <a:r>
              <a:rPr lang="cs-CZ" b="1" dirty="0"/>
              <a:t>PRAMENY PRÁVA v ČR – příklad </a:t>
            </a:r>
            <a:r>
              <a:rPr lang="cs-CZ" b="1" dirty="0" smtClean="0"/>
              <a:t>zrušovací nález ÚS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/>
              <a:t>NÁLEZ Ústavního soudu ze dne 17. dubna 2013 č. 116/2013 Sb. </a:t>
            </a:r>
            <a:r>
              <a:rPr lang="cs-CZ" b="1" dirty="0" err="1"/>
              <a:t>sp</a:t>
            </a:r>
            <a:r>
              <a:rPr lang="cs-CZ" b="1" dirty="0"/>
              <a:t>. zn. </a:t>
            </a:r>
            <a:r>
              <a:rPr lang="cs-CZ" b="1" dirty="0" err="1"/>
              <a:t>Pl</a:t>
            </a:r>
            <a:r>
              <a:rPr lang="cs-CZ" b="1" dirty="0"/>
              <a:t>. ÚS 25/12 ve věci návrhu na zrušení vyhlášky č. 484/2000 Sb</a:t>
            </a:r>
            <a:r>
              <a:rPr lang="cs-CZ" b="1" dirty="0" smtClean="0"/>
              <a:t>.,</a:t>
            </a:r>
          </a:p>
          <a:p>
            <a:pPr marL="0" indent="0" algn="just">
              <a:buNone/>
            </a:pPr>
            <a:r>
              <a:rPr lang="cs-CZ" dirty="0" smtClean="0"/>
              <a:t>kterou </a:t>
            </a:r>
            <a:r>
              <a:rPr lang="cs-CZ" dirty="0"/>
              <a:t>se stanoví </a:t>
            </a:r>
            <a:r>
              <a:rPr lang="cs-CZ" b="1" dirty="0"/>
              <a:t>paušální sazby výše odměny za zastupování účastníka advokátem nebo notářem při rozhodování o náhradě nákladů v občanském soudním řízení a kterou se mění vyhláška Ministerstva spravedlnosti č. 177/1996 Sb., o odměnách advokátů a náhradách advokátů za poskytování právních služeb (advokátní tarif)</a:t>
            </a:r>
            <a:r>
              <a:rPr lang="cs-CZ" dirty="0"/>
              <a:t>, ve znění pozdějších předpisů, ve znění pozdějších vyhlášek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48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PRÁVO I – </a:t>
            </a:r>
            <a:r>
              <a:rPr lang="cs-CZ" b="1" dirty="0"/>
              <a:t>PRAMENY PRÁVA v ČR – </a:t>
            </a:r>
            <a:r>
              <a:rPr lang="cs-CZ" b="1" dirty="0" smtClean="0"/>
              <a:t>sjednocující stanovisko NS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Stanovisko občanskoprávního a obchodního kolegia Nejvyššího soudu ze dne 28. 6. 2000, </a:t>
            </a:r>
            <a:r>
              <a:rPr lang="cs-CZ" dirty="0" err="1" smtClean="0"/>
              <a:t>sp</a:t>
            </a:r>
            <a:r>
              <a:rPr lang="cs-CZ" dirty="0" smtClean="0"/>
              <a:t>. zn.: </a:t>
            </a:r>
            <a:r>
              <a:rPr lang="cs-CZ" dirty="0" err="1" smtClean="0"/>
              <a:t>Cpjn</a:t>
            </a:r>
            <a:r>
              <a:rPr lang="cs-CZ" dirty="0" smtClean="0"/>
              <a:t> 38/98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§ 14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Nejvyšší </a:t>
            </a:r>
            <a:r>
              <a:rPr lang="cs-CZ" dirty="0"/>
              <a:t>soud </a:t>
            </a:r>
          </a:p>
          <a:p>
            <a:r>
              <a:rPr lang="cs-CZ" dirty="0"/>
              <a:t>§ 14 </a:t>
            </a:r>
          </a:p>
          <a:p>
            <a:r>
              <a:rPr lang="cs-CZ" dirty="0"/>
              <a:t>(1) Nejvyšší soud jako </a:t>
            </a:r>
            <a:r>
              <a:rPr lang="cs-CZ" b="1" dirty="0"/>
              <a:t>vrcholný soudní orgán ve věcech patřících do pravomoci soudů </a:t>
            </a:r>
            <a:r>
              <a:rPr lang="cs-CZ" dirty="0"/>
              <a:t>v občanském soudním řízení a v trestním řízení zajišťuje jednotu a zákonnost rozhodování tím, ž</a:t>
            </a:r>
            <a:r>
              <a:rPr lang="cs-CZ" dirty="0" smtClean="0"/>
              <a:t>e </a:t>
            </a:r>
            <a:endParaRPr lang="cs-CZ" dirty="0"/>
          </a:p>
          <a:p>
            <a:r>
              <a:rPr lang="cs-CZ" dirty="0"/>
              <a:t>a) rozhoduje o mimořádných opravných prostředcích v případech stanovených zákony o řízení před soudy, </a:t>
            </a:r>
          </a:p>
          <a:p>
            <a:r>
              <a:rPr lang="cs-CZ" dirty="0"/>
              <a:t>b) rozhoduje </a:t>
            </a:r>
            <a:r>
              <a:rPr lang="cs-CZ" b="1" dirty="0"/>
              <a:t>v jiných případech stanovených zvláštním právním předpisem nebo mezinárodní smlouvou,</a:t>
            </a:r>
            <a:r>
              <a:rPr lang="cs-CZ" dirty="0"/>
              <a:t> s </a:t>
            </a:r>
            <a:r>
              <a:rPr lang="cs-CZ" dirty="0" smtClean="0"/>
              <a:t>níž </a:t>
            </a:r>
            <a:r>
              <a:rPr lang="cs-CZ" dirty="0"/>
              <a:t>vyslovil souhlas Parlament, </a:t>
            </a:r>
            <a:r>
              <a:rPr lang="cs-CZ" dirty="0" smtClean="0"/>
              <a:t>jíž </a:t>
            </a:r>
            <a:r>
              <a:rPr lang="cs-CZ" dirty="0"/>
              <a:t>je Česká republika vázána a která byla vyhlášena. </a:t>
            </a:r>
          </a:p>
          <a:p>
            <a:r>
              <a:rPr lang="cs-CZ" dirty="0"/>
              <a:t>(2) Nejvyšší soud dále rozhoduje </a:t>
            </a:r>
          </a:p>
          <a:p>
            <a:r>
              <a:rPr lang="cs-CZ" dirty="0"/>
              <a:t>a) o </a:t>
            </a:r>
            <a:r>
              <a:rPr lang="cs-CZ" b="1" dirty="0"/>
              <a:t>uznání a vykonatelnosti rozhodnutí cizozemských soudů</a:t>
            </a:r>
            <a:r>
              <a:rPr lang="cs-CZ" dirty="0"/>
              <a:t>, </a:t>
            </a:r>
            <a:r>
              <a:rPr lang="cs-CZ" dirty="0" smtClean="0"/>
              <a:t>vyžaduje-li </a:t>
            </a:r>
            <a:r>
              <a:rPr lang="cs-CZ" dirty="0"/>
              <a:t>to zvláštní právní předpis nebo mezinárodní smlouva, s </a:t>
            </a:r>
            <a:r>
              <a:rPr lang="cs-CZ" dirty="0" smtClean="0"/>
              <a:t>níž </a:t>
            </a:r>
            <a:r>
              <a:rPr lang="cs-CZ" dirty="0"/>
              <a:t>vyslovil souhlas Parlament, </a:t>
            </a:r>
            <a:r>
              <a:rPr lang="cs-CZ" dirty="0" smtClean="0"/>
              <a:t>jíž </a:t>
            </a:r>
            <a:r>
              <a:rPr lang="cs-CZ" dirty="0"/>
              <a:t>je Česká republika vázána a která byla vyhlášena, </a:t>
            </a:r>
          </a:p>
          <a:p>
            <a:r>
              <a:rPr lang="cs-CZ" dirty="0"/>
              <a:t>b) v dalších </a:t>
            </a:r>
            <a:r>
              <a:rPr lang="cs-CZ" b="1" dirty="0"/>
              <a:t>případech stanovených zvláštním právním předpisem nebo mezinárodní smlouvou</a:t>
            </a:r>
            <a:r>
              <a:rPr lang="cs-CZ" dirty="0"/>
              <a:t>, s </a:t>
            </a:r>
            <a:r>
              <a:rPr lang="cs-CZ" dirty="0" smtClean="0"/>
              <a:t>níž </a:t>
            </a:r>
            <a:r>
              <a:rPr lang="cs-CZ" dirty="0"/>
              <a:t>vyslovil souhlas Parlament, </a:t>
            </a:r>
            <a:r>
              <a:rPr lang="cs-CZ" dirty="0" smtClean="0"/>
              <a:t>jíž </a:t>
            </a:r>
            <a:r>
              <a:rPr lang="cs-CZ" dirty="0"/>
              <a:t>je Česká republika vázána a která byla vyhlášena. </a:t>
            </a:r>
            <a:endParaRPr lang="cs-CZ" dirty="0" smtClean="0"/>
          </a:p>
          <a:p>
            <a:r>
              <a:rPr lang="cs-CZ" dirty="0"/>
              <a:t>(3) Nejvyšší soud sleduje a vyhodnocuje pravomocná rozhodnutí soudů v občanském soudním řízení a v trestním řízení a na jejich základě v zájmu jednotného rozhodování soudů </a:t>
            </a:r>
            <a:r>
              <a:rPr lang="cs-CZ" b="1" dirty="0"/>
              <a:t>zaujímá stanoviska k rozhodovací činnosti soudů ve věcech určitého druhu. </a:t>
            </a:r>
            <a:endParaRPr lang="cs-CZ" b="1" dirty="0" smtClean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86451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soudů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Soustava soudů: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Nejvyšší soud + Nejvyšší správní soud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Vrchní soudy (Praha + Olomouc)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Krajské soudy (8) 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Okresní soudy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2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/>
              <a:t>PRÁVO I – </a:t>
            </a:r>
            <a:r>
              <a:rPr lang="cs-CZ" b="1" dirty="0" smtClean="0"/>
              <a:t>vnitřní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Nejsou prameny </a:t>
            </a:r>
            <a:r>
              <a:rPr lang="cs-CZ" dirty="0" smtClean="0"/>
              <a:t>práva</a:t>
            </a:r>
          </a:p>
          <a:p>
            <a:endParaRPr lang="cs-CZ" dirty="0" smtClean="0"/>
          </a:p>
          <a:p>
            <a:r>
              <a:rPr lang="cs-CZ" dirty="0"/>
              <a:t>Oprávněná řídit činnost podřízených – povinnost zachovávat příkazy nadřízených</a:t>
            </a:r>
          </a:p>
          <a:p>
            <a:endParaRPr lang="cs-CZ" dirty="0" smtClean="0"/>
          </a:p>
          <a:p>
            <a:r>
              <a:rPr lang="cs-CZ" dirty="0" smtClean="0"/>
              <a:t>Nelze </a:t>
            </a:r>
            <a:r>
              <a:rPr lang="cs-CZ" dirty="0"/>
              <a:t>zavazovat </a:t>
            </a:r>
            <a:r>
              <a:rPr lang="cs-CZ" dirty="0" smtClean="0"/>
              <a:t>soudce</a:t>
            </a:r>
          </a:p>
          <a:p>
            <a:endParaRPr lang="cs-CZ" dirty="0" smtClean="0"/>
          </a:p>
          <a:p>
            <a:r>
              <a:rPr lang="cs-CZ" dirty="0" smtClean="0"/>
              <a:t>Nevyznačují </a:t>
            </a:r>
            <a:r>
              <a:rPr lang="cs-CZ" dirty="0" smtClean="0"/>
              <a:t>se presumpcí správnosti</a:t>
            </a:r>
          </a:p>
          <a:p>
            <a:endParaRPr lang="cs-CZ" dirty="0" smtClean="0"/>
          </a:p>
          <a:p>
            <a:r>
              <a:rPr lang="cs-CZ" dirty="0" smtClean="0"/>
              <a:t>Nesmějí </a:t>
            </a:r>
            <a:r>
              <a:rPr lang="cs-CZ" dirty="0" smtClean="0"/>
              <a:t>být v rozporu s právními předpisy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Příloha č. </a:t>
            </a:r>
            <a:r>
              <a:rPr lang="cs-CZ" dirty="0" smtClean="0"/>
              <a:t>1 k</a:t>
            </a:r>
            <a:r>
              <a:rPr lang="cs-CZ" dirty="0"/>
              <a:t> M</a:t>
            </a:r>
            <a:r>
              <a:rPr lang="cs-CZ" dirty="0" smtClean="0"/>
              <a:t>etodickému pokynu Ministra vnitra  </a:t>
            </a:r>
            <a:r>
              <a:rPr lang="cs-CZ" dirty="0"/>
              <a:t>č. 1/2015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797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514</Words>
  <Application>Microsoft Office PowerPoint</Application>
  <PresentationFormat>Předvádění na obrazovce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sady Office</vt:lpstr>
      <vt:lpstr>PRÁVO I</vt:lpstr>
      <vt:lpstr>PRÁVO I – PRAMENY PRÁVA v ČR – přehled</vt:lpstr>
      <vt:lpstr>PRÁVO I – PRAMENY PRÁVA v ČR – příklad nařízení vlády</vt:lpstr>
      <vt:lpstr>PRÁVO I – PRAMENY PRÁVA v ČR – příklad zrušovací nález ÚS</vt:lpstr>
      <vt:lpstr>PRÁVO I – PRAMENY PRÁVA v ČR – sjednocující stanovisko NS ČR</vt:lpstr>
      <vt:lpstr>Soustava soudů</vt:lpstr>
      <vt:lpstr>PRÁVO I – vnitřní směrnice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uzivatel</cp:lastModifiedBy>
  <cp:revision>73</cp:revision>
  <dcterms:created xsi:type="dcterms:W3CDTF">2015-10-04T18:04:49Z</dcterms:created>
  <dcterms:modified xsi:type="dcterms:W3CDTF">2016-11-22T16:42:41Z</dcterms:modified>
</cp:coreProperties>
</file>