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5"/>
  </p:notesMasterIdLst>
  <p:sldIdLst>
    <p:sldId id="256" r:id="rId2"/>
    <p:sldId id="275" r:id="rId3"/>
    <p:sldId id="289" r:id="rId4"/>
    <p:sldId id="301" r:id="rId5"/>
    <p:sldId id="296" r:id="rId6"/>
    <p:sldId id="303" r:id="rId7"/>
    <p:sldId id="304" r:id="rId8"/>
    <p:sldId id="270" r:id="rId9"/>
    <p:sldId id="305" r:id="rId10"/>
    <p:sldId id="298" r:id="rId11"/>
    <p:sldId id="297" r:id="rId12"/>
    <p:sldId id="306" r:id="rId13"/>
    <p:sldId id="272" r:id="rId14"/>
  </p:sldIdLst>
  <p:sldSz cx="9144000" cy="6858000" type="screen4x3"/>
  <p:notesSz cx="6858000" cy="9144000"/>
  <p:custDataLst>
    <p:tags r:id="rId1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1" autoAdjust="0"/>
    <p:restoredTop sz="96784" autoAdjust="0"/>
  </p:normalViewPr>
  <p:slideViewPr>
    <p:cSldViewPr>
      <p:cViewPr varScale="1">
        <p:scale>
          <a:sx n="159" d="100"/>
          <a:sy n="159" d="100"/>
        </p:scale>
        <p:origin x="213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Ztlumené efekty: 2,3,4</a:t>
            </a:r>
          </a:p>
          <a:p>
            <a:r>
              <a:rPr lang="cs-CZ" dirty="0"/>
              <a:t>Odstranit srážku kamionu: snímek 8, 1:33 – 1:45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824-5E93-4F37-9F9C-7C4FB11BB412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Obligace - </a:t>
            </a:r>
            <a:r>
              <a:rPr lang="cs-CZ" dirty="0" err="1"/>
              <a:t>kkůlkůlkZáklady</a:t>
            </a:r>
            <a:r>
              <a:rPr lang="cs-CZ" dirty="0"/>
              <a:t>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Bonds – Analysis of the yield curve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r>
              <a:rPr lang="cs-CZ" dirty="0" err="1"/>
              <a:t>vostní</a:t>
            </a:r>
            <a:r>
              <a:rPr lang="cs-CZ" dirty="0"/>
              <a:t> tok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4245-3440-4804-8040-B2F6C9563C64}" type="datetime1">
              <a:rPr lang="cs-CZ" smtClean="0"/>
              <a:t>04.10.2020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B96-06F8-4545-9182-889597D673BE}" type="datetime1">
              <a:rPr lang="cs-CZ" smtClean="0"/>
              <a:t>04.10.2020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DE7-1677-48D5-AEC1-00727E1AD5C8}" type="datetime1">
              <a:rPr lang="cs-CZ" smtClean="0"/>
              <a:t>04.10.2020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CB76-1543-48ED-85A0-8667F9791FC8}" type="datetime1">
              <a:rPr lang="cs-CZ" smtClean="0"/>
              <a:t>04.10.2020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E541-6BD5-44E0-A709-E50ED9825230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7B65-9542-4BD1-9D5B-317E40607F34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90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400.png"/><Relationship Id="rId14" Type="http://schemas.openxmlformats.org/officeDocument/2006/relationships/image" Target="../media/image38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.png"/><Relationship Id="rId17" Type="http://schemas.openxmlformats.org/officeDocument/2006/relationships/image" Target="../media/image47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.png"/><Relationship Id="rId26" Type="http://schemas.openxmlformats.org/officeDocument/2006/relationships/image" Target="../media/image50.png"/><Relationship Id="rId21" Type="http://schemas.openxmlformats.org/officeDocument/2006/relationships/image" Target="../media/image6.png"/><Relationship Id="rId17" Type="http://schemas.openxmlformats.org/officeDocument/2006/relationships/image" Target="../media/image4.png"/><Relationship Id="rId25" Type="http://schemas.openxmlformats.org/officeDocument/2006/relationships/image" Target="../media/image16.png"/><Relationship Id="rId16" Type="http://schemas.openxmlformats.org/officeDocument/2006/relationships/image" Target="../media/image3.png"/><Relationship Id="rId20" Type="http://schemas.openxmlformats.org/officeDocument/2006/relationships/image" Target="../media/image43.png"/><Relationship Id="rId2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12.png"/><Relationship Id="rId37" Type="http://schemas.openxmlformats.org/officeDocument/2006/relationships/image" Target="../media/image18.png"/><Relationship Id="rId28" Type="http://schemas.openxmlformats.org/officeDocument/2006/relationships/image" Target="../media/image7.png"/><Relationship Id="rId19" Type="http://schemas.openxmlformats.org/officeDocument/2006/relationships/image" Target="../media/image10.png"/><Relationship Id="rId31" Type="http://schemas.openxmlformats.org/officeDocument/2006/relationships/image" Target="../media/image9.png"/><Relationship Id="rId27" Type="http://schemas.openxmlformats.org/officeDocument/2006/relationships/image" Target="../media/image60.png"/><Relationship Id="rId30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17" Type="http://schemas.openxmlformats.org/officeDocument/2006/relationships/image" Target="../media/image23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21.png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7.png"/><Relationship Id="rId26" Type="http://schemas.openxmlformats.org/officeDocument/2006/relationships/image" Target="../media/image32.png"/><Relationship Id="rId21" Type="http://schemas.openxmlformats.org/officeDocument/2006/relationships/image" Target="../media/image270.png"/><Relationship Id="rId34" Type="http://schemas.openxmlformats.org/officeDocument/2006/relationships/image" Target="../media/image40.png"/><Relationship Id="rId17" Type="http://schemas.openxmlformats.org/officeDocument/2006/relationships/image" Target="../media/image26.png"/><Relationship Id="rId25" Type="http://schemas.openxmlformats.org/officeDocument/2006/relationships/image" Target="../media/image31.png"/><Relationship Id="rId33" Type="http://schemas.openxmlformats.org/officeDocument/2006/relationships/image" Target="../media/image39.png"/><Relationship Id="rId16" Type="http://schemas.openxmlformats.org/officeDocument/2006/relationships/image" Target="../media/image25.png"/><Relationship Id="rId20" Type="http://schemas.openxmlformats.org/officeDocument/2006/relationships/image" Target="../media/image281.png"/><Relationship Id="rId29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0.png"/><Relationship Id="rId32" Type="http://schemas.openxmlformats.org/officeDocument/2006/relationships/image" Target="../media/image38.png"/><Relationship Id="rId15" Type="http://schemas.openxmlformats.org/officeDocument/2006/relationships/image" Target="../media/image24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36" Type="http://schemas.openxmlformats.org/officeDocument/2006/relationships/image" Target="../media/image42.png"/><Relationship Id="rId19" Type="http://schemas.openxmlformats.org/officeDocument/2006/relationships/image" Target="../media/image28.png"/><Relationship Id="rId31" Type="http://schemas.openxmlformats.org/officeDocument/2006/relationships/image" Target="../media/image37.png"/><Relationship Id="rId22" Type="http://schemas.openxmlformats.org/officeDocument/2006/relationships/image" Target="../media/image280.png"/><Relationship Id="rId27" Type="http://schemas.openxmlformats.org/officeDocument/2006/relationships/image" Target="../media/image33.png"/><Relationship Id="rId30" Type="http://schemas.openxmlformats.org/officeDocument/2006/relationships/image" Target="../media/image36.png"/><Relationship Id="rId35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0.png"/><Relationship Id="rId12" Type="http://schemas.openxmlformats.org/officeDocument/2006/relationships/image" Target="../media/image340.png"/><Relationship Id="rId16" Type="http://schemas.openxmlformats.org/officeDocument/2006/relationships/image" Target="../media/image35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4.png"/><Relationship Id="rId15" Type="http://schemas.openxmlformats.org/officeDocument/2006/relationships/image" Target="../media/image370.png"/><Relationship Id="rId14" Type="http://schemas.openxmlformats.org/officeDocument/2006/relationships/image" Target="../media/image3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4000" y="2448000"/>
            <a:ext cx="1440000" cy="360000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7030A0"/>
                </a:solidFill>
              </a:rPr>
              <a:t>Lesson </a:t>
            </a:r>
            <a:r>
              <a:rPr lang="cs-CZ" sz="1800" dirty="0">
                <a:solidFill>
                  <a:srgbClr val="7030A0"/>
                </a:solidFill>
              </a:rPr>
              <a:t>9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0" y="2700000"/>
            <a:ext cx="6120000" cy="1800000"/>
          </a:xfrm>
        </p:spPr>
        <p:txBody>
          <a:bodyPr/>
          <a:lstStyle/>
          <a:p>
            <a:pPr marL="182880" indent="0" algn="l">
              <a:buNone/>
            </a:pPr>
            <a:br>
              <a:rPr lang="en-GB">
                <a:solidFill>
                  <a:srgbClr val="7030A0"/>
                </a:solidFill>
              </a:rPr>
            </a:br>
            <a:br>
              <a:rPr lang="en-GB">
                <a:solidFill>
                  <a:srgbClr val="7030A0"/>
                </a:solidFill>
              </a:rPr>
            </a:br>
            <a:br>
              <a:rPr lang="en-GB">
                <a:solidFill>
                  <a:srgbClr val="7030A0"/>
                </a:solidFill>
              </a:rPr>
            </a:br>
            <a:br>
              <a:rPr lang="en-GB">
                <a:solidFill>
                  <a:srgbClr val="7030A0"/>
                </a:solidFill>
              </a:rPr>
            </a:br>
            <a:br>
              <a:rPr lang="en-GB">
                <a:solidFill>
                  <a:srgbClr val="7030A0"/>
                </a:solidFill>
              </a:rPr>
            </a:br>
            <a:br>
              <a:rPr lang="en-GB">
                <a:solidFill>
                  <a:srgbClr val="7030A0"/>
                </a:solidFill>
              </a:rPr>
            </a:br>
            <a:br>
              <a:rPr lang="en-GB">
                <a:solidFill>
                  <a:srgbClr val="7030A0"/>
                </a:solidFill>
              </a:rPr>
            </a:br>
            <a:r>
              <a:rPr lang="en-GB">
                <a:solidFill>
                  <a:srgbClr val="7030A0"/>
                </a:solidFill>
              </a:rPr>
              <a:t>Credit derivatives</a:t>
            </a:r>
            <a:br>
              <a:rPr lang="en-GB">
                <a:solidFill>
                  <a:srgbClr val="7030A0"/>
                </a:solidFill>
              </a:rPr>
            </a:br>
            <a:endParaRPr lang="en-GB">
              <a:solidFill>
                <a:srgbClr val="7030A0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000" y="468000"/>
            <a:ext cx="3600000" cy="86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5544000" y="5292000"/>
            <a:ext cx="3420000" cy="39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800" b="1"/>
              <a:t>Financial markets instruments </a:t>
            </a:r>
            <a:endParaRPr lang="en-GB" sz="1800" b="1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000" y="540000"/>
            <a:ext cx="1296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10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4279" cy="648072"/>
          </a:xfrm>
        </p:spPr>
        <p:txBody>
          <a:bodyPr/>
          <a:lstStyle/>
          <a:p>
            <a:r>
              <a:rPr lang="en-GB" dirty="0"/>
              <a:t>Credit linked notes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8000" y="2161595"/>
            <a:ext cx="698439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>
                <a:latin typeface="Cambria Math" panose="02040503050406030204" pitchFamily="18" charset="0"/>
                <a:ea typeface="Cambria Math" panose="02040503050406030204" pitchFamily="18" charset="0"/>
              </a:rPr>
              <a:t>CLN with embedded short credit level put option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64000" y="941530"/>
            <a:ext cx="589318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76674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CLNs are hybrid instruments which combine elements of a debt instrument and credit derivatives (credit options, credit forward or both) 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1834091" y="2461701"/>
            <a:ext cx="2176475" cy="1377838"/>
            <a:chOff x="3491880" y="3021181"/>
            <a:chExt cx="2176475" cy="1377838"/>
          </a:xfrm>
        </p:grpSpPr>
        <p:cxnSp>
          <p:nvCxnSpPr>
            <p:cNvPr id="101" name="Přímá spojnice 100"/>
            <p:cNvCxnSpPr/>
            <p:nvPr/>
          </p:nvCxnSpPr>
          <p:spPr>
            <a:xfrm>
              <a:off x="3491880" y="3130782"/>
              <a:ext cx="0" cy="1080000"/>
            </a:xfrm>
            <a:prstGeom prst="line">
              <a:avLst/>
            </a:prstGeom>
            <a:ln w="15875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nice 101"/>
            <p:cNvCxnSpPr>
              <a:cxnSpLocks/>
            </p:cNvCxnSpPr>
            <p:nvPr/>
          </p:nvCxnSpPr>
          <p:spPr>
            <a:xfrm>
              <a:off x="3491880" y="4205974"/>
              <a:ext cx="2176475" cy="0"/>
            </a:xfrm>
            <a:prstGeom prst="line">
              <a:avLst/>
            </a:prstGeom>
            <a:ln w="15875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/>
            <p:cNvCxnSpPr>
              <a:cxnSpLocks noChangeAspect="1"/>
            </p:cNvCxnSpPr>
            <p:nvPr/>
          </p:nvCxnSpPr>
          <p:spPr>
            <a:xfrm>
              <a:off x="3877305" y="3983613"/>
              <a:ext cx="324000" cy="32828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lg" len="med"/>
              <a:tailEnd type="none" w="lg" len="med"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Obdélník 112"/>
                <p:cNvSpPr/>
                <p:nvPr/>
              </p:nvSpPr>
              <p:spPr>
                <a:xfrm>
                  <a:off x="3945873" y="4152798"/>
                  <a:ext cx="481477" cy="2462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0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𝐵𝐵𝐵</m:t>
                        </m:r>
                      </m:oMath>
                    </m:oMathPara>
                  </a14:m>
                  <a:endParaRPr lang="cs-CZ" sz="1000" dirty="0"/>
                </a:p>
              </p:txBody>
            </p:sp>
          </mc:Choice>
          <mc:Fallback xmlns="">
            <p:sp>
              <p:nvSpPr>
                <p:cNvPr id="113" name="Obdélník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5873" y="4152798"/>
                  <a:ext cx="481477" cy="246221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Přímá spojnice 5"/>
            <p:cNvCxnSpPr/>
            <p:nvPr/>
          </p:nvCxnSpPr>
          <p:spPr>
            <a:xfrm>
              <a:off x="4198327" y="3991576"/>
              <a:ext cx="1337895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lg" len="med"/>
              <a:tailEnd type="none" w="lg" len="med"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Přímá spojnice 113"/>
            <p:cNvCxnSpPr/>
            <p:nvPr/>
          </p:nvCxnSpPr>
          <p:spPr>
            <a:xfrm>
              <a:off x="3491880" y="3429000"/>
              <a:ext cx="201622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lg" len="med"/>
              <a:tailEnd type="none" w="lg" len="med"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ovéPole 114"/>
            <p:cNvSpPr txBox="1"/>
            <p:nvPr/>
          </p:nvSpPr>
          <p:spPr>
            <a:xfrm>
              <a:off x="4658004" y="3384173"/>
              <a:ext cx="98109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latin typeface="Cambria Math"/>
                  <a:ea typeface="Cambria Math" panose="02040503050406030204" pitchFamily="18" charset="0"/>
                </a:rPr>
                <a:t>Note</a:t>
              </a:r>
              <a:r>
                <a:rPr lang="en-US" sz="1000" dirty="0">
                  <a:latin typeface="Cambria Math"/>
                  <a:ea typeface="Cambria Math" panose="02040503050406030204" pitchFamily="18" charset="0"/>
                </a:rPr>
                <a:t>’</a:t>
              </a:r>
              <a:r>
                <a:rPr lang="cs-CZ" sz="1000" dirty="0">
                  <a:latin typeface="Cambria Math"/>
                  <a:ea typeface="Cambria Math" panose="02040503050406030204" pitchFamily="18" charset="0"/>
                </a:rPr>
                <a:t>s</a:t>
              </a:r>
              <a:r>
                <a:rPr lang="en-GB" sz="1000" dirty="0">
                  <a:latin typeface="Cambria Math"/>
                  <a:ea typeface="Cambria Math" panose="02040503050406030204" pitchFamily="18" charset="0"/>
                </a:rPr>
                <a:t> coupon</a:t>
              </a:r>
            </a:p>
          </p:txBody>
        </p:sp>
        <p:cxnSp>
          <p:nvCxnSpPr>
            <p:cNvPr id="116" name="Přímá spojnice 115"/>
            <p:cNvCxnSpPr/>
            <p:nvPr/>
          </p:nvCxnSpPr>
          <p:spPr>
            <a:xfrm>
              <a:off x="3685802" y="3163738"/>
              <a:ext cx="514800" cy="540000"/>
            </a:xfrm>
            <a:prstGeom prst="line">
              <a:avLst/>
            </a:prstGeom>
            <a:ln w="31750">
              <a:solidFill>
                <a:srgbClr val="C00000"/>
              </a:solidFill>
              <a:headEnd type="none" w="lg" len="med"/>
              <a:tailEnd type="none" w="lg" len="med"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Přímá spojnice 116"/>
            <p:cNvCxnSpPr/>
            <p:nvPr/>
          </p:nvCxnSpPr>
          <p:spPr>
            <a:xfrm>
              <a:off x="4206784" y="3192173"/>
              <a:ext cx="1337895" cy="0"/>
            </a:xfrm>
            <a:prstGeom prst="line">
              <a:avLst/>
            </a:prstGeom>
            <a:ln w="31750">
              <a:solidFill>
                <a:srgbClr val="C00000"/>
              </a:solidFill>
              <a:headEnd type="none" w="lg" len="med"/>
              <a:tailEnd type="none" w="lg" len="med"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ovéPole 117"/>
            <p:cNvSpPr txBox="1"/>
            <p:nvPr/>
          </p:nvSpPr>
          <p:spPr>
            <a:xfrm>
              <a:off x="3506758" y="3021181"/>
              <a:ext cx="81242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latin typeface="Cambria Math"/>
                  <a:ea typeface="Cambria Math" panose="02040503050406030204" pitchFamily="18" charset="0"/>
                </a:rPr>
                <a:t>CLN payoff</a:t>
              </a:r>
            </a:p>
          </p:txBody>
        </p:sp>
        <p:sp>
          <p:nvSpPr>
            <p:cNvPr id="119" name="TextovéPole 118"/>
            <p:cNvSpPr txBox="1"/>
            <p:nvPr/>
          </p:nvSpPr>
          <p:spPr>
            <a:xfrm>
              <a:off x="4324736" y="3789040"/>
              <a:ext cx="13351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latin typeface="Cambria Math"/>
                  <a:ea typeface="Cambria Math" panose="02040503050406030204" pitchFamily="18" charset="0"/>
                </a:rPr>
                <a:t>Short credit level put</a:t>
              </a:r>
            </a:p>
          </p:txBody>
        </p:sp>
        <p:cxnSp>
          <p:nvCxnSpPr>
            <p:cNvPr id="120" name="Přímá spojnice 119"/>
            <p:cNvCxnSpPr/>
            <p:nvPr/>
          </p:nvCxnSpPr>
          <p:spPr>
            <a:xfrm>
              <a:off x="4204645" y="3199283"/>
              <a:ext cx="0" cy="979057"/>
            </a:xfrm>
            <a:prstGeom prst="line">
              <a:avLst/>
            </a:prstGeom>
            <a:ln w="15875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TextovéPole 121"/>
          <p:cNvSpPr txBox="1"/>
          <p:nvPr/>
        </p:nvSpPr>
        <p:spPr>
          <a:xfrm>
            <a:off x="5220000" y="2610077"/>
            <a:ext cx="3376605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Option premium provides an incremental income to the note’s coupon</a:t>
            </a:r>
          </a:p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If the credit rating on the reference note declines below BBB the note buyer receives a lower total income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5220000" y="4293096"/>
            <a:ext cx="3376605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If the spread widens, the CLN generates income in excess of the bond’s principal value, capped at a spread of 300 </a:t>
            </a:r>
            <a:r>
              <a:rPr lang="en-GB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bp</a:t>
            </a:r>
            <a:endParaRPr lang="en-GB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If the spread narrows, the CLN generates income below the bond’s principal value, stopped at a spread of 100 </a:t>
            </a:r>
            <a:r>
              <a:rPr lang="en-GB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bp</a:t>
            </a:r>
            <a:endParaRPr lang="en-GB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Between the spread range of 100 and 300 </a:t>
            </a:r>
            <a:r>
              <a:rPr lang="en-GB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pb</a:t>
            </a: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the income is allowed to fluctuate in response to the spread change  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1777175" y="4291954"/>
            <a:ext cx="3414779" cy="1837712"/>
            <a:chOff x="1777175" y="4350474"/>
            <a:chExt cx="3414779" cy="1837712"/>
          </a:xfrm>
        </p:grpSpPr>
        <p:grpSp>
          <p:nvGrpSpPr>
            <p:cNvPr id="160" name="Skupina 159"/>
            <p:cNvGrpSpPr/>
            <p:nvPr/>
          </p:nvGrpSpPr>
          <p:grpSpPr>
            <a:xfrm>
              <a:off x="1777175" y="4350474"/>
              <a:ext cx="3414779" cy="1837712"/>
              <a:chOff x="1784490" y="4262899"/>
              <a:chExt cx="3414779" cy="1837712"/>
            </a:xfrm>
          </p:grpSpPr>
          <p:cxnSp>
            <p:nvCxnSpPr>
              <p:cNvPr id="127" name="Přímá spojnice 126"/>
              <p:cNvCxnSpPr/>
              <p:nvPr/>
            </p:nvCxnSpPr>
            <p:spPr>
              <a:xfrm>
                <a:off x="1835696" y="4557454"/>
                <a:ext cx="0" cy="1080000"/>
              </a:xfrm>
              <a:prstGeom prst="line">
                <a:avLst/>
              </a:prstGeom>
              <a:ln w="15875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Přímá spojnice 127"/>
              <p:cNvCxnSpPr>
                <a:cxnSpLocks/>
              </p:cNvCxnSpPr>
              <p:nvPr/>
            </p:nvCxnSpPr>
            <p:spPr>
              <a:xfrm>
                <a:off x="1836995" y="5632646"/>
                <a:ext cx="2340000" cy="0"/>
              </a:xfrm>
              <a:prstGeom prst="line">
                <a:avLst/>
              </a:prstGeom>
              <a:ln w="15875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nice 128"/>
              <p:cNvCxnSpPr/>
              <p:nvPr/>
            </p:nvCxnSpPr>
            <p:spPr>
              <a:xfrm>
                <a:off x="2645228" y="4372624"/>
                <a:ext cx="1627843" cy="1649352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0" name="Obdélník 129"/>
                  <p:cNvSpPr/>
                  <p:nvPr/>
                </p:nvSpPr>
                <p:spPr>
                  <a:xfrm>
                    <a:off x="2344381" y="5572155"/>
                    <a:ext cx="434734" cy="24622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100</m:t>
                          </m:r>
                        </m:oMath>
                      </m:oMathPara>
                    </a14:m>
                    <a:endParaRPr lang="cs-CZ" sz="1000" dirty="0"/>
                  </a:p>
                </p:txBody>
              </p:sp>
            </mc:Choice>
            <mc:Fallback xmlns="">
              <p:sp>
                <p:nvSpPr>
                  <p:cNvPr id="130" name="Obdélník 12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44381" y="5572155"/>
                    <a:ext cx="434734" cy="246221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31" name="Přímá spojnice 130"/>
              <p:cNvCxnSpPr/>
              <p:nvPr/>
            </p:nvCxnSpPr>
            <p:spPr>
              <a:xfrm>
                <a:off x="2534828" y="5891902"/>
                <a:ext cx="159780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římá spojnice 131"/>
              <p:cNvCxnSpPr/>
              <p:nvPr/>
            </p:nvCxnSpPr>
            <p:spPr>
              <a:xfrm>
                <a:off x="1835696" y="4855672"/>
                <a:ext cx="201622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ovéPole 142"/>
              <p:cNvSpPr txBox="1"/>
              <p:nvPr/>
            </p:nvSpPr>
            <p:spPr>
              <a:xfrm>
                <a:off x="1800263" y="4637569"/>
                <a:ext cx="112401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Cambria Math"/>
                    <a:ea typeface="Cambria Math" panose="02040503050406030204" pitchFamily="18" charset="0"/>
                  </a:rPr>
                  <a:t>Note’s face value</a:t>
                </a:r>
              </a:p>
            </p:txBody>
          </p:sp>
          <p:cxnSp>
            <p:nvCxnSpPr>
              <p:cNvPr id="144" name="Přímá spojnice 143"/>
              <p:cNvCxnSpPr>
                <a:cxnSpLocks noChangeAspect="1"/>
              </p:cNvCxnSpPr>
              <p:nvPr/>
            </p:nvCxnSpPr>
            <p:spPr>
              <a:xfrm>
                <a:off x="2544407" y="4363967"/>
                <a:ext cx="948314" cy="97200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Přímá spojnice 144"/>
              <p:cNvCxnSpPr/>
              <p:nvPr/>
            </p:nvCxnSpPr>
            <p:spPr>
              <a:xfrm>
                <a:off x="3498053" y="4378887"/>
                <a:ext cx="519828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ovéPole 145"/>
              <p:cNvSpPr txBox="1"/>
              <p:nvPr/>
            </p:nvSpPr>
            <p:spPr>
              <a:xfrm>
                <a:off x="2672138" y="4262899"/>
                <a:ext cx="81242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Cambria Math"/>
                    <a:ea typeface="Cambria Math" panose="02040503050406030204" pitchFamily="18" charset="0"/>
                  </a:rPr>
                  <a:t>CLN payoff</a:t>
                </a:r>
              </a:p>
            </p:txBody>
          </p:sp>
          <p:cxnSp>
            <p:nvCxnSpPr>
              <p:cNvPr id="148" name="Přímá spojnice 147"/>
              <p:cNvCxnSpPr/>
              <p:nvPr/>
            </p:nvCxnSpPr>
            <p:spPr>
              <a:xfrm>
                <a:off x="2530003" y="4855672"/>
                <a:ext cx="0" cy="1033442"/>
              </a:xfrm>
              <a:prstGeom prst="line">
                <a:avLst/>
              </a:prstGeom>
              <a:ln w="15875"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Přímá spojnice 148"/>
              <p:cNvCxnSpPr/>
              <p:nvPr/>
            </p:nvCxnSpPr>
            <p:spPr>
              <a:xfrm>
                <a:off x="2195433" y="5555886"/>
                <a:ext cx="336102" cy="34054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římá spojnice 149"/>
              <p:cNvCxnSpPr/>
              <p:nvPr/>
            </p:nvCxnSpPr>
            <p:spPr>
              <a:xfrm>
                <a:off x="1835696" y="5396622"/>
                <a:ext cx="1677132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Přímá spojnice 150"/>
              <p:cNvCxnSpPr/>
              <p:nvPr/>
            </p:nvCxnSpPr>
            <p:spPr>
              <a:xfrm>
                <a:off x="3516121" y="5403937"/>
                <a:ext cx="342246" cy="346768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Přímá spojnice 151"/>
              <p:cNvCxnSpPr/>
              <p:nvPr/>
            </p:nvCxnSpPr>
            <p:spPr>
              <a:xfrm>
                <a:off x="3019203" y="4855672"/>
                <a:ext cx="0" cy="1017875"/>
              </a:xfrm>
              <a:prstGeom prst="line">
                <a:avLst/>
              </a:prstGeom>
              <a:ln w="15875"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Přímá spojnice 152"/>
              <p:cNvCxnSpPr/>
              <p:nvPr/>
            </p:nvCxnSpPr>
            <p:spPr>
              <a:xfrm>
                <a:off x="3506510" y="4334702"/>
                <a:ext cx="0" cy="1531530"/>
              </a:xfrm>
              <a:prstGeom prst="line">
                <a:avLst/>
              </a:prstGeom>
              <a:ln w="15875"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Přímá spojnice 153"/>
              <p:cNvCxnSpPr/>
              <p:nvPr/>
            </p:nvCxnSpPr>
            <p:spPr>
              <a:xfrm>
                <a:off x="1834554" y="5325236"/>
                <a:ext cx="696518" cy="0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TextovéPole 155"/>
              <p:cNvSpPr txBox="1"/>
              <p:nvPr/>
            </p:nvSpPr>
            <p:spPr>
              <a:xfrm>
                <a:off x="2823005" y="5854390"/>
                <a:ext cx="148290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Cambria Math"/>
                    <a:ea typeface="Cambria Math" panose="02040503050406030204" pitchFamily="18" charset="0"/>
                  </a:rPr>
                  <a:t>Long credit spread call</a:t>
                </a:r>
              </a:p>
            </p:txBody>
          </p:sp>
          <p:sp>
            <p:nvSpPr>
              <p:cNvPr id="157" name="TextovéPole 156"/>
              <p:cNvSpPr txBox="1"/>
              <p:nvPr/>
            </p:nvSpPr>
            <p:spPr>
              <a:xfrm>
                <a:off x="1784490" y="5334213"/>
                <a:ext cx="155735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Cambria Math"/>
                    <a:ea typeface="Cambria Math" panose="02040503050406030204" pitchFamily="18" charset="0"/>
                  </a:rPr>
                  <a:t>Short credit spread put</a:t>
                </a:r>
              </a:p>
            </p:txBody>
          </p:sp>
          <p:sp>
            <p:nvSpPr>
              <p:cNvPr id="159" name="TextovéPole 158"/>
              <p:cNvSpPr txBox="1"/>
              <p:nvPr/>
            </p:nvSpPr>
            <p:spPr>
              <a:xfrm>
                <a:off x="3429397" y="5049751"/>
                <a:ext cx="176987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Cambria Math"/>
                    <a:ea typeface="Cambria Math" panose="02040503050406030204" pitchFamily="18" charset="0"/>
                  </a:rPr>
                  <a:t>Short credit spread forward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Obdélník 58"/>
                <p:cNvSpPr/>
                <p:nvPr/>
              </p:nvSpPr>
              <p:spPr>
                <a:xfrm>
                  <a:off x="3319746" y="5660869"/>
                  <a:ext cx="434734" cy="2462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0" i="1" smtClean="0">
                            <a:latin typeface="Cambria Math"/>
                            <a:ea typeface="Cambria Math" panose="02040503050406030204" pitchFamily="18" charset="0"/>
                          </a:rPr>
                          <m:t>300</m:t>
                        </m:r>
                      </m:oMath>
                    </m:oMathPara>
                  </a14:m>
                  <a:endParaRPr lang="cs-CZ" sz="1000" dirty="0"/>
                </a:p>
              </p:txBody>
            </p:sp>
          </mc:Choice>
          <mc:Fallback xmlns="">
            <p:sp>
              <p:nvSpPr>
                <p:cNvPr id="59" name="Obdélník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19746" y="5660869"/>
                  <a:ext cx="434734" cy="246221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Obdélník 59"/>
                <p:cNvSpPr/>
                <p:nvPr/>
              </p:nvSpPr>
              <p:spPr>
                <a:xfrm>
                  <a:off x="2843936" y="5660869"/>
                  <a:ext cx="420903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0" i="1" smtClean="0">
                            <a:latin typeface="Cambria Math"/>
                            <a:ea typeface="Cambria Math" panose="02040503050406030204" pitchFamily="18" charset="0"/>
                          </a:rPr>
                          <m:t>200</m:t>
                        </m:r>
                      </m:oMath>
                    </m:oMathPara>
                  </a14:m>
                  <a:endParaRPr lang="cs-CZ" sz="1000" dirty="0"/>
                </a:p>
              </p:txBody>
            </p:sp>
          </mc:Choice>
          <mc:Fallback xmlns="">
            <p:sp>
              <p:nvSpPr>
                <p:cNvPr id="60" name="Obdélník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3936" y="5660869"/>
                  <a:ext cx="420903" cy="24622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3" name="TextovéPole 62"/>
          <p:cNvSpPr txBox="1"/>
          <p:nvPr/>
        </p:nvSpPr>
        <p:spPr>
          <a:xfrm>
            <a:off x="864001" y="1837341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1188000" y="3705184"/>
            <a:ext cx="77044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CLN with embedded credit spread put, credit spread call and credit spread forward</a:t>
            </a:r>
          </a:p>
        </p:txBody>
      </p:sp>
    </p:spTree>
    <p:extLst>
      <p:ext uri="{BB962C8B-B14F-4D97-AF65-F5344CB8AC3E}">
        <p14:creationId xmlns:p14="http://schemas.microsoft.com/office/powerpoint/2010/main" val="2037556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504541" cy="648072"/>
          </a:xfrm>
        </p:spPr>
        <p:txBody>
          <a:bodyPr/>
          <a:lstStyle/>
          <a:p>
            <a:r>
              <a:rPr lang="en-GB" dirty="0"/>
              <a:t>Collateralized debt obligations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0" y="3666497"/>
            <a:ext cx="293946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Properties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8000" y="4016616"/>
            <a:ext cx="77044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lower the tranche in the waterfall, the higher its default risk and yield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0" y="4858041"/>
            <a:ext cx="792050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amount of default risk depends on the default correlation among bonds in the underlying pool; lower correlation results in lower default risk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64000" y="94153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Subordination structure 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188000" y="4317941"/>
            <a:ext cx="770447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CDO tranches provide a way of creating high-quality debt from average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quality debt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188001" y="1268760"/>
            <a:ext cx="770447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Subordination involves creating CDO classes (tranches) with a priority order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(waterfall) for absorbing losses in the underlying pool of bonds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1758856" y="1818158"/>
            <a:ext cx="3726196" cy="1929345"/>
            <a:chOff x="1758856" y="1551463"/>
            <a:chExt cx="3726196" cy="1929345"/>
          </a:xfrm>
        </p:grpSpPr>
        <p:sp>
          <p:nvSpPr>
            <p:cNvPr id="52" name="TextovéPole 51"/>
            <p:cNvSpPr txBox="1"/>
            <p:nvPr/>
          </p:nvSpPr>
          <p:spPr>
            <a:xfrm>
              <a:off x="1800000" y="1997597"/>
              <a:ext cx="998983" cy="2770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Bond</a:t>
              </a:r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 1</a:t>
              </a: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800000" y="3154226"/>
              <a:ext cx="998984" cy="2770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Bond</a:t>
              </a:r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 </a:t>
              </a:r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N</a:t>
              </a:r>
              <a:endParaRPr lang="en-GB" sz="1200" dirty="0"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2286652" y="1551463"/>
              <a:ext cx="20693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ambria Math"/>
                  <a:ea typeface="Cambria Math" panose="02040503050406030204" pitchFamily="18" charset="0"/>
                </a:rPr>
                <a:t>Collector (structurer)</a:t>
              </a:r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3216716" y="1997597"/>
              <a:ext cx="2160000" cy="27700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Tranche 1 (Senior – 75%)</a:t>
              </a:r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3216716" y="3151998"/>
              <a:ext cx="2160000" cy="27700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Tranche 4 (Equity – 5%) </a:t>
              </a:r>
            </a:p>
          </p:txBody>
        </p:sp>
        <p:sp>
          <p:nvSpPr>
            <p:cNvPr id="69" name="Pětiúhelník 68"/>
            <p:cNvSpPr/>
            <p:nvPr/>
          </p:nvSpPr>
          <p:spPr>
            <a:xfrm>
              <a:off x="1990600" y="2626141"/>
              <a:ext cx="648000" cy="180021"/>
            </a:xfrm>
            <a:prstGeom prst="homePlate">
              <a:avLst/>
            </a:prstGeom>
            <a:solidFill>
              <a:schemeClr val="accent1">
                <a:lumMod val="40000"/>
                <a:lumOff val="60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0" name="Přímá spojnice 69"/>
            <p:cNvCxnSpPr/>
            <p:nvPr/>
          </p:nvCxnSpPr>
          <p:spPr>
            <a:xfrm flipV="1">
              <a:off x="3016580" y="1858213"/>
              <a:ext cx="0" cy="1622595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ovéPole 78"/>
            <p:cNvSpPr txBox="1"/>
            <p:nvPr/>
          </p:nvSpPr>
          <p:spPr>
            <a:xfrm>
              <a:off x="3216716" y="2382397"/>
              <a:ext cx="2160000" cy="27700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Tranche 2 (Mezzanine – 10%)</a:t>
              </a:r>
            </a:p>
          </p:txBody>
        </p:sp>
        <p:sp>
          <p:nvSpPr>
            <p:cNvPr id="80" name="TextovéPole 79"/>
            <p:cNvSpPr txBox="1"/>
            <p:nvPr/>
          </p:nvSpPr>
          <p:spPr>
            <a:xfrm>
              <a:off x="3216716" y="2767197"/>
              <a:ext cx="2160000" cy="27700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Tranche </a:t>
              </a:r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3</a:t>
              </a:r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 (Junior – 10%)</a:t>
              </a:r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1758856" y="1850528"/>
              <a:ext cx="372619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ovéPole 81"/>
          <p:cNvSpPr txBox="1"/>
          <p:nvPr/>
        </p:nvSpPr>
        <p:spPr>
          <a:xfrm>
            <a:off x="5436096" y="2941392"/>
            <a:ext cx="3569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 indent="-216000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Junior class is hit when the default rate rises above 5% and is exhausted when defaults reach 10%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428540" y="3328709"/>
            <a:ext cx="346394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 indent="-216000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Equity class is unrated and is completely wiped out if default losses exceed 5% of the principal 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437708" y="2555119"/>
            <a:ext cx="34547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 indent="-216000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Mezzanine class is hit when the default rate rises above 15% and is used up if defaults reach 25%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5437707" y="2168413"/>
            <a:ext cx="345477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 indent="-216000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Senior class is residual and is hit when the default rate rises above 25%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188001" y="5420732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 a time of crisis, holders of senior bonds may be affected by downgrades even though the senior class does not absorb any default losses</a:t>
            </a:r>
          </a:p>
        </p:txBody>
      </p:sp>
    </p:spTree>
    <p:extLst>
      <p:ext uri="{BB962C8B-B14F-4D97-AF65-F5344CB8AC3E}">
        <p14:creationId xmlns:p14="http://schemas.microsoft.com/office/powerpoint/2010/main" val="1090002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12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008455" cy="648072"/>
          </a:xfrm>
        </p:spPr>
        <p:txBody>
          <a:bodyPr/>
          <a:lstStyle/>
          <a:p>
            <a:r>
              <a:rPr lang="en-GB" dirty="0"/>
              <a:t>Subordination structure - example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0" y="2645895"/>
            <a:ext cx="368047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Subordination structure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0" y="5560936"/>
            <a:ext cx="716400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Risk-return properties of individual tranches critically depend on the assumption of mutually independent defaults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64001" y="941530"/>
            <a:ext cx="444277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60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Pool of 10 identical risky bonds 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68760"/>
            <a:ext cx="781801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Assumptions: face value of 100€, 10% probability of default, zero recovery value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5652120" y="3227850"/>
            <a:ext cx="317124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 indent="-216000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Each bond and CDO has a face value of 100</a:t>
            </a:r>
          </a:p>
        </p:txBody>
      </p:sp>
      <p:graphicFrame>
        <p:nvGraphicFramePr>
          <p:cNvPr id="40" name="Tabulka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906789"/>
              </p:ext>
            </p:extLst>
          </p:nvPr>
        </p:nvGraphicFramePr>
        <p:xfrm>
          <a:off x="1655952" y="1916832"/>
          <a:ext cx="2484000" cy="70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Number of defaults</a:t>
                      </a:r>
                    </a:p>
                  </a:txBody>
                  <a:tcPr marL="90000" marR="9000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0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90000" marR="9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90000" marR="9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Probability </a:t>
                      </a:r>
                      <a:r>
                        <a:rPr lang="el-GR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π</a:t>
                      </a:r>
                      <a:r>
                        <a:rPr lang="cs-CZ" sz="1200" i="0" baseline="-2500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i</a:t>
                      </a:r>
                      <a:r>
                        <a:rPr lang="cs-CZ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(%)</a:t>
                      </a:r>
                    </a:p>
                  </a:txBody>
                  <a:tcPr marL="90000" marR="9000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90</a:t>
                      </a:r>
                    </a:p>
                  </a:txBody>
                  <a:tcPr marL="90000" marR="9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90000" marR="9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Loss </a:t>
                      </a:r>
                      <a:r>
                        <a:rPr lang="cs-CZ" sz="1200" i="0" noProof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L</a:t>
                      </a:r>
                      <a:r>
                        <a:rPr lang="cs-CZ" sz="1200" i="0" baseline="-25000" noProof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i</a:t>
                      </a:r>
                      <a:r>
                        <a:rPr lang="cs-CZ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(€)</a:t>
                      </a:r>
                    </a:p>
                  </a:txBody>
                  <a:tcPr marL="90000" marR="9000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90000" marR="9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90000" marR="9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5" name="Tabulk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319405"/>
              </p:ext>
            </p:extLst>
          </p:nvPr>
        </p:nvGraphicFramePr>
        <p:xfrm>
          <a:off x="4572000" y="1916832"/>
          <a:ext cx="1908000" cy="46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Expected loss </a:t>
                      </a:r>
                      <a:r>
                        <a:rPr lang="el-GR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μ</a:t>
                      </a:r>
                      <a:r>
                        <a:rPr lang="cs-CZ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(€)</a:t>
                      </a:r>
                    </a:p>
                  </a:txBody>
                  <a:tcPr marL="90000" marR="9000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10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90000" marR="9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Standard dev. </a:t>
                      </a:r>
                      <a:r>
                        <a:rPr lang="el-GR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σ</a:t>
                      </a:r>
                      <a:r>
                        <a:rPr lang="cs-CZ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(€)</a:t>
                      </a:r>
                    </a:p>
                  </a:txBody>
                  <a:tcPr marL="90000" marR="9000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</a:p>
                  </a:txBody>
                  <a:tcPr marL="90000" marR="9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020000" y="1772816"/>
                <a:ext cx="1126111" cy="502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1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cs-CZ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11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/>
                                  <a:ea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sz="11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000" y="1772816"/>
                <a:ext cx="1126111" cy="502253"/>
              </a:xfrm>
              <a:prstGeom prst="rect">
                <a:avLst/>
              </a:prstGeom>
              <a:blipFill>
                <a:blip r:embed="rId16"/>
                <a:stretch>
                  <a:fillRect l="-16848" t="-115854" r="-42391" b="-1609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7020000" y="2126045"/>
                <a:ext cx="1649234" cy="592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10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sz="11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sz="11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cs-CZ" sz="11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10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sz="110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𝐿</m:t>
                                          </m:r>
                                        </m:e>
                                        <m:sub>
                                          <m:r>
                                            <a:rPr lang="cs-CZ" sz="1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cs-CZ" sz="1100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r>
                                        <a:rPr lang="cs-CZ" sz="1100" b="0" i="1" smtClean="0">
                                          <a:latin typeface="Cambria Math"/>
                                          <a:ea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1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cs-CZ" sz="11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000" y="2126045"/>
                <a:ext cx="1649234" cy="592470"/>
              </a:xfrm>
              <a:prstGeom prst="rect">
                <a:avLst/>
              </a:prstGeom>
              <a:blipFill>
                <a:blip r:embed="rId17"/>
                <a:stretch>
                  <a:fillRect l="-4444" t="-87629" r="-4074" b="-1309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Skupina 46"/>
          <p:cNvGrpSpPr/>
          <p:nvPr/>
        </p:nvGrpSpPr>
        <p:grpSpPr>
          <a:xfrm>
            <a:off x="1634768" y="3072801"/>
            <a:ext cx="3726196" cy="1194639"/>
            <a:chOff x="1704712" y="1850528"/>
            <a:chExt cx="3726196" cy="1194639"/>
          </a:xfrm>
        </p:grpSpPr>
        <p:sp>
          <p:nvSpPr>
            <p:cNvPr id="48" name="TextovéPole 47"/>
            <p:cNvSpPr txBox="1"/>
            <p:nvPr/>
          </p:nvSpPr>
          <p:spPr>
            <a:xfrm>
              <a:off x="1800000" y="1997597"/>
              <a:ext cx="998983" cy="2770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Bond</a:t>
              </a:r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 1</a:t>
              </a: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1800000" y="2768165"/>
              <a:ext cx="998984" cy="2770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Bond</a:t>
              </a:r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 </a:t>
              </a:r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10</a:t>
              </a:r>
              <a:endParaRPr lang="en-GB" sz="1200" dirty="0"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3216716" y="1997597"/>
              <a:ext cx="2160000" cy="276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Senior tranche – 6 </a:t>
              </a:r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CDO</a:t>
              </a:r>
              <a:r>
                <a:rPr lang="en-US" sz="1200" dirty="0">
                  <a:latin typeface="Cambria Math"/>
                  <a:ea typeface="Cambria Math" panose="02040503050406030204" pitchFamily="18" charset="0"/>
                </a:rPr>
                <a:t>s</a:t>
              </a:r>
              <a:endParaRPr lang="en-GB" sz="1200" dirty="0"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53" name="Pětiúhelník 52"/>
            <p:cNvSpPr/>
            <p:nvPr/>
          </p:nvSpPr>
          <p:spPr>
            <a:xfrm>
              <a:off x="2145045" y="2437861"/>
              <a:ext cx="308892" cy="180021"/>
            </a:xfrm>
            <a:prstGeom prst="homePlate">
              <a:avLst/>
            </a:prstGeom>
            <a:solidFill>
              <a:schemeClr val="accent1">
                <a:lumMod val="40000"/>
                <a:lumOff val="60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4" name="Přímá spojnice 53"/>
            <p:cNvCxnSpPr/>
            <p:nvPr/>
          </p:nvCxnSpPr>
          <p:spPr>
            <a:xfrm flipV="1">
              <a:off x="3016580" y="1858214"/>
              <a:ext cx="0" cy="118695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ovéPole 54"/>
            <p:cNvSpPr txBox="1"/>
            <p:nvPr/>
          </p:nvSpPr>
          <p:spPr>
            <a:xfrm>
              <a:off x="3216716" y="2382397"/>
              <a:ext cx="2160000" cy="276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Mezzanine tranche – 2 </a:t>
              </a:r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CDO</a:t>
              </a:r>
              <a:r>
                <a:rPr lang="en-US" sz="1200" dirty="0">
                  <a:latin typeface="Cambria Math"/>
                  <a:ea typeface="Cambria Math" panose="02040503050406030204" pitchFamily="18" charset="0"/>
                </a:rPr>
                <a:t>s</a:t>
              </a:r>
              <a:endParaRPr lang="en-GB" sz="1200" dirty="0"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3216716" y="2767197"/>
              <a:ext cx="2160000" cy="27700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Junior tranche – 2 </a:t>
              </a:r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CDO</a:t>
              </a:r>
              <a:r>
                <a:rPr lang="en-US" sz="1200" dirty="0">
                  <a:latin typeface="Cambria Math"/>
                  <a:ea typeface="Cambria Math" panose="02040503050406030204" pitchFamily="18" charset="0"/>
                </a:rPr>
                <a:t>s</a:t>
              </a:r>
              <a:endParaRPr lang="en-GB" sz="1200" dirty="0">
                <a:latin typeface="Cambria Math"/>
                <a:ea typeface="Cambria Math" panose="02040503050406030204" pitchFamily="18" charset="0"/>
              </a:endParaRPr>
            </a:p>
          </p:txBody>
        </p:sp>
        <p:cxnSp>
          <p:nvCxnSpPr>
            <p:cNvPr id="58" name="Přímá spojnice 57"/>
            <p:cNvCxnSpPr/>
            <p:nvPr/>
          </p:nvCxnSpPr>
          <p:spPr>
            <a:xfrm>
              <a:off x="1704712" y="1850528"/>
              <a:ext cx="372619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ovéPole 59"/>
          <p:cNvSpPr txBox="1"/>
          <p:nvPr/>
        </p:nvSpPr>
        <p:spPr>
          <a:xfrm>
            <a:off x="5652120" y="3447709"/>
            <a:ext cx="33909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900" lvl="2" indent="-88900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Defaults of bonds in the underlying pool are mutually independent ⇒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binomial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1" name="Tabulka 6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9235269"/>
                  </p:ext>
                </p:extLst>
              </p:nvPr>
            </p:nvGraphicFramePr>
            <p:xfrm>
              <a:off x="7812480" y="4618741"/>
              <a:ext cx="1080000" cy="900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2520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cs-CZ" sz="1200" b="1" i="1" smtClean="0">
                                  <a:latin typeface="Cambria Math"/>
                                  <a:ea typeface="Cambria Math"/>
                                </a:rPr>
                                <m:t>𝝁</m:t>
                              </m:r>
                            </m:oMath>
                          </a14:m>
                          <a:r>
                            <a:rPr lang="cs-CZ" sz="1200" b="1" i="0" kern="1200" noProof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 (€)</a:t>
                          </a:r>
                          <a:endParaRPr lang="en-GB" sz="1200" b="1" i="0" kern="1200" noProof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cs-CZ" sz="1200" b="1" i="1" smtClean="0">
                                  <a:latin typeface="Cambria Math"/>
                                  <a:ea typeface="Cambria Math"/>
                                </a:rPr>
                                <m:t>𝝈</m:t>
                              </m:r>
                            </m:oMath>
                          </a14:m>
                          <a:r>
                            <a:rPr lang="cs-CZ" sz="1200" b="1" i="0" kern="1200" noProof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 (€)</a:t>
                          </a:r>
                          <a:endParaRPr lang="en-GB" sz="1200" b="1" i="0" kern="1200" noProof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45.76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27.23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4.15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15.94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0.03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0.77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1" name="Tabulka 6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9235269"/>
                  </p:ext>
                </p:extLst>
              </p:nvPr>
            </p:nvGraphicFramePr>
            <p:xfrm>
              <a:off x="7812480" y="4618741"/>
              <a:ext cx="1080000" cy="900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25200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3371" t="-7143" r="-106742" b="-28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103371" t="-7143" r="-6742" b="-28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45.76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27.23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4.15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15.94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0.03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0.77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2" name="Tabulka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614727"/>
              </p:ext>
            </p:extLst>
          </p:nvPr>
        </p:nvGraphicFramePr>
        <p:xfrm>
          <a:off x="474608" y="4402741"/>
          <a:ext cx="7164000" cy="111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Number of defaults</a:t>
                      </a:r>
                    </a:p>
                  </a:txBody>
                  <a:tcPr marL="9000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0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3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5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7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kern="1200" noProof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10</a:t>
                      </a:r>
                      <a:endParaRPr lang="en-GB" sz="1200" b="1" i="0" kern="1200" noProof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Probability (%)</a:t>
                      </a:r>
                    </a:p>
                  </a:txBody>
                  <a:tcPr marL="9000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34.87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38.74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Loss per one junior CDO</a:t>
                      </a:r>
                    </a:p>
                  </a:txBody>
                  <a:tcPr marL="9000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Loss per one mezzanine CDO</a:t>
                      </a:r>
                    </a:p>
                  </a:txBody>
                  <a:tcPr marL="9000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r>
                        <a:rPr lang="en-GB" sz="1200" i="0" noProof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Loss per one senior CDO</a:t>
                      </a:r>
                    </a:p>
                  </a:txBody>
                  <a:tcPr marL="9000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ovéPole 92">
                <a:extLst>
                  <a:ext uri="{FF2B5EF4-FFF2-40B4-BE49-F238E27FC236}">
                    <a16:creationId xmlns:a16="http://schemas.microsoft.com/office/drawing/2014/main" id="{8DE5FE53-055D-46DC-B5A1-EDB6C65FD3C6}"/>
                  </a:ext>
                </a:extLst>
              </p:cNvPr>
              <p:cNvSpPr txBox="1"/>
              <p:nvPr/>
            </p:nvSpPr>
            <p:spPr>
              <a:xfrm>
                <a:off x="7020000" y="2620506"/>
                <a:ext cx="2023031" cy="345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[</m:t>
                      </m:r>
                      <m:r>
                        <a:rPr lang="cs-CZ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𝑋</m:t>
                      </m:r>
                      <m:r>
                        <a:rPr lang="cs-CZ" sz="11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/>
                        </a:rPr>
                        <m:t>]=</m:t>
                      </m:r>
                      <m:d>
                        <m:dPr>
                          <m:ctrlP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(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1−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𝑝</m:t>
                          </m:r>
                          <m:r>
                            <a:rPr lang="cs-CZ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𝑛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−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cs-CZ" sz="11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3" name="TextovéPole 92">
                <a:extLst>
                  <a:ext uri="{FF2B5EF4-FFF2-40B4-BE49-F238E27FC236}">
                    <a16:creationId xmlns:a16="http://schemas.microsoft.com/office/drawing/2014/main" id="{8DE5FE53-055D-46DC-B5A1-EDB6C65FD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000" y="2620506"/>
                <a:ext cx="2023031" cy="34567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122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000" y="2160000"/>
            <a:ext cx="6840480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>
                <a:solidFill>
                  <a:srgbClr val="7030A0"/>
                </a:solidFill>
              </a:rPr>
              <a:t>See you </a:t>
            </a:r>
            <a:br>
              <a:rPr lang="en-GB">
                <a:solidFill>
                  <a:srgbClr val="7030A0"/>
                </a:solidFill>
              </a:rPr>
            </a:br>
            <a:r>
              <a:rPr lang="en-GB">
                <a:solidFill>
                  <a:srgbClr val="7030A0"/>
                </a:solidFill>
              </a:rPr>
              <a:t>in the next semester</a:t>
            </a:r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</a:t>
            </a:r>
            <a:r>
              <a:rPr lang="en-US" dirty="0"/>
              <a:t>3</a:t>
            </a:r>
            <a:endParaRPr lang="cs-CZ" dirty="0"/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25" name="Podnadpis 2">
            <a:extLst>
              <a:ext uri="{FF2B5EF4-FFF2-40B4-BE49-F238E27FC236}">
                <a16:creationId xmlns:a16="http://schemas.microsoft.com/office/drawing/2014/main" id="{96C5D0C6-36D4-4F57-A6BC-D4E3D7670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288000"/>
            <a:ext cx="3599912" cy="360000"/>
          </a:xfrm>
        </p:spPr>
        <p:txBody>
          <a:bodyPr>
            <a:noAutofit/>
          </a:bodyPr>
          <a:lstStyle/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  <a:endParaRPr lang="cs-CZ" sz="1800" cap="small" dirty="0">
              <a:latin typeface="Algerian" panose="04020705040A02060702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endParaRPr lang="en-GB" sz="1800" cap="small" dirty="0">
              <a:latin typeface="Algerian" panose="04020705040A02060702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2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Basic notions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45109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Basic properties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1" y="2636912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Payoff of credit derivatives is influenced by the occurrence of various types of credit events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1188001" y="1267589"/>
            <a:ext cx="775860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Credit derivatives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are negotiable financial instruments or techniques that are designed to separate credit risk from underlying (reference) assets and transfer credit exposure between two or more parties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1188000" y="2090707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Issuer of the reference asset is not a party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to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the corresponding credit derivative contract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1188000" y="4928406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Savings in transaction costs because using credit derivatives is cheaper alternative to buying or selling reference assets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188000" y="4380072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Ability to isolate credit risk exposure from reference assets and manage it independently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0" y="5476225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Buying credit protection instead of selling deteriorated assets helps preserve business relationship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863520" y="4050453"/>
            <a:ext cx="44285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Benefits of credit derivatives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188000" y="3191031"/>
            <a:ext cx="792050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Credit events: default, downgrade, repudiation (unilateral refusal to honour financial obligations), debt moratorium (postponement of debt repayment), acceleration (enforced repayment of all outstanding debt)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85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3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7999" cy="648072"/>
          </a:xfrm>
        </p:spPr>
        <p:txBody>
          <a:bodyPr/>
          <a:lstStyle/>
          <a:p>
            <a:r>
              <a:rPr lang="en-GB" dirty="0"/>
              <a:t>Credit default swap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864000" y="946800"/>
            <a:ext cx="442799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 of CDS contract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88000" y="2062589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CDS seller promises to compensate the CDS buyer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 the event of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default of a reference asset, in exchange for receiving a series of payments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1188000" y="3130432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Fee (spread), expressed as a percentage of the notional amount</a:t>
            </a:r>
            <a:r>
              <a:rPr lang="en-GB">
                <a:latin typeface="Cambria Math" panose="02040503050406030204" pitchFamily="18" charset="0"/>
                <a:ea typeface="Cambria Math" panose="02040503050406030204" pitchFamily="18" charset="0"/>
              </a:rPr>
              <a:t>, is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paid either over the length of the contract (no default) or until default occurs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188000" y="4230513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Physical settlement: the CDS buyer delivers the asset to the CDS seller for payment of the nominal value of the reference asset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(M)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8000" y="5123604"/>
            <a:ext cx="77770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CDS buyer pays a fee in return for compensation if an adverse event occurs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2101426" y="1340768"/>
            <a:ext cx="4638338" cy="771570"/>
            <a:chOff x="1447522" y="1340136"/>
            <a:chExt cx="4638338" cy="771570"/>
          </a:xfrm>
        </p:grpSpPr>
        <p:grpSp>
          <p:nvGrpSpPr>
            <p:cNvPr id="70" name="Skupina 69"/>
            <p:cNvGrpSpPr/>
            <p:nvPr/>
          </p:nvGrpSpPr>
          <p:grpSpPr>
            <a:xfrm>
              <a:off x="1447522" y="1459432"/>
              <a:ext cx="1440000" cy="540000"/>
              <a:chOff x="1222251" y="2378596"/>
              <a:chExt cx="1440000" cy="360000"/>
            </a:xfrm>
          </p:grpSpPr>
          <p:sp>
            <p:nvSpPr>
              <p:cNvPr id="86" name="Obdélník 85"/>
              <p:cNvSpPr/>
              <p:nvPr/>
            </p:nvSpPr>
            <p:spPr>
              <a:xfrm>
                <a:off x="1222251" y="2378596"/>
                <a:ext cx="1440000" cy="36000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accent1">
                    <a:shade val="50000"/>
                    <a:shade val="75000"/>
                    <a:satMod val="125000"/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7" name="TextovéPole 86"/>
              <p:cNvSpPr txBox="1"/>
              <p:nvPr/>
            </p:nvSpPr>
            <p:spPr>
              <a:xfrm>
                <a:off x="1324245" y="2452313"/>
                <a:ext cx="1224000" cy="20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CDS</a:t>
                </a:r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 buyer</a:t>
                </a:r>
              </a:p>
            </p:txBody>
          </p:sp>
        </p:grpSp>
        <p:grpSp>
          <p:nvGrpSpPr>
            <p:cNvPr id="71" name="Skupina 70"/>
            <p:cNvGrpSpPr/>
            <p:nvPr/>
          </p:nvGrpSpPr>
          <p:grpSpPr>
            <a:xfrm>
              <a:off x="4645860" y="1459433"/>
              <a:ext cx="1440000" cy="540000"/>
              <a:chOff x="6563425" y="2378596"/>
              <a:chExt cx="1440000" cy="360000"/>
            </a:xfrm>
          </p:grpSpPr>
          <p:sp>
            <p:nvSpPr>
              <p:cNvPr id="84" name="Obdélník 83"/>
              <p:cNvSpPr/>
              <p:nvPr/>
            </p:nvSpPr>
            <p:spPr>
              <a:xfrm>
                <a:off x="6563425" y="2378596"/>
                <a:ext cx="1440000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5" name="TextovéPole 84"/>
              <p:cNvSpPr txBox="1"/>
              <p:nvPr/>
            </p:nvSpPr>
            <p:spPr>
              <a:xfrm>
                <a:off x="6676705" y="2450410"/>
                <a:ext cx="1222790" cy="20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CDS</a:t>
                </a:r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 seller</a:t>
                </a:r>
              </a:p>
            </p:txBody>
          </p:sp>
        </p:grpSp>
        <p:sp>
          <p:nvSpPr>
            <p:cNvPr id="73" name="TextovéPole 72"/>
            <p:cNvSpPr txBox="1"/>
            <p:nvPr/>
          </p:nvSpPr>
          <p:spPr>
            <a:xfrm>
              <a:off x="2974940" y="1340136"/>
              <a:ext cx="16283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Contingent  compensation</a:t>
              </a:r>
            </a:p>
            <a:p>
              <a:pPr algn="ctr"/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(premium)</a:t>
              </a:r>
            </a:p>
          </p:txBody>
        </p:sp>
        <p:cxnSp>
          <p:nvCxnSpPr>
            <p:cNvPr id="74" name="Přímá spojnice se šipkou 73"/>
            <p:cNvCxnSpPr/>
            <p:nvPr/>
          </p:nvCxnSpPr>
          <p:spPr>
            <a:xfrm>
              <a:off x="2921770" y="1556160"/>
              <a:ext cx="1659500" cy="0"/>
            </a:xfrm>
            <a:prstGeom prst="straightConnector1">
              <a:avLst/>
            </a:prstGeom>
            <a:ln w="25400">
              <a:prstDash val="sysDot"/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Přímá spojnice se šipkou 77"/>
            <p:cNvCxnSpPr/>
            <p:nvPr/>
          </p:nvCxnSpPr>
          <p:spPr>
            <a:xfrm>
              <a:off x="2948404" y="1901617"/>
              <a:ext cx="1659500" cy="0"/>
            </a:xfrm>
            <a:prstGeom prst="straightConnector1">
              <a:avLst/>
            </a:prstGeom>
            <a:ln w="25400">
              <a:prstDash val="sysDash"/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ovéPole 79"/>
            <p:cNvSpPr txBox="1"/>
            <p:nvPr/>
          </p:nvSpPr>
          <p:spPr>
            <a:xfrm>
              <a:off x="3043698" y="1891133"/>
              <a:ext cx="1421028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Fee  (spread)</a:t>
              </a:r>
            </a:p>
          </p:txBody>
        </p:sp>
      </p:grpSp>
      <p:sp>
        <p:nvSpPr>
          <p:cNvPr id="69" name="TextovéPole 68"/>
          <p:cNvSpPr txBox="1"/>
          <p:nvPr/>
        </p:nvSpPr>
        <p:spPr>
          <a:xfrm>
            <a:off x="1188000" y="3677612"/>
            <a:ext cx="77586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Cash settlement: the CDS seller pays the CDS buyer the difference between the nominal value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(M)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and the recovery price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(R)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 the reference asset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2304001" y="2620517"/>
            <a:ext cx="51483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60000" lvl="2" indent="-360000">
              <a:buClr>
                <a:srgbClr val="7030A0"/>
              </a:buClr>
              <a:buSzPct val="80000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CDS buyer = credit protection buyer = credit risk seller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2304001" y="2884958"/>
            <a:ext cx="51483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60000" lvl="2" indent="-360000">
              <a:buClr>
                <a:srgbClr val="7030A0"/>
              </a:buClr>
              <a:buSzPct val="80000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CDS seller = credit protection seller = credit risk buyer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63520" y="4795480"/>
            <a:ext cx="37084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Analogy with insurance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1188000" y="5419320"/>
            <a:ext cx="77044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CDS buyer need not suffer a loss from the default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188000" y="5694836"/>
            <a:ext cx="77044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CDS seller is not required to maintain reserves to cover protection sold</a:t>
            </a:r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BE5939D4-8F30-4427-AB4A-79DB031ED5F9}"/>
              </a:ext>
            </a:extLst>
          </p:cNvPr>
          <p:cNvSpPr txBox="1"/>
          <p:nvPr/>
        </p:nvSpPr>
        <p:spPr>
          <a:xfrm>
            <a:off x="89088" y="3632992"/>
            <a:ext cx="1152496" cy="477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en-GB" sz="1100" b="0" dirty="0">
                <a:solidFill>
                  <a:srgbClr val="C00000"/>
                </a:solidFill>
                <a:latin typeface="Cambria Math"/>
                <a:ea typeface="Cambria Math" panose="02040503050406030204" pitchFamily="18" charset="0"/>
              </a:rPr>
              <a:t>C</a:t>
            </a:r>
            <a:r>
              <a:rPr lang="cs-CZ" sz="1100" b="0" dirty="0">
                <a:solidFill>
                  <a:srgbClr val="C00000"/>
                </a:solidFill>
                <a:latin typeface="Cambria Math"/>
                <a:ea typeface="Cambria Math" panose="02040503050406030204" pitchFamily="18" charset="0"/>
              </a:rPr>
              <a:t>–</a:t>
            </a:r>
            <a:r>
              <a:rPr lang="en-GB" sz="1100" b="0" dirty="0">
                <a:solidFill>
                  <a:srgbClr val="C00000"/>
                </a:solidFill>
                <a:latin typeface="Cambria Math"/>
                <a:ea typeface="Cambria Math" panose="02040503050406030204" pitchFamily="18" charset="0"/>
              </a:rPr>
              <a:t>settlement</a:t>
            </a:r>
          </a:p>
          <a:p>
            <a:r>
              <a:rPr lang="en-GB" sz="1000" dirty="0">
                <a:latin typeface="Cambria Math"/>
                <a:ea typeface="Cambria Math" panose="02040503050406030204" pitchFamily="18" charset="0"/>
              </a:rPr>
              <a:t>Bond R +</a:t>
            </a:r>
            <a:r>
              <a:rPr lang="cs-CZ" sz="1000" dirty="0">
                <a:latin typeface="Cambria Math"/>
                <a:ea typeface="Cambria Math" panose="02040503050406030204" pitchFamily="18" charset="0"/>
              </a:rPr>
              <a:t> </a:t>
            </a:r>
            <a:r>
              <a:rPr lang="en-GB" sz="1000" dirty="0">
                <a:latin typeface="Cambria Math"/>
                <a:ea typeface="Cambria Math" panose="02040503050406030204" pitchFamily="18" charset="0"/>
              </a:rPr>
              <a:t>Cash M-R</a:t>
            </a:r>
            <a:endParaRPr lang="cs-CZ" sz="1000" dirty="0">
              <a:latin typeface="Cambria Math"/>
              <a:ea typeface="Cambria Math" panose="02040503050406030204" pitchFamily="18" charset="0"/>
            </a:endParaRPr>
          </a:p>
          <a:p>
            <a:pPr algn="ctr"/>
            <a:r>
              <a:rPr lang="en-GB" sz="1000" dirty="0">
                <a:latin typeface="Cambria Math"/>
                <a:ea typeface="Cambria Math" panose="02040503050406030204" pitchFamily="18" charset="0"/>
              </a:rPr>
              <a:t>=</a:t>
            </a:r>
            <a:r>
              <a:rPr lang="cs-CZ" sz="1000" dirty="0">
                <a:latin typeface="Cambria Math"/>
                <a:ea typeface="Cambria Math" panose="02040503050406030204" pitchFamily="18" charset="0"/>
              </a:rPr>
              <a:t> </a:t>
            </a:r>
            <a:r>
              <a:rPr lang="en-GB" sz="1000" dirty="0">
                <a:latin typeface="Cambria Math"/>
                <a:ea typeface="Cambria Math" panose="02040503050406030204" pitchFamily="18" charset="0"/>
              </a:rPr>
              <a:t>Wealth M</a:t>
            </a:r>
            <a:endParaRPr lang="en-GB" sz="1200" dirty="0">
              <a:latin typeface="Cambria Math"/>
              <a:ea typeface="Cambria Math" panose="02040503050406030204" pitchFamily="18" charset="0"/>
            </a:endParaRPr>
          </a:p>
        </p:txBody>
      </p:sp>
      <p:sp>
        <p:nvSpPr>
          <p:cNvPr id="77" name="TextovéPole 76">
            <a:extLst>
              <a:ext uri="{FF2B5EF4-FFF2-40B4-BE49-F238E27FC236}">
                <a16:creationId xmlns:a16="http://schemas.microsoft.com/office/drawing/2014/main" id="{956EF421-07DC-4D56-BBDA-FA3093817820}"/>
              </a:ext>
            </a:extLst>
          </p:cNvPr>
          <p:cNvSpPr txBox="1"/>
          <p:nvPr/>
        </p:nvSpPr>
        <p:spPr>
          <a:xfrm>
            <a:off x="90000" y="4263016"/>
            <a:ext cx="1152496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cs-CZ" sz="1100" b="0" dirty="0">
                <a:solidFill>
                  <a:srgbClr val="C00000"/>
                </a:solidFill>
                <a:latin typeface="Cambria Math"/>
                <a:ea typeface="Cambria Math" panose="02040503050406030204" pitchFamily="18" charset="0"/>
              </a:rPr>
              <a:t>P–</a:t>
            </a:r>
            <a:r>
              <a:rPr lang="en-GB" sz="1100" b="0" dirty="0">
                <a:solidFill>
                  <a:srgbClr val="C00000"/>
                </a:solidFill>
                <a:latin typeface="Cambria Math"/>
                <a:ea typeface="Cambria Math" panose="02040503050406030204" pitchFamily="18" charset="0"/>
              </a:rPr>
              <a:t>settlement</a:t>
            </a:r>
          </a:p>
          <a:p>
            <a:r>
              <a:rPr lang="en-GB" sz="1000" dirty="0">
                <a:latin typeface="Cambria Math"/>
                <a:ea typeface="Cambria Math" panose="02040503050406030204" pitchFamily="18" charset="0"/>
              </a:rPr>
              <a:t>Cash M</a:t>
            </a:r>
            <a:r>
              <a:rPr lang="cs-CZ" sz="1000" dirty="0">
                <a:latin typeface="Cambria Math"/>
                <a:ea typeface="Cambria Math" panose="02040503050406030204" pitchFamily="18" charset="0"/>
              </a:rPr>
              <a:t> = </a:t>
            </a:r>
            <a:r>
              <a:rPr lang="en-GB" sz="1000" dirty="0">
                <a:latin typeface="Cambria Math"/>
                <a:ea typeface="Cambria Math" panose="02040503050406030204" pitchFamily="18" charset="0"/>
              </a:rPr>
              <a:t>Wealth M</a:t>
            </a:r>
            <a:endParaRPr lang="en-GB" sz="1200" dirty="0">
              <a:latin typeface="Cambria Math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443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4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Application</a:t>
            </a:r>
            <a:r>
              <a:rPr lang="cs-CZ" dirty="0"/>
              <a:t>s</a:t>
            </a:r>
            <a:r>
              <a:rPr lang="en-GB" dirty="0"/>
              <a:t> of </a:t>
            </a:r>
            <a:r>
              <a:rPr lang="cs-CZ" dirty="0"/>
              <a:t>CDS</a:t>
            </a:r>
            <a:endParaRPr lang="en-GB" dirty="0"/>
          </a:p>
        </p:txBody>
      </p:sp>
      <p:sp>
        <p:nvSpPr>
          <p:cNvPr id="9" name="TextovéPole 8"/>
          <p:cNvSpPr txBox="1"/>
          <p:nvPr/>
        </p:nvSpPr>
        <p:spPr>
          <a:xfrm>
            <a:off x="864000" y="2794357"/>
            <a:ext cx="44161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Speculation on credit events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864000" y="946800"/>
            <a:ext cx="44280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Hedging credit exposure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88000" y="1967032"/>
            <a:ext cx="770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Investor owns the reference asset and wants to be insured against default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1188000" y="2256922"/>
            <a:ext cx="77039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 case of default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the CDS holder receives cash or physical compensation and terminates fee payments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8001" y="3904769"/>
            <a:ext cx="77586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Speculator purchases a CDS anticipating that the reference asset is about to default and the contingent payment will greatly exceed the fee paid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188001" y="4465338"/>
            <a:ext cx="77039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Speculator purchases a CDS anticipating that the reference asset is more likely to default, so he/she will be able to sell it at a higher fee than paid</a:t>
            </a:r>
            <a:endParaRPr lang="en-GB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1828923" y="1305534"/>
            <a:ext cx="5492872" cy="759863"/>
            <a:chOff x="1829864" y="1368227"/>
            <a:chExt cx="5492872" cy="759863"/>
          </a:xfrm>
        </p:grpSpPr>
        <p:grpSp>
          <p:nvGrpSpPr>
            <p:cNvPr id="70" name="Skupina 69"/>
            <p:cNvGrpSpPr/>
            <p:nvPr/>
          </p:nvGrpSpPr>
          <p:grpSpPr>
            <a:xfrm>
              <a:off x="1829864" y="1459432"/>
              <a:ext cx="1228148" cy="540000"/>
              <a:chOff x="1604593" y="2378596"/>
              <a:chExt cx="1228148" cy="360000"/>
            </a:xfrm>
          </p:grpSpPr>
          <p:sp>
            <p:nvSpPr>
              <p:cNvPr id="86" name="Obdélník 85"/>
              <p:cNvSpPr/>
              <p:nvPr/>
            </p:nvSpPr>
            <p:spPr>
              <a:xfrm>
                <a:off x="1604593" y="2378596"/>
                <a:ext cx="1228148" cy="36000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accent1">
                    <a:shade val="50000"/>
                    <a:shade val="75000"/>
                    <a:satMod val="125000"/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87" name="TextovéPole 86"/>
              <p:cNvSpPr txBox="1"/>
              <p:nvPr/>
            </p:nvSpPr>
            <p:spPr>
              <a:xfrm>
                <a:off x="1676497" y="2379186"/>
                <a:ext cx="1071488" cy="34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Reference</a:t>
                </a:r>
              </a:p>
              <a:p>
                <a:pPr algn="ctr"/>
                <a:r>
                  <a:rPr lang="cs-CZ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bond</a:t>
                </a:r>
                <a:endParaRPr lang="en-GB" sz="1400" b="1" dirty="0">
                  <a:solidFill>
                    <a:schemeClr val="bg1"/>
                  </a:solidFill>
                  <a:latin typeface="Cambria Math"/>
                  <a:ea typeface="Cambria Math" panose="02040503050406030204" pitchFamily="18" charset="0"/>
                </a:endParaRPr>
              </a:p>
            </p:txBody>
          </p:sp>
        </p:grpSp>
        <p:grpSp>
          <p:nvGrpSpPr>
            <p:cNvPr id="71" name="Skupina 70"/>
            <p:cNvGrpSpPr/>
            <p:nvPr/>
          </p:nvGrpSpPr>
          <p:grpSpPr>
            <a:xfrm>
              <a:off x="3976708" y="1459433"/>
              <a:ext cx="1219484" cy="540000"/>
              <a:chOff x="5894273" y="2378596"/>
              <a:chExt cx="1219484" cy="360000"/>
            </a:xfrm>
          </p:grpSpPr>
          <p:sp>
            <p:nvSpPr>
              <p:cNvPr id="84" name="Obdélník 83"/>
              <p:cNvSpPr/>
              <p:nvPr/>
            </p:nvSpPr>
            <p:spPr>
              <a:xfrm>
                <a:off x="5894273" y="2378596"/>
                <a:ext cx="1219484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85" name="TextovéPole 84"/>
              <p:cNvSpPr txBox="1"/>
              <p:nvPr/>
            </p:nvSpPr>
            <p:spPr>
              <a:xfrm>
                <a:off x="5968569" y="2444769"/>
                <a:ext cx="1054800" cy="205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CDS buyer</a:t>
                </a:r>
              </a:p>
            </p:txBody>
          </p:sp>
        </p:grpSp>
        <p:sp>
          <p:nvSpPr>
            <p:cNvPr id="73" name="TextovéPole 72"/>
            <p:cNvSpPr txBox="1"/>
            <p:nvPr/>
          </p:nvSpPr>
          <p:spPr>
            <a:xfrm>
              <a:off x="3033047" y="1506527"/>
              <a:ext cx="885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Total</a:t>
              </a:r>
              <a:r>
                <a:rPr lang="cs-CZ" sz="1000" b="1" dirty="0">
                  <a:latin typeface="Cambria Math"/>
                  <a:ea typeface="Cambria Math" panose="02040503050406030204" pitchFamily="18" charset="0"/>
                </a:rPr>
                <a:t> </a:t>
              </a:r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 return</a:t>
              </a:r>
            </a:p>
          </p:txBody>
        </p:sp>
        <p:cxnSp>
          <p:nvCxnSpPr>
            <p:cNvPr id="74" name="Přímá spojnice se šipkou 73"/>
            <p:cNvCxnSpPr>
              <a:cxnSpLocks/>
            </p:cNvCxnSpPr>
            <p:nvPr/>
          </p:nvCxnSpPr>
          <p:spPr>
            <a:xfrm>
              <a:off x="3091037" y="1721127"/>
              <a:ext cx="851585" cy="0"/>
            </a:xfrm>
            <a:prstGeom prst="straightConnector1">
              <a:avLst/>
            </a:prstGeom>
            <a:ln w="25400">
              <a:prstDash val="sysDot"/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Skupina 74"/>
            <p:cNvGrpSpPr/>
            <p:nvPr/>
          </p:nvGrpSpPr>
          <p:grpSpPr>
            <a:xfrm>
              <a:off x="6103252" y="1476557"/>
              <a:ext cx="1219484" cy="540000"/>
              <a:chOff x="5870209" y="2378596"/>
              <a:chExt cx="1219484" cy="360000"/>
            </a:xfrm>
          </p:grpSpPr>
          <p:sp>
            <p:nvSpPr>
              <p:cNvPr id="82" name="Obdélník 81"/>
              <p:cNvSpPr/>
              <p:nvPr/>
            </p:nvSpPr>
            <p:spPr>
              <a:xfrm>
                <a:off x="5870209" y="2378596"/>
                <a:ext cx="1219484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83" name="TextovéPole 82"/>
              <p:cNvSpPr txBox="1"/>
              <p:nvPr/>
            </p:nvSpPr>
            <p:spPr>
              <a:xfrm>
                <a:off x="5951278" y="2433792"/>
                <a:ext cx="1054800" cy="205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Dealer</a:t>
                </a:r>
              </a:p>
            </p:txBody>
          </p:sp>
        </p:grpSp>
        <p:cxnSp>
          <p:nvCxnSpPr>
            <p:cNvPr id="76" name="Přímá spojnice se šipkou 75"/>
            <p:cNvCxnSpPr/>
            <p:nvPr/>
          </p:nvCxnSpPr>
          <p:spPr>
            <a:xfrm>
              <a:off x="5223311" y="1553677"/>
              <a:ext cx="851585" cy="0"/>
            </a:xfrm>
            <a:prstGeom prst="straightConnector1">
              <a:avLst/>
            </a:prstGeom>
            <a:ln w="25400">
              <a:prstDash val="sysDot"/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ovéPole 76"/>
            <p:cNvSpPr txBox="1"/>
            <p:nvPr/>
          </p:nvSpPr>
          <p:spPr>
            <a:xfrm>
              <a:off x="5256185" y="1368227"/>
              <a:ext cx="807060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cs-CZ" sz="1000" b="1" dirty="0">
                  <a:latin typeface="Cambria Math"/>
                  <a:ea typeface="Cambria Math" panose="02040503050406030204" pitchFamily="18" charset="0"/>
                </a:rPr>
                <a:t>Premium</a:t>
              </a:r>
              <a:endParaRPr lang="en-GB" sz="1000" b="1" dirty="0">
                <a:latin typeface="Cambria Math"/>
                <a:ea typeface="Cambria Math" panose="02040503050406030204" pitchFamily="18" charset="0"/>
              </a:endParaRPr>
            </a:p>
          </p:txBody>
        </p:sp>
        <p:cxnSp>
          <p:nvCxnSpPr>
            <p:cNvPr id="79" name="Přímá spojnice se šipkou 78"/>
            <p:cNvCxnSpPr/>
            <p:nvPr/>
          </p:nvCxnSpPr>
          <p:spPr>
            <a:xfrm>
              <a:off x="5224915" y="1918885"/>
              <a:ext cx="851585" cy="0"/>
            </a:xfrm>
            <a:prstGeom prst="straightConnector1">
              <a:avLst/>
            </a:prstGeom>
            <a:ln w="25400">
              <a:prstDash val="sysDash"/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ovéPole 80"/>
            <p:cNvSpPr txBox="1"/>
            <p:nvPr/>
          </p:nvSpPr>
          <p:spPr>
            <a:xfrm>
              <a:off x="5228447" y="1907517"/>
              <a:ext cx="842232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Fee </a:t>
              </a:r>
            </a:p>
          </p:txBody>
        </p:sp>
      </p:grpSp>
      <p:grpSp>
        <p:nvGrpSpPr>
          <p:cNvPr id="52" name="Skupina 51"/>
          <p:cNvGrpSpPr/>
          <p:nvPr/>
        </p:nvGrpSpPr>
        <p:grpSpPr>
          <a:xfrm>
            <a:off x="2882156" y="3202411"/>
            <a:ext cx="3346028" cy="778105"/>
            <a:chOff x="3976708" y="1373676"/>
            <a:chExt cx="3346028" cy="778105"/>
          </a:xfrm>
        </p:grpSpPr>
        <p:grpSp>
          <p:nvGrpSpPr>
            <p:cNvPr id="60" name="Skupina 59"/>
            <p:cNvGrpSpPr/>
            <p:nvPr/>
          </p:nvGrpSpPr>
          <p:grpSpPr>
            <a:xfrm>
              <a:off x="3976708" y="1459433"/>
              <a:ext cx="1219484" cy="540000"/>
              <a:chOff x="5894273" y="2378596"/>
              <a:chExt cx="1219484" cy="360000"/>
            </a:xfrm>
          </p:grpSpPr>
          <p:sp>
            <p:nvSpPr>
              <p:cNvPr id="94" name="Obdélník 93"/>
              <p:cNvSpPr/>
              <p:nvPr/>
            </p:nvSpPr>
            <p:spPr>
              <a:xfrm>
                <a:off x="5894273" y="2378596"/>
                <a:ext cx="1219484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95" name="TextovéPole 94"/>
              <p:cNvSpPr txBox="1"/>
              <p:nvPr/>
            </p:nvSpPr>
            <p:spPr>
              <a:xfrm>
                <a:off x="5968569" y="2444769"/>
                <a:ext cx="1054800" cy="205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CDS buyer</a:t>
                </a:r>
              </a:p>
            </p:txBody>
          </p:sp>
        </p:grpSp>
        <p:grpSp>
          <p:nvGrpSpPr>
            <p:cNvPr id="80" name="Skupina 79"/>
            <p:cNvGrpSpPr/>
            <p:nvPr/>
          </p:nvGrpSpPr>
          <p:grpSpPr>
            <a:xfrm>
              <a:off x="6103252" y="1476557"/>
              <a:ext cx="1219484" cy="540000"/>
              <a:chOff x="5870209" y="2378596"/>
              <a:chExt cx="1219484" cy="360000"/>
            </a:xfrm>
          </p:grpSpPr>
          <p:sp>
            <p:nvSpPr>
              <p:cNvPr id="92" name="Obdélník 91"/>
              <p:cNvSpPr/>
              <p:nvPr/>
            </p:nvSpPr>
            <p:spPr>
              <a:xfrm>
                <a:off x="5870209" y="2378596"/>
                <a:ext cx="1219484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93" name="TextovéPole 92"/>
              <p:cNvSpPr txBox="1"/>
              <p:nvPr/>
            </p:nvSpPr>
            <p:spPr>
              <a:xfrm>
                <a:off x="5951278" y="2433792"/>
                <a:ext cx="1054800" cy="205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Dealer</a:t>
                </a:r>
              </a:p>
            </p:txBody>
          </p:sp>
        </p:grpSp>
        <p:cxnSp>
          <p:nvCxnSpPr>
            <p:cNvPr id="88" name="Přímá spojnice se šipkou 87"/>
            <p:cNvCxnSpPr/>
            <p:nvPr/>
          </p:nvCxnSpPr>
          <p:spPr>
            <a:xfrm>
              <a:off x="5229327" y="1558521"/>
              <a:ext cx="851585" cy="0"/>
            </a:xfrm>
            <a:prstGeom prst="straightConnector1">
              <a:avLst/>
            </a:prstGeom>
            <a:ln w="25400">
              <a:prstDash val="sysDot"/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ovéPole 88"/>
            <p:cNvSpPr txBox="1"/>
            <p:nvPr/>
          </p:nvSpPr>
          <p:spPr>
            <a:xfrm>
              <a:off x="5256185" y="1373676"/>
              <a:ext cx="807060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cs-CZ" sz="1000" b="1" dirty="0">
                  <a:latin typeface="Cambria Math"/>
                  <a:ea typeface="Cambria Math" panose="02040503050406030204" pitchFamily="18" charset="0"/>
                </a:rPr>
                <a:t>Premium</a:t>
              </a:r>
              <a:endParaRPr lang="en-GB" sz="1000" b="1" dirty="0">
                <a:latin typeface="Cambria Math"/>
                <a:ea typeface="Cambria Math" panose="02040503050406030204" pitchFamily="18" charset="0"/>
              </a:endParaRPr>
            </a:p>
          </p:txBody>
        </p:sp>
        <p:cxnSp>
          <p:nvCxnSpPr>
            <p:cNvPr id="90" name="Přímá spojnice se šipkou 89"/>
            <p:cNvCxnSpPr>
              <a:cxnSpLocks/>
            </p:cNvCxnSpPr>
            <p:nvPr/>
          </p:nvCxnSpPr>
          <p:spPr>
            <a:xfrm>
              <a:off x="5224915" y="1918885"/>
              <a:ext cx="838330" cy="0"/>
            </a:xfrm>
            <a:prstGeom prst="straightConnector1">
              <a:avLst/>
            </a:prstGeom>
            <a:ln w="25400">
              <a:prstDash val="sysDash"/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ovéPole 90"/>
            <p:cNvSpPr txBox="1"/>
            <p:nvPr/>
          </p:nvSpPr>
          <p:spPr>
            <a:xfrm>
              <a:off x="5228447" y="1931208"/>
              <a:ext cx="842232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Fee</a:t>
              </a:r>
            </a:p>
          </p:txBody>
        </p:sp>
      </p:grpSp>
      <p:sp>
        <p:nvSpPr>
          <p:cNvPr id="59" name="TextovéPole 58"/>
          <p:cNvSpPr txBox="1"/>
          <p:nvPr/>
        </p:nvSpPr>
        <p:spPr>
          <a:xfrm>
            <a:off x="1188000" y="5010324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Naked CDS</a:t>
            </a: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es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(speculative purchase of CDS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es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without owning the reference asset) pose the risk of financial stability</a:t>
            </a:r>
            <a:endParaRPr lang="en-GB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1512000" y="5815780"/>
            <a:ext cx="732948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CDS sellers are not required to maintain reserves to cover the protection sold </a:t>
            </a:r>
            <a:endParaRPr lang="en-GB" sz="1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1512000" y="5558504"/>
            <a:ext cx="734593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Gross amount of CDS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es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can far exceed the real amount of underlying bonds</a:t>
            </a:r>
            <a:endParaRPr lang="en-GB" sz="1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00" name="Přímá spojnice se šipkou 99">
            <a:extLst>
              <a:ext uri="{FF2B5EF4-FFF2-40B4-BE49-F238E27FC236}">
                <a16:creationId xmlns:a16="http://schemas.microsoft.com/office/drawing/2014/main" id="{3CAE95AA-4E82-4AF7-A0A6-10CFB656BACB}"/>
              </a:ext>
            </a:extLst>
          </p:cNvPr>
          <p:cNvCxnSpPr/>
          <p:nvPr/>
        </p:nvCxnSpPr>
        <p:spPr>
          <a:xfrm>
            <a:off x="1979712" y="3573016"/>
            <a:ext cx="851585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ysDash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ovéPole 103">
            <a:extLst>
              <a:ext uri="{FF2B5EF4-FFF2-40B4-BE49-F238E27FC236}">
                <a16:creationId xmlns:a16="http://schemas.microsoft.com/office/drawing/2014/main" id="{A6E37929-74CB-4161-A7B6-D2845273B2BB}"/>
              </a:ext>
            </a:extLst>
          </p:cNvPr>
          <p:cNvSpPr txBox="1"/>
          <p:nvPr/>
        </p:nvSpPr>
        <p:spPr>
          <a:xfrm>
            <a:off x="1925752" y="3560984"/>
            <a:ext cx="842232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GB" sz="1000" b="1" dirty="0">
                <a:latin typeface="Cambria Math"/>
                <a:ea typeface="Cambria Math" panose="02040503050406030204" pitchFamily="18" charset="0"/>
              </a:rPr>
              <a:t>Fee</a:t>
            </a:r>
          </a:p>
        </p:txBody>
      </p:sp>
    </p:spTree>
    <p:extLst>
      <p:ext uri="{BB962C8B-B14F-4D97-AF65-F5344CB8AC3E}">
        <p14:creationId xmlns:p14="http://schemas.microsoft.com/office/powerpoint/2010/main" val="3363734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5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4279" cy="648072"/>
          </a:xfrm>
        </p:spPr>
        <p:txBody>
          <a:bodyPr/>
          <a:lstStyle/>
          <a:p>
            <a:r>
              <a:rPr lang="en-GB" dirty="0"/>
              <a:t>Pricing of CDS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1" y="4427929"/>
            <a:ext cx="378000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No arbitrage argument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1" y="3072955"/>
            <a:ext cx="27006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Price for the buyer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64001" y="94153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Probability model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188000" y="3854939"/>
            <a:ext cx="7758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CDS price should be zero for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newly issued CDS on efficient markets (spread is a variable which makes the CDS price equal to zero) 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68760"/>
            <a:ext cx="771148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CDS price is equal to the sum of present value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of a series of cash flows, each of them weighted by the probability of their occurrence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1188001" y="4765277"/>
                <a:ext cx="720048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Combination of a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-year risky par bond and a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-year CDS generates a yield similar to the yield of a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-year risk-free par bond </a:t>
                </a: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1" y="4765277"/>
                <a:ext cx="7200480" cy="646331"/>
              </a:xfrm>
              <a:prstGeom prst="rect">
                <a:avLst/>
              </a:prstGeom>
              <a:blipFill>
                <a:blip r:embed="rId16"/>
                <a:stretch>
                  <a:fillRect l="-169" t="-6604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Skupina 11"/>
          <p:cNvGrpSpPr/>
          <p:nvPr/>
        </p:nvGrpSpPr>
        <p:grpSpPr>
          <a:xfrm>
            <a:off x="1691680" y="1819559"/>
            <a:ext cx="4392488" cy="1325404"/>
            <a:chOff x="2748713" y="1887572"/>
            <a:chExt cx="4392488" cy="1325404"/>
          </a:xfrm>
        </p:grpSpPr>
        <p:grpSp>
          <p:nvGrpSpPr>
            <p:cNvPr id="17" name="Skupina 16"/>
            <p:cNvGrpSpPr/>
            <p:nvPr/>
          </p:nvGrpSpPr>
          <p:grpSpPr>
            <a:xfrm>
              <a:off x="2836009" y="2144060"/>
              <a:ext cx="2240047" cy="818750"/>
              <a:chOff x="1711999" y="2348880"/>
              <a:chExt cx="2240047" cy="818750"/>
            </a:xfrm>
          </p:grpSpPr>
          <p:grpSp>
            <p:nvGrpSpPr>
              <p:cNvPr id="16" name="Skupina 15"/>
              <p:cNvGrpSpPr/>
              <p:nvPr/>
            </p:nvGrpSpPr>
            <p:grpSpPr>
              <a:xfrm>
                <a:off x="1711999" y="2348880"/>
                <a:ext cx="745953" cy="280717"/>
                <a:chOff x="1711999" y="2348880"/>
                <a:chExt cx="745953" cy="280717"/>
              </a:xfrm>
            </p:grpSpPr>
            <p:cxnSp>
              <p:nvCxnSpPr>
                <p:cNvPr id="13" name="Přímá spojnice 12"/>
                <p:cNvCxnSpPr/>
                <p:nvPr/>
              </p:nvCxnSpPr>
              <p:spPr>
                <a:xfrm>
                  <a:off x="1711999" y="2348880"/>
                  <a:ext cx="744327" cy="0"/>
                </a:xfrm>
                <a:prstGeom prst="line">
                  <a:avLst/>
                </a:prstGeom>
                <a:ln w="25400">
                  <a:headEnd type="none" w="lg" len="med"/>
                  <a:tailEnd type="diamond" w="lg" len="med"/>
                </a:ln>
                <a:scene3d>
                  <a:camera prst="orthographicFront">
                    <a:rot lat="0" lon="0" rev="12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/>
                <p:cNvCxnSpPr/>
                <p:nvPr/>
              </p:nvCxnSpPr>
              <p:spPr>
                <a:xfrm>
                  <a:off x="1713625" y="2629597"/>
                  <a:ext cx="744327" cy="0"/>
                </a:xfrm>
                <a:prstGeom prst="line">
                  <a:avLst/>
                </a:prstGeom>
                <a:ln w="25400">
                  <a:headEnd type="none" w="lg" len="med"/>
                  <a:tailEnd type="diamond" w="lg" len="med"/>
                </a:ln>
                <a:scene3d>
                  <a:camera prst="orthographicFront">
                    <a:rot lat="0" lon="0" rev="204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Skupina 57"/>
              <p:cNvGrpSpPr/>
              <p:nvPr/>
            </p:nvGrpSpPr>
            <p:grpSpPr>
              <a:xfrm>
                <a:off x="2457895" y="2620983"/>
                <a:ext cx="745953" cy="280717"/>
                <a:chOff x="1711999" y="2354896"/>
                <a:chExt cx="745953" cy="280717"/>
              </a:xfrm>
            </p:grpSpPr>
            <p:cxnSp>
              <p:nvCxnSpPr>
                <p:cNvPr id="59" name="Přímá spojnice 58"/>
                <p:cNvCxnSpPr/>
                <p:nvPr/>
              </p:nvCxnSpPr>
              <p:spPr>
                <a:xfrm>
                  <a:off x="1711999" y="2354896"/>
                  <a:ext cx="744327" cy="0"/>
                </a:xfrm>
                <a:prstGeom prst="line">
                  <a:avLst/>
                </a:prstGeom>
                <a:ln w="25400">
                  <a:headEnd type="none" w="lg" len="med"/>
                  <a:tailEnd type="diamond" w="lg" len="med"/>
                </a:ln>
                <a:scene3d>
                  <a:camera prst="orthographicFront">
                    <a:rot lat="0" lon="0" rev="12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Přímá spojnice 59"/>
                <p:cNvCxnSpPr/>
                <p:nvPr/>
              </p:nvCxnSpPr>
              <p:spPr>
                <a:xfrm>
                  <a:off x="1713625" y="2635613"/>
                  <a:ext cx="744327" cy="0"/>
                </a:xfrm>
                <a:prstGeom prst="line">
                  <a:avLst/>
                </a:prstGeom>
                <a:ln w="25400">
                  <a:headEnd type="none" w="lg" len="med"/>
                  <a:tailEnd type="diamond" w="lg" len="med"/>
                </a:ln>
                <a:scene3d>
                  <a:camera prst="orthographicFront">
                    <a:rot lat="0" lon="0" rev="204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Skupina 60"/>
              <p:cNvGrpSpPr/>
              <p:nvPr/>
            </p:nvGrpSpPr>
            <p:grpSpPr>
              <a:xfrm>
                <a:off x="3198778" y="2886913"/>
                <a:ext cx="753268" cy="280717"/>
                <a:chOff x="1704684" y="2360912"/>
                <a:chExt cx="753268" cy="280717"/>
              </a:xfrm>
            </p:grpSpPr>
            <p:cxnSp>
              <p:nvCxnSpPr>
                <p:cNvPr id="62" name="Přímá spojnice 61"/>
                <p:cNvCxnSpPr/>
                <p:nvPr/>
              </p:nvCxnSpPr>
              <p:spPr>
                <a:xfrm>
                  <a:off x="1704684" y="2360912"/>
                  <a:ext cx="744327" cy="0"/>
                </a:xfrm>
                <a:prstGeom prst="line">
                  <a:avLst/>
                </a:prstGeom>
                <a:ln w="25400">
                  <a:headEnd type="none" w="lg" len="med"/>
                  <a:tailEnd type="diamond" w="lg" len="med"/>
                </a:ln>
                <a:scene3d>
                  <a:camera prst="orthographicFront">
                    <a:rot lat="0" lon="0" rev="12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Přímá spojnice 62"/>
                <p:cNvCxnSpPr/>
                <p:nvPr/>
              </p:nvCxnSpPr>
              <p:spPr>
                <a:xfrm>
                  <a:off x="1713625" y="2641629"/>
                  <a:ext cx="744327" cy="0"/>
                </a:xfrm>
                <a:prstGeom prst="line">
                  <a:avLst/>
                </a:prstGeom>
                <a:ln w="25400">
                  <a:headEnd type="none" w="lg" len="med"/>
                  <a:tailEnd type="diamond" w="lg" len="med"/>
                </a:ln>
                <a:scene3d>
                  <a:camera prst="orthographicFront">
                    <a:rot lat="0" lon="0" rev="204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ovéPole 17"/>
                <p:cNvSpPr txBox="1"/>
                <p:nvPr/>
              </p:nvSpPr>
              <p:spPr>
                <a:xfrm>
                  <a:off x="3036745" y="1923870"/>
                  <a:ext cx="31303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oMath>
                    </m:oMathPara>
                  </a14:m>
                  <a:endParaRPr lang="cs-CZ" sz="1200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8" name="TextovéPole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6745" y="1923870"/>
                  <a:ext cx="313034" cy="276999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ovéPole 68"/>
                <p:cNvSpPr txBox="1"/>
                <p:nvPr/>
              </p:nvSpPr>
              <p:spPr>
                <a:xfrm>
                  <a:off x="3756825" y="2211902"/>
                  <a:ext cx="31303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9" name="TextovéPole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6825" y="2211902"/>
                  <a:ext cx="313034" cy="276999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ovéPole 69"/>
                <p:cNvSpPr txBox="1"/>
                <p:nvPr/>
              </p:nvSpPr>
              <p:spPr>
                <a:xfrm>
                  <a:off x="4476905" y="2487902"/>
                  <a:ext cx="31303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0" name="TextovéPole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6905" y="2487902"/>
                  <a:ext cx="313034" cy="276999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ovéPole 71"/>
                <p:cNvSpPr txBox="1"/>
                <p:nvPr/>
              </p:nvSpPr>
              <p:spPr>
                <a:xfrm>
                  <a:off x="4290923" y="2143889"/>
                  <a:ext cx="159185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cs-CZ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  <m:sSub>
                          <m:sSub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𝑠𝑀</m:t>
                        </m:r>
                        <m:sSub>
                          <m:sSubPr>
                            <m:ctrlPr>
                              <a:rPr lang="cs-CZ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i="1"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1200" i="1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2" name="TextovéPole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0923" y="2143889"/>
                  <a:ext cx="1591851" cy="276999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ovéPole 73"/>
                <p:cNvSpPr txBox="1"/>
                <p:nvPr/>
              </p:nvSpPr>
              <p:spPr>
                <a:xfrm>
                  <a:off x="5004048" y="2935977"/>
                  <a:ext cx="18002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𝑠𝑀𝑑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𝑠𝑀</m:t>
                        </m:r>
                        <m:sSub>
                          <m:sSubPr>
                            <m:ctrlPr>
                              <a:rPr lang="cs-CZ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𝑠𝑀</m:t>
                        </m:r>
                        <m:sSub>
                          <m:sSubPr>
                            <m:ctrlPr>
                              <a:rPr lang="cs-CZ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4" name="TextovéPole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4048" y="2935977"/>
                  <a:ext cx="1800200" cy="276999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ovéPole 75"/>
                <p:cNvSpPr txBox="1"/>
                <p:nvPr/>
              </p:nvSpPr>
              <p:spPr>
                <a:xfrm>
                  <a:off x="2748713" y="2385777"/>
                  <a:ext cx="71000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0" smtClean="0">
                            <a:latin typeface="Cambria Math"/>
                            <a:ea typeface="Cambria Math" panose="02040503050406030204" pitchFamily="18" charset="0"/>
                          </a:rPr>
                          <m:t>(1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20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6" name="TextovéPole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8713" y="2385777"/>
                  <a:ext cx="710003" cy="276999"/>
                </a:xfrm>
                <a:prstGeom prst="rect">
                  <a:avLst/>
                </a:prstGeom>
                <a:blipFill>
                  <a:blip r:embed="rId21"/>
                  <a:stretch>
                    <a:fillRect b="-869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ovéPole 76"/>
                <p:cNvSpPr txBox="1"/>
                <p:nvPr/>
              </p:nvSpPr>
              <p:spPr>
                <a:xfrm>
                  <a:off x="3468793" y="2647945"/>
                  <a:ext cx="71000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0" smtClean="0">
                            <a:latin typeface="Cambria Math"/>
                            <a:ea typeface="Cambria Math" panose="02040503050406030204" pitchFamily="18" charset="0"/>
                          </a:rPr>
                          <m:t>(1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20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7" name="TextovéPole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68793" y="2647945"/>
                  <a:ext cx="710003" cy="276999"/>
                </a:xfrm>
                <a:prstGeom prst="rect">
                  <a:avLst/>
                </a:prstGeom>
                <a:blipFill>
                  <a:blip r:embed="rId21"/>
                  <a:stretch>
                    <a:fillRect b="-869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ovéPole 77"/>
                <p:cNvSpPr txBox="1"/>
                <p:nvPr/>
              </p:nvSpPr>
              <p:spPr>
                <a:xfrm>
                  <a:off x="4260881" y="2929804"/>
                  <a:ext cx="71000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0" smtClean="0">
                            <a:latin typeface="Cambria Math"/>
                            <a:ea typeface="Cambria Math" panose="02040503050406030204" pitchFamily="18" charset="0"/>
                          </a:rPr>
                          <m:t>(1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20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8" name="TextovéPole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0881" y="2929804"/>
                  <a:ext cx="710003" cy="276999"/>
                </a:xfrm>
                <a:prstGeom prst="rect">
                  <a:avLst/>
                </a:prstGeom>
                <a:blipFill>
                  <a:blip r:embed="rId21"/>
                  <a:stretch>
                    <a:fillRect b="-869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ovéPole 78"/>
                <p:cNvSpPr txBox="1"/>
                <p:nvPr/>
              </p:nvSpPr>
              <p:spPr>
                <a:xfrm>
                  <a:off x="3548116" y="1887572"/>
                  <a:ext cx="136889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𝑅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9" name="TextovéPole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8116" y="1887572"/>
                  <a:ext cx="1368891" cy="276999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 b="-1111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ovéPole 79"/>
                <p:cNvSpPr txBox="1"/>
                <p:nvPr/>
              </p:nvSpPr>
              <p:spPr>
                <a:xfrm>
                  <a:off x="5045294" y="2408834"/>
                  <a:ext cx="209590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cs-CZ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  <m:sSub>
                          <m:sSubPr>
                            <m:ctrlPr>
                              <a:rPr lang="cs-CZ" sz="1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𝑠𝑀</m:t>
                        </m:r>
                        <m:sSub>
                          <m:sSubPr>
                            <m:ctrlPr>
                              <a:rPr lang="cs-CZ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i="1"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𝑠𝑀</m:t>
                        </m:r>
                        <m:sSub>
                          <m:sSubPr>
                            <m:ctrlPr>
                              <a:rPr lang="cs-CZ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i="1">
                                <a:latin typeface="Cambria Math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cs-CZ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0" name="TextovéPole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45294" y="2408834"/>
                  <a:ext cx="2095907" cy="276999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/>
              <p:cNvSpPr txBox="1"/>
              <p:nvPr/>
            </p:nvSpPr>
            <p:spPr>
              <a:xfrm>
                <a:off x="6298532" y="1988840"/>
                <a:ext cx="260095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i="1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  … probability of default</a:t>
                </a:r>
                <a:endParaRPr lang="en-GB" sz="1200" b="0" dirty="0">
                  <a:latin typeface="Cambria Math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b>
                        <m:r>
                          <a:rPr lang="en-GB" sz="1200" i="1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discount factor for period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200" dirty="0">
                  <a:latin typeface="Cambria Math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  …  CDS spread</a:t>
                </a: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 … CDS notional principal </a:t>
                </a: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  … recovery rate</a:t>
                </a:r>
              </a:p>
            </p:txBody>
          </p:sp>
        </mc:Choice>
        <mc:Fallback xmlns=""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532" y="1988840"/>
                <a:ext cx="2600952" cy="1015663"/>
              </a:xfrm>
              <a:prstGeom prst="rect">
                <a:avLst/>
              </a:prstGeom>
              <a:blipFill>
                <a:blip r:embed="rId27"/>
                <a:stretch>
                  <a:fillRect b="-35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1800907" y="3381103"/>
                <a:ext cx="68390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𝐶𝐷𝑆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𝑀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</m:d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</m:d>
                          <m:sSub>
                            <m:sSub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1400" b="0" i="1" dirty="0">
                  <a:latin typeface="Cambria Math"/>
                  <a:ea typeface="Cambria Math"/>
                </a:endParaRPr>
              </a:p>
              <a:p>
                <a:pPr marL="541338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+ </m:t>
                      </m:r>
                      <m:sSup>
                        <m:s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(1−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1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</m:d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cs-CZ" sz="1400" i="1">
                          <a:latin typeface="Cambria Math"/>
                          <a:ea typeface="Cambria Math"/>
                        </a:rPr>
                        <m:t>+ </m:t>
                      </m:r>
                      <m:sSup>
                        <m:sSup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(1−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907" y="3381103"/>
                <a:ext cx="6839093" cy="523220"/>
              </a:xfrm>
              <a:prstGeom prst="rect">
                <a:avLst/>
              </a:prstGeom>
              <a:blipFill>
                <a:blip r:embed="rId2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6516024" y="5345774"/>
                <a:ext cx="2448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𝑐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coupon rate of risky par bond</a:t>
                </a:r>
                <a:endParaRPr lang="cs-CZ" sz="1200" dirty="0">
                  <a:latin typeface="Cambria Math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CDS spread</a:t>
                </a:r>
                <a:endParaRPr lang="cs-CZ" sz="1200" dirty="0">
                  <a:latin typeface="Cambria Math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yield of risk-free bond</a:t>
                </a:r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024" y="5345774"/>
                <a:ext cx="2448464" cy="646331"/>
              </a:xfrm>
              <a:prstGeom prst="rect">
                <a:avLst/>
              </a:prstGeom>
              <a:blipFill>
                <a:blip r:embed="rId29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1800001" y="5378530"/>
                <a:ext cx="2699991" cy="4315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400" b="0" i="1" smtClean="0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cs-CZ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1400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  <m:r>
                              <a:rPr lang="cs-CZ" sz="1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cs-CZ" sz="14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num>
                          <m:den>
                            <m:r>
                              <a:rPr lang="cs-CZ" sz="1400" b="0" i="1" smtClean="0"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den>
                        </m:f>
                        <m:r>
                          <a:rPr lang="cs-CZ" sz="1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cs-CZ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sz="1400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cs-CZ" sz="14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14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cs-CZ" sz="1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cs-CZ" sz="14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cs-CZ" sz="1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1+</m:t>
                                        </m:r>
                                        <m:r>
                                          <a:rPr lang="cs-CZ" sz="14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cs-CZ" sz="1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𝑇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cs-CZ" sz="14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sz="1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14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sz="1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cs-CZ" sz="1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1400" i="1">
                                        <a:latin typeface="Cambria Math"/>
                                        <a:ea typeface="Cambria Math"/>
                                      </a:rPr>
                                      <m:t>1+</m:t>
                                    </m:r>
                                    <m:r>
                                      <a:rPr lang="cs-CZ" sz="14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cs-CZ" sz="14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𝑇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1" y="5378530"/>
                <a:ext cx="2699991" cy="431593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4860032" y="5423785"/>
                <a:ext cx="123597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400" b="0" i="1" smtClean="0">
                        <a:latin typeface="Cambria Math"/>
                        <a:ea typeface="Cambria Math"/>
                      </a:rPr>
                      <m:t>⇒  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𝑧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423785"/>
                <a:ext cx="1235976" cy="307777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4860032" y="5659403"/>
                <a:ext cx="123597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400" b="0" i="1" smtClean="0">
                        <a:latin typeface="Cambria Math"/>
                        <a:ea typeface="Cambria Math"/>
                      </a:rPr>
                      <m:t>⇒  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𝑧</m:t>
                    </m:r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659403"/>
                <a:ext cx="1235976" cy="307777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ovéPole 94">
                <a:extLst>
                  <a:ext uri="{FF2B5EF4-FFF2-40B4-BE49-F238E27FC236}">
                    <a16:creationId xmlns:a16="http://schemas.microsoft.com/office/drawing/2014/main" id="{C5288212-0EC3-4182-A896-EC0123ACFEF9}"/>
                  </a:ext>
                </a:extLst>
              </p:cNvPr>
              <p:cNvSpPr txBox="1"/>
              <p:nvPr/>
            </p:nvSpPr>
            <p:spPr>
              <a:xfrm>
                <a:off x="4327833" y="5427176"/>
                <a:ext cx="592175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𝑀</m:t>
                    </m:r>
                  </m:oMath>
                </a14:m>
                <a:r>
                  <a:rPr lang="cs-CZ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5" name="TextovéPole 94">
                <a:extLst>
                  <a:ext uri="{FF2B5EF4-FFF2-40B4-BE49-F238E27FC236}">
                    <a16:creationId xmlns:a16="http://schemas.microsoft.com/office/drawing/2014/main" id="{C5288212-0EC3-4182-A896-EC0123ACFE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833" y="5427176"/>
                <a:ext cx="592175" cy="307777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268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28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6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Total rate of return swap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864000" y="946800"/>
            <a:ext cx="44357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 of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TROR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88000" y="2569736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TROR is an agreement to exchange the total return on a reference asset (bond, loan, equity index, etc.) for a floating rate plus a spread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1188000" y="3130432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Total return includes both the asset‘s income and any appreciation (paid by the seller) or depreciation (paid by the buyer) over the life of the swap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8000" y="4887369"/>
            <a:ext cx="77586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TROR buyer gets all of the benefits of and responsibility for damages to the reference asset without being its legal owner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2101426" y="1340768"/>
            <a:ext cx="4638338" cy="771570"/>
            <a:chOff x="1447522" y="1340136"/>
            <a:chExt cx="4638338" cy="771570"/>
          </a:xfrm>
        </p:grpSpPr>
        <p:grpSp>
          <p:nvGrpSpPr>
            <p:cNvPr id="70" name="Skupina 69"/>
            <p:cNvGrpSpPr/>
            <p:nvPr/>
          </p:nvGrpSpPr>
          <p:grpSpPr>
            <a:xfrm>
              <a:off x="1447522" y="1459432"/>
              <a:ext cx="1440000" cy="540000"/>
              <a:chOff x="1222251" y="2378596"/>
              <a:chExt cx="1440000" cy="360000"/>
            </a:xfrm>
          </p:grpSpPr>
          <p:sp>
            <p:nvSpPr>
              <p:cNvPr id="86" name="Obdélník 85"/>
              <p:cNvSpPr/>
              <p:nvPr/>
            </p:nvSpPr>
            <p:spPr>
              <a:xfrm>
                <a:off x="1222251" y="2378596"/>
                <a:ext cx="1440000" cy="36000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accent1">
                    <a:shade val="50000"/>
                    <a:shade val="75000"/>
                    <a:satMod val="125000"/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7" name="TextovéPole 86"/>
              <p:cNvSpPr txBox="1"/>
              <p:nvPr/>
            </p:nvSpPr>
            <p:spPr>
              <a:xfrm>
                <a:off x="1324245" y="2452313"/>
                <a:ext cx="1224000" cy="20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TROR</a:t>
                </a:r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 buyer</a:t>
                </a:r>
              </a:p>
            </p:txBody>
          </p:sp>
        </p:grpSp>
        <p:grpSp>
          <p:nvGrpSpPr>
            <p:cNvPr id="71" name="Skupina 70"/>
            <p:cNvGrpSpPr/>
            <p:nvPr/>
          </p:nvGrpSpPr>
          <p:grpSpPr>
            <a:xfrm>
              <a:off x="4645860" y="1459433"/>
              <a:ext cx="1440000" cy="540000"/>
              <a:chOff x="6563425" y="2378596"/>
              <a:chExt cx="1440000" cy="360000"/>
            </a:xfrm>
          </p:grpSpPr>
          <p:sp>
            <p:nvSpPr>
              <p:cNvPr id="84" name="Obdélník 83"/>
              <p:cNvSpPr/>
              <p:nvPr/>
            </p:nvSpPr>
            <p:spPr>
              <a:xfrm>
                <a:off x="6563425" y="2378596"/>
                <a:ext cx="1440000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5" name="TextovéPole 84"/>
              <p:cNvSpPr txBox="1"/>
              <p:nvPr/>
            </p:nvSpPr>
            <p:spPr>
              <a:xfrm>
                <a:off x="6676705" y="2450410"/>
                <a:ext cx="1222790" cy="20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TROR</a:t>
                </a:r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 seller</a:t>
                </a:r>
              </a:p>
            </p:txBody>
          </p:sp>
        </p:grpSp>
        <p:sp>
          <p:nvSpPr>
            <p:cNvPr id="73" name="TextovéPole 72"/>
            <p:cNvSpPr txBox="1"/>
            <p:nvPr/>
          </p:nvSpPr>
          <p:spPr>
            <a:xfrm>
              <a:off x="2974940" y="1340136"/>
              <a:ext cx="16283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Total return</a:t>
              </a:r>
            </a:p>
          </p:txBody>
        </p:sp>
        <p:cxnSp>
          <p:nvCxnSpPr>
            <p:cNvPr id="74" name="Přímá spojnice se šipkou 73"/>
            <p:cNvCxnSpPr/>
            <p:nvPr/>
          </p:nvCxnSpPr>
          <p:spPr>
            <a:xfrm>
              <a:off x="2921770" y="1556160"/>
              <a:ext cx="1659500" cy="0"/>
            </a:xfrm>
            <a:prstGeom prst="straightConnector1">
              <a:avLst/>
            </a:prstGeom>
            <a:ln w="25400">
              <a:prstDash val="sysDot"/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Přímá spojnice se šipkou 77"/>
            <p:cNvCxnSpPr/>
            <p:nvPr/>
          </p:nvCxnSpPr>
          <p:spPr>
            <a:xfrm>
              <a:off x="2948404" y="1901617"/>
              <a:ext cx="1659500" cy="0"/>
            </a:xfrm>
            <a:prstGeom prst="straightConnector1">
              <a:avLst/>
            </a:prstGeom>
            <a:ln w="25400">
              <a:prstDash val="sysDash"/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ovéPole 79"/>
            <p:cNvSpPr txBox="1"/>
            <p:nvPr/>
          </p:nvSpPr>
          <p:spPr>
            <a:xfrm>
              <a:off x="3043698" y="1891133"/>
              <a:ext cx="1421028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Floating rate </a:t>
              </a:r>
            </a:p>
          </p:txBody>
        </p:sp>
      </p:grpSp>
      <p:sp>
        <p:nvSpPr>
          <p:cNvPr id="69" name="TextovéPole 68"/>
          <p:cNvSpPr txBox="1"/>
          <p:nvPr/>
        </p:nvSpPr>
        <p:spPr>
          <a:xfrm>
            <a:off x="1188000" y="3680649"/>
            <a:ext cx="7956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If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TROR terminates due to default, the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buyer may take delivery of defaulted asset for the initial price (physical settlement) or pay the difference between the initial price and the recovery value (cash settlement) 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2304001" y="2039621"/>
            <a:ext cx="36759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60000" lvl="2" indent="-360000">
              <a:buClr>
                <a:srgbClr val="7030A0"/>
              </a:buClr>
              <a:buSzPct val="80000"/>
            </a:pP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TROR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buyer = total return receiver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2304001" y="2304062"/>
            <a:ext cx="36759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60000" lvl="2" indent="-360000">
              <a:buClr>
                <a:srgbClr val="7030A0"/>
              </a:buClr>
              <a:buSzPct val="80000"/>
            </a:pP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TROR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seller = total return payer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63520" y="4551561"/>
            <a:ext cx="37084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Analogy with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leasing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188000" y="5425252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At maturity of the swap the TROR buyer may choose to purchase the asset at the prevailing market price</a:t>
            </a:r>
          </a:p>
        </p:txBody>
      </p:sp>
      <p:cxnSp>
        <p:nvCxnSpPr>
          <p:cNvPr id="59" name="Přímá spojnice se šipkou 58">
            <a:extLst>
              <a:ext uri="{FF2B5EF4-FFF2-40B4-BE49-F238E27FC236}">
                <a16:creationId xmlns:a16="http://schemas.microsoft.com/office/drawing/2014/main" id="{B1C4C17C-3D14-4068-9648-FCF06BD9EE61}"/>
              </a:ext>
            </a:extLst>
          </p:cNvPr>
          <p:cNvCxnSpPr/>
          <p:nvPr/>
        </p:nvCxnSpPr>
        <p:spPr>
          <a:xfrm>
            <a:off x="3605211" y="1766984"/>
            <a:ext cx="1659500" cy="0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D93654B6-AAD5-43DC-94F0-E5AEE5A44C77}"/>
              </a:ext>
            </a:extLst>
          </p:cNvPr>
          <p:cNvSpPr txBox="1"/>
          <p:nvPr/>
        </p:nvSpPr>
        <p:spPr>
          <a:xfrm>
            <a:off x="3473527" y="1557280"/>
            <a:ext cx="17884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Cambria Math"/>
                <a:ea typeface="Cambria Math" panose="02040503050406030204" pitchFamily="18" charset="0"/>
              </a:rPr>
              <a:t>Compensation for capital loss</a:t>
            </a:r>
          </a:p>
        </p:txBody>
      </p:sp>
    </p:spTree>
    <p:extLst>
      <p:ext uri="{BB962C8B-B14F-4D97-AF65-F5344CB8AC3E}">
        <p14:creationId xmlns:p14="http://schemas.microsoft.com/office/powerpoint/2010/main" val="2400489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7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Application</a:t>
            </a:r>
            <a:r>
              <a:rPr lang="cs-CZ" dirty="0"/>
              <a:t>s</a:t>
            </a:r>
            <a:r>
              <a:rPr lang="en-GB" dirty="0"/>
              <a:t> of </a:t>
            </a:r>
            <a:r>
              <a:rPr lang="cs-CZ" dirty="0"/>
              <a:t>TROR</a:t>
            </a:r>
            <a:endParaRPr lang="en-GB" dirty="0"/>
          </a:p>
        </p:txBody>
      </p:sp>
      <p:sp>
        <p:nvSpPr>
          <p:cNvPr id="9" name="TextovéPole 8"/>
          <p:cNvSpPr txBox="1"/>
          <p:nvPr/>
        </p:nvSpPr>
        <p:spPr>
          <a:xfrm>
            <a:off x="864000" y="2333279"/>
            <a:ext cx="58682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Speculative use of financial leverage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863999" y="946800"/>
            <a:ext cx="511599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Hedging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market and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credit exposure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1188001" y="1784679"/>
            <a:ext cx="72719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Hedger gets rid of all risks stemming from holding a reference bond (not only of credit risk) without divesting of the reference asset itself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88001" y="3834765"/>
            <a:ext cx="698439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Collateral compensates the dealer for losses in reference bond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188000" y="3287836"/>
            <a:ext cx="784849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peculator makes no upfront payment for accessing the bond's total return; he/she pays a fee and puts up a collateral</a:t>
            </a:r>
            <a:endParaRPr lang="en-GB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1828923" y="1248755"/>
            <a:ext cx="5497388" cy="636714"/>
            <a:chOff x="1829864" y="1312300"/>
            <a:chExt cx="5497388" cy="636714"/>
          </a:xfrm>
        </p:grpSpPr>
        <p:grpSp>
          <p:nvGrpSpPr>
            <p:cNvPr id="70" name="Skupina 69"/>
            <p:cNvGrpSpPr/>
            <p:nvPr/>
          </p:nvGrpSpPr>
          <p:grpSpPr>
            <a:xfrm>
              <a:off x="1829864" y="1459432"/>
              <a:ext cx="1224000" cy="360000"/>
              <a:chOff x="1604593" y="2378596"/>
              <a:chExt cx="1224000" cy="240000"/>
            </a:xfrm>
          </p:grpSpPr>
          <p:sp>
            <p:nvSpPr>
              <p:cNvPr id="86" name="Obdélník 85"/>
              <p:cNvSpPr/>
              <p:nvPr/>
            </p:nvSpPr>
            <p:spPr>
              <a:xfrm>
                <a:off x="1604593" y="2378596"/>
                <a:ext cx="1224000" cy="24000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accent1">
                    <a:shade val="50000"/>
                    <a:shade val="75000"/>
                    <a:satMod val="125000"/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87" name="TextovéPole 86"/>
              <p:cNvSpPr txBox="1"/>
              <p:nvPr/>
            </p:nvSpPr>
            <p:spPr>
              <a:xfrm>
                <a:off x="1676497" y="2394054"/>
                <a:ext cx="1071488" cy="20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Bond</a:t>
                </a:r>
                <a:endParaRPr lang="en-GB" sz="1400" b="1" dirty="0">
                  <a:solidFill>
                    <a:schemeClr val="bg1"/>
                  </a:solidFill>
                  <a:latin typeface="Cambria Math"/>
                  <a:ea typeface="Cambria Math" panose="02040503050406030204" pitchFamily="18" charset="0"/>
                </a:endParaRPr>
              </a:p>
            </p:txBody>
          </p:sp>
        </p:grpSp>
        <p:grpSp>
          <p:nvGrpSpPr>
            <p:cNvPr id="71" name="Skupina 70"/>
            <p:cNvGrpSpPr/>
            <p:nvPr/>
          </p:nvGrpSpPr>
          <p:grpSpPr>
            <a:xfrm>
              <a:off x="3976708" y="1459432"/>
              <a:ext cx="1224000" cy="360000"/>
              <a:chOff x="5894273" y="2378596"/>
              <a:chExt cx="1224000" cy="240000"/>
            </a:xfrm>
          </p:grpSpPr>
          <p:sp>
            <p:nvSpPr>
              <p:cNvPr id="84" name="Obdélník 83"/>
              <p:cNvSpPr/>
              <p:nvPr/>
            </p:nvSpPr>
            <p:spPr>
              <a:xfrm>
                <a:off x="5894273" y="2378596"/>
                <a:ext cx="1224000" cy="24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85" name="TextovéPole 84"/>
              <p:cNvSpPr txBox="1"/>
              <p:nvPr/>
            </p:nvSpPr>
            <p:spPr>
              <a:xfrm>
                <a:off x="5968569" y="2395209"/>
                <a:ext cx="1072800" cy="205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Hedger</a:t>
                </a:r>
              </a:p>
            </p:txBody>
          </p:sp>
        </p:grpSp>
        <p:sp>
          <p:nvSpPr>
            <p:cNvPr id="73" name="TextovéPole 72"/>
            <p:cNvSpPr txBox="1"/>
            <p:nvPr/>
          </p:nvSpPr>
          <p:spPr>
            <a:xfrm>
              <a:off x="3033047" y="1422013"/>
              <a:ext cx="885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Total</a:t>
              </a:r>
              <a:r>
                <a:rPr lang="cs-CZ" sz="1000" b="1" dirty="0">
                  <a:latin typeface="Cambria Math"/>
                  <a:ea typeface="Cambria Math" panose="02040503050406030204" pitchFamily="18" charset="0"/>
                </a:rPr>
                <a:t> </a:t>
              </a:r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 return</a:t>
              </a:r>
            </a:p>
          </p:txBody>
        </p:sp>
        <p:cxnSp>
          <p:nvCxnSpPr>
            <p:cNvPr id="74" name="Přímá spojnice se šipkou 73"/>
            <p:cNvCxnSpPr/>
            <p:nvPr/>
          </p:nvCxnSpPr>
          <p:spPr>
            <a:xfrm>
              <a:off x="3091037" y="1635705"/>
              <a:ext cx="851585" cy="0"/>
            </a:xfrm>
            <a:prstGeom prst="straightConnector1">
              <a:avLst/>
            </a:prstGeom>
            <a:ln w="25400">
              <a:prstDash val="sysDot"/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Skupina 74"/>
            <p:cNvGrpSpPr/>
            <p:nvPr/>
          </p:nvGrpSpPr>
          <p:grpSpPr>
            <a:xfrm>
              <a:off x="6103252" y="1458941"/>
              <a:ext cx="1224000" cy="360000"/>
              <a:chOff x="5870209" y="2366852"/>
              <a:chExt cx="1224000" cy="240000"/>
            </a:xfrm>
          </p:grpSpPr>
          <p:sp>
            <p:nvSpPr>
              <p:cNvPr id="82" name="Obdélník 81"/>
              <p:cNvSpPr/>
              <p:nvPr/>
            </p:nvSpPr>
            <p:spPr>
              <a:xfrm>
                <a:off x="5870209" y="2366852"/>
                <a:ext cx="1224000" cy="24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83" name="TextovéPole 82"/>
              <p:cNvSpPr txBox="1"/>
              <p:nvPr/>
            </p:nvSpPr>
            <p:spPr>
              <a:xfrm>
                <a:off x="5951278" y="2383649"/>
                <a:ext cx="1072800" cy="205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Dealer</a:t>
                </a:r>
              </a:p>
            </p:txBody>
          </p:sp>
        </p:grpSp>
        <p:cxnSp>
          <p:nvCxnSpPr>
            <p:cNvPr id="76" name="Přímá spojnice se šipkou 75"/>
            <p:cNvCxnSpPr/>
            <p:nvPr/>
          </p:nvCxnSpPr>
          <p:spPr>
            <a:xfrm>
              <a:off x="5229327" y="1495172"/>
              <a:ext cx="851585" cy="0"/>
            </a:xfrm>
            <a:prstGeom prst="straightConnector1">
              <a:avLst/>
            </a:prstGeom>
            <a:ln w="25400">
              <a:prstDash val="sysDash"/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ovéPole 76"/>
            <p:cNvSpPr txBox="1"/>
            <p:nvPr/>
          </p:nvSpPr>
          <p:spPr>
            <a:xfrm>
              <a:off x="5221013" y="1312300"/>
              <a:ext cx="935820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Floating rate</a:t>
              </a:r>
            </a:p>
          </p:txBody>
        </p:sp>
        <p:cxnSp>
          <p:nvCxnSpPr>
            <p:cNvPr id="79" name="Přímá spojnice se šipkou 78"/>
            <p:cNvCxnSpPr/>
            <p:nvPr/>
          </p:nvCxnSpPr>
          <p:spPr>
            <a:xfrm>
              <a:off x="5224915" y="1754587"/>
              <a:ext cx="851585" cy="0"/>
            </a:xfrm>
            <a:prstGeom prst="straightConnector1">
              <a:avLst/>
            </a:prstGeom>
            <a:ln w="25400">
              <a:prstDash val="sysDot"/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ovéPole 80"/>
            <p:cNvSpPr txBox="1"/>
            <p:nvPr/>
          </p:nvSpPr>
          <p:spPr>
            <a:xfrm>
              <a:off x="5236740" y="1728441"/>
              <a:ext cx="842232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GB" sz="1000" b="1" dirty="0">
                  <a:latin typeface="Cambria Math"/>
                  <a:ea typeface="Cambria Math" panose="02040503050406030204" pitchFamily="18" charset="0"/>
                </a:rPr>
                <a:t>Total return</a:t>
              </a:r>
            </a:p>
          </p:txBody>
        </p:sp>
      </p:grpSp>
      <p:sp>
        <p:nvSpPr>
          <p:cNvPr id="111" name="TextovéPole 110"/>
          <p:cNvSpPr txBox="1"/>
          <p:nvPr/>
        </p:nvSpPr>
        <p:spPr>
          <a:xfrm>
            <a:off x="1512827" y="4409740"/>
            <a:ext cx="665957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Purchasing a three-year par bond (coupon is 6%, face value is $100)</a:t>
            </a:r>
            <a:endParaRPr lang="en-GB" sz="1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2" name="TextovéPole 111"/>
          <p:cNvSpPr txBox="1"/>
          <p:nvPr/>
        </p:nvSpPr>
        <p:spPr>
          <a:xfrm>
            <a:off x="1512826" y="5093953"/>
            <a:ext cx="74521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8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Purchasing a three-year TROR (fee is 3pp above three-year Treasury, collateral is three-year Treasury in an amount of 10% of the face value of the bond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sz="1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ovéPole 112"/>
              <p:cNvSpPr txBox="1"/>
              <p:nvPr/>
            </p:nvSpPr>
            <p:spPr>
              <a:xfrm>
                <a:off x="1973863" y="4660011"/>
                <a:ext cx="3702218" cy="554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4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YTM</m:t>
                          </m:r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m:rPr>
                                  <m:nor/>
                                </m:rPr>
                                <a:rPr lang="cs-CZ" sz="14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YTM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14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or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96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m:rPr>
                                  <m:nor/>
                                </m:rPr>
                                <a:rPr lang="cs-CZ" sz="1400" i="0">
                                  <a:latin typeface="Cambria Math"/>
                                  <a:ea typeface="Cambria Math" panose="02040503050406030204" pitchFamily="18" charset="0"/>
                                </a:rPr>
                                <m:t>YTM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3" name="TextovéPole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863" y="4660011"/>
                <a:ext cx="3702218" cy="554126"/>
              </a:xfrm>
              <a:prstGeom prst="rect">
                <a:avLst/>
              </a:prstGeom>
              <a:blipFill>
                <a:blip r:embed="rId13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ovéPole 113"/>
              <p:cNvSpPr txBox="1"/>
              <p:nvPr/>
            </p:nvSpPr>
            <p:spPr>
              <a:xfrm>
                <a:off x="2071006" y="5578551"/>
                <a:ext cx="3702218" cy="554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10=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4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YTM</m:t>
                          </m:r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m:rPr>
                                  <m:nor/>
                                </m:rPr>
                                <a:rPr lang="cs-CZ" sz="14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YTM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13 </m:t>
                          </m:r>
                          <m:r>
                            <m:rPr>
                              <m:nor/>
                            </m:rPr>
                            <a:rPr lang="cs-CZ" sz="14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or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3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m:rPr>
                                  <m:nor/>
                                </m:rPr>
                                <a:rPr lang="cs-CZ" sz="1400" i="0">
                                  <a:latin typeface="Cambria Math"/>
                                  <a:ea typeface="Cambria Math" panose="02040503050406030204" pitchFamily="18" charset="0"/>
                                </a:rPr>
                                <m:t>YTM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4" name="TextovéPole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006" y="5578551"/>
                <a:ext cx="3702218" cy="554126"/>
              </a:xfrm>
              <a:prstGeom prst="rect">
                <a:avLst/>
              </a:prstGeom>
              <a:blipFill>
                <a:blip r:embed="rId14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ovéPole 114"/>
              <p:cNvSpPr txBox="1"/>
              <p:nvPr/>
            </p:nvSpPr>
            <p:spPr>
              <a:xfrm>
                <a:off x="5910342" y="4769189"/>
                <a:ext cx="22620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400" b="0" i="0" smtClean="0">
                        <a:latin typeface="Cambria Math"/>
                        <a:ea typeface="Cambria Math" panose="02040503050406030204" pitchFamily="18" charset="0"/>
                      </a:rPr>
                      <m:t>⇒   </m:t>
                    </m:r>
                    <m:r>
                      <m:rPr>
                        <m:nor/>
                      </m:rPr>
                      <a:rPr lang="cs-CZ" sz="1400" b="0" i="0" smtClean="0">
                        <a:latin typeface="Cambria Math"/>
                        <a:ea typeface="Cambria Math" panose="02040503050406030204" pitchFamily="18" charset="0"/>
                      </a:rPr>
                      <m:t>YTM</m:t>
                    </m:r>
                    <m:r>
                      <m:rPr>
                        <m:nor/>
                      </m:rPr>
                      <a:rPr lang="cs-CZ" sz="1400" b="0" i="0" smtClean="0">
                        <a:latin typeface="Cambria Math"/>
                        <a:ea typeface="Cambria Math" panose="02040503050406030204" pitchFamily="18" charset="0"/>
                      </a:rPr>
                      <m:t> = 6%</m:t>
                    </m:r>
                  </m:oMath>
                </a14:m>
                <a:r>
                  <a:rPr lang="cs-CZ" sz="1400" i="1" dirty="0">
                    <a:latin typeface="Cambria Math"/>
                    <a:ea typeface="Cambria Math" panose="02040503050406030204" pitchFamily="18" charset="0"/>
                  </a:rPr>
                  <a:t>  </a:t>
                </a:r>
                <a:r>
                  <a:rPr lang="cs-CZ" sz="1400" dirty="0">
                    <a:latin typeface="Cambria Math"/>
                    <a:ea typeface="Cambria Math" panose="02040503050406030204" pitchFamily="18" charset="0"/>
                  </a:rPr>
                  <a:t>or  2.8%  </a:t>
                </a:r>
              </a:p>
            </p:txBody>
          </p:sp>
        </mc:Choice>
        <mc:Fallback xmlns="">
          <p:sp>
            <p:nvSpPr>
              <p:cNvPr id="115" name="TextovéPole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342" y="4769189"/>
                <a:ext cx="2262058" cy="307777"/>
              </a:xfrm>
              <a:prstGeom prst="rect">
                <a:avLst/>
              </a:prstGeom>
              <a:blipFill>
                <a:blip r:embed="rId15"/>
                <a:stretch>
                  <a:fillRect t="-3922" b="-176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ovéPole 115"/>
              <p:cNvSpPr txBox="1"/>
              <p:nvPr/>
            </p:nvSpPr>
            <p:spPr>
              <a:xfrm>
                <a:off x="5910342" y="5695527"/>
                <a:ext cx="22226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400" b="0" i="0" smtClean="0">
                        <a:latin typeface="Cambria Math"/>
                        <a:ea typeface="Cambria Math" panose="02040503050406030204" pitchFamily="18" charset="0"/>
                      </a:rPr>
                      <m:t>⇒   </m:t>
                    </m:r>
                    <m:r>
                      <m:rPr>
                        <m:nor/>
                      </m:rPr>
                      <a:rPr lang="cs-CZ" sz="1400" b="0" smtClean="0">
                        <a:latin typeface="Cambria Math"/>
                        <a:ea typeface="Cambria Math" panose="02040503050406030204" pitchFamily="18" charset="0"/>
                      </a:rPr>
                      <m:t>YTM</m:t>
                    </m:r>
                    <m:r>
                      <m:rPr>
                        <m:nor/>
                      </m:rPr>
                      <a:rPr lang="cs-CZ" sz="1400" b="0" i="0" smtClean="0">
                        <a:latin typeface="Cambria Math"/>
                        <a:ea typeface="Cambria Math" panose="02040503050406030204" pitchFamily="18" charset="0"/>
                      </a:rPr>
                      <m:t> = 30%</m:t>
                    </m:r>
                  </m:oMath>
                </a14:m>
                <a:r>
                  <a:rPr lang="cs-CZ" sz="1400" dirty="0">
                    <a:latin typeface="Cambria Math"/>
                    <a:ea typeface="Cambria Math" panose="02040503050406030204" pitchFamily="18" charset="0"/>
                  </a:rPr>
                  <a:t>  or  -5%</a:t>
                </a:r>
              </a:p>
            </p:txBody>
          </p:sp>
        </mc:Choice>
        <mc:Fallback xmlns="">
          <p:sp>
            <p:nvSpPr>
              <p:cNvPr id="116" name="TextovéPole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342" y="5695527"/>
                <a:ext cx="2222604" cy="307777"/>
              </a:xfrm>
              <a:prstGeom prst="rect">
                <a:avLst/>
              </a:prstGeom>
              <a:blipFill>
                <a:blip r:embed="rId16"/>
                <a:stretch>
                  <a:fillRect t="-3922" b="-176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TextovéPole 116"/>
          <p:cNvSpPr txBox="1"/>
          <p:nvPr/>
        </p:nvSpPr>
        <p:spPr>
          <a:xfrm>
            <a:off x="1188000" y="4112229"/>
            <a:ext cx="338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Example</a:t>
            </a:r>
            <a:endParaRPr lang="en-GB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13" name="Skupina 12"/>
          <p:cNvGrpSpPr/>
          <p:nvPr/>
        </p:nvGrpSpPr>
        <p:grpSpPr>
          <a:xfrm>
            <a:off x="251520" y="5085184"/>
            <a:ext cx="1071135" cy="902811"/>
            <a:chOff x="336064" y="5336639"/>
            <a:chExt cx="1071135" cy="9028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TextovéPole 117"/>
                <p:cNvSpPr txBox="1"/>
                <p:nvPr/>
              </p:nvSpPr>
              <p:spPr>
                <a:xfrm>
                  <a:off x="336064" y="5336639"/>
                  <a:ext cx="1071135" cy="902811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/>
                          </a:rPr>
                          <m:t>6%</m:t>
                        </m:r>
                      </m:oMath>
                    </m:oMathPara>
                  </a14:m>
                  <a:endParaRPr lang="en-GB" sz="1200" b="0" dirty="0">
                    <a:latin typeface="Cambria Math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−(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+3%)</m:t>
                        </m:r>
                      </m:oMath>
                    </m:oMathPara>
                  </a14:m>
                  <a:endParaRPr lang="en-GB" sz="1200" dirty="0">
                    <a:latin typeface="Cambria Math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   </m:t>
                        </m:r>
                      </m:oMath>
                    </m:oMathPara>
                  </a14:m>
                  <a:endParaRPr lang="en-GB" sz="1200" dirty="0">
                    <a:latin typeface="Cambria Math"/>
                    <a:ea typeface="Cambria Math" panose="02040503050406030204" pitchFamily="18" charset="0"/>
                  </a:endParaRPr>
                </a:p>
                <a:p>
                  <a:pPr>
                    <a:lnSpc>
                      <a:spcPts val="2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3%</m:t>
                        </m:r>
                      </m:oMath>
                    </m:oMathPara>
                  </a14:m>
                  <a:endParaRPr lang="en-GB" sz="1200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8" name="TextovéPole 1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6064" y="5336639"/>
                  <a:ext cx="1071135" cy="90281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Přímá spojnice 10"/>
            <p:cNvCxnSpPr/>
            <p:nvPr/>
          </p:nvCxnSpPr>
          <p:spPr>
            <a:xfrm>
              <a:off x="512650" y="5941846"/>
              <a:ext cx="692612" cy="0"/>
            </a:xfrm>
            <a:prstGeom prst="line">
              <a:avLst/>
            </a:prstGeom>
            <a:ln w="25400" cmpd="dbl">
              <a:solidFill>
                <a:schemeClr val="tx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EA91F396-F7E5-46B3-B5C8-2C7ECC058619}"/>
              </a:ext>
            </a:extLst>
          </p:cNvPr>
          <p:cNvGrpSpPr/>
          <p:nvPr/>
        </p:nvGrpSpPr>
        <p:grpSpPr>
          <a:xfrm>
            <a:off x="1826176" y="2433202"/>
            <a:ext cx="5946360" cy="944579"/>
            <a:chOff x="1826176" y="2433202"/>
            <a:chExt cx="5946360" cy="944579"/>
          </a:xfrm>
        </p:grpSpPr>
        <p:grpSp>
          <p:nvGrpSpPr>
            <p:cNvPr id="10" name="Skupina 9"/>
            <p:cNvGrpSpPr/>
            <p:nvPr/>
          </p:nvGrpSpPr>
          <p:grpSpPr>
            <a:xfrm>
              <a:off x="1826176" y="2698234"/>
              <a:ext cx="5523400" cy="679547"/>
              <a:chOff x="444636" y="2633910"/>
              <a:chExt cx="5523400" cy="679547"/>
            </a:xfrm>
          </p:grpSpPr>
          <p:sp>
            <p:nvSpPr>
              <p:cNvPr id="78" name="Volný tvar 77"/>
              <p:cNvSpPr/>
              <p:nvPr/>
            </p:nvSpPr>
            <p:spPr>
              <a:xfrm>
                <a:off x="3190460" y="3042476"/>
                <a:ext cx="2072012" cy="144000"/>
              </a:xfrm>
              <a:custGeom>
                <a:avLst/>
                <a:gdLst>
                  <a:gd name="connsiteX0" fmla="*/ 0 w 2162175"/>
                  <a:gd name="connsiteY0" fmla="*/ 733425 h 742950"/>
                  <a:gd name="connsiteX1" fmla="*/ 0 w 2162175"/>
                  <a:gd name="connsiteY1" fmla="*/ 0 h 742950"/>
                  <a:gd name="connsiteX2" fmla="*/ 2162175 w 2162175"/>
                  <a:gd name="connsiteY2" fmla="*/ 0 h 742950"/>
                  <a:gd name="connsiteX3" fmla="*/ 2162175 w 2162175"/>
                  <a:gd name="connsiteY3" fmla="*/ 742950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2175" h="742950">
                    <a:moveTo>
                      <a:pt x="0" y="733425"/>
                    </a:moveTo>
                    <a:lnTo>
                      <a:pt x="0" y="0"/>
                    </a:lnTo>
                    <a:lnTo>
                      <a:pt x="2162175" y="0"/>
                    </a:lnTo>
                    <a:lnTo>
                      <a:pt x="2162175" y="742950"/>
                    </a:lnTo>
                  </a:path>
                </a:pathLst>
              </a:custGeom>
              <a:noFill/>
              <a:ln w="25400">
                <a:solidFill>
                  <a:schemeClr val="accent1"/>
                </a:solidFill>
                <a:prstDash val="solid"/>
                <a:headEnd type="none" w="lg" len="med"/>
                <a:tailEnd type="triangle" w="lg" len="med"/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grpSp>
            <p:nvGrpSpPr>
              <p:cNvPr id="6" name="Skupina 5"/>
              <p:cNvGrpSpPr/>
              <p:nvPr/>
            </p:nvGrpSpPr>
            <p:grpSpPr>
              <a:xfrm>
                <a:off x="444636" y="2633910"/>
                <a:ext cx="5523400" cy="679547"/>
                <a:chOff x="714304" y="2633910"/>
                <a:chExt cx="5523400" cy="679547"/>
              </a:xfrm>
            </p:grpSpPr>
            <p:grpSp>
              <p:nvGrpSpPr>
                <p:cNvPr id="8" name="Skupina 7"/>
                <p:cNvGrpSpPr/>
                <p:nvPr/>
              </p:nvGrpSpPr>
              <p:grpSpPr>
                <a:xfrm>
                  <a:off x="2866860" y="2633910"/>
                  <a:ext cx="3370844" cy="679547"/>
                  <a:chOff x="1835696" y="2702277"/>
                  <a:chExt cx="3370844" cy="679547"/>
                </a:xfrm>
              </p:grpSpPr>
              <p:cxnSp>
                <p:nvCxnSpPr>
                  <p:cNvPr id="109" name="Přímá spojnice se šipkou 108"/>
                  <p:cNvCxnSpPr/>
                  <p:nvPr/>
                </p:nvCxnSpPr>
                <p:spPr>
                  <a:xfrm>
                    <a:off x="3082134" y="2887774"/>
                    <a:ext cx="851585" cy="0"/>
                  </a:xfrm>
                  <a:prstGeom prst="straightConnector1">
                    <a:avLst/>
                  </a:prstGeom>
                  <a:ln w="25400">
                    <a:prstDash val="sysDash"/>
                    <a:headEnd type="triangle" w="lg" len="med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" name="TextovéPole 95"/>
                  <p:cNvSpPr txBox="1"/>
                  <p:nvPr/>
                </p:nvSpPr>
                <p:spPr>
                  <a:xfrm>
                    <a:off x="3080393" y="3058444"/>
                    <a:ext cx="88564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000" b="1" dirty="0">
                        <a:latin typeface="Cambria Math"/>
                        <a:ea typeface="Cambria Math" panose="02040503050406030204" pitchFamily="18" charset="0"/>
                      </a:rPr>
                      <a:t>Total return</a:t>
                    </a:r>
                  </a:p>
                </p:txBody>
              </p:sp>
              <p:cxnSp>
                <p:nvCxnSpPr>
                  <p:cNvPr id="97" name="Přímá spojnice se šipkou 96"/>
                  <p:cNvCxnSpPr/>
                  <p:nvPr/>
                </p:nvCxnSpPr>
                <p:spPr>
                  <a:xfrm>
                    <a:off x="3102104" y="3111232"/>
                    <a:ext cx="851585" cy="0"/>
                  </a:xfrm>
                  <a:prstGeom prst="straightConnector1">
                    <a:avLst/>
                  </a:prstGeom>
                  <a:ln w="25400">
                    <a:prstDash val="sysDot"/>
                    <a:headEnd type="none" w="lg" len="med"/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" name="Skupina 6"/>
                  <p:cNvGrpSpPr/>
                  <p:nvPr/>
                </p:nvGrpSpPr>
                <p:grpSpPr>
                  <a:xfrm>
                    <a:off x="1835696" y="2814284"/>
                    <a:ext cx="3370844" cy="360001"/>
                    <a:chOff x="1835696" y="2814284"/>
                    <a:chExt cx="3370844" cy="360001"/>
                  </a:xfrm>
                </p:grpSpPr>
                <p:sp>
                  <p:nvSpPr>
                    <p:cNvPr id="107" name="Obdélník 106"/>
                    <p:cNvSpPr/>
                    <p:nvPr/>
                  </p:nvSpPr>
                  <p:spPr>
                    <a:xfrm>
                      <a:off x="1835696" y="2814284"/>
                      <a:ext cx="1224000" cy="360000"/>
                    </a:xfrm>
                    <a:prstGeom prst="rect">
                      <a:avLst/>
                    </a:prstGeom>
                    <a:solidFill>
                      <a:srgbClr val="7030A0"/>
                    </a:solidFill>
                    <a:ln>
                      <a:solidFill>
                        <a:schemeClr val="accent1">
                          <a:shade val="50000"/>
                          <a:shade val="75000"/>
                          <a:satMod val="125000"/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08" name="TextovéPole 107"/>
                    <p:cNvSpPr txBox="1"/>
                    <p:nvPr/>
                  </p:nvSpPr>
                  <p:spPr>
                    <a:xfrm>
                      <a:off x="1907600" y="2837470"/>
                      <a:ext cx="1072800" cy="30960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>
                          <a:solidFill>
                            <a:schemeClr val="bg1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a:t>Dealer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mbria Math"/>
                        <a:ea typeface="Cambria Math" panose="02040503050406030204" pitchFamily="18" charset="0"/>
                      </a:endParaRPr>
                    </a:p>
                  </p:txBody>
                </p:sp>
                <p:sp>
                  <p:nvSpPr>
                    <p:cNvPr id="105" name="Obdélník 104"/>
                    <p:cNvSpPr/>
                    <p:nvPr/>
                  </p:nvSpPr>
                  <p:spPr>
                    <a:xfrm>
                      <a:off x="3982540" y="2814285"/>
                      <a:ext cx="1224000" cy="360000"/>
                    </a:xfrm>
                    <a:prstGeom prst="rect">
                      <a:avLst/>
                    </a:prstGeom>
                    <a:solidFill>
                      <a:srgbClr val="7030A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06" name="TextovéPole 105"/>
                    <p:cNvSpPr txBox="1"/>
                    <p:nvPr/>
                  </p:nvSpPr>
                  <p:spPr>
                    <a:xfrm>
                      <a:off x="4056836" y="2836800"/>
                      <a:ext cx="1072800" cy="30960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a:t>Speculator</a:t>
                      </a:r>
                    </a:p>
                  </p:txBody>
                </p:sp>
              </p:grpSp>
              <p:sp>
                <p:nvSpPr>
                  <p:cNvPr id="100" name="TextovéPole 99"/>
                  <p:cNvSpPr txBox="1"/>
                  <p:nvPr/>
                </p:nvSpPr>
                <p:spPr>
                  <a:xfrm>
                    <a:off x="3082989" y="2702277"/>
                    <a:ext cx="870700" cy="22057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1000"/>
                      </a:lnSpc>
                    </a:pPr>
                    <a:r>
                      <a:rPr lang="en-GB" sz="1000" b="1" dirty="0">
                        <a:latin typeface="Cambria Math"/>
                        <a:ea typeface="Cambria Math" panose="02040503050406030204" pitchFamily="18" charset="0"/>
                      </a:rPr>
                      <a:t>Floating rate</a:t>
                    </a:r>
                  </a:p>
                </p:txBody>
              </p:sp>
              <p:sp>
                <p:nvSpPr>
                  <p:cNvPr id="102" name="TextovéPole 101"/>
                  <p:cNvSpPr txBox="1"/>
                  <p:nvPr/>
                </p:nvSpPr>
                <p:spPr>
                  <a:xfrm>
                    <a:off x="3828986" y="3161251"/>
                    <a:ext cx="842232" cy="22057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1000"/>
                      </a:lnSpc>
                    </a:pPr>
                    <a:r>
                      <a:rPr lang="en-GB" sz="1000" b="1" dirty="0">
                        <a:latin typeface="Cambria Math"/>
                        <a:ea typeface="Cambria Math" panose="02040503050406030204" pitchFamily="18" charset="0"/>
                      </a:rPr>
                      <a:t>Collateral</a:t>
                    </a:r>
                  </a:p>
                </p:txBody>
              </p:sp>
            </p:grpSp>
            <p:sp>
              <p:nvSpPr>
                <p:cNvPr id="80" name="Obdélník 79"/>
                <p:cNvSpPr/>
                <p:nvPr/>
              </p:nvSpPr>
              <p:spPr>
                <a:xfrm>
                  <a:off x="714304" y="2738655"/>
                  <a:ext cx="1224000" cy="36000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solidFill>
                    <a:schemeClr val="accent1">
                      <a:shade val="50000"/>
                      <a:shade val="75000"/>
                      <a:satMod val="125000"/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88" name="TextovéPole 87"/>
                <p:cNvSpPr txBox="1"/>
                <p:nvPr/>
              </p:nvSpPr>
              <p:spPr>
                <a:xfrm>
                  <a:off x="786208" y="2761842"/>
                  <a:ext cx="1071488" cy="307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1400" b="1" dirty="0">
                      <a:solidFill>
                        <a:schemeClr val="bg1"/>
                      </a:solidFill>
                      <a:latin typeface="Cambria Math"/>
                      <a:ea typeface="Cambria Math" panose="02040503050406030204" pitchFamily="18" charset="0"/>
                    </a:rPr>
                    <a:t>Bond</a:t>
                  </a:r>
                  <a:endPara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89" name="TextovéPole 88"/>
                <p:cNvSpPr txBox="1"/>
                <p:nvPr/>
              </p:nvSpPr>
              <p:spPr>
                <a:xfrm>
                  <a:off x="1917487" y="2717092"/>
                  <a:ext cx="88564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atin typeface="Cambria Math"/>
                      <a:ea typeface="Cambria Math" panose="02040503050406030204" pitchFamily="18" charset="0"/>
                    </a:rPr>
                    <a:t>Total</a:t>
                  </a:r>
                  <a:r>
                    <a:rPr lang="cs-CZ" sz="1000" b="1" dirty="0">
                      <a:latin typeface="Cambria Math"/>
                      <a:ea typeface="Cambria Math" panose="02040503050406030204" pitchFamily="18" charset="0"/>
                    </a:rPr>
                    <a:t> </a:t>
                  </a:r>
                  <a:r>
                    <a:rPr lang="en-GB" sz="1000" b="1" dirty="0">
                      <a:latin typeface="Cambria Math"/>
                      <a:ea typeface="Cambria Math" panose="02040503050406030204" pitchFamily="18" charset="0"/>
                    </a:rPr>
                    <a:t> return</a:t>
                  </a:r>
                </a:p>
              </p:txBody>
            </p:sp>
            <p:cxnSp>
              <p:nvCxnSpPr>
                <p:cNvPr id="90" name="Přímá spojnice se šipkou 89"/>
                <p:cNvCxnSpPr/>
                <p:nvPr/>
              </p:nvCxnSpPr>
              <p:spPr>
                <a:xfrm>
                  <a:off x="1975477" y="2920354"/>
                  <a:ext cx="851585" cy="0"/>
                </a:xfrm>
                <a:prstGeom prst="straightConnector1">
                  <a:avLst/>
                </a:prstGeom>
                <a:ln w="25400">
                  <a:prstDash val="sysDot"/>
                  <a:headEnd type="none" w="lg" len="med"/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01" name="Přímá spojnice se šipkou 100">
              <a:extLst>
                <a:ext uri="{FF2B5EF4-FFF2-40B4-BE49-F238E27FC236}">
                  <a16:creationId xmlns:a16="http://schemas.microsoft.com/office/drawing/2014/main" id="{C937100E-B88C-494D-BDA7-88E010165B5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546103" y="2613202"/>
              <a:ext cx="3600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prstDash val="solid"/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ovéPole 118">
              <a:extLst>
                <a:ext uri="{FF2B5EF4-FFF2-40B4-BE49-F238E27FC236}">
                  <a16:creationId xmlns:a16="http://schemas.microsoft.com/office/drawing/2014/main" id="{95A9E584-34B5-4EC9-9C34-CC2914C6F4A5}"/>
                </a:ext>
              </a:extLst>
            </p:cNvPr>
            <p:cNvSpPr txBox="1"/>
            <p:nvPr/>
          </p:nvSpPr>
          <p:spPr>
            <a:xfrm>
              <a:off x="6670870" y="2480622"/>
              <a:ext cx="11016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>
                  <a:latin typeface="Cambria Math"/>
                  <a:ea typeface="Cambria Math" panose="02040503050406030204" pitchFamily="18" charset="0"/>
                </a:rPr>
                <a:t>Collateral’s yield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016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72800" y="6328800"/>
            <a:ext cx="3352801" cy="365125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17200" y="6318000"/>
            <a:ext cx="1828800" cy="365125"/>
          </a:xfrm>
        </p:spPr>
        <p:txBody>
          <a:bodyPr/>
          <a:lstStyle/>
          <a:p>
            <a:pPr algn="r"/>
            <a:r>
              <a:rPr lang="cs-CZ" dirty="0"/>
              <a:t>8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Credit options 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0" y="3766369"/>
            <a:ext cx="738334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Links between credit level and credit spread options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1188001" y="4096240"/>
                <a:ext cx="7595648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two options have similar payoffs if the reference bond is a par bond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  <m:r>
                      <a:rPr lang="cs-CZ" b="0" i="1" smtClean="0">
                        <a:latin typeface="Cambria Math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the yield of the risk-free bond remains unchanged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1" y="4096240"/>
                <a:ext cx="7595648" cy="646331"/>
              </a:xfrm>
              <a:prstGeom prst="rect">
                <a:avLst/>
              </a:prstGeom>
              <a:blipFill>
                <a:blip r:embed="rId15"/>
                <a:stretch>
                  <a:fillRect l="-161" t="-6604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ovéPole 32"/>
          <p:cNvSpPr txBox="1"/>
          <p:nvPr/>
        </p:nvSpPr>
        <p:spPr>
          <a:xfrm>
            <a:off x="864000" y="941530"/>
            <a:ext cx="514815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Credit level and credit spread options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188000" y="5111114"/>
            <a:ext cx="338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Payoff similarity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68760"/>
            <a:ext cx="73635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Credit level options: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pay-off depends on the difference between the market price and the specified strike price of a reference bond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5292000" y="3301919"/>
                <a:ext cx="3387317" cy="3243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𝑠𝑝𝑟𝑒𝑎𝑑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𝑝𝑢𝑡</m:t>
                        </m:r>
                      </m:sub>
                    </m:sSub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𝑚𝑎𝑥</m:t>
                    </m:r>
                    <m:d>
                      <m:dPr>
                        <m:begChr m:val="["/>
                        <m:endChr m:val="]"/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𝑀</m:t>
                        </m:r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1400" b="0" i="1" smtClean="0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GB" sz="1400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sub>
                            </m:sSub>
                            <m:r>
                              <a:rPr lang="en-GB" sz="1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GB" sz="1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,0</m:t>
                        </m:r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00" y="3301919"/>
                <a:ext cx="3387317" cy="324384"/>
              </a:xfrm>
              <a:prstGeom prst="rect">
                <a:avLst/>
              </a:prstGeom>
              <a:blipFill>
                <a:blip r:embed="rId16"/>
                <a:stretch>
                  <a:fillRect b="-377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ovéPole 59"/>
          <p:cNvSpPr txBox="1"/>
          <p:nvPr/>
        </p:nvSpPr>
        <p:spPr>
          <a:xfrm>
            <a:off x="1188000" y="2470225"/>
            <a:ext cx="759564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Credit spread options: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pay-off depends on the difference between the market spread and the specified strike spread of the yield of reference bond over a given risk-free bond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1908000" y="3301283"/>
                <a:ext cx="3319925" cy="3243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𝑠𝑝𝑟𝑒𝑎𝑑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𝑐𝑎𝑙𝑙</m:t>
                        </m:r>
                      </m:sub>
                    </m:sSub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𝑚𝑎𝑥</m:t>
                    </m:r>
                    <m:d>
                      <m:dPr>
                        <m:begChr m:val="["/>
                        <m:endChr m:val="]"/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𝑀</m:t>
                        </m:r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14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400" b="0" i="1" smtClean="0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GB" sz="1400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  <m:r>
                          <a:rPr lang="en-GB" sz="1400" b="0" i="1" smtClean="0">
                            <a:latin typeface="Cambria Math"/>
                            <a:ea typeface="Cambria Math"/>
                          </a:rPr>
                          <m:t>,0</m:t>
                        </m:r>
                      </m:e>
                    </m:d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000" y="3301283"/>
                <a:ext cx="3319925" cy="324384"/>
              </a:xfrm>
              <a:prstGeom prst="rect">
                <a:avLst/>
              </a:prstGeom>
              <a:blipFill>
                <a:blip r:embed="rId17"/>
                <a:stretch>
                  <a:fillRect b="-377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1980000" y="2091509"/>
                <a:ext cx="5400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option payoff,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 bond‘s price at option’s maturity,</a:t>
                </a: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 exercise price corresponding to a specified spread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over a risk-free yield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12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000" y="2091509"/>
                <a:ext cx="5400312" cy="461665"/>
              </a:xfrm>
              <a:prstGeom prst="rect">
                <a:avLst/>
              </a:prstGeom>
              <a:blipFill>
                <a:blip r:embed="rId1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2111410" y="4660670"/>
                <a:ext cx="17229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𝑃</m:t>
                      </m:r>
                      <m:acc>
                        <m:accPr>
                          <m:chr m:val="̇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acc>
                      <m:r>
                        <a:rPr lang="cs-CZ" sz="1400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𝐷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×∆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410" y="4660670"/>
                <a:ext cx="1722908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3921593" y="4655555"/>
                <a:ext cx="2306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⇒  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i="1" smtClean="0">
                          <a:latin typeface="Cambria Math"/>
                          <a:ea typeface="Cambria Math"/>
                        </a:rPr>
                        <m:t>𝑥</m:t>
                      </m:r>
                      <m:acc>
                        <m:accPr>
                          <m:chr m:val="̇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acc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</m:e>
                      </m:d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593" y="4655555"/>
                <a:ext cx="2306591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/>
              <p:cNvSpPr txBox="1"/>
              <p:nvPr/>
            </p:nvSpPr>
            <p:spPr>
              <a:xfrm>
                <a:off x="1907703" y="5398463"/>
                <a:ext cx="6264697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𝑠𝑝𝑟𝑒𝑎𝑑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𝑐𝑎𝑙𝑙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𝑚𝑎𝑥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e>
                          </m:d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−(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cs-CZ" sz="1400" i="1" dirty="0">
                                  <a:latin typeface="Cambria Math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,0</m:t>
                          </m:r>
                          <m:r>
                            <a:rPr lang="cs-CZ" sz="1400" i="1" dirty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𝑚𝑎𝑥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,0</m:t>
                          </m:r>
                          <m:r>
                            <a:rPr lang="cs-CZ" sz="1400" i="1" dirty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sz="1400" b="0" i="1" dirty="0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1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𝑙𝑒𝑣𝑒𝑙</m:t>
                          </m:r>
                          <m:r>
                            <a:rPr lang="cs-CZ" sz="1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𝑐𝑎𝑙𝑙</m:t>
                          </m:r>
                        </m:sub>
                      </m:sSub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TextovéPol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3" y="5398463"/>
                <a:ext cx="6264697" cy="323165"/>
              </a:xfrm>
              <a:prstGeom prst="rect">
                <a:avLst/>
              </a:prstGeom>
              <a:blipFill>
                <a:blip r:embed="rId21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1907705" y="5662933"/>
                <a:ext cx="6264696" cy="324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𝑠𝑝𝑟𝑒𝑎𝑑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𝑝𝑢𝑡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𝑚𝑎𝑥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e>
                          </m:d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−(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cs-CZ" sz="1400" i="1" dirty="0">
                                  <a:latin typeface="Cambria Math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,0</m:t>
                          </m:r>
                          <m:r>
                            <a:rPr lang="cs-CZ" sz="1400" i="1" dirty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𝑚𝑎𝑥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,0</m:t>
                          </m:r>
                          <m:r>
                            <a:rPr lang="cs-CZ" sz="1400" i="1" dirty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sz="1400" b="0" i="1" dirty="0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1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𝑙𝑒𝑣𝑒𝑙</m:t>
                          </m:r>
                          <m:r>
                            <a:rPr lang="cs-CZ" sz="1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𝑝𝑢𝑡</m:t>
                          </m:r>
                        </m:sub>
                      </m:sSub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5" y="5662933"/>
                <a:ext cx="6264696" cy="324384"/>
              </a:xfrm>
              <a:prstGeom prst="rect">
                <a:avLst/>
              </a:prstGeom>
              <a:blipFill>
                <a:blip r:embed="rId22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2169503" y="4905054"/>
                <a:ext cx="547489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cs-CZ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or</m:t>
                        </m:r>
                        <m:r>
                          <a:rPr lang="cs-CZ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…  bond’s prices after the yield changed by the spread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a:rPr lang="cs-CZ" sz="12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  <m:r>
                          <a:rPr lang="cs-CZ" sz="12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1200" b="0" i="0" smtClean="0">
                            <a:latin typeface="Cambria Math" panose="02040503050406030204" pitchFamily="18" charset="0"/>
                            <a:ea typeface="Cambria Math"/>
                          </a:rPr>
                          <m:t>or</m:t>
                        </m:r>
                        <m:r>
                          <a:rPr lang="cs-CZ" sz="12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GB" sz="1200" i="1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respectively</a:t>
                </a: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503" y="4905054"/>
                <a:ext cx="5474893" cy="276999"/>
              </a:xfrm>
              <a:prstGeom prst="rect">
                <a:avLst/>
              </a:prstGeom>
              <a:blipFill>
                <a:blip r:embed="rId2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1907706" y="1854357"/>
                <a:ext cx="24154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𝑙𝑒𝑣𝑒𝑙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𝑐𝑎𝑙𝑙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𝑚𝑎𝑥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,0 </m:t>
                          </m:r>
                        </m:e>
                      </m:d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6" y="1854357"/>
                <a:ext cx="2415464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4588326" y="1846800"/>
                <a:ext cx="2359938" cy="324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𝑙𝑒𝑣𝑒𝑙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𝑝𝑢𝑡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𝑚𝑎𝑥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,0</m:t>
                          </m:r>
                          <m:r>
                            <a:rPr lang="cs-CZ" sz="1400" i="1" dirty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326" y="1846800"/>
                <a:ext cx="2359938" cy="324384"/>
              </a:xfrm>
              <a:prstGeom prst="rect">
                <a:avLst/>
              </a:prstGeom>
              <a:blipFill>
                <a:blip r:embed="rId25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1980000" y="3561897"/>
                <a:ext cx="68402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GB" sz="1200" i="1" dirty="0">
                    <a:latin typeface="Cambria Math"/>
                    <a:ea typeface="Cambria Math" panose="02040503050406030204" pitchFamily="18" charset="0"/>
                  </a:rPr>
                  <a:t> </a:t>
                </a:r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… market spread, 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strike spread,   </a:t>
                </a:r>
                <a14:m>
                  <m:oMath xmlns:m="http://schemas.openxmlformats.org/officeDocument/2006/math">
                    <m:r>
                      <a:rPr lang="en-GB" sz="1200" i="1" smtClean="0">
                        <a:latin typeface="Cambria Math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bond’s modified duration, 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…  bond</a:t>
                </a:r>
                <a:r>
                  <a:rPr lang="en-US" sz="1200" dirty="0">
                    <a:latin typeface="Cambria Math"/>
                    <a:ea typeface="Cambria Math" panose="02040503050406030204" pitchFamily="18" charset="0"/>
                  </a:rPr>
                  <a:t>’</a:t>
                </a:r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s face value</a:t>
                </a:r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000" y="3561897"/>
                <a:ext cx="6840280" cy="276999"/>
              </a:xfrm>
              <a:prstGeom prst="rect">
                <a:avLst/>
              </a:prstGeom>
              <a:blipFill>
                <a:blip r:embed="rId26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Skupina 8"/>
          <p:cNvGrpSpPr/>
          <p:nvPr/>
        </p:nvGrpSpPr>
        <p:grpSpPr>
          <a:xfrm>
            <a:off x="186016" y="5235812"/>
            <a:ext cx="1037424" cy="765645"/>
            <a:chOff x="201464" y="2727679"/>
            <a:chExt cx="1037424" cy="765645"/>
          </a:xfrm>
        </p:grpSpPr>
        <p:grpSp>
          <p:nvGrpSpPr>
            <p:cNvPr id="50" name="Skupina 49"/>
            <p:cNvGrpSpPr>
              <a:grpSpLocks noChangeAspect="1"/>
            </p:cNvGrpSpPr>
            <p:nvPr/>
          </p:nvGrpSpPr>
          <p:grpSpPr>
            <a:xfrm>
              <a:off x="266888" y="2787925"/>
              <a:ext cx="972000" cy="705399"/>
              <a:chOff x="-1210691" y="1897239"/>
              <a:chExt cx="1944000" cy="1410797"/>
            </a:xfrm>
          </p:grpSpPr>
          <p:grpSp>
            <p:nvGrpSpPr>
              <p:cNvPr id="51" name="Skupina 50"/>
              <p:cNvGrpSpPr/>
              <p:nvPr/>
            </p:nvGrpSpPr>
            <p:grpSpPr>
              <a:xfrm>
                <a:off x="-1210691" y="1897239"/>
                <a:ext cx="1944000" cy="1079999"/>
                <a:chOff x="356071" y="2299543"/>
                <a:chExt cx="1944000" cy="1080000"/>
              </a:xfrm>
            </p:grpSpPr>
            <p:cxnSp>
              <p:nvCxnSpPr>
                <p:cNvPr id="53" name="Přímá spojnice 52"/>
                <p:cNvCxnSpPr/>
                <p:nvPr/>
              </p:nvCxnSpPr>
              <p:spPr>
                <a:xfrm>
                  <a:off x="356071" y="2299543"/>
                  <a:ext cx="0" cy="1080000"/>
                </a:xfrm>
                <a:prstGeom prst="line">
                  <a:avLst/>
                </a:prstGeom>
                <a:ln w="15875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/>
                <p:cNvCxnSpPr/>
                <p:nvPr/>
              </p:nvCxnSpPr>
              <p:spPr>
                <a:xfrm>
                  <a:off x="356071" y="3374735"/>
                  <a:ext cx="1944000" cy="0"/>
                </a:xfrm>
                <a:prstGeom prst="line">
                  <a:avLst/>
                </a:prstGeom>
                <a:ln w="15875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/>
                <p:cNvCxnSpPr/>
                <p:nvPr/>
              </p:nvCxnSpPr>
              <p:spPr>
                <a:xfrm>
                  <a:off x="1361061" y="2669873"/>
                  <a:ext cx="692466" cy="701616"/>
                </a:xfrm>
                <a:prstGeom prst="line">
                  <a:avLst/>
                </a:prstGeom>
                <a:ln w="31750">
                  <a:solidFill>
                    <a:srgbClr val="C00000"/>
                  </a:solidFill>
                  <a:headEnd type="none" w="lg" len="med"/>
                  <a:tailEnd type="none" w="lg" len="med"/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7" name="Obdélník 56"/>
                    <p:cNvSpPr/>
                    <p:nvPr/>
                  </p:nvSpPr>
                  <p:spPr>
                    <a:xfrm>
                      <a:off x="1740463" y="2890975"/>
                      <a:ext cx="382092" cy="27700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2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GB" sz="12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oMath>
                        </m:oMathPara>
                      </a14:m>
                      <a:endParaRPr lang="cs-CZ" sz="1200" dirty="0"/>
                    </a:p>
                  </p:txBody>
                </p:sp>
              </mc:Choice>
              <mc:Fallback xmlns="">
                <p:sp>
                  <p:nvSpPr>
                    <p:cNvPr id="57" name="Obdélník 5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740463" y="2890975"/>
                      <a:ext cx="382092" cy="277000"/>
                    </a:xfrm>
                    <a:prstGeom prst="rect">
                      <a:avLst/>
                    </a:prstGeom>
                    <a:blipFill rotWithShape="1">
                      <a:blip r:embed="rId27"/>
                      <a:stretch>
                        <a:fillRect r="-41935" b="-8260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Obdélník 68"/>
                    <p:cNvSpPr/>
                    <p:nvPr/>
                  </p:nvSpPr>
                  <p:spPr>
                    <a:xfrm>
                      <a:off x="1024307" y="2906343"/>
                      <a:ext cx="317586" cy="27700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cs-CZ" sz="1200" dirty="0"/>
                    </a:p>
                  </p:txBody>
                </p:sp>
              </mc:Choice>
              <mc:Fallback xmlns="">
                <p:sp>
                  <p:nvSpPr>
                    <p:cNvPr id="69" name="Obdélník 6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24307" y="2906343"/>
                      <a:ext cx="317586" cy="277000"/>
                    </a:xfrm>
                    <a:prstGeom prst="rect">
                      <a:avLst/>
                    </a:prstGeom>
                    <a:blipFill rotWithShape="1">
                      <a:blip r:embed="rId28"/>
                      <a:stretch>
                        <a:fillRect r="-26923" b="-7272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52" name="Přímá spojnice 51"/>
              <p:cNvCxnSpPr/>
              <p:nvPr/>
            </p:nvCxnSpPr>
            <p:spPr>
              <a:xfrm>
                <a:off x="-1054429" y="2606420"/>
                <a:ext cx="692466" cy="701616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27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TextovéPole 69"/>
            <p:cNvSpPr txBox="1"/>
            <p:nvPr/>
          </p:nvSpPr>
          <p:spPr>
            <a:xfrm>
              <a:off x="201464" y="2727679"/>
              <a:ext cx="92929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GB" sz="900" dirty="0">
                  <a:latin typeface="Cambria Math"/>
                  <a:ea typeface="Cambria Math" panose="02040503050406030204" pitchFamily="18" charset="0"/>
                </a:rPr>
                <a:t>Long credit</a:t>
              </a:r>
              <a:endParaRPr lang="cs-CZ" sz="900" dirty="0">
                <a:latin typeface="Cambria Math"/>
                <a:ea typeface="Cambria Math" panose="02040503050406030204" pitchFamily="18" charset="0"/>
              </a:endParaRPr>
            </a:p>
            <a:p>
              <a:pPr>
                <a:lnSpc>
                  <a:spcPts val="1000"/>
                </a:lnSpc>
              </a:pPr>
              <a:r>
                <a:rPr lang="en-GB" sz="900" dirty="0">
                  <a:latin typeface="Cambria Math"/>
                  <a:ea typeface="Cambria Math" panose="02040503050406030204" pitchFamily="18" charset="0"/>
                </a:rPr>
                <a:t>spread put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204064" y="2326935"/>
            <a:ext cx="1030426" cy="818679"/>
            <a:chOff x="213240" y="1659536"/>
            <a:chExt cx="1030426" cy="818679"/>
          </a:xfrm>
        </p:grpSpPr>
        <p:grpSp>
          <p:nvGrpSpPr>
            <p:cNvPr id="8" name="Skupina 7"/>
            <p:cNvGrpSpPr>
              <a:grpSpLocks noChangeAspect="1"/>
            </p:cNvGrpSpPr>
            <p:nvPr/>
          </p:nvGrpSpPr>
          <p:grpSpPr>
            <a:xfrm>
              <a:off x="271666" y="1772816"/>
              <a:ext cx="972000" cy="705399"/>
              <a:chOff x="-1210691" y="1897239"/>
              <a:chExt cx="1944000" cy="1410797"/>
            </a:xfrm>
          </p:grpSpPr>
          <p:grpSp>
            <p:nvGrpSpPr>
              <p:cNvPr id="40" name="Skupina 39"/>
              <p:cNvGrpSpPr/>
              <p:nvPr/>
            </p:nvGrpSpPr>
            <p:grpSpPr>
              <a:xfrm>
                <a:off x="-1210691" y="1897239"/>
                <a:ext cx="1944000" cy="1079999"/>
                <a:chOff x="356071" y="2299543"/>
                <a:chExt cx="1944000" cy="1080000"/>
              </a:xfrm>
            </p:grpSpPr>
            <p:cxnSp>
              <p:nvCxnSpPr>
                <p:cNvPr id="42" name="Přímá spojnice 41"/>
                <p:cNvCxnSpPr/>
                <p:nvPr/>
              </p:nvCxnSpPr>
              <p:spPr>
                <a:xfrm>
                  <a:off x="356071" y="2299543"/>
                  <a:ext cx="0" cy="1080000"/>
                </a:xfrm>
                <a:prstGeom prst="line">
                  <a:avLst/>
                </a:prstGeom>
                <a:ln w="15875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nice 42"/>
                <p:cNvCxnSpPr/>
                <p:nvPr/>
              </p:nvCxnSpPr>
              <p:spPr>
                <a:xfrm>
                  <a:off x="356071" y="3374735"/>
                  <a:ext cx="1944000" cy="0"/>
                </a:xfrm>
                <a:prstGeom prst="line">
                  <a:avLst/>
                </a:prstGeom>
                <a:ln w="15875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Přímá spojnice 43"/>
                <p:cNvCxnSpPr/>
                <p:nvPr/>
              </p:nvCxnSpPr>
              <p:spPr>
                <a:xfrm>
                  <a:off x="360103" y="2654505"/>
                  <a:ext cx="692465" cy="701615"/>
                </a:xfrm>
                <a:prstGeom prst="line">
                  <a:avLst/>
                </a:prstGeom>
                <a:ln w="31750">
                  <a:solidFill>
                    <a:srgbClr val="C00000"/>
                  </a:solidFill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5" name="Obdélník 44"/>
                    <p:cNvSpPr/>
                    <p:nvPr/>
                  </p:nvSpPr>
                  <p:spPr>
                    <a:xfrm>
                      <a:off x="1648255" y="2860239"/>
                      <a:ext cx="382092" cy="27700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2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GB" sz="12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oMath>
                        </m:oMathPara>
                      </a14:m>
                      <a:endParaRPr lang="cs-CZ" sz="1200" dirty="0"/>
                    </a:p>
                  </p:txBody>
                </p:sp>
              </mc:Choice>
              <mc:Fallback xmlns="">
                <p:sp>
                  <p:nvSpPr>
                    <p:cNvPr id="45" name="Obdélník 4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48255" y="2860239"/>
                      <a:ext cx="382092" cy="277000"/>
                    </a:xfrm>
                    <a:prstGeom prst="rect">
                      <a:avLst/>
                    </a:prstGeom>
                    <a:blipFill rotWithShape="1">
                      <a:blip r:embed="rId29"/>
                      <a:stretch>
                        <a:fillRect r="-45161" b="-8260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6" name="Obdélník 45"/>
                    <p:cNvSpPr/>
                    <p:nvPr/>
                  </p:nvSpPr>
                  <p:spPr>
                    <a:xfrm>
                      <a:off x="885995" y="2906343"/>
                      <a:ext cx="317586" cy="27700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cs-CZ" sz="1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cs-CZ" sz="1200" dirty="0"/>
                    </a:p>
                  </p:txBody>
                </p:sp>
              </mc:Choice>
              <mc:Fallback xmlns="">
                <p:sp>
                  <p:nvSpPr>
                    <p:cNvPr id="46" name="Obdélník 4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85995" y="2906343"/>
                      <a:ext cx="317586" cy="277000"/>
                    </a:xfrm>
                    <a:prstGeom prst="rect">
                      <a:avLst/>
                    </a:prstGeom>
                    <a:blipFill rotWithShape="1">
                      <a:blip r:embed="rId30"/>
                      <a:stretch>
                        <a:fillRect r="-23077" b="-7272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47" name="Přímá spojnice 46"/>
              <p:cNvCxnSpPr/>
              <p:nvPr/>
            </p:nvCxnSpPr>
            <p:spPr>
              <a:xfrm>
                <a:off x="-368937" y="2606421"/>
                <a:ext cx="692465" cy="701615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27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" name="TextovéPole 70"/>
            <p:cNvSpPr txBox="1"/>
            <p:nvPr/>
          </p:nvSpPr>
          <p:spPr>
            <a:xfrm>
              <a:off x="213240" y="1659536"/>
              <a:ext cx="92929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GB" sz="900" dirty="0">
                  <a:latin typeface="Cambria Math"/>
                  <a:ea typeface="Cambria Math" panose="02040503050406030204" pitchFamily="18" charset="0"/>
                </a:rPr>
                <a:t>Long credit</a:t>
              </a:r>
              <a:endParaRPr lang="cs-CZ" sz="900" dirty="0">
                <a:latin typeface="Cambria Math"/>
                <a:ea typeface="Cambria Math" panose="02040503050406030204" pitchFamily="18" charset="0"/>
              </a:endParaRPr>
            </a:p>
            <a:p>
              <a:pPr>
                <a:lnSpc>
                  <a:spcPts val="1000"/>
                </a:lnSpc>
              </a:pPr>
              <a:r>
                <a:rPr lang="en-GB" sz="900" dirty="0">
                  <a:latin typeface="Cambria Math"/>
                  <a:ea typeface="Cambria Math" panose="02040503050406030204" pitchFamily="18" charset="0"/>
                </a:rPr>
                <a:t>spread </a:t>
              </a:r>
              <a:r>
                <a:rPr lang="cs-CZ" sz="900" dirty="0">
                  <a:latin typeface="Cambria Math"/>
                  <a:ea typeface="Cambria Math" panose="02040503050406030204" pitchFamily="18" charset="0"/>
                </a:rPr>
                <a:t>call</a:t>
              </a:r>
              <a:endParaRPr lang="en-GB" sz="900" dirty="0">
                <a:latin typeface="Cambria Math"/>
                <a:ea typeface="Cambria Math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7276535" y="1846627"/>
                <a:ext cx="160826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cs-CZ" sz="12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cs-CZ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cs-CZ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cs-CZ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cs-CZ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cs-CZ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sz="12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535" y="1846627"/>
                <a:ext cx="1608261" cy="471989"/>
              </a:xfrm>
              <a:prstGeom prst="rect">
                <a:avLst/>
              </a:prstGeom>
              <a:blipFill>
                <a:blip r:embed="rId31"/>
                <a:stretch>
                  <a:fillRect l="-11787" t="-136364" r="-8745" b="-2012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Skupina 71"/>
          <p:cNvGrpSpPr/>
          <p:nvPr/>
        </p:nvGrpSpPr>
        <p:grpSpPr>
          <a:xfrm>
            <a:off x="200520" y="1624507"/>
            <a:ext cx="1131120" cy="765645"/>
            <a:chOff x="201464" y="2727679"/>
            <a:chExt cx="1131120" cy="765645"/>
          </a:xfrm>
        </p:grpSpPr>
        <p:grpSp>
          <p:nvGrpSpPr>
            <p:cNvPr id="73" name="Skupina 72"/>
            <p:cNvGrpSpPr>
              <a:grpSpLocks noChangeAspect="1"/>
            </p:cNvGrpSpPr>
            <p:nvPr/>
          </p:nvGrpSpPr>
          <p:grpSpPr>
            <a:xfrm>
              <a:off x="266888" y="2787925"/>
              <a:ext cx="1065696" cy="705399"/>
              <a:chOff x="-1210691" y="1897239"/>
              <a:chExt cx="2131392" cy="1410797"/>
            </a:xfrm>
          </p:grpSpPr>
          <p:grpSp>
            <p:nvGrpSpPr>
              <p:cNvPr id="75" name="Skupina 74"/>
              <p:cNvGrpSpPr/>
              <p:nvPr/>
            </p:nvGrpSpPr>
            <p:grpSpPr>
              <a:xfrm>
                <a:off x="-1210691" y="1897239"/>
                <a:ext cx="2131392" cy="1145387"/>
                <a:chOff x="356071" y="2299543"/>
                <a:chExt cx="2131392" cy="1145388"/>
              </a:xfrm>
            </p:grpSpPr>
            <p:cxnSp>
              <p:nvCxnSpPr>
                <p:cNvPr id="77" name="Přímá spojnice 76"/>
                <p:cNvCxnSpPr/>
                <p:nvPr/>
              </p:nvCxnSpPr>
              <p:spPr>
                <a:xfrm>
                  <a:off x="356071" y="2299543"/>
                  <a:ext cx="0" cy="1080000"/>
                </a:xfrm>
                <a:prstGeom prst="line">
                  <a:avLst/>
                </a:prstGeom>
                <a:ln w="15875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Přímá spojnice 77"/>
                <p:cNvCxnSpPr/>
                <p:nvPr/>
              </p:nvCxnSpPr>
              <p:spPr>
                <a:xfrm>
                  <a:off x="356071" y="3374735"/>
                  <a:ext cx="1944000" cy="0"/>
                </a:xfrm>
                <a:prstGeom prst="line">
                  <a:avLst/>
                </a:prstGeom>
                <a:ln w="15875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Přímá spojnice 78"/>
                <p:cNvCxnSpPr/>
                <p:nvPr/>
              </p:nvCxnSpPr>
              <p:spPr>
                <a:xfrm>
                  <a:off x="1361061" y="2669873"/>
                  <a:ext cx="692466" cy="701616"/>
                </a:xfrm>
                <a:prstGeom prst="line">
                  <a:avLst/>
                </a:prstGeom>
                <a:ln w="31750">
                  <a:solidFill>
                    <a:srgbClr val="C00000"/>
                  </a:solidFill>
                  <a:headEnd type="none" w="lg" len="med"/>
                  <a:tailEnd type="none" w="lg" len="med"/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0" name="Obdélník 79"/>
                    <p:cNvSpPr/>
                    <p:nvPr/>
                  </p:nvSpPr>
                  <p:spPr>
                    <a:xfrm>
                      <a:off x="1740463" y="2906343"/>
                      <a:ext cx="747000" cy="52322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11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1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GB" sz="11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1100" dirty="0"/>
                    </a:p>
                  </p:txBody>
                </p:sp>
              </mc:Choice>
              <mc:Fallback xmlns="">
                <p:sp>
                  <p:nvSpPr>
                    <p:cNvPr id="80" name="Obdélník 7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740463" y="2906343"/>
                      <a:ext cx="747000" cy="523220"/>
                    </a:xfrm>
                    <a:prstGeom prst="rect">
                      <a:avLst/>
                    </a:prstGeom>
                    <a:blipFill rotWithShape="1">
                      <a:blip r:embed="rId3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Obdélník 80"/>
                    <p:cNvSpPr/>
                    <p:nvPr/>
                  </p:nvSpPr>
                  <p:spPr>
                    <a:xfrm>
                      <a:off x="1024307" y="2921711"/>
                      <a:ext cx="645562" cy="52322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GB" sz="11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𝑋</m:t>
                            </m:r>
                          </m:oMath>
                        </m:oMathPara>
                      </a14:m>
                      <a:endParaRPr lang="en-GB" sz="1100" dirty="0"/>
                    </a:p>
                  </p:txBody>
                </p:sp>
              </mc:Choice>
              <mc:Fallback xmlns="">
                <p:sp>
                  <p:nvSpPr>
                    <p:cNvPr id="81" name="Obdélník 8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24307" y="2921711"/>
                      <a:ext cx="645562" cy="523220"/>
                    </a:xfrm>
                    <a:prstGeom prst="rect">
                      <a:avLst/>
                    </a:prstGeom>
                    <a:blipFill rotWithShape="1">
                      <a:blip r:embed="rId3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76" name="Přímá spojnice 75"/>
              <p:cNvCxnSpPr/>
              <p:nvPr/>
            </p:nvCxnSpPr>
            <p:spPr>
              <a:xfrm>
                <a:off x="-1054429" y="2606420"/>
                <a:ext cx="692466" cy="701616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27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ovéPole 73"/>
            <p:cNvSpPr txBox="1"/>
            <p:nvPr/>
          </p:nvSpPr>
          <p:spPr>
            <a:xfrm>
              <a:off x="201464" y="2727679"/>
              <a:ext cx="92929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GB" sz="900" dirty="0">
                  <a:latin typeface="Cambria Math"/>
                  <a:ea typeface="Cambria Math" panose="02040503050406030204" pitchFamily="18" charset="0"/>
                </a:rPr>
                <a:t>Long credit</a:t>
              </a:r>
            </a:p>
            <a:p>
              <a:pPr>
                <a:lnSpc>
                  <a:spcPts val="1000"/>
                </a:lnSpc>
              </a:pPr>
              <a:r>
                <a:rPr lang="en-GB" sz="900" dirty="0">
                  <a:latin typeface="Cambria Math"/>
                  <a:ea typeface="Cambria Math" panose="02040503050406030204" pitchFamily="18" charset="0"/>
                </a:rPr>
                <a:t>level cal</a:t>
              </a:r>
              <a:r>
                <a:rPr lang="en-GB" sz="1000" dirty="0">
                  <a:latin typeface="Cambria Math"/>
                  <a:ea typeface="Cambria Math" panose="02040503050406030204" pitchFamily="18" charset="0"/>
                </a:rPr>
                <a:t>l</a:t>
              </a:r>
            </a:p>
          </p:txBody>
        </p:sp>
      </p:grpSp>
      <p:grpSp>
        <p:nvGrpSpPr>
          <p:cNvPr id="82" name="Skupina 81"/>
          <p:cNvGrpSpPr/>
          <p:nvPr/>
        </p:nvGrpSpPr>
        <p:grpSpPr>
          <a:xfrm>
            <a:off x="204064" y="4472545"/>
            <a:ext cx="1078018" cy="818679"/>
            <a:chOff x="213240" y="1659536"/>
            <a:chExt cx="1078018" cy="818679"/>
          </a:xfrm>
        </p:grpSpPr>
        <p:grpSp>
          <p:nvGrpSpPr>
            <p:cNvPr id="83" name="Skupina 82"/>
            <p:cNvGrpSpPr>
              <a:grpSpLocks noChangeAspect="1"/>
            </p:cNvGrpSpPr>
            <p:nvPr/>
          </p:nvGrpSpPr>
          <p:grpSpPr>
            <a:xfrm>
              <a:off x="271666" y="1772816"/>
              <a:ext cx="1019592" cy="705399"/>
              <a:chOff x="-1210691" y="1897239"/>
              <a:chExt cx="2039184" cy="1410797"/>
            </a:xfrm>
          </p:grpSpPr>
          <p:grpSp>
            <p:nvGrpSpPr>
              <p:cNvPr id="85" name="Skupina 84"/>
              <p:cNvGrpSpPr/>
              <p:nvPr/>
            </p:nvGrpSpPr>
            <p:grpSpPr>
              <a:xfrm>
                <a:off x="-1210691" y="1897239"/>
                <a:ext cx="2039184" cy="1160755"/>
                <a:chOff x="356071" y="2299543"/>
                <a:chExt cx="2039184" cy="1160756"/>
              </a:xfrm>
            </p:grpSpPr>
            <p:cxnSp>
              <p:nvCxnSpPr>
                <p:cNvPr id="87" name="Přímá spojnice 86"/>
                <p:cNvCxnSpPr/>
                <p:nvPr/>
              </p:nvCxnSpPr>
              <p:spPr>
                <a:xfrm>
                  <a:off x="356071" y="2299543"/>
                  <a:ext cx="0" cy="1080000"/>
                </a:xfrm>
                <a:prstGeom prst="line">
                  <a:avLst/>
                </a:prstGeom>
                <a:ln w="15875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Přímá spojnice 87"/>
                <p:cNvCxnSpPr/>
                <p:nvPr/>
              </p:nvCxnSpPr>
              <p:spPr>
                <a:xfrm>
                  <a:off x="356071" y="3374735"/>
                  <a:ext cx="1944000" cy="0"/>
                </a:xfrm>
                <a:prstGeom prst="line">
                  <a:avLst/>
                </a:prstGeom>
                <a:ln w="15875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Přímá spojnice 88"/>
                <p:cNvCxnSpPr/>
                <p:nvPr/>
              </p:nvCxnSpPr>
              <p:spPr>
                <a:xfrm>
                  <a:off x="360103" y="2654505"/>
                  <a:ext cx="692465" cy="701615"/>
                </a:xfrm>
                <a:prstGeom prst="line">
                  <a:avLst/>
                </a:prstGeom>
                <a:ln w="31750">
                  <a:solidFill>
                    <a:srgbClr val="C00000"/>
                  </a:solidFill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0" name="Obdélník 89"/>
                    <p:cNvSpPr/>
                    <p:nvPr/>
                  </p:nvSpPr>
                  <p:spPr>
                    <a:xfrm>
                      <a:off x="1648255" y="2890975"/>
                      <a:ext cx="747000" cy="52322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11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1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GB" sz="11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1100" dirty="0"/>
                    </a:p>
                  </p:txBody>
                </p:sp>
              </mc:Choice>
              <mc:Fallback xmlns="">
                <p:sp>
                  <p:nvSpPr>
                    <p:cNvPr id="90" name="Obdélník 8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48255" y="2890975"/>
                      <a:ext cx="747000" cy="523220"/>
                    </a:xfrm>
                    <a:prstGeom prst="rect">
                      <a:avLst/>
                    </a:prstGeom>
                    <a:blipFill rotWithShape="1">
                      <a:blip r:embed="rId3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1" name="Obdélník 90"/>
                    <p:cNvSpPr/>
                    <p:nvPr/>
                  </p:nvSpPr>
                  <p:spPr>
                    <a:xfrm>
                      <a:off x="885995" y="2937079"/>
                      <a:ext cx="645562" cy="52322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GB" sz="11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𝑋</m:t>
                            </m:r>
                          </m:oMath>
                        </m:oMathPara>
                      </a14:m>
                      <a:endParaRPr lang="en-GB" sz="1100" dirty="0"/>
                    </a:p>
                  </p:txBody>
                </p:sp>
              </mc:Choice>
              <mc:Fallback xmlns="">
                <p:sp>
                  <p:nvSpPr>
                    <p:cNvPr id="91" name="Obdélník 9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85995" y="2937079"/>
                      <a:ext cx="645562" cy="523220"/>
                    </a:xfrm>
                    <a:prstGeom prst="rect">
                      <a:avLst/>
                    </a:prstGeom>
                    <a:blipFill rotWithShape="1">
                      <a:blip r:embed="rId3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86" name="Přímá spojnice 85"/>
              <p:cNvCxnSpPr/>
              <p:nvPr/>
            </p:nvCxnSpPr>
            <p:spPr>
              <a:xfrm>
                <a:off x="-368937" y="2606421"/>
                <a:ext cx="692465" cy="701615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27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ovéPole 83"/>
            <p:cNvSpPr txBox="1"/>
            <p:nvPr/>
          </p:nvSpPr>
          <p:spPr>
            <a:xfrm>
              <a:off x="213240" y="1659536"/>
              <a:ext cx="92929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GB" sz="900" dirty="0">
                  <a:latin typeface="Cambria Math"/>
                  <a:ea typeface="Cambria Math" panose="02040503050406030204" pitchFamily="18" charset="0"/>
                </a:rPr>
                <a:t>Long credit</a:t>
              </a:r>
            </a:p>
            <a:p>
              <a:pPr>
                <a:lnSpc>
                  <a:spcPts val="1000"/>
                </a:lnSpc>
              </a:pPr>
              <a:r>
                <a:rPr lang="en-GB" sz="900" dirty="0">
                  <a:latin typeface="Cambria Math"/>
                  <a:ea typeface="Cambria Math" panose="02040503050406030204" pitchFamily="18" charset="0"/>
                </a:rPr>
                <a:t>level put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ovéPole 109">
                <a:extLst>
                  <a:ext uri="{FF2B5EF4-FFF2-40B4-BE49-F238E27FC236}">
                    <a16:creationId xmlns:a16="http://schemas.microsoft.com/office/drawing/2014/main" id="{A59E8896-9EDD-498F-8D08-D9273D034E76}"/>
                  </a:ext>
                </a:extLst>
              </p:cNvPr>
              <p:cNvSpPr txBox="1"/>
              <p:nvPr/>
            </p:nvSpPr>
            <p:spPr>
              <a:xfrm>
                <a:off x="6084168" y="4654800"/>
                <a:ext cx="25213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400" b="0" i="0" smtClean="0">
                          <a:latin typeface="Cambria Math" panose="02040503050406030204" pitchFamily="18" charset="0"/>
                          <a:ea typeface="Cambria Math"/>
                        </a:rPr>
                        <m:t>and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/>
                        </a:rPr>
                        <m:t>   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acc>
                      <m:r>
                        <a:rPr lang="cs-CZ" sz="1400" i="1">
                          <a:latin typeface="Cambria Math"/>
                          <a:ea typeface="Cambria Math"/>
                        </a:rPr>
                        <m:t>−(</m:t>
                      </m:r>
                      <m:sSub>
                        <m:sSub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400" i="1"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sub>
                      </m:sSub>
                      <m:r>
                        <a:rPr lang="cs-CZ" sz="1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sz="1400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0" name="TextovéPole 109">
                <a:extLst>
                  <a:ext uri="{FF2B5EF4-FFF2-40B4-BE49-F238E27FC236}">
                    <a16:creationId xmlns:a16="http://schemas.microsoft.com/office/drawing/2014/main" id="{A59E8896-9EDD-498F-8D08-D9273D034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654800"/>
                <a:ext cx="2521383" cy="307777"/>
              </a:xfrm>
              <a:prstGeom prst="rect">
                <a:avLst/>
              </a:prstGeom>
              <a:blipFill>
                <a:blip r:embed="rId3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620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Credit derivatives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9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Credit forwards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0" y="2378140"/>
            <a:ext cx="76353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Credit spread forwards allow investors to take bets on their credit view of  declining or improving credit spreads of an underlying borrower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64001" y="941530"/>
            <a:ext cx="370891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68760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Credit forwards can be constructed either on a level basis or on a spread basis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3427187" y="4789601"/>
                <a:ext cx="280831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  … </a:t>
                </a:r>
                <a:r>
                  <a:rPr lang="cs-CZ" sz="1200" dirty="0">
                    <a:latin typeface="Cambria Math"/>
                    <a:ea typeface="Cambria Math" panose="02040503050406030204" pitchFamily="18" charset="0"/>
                  </a:rPr>
                  <a:t> </a:t>
                </a:r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payoff</a:t>
                </a:r>
              </a:p>
              <a:p>
                <a14:m>
                  <m:oMath xmlns:m="http://schemas.openxmlformats.org/officeDocument/2006/math">
                    <m:r>
                      <a:rPr lang="en-GB" sz="1200" i="1" smtClean="0">
                        <a:latin typeface="Cambria Math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  … </a:t>
                </a:r>
                <a:r>
                  <a:rPr lang="cs-CZ" sz="1200" dirty="0">
                    <a:latin typeface="Cambria Math"/>
                    <a:ea typeface="Cambria Math" panose="02040503050406030204" pitchFamily="18" charset="0"/>
                  </a:rPr>
                  <a:t> </a:t>
                </a:r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modified duration</a:t>
                </a: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 … </a:t>
                </a:r>
                <a:r>
                  <a:rPr lang="cs-CZ" sz="1200" dirty="0">
                    <a:latin typeface="Cambria Math"/>
                    <a:ea typeface="Cambria Math" panose="02040503050406030204" pitchFamily="18" charset="0"/>
                  </a:rPr>
                  <a:t> </a:t>
                </a:r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notional amount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</a:t>
                </a:r>
                <a:r>
                  <a:rPr lang="cs-CZ" sz="1200" dirty="0">
                    <a:latin typeface="Cambria Math"/>
                    <a:ea typeface="Cambria Math" panose="02040503050406030204" pitchFamily="18" charset="0"/>
                  </a:rPr>
                  <a:t> </a:t>
                </a:r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…  bond’s market spread at maturity</a:t>
                </a: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   </a:t>
                </a:r>
                <a:r>
                  <a:rPr lang="cs-CZ" sz="1200" dirty="0">
                    <a:latin typeface="Cambria Math"/>
                    <a:ea typeface="Cambria Math" panose="02040503050406030204" pitchFamily="18" charset="0"/>
                  </a:rPr>
                  <a:t> </a:t>
                </a:r>
                <a:r>
                  <a:rPr lang="en-GB" sz="1200" dirty="0">
                    <a:latin typeface="Cambria Math"/>
                    <a:ea typeface="Cambria Math" panose="02040503050406030204" pitchFamily="18" charset="0"/>
                  </a:rPr>
                  <a:t>…  predetermined contracted spread</a:t>
                </a: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187" y="4789601"/>
                <a:ext cx="2808312" cy="1015663"/>
              </a:xfrm>
              <a:prstGeom prst="rect">
                <a:avLst/>
              </a:prstGeom>
              <a:blipFill>
                <a:blip r:embed="rId11"/>
                <a:stretch>
                  <a:fillRect t="-602" b="-4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Skupina 6"/>
          <p:cNvGrpSpPr/>
          <p:nvPr/>
        </p:nvGrpSpPr>
        <p:grpSpPr>
          <a:xfrm>
            <a:off x="1763688" y="3086051"/>
            <a:ext cx="2953244" cy="1711101"/>
            <a:chOff x="1619672" y="4160810"/>
            <a:chExt cx="2953244" cy="17111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ovéPole 60"/>
                <p:cNvSpPr txBox="1"/>
                <p:nvPr/>
              </p:nvSpPr>
              <p:spPr>
                <a:xfrm>
                  <a:off x="2308786" y="4459783"/>
                  <a:ext cx="2264130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cs-CZ" sz="1400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</a:t>
                  </a:r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1" name="TextovéPole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08786" y="4459783"/>
                  <a:ext cx="2264130" cy="30777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6" name="Skupina 35"/>
            <p:cNvGrpSpPr/>
            <p:nvPr/>
          </p:nvGrpSpPr>
          <p:grpSpPr>
            <a:xfrm>
              <a:off x="2029669" y="4493573"/>
              <a:ext cx="1966267" cy="1378338"/>
              <a:chOff x="356071" y="2299543"/>
              <a:chExt cx="1966267" cy="1378338"/>
            </a:xfrm>
          </p:grpSpPr>
          <p:cxnSp>
            <p:nvCxnSpPr>
              <p:cNvPr id="6" name="Přímá spojnice 5"/>
              <p:cNvCxnSpPr/>
              <p:nvPr/>
            </p:nvCxnSpPr>
            <p:spPr>
              <a:xfrm>
                <a:off x="356071" y="2299543"/>
                <a:ext cx="0" cy="1080000"/>
              </a:xfrm>
              <a:prstGeom prst="line">
                <a:avLst/>
              </a:prstGeom>
              <a:ln w="15875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Přímá spojnice 7"/>
              <p:cNvCxnSpPr/>
              <p:nvPr/>
            </p:nvCxnSpPr>
            <p:spPr>
              <a:xfrm>
                <a:off x="356071" y="3374735"/>
                <a:ext cx="1944000" cy="0"/>
              </a:xfrm>
              <a:prstGeom prst="line">
                <a:avLst/>
              </a:prstGeom>
              <a:ln w="15875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>
                <a:off x="360103" y="2631453"/>
                <a:ext cx="1032781" cy="1046428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Obdélník 21"/>
                  <p:cNvSpPr/>
                  <p:nvPr/>
                </p:nvSpPr>
                <p:spPr>
                  <a:xfrm>
                    <a:off x="1940247" y="3112850"/>
                    <a:ext cx="382091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12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oMath>
                      </m:oMathPara>
                    </a14:m>
                    <a:endParaRPr lang="cs-CZ" sz="1200" dirty="0"/>
                  </a:p>
                </p:txBody>
              </p:sp>
            </mc:Choice>
            <mc:Fallback xmlns="">
              <p:sp>
                <p:nvSpPr>
                  <p:cNvPr id="22" name="Obdélník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40247" y="3112850"/>
                    <a:ext cx="382091" cy="276999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Obdélník 27"/>
                  <p:cNvSpPr/>
                  <p:nvPr/>
                </p:nvSpPr>
                <p:spPr>
                  <a:xfrm>
                    <a:off x="1001255" y="3127964"/>
                    <a:ext cx="317586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cs-CZ" sz="1200" dirty="0"/>
                  </a:p>
                </p:txBody>
              </p:sp>
            </mc:Choice>
            <mc:Fallback xmlns="">
              <p:sp>
                <p:nvSpPr>
                  <p:cNvPr id="28" name="Obdélník 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1255" y="3127964"/>
                    <a:ext cx="317586" cy="276999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2" name="TextovéPole 71"/>
            <p:cNvSpPr txBox="1"/>
            <p:nvPr/>
          </p:nvSpPr>
          <p:spPr>
            <a:xfrm>
              <a:off x="1619672" y="4160810"/>
              <a:ext cx="22129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Cambria Math"/>
                  <a:ea typeface="Cambria Math" panose="02040503050406030204" pitchFamily="18" charset="0"/>
                </a:rPr>
                <a:t>Long</a:t>
              </a:r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 credit spread forward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5292080" y="3091631"/>
            <a:ext cx="2952328" cy="1704155"/>
            <a:chOff x="5220072" y="4149080"/>
            <a:chExt cx="2952328" cy="1704155"/>
          </a:xfrm>
        </p:grpSpPr>
        <p:grpSp>
          <p:nvGrpSpPr>
            <p:cNvPr id="49" name="Skupina 48"/>
            <p:cNvGrpSpPr/>
            <p:nvPr/>
          </p:nvGrpSpPr>
          <p:grpSpPr>
            <a:xfrm>
              <a:off x="5580732" y="4474897"/>
              <a:ext cx="1966267" cy="1378338"/>
              <a:chOff x="356071" y="2299543"/>
              <a:chExt cx="1966267" cy="1378338"/>
            </a:xfrm>
          </p:grpSpPr>
          <p:cxnSp>
            <p:nvCxnSpPr>
              <p:cNvPr id="58" name="Přímá spojnice 57"/>
              <p:cNvCxnSpPr/>
              <p:nvPr/>
            </p:nvCxnSpPr>
            <p:spPr>
              <a:xfrm>
                <a:off x="356071" y="2299543"/>
                <a:ext cx="0" cy="1080000"/>
              </a:xfrm>
              <a:prstGeom prst="line">
                <a:avLst/>
              </a:prstGeom>
              <a:ln w="15875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>
                <a:off x="356071" y="3374735"/>
                <a:ext cx="1944000" cy="0"/>
              </a:xfrm>
              <a:prstGeom prst="line">
                <a:avLst/>
              </a:prstGeom>
              <a:ln w="15875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>
                <a:off x="877238" y="2631453"/>
                <a:ext cx="1032781" cy="1046428"/>
              </a:xfrm>
              <a:prstGeom prst="line">
                <a:avLst/>
              </a:prstGeom>
              <a:ln w="31750">
                <a:solidFill>
                  <a:srgbClr val="C00000"/>
                </a:solidFill>
                <a:headEnd type="none" w="lg" len="med"/>
                <a:tailEnd type="none" w="lg" len="med"/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Obdélník 69"/>
                  <p:cNvSpPr/>
                  <p:nvPr/>
                </p:nvSpPr>
                <p:spPr>
                  <a:xfrm>
                    <a:off x="1940247" y="3112850"/>
                    <a:ext cx="382091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12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oMath>
                      </m:oMathPara>
                    </a14:m>
                    <a:endParaRPr lang="cs-CZ" sz="1200" dirty="0"/>
                  </a:p>
                </p:txBody>
              </p:sp>
            </mc:Choice>
            <mc:Fallback xmlns="">
              <p:sp>
                <p:nvSpPr>
                  <p:cNvPr id="70" name="Obdélník 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40247" y="3112850"/>
                    <a:ext cx="382091" cy="276999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Obdélník 70"/>
                  <p:cNvSpPr/>
                  <p:nvPr/>
                </p:nvSpPr>
                <p:spPr>
                  <a:xfrm>
                    <a:off x="1001255" y="3127964"/>
                    <a:ext cx="317586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cs-CZ" sz="1200" dirty="0"/>
                  </a:p>
                </p:txBody>
              </p:sp>
            </mc:Choice>
            <mc:Fallback xmlns="">
              <p:sp>
                <p:nvSpPr>
                  <p:cNvPr id="71" name="Obdélník 7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1255" y="3127964"/>
                    <a:ext cx="317586" cy="276999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3" name="TextovéPole 72"/>
            <p:cNvSpPr txBox="1"/>
            <p:nvPr/>
          </p:nvSpPr>
          <p:spPr>
            <a:xfrm>
              <a:off x="5220072" y="4149080"/>
              <a:ext cx="22129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ambria Math"/>
                  <a:ea typeface="Cambria Math" panose="02040503050406030204" pitchFamily="18" charset="0"/>
                </a:rPr>
                <a:t>Short credit spread forward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ovéPole 73"/>
                <p:cNvSpPr txBox="1"/>
                <p:nvPr/>
              </p:nvSpPr>
              <p:spPr>
                <a:xfrm>
                  <a:off x="5908270" y="4460216"/>
                  <a:ext cx="2264130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cs-CZ" sz="1400" i="1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</m:oMath>
                  </a14:m>
                  <a:r>
                    <a:rPr lang="cs-CZ" sz="1400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</a:t>
                  </a:r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4" name="TextovéPole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8270" y="4460216"/>
                  <a:ext cx="2264130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TextovéPole 39"/>
          <p:cNvSpPr txBox="1"/>
          <p:nvPr/>
        </p:nvSpPr>
        <p:spPr>
          <a:xfrm>
            <a:off x="1188000" y="1823894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Unlike credit options credit forwards do not limit potential loss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require no upfront payment</a:t>
            </a:r>
            <a:endParaRPr lang="en-GB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020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    Money market instruments&amp;quot;&quot;/&gt;&lt;property id=&quot;20307&quot; value=&quot;256&quot;/&gt;&lt;/object&gt;&lt;object type=&quot;3&quot; unique_id=&quot;10007&quot;&gt;&lt;property id=&quot;20148&quot; value=&quot;5&quot;/&gt;&lt;property id=&quot;20300&quot; value=&quot;Slide 3 - &amp;quot;Day-year conventions&amp;quot;&quot;/&gt;&lt;property id=&quot;20307&quot; value=&quot;270&quot;/&gt;&lt;/object&gt;&lt;object type=&quot;3&quot; unique_id=&quot;10015&quot;&gt;&lt;property id=&quot;20148&quot; value=&quot;5&quot;/&gt;&lt;property id=&quot;20300&quot; value=&quot;Slide 15 - &amp;quot;See you  in the next lecture&amp;quot;&quot;/&gt;&lt;property id=&quot;20307&quot; value=&quot;272&quot;/&gt;&lt;/object&gt;&lt;object type=&quot;3&quot; unique_id=&quot;11627&quot;&gt;&lt;property id=&quot;20148&quot; value=&quot;5&quot;/&gt;&lt;property id=&quot;20300&quot; value=&quot;Slide 2 - &amp;quot;Overview&amp;quot;&quot;/&gt;&lt;property id=&quot;20307&quot; value=&quot;275&quot;/&gt;&lt;/object&gt;&lt;object type=&quot;3&quot; unique_id=&quot;11628&quot;&gt;&lt;property id=&quot;20148&quot; value=&quot;5&quot;/&gt;&lt;property id=&quot;20300&quot; value=&quot;Slide 14 - &amp;quot;Graduated-payment mortgage&amp;quot;&quot;/&gt;&lt;property id=&quot;20307&quot; value=&quot;276&quot;/&gt;&lt;/object&gt;&lt;object type=&quot;3&quot; unique_id=&quot;11629&quot;&gt;&lt;property id=&quot;20148&quot; value=&quot;5&quot;/&gt;&lt;property id=&quot;20300&quot; value=&quot;Slide 11 - &amp;quot;Repo – funding a purchase of bonds&amp;quot;&quot;/&gt;&lt;property id=&quot;20307&quot; value=&quot;277&quot;/&gt;&lt;/object&gt;&lt;object type=&quot;3&quot; unique_id=&quot;11630&quot;&gt;&lt;property id=&quot;20148&quot; value=&quot;5&quot;/&gt;&lt;property id=&quot;20300&quot; value=&quot;Slide 13 - &amp;quot;Other examples of using repo&amp;quot;&quot;/&gt;&lt;property id=&quot;20307&quot; value=&quot;278&quot;/&gt;&lt;/object&gt;&lt;object type=&quot;3&quot; unique_id=&quot;11760&quot;&gt;&lt;property id=&quot;20148&quot; value=&quot;5&quot;/&gt;&lt;property id=&quot;20300&quot; value=&quot;Slide 9 - &amp;quot;Sale and repurchase agreement (repo)&amp;quot;&quot;/&gt;&lt;property id=&quot;20307&quot; value=&quot;285&quot;/&gt;&lt;/object&gt;&lt;object type=&quot;3&quot; unique_id=&quot;11988&quot;&gt;&lt;property id=&quot;20148&quot; value=&quot;5&quot;/&gt;&lt;property id=&quot;20300&quot; value=&quot;Slide 4 - &amp;quot;Time deposit&amp;quot;&quot;/&gt;&lt;property id=&quot;20307&quot; value=&quot;287&quot;/&gt;&lt;/object&gt;&lt;object type=&quot;3&quot; unique_id=&quot;12142&quot;&gt;&lt;property id=&quot;20148&quot; value=&quot;5&quot;/&gt;&lt;property id=&quot;20300&quot; value=&quot;Slide 6 - &amp;quot;Interpolation and extrapolation&amp;quot;&quot;/&gt;&lt;property id=&quot;20307&quot; value=&quot;288&quot;/&gt;&lt;/object&gt;&lt;object type=&quot;3&quot; unique_id=&quot;12244&quot;&gt;&lt;property id=&quot;20148&quot; value=&quot;5&quot;/&gt;&lt;property id=&quot;20300&quot; value=&quot;Slide 5 - &amp;quot;Short-term yield curve &amp;quot;&quot;/&gt;&lt;property id=&quot;20307&quot; value=&quot;290&quot;/&gt;&lt;/object&gt;&lt;object type=&quot;3&quot; unique_id=&quot;12245&quot;&gt;&lt;property id=&quot;20148&quot; value=&quot;5&quot;/&gt;&lt;property id=&quot;20300&quot; value=&quot;Slide 7 - &amp;quot;Certificate of deposit&amp;quot;&quot;/&gt;&lt;property id=&quot;20307&quot; value=&quot;291&quot;/&gt;&lt;/object&gt;&lt;object type=&quot;3&quot; unique_id=&quot;12246&quot;&gt;&lt;property id=&quot;20148&quot; value=&quot;5&quot;/&gt;&lt;property id=&quot;20300&quot; value=&quot;Slide 8 - &amp;quot;Treasury bill&amp;quot;&quot;/&gt;&lt;property id=&quot;20307&quot; value=&quot;289&quot;/&gt;&lt;/object&gt;&lt;object type=&quot;3&quot; unique_id=&quot;12314&quot;&gt;&lt;property id=&quot;20148&quot; value=&quot;5&quot;/&gt;&lt;property id=&quot;20300&quot; value=&quot;Slide 16 - &amp;quot;Overview of instruments (1)&amp;quot;&quot;/&gt;&lt;property id=&quot;20307&quot; value=&quot;292&quot;/&gt;&lt;/object&gt;&lt;object type=&quot;3&quot; unique_id=&quot;12453&quot;&gt;&lt;property id=&quot;20148&quot; value=&quot;5&quot;/&gt;&lt;property id=&quot;20300&quot; value=&quot;Slide 17 - &amp;quot;Overview of instruments (2)&amp;quot;&quot;/&gt;&lt;property id=&quot;20307&quot; value=&quot;293&quot;/&gt;&lt;/object&gt;&lt;object type=&quot;3&quot; unique_id=&quot;12520&quot;&gt;&lt;property id=&quot;20148&quot; value=&quot;5&quot;/&gt;&lt;property id=&quot;20300&quot; value=&quot;Slide 10 - &amp;quot;Repo – further notions&amp;quot;&quot;/&gt;&lt;property id=&quot;20307&quot; value=&quot;294&quot;/&gt;&lt;/object&gt;&lt;object type=&quot;3&quot; unique_id=&quot;12582&quot;&gt;&lt;property id=&quot;20148&quot; value=&quot;5&quot;/&gt;&lt;property id=&quot;20300&quot; value=&quot;Slide 12 - &amp;quot;Repo – leveraging of bond portfolio&amp;quot;&quot;/&gt;&lt;property id=&quot;20307&quot; value=&quot;295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1600" i="1" smtClean="0">
            <a:latin typeface="Cambria Math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15702</TotalTime>
  <Words>2182</Words>
  <Application>Microsoft Office PowerPoint</Application>
  <PresentationFormat>Předvádění na obrazovce (4:3)</PresentationFormat>
  <Paragraphs>360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Algerian</vt:lpstr>
      <vt:lpstr>Calibri</vt:lpstr>
      <vt:lpstr>Cambria Math</vt:lpstr>
      <vt:lpstr>Georgia</vt:lpstr>
      <vt:lpstr>Trebuchet MS</vt:lpstr>
      <vt:lpstr>Wingdings</vt:lpstr>
      <vt:lpstr>FMI</vt:lpstr>
      <vt:lpstr>       Credit derivatives </vt:lpstr>
      <vt:lpstr>Basic notions</vt:lpstr>
      <vt:lpstr>Credit default swap </vt:lpstr>
      <vt:lpstr>Applications of CDS</vt:lpstr>
      <vt:lpstr>Pricing of CDS</vt:lpstr>
      <vt:lpstr>Total rate of return swap </vt:lpstr>
      <vt:lpstr>Applications of TROR</vt:lpstr>
      <vt:lpstr>Credit options </vt:lpstr>
      <vt:lpstr>Credit forwards</vt:lpstr>
      <vt:lpstr>Credit linked notes</vt:lpstr>
      <vt:lpstr>Collateralized debt obligations</vt:lpstr>
      <vt:lpstr>Subordination structure - example</vt:lpstr>
      <vt:lpstr>See you  in the next semester</vt:lpstr>
    </vt:vector>
  </TitlesOfParts>
  <Company>Institute of Economic Studies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derivatives</dc:title>
  <dc:subject>FI - TALKING SLIDES</dc:subject>
  <dc:creator>Oldřich DĚDEK</dc:creator>
  <cp:keywords>pptxFI_L09</cp:keywords>
  <dc:description>Financial markets instruments</dc:description>
  <cp:lastModifiedBy>Oldrich DEDEK</cp:lastModifiedBy>
  <cp:revision>3332</cp:revision>
  <dcterms:created xsi:type="dcterms:W3CDTF">2014-05-11T12:40:16Z</dcterms:created>
  <dcterms:modified xsi:type="dcterms:W3CDTF">2020-10-04T18:24:12Z</dcterms:modified>
  <cp:category>O.D. Lecturing Legacy</cp:category>
  <cp:contentStatus>OD Web</cp:contentStatus>
</cp:coreProperties>
</file>