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68" r:id="rId5"/>
    <p:sldId id="267" r:id="rId6"/>
    <p:sldId id="269" r:id="rId7"/>
    <p:sldId id="264" r:id="rId8"/>
    <p:sldId id="257" r:id="rId9"/>
    <p:sldId id="258" r:id="rId10"/>
    <p:sldId id="259" r:id="rId11"/>
    <p:sldId id="260" r:id="rId12"/>
    <p:sldId id="261" r:id="rId13"/>
    <p:sldId id="262" r:id="rId14"/>
    <p:sldId id="263"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88"/>
  </p:normalViewPr>
  <p:slideViewPr>
    <p:cSldViewPr snapToGrid="0">
      <p:cViewPr varScale="1">
        <p:scale>
          <a:sx n="96" d="100"/>
          <a:sy n="96" d="100"/>
        </p:scale>
        <p:origin x="62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F9102AA0-F5DA-410D-8BC5-B731837D5DC8}" type="datetimeFigureOut">
              <a:rPr lang="cs-CZ" smtClean="0"/>
              <a:t>07.03.2024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19A8472-3BC1-436C-BBD3-39209DF138A0}" type="slidenum">
              <a:rPr lang="cs-CZ" smtClean="0"/>
              <a:t>‹#›</a:t>
            </a:fld>
            <a:endParaRPr lang="cs-CZ"/>
          </a:p>
        </p:txBody>
      </p:sp>
    </p:spTree>
    <p:extLst>
      <p:ext uri="{BB962C8B-B14F-4D97-AF65-F5344CB8AC3E}">
        <p14:creationId xmlns:p14="http://schemas.microsoft.com/office/powerpoint/2010/main" val="3469838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9102AA0-F5DA-410D-8BC5-B731837D5DC8}" type="datetimeFigureOut">
              <a:rPr lang="cs-CZ" smtClean="0"/>
              <a:t>07.03.2024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19A8472-3BC1-436C-BBD3-39209DF138A0}" type="slidenum">
              <a:rPr lang="cs-CZ" smtClean="0"/>
              <a:t>‹#›</a:t>
            </a:fld>
            <a:endParaRPr lang="cs-CZ"/>
          </a:p>
        </p:txBody>
      </p:sp>
    </p:spTree>
    <p:extLst>
      <p:ext uri="{BB962C8B-B14F-4D97-AF65-F5344CB8AC3E}">
        <p14:creationId xmlns:p14="http://schemas.microsoft.com/office/powerpoint/2010/main" val="822088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9102AA0-F5DA-410D-8BC5-B731837D5DC8}" type="datetimeFigureOut">
              <a:rPr lang="cs-CZ" smtClean="0"/>
              <a:t>07.03.2024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19A8472-3BC1-436C-BBD3-39209DF138A0}" type="slidenum">
              <a:rPr lang="cs-CZ" smtClean="0"/>
              <a:t>‹#›</a:t>
            </a:fld>
            <a:endParaRPr lang="cs-CZ"/>
          </a:p>
        </p:txBody>
      </p:sp>
    </p:spTree>
    <p:extLst>
      <p:ext uri="{BB962C8B-B14F-4D97-AF65-F5344CB8AC3E}">
        <p14:creationId xmlns:p14="http://schemas.microsoft.com/office/powerpoint/2010/main" val="2252347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9102AA0-F5DA-410D-8BC5-B731837D5DC8}" type="datetimeFigureOut">
              <a:rPr lang="cs-CZ" smtClean="0"/>
              <a:t>07.03.2024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19A8472-3BC1-436C-BBD3-39209DF138A0}" type="slidenum">
              <a:rPr lang="cs-CZ" smtClean="0"/>
              <a:t>‹#›</a:t>
            </a:fld>
            <a:endParaRPr lang="cs-CZ"/>
          </a:p>
        </p:txBody>
      </p:sp>
    </p:spTree>
    <p:extLst>
      <p:ext uri="{BB962C8B-B14F-4D97-AF65-F5344CB8AC3E}">
        <p14:creationId xmlns:p14="http://schemas.microsoft.com/office/powerpoint/2010/main" val="1518251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F9102AA0-F5DA-410D-8BC5-B731837D5DC8}" type="datetimeFigureOut">
              <a:rPr lang="cs-CZ" smtClean="0"/>
              <a:t>07.03.2024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19A8472-3BC1-436C-BBD3-39209DF138A0}" type="slidenum">
              <a:rPr lang="cs-CZ" smtClean="0"/>
              <a:t>‹#›</a:t>
            </a:fld>
            <a:endParaRPr lang="cs-CZ"/>
          </a:p>
        </p:txBody>
      </p:sp>
    </p:spTree>
    <p:extLst>
      <p:ext uri="{BB962C8B-B14F-4D97-AF65-F5344CB8AC3E}">
        <p14:creationId xmlns:p14="http://schemas.microsoft.com/office/powerpoint/2010/main" val="1785948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F9102AA0-F5DA-410D-8BC5-B731837D5DC8}" type="datetimeFigureOut">
              <a:rPr lang="cs-CZ" smtClean="0"/>
              <a:t>07.03.2024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19A8472-3BC1-436C-BBD3-39209DF138A0}" type="slidenum">
              <a:rPr lang="cs-CZ" smtClean="0"/>
              <a:t>‹#›</a:t>
            </a:fld>
            <a:endParaRPr lang="cs-CZ"/>
          </a:p>
        </p:txBody>
      </p:sp>
    </p:spTree>
    <p:extLst>
      <p:ext uri="{BB962C8B-B14F-4D97-AF65-F5344CB8AC3E}">
        <p14:creationId xmlns:p14="http://schemas.microsoft.com/office/powerpoint/2010/main" val="4220643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F9102AA0-F5DA-410D-8BC5-B731837D5DC8}" type="datetimeFigureOut">
              <a:rPr lang="cs-CZ" smtClean="0"/>
              <a:t>07.03.2024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19A8472-3BC1-436C-BBD3-39209DF138A0}" type="slidenum">
              <a:rPr lang="cs-CZ" smtClean="0"/>
              <a:t>‹#›</a:t>
            </a:fld>
            <a:endParaRPr lang="cs-CZ"/>
          </a:p>
        </p:txBody>
      </p:sp>
    </p:spTree>
    <p:extLst>
      <p:ext uri="{BB962C8B-B14F-4D97-AF65-F5344CB8AC3E}">
        <p14:creationId xmlns:p14="http://schemas.microsoft.com/office/powerpoint/2010/main" val="486034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F9102AA0-F5DA-410D-8BC5-B731837D5DC8}" type="datetimeFigureOut">
              <a:rPr lang="cs-CZ" smtClean="0"/>
              <a:t>07.03.2024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19A8472-3BC1-436C-BBD3-39209DF138A0}" type="slidenum">
              <a:rPr lang="cs-CZ" smtClean="0"/>
              <a:t>‹#›</a:t>
            </a:fld>
            <a:endParaRPr lang="cs-CZ"/>
          </a:p>
        </p:txBody>
      </p:sp>
    </p:spTree>
    <p:extLst>
      <p:ext uri="{BB962C8B-B14F-4D97-AF65-F5344CB8AC3E}">
        <p14:creationId xmlns:p14="http://schemas.microsoft.com/office/powerpoint/2010/main" val="1009744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9102AA0-F5DA-410D-8BC5-B731837D5DC8}" type="datetimeFigureOut">
              <a:rPr lang="cs-CZ" smtClean="0"/>
              <a:t>07.03.2024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19A8472-3BC1-436C-BBD3-39209DF138A0}" type="slidenum">
              <a:rPr lang="cs-CZ" smtClean="0"/>
              <a:t>‹#›</a:t>
            </a:fld>
            <a:endParaRPr lang="cs-CZ"/>
          </a:p>
        </p:txBody>
      </p:sp>
    </p:spTree>
    <p:extLst>
      <p:ext uri="{BB962C8B-B14F-4D97-AF65-F5344CB8AC3E}">
        <p14:creationId xmlns:p14="http://schemas.microsoft.com/office/powerpoint/2010/main" val="638987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F9102AA0-F5DA-410D-8BC5-B731837D5DC8}" type="datetimeFigureOut">
              <a:rPr lang="cs-CZ" smtClean="0"/>
              <a:t>07.03.2024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19A8472-3BC1-436C-BBD3-39209DF138A0}" type="slidenum">
              <a:rPr lang="cs-CZ" smtClean="0"/>
              <a:t>‹#›</a:t>
            </a:fld>
            <a:endParaRPr lang="cs-CZ"/>
          </a:p>
        </p:txBody>
      </p:sp>
    </p:spTree>
    <p:extLst>
      <p:ext uri="{BB962C8B-B14F-4D97-AF65-F5344CB8AC3E}">
        <p14:creationId xmlns:p14="http://schemas.microsoft.com/office/powerpoint/2010/main" val="509573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F9102AA0-F5DA-410D-8BC5-B731837D5DC8}" type="datetimeFigureOut">
              <a:rPr lang="cs-CZ" smtClean="0"/>
              <a:t>07.03.2024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19A8472-3BC1-436C-BBD3-39209DF138A0}" type="slidenum">
              <a:rPr lang="cs-CZ" smtClean="0"/>
              <a:t>‹#›</a:t>
            </a:fld>
            <a:endParaRPr lang="cs-CZ"/>
          </a:p>
        </p:txBody>
      </p:sp>
    </p:spTree>
    <p:extLst>
      <p:ext uri="{BB962C8B-B14F-4D97-AF65-F5344CB8AC3E}">
        <p14:creationId xmlns:p14="http://schemas.microsoft.com/office/powerpoint/2010/main" val="4062971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102AA0-F5DA-410D-8BC5-B731837D5DC8}" type="datetimeFigureOut">
              <a:rPr lang="cs-CZ" smtClean="0"/>
              <a:t>07.03.2024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A8472-3BC1-436C-BBD3-39209DF138A0}" type="slidenum">
              <a:rPr lang="cs-CZ" smtClean="0"/>
              <a:t>‹#›</a:t>
            </a:fld>
            <a:endParaRPr lang="cs-CZ"/>
          </a:p>
        </p:txBody>
      </p:sp>
    </p:spTree>
    <p:extLst>
      <p:ext uri="{BB962C8B-B14F-4D97-AF65-F5344CB8AC3E}">
        <p14:creationId xmlns:p14="http://schemas.microsoft.com/office/powerpoint/2010/main" val="1077091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lukas.hajek@fsv.cuni.cz" TargetMode="External"/><Relationship Id="rId2" Type="http://schemas.openxmlformats.org/officeDocument/2006/relationships/hyperlink" Target="mailto:jan.ludvik@fsv.cuni.cz" TargetMode="External"/><Relationship Id="rId1" Type="http://schemas.openxmlformats.org/officeDocument/2006/relationships/slideLayout" Target="../slideLayouts/slideLayout2.xml"/><Relationship Id="rId5" Type="http://schemas.openxmlformats.org/officeDocument/2006/relationships/hyperlink" Target="mailto:david.jagr@fsv.cuni.cz" TargetMode="External"/><Relationship Id="rId4" Type="http://schemas.openxmlformats.org/officeDocument/2006/relationships/hyperlink" Target="mailto:petra.guasti@fsv.cuni.cz"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Bakalářský seminář I.</a:t>
            </a:r>
          </a:p>
        </p:txBody>
      </p:sp>
      <p:sp>
        <p:nvSpPr>
          <p:cNvPr id="3" name="Podnadpis 2"/>
          <p:cNvSpPr>
            <a:spLocks noGrp="1"/>
          </p:cNvSpPr>
          <p:nvPr>
            <p:ph type="subTitle" idx="1"/>
          </p:nvPr>
        </p:nvSpPr>
        <p:spPr>
          <a:xfrm>
            <a:off x="1524000" y="3982064"/>
            <a:ext cx="9144000" cy="1275735"/>
          </a:xfrm>
        </p:spPr>
        <p:txBody>
          <a:bodyPr/>
          <a:lstStyle/>
          <a:p>
            <a:r>
              <a:rPr lang="cs-CZ" dirty="0"/>
              <a:t>Pozor, povinný předmět:</a:t>
            </a:r>
          </a:p>
          <a:p>
            <a:r>
              <a:rPr lang="cs-CZ" b="1" dirty="0"/>
              <a:t>2x nesplněno = ukončení studia!</a:t>
            </a:r>
          </a:p>
        </p:txBody>
      </p:sp>
    </p:spTree>
    <p:extLst>
      <p:ext uri="{BB962C8B-B14F-4D97-AF65-F5344CB8AC3E}">
        <p14:creationId xmlns:p14="http://schemas.microsoft.com/office/powerpoint/2010/main" val="2701658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769083"/>
          </a:xfrm>
        </p:spPr>
        <p:txBody>
          <a:bodyPr>
            <a:normAutofit fontScale="90000"/>
          </a:bodyPr>
          <a:lstStyle/>
          <a:p>
            <a:r>
              <a:rPr lang="cs-CZ" b="1" dirty="0"/>
              <a:t>Obsahové aspekty</a:t>
            </a:r>
            <a:br>
              <a:rPr lang="cs-CZ" dirty="0"/>
            </a:br>
            <a:endParaRPr lang="cs-CZ" dirty="0"/>
          </a:p>
        </p:txBody>
      </p:sp>
      <p:sp>
        <p:nvSpPr>
          <p:cNvPr id="3" name="Zástupný symbol pro obsah 2"/>
          <p:cNvSpPr>
            <a:spLocks noGrp="1"/>
          </p:cNvSpPr>
          <p:nvPr>
            <p:ph idx="1"/>
          </p:nvPr>
        </p:nvSpPr>
        <p:spPr>
          <a:xfrm>
            <a:off x="369277" y="1011115"/>
            <a:ext cx="10984523" cy="5741376"/>
          </a:xfrm>
        </p:spPr>
        <p:txBody>
          <a:bodyPr>
            <a:normAutofit fontScale="85000" lnSpcReduction="20000"/>
          </a:bodyPr>
          <a:lstStyle/>
          <a:p>
            <a:r>
              <a:rPr lang="cs-CZ" b="1" dirty="0"/>
              <a:t>Literatura I</a:t>
            </a:r>
            <a:r>
              <a:rPr lang="cs-CZ" dirty="0"/>
              <a:t>: očekáváme, že využijete klíčové a k tématu vhodné tituly. Nesmí chybět: odborné články z recenzovaných časopisů (zejména těch oborově významných), či odborné knihy (ať české či cizojazyčné). Mohou být zastoupeny i „</a:t>
            </a:r>
            <a:r>
              <a:rPr lang="cs-CZ" dirty="0" err="1"/>
              <a:t>policy</a:t>
            </a:r>
            <a:r>
              <a:rPr lang="cs-CZ" dirty="0"/>
              <a:t> </a:t>
            </a:r>
            <a:r>
              <a:rPr lang="cs-CZ" dirty="0" err="1"/>
              <a:t>papery</a:t>
            </a:r>
            <a:r>
              <a:rPr lang="cs-CZ" dirty="0"/>
              <a:t>“, novinové články apod. – nicméně tyto hrají specifickou (podpůrnou) roli, když např. dokumentují postoj k problému v politické komunitě, či ve veřejnosti, či doplňují aktuální informace atd.</a:t>
            </a:r>
          </a:p>
          <a:p>
            <a:endParaRPr lang="cs-CZ" dirty="0"/>
          </a:p>
          <a:p>
            <a:r>
              <a:rPr lang="cs-CZ" b="1" dirty="0"/>
              <a:t>Literatura II aneb, co když na moje téma žádná studie napsána nebyla?</a:t>
            </a:r>
            <a:r>
              <a:rPr lang="cs-CZ" dirty="0"/>
              <a:t> </a:t>
            </a:r>
          </a:p>
          <a:p>
            <a:pPr lvl="1"/>
            <a:r>
              <a:rPr lang="cs-CZ" dirty="0"/>
              <a:t>(i) ve většině případů byla, jen jste poctivě nehledali, </a:t>
            </a:r>
          </a:p>
          <a:p>
            <a:pPr lvl="1"/>
            <a:r>
              <a:rPr lang="cs-CZ" dirty="0"/>
              <a:t>(</a:t>
            </a:r>
            <a:r>
              <a:rPr lang="cs-CZ" dirty="0" err="1"/>
              <a:t>ii</a:t>
            </a:r>
            <a:r>
              <a:rPr lang="cs-CZ" dirty="0"/>
              <a:t>) občas skutečně chybí práce studující vámi vybraný region, stát, období, či specifický aspekt politiky, avšak existuje alespoň několik prací studujících podobný (či stejný fenomén) v jiném regionu, časovém období atp. Tyto práce nabízejí jednak možnost metodologické a teoretické inspirace, ale především nabízejí možnost srovnání (to by chybět nemělo). </a:t>
            </a:r>
          </a:p>
          <a:p>
            <a:pPr lvl="1"/>
            <a:r>
              <a:rPr lang="cs-CZ" dirty="0"/>
              <a:t>(</a:t>
            </a:r>
            <a:r>
              <a:rPr lang="cs-CZ" dirty="0" err="1"/>
              <a:t>iii</a:t>
            </a:r>
            <a:r>
              <a:rPr lang="cs-CZ" dirty="0"/>
              <a:t>) výjimečně odborná literatura (oborově významnou) problematiku ignoruje. I v tomto případě byste měli referovat alespoň k metodologické či širší teoretické literatuře. Zároveň, abyste mohli přesvědčivě doložit mezeru v poznání, měli byste krátce shrnout vašemu tématu „nejbližší“ literaturu.</a:t>
            </a:r>
          </a:p>
          <a:p>
            <a:pPr marL="0" indent="0">
              <a:buNone/>
            </a:pPr>
            <a:endParaRPr lang="cs-CZ" dirty="0"/>
          </a:p>
          <a:p>
            <a:r>
              <a:rPr lang="cs-CZ" b="1" dirty="0">
                <a:solidFill>
                  <a:srgbClr val="FF0000"/>
                </a:solidFill>
              </a:rPr>
              <a:t>Stručně, práci musíte vždy zasadit do existující odborné literatury.</a:t>
            </a:r>
            <a:endParaRPr lang="cs-CZ" dirty="0">
              <a:solidFill>
                <a:srgbClr val="FF0000"/>
              </a:solidFill>
            </a:endParaRPr>
          </a:p>
          <a:p>
            <a:endParaRPr lang="cs-CZ" dirty="0"/>
          </a:p>
        </p:txBody>
      </p:sp>
    </p:spTree>
    <p:extLst>
      <p:ext uri="{BB962C8B-B14F-4D97-AF65-F5344CB8AC3E}">
        <p14:creationId xmlns:p14="http://schemas.microsoft.com/office/powerpoint/2010/main" val="2520166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654783"/>
          </a:xfrm>
        </p:spPr>
        <p:txBody>
          <a:bodyPr>
            <a:normAutofit fontScale="90000"/>
          </a:bodyPr>
          <a:lstStyle/>
          <a:p>
            <a:r>
              <a:rPr lang="cs-CZ" b="1" dirty="0"/>
              <a:t>Struktura</a:t>
            </a:r>
            <a:r>
              <a:rPr lang="cs-CZ" dirty="0"/>
              <a:t>:</a:t>
            </a:r>
            <a:br>
              <a:rPr lang="cs-CZ" dirty="0"/>
            </a:br>
            <a:endParaRPr lang="cs-CZ" dirty="0"/>
          </a:p>
        </p:txBody>
      </p:sp>
      <p:sp>
        <p:nvSpPr>
          <p:cNvPr id="3" name="Zástupný symbol pro obsah 2"/>
          <p:cNvSpPr>
            <a:spLocks noGrp="1"/>
          </p:cNvSpPr>
          <p:nvPr>
            <p:ph idx="1"/>
          </p:nvPr>
        </p:nvSpPr>
        <p:spPr>
          <a:xfrm>
            <a:off x="448408" y="861646"/>
            <a:ext cx="11438792" cy="5741377"/>
          </a:xfrm>
        </p:spPr>
        <p:txBody>
          <a:bodyPr>
            <a:normAutofit fontScale="70000" lnSpcReduction="20000"/>
          </a:bodyPr>
          <a:lstStyle/>
          <a:p>
            <a:r>
              <a:rPr lang="cs-CZ" dirty="0"/>
              <a:t>očekáváme logickou strukturaci textu, která napomůže řešení výzkumné otázky a sdělení hlavního argumentu. Standardně se práce člení na: </a:t>
            </a:r>
          </a:p>
          <a:p>
            <a:r>
              <a:rPr lang="cs-CZ" b="1" u="sng" dirty="0"/>
              <a:t>ÚVOD</a:t>
            </a:r>
            <a:r>
              <a:rPr lang="cs-CZ" dirty="0"/>
              <a:t>, kde </a:t>
            </a:r>
          </a:p>
          <a:p>
            <a:pPr lvl="1"/>
            <a:r>
              <a:rPr lang="cs-CZ" dirty="0"/>
              <a:t>(i) nastíníte téma a jeho akademický, či společenský význam (stručně řekněte, proč je významné/relevantní/důležité to, o čem píšete, co hodláte analyzovat). </a:t>
            </a:r>
          </a:p>
          <a:p>
            <a:pPr lvl="1"/>
            <a:r>
              <a:rPr lang="cs-CZ" dirty="0"/>
              <a:t>(</a:t>
            </a:r>
            <a:r>
              <a:rPr lang="cs-CZ" dirty="0" err="1"/>
              <a:t>ii</a:t>
            </a:r>
            <a:r>
              <a:rPr lang="cs-CZ" dirty="0"/>
              <a:t>) definujete cíle práce a formulujete </a:t>
            </a:r>
            <a:r>
              <a:rPr lang="cs-CZ" b="1" u="sng" dirty="0"/>
              <a:t>zacílenou výzkumnou otázku</a:t>
            </a:r>
            <a:r>
              <a:rPr lang="cs-CZ" dirty="0"/>
              <a:t> a </a:t>
            </a:r>
          </a:p>
          <a:p>
            <a:pPr lvl="1"/>
            <a:r>
              <a:rPr lang="cs-CZ" dirty="0"/>
              <a:t>(</a:t>
            </a:r>
            <a:r>
              <a:rPr lang="cs-CZ" dirty="0" err="1"/>
              <a:t>iii</a:t>
            </a:r>
            <a:r>
              <a:rPr lang="cs-CZ" dirty="0"/>
              <a:t>) stručně představíte organizaci práce (řeknete, co má čtenář očekávat a co nikoli, jakou funkci plní následující kapitoly). </a:t>
            </a:r>
            <a:r>
              <a:rPr lang="cs-CZ" b="1" u="sng" dirty="0"/>
              <a:t>Metody/metodologie </a:t>
            </a:r>
            <a:r>
              <a:rPr lang="cs-CZ" dirty="0"/>
              <a:t>– v některých případech může být součástí úvodu, avšak pokud využíváte komplikovanější, či méně známou metodou, nebo závisí-li řešení vaší výzkumné otázky na sérii dílčích kroků, je vytvořit samostatnou metodologickou kapitolu. Ta by měla diskutovat logiku zvolené metody, její přednosti a omezení (a vyplívajících důsledků pro Vaši práci). V návaznosti je rozumné do této kapitoly zahrnout i vysvětlení výběru případů, zhodnocení (kvality a věrohodnosti) dat, jež používáte, jejich omezení atd. </a:t>
            </a:r>
          </a:p>
          <a:p>
            <a:pPr marL="457200" lvl="1" indent="0">
              <a:buNone/>
            </a:pPr>
            <a:endParaRPr lang="cs-CZ" dirty="0"/>
          </a:p>
          <a:p>
            <a:r>
              <a:rPr lang="cs-CZ" b="1" u="sng" cap="small" dirty="0"/>
              <a:t>VLASTNÍ TEXT PRÁCE</a:t>
            </a:r>
            <a:r>
              <a:rPr lang="cs-CZ" dirty="0"/>
              <a:t> (rozčleníte zřejmě na několik kapitol) řešící vaší výzkumnou otázku. Přitom struktura a obsah této části se přirozeně liší v závislosti na typu práce (popisná, kauzální, </a:t>
            </a:r>
            <a:r>
              <a:rPr lang="cs-CZ" dirty="0" err="1"/>
              <a:t>interpretativní</a:t>
            </a:r>
            <a:r>
              <a:rPr lang="cs-CZ" dirty="0"/>
              <a:t>, </a:t>
            </a:r>
            <a:r>
              <a:rPr lang="cs-CZ" dirty="0" err="1"/>
              <a:t>konceptualizační</a:t>
            </a:r>
            <a:r>
              <a:rPr lang="cs-CZ" dirty="0"/>
              <a:t> apod.). </a:t>
            </a:r>
          </a:p>
          <a:p>
            <a:r>
              <a:rPr lang="cs-CZ" b="1" u="sng" cap="small" dirty="0"/>
              <a:t>ZÁVĚR</a:t>
            </a:r>
            <a:r>
              <a:rPr lang="cs-CZ" dirty="0"/>
              <a:t> – klíčová část práce – jasně vystihuje vaše klíčová zjištění a v návaznosti na úvod odpovídá na výzkumné otázky. Je vhodné alespoň stručně srovnat vaše zjištění s výsledky jiných autorů. Do závěru můžete zapracovat např. „praktické (politické) implikace vyplívající z vašich zjištění“ (není-li jinde v textu), či nastínit další směry výzkumu. </a:t>
            </a:r>
          </a:p>
          <a:p>
            <a:endParaRPr lang="cs-CZ" b="1" dirty="0"/>
          </a:p>
          <a:p>
            <a:r>
              <a:rPr lang="cs-CZ" b="1" dirty="0"/>
              <a:t>Úvod a závěr musí být zřetelně propojené</a:t>
            </a:r>
            <a:r>
              <a:rPr lang="cs-CZ" dirty="0"/>
              <a:t>. </a:t>
            </a:r>
          </a:p>
        </p:txBody>
      </p:sp>
    </p:spTree>
    <p:extLst>
      <p:ext uri="{BB962C8B-B14F-4D97-AF65-F5344CB8AC3E}">
        <p14:creationId xmlns:p14="http://schemas.microsoft.com/office/powerpoint/2010/main" val="386680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791308"/>
            <a:ext cx="10515600" cy="5385655"/>
          </a:xfrm>
        </p:spPr>
        <p:txBody>
          <a:bodyPr>
            <a:normAutofit lnSpcReduction="10000"/>
          </a:bodyPr>
          <a:lstStyle/>
          <a:p>
            <a:r>
              <a:rPr lang="cs-CZ" b="1" dirty="0"/>
              <a:t>Zásadní chybou je, obsahuje-li práce přebytečné kapitoly mající jen velmi omezený vztah k řešení výzkumné otázky. Podobně přílišný rozsah kontextuálních (typicky historických) informací je chybou. Vždy se ptejte: „jak napomáhá to, co právě píši, zodpovězení mé výzkumné otázky?“</a:t>
            </a:r>
          </a:p>
          <a:p>
            <a:endParaRPr lang="cs-CZ" b="1" dirty="0"/>
          </a:p>
          <a:p>
            <a:endParaRPr lang="cs-CZ" b="1" dirty="0"/>
          </a:p>
          <a:p>
            <a:endParaRPr lang="cs-CZ" dirty="0"/>
          </a:p>
          <a:p>
            <a:r>
              <a:rPr lang="cs-CZ" b="1" dirty="0"/>
              <a:t>Nepodceňujte proto čas na finální editaci dokumentu! </a:t>
            </a:r>
            <a:r>
              <a:rPr lang="cs-CZ" dirty="0"/>
              <a:t>A to nejen ve smyslu oprav gramatických a stylistických nedostatků ale i úprav struktury kapitol, provázanosti jednotlivých částí textu (počínaje odstavci, konče kapitolami) a případně i odstranění přebytečných a opakujících se pasáží.</a:t>
            </a:r>
          </a:p>
          <a:p>
            <a:endParaRPr lang="cs-CZ" dirty="0"/>
          </a:p>
        </p:txBody>
      </p:sp>
    </p:spTree>
    <p:extLst>
      <p:ext uri="{BB962C8B-B14F-4D97-AF65-F5344CB8AC3E}">
        <p14:creationId xmlns:p14="http://schemas.microsoft.com/office/powerpoint/2010/main" val="742223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408598"/>
          </a:xfrm>
        </p:spPr>
        <p:txBody>
          <a:bodyPr>
            <a:normAutofit fontScale="90000"/>
          </a:bodyPr>
          <a:lstStyle/>
          <a:p>
            <a:r>
              <a:rPr lang="cs-CZ" b="1" dirty="0"/>
              <a:t>Formální aspekty:</a:t>
            </a:r>
            <a:endParaRPr lang="cs-CZ" dirty="0"/>
          </a:p>
        </p:txBody>
      </p:sp>
      <p:sp>
        <p:nvSpPr>
          <p:cNvPr id="3" name="Zástupný symbol pro obsah 2"/>
          <p:cNvSpPr>
            <a:spLocks noGrp="1"/>
          </p:cNvSpPr>
          <p:nvPr>
            <p:ph idx="1"/>
          </p:nvPr>
        </p:nvSpPr>
        <p:spPr>
          <a:xfrm>
            <a:off x="509955" y="1046284"/>
            <a:ext cx="11175022" cy="5530361"/>
          </a:xfrm>
        </p:spPr>
        <p:txBody>
          <a:bodyPr>
            <a:normAutofit fontScale="85000" lnSpcReduction="20000"/>
          </a:bodyPr>
          <a:lstStyle/>
          <a:p>
            <a:r>
              <a:rPr lang="cs-CZ" b="1" dirty="0"/>
              <a:t>Rozsah</a:t>
            </a:r>
            <a:r>
              <a:rPr lang="cs-CZ" dirty="0">
                <a:solidFill>
                  <a:srgbClr val="FF0000"/>
                </a:solidFill>
              </a:rPr>
              <a:t>: min. 30 stran textu</a:t>
            </a:r>
            <a:r>
              <a:rPr lang="cs-CZ" dirty="0"/>
              <a:t>, maximum není stanoveno, přesto usilujte o stručnost. Rozsah nad 45-50 stran textu obvykle značí neschopnost sdělit to podstatné a může vést ke sníženému hodnocení.</a:t>
            </a:r>
          </a:p>
          <a:p>
            <a:endParaRPr lang="cs-CZ" dirty="0"/>
          </a:p>
          <a:p>
            <a:r>
              <a:rPr lang="cs-CZ" b="1" dirty="0"/>
              <a:t>Přílohy</a:t>
            </a:r>
            <a:r>
              <a:rPr lang="cs-CZ" dirty="0"/>
              <a:t>: některé informace je lepší dát do přílohy (nepočítá se do rozsahu). Např. originální data, (využitý) dotazník, přepis rozhovorů atd. Patří sem i např. tabulky a grafy zejména, když jejich velikost ztěžuje jejich zařazení do textu. Na každou přílohu musí být v textu odkaz (jinak vzniká otázka, proč byla do práce zahrnuta?). Do textu je však vhodné zařadit např. (stručnější a tedy graficky bezproblémové) souhrnné tabulky, či odvozené klíčové grafy a mapy (podkladová data do příloh).</a:t>
            </a:r>
          </a:p>
          <a:p>
            <a:endParaRPr lang="cs-CZ" dirty="0"/>
          </a:p>
          <a:p>
            <a:r>
              <a:rPr lang="cs-CZ" b="1" dirty="0"/>
              <a:t>Literatura:</a:t>
            </a:r>
            <a:r>
              <a:rPr lang="cs-CZ" dirty="0"/>
              <a:t> vše (ale právě jen to) nač odkazujete (citujete) v textu, musí být v seznamu literatury! </a:t>
            </a:r>
            <a:r>
              <a:rPr lang="cs-CZ" b="1" dirty="0"/>
              <a:t>Nezařazujte do seznamu položky nevyužité v textu!</a:t>
            </a:r>
            <a:r>
              <a:rPr lang="cs-CZ" dirty="0"/>
              <a:t> Optimální počet položek nelze stanovit, záleží na typu práce. Méně než tucet položek však zřejmě vyvolá určité pochyby. </a:t>
            </a:r>
          </a:p>
          <a:p>
            <a:pPr marL="0" indent="0">
              <a:buNone/>
            </a:pPr>
            <a:endParaRPr lang="cs-CZ" dirty="0"/>
          </a:p>
          <a:p>
            <a:r>
              <a:rPr lang="cs-CZ" b="1" u="sng" dirty="0">
                <a:solidFill>
                  <a:srgbClr val="FF0000"/>
                </a:solidFill>
              </a:rPr>
              <a:t>Pozor: plagiátorství automaticky vede k zamítnutí práce a dalšímu postihu!</a:t>
            </a:r>
            <a:endParaRPr lang="cs-CZ" dirty="0">
              <a:solidFill>
                <a:srgbClr val="FF0000"/>
              </a:solidFill>
            </a:endParaRPr>
          </a:p>
          <a:p>
            <a:endParaRPr lang="cs-CZ" dirty="0"/>
          </a:p>
        </p:txBody>
      </p:sp>
    </p:spTree>
    <p:extLst>
      <p:ext uri="{BB962C8B-B14F-4D97-AF65-F5344CB8AC3E}">
        <p14:creationId xmlns:p14="http://schemas.microsoft.com/office/powerpoint/2010/main" val="7765897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28600" y="606668"/>
            <a:ext cx="11711354" cy="5785339"/>
          </a:xfrm>
        </p:spPr>
        <p:txBody>
          <a:bodyPr>
            <a:normAutofit fontScale="85000" lnSpcReduction="20000"/>
          </a:bodyPr>
          <a:lstStyle/>
          <a:p>
            <a:r>
              <a:rPr lang="cs-CZ" b="1" dirty="0"/>
              <a:t>Stylistika a organizace textu:</a:t>
            </a:r>
            <a:r>
              <a:rPr lang="cs-CZ" dirty="0"/>
              <a:t> soustavné porušování jazykové normy → snížené hodnocení. </a:t>
            </a:r>
            <a:r>
              <a:rPr lang="cs-CZ" dirty="0">
                <a:solidFill>
                  <a:srgbClr val="FF0000"/>
                </a:solidFill>
              </a:rPr>
              <a:t>Ještě problematičtějším je opakované vyšinutí se z větné stavby a nesrozumitelnost textu např. v důsledku chybného skloňování.</a:t>
            </a:r>
          </a:p>
          <a:p>
            <a:endParaRPr lang="cs-CZ" dirty="0"/>
          </a:p>
          <a:p>
            <a:r>
              <a:rPr lang="cs-CZ" dirty="0"/>
              <a:t>Práci (vlastní text) rozčleníte do několika kapitol a ty asi ještě dále na podkapitoly. Vyhněte se extrémům: nestrukturovaný text táhnoucí se přes deset stran je stejně nevhodný, jako když každá (pod)kapitola okupuje vlastní odstavec.</a:t>
            </a:r>
          </a:p>
          <a:p>
            <a:endParaRPr lang="cs-CZ" dirty="0"/>
          </a:p>
          <a:p>
            <a:r>
              <a:rPr lang="cs-CZ" dirty="0"/>
              <a:t>Strukturujte vaše dílčí myšlenky do odstavců. Ty by přitom standardně neměly být ani příliš dlouhé (odstavec na stránku je již moc), ani příliš krátké (např. dvouřádkový odstavec).  Věty raději kratší, jsou stravitelnější pro čtenáře a je menší šance, že v nich uděláte chybu. </a:t>
            </a:r>
          </a:p>
          <a:p>
            <a:endParaRPr lang="cs-CZ" dirty="0"/>
          </a:p>
          <a:p>
            <a:r>
              <a:rPr lang="cs-CZ" dirty="0"/>
              <a:t>------------------------------------------------------------------------------------------------------------------</a:t>
            </a:r>
          </a:p>
          <a:p>
            <a:r>
              <a:rPr lang="cs-CZ" b="1" dirty="0">
                <a:solidFill>
                  <a:srgbClr val="FF0000"/>
                </a:solidFill>
              </a:rPr>
              <a:t>Rada na závěr</a:t>
            </a:r>
            <a:r>
              <a:rPr lang="cs-CZ" dirty="0">
                <a:solidFill>
                  <a:srgbClr val="FF0000"/>
                </a:solidFill>
              </a:rPr>
              <a:t>: </a:t>
            </a:r>
            <a:r>
              <a:rPr lang="cs-CZ" b="1" dirty="0">
                <a:solidFill>
                  <a:srgbClr val="FF0000"/>
                </a:solidFill>
              </a:rPr>
              <a:t>pravidelně konzultujte se svým školitelem dílčí části práce. </a:t>
            </a:r>
            <a:r>
              <a:rPr lang="cs-CZ" dirty="0">
                <a:solidFill>
                  <a:srgbClr val="FF0000"/>
                </a:solidFill>
              </a:rPr>
              <a:t>Nečekejte rychlou a kladnou reakci, když dva týdny před uzávěrkou pošlete školiteli dříve nekonzultovaný „hotový text“.</a:t>
            </a:r>
          </a:p>
          <a:p>
            <a:r>
              <a:rPr lang="cs-CZ" dirty="0"/>
              <a:t>Pamatujte, že závěrečná editace textu je zásadní. Nechte si na ní dost času (alespoň týden).</a:t>
            </a:r>
          </a:p>
          <a:p>
            <a:endParaRPr lang="cs-CZ" dirty="0"/>
          </a:p>
        </p:txBody>
      </p:sp>
    </p:spTree>
    <p:extLst>
      <p:ext uri="{BB962C8B-B14F-4D97-AF65-F5344CB8AC3E}">
        <p14:creationId xmlns:p14="http://schemas.microsoft.com/office/powerpoint/2010/main" val="3586919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501162"/>
            <a:ext cx="10515600" cy="6076619"/>
          </a:xfrm>
        </p:spPr>
        <p:txBody>
          <a:bodyPr>
            <a:normAutofit lnSpcReduction="10000"/>
          </a:bodyPr>
          <a:lstStyle/>
          <a:p>
            <a:r>
              <a:rPr lang="cs-CZ" b="1" dirty="0" err="1"/>
              <a:t>Baksem</a:t>
            </a:r>
            <a:r>
              <a:rPr lang="cs-CZ" b="1" dirty="0"/>
              <a:t> I. (2.LS): </a:t>
            </a:r>
            <a:r>
              <a:rPr lang="cs-CZ" dirty="0"/>
              <a:t>Nalezení tématu + školitele → </a:t>
            </a:r>
            <a:r>
              <a:rPr lang="cs-CZ" i="1" dirty="0">
                <a:solidFill>
                  <a:schemeClr val="bg2">
                    <a:lumMod val="50000"/>
                  </a:schemeClr>
                </a:solidFill>
              </a:rPr>
              <a:t>Zadání tezí do SIS</a:t>
            </a:r>
          </a:p>
          <a:p>
            <a:r>
              <a:rPr lang="cs-CZ" b="1" dirty="0" err="1"/>
              <a:t>Baksem</a:t>
            </a:r>
            <a:r>
              <a:rPr lang="cs-CZ" b="1" dirty="0"/>
              <a:t> II. (3.ZS): </a:t>
            </a:r>
            <a:r>
              <a:rPr lang="cs-CZ" dirty="0"/>
              <a:t>Průběžná práce na práci</a:t>
            </a:r>
          </a:p>
          <a:p>
            <a:r>
              <a:rPr lang="cs-CZ" b="1" dirty="0" err="1"/>
              <a:t>Baksem</a:t>
            </a:r>
            <a:r>
              <a:rPr lang="cs-CZ" b="1" dirty="0"/>
              <a:t> III. (3. LS): </a:t>
            </a:r>
            <a:r>
              <a:rPr lang="cs-CZ" dirty="0"/>
              <a:t>Dokončení práce do </a:t>
            </a:r>
            <a:r>
              <a:rPr lang="cs-CZ" b="1" dirty="0"/>
              <a:t>obhajitelného stavu </a:t>
            </a:r>
            <a:r>
              <a:rPr lang="cs-CZ" dirty="0"/>
              <a:t>→ </a:t>
            </a:r>
            <a:r>
              <a:rPr lang="cs-CZ" b="1" dirty="0"/>
              <a:t>SZZK</a:t>
            </a:r>
          </a:p>
          <a:p>
            <a:endParaRPr lang="cs-CZ" b="1" dirty="0"/>
          </a:p>
          <a:p>
            <a:r>
              <a:rPr lang="cs-CZ" b="1" dirty="0"/>
              <a:t>Termíny: </a:t>
            </a:r>
          </a:p>
          <a:p>
            <a:pPr marL="0" indent="0">
              <a:buNone/>
            </a:pPr>
            <a:endParaRPr lang="cs-CZ" dirty="0"/>
          </a:p>
          <a:p>
            <a:r>
              <a:rPr lang="cs-CZ" i="1" dirty="0">
                <a:solidFill>
                  <a:srgbClr val="FF0000"/>
                </a:solidFill>
              </a:rPr>
              <a:t>Nejpozději do 31.5.2024 zaevidovat práci v SIS</a:t>
            </a:r>
          </a:p>
          <a:p>
            <a:endParaRPr lang="cs-CZ" dirty="0">
              <a:solidFill>
                <a:srgbClr val="FF0000"/>
              </a:solidFill>
            </a:endParaRPr>
          </a:p>
          <a:p>
            <a:r>
              <a:rPr lang="cs-CZ" b="1" dirty="0">
                <a:solidFill>
                  <a:srgbClr val="FF0000"/>
                </a:solidFill>
              </a:rPr>
              <a:t>Teze/projekt v SIS, 31.6.2024 	(</a:t>
            </a:r>
            <a:r>
              <a:rPr lang="cs-CZ" b="1" u="sng" dirty="0">
                <a:solidFill>
                  <a:srgbClr val="FF0000"/>
                </a:solidFill>
              </a:rPr>
              <a:t>nejpozději 15.9.2024</a:t>
            </a:r>
            <a:r>
              <a:rPr lang="cs-CZ" b="1" dirty="0">
                <a:solidFill>
                  <a:srgbClr val="FF0000"/>
                </a:solidFill>
              </a:rPr>
              <a:t>) –&gt; v návaznosti zápočet BS I (uděluje školitel/</a:t>
            </a:r>
            <a:r>
              <a:rPr lang="cs-CZ" b="1" dirty="0" err="1">
                <a:solidFill>
                  <a:srgbClr val="FF0000"/>
                </a:solidFill>
              </a:rPr>
              <a:t>ka</a:t>
            </a:r>
            <a:r>
              <a:rPr lang="cs-CZ" b="1" dirty="0">
                <a:solidFill>
                  <a:srgbClr val="FF0000"/>
                </a:solidFill>
              </a:rPr>
              <a:t>)</a:t>
            </a:r>
          </a:p>
          <a:p>
            <a:endParaRPr lang="cs-CZ" b="1" dirty="0">
              <a:solidFill>
                <a:srgbClr val="FF0000"/>
              </a:solidFill>
            </a:endParaRPr>
          </a:p>
          <a:p>
            <a:pPr lvl="1"/>
            <a:r>
              <a:rPr lang="cs-CZ" b="1" i="1" dirty="0">
                <a:solidFill>
                  <a:srgbClr val="FF0000"/>
                </a:solidFill>
              </a:rPr>
              <a:t>Pozn. Očekává se, že dojde alespoň k 3-4 konzultacím za semestr</a:t>
            </a:r>
          </a:p>
          <a:p>
            <a:pPr lvl="1"/>
            <a:r>
              <a:rPr lang="cs-CZ" b="1" i="1" dirty="0"/>
              <a:t>Mailová komunikace nenahrazuje konzultace</a:t>
            </a:r>
          </a:p>
          <a:p>
            <a:pPr marL="457200" lvl="1" indent="0">
              <a:buNone/>
            </a:pPr>
            <a:endParaRPr lang="cs-CZ" dirty="0"/>
          </a:p>
          <a:p>
            <a:endParaRPr lang="cs-CZ" b="1" dirty="0"/>
          </a:p>
        </p:txBody>
      </p:sp>
    </p:spTree>
    <p:extLst>
      <p:ext uri="{BB962C8B-B14F-4D97-AF65-F5344CB8AC3E}">
        <p14:creationId xmlns:p14="http://schemas.microsoft.com/office/powerpoint/2010/main" val="1353657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593237"/>
          </a:xfrm>
        </p:spPr>
        <p:txBody>
          <a:bodyPr>
            <a:normAutofit fontScale="90000"/>
          </a:bodyPr>
          <a:lstStyle/>
          <a:p>
            <a:r>
              <a:rPr lang="cs-CZ" b="1" dirty="0"/>
              <a:t>Teze (projekt BP)</a:t>
            </a:r>
          </a:p>
        </p:txBody>
      </p:sp>
      <p:sp>
        <p:nvSpPr>
          <p:cNvPr id="3" name="Zástupný symbol pro obsah 2"/>
          <p:cNvSpPr>
            <a:spLocks noGrp="1"/>
          </p:cNvSpPr>
          <p:nvPr>
            <p:ph idx="1"/>
          </p:nvPr>
        </p:nvSpPr>
        <p:spPr>
          <a:xfrm>
            <a:off x="838199" y="1230923"/>
            <a:ext cx="10810461" cy="4946040"/>
          </a:xfrm>
        </p:spPr>
        <p:txBody>
          <a:bodyPr>
            <a:normAutofit fontScale="92500" lnSpcReduction="10000"/>
          </a:bodyPr>
          <a:lstStyle/>
          <a:p>
            <a:r>
              <a:rPr lang="cs-CZ" dirty="0"/>
              <a:t>Dříve se zadávalo do SIS (dnes volitelné – dohodněte se se školitelem)</a:t>
            </a:r>
          </a:p>
          <a:p>
            <a:r>
              <a:rPr lang="cs-CZ" dirty="0"/>
              <a:t>V každém případě je dobré připravit projekt práce (za nějž dostanete zápočet)</a:t>
            </a:r>
          </a:p>
          <a:p>
            <a:endParaRPr lang="cs-CZ" dirty="0"/>
          </a:p>
          <a:p>
            <a:r>
              <a:rPr lang="cs-CZ" dirty="0"/>
              <a:t>Obsah teze závisí na druhu práce, ale obecně by měla specifikovat:</a:t>
            </a:r>
          </a:p>
          <a:p>
            <a:r>
              <a:rPr lang="cs-CZ" b="1" u="sng" dirty="0"/>
              <a:t>1) název + jméno autora a školitele</a:t>
            </a:r>
          </a:p>
          <a:p>
            <a:r>
              <a:rPr lang="cs-CZ" dirty="0"/>
              <a:t>2) klíčovou výzkumnou otázku</a:t>
            </a:r>
          </a:p>
          <a:p>
            <a:r>
              <a:rPr lang="cs-CZ" dirty="0"/>
              <a:t>3) význam tématu (oborový/praktický)</a:t>
            </a:r>
          </a:p>
          <a:p>
            <a:r>
              <a:rPr lang="cs-CZ" b="1" dirty="0"/>
              <a:t>4) vztah k existující literatuře</a:t>
            </a:r>
          </a:p>
          <a:p>
            <a:r>
              <a:rPr lang="cs-CZ" b="1" dirty="0"/>
              <a:t>5) způsob řešení VO (postup/metodologie)</a:t>
            </a:r>
          </a:p>
          <a:p>
            <a:r>
              <a:rPr lang="cs-CZ" dirty="0"/>
              <a:t>6) dostupná data a jejich omezení</a:t>
            </a:r>
          </a:p>
          <a:p>
            <a:r>
              <a:rPr lang="cs-CZ" b="1" dirty="0"/>
              <a:t>7) seznam cca 10-15 klíčových děl k tématu</a:t>
            </a:r>
          </a:p>
          <a:p>
            <a:endParaRPr lang="cs-CZ" dirty="0"/>
          </a:p>
          <a:p>
            <a:endParaRPr lang="cs-CZ" dirty="0"/>
          </a:p>
        </p:txBody>
      </p:sp>
    </p:spTree>
    <p:extLst>
      <p:ext uri="{BB962C8B-B14F-4D97-AF65-F5344CB8AC3E}">
        <p14:creationId xmlns:p14="http://schemas.microsoft.com/office/powerpoint/2010/main" val="749994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411623"/>
          </a:xfrm>
        </p:spPr>
        <p:txBody>
          <a:bodyPr>
            <a:normAutofit fontScale="90000"/>
          </a:bodyPr>
          <a:lstStyle/>
          <a:p>
            <a:r>
              <a:rPr lang="cs-CZ" dirty="0"/>
              <a:t>Výběr tématu/VO</a:t>
            </a:r>
            <a:endParaRPr lang="en-US" dirty="0"/>
          </a:p>
        </p:txBody>
      </p:sp>
      <p:sp>
        <p:nvSpPr>
          <p:cNvPr id="3" name="Zástupný symbol pro obsah 2"/>
          <p:cNvSpPr>
            <a:spLocks noGrp="1"/>
          </p:cNvSpPr>
          <p:nvPr>
            <p:ph idx="1"/>
          </p:nvPr>
        </p:nvSpPr>
        <p:spPr>
          <a:xfrm>
            <a:off x="255639" y="1052052"/>
            <a:ext cx="11788877" cy="5555225"/>
          </a:xfrm>
        </p:spPr>
        <p:txBody>
          <a:bodyPr>
            <a:normAutofit fontScale="92500" lnSpcReduction="20000"/>
          </a:bodyPr>
          <a:lstStyle/>
          <a:p>
            <a:r>
              <a:rPr lang="cs-CZ" b="1" dirty="0"/>
              <a:t>Využijte váš zájem a vaše silné stránky (naopak snažte se vyhnout tomu, co vám moc nejde), zohledňujte ale oborovou relevanci</a:t>
            </a:r>
          </a:p>
          <a:p>
            <a:pPr marL="0" indent="0">
              <a:buNone/>
            </a:pPr>
            <a:endParaRPr lang="cs-CZ" b="1" dirty="0"/>
          </a:p>
          <a:p>
            <a:r>
              <a:rPr lang="cs-CZ" dirty="0"/>
              <a:t>Př. D/E z comba „Metod“ – asi se nebudu pouštět do silně teoretické BP, jejíž řešení očekává sofistikovanější regrese pro odhad </a:t>
            </a:r>
            <a:r>
              <a:rPr lang="cs-CZ" dirty="0" err="1"/>
              <a:t>kontrafaktuálního</a:t>
            </a:r>
            <a:r>
              <a:rPr lang="cs-CZ" dirty="0"/>
              <a:t> vývoje… ale umím Portugalsky, což znamená, že můžu čerpat z původních zdrojů a udělat zajímavou a v našem prostoru originální případovou studii…</a:t>
            </a:r>
          </a:p>
          <a:p>
            <a:r>
              <a:rPr lang="cs-CZ" dirty="0"/>
              <a:t>Řekněte školitelce, pokud máte nějakou kompetenci navíc, ale taky upřímně přiznejte vaše slabiny.</a:t>
            </a:r>
          </a:p>
          <a:p>
            <a:endParaRPr lang="cs-CZ" dirty="0"/>
          </a:p>
          <a:p>
            <a:r>
              <a:rPr lang="cs-CZ" dirty="0"/>
              <a:t>Téma může být i kontroverzní. Nedoporučuji ale, pokud chcete jen volně proklouzat k „D“ (přeci jen riziko silnější negativní reakce). </a:t>
            </a:r>
          </a:p>
          <a:p>
            <a:endParaRPr lang="cs-CZ" dirty="0"/>
          </a:p>
          <a:p>
            <a:r>
              <a:rPr lang="cs-CZ" dirty="0"/>
              <a:t>Vyhněte se dvěma extrémům – minimalistické ambice (taková </a:t>
            </a:r>
            <a:r>
              <a:rPr lang="cs-CZ" dirty="0" err="1"/>
              <a:t>roztlachanější</a:t>
            </a:r>
            <a:r>
              <a:rPr lang="cs-CZ" dirty="0"/>
              <a:t> seminárka), maximalistická ambice (ne, pravděpodobně nenapíšete druhou </a:t>
            </a:r>
            <a:r>
              <a:rPr lang="cs-CZ" dirty="0" err="1"/>
              <a:t>MtSaW</a:t>
            </a:r>
            <a:r>
              <a:rPr lang="cs-CZ" dirty="0"/>
              <a:t>).</a:t>
            </a:r>
          </a:p>
          <a:p>
            <a:endParaRPr lang="cs-CZ" dirty="0"/>
          </a:p>
        </p:txBody>
      </p:sp>
    </p:spTree>
    <p:extLst>
      <p:ext uri="{BB962C8B-B14F-4D97-AF65-F5344CB8AC3E}">
        <p14:creationId xmlns:p14="http://schemas.microsoft.com/office/powerpoint/2010/main" val="14509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362462"/>
          </a:xfrm>
        </p:spPr>
        <p:txBody>
          <a:bodyPr>
            <a:normAutofit fontScale="90000"/>
          </a:bodyPr>
          <a:lstStyle/>
          <a:p>
            <a:r>
              <a:rPr lang="cs-CZ" dirty="0"/>
              <a:t>Školitel/</a:t>
            </a:r>
            <a:r>
              <a:rPr lang="cs-CZ" dirty="0" err="1"/>
              <a:t>ka</a:t>
            </a:r>
            <a:endParaRPr lang="en-US" dirty="0"/>
          </a:p>
        </p:txBody>
      </p:sp>
      <p:sp>
        <p:nvSpPr>
          <p:cNvPr id="3" name="Zástupný symbol pro obsah 2"/>
          <p:cNvSpPr>
            <a:spLocks noGrp="1"/>
          </p:cNvSpPr>
          <p:nvPr>
            <p:ph idx="1"/>
          </p:nvPr>
        </p:nvSpPr>
        <p:spPr>
          <a:xfrm>
            <a:off x="108155" y="1032387"/>
            <a:ext cx="11985522" cy="5144576"/>
          </a:xfrm>
        </p:spPr>
        <p:txBody>
          <a:bodyPr>
            <a:normAutofit lnSpcReduction="10000"/>
          </a:bodyPr>
          <a:lstStyle/>
          <a:p>
            <a:pPr marL="0" indent="0">
              <a:buNone/>
            </a:pPr>
            <a:r>
              <a:rPr lang="cs-CZ" dirty="0"/>
              <a:t>Mail -</a:t>
            </a:r>
            <a:r>
              <a:rPr lang="en-US" dirty="0"/>
              <a:t>&gt; </a:t>
            </a:r>
            <a:r>
              <a:rPr lang="en-US" b="1" dirty="0" err="1">
                <a:solidFill>
                  <a:srgbClr val="FF0000"/>
                </a:solidFill>
              </a:rPr>
              <a:t>Konzultace</a:t>
            </a:r>
            <a:r>
              <a:rPr lang="cs-CZ" b="1" dirty="0">
                <a:solidFill>
                  <a:srgbClr val="FF0000"/>
                </a:solidFill>
              </a:rPr>
              <a:t>:</a:t>
            </a:r>
          </a:p>
          <a:p>
            <a:r>
              <a:rPr lang="cs-CZ" dirty="0"/>
              <a:t>Neporozumění -</a:t>
            </a:r>
            <a:r>
              <a:rPr lang="en-US" dirty="0"/>
              <a:t>&gt; </a:t>
            </a:r>
            <a:r>
              <a:rPr lang="en-US" dirty="0" err="1"/>
              <a:t>hled</a:t>
            </a:r>
            <a:r>
              <a:rPr lang="cs-CZ" dirty="0" err="1"/>
              <a:t>áme</a:t>
            </a:r>
            <a:r>
              <a:rPr lang="cs-CZ" dirty="0"/>
              <a:t> jinde</a:t>
            </a:r>
          </a:p>
          <a:p>
            <a:r>
              <a:rPr lang="cs-CZ" dirty="0"/>
              <a:t>Porozumění -</a:t>
            </a:r>
            <a:r>
              <a:rPr lang="en-US" dirty="0"/>
              <a:t>&gt; </a:t>
            </a:r>
            <a:r>
              <a:rPr lang="cs-CZ" dirty="0">
                <a:solidFill>
                  <a:srgbClr val="FF0000"/>
                </a:solidFill>
              </a:rPr>
              <a:t>(</a:t>
            </a:r>
            <a:r>
              <a:rPr lang="en-US" dirty="0" err="1">
                <a:solidFill>
                  <a:srgbClr val="FF0000"/>
                </a:solidFill>
              </a:rPr>
              <a:t>postupn</a:t>
            </a:r>
            <a:r>
              <a:rPr lang="cs-CZ" dirty="0">
                <a:solidFill>
                  <a:srgbClr val="FF0000"/>
                </a:solidFill>
              </a:rPr>
              <a:t>á) s</a:t>
            </a:r>
            <a:r>
              <a:rPr lang="en-US" dirty="0" err="1">
                <a:solidFill>
                  <a:srgbClr val="FF0000"/>
                </a:solidFill>
              </a:rPr>
              <a:t>pecifikace</a:t>
            </a:r>
            <a:r>
              <a:rPr lang="en-US" dirty="0">
                <a:solidFill>
                  <a:srgbClr val="FF0000"/>
                </a:solidFill>
              </a:rPr>
              <a:t> VO</a:t>
            </a:r>
            <a:r>
              <a:rPr lang="cs-CZ" dirty="0">
                <a:solidFill>
                  <a:srgbClr val="FF0000"/>
                </a:solidFill>
              </a:rPr>
              <a:t> -</a:t>
            </a:r>
            <a:r>
              <a:rPr lang="en-US" dirty="0">
                <a:solidFill>
                  <a:srgbClr val="FF0000"/>
                </a:solidFill>
              </a:rPr>
              <a:t>&gt; </a:t>
            </a:r>
            <a:r>
              <a:rPr lang="cs-CZ" dirty="0">
                <a:solidFill>
                  <a:srgbClr val="FF0000"/>
                </a:solidFill>
              </a:rPr>
              <a:t>zhodnocení metodologické (datové) náročnosti ve vztahu k vašim schopnostem -</a:t>
            </a:r>
            <a:r>
              <a:rPr lang="en-US" dirty="0">
                <a:solidFill>
                  <a:srgbClr val="FF0000"/>
                </a:solidFill>
              </a:rPr>
              <a:t>&gt; </a:t>
            </a:r>
            <a:r>
              <a:rPr lang="cs-CZ" dirty="0"/>
              <a:t>Úprava VO/záměru BP -</a:t>
            </a:r>
            <a:r>
              <a:rPr lang="en-US" dirty="0"/>
              <a:t>&gt;SIS</a:t>
            </a:r>
          </a:p>
          <a:p>
            <a:pPr marL="0" indent="0">
              <a:buNone/>
            </a:pPr>
            <a:r>
              <a:rPr lang="cs-CZ" dirty="0"/>
              <a:t>--------------------------------------------------------------</a:t>
            </a:r>
          </a:p>
          <a:p>
            <a:r>
              <a:rPr lang="cs-CZ" dirty="0"/>
              <a:t>Dobrý školitel – </a:t>
            </a:r>
            <a:r>
              <a:rPr lang="cs-CZ" b="1" dirty="0"/>
              <a:t>konzultuje, dává podněty + kritizuje (je-li třeba i tvrdě), ale nabízí řešení</a:t>
            </a:r>
            <a:r>
              <a:rPr lang="en-US" dirty="0"/>
              <a:t>.</a:t>
            </a:r>
            <a:r>
              <a:rPr lang="cs-CZ" dirty="0"/>
              <a:t> </a:t>
            </a:r>
            <a:r>
              <a:rPr lang="en-US" dirty="0"/>
              <a:t>M</a:t>
            </a:r>
            <a:r>
              <a:rPr lang="cs-CZ" dirty="0" err="1"/>
              <a:t>áte</a:t>
            </a:r>
            <a:r>
              <a:rPr lang="cs-CZ" dirty="0"/>
              <a:t> jistotu, že jeho „D“ </a:t>
            </a:r>
            <a:r>
              <a:rPr lang="en-US" dirty="0"/>
              <a:t>=</a:t>
            </a:r>
            <a:r>
              <a:rPr lang="cs-CZ" dirty="0"/>
              <a:t> D, ne F-</a:t>
            </a:r>
          </a:p>
          <a:p>
            <a:r>
              <a:rPr lang="cs-CZ" dirty="0"/>
              <a:t>Dobrý </a:t>
            </a:r>
            <a:r>
              <a:rPr lang="cs-CZ" dirty="0" err="1"/>
              <a:t>bakalariant</a:t>
            </a:r>
            <a:r>
              <a:rPr lang="cs-CZ" dirty="0"/>
              <a:t> – </a:t>
            </a:r>
            <a:r>
              <a:rPr lang="cs-CZ" b="1" dirty="0"/>
              <a:t>konzultuje a píše, má zájem, je pro-aktivní, reflektuje kritiku</a:t>
            </a:r>
          </a:p>
          <a:p>
            <a:endParaRPr lang="cs-CZ" dirty="0"/>
          </a:p>
          <a:p>
            <a:r>
              <a:rPr lang="cs-CZ" dirty="0"/>
              <a:t>Školitel je tím, kdo vás bude znát nejlépe (významné pro doporučující dopisy apod.)</a:t>
            </a:r>
          </a:p>
          <a:p>
            <a:endParaRPr lang="cs-CZ" dirty="0"/>
          </a:p>
          <a:p>
            <a:endParaRPr lang="cs-CZ" dirty="0"/>
          </a:p>
        </p:txBody>
      </p:sp>
    </p:spTree>
    <p:extLst>
      <p:ext uri="{BB962C8B-B14F-4D97-AF65-F5344CB8AC3E}">
        <p14:creationId xmlns:p14="http://schemas.microsoft.com/office/powerpoint/2010/main" val="2381579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4467" y="147484"/>
            <a:ext cx="5053778" cy="6626942"/>
          </a:xfrm>
        </p:spPr>
        <p:txBody>
          <a:bodyPr>
            <a:normAutofit/>
          </a:bodyPr>
          <a:lstStyle/>
          <a:p>
            <a:pPr marL="0" indent="0">
              <a:buNone/>
            </a:pPr>
            <a:endParaRPr lang="en-US" sz="2200" dirty="0">
              <a:latin typeface="Times New Roman" panose="02020603050405020304" pitchFamily="18" charset="0"/>
              <a:cs typeface="Times New Roman" panose="02020603050405020304" pitchFamily="18" charset="0"/>
            </a:endParaRPr>
          </a:p>
          <a:p>
            <a:r>
              <a:rPr lang="en-US" sz="2200" b="1" dirty="0">
                <a:latin typeface="Times New Roman" panose="02020603050405020304" pitchFamily="18" charset="0"/>
                <a:cs typeface="Times New Roman" panose="02020603050405020304" pitchFamily="18" charset="0"/>
              </a:rPr>
              <a:t>Mgr. et Mgr. Jan </a:t>
            </a:r>
            <a:r>
              <a:rPr lang="en-US" sz="2200" b="1" dirty="0" err="1">
                <a:latin typeface="Times New Roman" panose="02020603050405020304" pitchFamily="18" charset="0"/>
                <a:cs typeface="Times New Roman" panose="02020603050405020304" pitchFamily="18" charset="0"/>
              </a:rPr>
              <a:t>Ludvík</a:t>
            </a:r>
            <a:r>
              <a:rPr lang="en-US" sz="2200" b="1" dirty="0">
                <a:latin typeface="Times New Roman" panose="02020603050405020304" pitchFamily="18" charset="0"/>
                <a:cs typeface="Times New Roman" panose="02020603050405020304" pitchFamily="18" charset="0"/>
              </a:rPr>
              <a:t>, Ph.D.</a:t>
            </a:r>
            <a:r>
              <a:rPr lang="cs-CZ" sz="2200" b="1"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hlinkClick r:id="rId2"/>
              </a:rPr>
              <a:t>jan.ludvik@fsv.cuni.cz</a:t>
            </a:r>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Frozen conflicts and War: A Case study </a:t>
            </a:r>
          </a:p>
          <a:p>
            <a:r>
              <a:rPr lang="en-US" sz="2200" dirty="0">
                <a:latin typeface="Times New Roman" panose="02020603050405020304" pitchFamily="18" charset="0"/>
                <a:cs typeface="Times New Roman" panose="02020603050405020304" pitchFamily="18" charset="0"/>
              </a:rPr>
              <a:t>Economic sanctions and War: A Case study</a:t>
            </a:r>
          </a:p>
          <a:p>
            <a:pPr marL="0" marR="0" lvl="0" indent="0" algn="l" defTabSz="914400" rtl="0" eaLnBrk="0" fontAlgn="base" latinLnBrk="0" hangingPunct="0">
              <a:lnSpc>
                <a:spcPct val="100000"/>
              </a:lnSpc>
              <a:spcBef>
                <a:spcPct val="0"/>
              </a:spcBef>
              <a:spcAft>
                <a:spcPct val="0"/>
              </a:spcAft>
              <a:buClrTx/>
              <a:buSzTx/>
              <a:buFontTx/>
              <a:buNone/>
              <a:tabLst/>
            </a:pPr>
            <a:br>
              <a:rPr lang="en-US" sz="2200" dirty="0">
                <a:latin typeface="Times New Roman" panose="02020603050405020304" pitchFamily="18" charset="0"/>
                <a:cs typeface="Times New Roman" panose="02020603050405020304" pitchFamily="18" charset="0"/>
              </a:rPr>
            </a:br>
            <a:r>
              <a:rPr kumimoji="0" lang="cs-CZ" altLang="en-US" sz="22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Lukáš Hájek, Ph.D.</a:t>
            </a:r>
            <a:endParaRPr kumimoji="0" lang="cs-CZ"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2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Výzkum</a:t>
            </a: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v </a:t>
            </a:r>
            <a:r>
              <a:rPr kumimoji="0" lang="en-US" altLang="en-US" sz="22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oblasti</a:t>
            </a: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legislativního</a:t>
            </a: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chování</a:t>
            </a: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parlamentarismu</a:t>
            </a: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politických</a:t>
            </a: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stran</a:t>
            </a: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komunální</a:t>
            </a: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politiky</a:t>
            </a: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české</a:t>
            </a: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politiky</a:t>
            </a: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 to </a:t>
            </a:r>
            <a:r>
              <a:rPr kumimoji="0" lang="en-US" altLang="en-US" sz="22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zejména</a:t>
            </a: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za </a:t>
            </a:r>
            <a:r>
              <a:rPr kumimoji="0" lang="en-US" altLang="en-US" sz="22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použití</a:t>
            </a: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kvantitativních</a:t>
            </a: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metod</a:t>
            </a: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E-mail: </a:t>
            </a:r>
            <a:r>
              <a:rPr kumimoji="0" lang="en-US" altLang="en-US" sz="2200" b="0" i="0" u="none" strike="noStrike" cap="none" normalizeH="0" baseline="0" dirty="0">
                <a:ln>
                  <a:noFill/>
                </a:ln>
                <a:solidFill>
                  <a:srgbClr val="1155CC"/>
                </a:solidFill>
                <a:effectLst/>
                <a:latin typeface="Times New Roman" panose="02020603050405020304" pitchFamily="18" charset="0"/>
                <a:cs typeface="Times New Roman" panose="02020603050405020304" pitchFamily="18" charset="0"/>
                <a:hlinkClick r:id="rId3"/>
              </a:rPr>
              <a:t>lukas.hajek@fsv.cuni.cz</a:t>
            </a: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2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Témata</a:t>
            </a: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parlamentarismus</a:t>
            </a: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strany</a:t>
            </a: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 </a:t>
            </a:r>
            <a:r>
              <a:rPr kumimoji="0" lang="en-US" altLang="en-US" sz="22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stranické</a:t>
            </a: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systémy</a:t>
            </a: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česká</a:t>
            </a: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politika</a:t>
            </a: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politická</a:t>
            </a:r>
            <a:r>
              <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komunikace</a:t>
            </a:r>
            <a:endParaRPr kumimoji="0" lang="en-US" altLang="en-US" sz="22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endParaRPr>
          </a:p>
          <a:p>
            <a:pPr marL="0" indent="0">
              <a:buNone/>
            </a:pPr>
            <a:endParaRPr lang="en-US" dirty="0"/>
          </a:p>
        </p:txBody>
      </p:sp>
      <p:sp>
        <p:nvSpPr>
          <p:cNvPr id="4" name="TextovéPole 3"/>
          <p:cNvSpPr txBox="1"/>
          <p:nvPr/>
        </p:nvSpPr>
        <p:spPr>
          <a:xfrm>
            <a:off x="6066503" y="147484"/>
            <a:ext cx="5997678" cy="3693319"/>
          </a:xfrm>
          <a:prstGeom prst="rect">
            <a:avLst/>
          </a:prstGeom>
          <a:noFill/>
        </p:spPr>
        <p:txBody>
          <a:bodyPr wrap="square" rtlCol="0">
            <a:spAutoFit/>
          </a:bodyPr>
          <a:lstStyle/>
          <a:p>
            <a:r>
              <a:rPr lang="cs-CZ" b="1" dirty="0">
                <a:latin typeface="Times New Roman" panose="02020603050405020304" pitchFamily="18" charset="0"/>
                <a:cs typeface="Times New Roman" panose="02020603050405020304" pitchFamily="18" charset="0"/>
              </a:rPr>
              <a:t>Petra </a:t>
            </a:r>
            <a:r>
              <a:rPr lang="cs-CZ" b="1" dirty="0" err="1">
                <a:latin typeface="Times New Roman" panose="02020603050405020304" pitchFamily="18" charset="0"/>
                <a:cs typeface="Times New Roman" panose="02020603050405020304" pitchFamily="18" charset="0"/>
              </a:rPr>
              <a:t>Guasti</a:t>
            </a:r>
            <a:r>
              <a:rPr lang="cs-CZ" b="1" dirty="0">
                <a:latin typeface="Times New Roman" panose="02020603050405020304" pitchFamily="18" charset="0"/>
                <a:cs typeface="Times New Roman" panose="02020603050405020304" pitchFamily="18" charset="0"/>
              </a:rPr>
              <a:t> Ph.D</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hlinkClick r:id="rId4"/>
              </a:rPr>
              <a:t>petra.guasti@fsv.cuni.cz</a:t>
            </a:r>
            <a:r>
              <a:rPr lang="cs-CZ" dirty="0">
                <a:latin typeface="Times New Roman" panose="02020603050405020304" pitchFamily="18" charset="0"/>
                <a:cs typeface="Times New Roman" panose="02020603050405020304" pitchFamily="18" charset="0"/>
              </a:rPr>
              <a:t> </a:t>
            </a:r>
          </a:p>
          <a:p>
            <a:r>
              <a:rPr lang="en-US" dirty="0" err="1">
                <a:latin typeface="Times New Roman" panose="02020603050405020304" pitchFamily="18" charset="0"/>
                <a:cs typeface="Times New Roman" panose="02020603050405020304" pitchFamily="18" charset="0"/>
              </a:rPr>
              <a:t>odborné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zaměření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rekonfigurace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politického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prostoru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reprezentace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demokracie</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demokratizace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populismus</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participace</a:t>
            </a:r>
            <a:endParaRPr lang="cs-CZ"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1)    </a:t>
            </a:r>
            <a:r>
              <a:rPr lang="en-US" dirty="0" err="1">
                <a:latin typeface="Times New Roman" panose="02020603050405020304" pitchFamily="18" charset="0"/>
                <a:cs typeface="Times New Roman" panose="02020603050405020304" pitchFamily="18" charset="0"/>
              </a:rPr>
              <a:t>Representace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representativní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nároky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proměna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vazeb</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mezi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voliči</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volenými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zástupci</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2)    </a:t>
            </a:r>
            <a:r>
              <a:rPr lang="en-US" dirty="0" err="1">
                <a:latin typeface="Times New Roman" panose="02020603050405020304" pitchFamily="18" charset="0"/>
                <a:cs typeface="Times New Roman" panose="02020603050405020304" pitchFamily="18" charset="0"/>
              </a:rPr>
              <a:t>Demokracie</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demorkatizace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kvalita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demokracie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konsolidace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dekonsolidace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demokracie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vč</a:t>
            </a:r>
            <a:r>
              <a:rPr lang="en-US" dirty="0">
                <a:latin typeface="Times New Roman" panose="02020603050405020304" pitchFamily="18" charset="0"/>
                <a:cs typeface="Times New Roman" panose="02020603050405020304" pitchFamily="18" charset="0"/>
              </a:rPr>
              <a:t>. backsliding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středoevropském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prostoru</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3)    </a:t>
            </a:r>
            <a:r>
              <a:rPr lang="en-US" dirty="0" err="1">
                <a:latin typeface="Times New Roman" panose="02020603050405020304" pitchFamily="18" charset="0"/>
                <a:cs typeface="Times New Roman" panose="02020603050405020304" pitchFamily="18" charset="0"/>
              </a:rPr>
              <a:t>Demokratické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inovace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např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participativní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rozpočtování</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4)    </a:t>
            </a:r>
            <a:r>
              <a:rPr lang="en-US" dirty="0" err="1">
                <a:latin typeface="Times New Roman" panose="02020603050405020304" pitchFamily="18" charset="0"/>
                <a:cs typeface="Times New Roman" panose="02020603050405020304" pitchFamily="18" charset="0"/>
              </a:rPr>
              <a:t>Dopady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pandemie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demokratické</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vládnutí</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5)    </a:t>
            </a:r>
            <a:r>
              <a:rPr lang="en-US" dirty="0" err="1">
                <a:latin typeface="Times New Roman" panose="02020603050405020304" pitchFamily="18" charset="0"/>
                <a:cs typeface="Times New Roman" panose="02020603050405020304" pitchFamily="18" charset="0"/>
              </a:rPr>
              <a:t>Populismus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variace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populismu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především</a:t>
            </a:r>
            <a:r>
              <a:rPr lang="en-US" dirty="0">
                <a:latin typeface="Times New Roman" panose="02020603050405020304" pitchFamily="18" charset="0"/>
                <a:cs typeface="Times New Roman" panose="02020603050405020304" pitchFamily="18" charset="0"/>
              </a:rPr>
              <a:t> v EU (</a:t>
            </a:r>
            <a:r>
              <a:rPr lang="en-US" dirty="0" err="1">
                <a:latin typeface="Times New Roman" panose="02020603050405020304" pitchFamily="18" charset="0"/>
                <a:cs typeface="Times New Roman" panose="02020603050405020304" pitchFamily="18" charset="0"/>
              </a:rPr>
              <a:t>např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technokratický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populismus</a:t>
            </a:r>
            <a:r>
              <a:rPr lang="en-US" dirty="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
        <p:nvSpPr>
          <p:cNvPr id="9" name="Rectangle 5"/>
          <p:cNvSpPr>
            <a:spLocks noChangeArrowheads="1"/>
          </p:cNvSpPr>
          <p:nvPr/>
        </p:nvSpPr>
        <p:spPr bwMode="auto">
          <a:xfrm>
            <a:off x="6066503" y="4121189"/>
            <a:ext cx="5801030" cy="252376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David Jágr, Ph.D.</a:t>
            </a:r>
            <a:endPar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en-US" sz="20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sz="2000" dirty="0">
                <a:solidFill>
                  <a:srgbClr val="222222"/>
                </a:solidFill>
                <a:latin typeface="Times New Roman" panose="02020603050405020304" pitchFamily="18" charset="0"/>
                <a:cs typeface="Times New Roman" panose="02020603050405020304" pitchFamily="18" charset="0"/>
              </a:rPr>
              <a:t> </a:t>
            </a:r>
            <a:r>
              <a:rPr lang="en-US" altLang="en-US" sz="2000" dirty="0" err="1">
                <a:solidFill>
                  <a:srgbClr val="222222"/>
                </a:solidFill>
                <a:latin typeface="Times New Roman" panose="02020603050405020304" pitchFamily="18" charset="0"/>
                <a:cs typeface="Times New Roman" panose="02020603050405020304" pitchFamily="18" charset="0"/>
              </a:rPr>
              <a:t>Parlamentarismus</a:t>
            </a:r>
            <a:r>
              <a:rPr lang="en-US" altLang="en-US" sz="2000" dirty="0">
                <a:solidFill>
                  <a:srgbClr val="222222"/>
                </a:solidFill>
                <a:latin typeface="Times New Roman" panose="02020603050405020304" pitchFamily="18" charset="0"/>
                <a:cs typeface="Times New Roman" panose="02020603050405020304" pitchFamily="18" charset="0"/>
              </a:rPr>
              <a:t> a </a:t>
            </a:r>
            <a:r>
              <a:rPr lang="en-US" altLang="en-US" sz="2000" dirty="0" err="1">
                <a:solidFill>
                  <a:srgbClr val="222222"/>
                </a:solidFill>
                <a:latin typeface="Times New Roman" panose="02020603050405020304" pitchFamily="18" charset="0"/>
                <a:cs typeface="Times New Roman" panose="02020603050405020304" pitchFamily="18" charset="0"/>
              </a:rPr>
              <a:t>reprezentace</a:t>
            </a:r>
            <a:endParaRPr lang="en-US" altLang="en-US" sz="2000" dirty="0">
              <a:solidFill>
                <a:srgbClr val="222222"/>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0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
            </a:r>
            <a:r>
              <a:rPr lang="en-US" altLang="en-US" sz="2000" dirty="0" err="1">
                <a:solidFill>
                  <a:srgbClr val="222222"/>
                </a:solidFill>
                <a:latin typeface="Times New Roman" panose="02020603050405020304" pitchFamily="18" charset="0"/>
                <a:cs typeface="Times New Roman" panose="02020603050405020304" pitchFamily="18" charset="0"/>
              </a:rPr>
              <a:t>Reprezentace</a:t>
            </a:r>
            <a:r>
              <a:rPr lang="en-US" altLang="en-US" sz="2000" dirty="0">
                <a:solidFill>
                  <a:srgbClr val="222222"/>
                </a:solidFill>
                <a:latin typeface="Times New Roman" panose="02020603050405020304" pitchFamily="18" charset="0"/>
                <a:cs typeface="Times New Roman" panose="02020603050405020304" pitchFamily="18" charset="0"/>
              </a:rPr>
              <a:t> </a:t>
            </a:r>
            <a:r>
              <a:rPr lang="en-US" altLang="en-US" sz="2000" dirty="0" err="1">
                <a:solidFill>
                  <a:srgbClr val="222222"/>
                </a:solidFill>
                <a:latin typeface="Times New Roman" panose="02020603050405020304" pitchFamily="18" charset="0"/>
                <a:cs typeface="Times New Roman" panose="02020603050405020304" pitchFamily="18" charset="0"/>
              </a:rPr>
              <a:t>menšin</a:t>
            </a:r>
            <a:r>
              <a:rPr lang="en-US" altLang="en-US" sz="2000" dirty="0">
                <a:solidFill>
                  <a:srgbClr val="222222"/>
                </a:solidFill>
                <a:latin typeface="Times New Roman" panose="02020603050405020304" pitchFamily="18" charset="0"/>
                <a:cs typeface="Times New Roman" panose="02020603050405020304" pitchFamily="18" charset="0"/>
              </a:rPr>
              <a:t>, </a:t>
            </a:r>
            <a:r>
              <a:rPr lang="en-US" altLang="en-US" sz="2000" dirty="0" err="1">
                <a:solidFill>
                  <a:srgbClr val="222222"/>
                </a:solidFill>
                <a:latin typeface="Times New Roman" panose="02020603050405020304" pitchFamily="18" charset="0"/>
                <a:cs typeface="Times New Roman" panose="02020603050405020304" pitchFamily="18" charset="0"/>
              </a:rPr>
              <a:t>politická</a:t>
            </a:r>
            <a:r>
              <a:rPr lang="en-US" altLang="en-US" sz="2000" dirty="0">
                <a:solidFill>
                  <a:srgbClr val="222222"/>
                </a:solidFill>
                <a:latin typeface="Times New Roman" panose="02020603050405020304" pitchFamily="18" charset="0"/>
                <a:cs typeface="Times New Roman" panose="02020603050405020304" pitchFamily="18" charset="0"/>
              </a:rPr>
              <a:t> </a:t>
            </a:r>
            <a:r>
              <a:rPr lang="en-US" altLang="en-US" sz="2000" dirty="0" err="1">
                <a:solidFill>
                  <a:srgbClr val="222222"/>
                </a:solidFill>
                <a:latin typeface="Times New Roman" panose="02020603050405020304" pitchFamily="18" charset="0"/>
                <a:cs typeface="Times New Roman" panose="02020603050405020304" pitchFamily="18" charset="0"/>
              </a:rPr>
              <a:t>reprezentace</a:t>
            </a:r>
            <a:r>
              <a:rPr lang="en-US" altLang="en-US" sz="2000" dirty="0">
                <a:solidFill>
                  <a:srgbClr val="222222"/>
                </a:solidFill>
                <a:latin typeface="Times New Roman" panose="02020603050405020304" pitchFamily="18" charset="0"/>
                <a:cs typeface="Times New Roman" panose="02020603050405020304" pitchFamily="18" charset="0"/>
              </a:rPr>
              <a:t>, </a:t>
            </a:r>
            <a:r>
              <a:rPr lang="en-US" altLang="en-US" sz="2000" dirty="0" err="1">
                <a:solidFill>
                  <a:srgbClr val="222222"/>
                </a:solidFill>
                <a:latin typeface="Times New Roman" panose="02020603050405020304" pitchFamily="18" charset="0"/>
                <a:cs typeface="Times New Roman" panose="02020603050405020304" pitchFamily="18" charset="0"/>
              </a:rPr>
              <a:t>česká</a:t>
            </a:r>
            <a:r>
              <a:rPr lang="en-US" altLang="en-US" sz="2000" dirty="0">
                <a:solidFill>
                  <a:srgbClr val="222222"/>
                </a:solidFill>
                <a:latin typeface="Times New Roman" panose="02020603050405020304" pitchFamily="18" charset="0"/>
                <a:cs typeface="Times New Roman" panose="02020603050405020304" pitchFamily="18" charset="0"/>
              </a:rPr>
              <a:t> </a:t>
            </a:r>
            <a:r>
              <a:rPr lang="en-US" altLang="en-US" sz="2000" dirty="0" err="1">
                <a:solidFill>
                  <a:srgbClr val="222222"/>
                </a:solidFill>
                <a:latin typeface="Times New Roman" panose="02020603050405020304" pitchFamily="18" charset="0"/>
                <a:cs typeface="Times New Roman" panose="02020603050405020304" pitchFamily="18" charset="0"/>
              </a:rPr>
              <a:t>politika</a:t>
            </a:r>
            <a:endParaRPr lang="en-US" altLang="en-US" sz="2000" dirty="0">
              <a:solidFill>
                <a:srgbClr val="222222"/>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endParaRPr lang="en-US" altLang="en-US" sz="2000" dirty="0">
              <a:solidFill>
                <a:srgbClr val="222222"/>
              </a:solidFill>
              <a:latin typeface="Times New Roman" panose="02020603050405020304" pitchFamily="18" charset="0"/>
              <a:cs typeface="Times New Roman" panose="02020603050405020304" pitchFamily="18" charset="0"/>
            </a:endParaRPr>
          </a:p>
          <a:p>
            <a:pPr eaLnBrk="0" fontAlgn="base" hangingPunct="0">
              <a:spcBef>
                <a:spcPct val="0"/>
              </a:spcBef>
              <a:spcAft>
                <a:spcPct val="0"/>
              </a:spcAft>
              <a:buFontTx/>
              <a:buChar char="•"/>
            </a:pPr>
            <a:r>
              <a:rPr kumimoji="0" lang="en-US" altLang="en-US" sz="20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E-mail: </a:t>
            </a:r>
            <a:r>
              <a:rPr lang="en-GB" sz="2000" b="0" i="0" u="none" strike="noStrike" dirty="0">
                <a:solidFill>
                  <a:srgbClr val="56883B"/>
                </a:solidFill>
                <a:effectLst/>
                <a:latin typeface="Times New Roman" panose="02020603050405020304" pitchFamily="18" charset="0"/>
                <a:cs typeface="Times New Roman" panose="02020603050405020304" pitchFamily="18" charset="0"/>
                <a:hlinkClick r:id="rId5"/>
              </a:rPr>
              <a:t>david.jagr@fsv.cuni.cz</a:t>
            </a:r>
            <a:endParaRPr kumimoji="0" lang="en-US" altLang="en-US" sz="20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19666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30823" y="509954"/>
            <a:ext cx="11579469" cy="5667009"/>
          </a:xfrm>
        </p:spPr>
        <p:txBody>
          <a:bodyPr>
            <a:normAutofit fontScale="77500" lnSpcReduction="20000"/>
          </a:bodyPr>
          <a:lstStyle/>
          <a:p>
            <a:r>
              <a:rPr lang="cs-CZ" b="1" dirty="0"/>
              <a:t>tři otázky:</a:t>
            </a:r>
            <a:endParaRPr lang="cs-CZ" dirty="0"/>
          </a:p>
          <a:p>
            <a:r>
              <a:rPr lang="cs-CZ" b="1" dirty="0"/>
              <a:t>Je deskriptivní práce přijatelná?</a:t>
            </a:r>
            <a:r>
              <a:rPr lang="cs-CZ" dirty="0"/>
              <a:t> Ano, ale musíte vysvětlit proč je oborově přínosná. Např. chcete zmapovat a analyzovat určitou dosud nepopsanou – oborově však relevantní – událost. Či chcete ukázat, že s doposud nevyužitými daty se výrazně změní chápání určitého (třebas již popsaného) případu. U deskriptivních prací je ceněn sběr původních dat (např. archivním výzkumem) a jejich následné strukturované představení.</a:t>
            </a:r>
          </a:p>
          <a:p>
            <a:endParaRPr lang="cs-CZ" dirty="0"/>
          </a:p>
          <a:p>
            <a:r>
              <a:rPr lang="cs-CZ" b="1" dirty="0"/>
              <a:t>Musí práce obsahovat hypotézy?</a:t>
            </a:r>
            <a:r>
              <a:rPr lang="cs-CZ" dirty="0"/>
              <a:t> Ne; u řady prací (</a:t>
            </a:r>
            <a:r>
              <a:rPr lang="cs-CZ" dirty="0" err="1"/>
              <a:t>konceptualizačních</a:t>
            </a:r>
            <a:r>
              <a:rPr lang="cs-CZ" dirty="0"/>
              <a:t>, deskriptivních, </a:t>
            </a:r>
            <a:r>
              <a:rPr lang="cs-CZ" dirty="0" err="1"/>
              <a:t>interpretativních</a:t>
            </a:r>
            <a:r>
              <a:rPr lang="cs-CZ" dirty="0"/>
              <a:t>) si mnohdy vystačíte s výzkumnou otázkou. Hodláte-li však testovat teorii, hypotézy být přítomny musí. Přitom musí být jasné, jak jste je z teorie odvodili a jaký význam pro danou teorii bude mít jejich zamítnutí, či potvrzení.</a:t>
            </a:r>
          </a:p>
          <a:p>
            <a:r>
              <a:rPr lang="cs-CZ" i="1" dirty="0"/>
              <a:t>Přitom práce může využívat teorii, aniž by nutně usilovala o její testování. Lze např. Konstruovat scénáře, aplikovat teorii pro vysvětlení (či pochopení) konkrétního historického případu, hodnocení efektivity politiky atd.</a:t>
            </a:r>
          </a:p>
          <a:p>
            <a:endParaRPr lang="cs-CZ" dirty="0"/>
          </a:p>
          <a:p>
            <a:r>
              <a:rPr lang="cs-CZ" b="1" i="1" dirty="0">
                <a:solidFill>
                  <a:schemeClr val="tx1">
                    <a:lumMod val="75000"/>
                    <a:lumOff val="25000"/>
                  </a:schemeClr>
                </a:solidFill>
              </a:rPr>
              <a:t>Jaký je vztah projektu BP a vlastní BP?</a:t>
            </a:r>
            <a:r>
              <a:rPr lang="cs-CZ" i="1" dirty="0">
                <a:solidFill>
                  <a:schemeClr val="tx1">
                    <a:lumMod val="75000"/>
                    <a:lumOff val="25000"/>
                  </a:schemeClr>
                </a:solidFill>
              </a:rPr>
              <a:t> Projekt ničím nenahrazuje BP, či její část – jedná se sice o související, leč odlišné entity. Projekt BP má za úkol načrtnout téma a základní cíl práce. Vlastní práce v základních rysech musí odrážet projekt BP. Je však možné, že bude třeba upřesnit, či částečně omezit některé výzkumné otázky, případně pozměnit metody analýzy. Zásadní změny by měly být řešeny změnou projektu (v SIS).</a:t>
            </a:r>
          </a:p>
        </p:txBody>
      </p:sp>
    </p:spTree>
    <p:extLst>
      <p:ext uri="{BB962C8B-B14F-4D97-AF65-F5344CB8AC3E}">
        <p14:creationId xmlns:p14="http://schemas.microsoft.com/office/powerpoint/2010/main" val="997356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Bakalářská práce – co od vás čekáme:</a:t>
            </a:r>
          </a:p>
        </p:txBody>
      </p:sp>
      <p:sp>
        <p:nvSpPr>
          <p:cNvPr id="3" name="Zástupný symbol pro obsah 2"/>
          <p:cNvSpPr>
            <a:spLocks noGrp="1"/>
          </p:cNvSpPr>
          <p:nvPr>
            <p:ph idx="1"/>
          </p:nvPr>
        </p:nvSpPr>
        <p:spPr/>
        <p:txBody>
          <a:bodyPr/>
          <a:lstStyle/>
          <a:p>
            <a:r>
              <a:rPr lang="cs-CZ" b="1" dirty="0"/>
              <a:t>Co hledáme, co chceme</a:t>
            </a:r>
            <a:r>
              <a:rPr lang="cs-CZ" dirty="0"/>
              <a:t>: Především jasný cíl, a (oborově relevantní) </a:t>
            </a:r>
            <a:r>
              <a:rPr lang="cs-CZ" b="1" u="sng" dirty="0"/>
              <a:t>zacílenou výzkumnou otázku</a:t>
            </a:r>
            <a:r>
              <a:rPr lang="cs-CZ" dirty="0"/>
              <a:t>. V návaznosti pak její zodpovězení. Absence jasně definovaného cíle a výzkumné otázky → snížené hodnocení.</a:t>
            </a:r>
          </a:p>
          <a:p>
            <a:r>
              <a:rPr lang="cs-CZ" dirty="0"/>
              <a:t>Struktura práce, využité metody a data musí korespondovat s řešenou výzkumnou otázkou</a:t>
            </a:r>
            <a:r>
              <a:rPr lang="cs-CZ" b="1" u="sng" dirty="0"/>
              <a:t>. Kvalitu práce poměřujeme naplněním cíle a zodpovězením otázky – to je hlavní kritérium.</a:t>
            </a:r>
          </a:p>
          <a:p>
            <a:endParaRPr lang="cs-CZ" dirty="0"/>
          </a:p>
          <a:p>
            <a:r>
              <a:rPr lang="cs-CZ" b="1" dirty="0">
                <a:solidFill>
                  <a:srgbClr val="FF0000"/>
                </a:solidFill>
              </a:rPr>
              <a:t>Zároveň chceme vidět alespoň pokus o zapojení vaší práce do širších oborových debat, či alespoň navázání na existující odborné práce.</a:t>
            </a:r>
          </a:p>
        </p:txBody>
      </p:sp>
    </p:spTree>
    <p:extLst>
      <p:ext uri="{BB962C8B-B14F-4D97-AF65-F5344CB8AC3E}">
        <p14:creationId xmlns:p14="http://schemas.microsoft.com/office/powerpoint/2010/main" val="2909288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457200"/>
            <a:ext cx="10515600" cy="5719763"/>
          </a:xfrm>
        </p:spPr>
        <p:txBody>
          <a:bodyPr>
            <a:normAutofit lnSpcReduction="10000"/>
          </a:bodyPr>
          <a:lstStyle/>
          <a:p>
            <a:r>
              <a:rPr lang="cs-CZ" dirty="0"/>
              <a:t>Na úrovni BP není tak podstatné, zda usilujete o testování teorie, deskripci, konceptualizaci, či </a:t>
            </a:r>
            <a:r>
              <a:rPr lang="cs-CZ" dirty="0" err="1"/>
              <a:t>interpretativní</a:t>
            </a:r>
            <a:r>
              <a:rPr lang="cs-CZ" dirty="0"/>
              <a:t> výzkum. </a:t>
            </a:r>
          </a:p>
          <a:p>
            <a:endParaRPr lang="cs-CZ" dirty="0"/>
          </a:p>
          <a:p>
            <a:r>
              <a:rPr lang="cs-CZ" dirty="0"/>
              <a:t>Podstatné je:</a:t>
            </a:r>
          </a:p>
          <a:p>
            <a:pPr lvl="1"/>
            <a:r>
              <a:rPr lang="cs-CZ" b="1" dirty="0"/>
              <a:t> (i) jasně říci co děláte</a:t>
            </a:r>
            <a:r>
              <a:rPr lang="cs-CZ" dirty="0"/>
              <a:t>, </a:t>
            </a:r>
          </a:p>
          <a:p>
            <a:pPr lvl="1"/>
            <a:r>
              <a:rPr lang="cs-CZ" dirty="0"/>
              <a:t>(</a:t>
            </a:r>
            <a:r>
              <a:rPr lang="cs-CZ" dirty="0" err="1"/>
              <a:t>ii</a:t>
            </a:r>
            <a:r>
              <a:rPr lang="cs-CZ" dirty="0"/>
              <a:t>) vysvětlit proč je to oborově významné, případně </a:t>
            </a:r>
          </a:p>
          <a:p>
            <a:pPr lvl="1"/>
            <a:r>
              <a:rPr lang="cs-CZ" dirty="0"/>
              <a:t>(</a:t>
            </a:r>
            <a:r>
              <a:rPr lang="cs-CZ" dirty="0" err="1"/>
              <a:t>iii</a:t>
            </a:r>
            <a:r>
              <a:rPr lang="cs-CZ" dirty="0"/>
              <a:t>) nastínit společenský význam tématu a </a:t>
            </a:r>
          </a:p>
          <a:p>
            <a:pPr lvl="1"/>
            <a:r>
              <a:rPr lang="cs-CZ" b="1" dirty="0"/>
              <a:t>(</a:t>
            </a:r>
            <a:r>
              <a:rPr lang="cs-CZ" b="1" dirty="0" err="1"/>
              <a:t>iv</a:t>
            </a:r>
            <a:r>
              <a:rPr lang="cs-CZ" b="1" dirty="0"/>
              <a:t>) především ukázat, že jste schopni navrhnout a korektně provést řešení daného problému – výzkumné otázky.</a:t>
            </a:r>
          </a:p>
          <a:p>
            <a:endParaRPr lang="cs-CZ" dirty="0"/>
          </a:p>
          <a:p>
            <a:r>
              <a:rPr lang="cs-CZ" i="1" dirty="0"/>
              <a:t>Metodologicky práce musí být smysluplná (rozumný </a:t>
            </a:r>
            <a:r>
              <a:rPr lang="cs-CZ" i="1" dirty="0" err="1"/>
              <a:t>research</a:t>
            </a:r>
            <a:r>
              <a:rPr lang="cs-CZ" i="1" dirty="0"/>
              <a:t> design, vhodné metody), nemusí být ale metodologicky dokonalá (chápeme, že máte jen omezený metodologický </a:t>
            </a:r>
            <a:r>
              <a:rPr lang="cs-CZ" i="1" dirty="0" err="1"/>
              <a:t>toolkit</a:t>
            </a:r>
            <a:r>
              <a:rPr lang="cs-CZ" i="1" dirty="0"/>
              <a:t>, že nebudete moci využít ty nejsofistikovanější metody pro daný problém).</a:t>
            </a:r>
          </a:p>
        </p:txBody>
      </p:sp>
    </p:spTree>
    <p:extLst>
      <p:ext uri="{BB962C8B-B14F-4D97-AF65-F5344CB8AC3E}">
        <p14:creationId xmlns:p14="http://schemas.microsoft.com/office/powerpoint/2010/main" val="374567356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TotalTime>
  <Words>2148</Words>
  <Application>Microsoft Macintosh PowerPoint</Application>
  <PresentationFormat>Widescreen</PresentationFormat>
  <Paragraphs>125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Motiv Office</vt:lpstr>
      <vt:lpstr>Bakalářský seminář I.</vt:lpstr>
      <vt:lpstr>PowerPoint Presentation</vt:lpstr>
      <vt:lpstr>Teze (projekt BP)</vt:lpstr>
      <vt:lpstr>Výběr tématu/VO</vt:lpstr>
      <vt:lpstr>Školitel/ka</vt:lpstr>
      <vt:lpstr>PowerPoint Presentation</vt:lpstr>
      <vt:lpstr>PowerPoint Presentation</vt:lpstr>
      <vt:lpstr>Bakalářská práce – co od vás čekáme:</vt:lpstr>
      <vt:lpstr>PowerPoint Presentation</vt:lpstr>
      <vt:lpstr>Obsahové aspekty </vt:lpstr>
      <vt:lpstr>Struktura: </vt:lpstr>
      <vt:lpstr>PowerPoint Presentation</vt:lpstr>
      <vt:lpstr>Formální aspekty: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Bakalářská seminář I.</dc:title>
  <dc:creator>30804483,Jan Kofroň,staffs</dc:creator>
  <cp:lastModifiedBy>Jan Kofroň</cp:lastModifiedBy>
  <cp:revision>29</cp:revision>
  <dcterms:created xsi:type="dcterms:W3CDTF">2019-03-07T15:01:30Z</dcterms:created>
  <dcterms:modified xsi:type="dcterms:W3CDTF">2024-03-07T12:38:20Z</dcterms:modified>
</cp:coreProperties>
</file>