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4"/>
  </p:notesMasterIdLst>
  <p:handoutMasterIdLst>
    <p:handoutMasterId r:id="rId45"/>
  </p:handoutMasterIdLst>
  <p:sldIdLst>
    <p:sldId id="352" r:id="rId2"/>
    <p:sldId id="256" r:id="rId3"/>
    <p:sldId id="355" r:id="rId4"/>
    <p:sldId id="362" r:id="rId5"/>
    <p:sldId id="313" r:id="rId6"/>
    <p:sldId id="363" r:id="rId7"/>
    <p:sldId id="364" r:id="rId8"/>
    <p:sldId id="365" r:id="rId9"/>
    <p:sldId id="371" r:id="rId10"/>
    <p:sldId id="372" r:id="rId11"/>
    <p:sldId id="356" r:id="rId12"/>
    <p:sldId id="357" r:id="rId13"/>
    <p:sldId id="367" r:id="rId14"/>
    <p:sldId id="359" r:id="rId15"/>
    <p:sldId id="332" r:id="rId16"/>
    <p:sldId id="366" r:id="rId17"/>
    <p:sldId id="314" r:id="rId18"/>
    <p:sldId id="315" r:id="rId19"/>
    <p:sldId id="316" r:id="rId20"/>
    <p:sldId id="348" r:id="rId21"/>
    <p:sldId id="349" r:id="rId22"/>
    <p:sldId id="369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60" r:id="rId35"/>
    <p:sldId id="361" r:id="rId36"/>
    <p:sldId id="328" r:id="rId37"/>
    <p:sldId id="329" r:id="rId38"/>
    <p:sldId id="330" r:id="rId39"/>
    <p:sldId id="333" r:id="rId40"/>
    <p:sldId id="331" r:id="rId41"/>
    <p:sldId id="347" r:id="rId42"/>
    <p:sldId id="312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7" autoAdjust="0"/>
    <p:restoredTop sz="94629" autoAdjust="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FSV-UK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68E40C1-E27C-4432-A693-B9EF115BDD8E}" type="datetime1">
              <a:rPr lang="en-US"/>
              <a:pPr/>
              <a:t>10/3/2023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/>
              <a:t>Soutěžní výhody ČR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2A26B12-3BF5-4928-BAE6-65D731A2A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F1BC8FD-B06A-4520-873C-CE0DFA7E94C6}" type="datetime1">
              <a:rPr lang="en-US"/>
              <a:pPr/>
              <a:t>10/3/2023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E6BFEF4-2080-4D63-AB5C-B1E735340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39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5B79CAC4-117F-45AE-8FC2-12704CAB2E73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23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3174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3B0A8340-287E-431E-A193-AC5F2AAF1E09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32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096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485E544-09FC-4BB6-B1DF-6B244BB0A9BB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33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198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34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35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FF73B836-FB59-45B0-BF68-AD4CFAF1C52D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24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3277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23CBFDC8-4876-4D38-95DD-E66C78764C1B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25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3379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11694CA0-F0B7-479B-AB4B-0092A6374A4C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26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3482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E16C1E61-8C4B-4843-816C-4DE49D8C11C1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27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3584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0768C259-D558-4116-B404-DEDC91C1E65D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28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3686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C646E907-F1A9-4768-A011-F5E11F2EBE85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29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3789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30E10FE7-8C43-4B55-A7CE-ABBED16AEC4B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30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3891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6FB37785-8D1D-4AA4-BB3E-1C287314605D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31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3994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B468-8CFB-4430-9FAB-C0835125B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A8C6-2D1E-4CBF-9770-7501CD669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8A3F-71A1-40E0-8A09-26C05BCDC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96ED-689E-4C3D-B2D8-4A64C6E17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E8C3-E8E6-4F68-A4F6-CD5D698D4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5F07-F608-4C35-A0FE-944324832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C2D39-D804-4416-A05D-7DFF50B54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4F2FA-35ED-4FC9-A11E-087C18BAF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B5BA-2D95-46E7-9B6D-71353BAD9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5F86-D0B2-4F1C-8426-38A79978B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BEA644-3AAB-419E-B9EC-82F47AEB7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BD237B-C9A0-4338-A9CF-46E65B9403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lat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public_(Plato)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8736012" cy="6264275"/>
          </a:xfrm>
        </p:spPr>
        <p:txBody>
          <a:bodyPr>
            <a:normAutofit fontScale="90000"/>
          </a:bodyPr>
          <a:lstStyle/>
          <a:p>
            <a:pPr marL="914400" indent="-914400" algn="ctr" eaLnBrk="1" hangingPunct="1">
              <a:defRPr/>
            </a:pPr>
            <a:r>
              <a:rPr lang="cs-CZ" altLang="ja-JP" sz="3600" dirty="0" err="1" smtClean="0">
                <a:ea typeface="ＭＳ Ｐゴシック" charset="-128"/>
              </a:rPr>
              <a:t>Ethics</a:t>
            </a:r>
            <a:r>
              <a:rPr lang="cs-CZ" altLang="ja-JP" sz="3600" dirty="0" smtClean="0">
                <a:ea typeface="ＭＳ Ｐゴシック" charset="-128"/>
              </a:rPr>
              <a:t> and </a:t>
            </a:r>
            <a:r>
              <a:rPr lang="cs-CZ" altLang="ja-JP" sz="3600" dirty="0" err="1" smtClean="0">
                <a:ea typeface="ＭＳ Ｐゴシック" charset="-128"/>
              </a:rPr>
              <a:t>Economics</a:t>
            </a:r>
            <a:r>
              <a:rPr lang="cs-CZ" altLang="ja-JP" sz="3600" dirty="0" smtClean="0">
                <a:ea typeface="ＭＳ Ｐゴシック" charset="-128"/>
              </a:rPr>
              <a:t/>
            </a:r>
            <a:br>
              <a:rPr lang="cs-CZ" altLang="ja-JP" sz="3600" dirty="0" smtClean="0">
                <a:ea typeface="ＭＳ Ｐゴシック" charset="-128"/>
              </a:rPr>
            </a:br>
            <a:r>
              <a:rPr lang="cs-CZ" altLang="ja-JP" sz="3600" dirty="0" err="1" smtClean="0">
                <a:ea typeface="ＭＳ Ｐゴシック" charset="-128"/>
              </a:rPr>
              <a:t>Week</a:t>
            </a:r>
            <a:r>
              <a:rPr lang="cs-CZ" altLang="ja-JP" sz="3600" dirty="0" smtClean="0">
                <a:ea typeface="ＭＳ Ｐゴシック" charset="-128"/>
              </a:rPr>
              <a:t> 1</a:t>
            </a:r>
            <a:br>
              <a:rPr lang="cs-CZ" altLang="ja-JP" sz="3600" dirty="0" smtClean="0">
                <a:ea typeface="ＭＳ Ｐゴシック" charset="-128"/>
              </a:rPr>
            </a:br>
            <a:r>
              <a:rPr lang="cs-CZ" altLang="ja-JP" sz="3600" dirty="0">
                <a:ea typeface="ＭＳ Ｐゴシック" charset="-128"/>
              </a:rPr>
              <a:t/>
            </a:r>
            <a:br>
              <a:rPr lang="cs-CZ" altLang="ja-JP" sz="3600" dirty="0">
                <a:ea typeface="ＭＳ Ｐゴシック" charset="-128"/>
              </a:rPr>
            </a:br>
            <a:r>
              <a:rPr lang="cs-CZ" altLang="ja-JP" sz="4400" dirty="0" err="1" smtClean="0">
                <a:ea typeface="ＭＳ Ｐゴシック" charset="-128"/>
              </a:rPr>
              <a:t>What</a:t>
            </a:r>
            <a:r>
              <a:rPr lang="cs-CZ" altLang="ja-JP" sz="4400" dirty="0" smtClean="0">
                <a:ea typeface="ＭＳ Ｐゴシック" charset="-128"/>
              </a:rPr>
              <a:t> </a:t>
            </a:r>
            <a:r>
              <a:rPr lang="cs-CZ" altLang="ja-JP" sz="4400" dirty="0" err="1" smtClean="0">
                <a:ea typeface="ＭＳ Ｐゴシック" charset="-128"/>
              </a:rPr>
              <a:t>is</a:t>
            </a:r>
            <a:r>
              <a:rPr lang="cs-CZ" altLang="ja-JP" sz="4400" dirty="0" smtClean="0">
                <a:ea typeface="ＭＳ Ｐゴシック" charset="-128"/>
              </a:rPr>
              <a:t/>
            </a:r>
            <a:br>
              <a:rPr lang="cs-CZ" altLang="ja-JP" sz="4400" dirty="0" smtClean="0">
                <a:ea typeface="ＭＳ Ｐゴシック" charset="-128"/>
              </a:rPr>
            </a:br>
            <a:r>
              <a:rPr lang="cs-CZ" altLang="ja-JP" sz="4400" dirty="0" smtClean="0">
                <a:ea typeface="ＭＳ Ｐゴシック" charset="-128"/>
              </a:rPr>
              <a:t>x</a:t>
            </a:r>
            <a:br>
              <a:rPr lang="cs-CZ" altLang="ja-JP" sz="4400" dirty="0" smtClean="0">
                <a:ea typeface="ＭＳ Ｐゴシック" charset="-128"/>
              </a:rPr>
            </a:br>
            <a:r>
              <a:rPr lang="cs-CZ" altLang="ja-JP" sz="4400" dirty="0" err="1" smtClean="0">
                <a:ea typeface="ＭＳ Ｐゴシック" charset="-128"/>
              </a:rPr>
              <a:t>What</a:t>
            </a:r>
            <a:r>
              <a:rPr lang="cs-CZ" altLang="ja-JP" sz="4400" dirty="0" smtClean="0">
                <a:ea typeface="ＭＳ Ｐゴシック" charset="-128"/>
              </a:rPr>
              <a:t> I/</a:t>
            </a:r>
            <a:r>
              <a:rPr lang="cs-CZ" altLang="ja-JP" sz="4400" dirty="0" err="1" smtClean="0">
                <a:ea typeface="ＭＳ Ｐゴシック" charset="-128"/>
              </a:rPr>
              <a:t>We</a:t>
            </a:r>
            <a:r>
              <a:rPr lang="cs-CZ" altLang="ja-JP" sz="4400" dirty="0" smtClean="0">
                <a:ea typeface="ＭＳ Ｐゴシック" charset="-128"/>
              </a:rPr>
              <a:t> </a:t>
            </a:r>
            <a:r>
              <a:rPr lang="cs-CZ" altLang="ja-JP" sz="4400" dirty="0" err="1" smtClean="0">
                <a:ea typeface="ＭＳ Ｐゴシック" charset="-128"/>
              </a:rPr>
              <a:t>want</a:t>
            </a:r>
            <a:r>
              <a:rPr lang="cs-CZ" altLang="ja-JP" sz="4400" dirty="0" smtClean="0">
                <a:ea typeface="ＭＳ Ｐゴシック" charset="-128"/>
              </a:rPr>
              <a:t> to </a:t>
            </a:r>
            <a:r>
              <a:rPr lang="cs-CZ" altLang="ja-JP" sz="4400" dirty="0" err="1" smtClean="0">
                <a:ea typeface="ＭＳ Ｐゴシック" charset="-128"/>
              </a:rPr>
              <a:t>be</a:t>
            </a:r>
            <a:r>
              <a:rPr lang="cs-CZ" altLang="ja-JP" sz="4400" dirty="0" smtClean="0">
                <a:ea typeface="ＭＳ Ｐゴシック" charset="-128"/>
              </a:rPr>
              <a:t> </a:t>
            </a:r>
            <a:br>
              <a:rPr lang="cs-CZ" altLang="ja-JP" sz="4400" dirty="0" smtClean="0">
                <a:ea typeface="ＭＳ Ｐゴシック" charset="-128"/>
              </a:rPr>
            </a:br>
            <a:r>
              <a:rPr lang="cs-CZ" altLang="ja-JP" sz="4400" dirty="0" smtClean="0">
                <a:ea typeface="ＭＳ Ｐゴシック" charset="-128"/>
              </a:rPr>
              <a:t>x </a:t>
            </a:r>
            <a:br>
              <a:rPr lang="cs-CZ" altLang="ja-JP" sz="4400" dirty="0" smtClean="0">
                <a:ea typeface="ＭＳ Ｐゴシック" charset="-128"/>
              </a:rPr>
            </a:br>
            <a:r>
              <a:rPr lang="cs-CZ" altLang="ja-JP" sz="4400" dirty="0" err="1" smtClean="0">
                <a:ea typeface="ＭＳ Ｐゴシック" charset="-128"/>
              </a:rPr>
              <a:t>What</a:t>
            </a:r>
            <a:r>
              <a:rPr lang="cs-CZ" altLang="ja-JP" sz="4400" dirty="0" smtClean="0">
                <a:ea typeface="ＭＳ Ｐゴシック" charset="-128"/>
              </a:rPr>
              <a:t> </a:t>
            </a:r>
            <a:r>
              <a:rPr lang="cs-CZ" altLang="ja-JP" sz="4400" dirty="0" err="1" smtClean="0">
                <a:ea typeface="ＭＳ Ｐゴシック" charset="-128"/>
              </a:rPr>
              <a:t>ought</a:t>
            </a:r>
            <a:r>
              <a:rPr lang="cs-CZ" altLang="ja-JP" sz="4400" dirty="0" smtClean="0">
                <a:ea typeface="ＭＳ Ｐゴシック" charset="-128"/>
              </a:rPr>
              <a:t> to </a:t>
            </a:r>
            <a:r>
              <a:rPr lang="cs-CZ" altLang="ja-JP" sz="4400" dirty="0" err="1" smtClean="0">
                <a:ea typeface="ＭＳ Ｐゴシック" charset="-128"/>
              </a:rPr>
              <a:t>be</a:t>
            </a:r>
            <a:r>
              <a:rPr lang="cs-CZ" altLang="cs-CZ" sz="4400" dirty="0" smtClean="0"/>
              <a:t/>
            </a:r>
            <a:br>
              <a:rPr lang="cs-CZ" altLang="cs-CZ" sz="4400" dirty="0" smtClean="0"/>
            </a:br>
            <a:r>
              <a:rPr lang="cs-CZ" altLang="cs-CZ" sz="4400" dirty="0" smtClean="0"/>
              <a:t/>
            </a:r>
            <a:br>
              <a:rPr lang="cs-CZ" altLang="cs-CZ" sz="4400" dirty="0" smtClean="0"/>
            </a:b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sz="3600" dirty="0" smtClean="0"/>
              <a:t>Tomáš </a:t>
            </a:r>
            <a:r>
              <a:rPr lang="cs-CZ" altLang="cs-CZ" sz="3600" dirty="0" err="1" smtClean="0"/>
              <a:t>Cahlík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572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lnSpcReduction="10000"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Linking</a:t>
            </a:r>
            <a:r>
              <a:rPr lang="cs-CZ" sz="2800" dirty="0" smtClean="0"/>
              <a:t> </a:t>
            </a:r>
            <a:r>
              <a:rPr lang="cs-CZ" sz="2800" dirty="0" err="1" smtClean="0"/>
              <a:t>Ethics</a:t>
            </a:r>
            <a:r>
              <a:rPr lang="cs-CZ" sz="2800" dirty="0" smtClean="0"/>
              <a:t> and </a:t>
            </a:r>
            <a:r>
              <a:rPr lang="cs-CZ" sz="2800" dirty="0" err="1" smtClean="0"/>
              <a:t>Economics</a:t>
            </a:r>
            <a:endParaRPr lang="cs-CZ" sz="2800" dirty="0"/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Normative x positive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economics</a:t>
            </a:r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Normative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economists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believe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that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it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impossible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avoid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value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judgements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economics</a:t>
            </a:r>
            <a:r>
              <a:rPr lang="cs-CZ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27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E.g</a:t>
            </a:r>
            <a:r>
              <a:rPr lang="cs-CZ" sz="27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  <a:r>
              <a:rPr lang="cs-CZ" sz="27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Gunnar</a:t>
            </a:r>
            <a:r>
              <a:rPr lang="cs-CZ" sz="27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7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Myrdal</a:t>
            </a:r>
            <a:r>
              <a:rPr lang="cs-CZ" sz="27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(1898-1987</a:t>
            </a:r>
            <a:r>
              <a:rPr lang="cs-CZ" sz="27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), </a:t>
            </a:r>
            <a:r>
              <a:rPr lang="cs-CZ" sz="27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who</a:t>
            </a:r>
            <a:r>
              <a:rPr lang="cs-CZ" sz="27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7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received</a:t>
            </a:r>
            <a:r>
              <a:rPr lang="cs-CZ" sz="27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 1974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Nobel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Prize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Economic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Sciences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with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Friedrich von Hayek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for "their pioneering work in the theory of money and economic fluctuations and for their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penetrating analysis of the interdependence of economic, social and institutional phenomena.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1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err="1" smtClean="0"/>
              <a:t>Linking</a:t>
            </a:r>
            <a:r>
              <a:rPr lang="cs-CZ" sz="4000" dirty="0" smtClean="0"/>
              <a:t> </a:t>
            </a:r>
            <a:r>
              <a:rPr lang="cs-CZ" sz="4000" dirty="0" err="1" smtClean="0"/>
              <a:t>this</a:t>
            </a:r>
            <a:r>
              <a:rPr lang="cs-CZ" sz="4000" dirty="0" smtClean="0"/>
              <a:t> </a:t>
            </a:r>
            <a:r>
              <a:rPr lang="cs-CZ" sz="4000" dirty="0" err="1" smtClean="0"/>
              <a:t>course</a:t>
            </a:r>
            <a:r>
              <a:rPr lang="cs-CZ" sz="4000" dirty="0" smtClean="0"/>
              <a:t> to </a:t>
            </a:r>
            <a:r>
              <a:rPr lang="cs-CZ" sz="4000" dirty="0" err="1" smtClean="0"/>
              <a:t>some</a:t>
            </a:r>
            <a:r>
              <a:rPr lang="cs-CZ" sz="4000" dirty="0" smtClean="0"/>
              <a:t> </a:t>
            </a:r>
            <a:r>
              <a:rPr lang="cs-CZ" sz="4000" dirty="0" err="1" smtClean="0"/>
              <a:t>courses</a:t>
            </a:r>
            <a:r>
              <a:rPr lang="cs-CZ" sz="4000" dirty="0" smtClean="0"/>
              <a:t> on web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3700" dirty="0" smtClean="0"/>
              <a:t>„Harvard Justice“ </a:t>
            </a:r>
            <a:r>
              <a:rPr lang="cs-CZ" sz="3700" dirty="0" err="1" smtClean="0"/>
              <a:t>course</a:t>
            </a:r>
            <a:endParaRPr lang="cs-CZ" sz="3700" dirty="0" smtClean="0"/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3700" dirty="0" smtClean="0"/>
              <a:t>„</a:t>
            </a:r>
            <a:r>
              <a:rPr lang="cs-CZ" sz="3700" dirty="0" err="1" smtClean="0"/>
              <a:t>Moral</a:t>
            </a:r>
            <a:r>
              <a:rPr lang="cs-CZ" sz="3700" dirty="0" smtClean="0"/>
              <a:t> </a:t>
            </a:r>
            <a:r>
              <a:rPr lang="cs-CZ" sz="3700" dirty="0" err="1" smtClean="0"/>
              <a:t>Foundations</a:t>
            </a:r>
            <a:r>
              <a:rPr lang="cs-CZ" sz="3700" dirty="0" smtClean="0"/>
              <a:t> </a:t>
            </a:r>
            <a:r>
              <a:rPr lang="cs-CZ" sz="3700" dirty="0" err="1" smtClean="0"/>
              <a:t>of</a:t>
            </a:r>
            <a:r>
              <a:rPr lang="cs-CZ" sz="3700" dirty="0" smtClean="0"/>
              <a:t> </a:t>
            </a:r>
            <a:r>
              <a:rPr lang="cs-CZ" sz="3700" dirty="0" err="1" smtClean="0"/>
              <a:t>Politics</a:t>
            </a:r>
            <a:r>
              <a:rPr lang="cs-CZ" sz="3700" dirty="0" smtClean="0"/>
              <a:t>“ </a:t>
            </a:r>
            <a:r>
              <a:rPr lang="cs-CZ" sz="3700" dirty="0" err="1" smtClean="0"/>
              <a:t>course</a:t>
            </a:r>
            <a:r>
              <a:rPr lang="cs-CZ" sz="3700" dirty="0" smtClean="0"/>
              <a:t> </a:t>
            </a:r>
            <a:r>
              <a:rPr lang="cs-CZ" sz="3700" dirty="0" err="1" smtClean="0"/>
              <a:t>of</a:t>
            </a:r>
            <a:r>
              <a:rPr lang="cs-CZ" sz="3700" dirty="0" smtClean="0"/>
              <a:t> Ian </a:t>
            </a:r>
            <a:r>
              <a:rPr lang="cs-CZ" sz="3700" dirty="0" err="1" smtClean="0"/>
              <a:t>Shapiro</a:t>
            </a:r>
            <a:r>
              <a:rPr lang="cs-CZ" sz="3700" dirty="0" smtClean="0"/>
              <a:t> </a:t>
            </a:r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2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836712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2800" dirty="0" smtClean="0"/>
              <a:t>Basic </a:t>
            </a:r>
            <a:r>
              <a:rPr lang="cs-CZ" sz="2800" dirty="0" err="1" smtClean="0"/>
              <a:t>framework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cs-CZ" sz="2800" dirty="0" err="1" smtClean="0"/>
              <a:t>course</a:t>
            </a:r>
            <a:r>
              <a:rPr lang="cs-CZ" sz="2800" dirty="0" smtClean="0"/>
              <a:t>: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Human</a:t>
            </a:r>
            <a:r>
              <a:rPr lang="cs-CZ" sz="2800" dirty="0" smtClean="0"/>
              <a:t> </a:t>
            </a:r>
            <a:r>
              <a:rPr lang="cs-CZ" sz="2800" dirty="0" err="1" smtClean="0"/>
              <a:t>beings</a:t>
            </a:r>
            <a:r>
              <a:rPr lang="cs-CZ" sz="2800" dirty="0" smtClean="0"/>
              <a:t> are </a:t>
            </a:r>
            <a:r>
              <a:rPr lang="cs-CZ" sz="2800" dirty="0" err="1" smtClean="0"/>
              <a:t>characterized</a:t>
            </a:r>
            <a:r>
              <a:rPr lang="cs-CZ" sz="2800" dirty="0" smtClean="0"/>
              <a:t> </a:t>
            </a:r>
            <a:r>
              <a:rPr lang="cs-CZ" sz="2800" dirty="0" err="1" smtClean="0"/>
              <a:t>through</a:t>
            </a:r>
            <a:r>
              <a:rPr lang="cs-CZ" sz="2800" dirty="0" smtClean="0"/>
              <a:t> relations, </a:t>
            </a:r>
            <a:r>
              <a:rPr lang="cs-CZ" sz="2800" dirty="0" err="1" smtClean="0"/>
              <a:t>they</a:t>
            </a:r>
            <a:r>
              <a:rPr lang="cs-CZ" sz="2800" dirty="0" smtClean="0"/>
              <a:t> are „</a:t>
            </a:r>
            <a:r>
              <a:rPr lang="cs-CZ" sz="2800" dirty="0" err="1" smtClean="0"/>
              <a:t>autonomous</a:t>
            </a:r>
            <a:r>
              <a:rPr lang="cs-CZ" sz="2800" dirty="0" smtClean="0"/>
              <a:t> </a:t>
            </a:r>
            <a:r>
              <a:rPr lang="cs-CZ" sz="2800" dirty="0" err="1" smtClean="0"/>
              <a:t>cells</a:t>
            </a:r>
            <a:r>
              <a:rPr lang="cs-CZ" sz="2800" dirty="0" smtClean="0"/>
              <a:t>“ in </a:t>
            </a:r>
            <a:r>
              <a:rPr lang="cs-CZ" sz="2800" dirty="0" err="1" smtClean="0"/>
              <a:t>social</a:t>
            </a:r>
            <a:r>
              <a:rPr lang="cs-CZ" sz="2800" dirty="0" smtClean="0"/>
              <a:t> </a:t>
            </a:r>
            <a:r>
              <a:rPr lang="cs-CZ" sz="2800" dirty="0" err="1" smtClean="0"/>
              <a:t>stuctures</a:t>
            </a:r>
            <a:endParaRPr lang="cs-CZ" sz="2800" dirty="0" smtClean="0"/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Some</a:t>
            </a:r>
            <a:r>
              <a:rPr lang="cs-CZ" sz="2800" dirty="0" smtClean="0"/>
              <a:t> </a:t>
            </a:r>
            <a:r>
              <a:rPr lang="cs-CZ" sz="2800" dirty="0" err="1" smtClean="0"/>
              <a:t>social</a:t>
            </a:r>
            <a:r>
              <a:rPr lang="cs-CZ" sz="2800" dirty="0" smtClean="0"/>
              <a:t> </a:t>
            </a:r>
            <a:r>
              <a:rPr lang="cs-CZ" sz="2800" dirty="0" err="1" smtClean="0"/>
              <a:t>structures</a:t>
            </a:r>
            <a:r>
              <a:rPr lang="cs-CZ" sz="2800" dirty="0" smtClean="0"/>
              <a:t> are </a:t>
            </a:r>
            <a:r>
              <a:rPr lang="cs-CZ" sz="2800" dirty="0" err="1" smtClean="0"/>
              <a:t>economical</a:t>
            </a:r>
            <a:r>
              <a:rPr lang="cs-CZ" sz="2800" dirty="0" smtClean="0"/>
              <a:t> and </a:t>
            </a:r>
            <a:r>
              <a:rPr lang="cs-CZ" sz="2800" dirty="0" err="1" smtClean="0"/>
              <a:t>some</a:t>
            </a:r>
            <a:r>
              <a:rPr lang="cs-CZ" sz="2800" dirty="0" smtClean="0"/>
              <a:t> are </a:t>
            </a:r>
            <a:r>
              <a:rPr lang="cs-CZ" sz="2800" dirty="0" err="1" smtClean="0"/>
              <a:t>political</a:t>
            </a:r>
            <a:r>
              <a:rPr lang="cs-CZ" sz="2800" dirty="0" smtClean="0"/>
              <a:t>.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Human</a:t>
            </a:r>
            <a:r>
              <a:rPr lang="cs-CZ" sz="2800" dirty="0" smtClean="0"/>
              <a:t> </a:t>
            </a:r>
            <a:r>
              <a:rPr lang="cs-CZ" sz="2800" dirty="0" err="1" smtClean="0"/>
              <a:t>beings</a:t>
            </a:r>
            <a:r>
              <a:rPr lang="cs-CZ" sz="2800" dirty="0" smtClean="0"/>
              <a:t> </a:t>
            </a:r>
            <a:r>
              <a:rPr lang="cs-CZ" sz="2800" dirty="0" err="1" smtClean="0"/>
              <a:t>behave</a:t>
            </a:r>
            <a:r>
              <a:rPr lang="cs-CZ" sz="2800" dirty="0" smtClean="0"/>
              <a:t>, part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our</a:t>
            </a:r>
            <a:r>
              <a:rPr lang="cs-CZ" sz="2800" dirty="0" smtClean="0"/>
              <a:t> </a:t>
            </a:r>
            <a:r>
              <a:rPr lang="cs-CZ" sz="2800" dirty="0" err="1" smtClean="0"/>
              <a:t>behaviour</a:t>
            </a:r>
            <a:r>
              <a:rPr lang="cs-CZ" sz="2800" dirty="0" smtClean="0"/>
              <a:t> are </a:t>
            </a:r>
            <a:r>
              <a:rPr lang="cs-CZ" sz="2800" dirty="0" err="1" smtClean="0"/>
              <a:t>purposeful</a:t>
            </a:r>
            <a:r>
              <a:rPr lang="cs-CZ" sz="2800" dirty="0" smtClean="0"/>
              <a:t> </a:t>
            </a:r>
            <a:r>
              <a:rPr lang="cs-CZ" sz="2800" dirty="0" err="1" smtClean="0"/>
              <a:t>actions</a:t>
            </a:r>
            <a:r>
              <a:rPr lang="cs-CZ" sz="2800" dirty="0" smtClean="0"/>
              <a:t>, </a:t>
            </a:r>
            <a:r>
              <a:rPr lang="cs-CZ" sz="2800" dirty="0" err="1" smtClean="0"/>
              <a:t>based</a:t>
            </a:r>
            <a:r>
              <a:rPr lang="cs-CZ" sz="2800" dirty="0" smtClean="0"/>
              <a:t> on </a:t>
            </a:r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want</a:t>
            </a:r>
            <a:r>
              <a:rPr lang="cs-CZ" sz="2800" b="1" dirty="0" smtClean="0"/>
              <a:t> 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2800" dirty="0" err="1"/>
              <a:t>Behaviour</a:t>
            </a:r>
            <a:r>
              <a:rPr lang="cs-CZ" sz="2800" dirty="0"/>
              <a:t> </a:t>
            </a:r>
            <a:r>
              <a:rPr lang="cs-CZ" sz="2800" dirty="0" err="1" smtClean="0"/>
              <a:t>can</a:t>
            </a:r>
            <a:r>
              <a:rPr lang="cs-CZ" sz="2800" dirty="0" smtClean="0"/>
              <a:t>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looked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through</a:t>
            </a:r>
            <a:r>
              <a:rPr lang="cs-CZ" sz="2800" dirty="0" smtClean="0"/>
              <a:t> </a:t>
            </a:r>
            <a:r>
              <a:rPr lang="cs-CZ" sz="2800" dirty="0" err="1" smtClean="0"/>
              <a:t>three</a:t>
            </a:r>
            <a:r>
              <a:rPr lang="cs-CZ" sz="2800" dirty="0" smtClean="0"/>
              <a:t> </a:t>
            </a:r>
            <a:r>
              <a:rPr lang="cs-CZ" sz="2800" dirty="0" err="1" smtClean="0"/>
              <a:t>filters</a:t>
            </a:r>
            <a:r>
              <a:rPr lang="cs-CZ" sz="2800" dirty="0" smtClean="0"/>
              <a:t>: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2700" dirty="0" err="1"/>
              <a:t>H</a:t>
            </a:r>
            <a:r>
              <a:rPr lang="cs-CZ" sz="2700" dirty="0" err="1" smtClean="0"/>
              <a:t>ow</a:t>
            </a:r>
            <a:r>
              <a:rPr lang="cs-CZ" sz="2700" dirty="0" smtClean="0"/>
              <a:t> </a:t>
            </a:r>
            <a:r>
              <a:rPr lang="cs-CZ" sz="2700" dirty="0" err="1"/>
              <a:t>it</a:t>
            </a:r>
            <a:r>
              <a:rPr lang="cs-CZ" sz="2700" dirty="0"/>
              <a:t> </a:t>
            </a:r>
            <a:r>
              <a:rPr lang="cs-CZ" sz="2700" dirty="0" err="1" smtClean="0"/>
              <a:t>is</a:t>
            </a:r>
            <a:endParaRPr lang="cs-CZ" sz="2700" dirty="0" smtClean="0"/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2700" dirty="0" err="1" smtClean="0"/>
              <a:t>How</a:t>
            </a:r>
            <a:r>
              <a:rPr lang="cs-CZ" sz="2700" dirty="0" smtClean="0"/>
              <a:t> </a:t>
            </a:r>
            <a:r>
              <a:rPr lang="cs-CZ" sz="2700" dirty="0" err="1" smtClean="0"/>
              <a:t>we</a:t>
            </a:r>
            <a:r>
              <a:rPr lang="cs-CZ" sz="2700" dirty="0" smtClean="0"/>
              <a:t> </a:t>
            </a:r>
            <a:r>
              <a:rPr lang="cs-CZ" sz="2700" dirty="0" err="1" smtClean="0"/>
              <a:t>want</a:t>
            </a:r>
            <a:r>
              <a:rPr lang="cs-CZ" sz="2700" dirty="0" smtClean="0"/>
              <a:t> </a:t>
            </a:r>
            <a:r>
              <a:rPr lang="cs-CZ" sz="2700" dirty="0" err="1" smtClean="0"/>
              <a:t>it</a:t>
            </a:r>
            <a:r>
              <a:rPr lang="cs-CZ" sz="2700" dirty="0" smtClean="0"/>
              <a:t> to </a:t>
            </a:r>
            <a:r>
              <a:rPr lang="cs-CZ" sz="2700" dirty="0" err="1" smtClean="0"/>
              <a:t>be</a:t>
            </a:r>
            <a:endParaRPr lang="cs-CZ" sz="2700" dirty="0" smtClean="0"/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2700" dirty="0" err="1" smtClean="0"/>
              <a:t>How</a:t>
            </a:r>
            <a:r>
              <a:rPr lang="cs-CZ" sz="2700" dirty="0" smtClean="0"/>
              <a:t> </a:t>
            </a:r>
            <a:r>
              <a:rPr lang="cs-CZ" sz="2700" dirty="0" err="1"/>
              <a:t>it</a:t>
            </a:r>
            <a:r>
              <a:rPr lang="cs-CZ" sz="2700" dirty="0"/>
              <a:t> </a:t>
            </a:r>
            <a:r>
              <a:rPr lang="cs-CZ" sz="2700" dirty="0" err="1"/>
              <a:t>ought</a:t>
            </a:r>
            <a:r>
              <a:rPr lang="cs-CZ" sz="2700" dirty="0"/>
              <a:t> to </a:t>
            </a:r>
            <a:r>
              <a:rPr lang="cs-CZ" sz="2700" dirty="0" err="1"/>
              <a:t>be</a:t>
            </a:r>
            <a:endParaRPr lang="cs-CZ" sz="2700" dirty="0"/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endParaRPr lang="cs-CZ" sz="3400" dirty="0" smtClean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03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504" y="764704"/>
            <a:ext cx="8784976" cy="5805264"/>
          </a:xfrm>
        </p:spPr>
        <p:txBody>
          <a:bodyPr>
            <a:normAutofit fontScale="92500" lnSpcReduction="10000"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smtClean="0"/>
              <a:t>Basic </a:t>
            </a:r>
            <a:r>
              <a:rPr lang="cs-CZ" sz="4000" dirty="0" err="1" smtClean="0"/>
              <a:t>framework</a:t>
            </a:r>
            <a:r>
              <a:rPr lang="cs-CZ" sz="4000" dirty="0" smtClean="0"/>
              <a:t>: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There</a:t>
            </a:r>
            <a:r>
              <a:rPr lang="cs-CZ" sz="3200" dirty="0" smtClean="0"/>
              <a:t> are </a:t>
            </a:r>
            <a:r>
              <a:rPr lang="cs-CZ" sz="3200" dirty="0" err="1" smtClean="0"/>
              <a:t>different</a:t>
            </a:r>
            <a:r>
              <a:rPr lang="cs-CZ" sz="3200" dirty="0" smtClean="0"/>
              <a:t> </a:t>
            </a:r>
            <a:r>
              <a:rPr lang="cs-CZ" sz="3200" dirty="0" err="1" smtClean="0"/>
              <a:t>levels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assessment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behaviour</a:t>
            </a:r>
            <a:r>
              <a:rPr lang="cs-CZ" sz="3200" dirty="0" smtClean="0"/>
              <a:t>: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Moral</a:t>
            </a:r>
            <a:r>
              <a:rPr lang="cs-CZ" sz="3200" dirty="0" smtClean="0"/>
              <a:t>: </a:t>
            </a:r>
            <a:r>
              <a:rPr lang="cs-CZ" sz="3200" dirty="0" err="1" smtClean="0"/>
              <a:t>based</a:t>
            </a:r>
            <a:r>
              <a:rPr lang="cs-CZ" sz="3200" dirty="0" smtClean="0"/>
              <a:t> on universal </a:t>
            </a:r>
            <a:r>
              <a:rPr lang="cs-CZ" sz="3200" dirty="0" err="1" smtClean="0"/>
              <a:t>principles</a:t>
            </a:r>
            <a:endParaRPr lang="cs-CZ" sz="3200" dirty="0" smtClean="0"/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Social</a:t>
            </a:r>
            <a:r>
              <a:rPr lang="cs-CZ" sz="3200" dirty="0" smtClean="0"/>
              <a:t>: </a:t>
            </a:r>
            <a:r>
              <a:rPr lang="cs-CZ" sz="3200" dirty="0" err="1" smtClean="0"/>
              <a:t>based</a:t>
            </a:r>
            <a:r>
              <a:rPr lang="cs-CZ" sz="3200" dirty="0" smtClean="0"/>
              <a:t> on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acceptance</a:t>
            </a:r>
            <a:r>
              <a:rPr lang="cs-CZ" sz="3200" dirty="0" smtClean="0"/>
              <a:t> by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community</a:t>
            </a:r>
            <a:r>
              <a:rPr lang="cs-CZ" sz="3200" dirty="0" smtClean="0"/>
              <a:t>/society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individual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part </a:t>
            </a:r>
            <a:r>
              <a:rPr lang="cs-CZ" sz="3200" dirty="0" err="1" smtClean="0"/>
              <a:t>of</a:t>
            </a:r>
            <a:endParaRPr lang="cs-CZ" sz="3200" dirty="0" smtClean="0"/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Legal</a:t>
            </a:r>
            <a:r>
              <a:rPr lang="cs-CZ" sz="3200" dirty="0" smtClean="0"/>
              <a:t>: </a:t>
            </a:r>
            <a:r>
              <a:rPr lang="cs-CZ" sz="3200" dirty="0" err="1" smtClean="0"/>
              <a:t>based</a:t>
            </a:r>
            <a:r>
              <a:rPr lang="cs-CZ" sz="3200" dirty="0" smtClean="0"/>
              <a:t> on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acceptance</a:t>
            </a:r>
            <a:r>
              <a:rPr lang="cs-CZ" sz="3200" dirty="0" smtClean="0"/>
              <a:t> by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State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individual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citizen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endParaRPr lang="cs-CZ" sz="3200" dirty="0" smtClean="0"/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Metaphysical</a:t>
            </a:r>
            <a:r>
              <a:rPr lang="cs-CZ" sz="3200" dirty="0" smtClean="0"/>
              <a:t>: </a:t>
            </a:r>
            <a:r>
              <a:rPr lang="cs-CZ" sz="3200" dirty="0" err="1" smtClean="0"/>
              <a:t>based</a:t>
            </a:r>
            <a:r>
              <a:rPr lang="cs-CZ" sz="3200" dirty="0" smtClean="0"/>
              <a:t> on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compliance</a:t>
            </a:r>
            <a:r>
              <a:rPr lang="cs-CZ" sz="3200" dirty="0" smtClean="0"/>
              <a:t> </a:t>
            </a:r>
            <a:r>
              <a:rPr lang="cs-CZ" sz="3200" dirty="0" err="1" smtClean="0"/>
              <a:t>with</a:t>
            </a:r>
            <a:r>
              <a:rPr lang="cs-CZ" sz="3200" dirty="0"/>
              <a:t> </a:t>
            </a:r>
            <a:r>
              <a:rPr lang="cs-CZ" sz="3200" dirty="0" err="1" smtClean="0"/>
              <a:t>God´s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in </a:t>
            </a:r>
            <a:r>
              <a:rPr lang="cs-CZ" sz="3200" dirty="0" err="1" smtClean="0"/>
              <a:t>some</a:t>
            </a:r>
            <a:r>
              <a:rPr lang="cs-CZ" sz="3200" dirty="0" smtClean="0"/>
              <a:t> </a:t>
            </a:r>
            <a:r>
              <a:rPr lang="cs-CZ" sz="3200" dirty="0" err="1" smtClean="0"/>
              <a:t>other</a:t>
            </a:r>
            <a:r>
              <a:rPr lang="cs-CZ" sz="3200" dirty="0" smtClean="0"/>
              <a:t> </a:t>
            </a:r>
            <a:r>
              <a:rPr lang="cs-CZ" sz="3200" dirty="0" err="1" smtClean="0"/>
              <a:t>way</a:t>
            </a:r>
            <a:r>
              <a:rPr lang="cs-CZ" sz="3200" dirty="0" smtClean="0"/>
              <a:t> </a:t>
            </a:r>
            <a:r>
              <a:rPr lang="cs-CZ" sz="3200" dirty="0" err="1" smtClean="0"/>
              <a:t>understood</a:t>
            </a:r>
            <a:r>
              <a:rPr lang="cs-CZ" sz="3200" dirty="0" smtClean="0"/>
              <a:t> </a:t>
            </a:r>
            <a:r>
              <a:rPr lang="cs-CZ" sz="3200" dirty="0" err="1" smtClean="0"/>
              <a:t>higher</a:t>
            </a:r>
            <a:r>
              <a:rPr lang="cs-CZ" sz="3200" dirty="0" smtClean="0"/>
              <a:t> </a:t>
            </a:r>
            <a:r>
              <a:rPr lang="cs-CZ" sz="3200" dirty="0" err="1" smtClean="0"/>
              <a:t>order</a:t>
            </a:r>
            <a:endParaRPr lang="cs-CZ" sz="3200" dirty="0" smtClean="0"/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endParaRPr lang="cs-CZ" sz="3400" dirty="0" smtClean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34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smtClean="0"/>
              <a:t>Basic </a:t>
            </a:r>
            <a:r>
              <a:rPr lang="cs-CZ" sz="4000" dirty="0" err="1" smtClean="0"/>
              <a:t>framework</a:t>
            </a:r>
            <a:r>
              <a:rPr lang="cs-CZ" sz="4000" dirty="0" smtClean="0"/>
              <a:t>: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3400" dirty="0" smtClean="0"/>
              <a:t>Basic </a:t>
            </a:r>
            <a:r>
              <a:rPr lang="cs-CZ" sz="3400" dirty="0" err="1" smtClean="0"/>
              <a:t>questions</a:t>
            </a:r>
            <a:r>
              <a:rPr lang="cs-CZ" sz="3400" dirty="0" smtClean="0"/>
              <a:t> </a:t>
            </a:r>
            <a:r>
              <a:rPr lang="cs-CZ" sz="3400" dirty="0" err="1" smtClean="0"/>
              <a:t>of</a:t>
            </a:r>
            <a:r>
              <a:rPr lang="cs-CZ" sz="3400" dirty="0" smtClean="0"/>
              <a:t> </a:t>
            </a:r>
            <a:r>
              <a:rPr lang="cs-CZ" sz="3400" dirty="0" err="1" smtClean="0"/>
              <a:t>Individual</a:t>
            </a:r>
            <a:r>
              <a:rPr lang="cs-CZ" sz="3400" dirty="0" smtClean="0"/>
              <a:t> </a:t>
            </a:r>
            <a:r>
              <a:rPr lang="cs-CZ" sz="3400" dirty="0" err="1" smtClean="0"/>
              <a:t>Ethics</a:t>
            </a:r>
            <a:r>
              <a:rPr lang="cs-CZ" sz="3400" dirty="0" smtClean="0"/>
              <a:t> (</a:t>
            </a:r>
            <a:r>
              <a:rPr lang="cs-CZ" sz="3400" dirty="0" err="1" smtClean="0"/>
              <a:t>Moral</a:t>
            </a:r>
            <a:r>
              <a:rPr lang="cs-CZ" sz="3400" dirty="0" smtClean="0"/>
              <a:t> </a:t>
            </a:r>
            <a:r>
              <a:rPr lang="cs-CZ" sz="3400" dirty="0" err="1" smtClean="0"/>
              <a:t>Philosophy</a:t>
            </a:r>
            <a:r>
              <a:rPr lang="cs-CZ" sz="3400" dirty="0" smtClean="0"/>
              <a:t>)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right</a:t>
            </a:r>
            <a:r>
              <a:rPr lang="cs-CZ" sz="3200" dirty="0" smtClean="0"/>
              <a:t> </a:t>
            </a:r>
            <a:r>
              <a:rPr lang="cs-CZ" sz="3200" dirty="0" err="1" smtClean="0"/>
              <a:t>thing</a:t>
            </a:r>
            <a:r>
              <a:rPr lang="cs-CZ" sz="3200" dirty="0" smtClean="0"/>
              <a:t> to do?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What</a:t>
            </a:r>
            <a:r>
              <a:rPr lang="cs-CZ" sz="3200" dirty="0" smtClean="0"/>
              <a:t> personality I </a:t>
            </a:r>
            <a:r>
              <a:rPr lang="cs-CZ" sz="3200" dirty="0" err="1" smtClean="0"/>
              <a:t>ought</a:t>
            </a:r>
            <a:r>
              <a:rPr lang="cs-CZ" sz="3200" dirty="0" smtClean="0"/>
              <a:t> to </a:t>
            </a:r>
            <a:r>
              <a:rPr lang="cs-CZ" sz="3200" dirty="0" err="1" smtClean="0"/>
              <a:t>be</a:t>
            </a:r>
            <a:r>
              <a:rPr lang="cs-CZ" sz="3200" dirty="0" smtClean="0"/>
              <a:t>?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endParaRPr lang="cs-CZ" sz="3400" dirty="0" smtClean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02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smtClean="0"/>
              <a:t>Basic </a:t>
            </a:r>
            <a:r>
              <a:rPr lang="cs-CZ" sz="4000" dirty="0" err="1" smtClean="0"/>
              <a:t>framework</a:t>
            </a:r>
            <a:r>
              <a:rPr lang="cs-CZ" sz="4000" dirty="0" smtClean="0"/>
              <a:t>: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3700" dirty="0" smtClean="0"/>
              <a:t>Basic </a:t>
            </a:r>
            <a:r>
              <a:rPr lang="cs-CZ" sz="3700" dirty="0" err="1" smtClean="0"/>
              <a:t>question</a:t>
            </a:r>
            <a:r>
              <a:rPr lang="cs-CZ" sz="3700" dirty="0" smtClean="0"/>
              <a:t> </a:t>
            </a:r>
            <a:r>
              <a:rPr lang="cs-CZ" sz="3700" dirty="0" err="1" smtClean="0"/>
              <a:t>of</a:t>
            </a:r>
            <a:r>
              <a:rPr lang="cs-CZ" sz="3700" dirty="0" smtClean="0"/>
              <a:t> </a:t>
            </a:r>
            <a:r>
              <a:rPr lang="cs-CZ" sz="3700" dirty="0" err="1" smtClean="0"/>
              <a:t>Social</a:t>
            </a:r>
            <a:r>
              <a:rPr lang="cs-CZ" sz="3700" dirty="0" smtClean="0"/>
              <a:t> </a:t>
            </a:r>
            <a:r>
              <a:rPr lang="cs-CZ" sz="3700" dirty="0" err="1" smtClean="0"/>
              <a:t>Ethics</a:t>
            </a:r>
            <a:r>
              <a:rPr lang="cs-CZ" sz="3700" dirty="0" smtClean="0"/>
              <a:t> and </a:t>
            </a:r>
            <a:r>
              <a:rPr lang="cs-CZ" sz="3700" dirty="0" err="1" smtClean="0"/>
              <a:t>Political</a:t>
            </a:r>
            <a:r>
              <a:rPr lang="cs-CZ" sz="3700" dirty="0" smtClean="0"/>
              <a:t> </a:t>
            </a:r>
            <a:r>
              <a:rPr lang="cs-CZ" sz="3700" dirty="0" err="1" smtClean="0"/>
              <a:t>Ethics</a:t>
            </a:r>
            <a:r>
              <a:rPr lang="cs-CZ" sz="3700" dirty="0" smtClean="0"/>
              <a:t> (</a:t>
            </a:r>
            <a:r>
              <a:rPr lang="cs-CZ" sz="3700" dirty="0" err="1" smtClean="0"/>
              <a:t>Political</a:t>
            </a:r>
            <a:r>
              <a:rPr lang="cs-CZ" sz="3700" dirty="0" smtClean="0"/>
              <a:t> </a:t>
            </a:r>
            <a:r>
              <a:rPr lang="cs-CZ" sz="3700" dirty="0" err="1" smtClean="0"/>
              <a:t>Philosophy</a:t>
            </a:r>
            <a:r>
              <a:rPr lang="cs-CZ" sz="3700" dirty="0" smtClean="0"/>
              <a:t>)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3500" dirty="0" err="1" smtClean="0"/>
              <a:t>What</a:t>
            </a:r>
            <a:r>
              <a:rPr lang="cs-CZ" sz="3500" dirty="0" smtClean="0"/>
              <a:t> </a:t>
            </a:r>
            <a:r>
              <a:rPr lang="cs-CZ" sz="3500" dirty="0" err="1" smtClean="0"/>
              <a:t>the</a:t>
            </a:r>
            <a:r>
              <a:rPr lang="cs-CZ" sz="3500" dirty="0" smtClean="0"/>
              <a:t> </a:t>
            </a:r>
            <a:r>
              <a:rPr lang="cs-CZ" sz="3500" dirty="0" err="1" smtClean="0"/>
              <a:t>social</a:t>
            </a:r>
            <a:r>
              <a:rPr lang="cs-CZ" sz="3500" dirty="0" smtClean="0"/>
              <a:t> and </a:t>
            </a:r>
            <a:r>
              <a:rPr lang="cs-CZ" sz="3500" dirty="0" err="1" smtClean="0"/>
              <a:t>political</a:t>
            </a:r>
            <a:r>
              <a:rPr lang="cs-CZ" sz="3500" dirty="0" smtClean="0"/>
              <a:t> </a:t>
            </a:r>
            <a:r>
              <a:rPr lang="cs-CZ" sz="3500" dirty="0" err="1" smtClean="0"/>
              <a:t>structures</a:t>
            </a:r>
            <a:r>
              <a:rPr lang="cs-CZ" sz="3500" dirty="0" smtClean="0"/>
              <a:t> </a:t>
            </a:r>
            <a:r>
              <a:rPr lang="cs-CZ" sz="3500" dirty="0" err="1" smtClean="0"/>
              <a:t>ought</a:t>
            </a:r>
            <a:r>
              <a:rPr lang="cs-CZ" sz="3500" dirty="0" smtClean="0"/>
              <a:t> to </a:t>
            </a:r>
            <a:r>
              <a:rPr lang="cs-CZ" sz="3500" dirty="0" err="1" smtClean="0"/>
              <a:t>be</a:t>
            </a:r>
            <a:r>
              <a:rPr lang="cs-CZ" sz="3500" dirty="0" smtClean="0"/>
              <a:t> </a:t>
            </a:r>
            <a:r>
              <a:rPr lang="cs-CZ" sz="3500" dirty="0" err="1" smtClean="0"/>
              <a:t>like</a:t>
            </a:r>
            <a:r>
              <a:rPr lang="cs-CZ" sz="3500" dirty="0" smtClean="0"/>
              <a:t>?</a:t>
            </a:r>
          </a:p>
          <a:p>
            <a:pPr lvl="3" algn="l"/>
            <a:endParaRPr lang="cs-CZ" sz="3500" dirty="0" smtClean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01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92899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764704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smtClean="0"/>
              <a:t>Basic </a:t>
            </a:r>
            <a:r>
              <a:rPr lang="cs-CZ" sz="4000" dirty="0" err="1" smtClean="0"/>
              <a:t>framework</a:t>
            </a:r>
            <a:r>
              <a:rPr lang="cs-CZ" sz="4000" dirty="0" smtClean="0"/>
              <a:t>: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3600" dirty="0" smtClean="0"/>
              <a:t>Basic </a:t>
            </a:r>
            <a:r>
              <a:rPr lang="cs-CZ" sz="3600" dirty="0" err="1" smtClean="0"/>
              <a:t>question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social</a:t>
            </a:r>
            <a:r>
              <a:rPr lang="cs-CZ" sz="3600" dirty="0" smtClean="0"/>
              <a:t> </a:t>
            </a:r>
            <a:r>
              <a:rPr lang="cs-CZ" sz="3600" dirty="0" err="1" smtClean="0"/>
              <a:t>sciences</a:t>
            </a:r>
            <a:endParaRPr lang="cs-CZ" sz="3600" dirty="0" smtClean="0"/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r>
              <a:rPr lang="cs-CZ" sz="3500" dirty="0" err="1" smtClean="0"/>
              <a:t>What</a:t>
            </a:r>
            <a:r>
              <a:rPr lang="cs-CZ" sz="3500" dirty="0" smtClean="0"/>
              <a:t> </a:t>
            </a:r>
            <a:r>
              <a:rPr lang="cs-CZ" sz="3500" dirty="0" err="1" smtClean="0"/>
              <a:t>the</a:t>
            </a:r>
            <a:r>
              <a:rPr lang="cs-CZ" sz="3500" dirty="0" smtClean="0"/>
              <a:t> </a:t>
            </a:r>
            <a:r>
              <a:rPr lang="cs-CZ" sz="3500" dirty="0" err="1" smtClean="0"/>
              <a:t>social</a:t>
            </a:r>
            <a:r>
              <a:rPr lang="cs-CZ" sz="3500" dirty="0" smtClean="0"/>
              <a:t> </a:t>
            </a:r>
            <a:r>
              <a:rPr lang="cs-CZ" sz="3500" dirty="0" err="1" smtClean="0"/>
              <a:t>structures</a:t>
            </a:r>
            <a:r>
              <a:rPr lang="cs-CZ" sz="3500" dirty="0" smtClean="0"/>
              <a:t> are </a:t>
            </a:r>
            <a:r>
              <a:rPr lang="cs-CZ" sz="3500" dirty="0" err="1" smtClean="0"/>
              <a:t>like</a:t>
            </a:r>
            <a:r>
              <a:rPr lang="cs-CZ" sz="3500" dirty="0" smtClean="0"/>
              <a:t>?</a:t>
            </a:r>
          </a:p>
          <a:p>
            <a:pPr lvl="3" algn="l"/>
            <a:endParaRPr lang="cs-CZ" sz="3500" dirty="0"/>
          </a:p>
          <a:p>
            <a:pPr lvl="3" algn="l"/>
            <a:r>
              <a:rPr lang="cs-CZ" sz="3500" dirty="0" err="1" smtClean="0"/>
              <a:t>We</a:t>
            </a:r>
            <a:r>
              <a:rPr lang="cs-CZ" sz="3500" dirty="0" smtClean="0"/>
              <a:t> </a:t>
            </a:r>
            <a:r>
              <a:rPr lang="cs-CZ" sz="3500" dirty="0" err="1" smtClean="0"/>
              <a:t>cannot</a:t>
            </a:r>
            <a:r>
              <a:rPr lang="cs-CZ" sz="3500" dirty="0" smtClean="0"/>
              <a:t> </a:t>
            </a:r>
            <a:r>
              <a:rPr lang="cs-CZ" sz="3500" dirty="0" err="1" smtClean="0"/>
              <a:t>understand</a:t>
            </a:r>
            <a:r>
              <a:rPr lang="cs-CZ" sz="3500" dirty="0" smtClean="0"/>
              <a:t> </a:t>
            </a:r>
            <a:r>
              <a:rPr lang="cs-CZ" sz="3500" dirty="0" err="1" smtClean="0"/>
              <a:t>social</a:t>
            </a:r>
            <a:r>
              <a:rPr lang="cs-CZ" sz="3500" dirty="0" smtClean="0"/>
              <a:t> </a:t>
            </a:r>
            <a:r>
              <a:rPr lang="cs-CZ" sz="3500" dirty="0" err="1" smtClean="0"/>
              <a:t>structures</a:t>
            </a:r>
            <a:r>
              <a:rPr lang="cs-CZ" sz="3500" dirty="0" smtClean="0"/>
              <a:t> </a:t>
            </a:r>
            <a:r>
              <a:rPr lang="cs-CZ" sz="3500" dirty="0" err="1" smtClean="0"/>
              <a:t>without</a:t>
            </a:r>
            <a:r>
              <a:rPr lang="cs-CZ" sz="3500" dirty="0" smtClean="0"/>
              <a:t> </a:t>
            </a:r>
            <a:r>
              <a:rPr lang="cs-CZ" sz="3500" dirty="0" err="1" smtClean="0"/>
              <a:t>understanding</a:t>
            </a:r>
            <a:r>
              <a:rPr lang="cs-CZ" sz="3500" dirty="0" smtClean="0"/>
              <a:t> </a:t>
            </a:r>
            <a:r>
              <a:rPr lang="cs-CZ" sz="3500" dirty="0" err="1" smtClean="0"/>
              <a:t>incentives</a:t>
            </a:r>
            <a:r>
              <a:rPr lang="cs-CZ" sz="3500" dirty="0" smtClean="0"/>
              <a:t> </a:t>
            </a:r>
            <a:r>
              <a:rPr lang="cs-CZ" sz="3500" dirty="0" err="1" smtClean="0"/>
              <a:t>of</a:t>
            </a:r>
            <a:r>
              <a:rPr lang="cs-CZ" sz="3500" dirty="0" smtClean="0"/>
              <a:t> </a:t>
            </a:r>
            <a:r>
              <a:rPr lang="cs-CZ" sz="3500" dirty="0" err="1" smtClean="0"/>
              <a:t>their</a:t>
            </a:r>
            <a:r>
              <a:rPr lang="cs-CZ" sz="3500" dirty="0" smtClean="0"/>
              <a:t> </a:t>
            </a:r>
            <a:r>
              <a:rPr lang="cs-CZ" sz="3500" dirty="0" err="1" smtClean="0"/>
              <a:t>members</a:t>
            </a:r>
            <a:r>
              <a:rPr lang="cs-CZ" sz="3500" dirty="0" smtClean="0"/>
              <a:t>, </a:t>
            </a:r>
            <a:r>
              <a:rPr lang="cs-CZ" sz="3500" dirty="0" err="1" smtClean="0"/>
              <a:t>included</a:t>
            </a:r>
            <a:r>
              <a:rPr lang="cs-CZ" sz="3500" dirty="0" smtClean="0"/>
              <a:t> </a:t>
            </a:r>
            <a:r>
              <a:rPr lang="cs-CZ" sz="3500" dirty="0" err="1" smtClean="0"/>
              <a:t>incentives</a:t>
            </a:r>
            <a:r>
              <a:rPr lang="cs-CZ" sz="3500" dirty="0" smtClean="0"/>
              <a:t> </a:t>
            </a:r>
            <a:r>
              <a:rPr lang="cs-CZ" sz="3500" dirty="0" err="1" smtClean="0"/>
              <a:t>based</a:t>
            </a:r>
            <a:r>
              <a:rPr lang="cs-CZ" sz="3500" dirty="0" smtClean="0"/>
              <a:t> on morality</a:t>
            </a:r>
          </a:p>
          <a:p>
            <a:pPr marL="1828800" lvl="3" indent="-457200" algn="l">
              <a:buFont typeface="Wingdings" panose="05000000000000000000" pitchFamily="2" charset="2"/>
              <a:buChar char="q"/>
            </a:pPr>
            <a:endParaRPr lang="cs-CZ" sz="3500" dirty="0" smtClean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02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1008112"/>
          </a:xfrm>
        </p:spPr>
        <p:txBody>
          <a:bodyPr>
            <a:noAutofit/>
          </a:bodyPr>
          <a:lstStyle/>
          <a:p>
            <a:pPr algn="ctr"/>
            <a:r>
              <a:rPr lang="cs-CZ" sz="4000" dirty="0" err="1" smtClean="0"/>
              <a:t>Ethical</a:t>
            </a:r>
            <a:r>
              <a:rPr lang="cs-CZ" sz="4000" dirty="0" smtClean="0"/>
              <a:t> </a:t>
            </a:r>
            <a:r>
              <a:rPr lang="cs-CZ" sz="4000" dirty="0" err="1" smtClean="0"/>
              <a:t>Pre-Understanding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Real </a:t>
            </a:r>
            <a:r>
              <a:rPr lang="cs-CZ" sz="4000" dirty="0" err="1" smtClean="0"/>
              <a:t>Situations</a:t>
            </a:r>
            <a:endParaRPr lang="en-US" sz="4000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sz="2800" dirty="0" smtClean="0"/>
              <a:t>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common</a:t>
            </a:r>
            <a:r>
              <a:rPr lang="cs-CZ" sz="2800" dirty="0" smtClean="0"/>
              <a:t> </a:t>
            </a:r>
            <a:r>
              <a:rPr lang="cs-CZ" sz="2800" dirty="0" err="1" smtClean="0"/>
              <a:t>discourse</a:t>
            </a:r>
            <a:r>
              <a:rPr lang="cs-CZ" sz="2800" dirty="0" smtClean="0"/>
              <a:t>,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can</a:t>
            </a:r>
            <a:r>
              <a:rPr lang="cs-CZ" sz="2800" dirty="0" smtClean="0"/>
              <a:t> use </a:t>
            </a:r>
            <a:r>
              <a:rPr lang="cs-CZ" sz="2800" dirty="0" err="1" smtClean="0"/>
              <a:t>moral</a:t>
            </a:r>
            <a:r>
              <a:rPr lang="cs-CZ" sz="2800" dirty="0" smtClean="0"/>
              <a:t> </a:t>
            </a:r>
            <a:r>
              <a:rPr lang="cs-CZ" sz="2800" dirty="0" err="1" smtClean="0"/>
              <a:t>words</a:t>
            </a:r>
            <a:r>
              <a:rPr lang="cs-CZ" sz="2800" dirty="0" smtClean="0"/>
              <a:t> – </a:t>
            </a:r>
            <a:r>
              <a:rPr lang="cs-CZ" sz="2800" dirty="0" err="1" smtClean="0"/>
              <a:t>discuss</a:t>
            </a:r>
            <a:r>
              <a:rPr lang="cs-CZ" sz="2800" dirty="0" smtClean="0"/>
              <a:t> </a:t>
            </a:r>
            <a:r>
              <a:rPr lang="cs-CZ" sz="2800" dirty="0" err="1" smtClean="0"/>
              <a:t>moral</a:t>
            </a:r>
            <a:r>
              <a:rPr lang="cs-CZ" sz="2800" dirty="0" smtClean="0"/>
              <a:t> </a:t>
            </a:r>
            <a:r>
              <a:rPr lang="cs-CZ" sz="2800" dirty="0" err="1" smtClean="0"/>
              <a:t>incentives</a:t>
            </a:r>
            <a:r>
              <a:rPr lang="cs-CZ" sz="2800" dirty="0" smtClean="0"/>
              <a:t> -  </a:t>
            </a:r>
            <a:r>
              <a:rPr lang="cs-CZ" sz="2800" dirty="0" err="1" smtClean="0"/>
              <a:t>without</a:t>
            </a:r>
            <a:r>
              <a:rPr lang="cs-CZ" sz="2800" dirty="0" smtClean="0"/>
              <a:t> </a:t>
            </a:r>
            <a:r>
              <a:rPr lang="cs-CZ" sz="2800" dirty="0" err="1" smtClean="0"/>
              <a:t>problems</a:t>
            </a:r>
            <a:r>
              <a:rPr lang="cs-CZ" sz="2800" dirty="0" smtClean="0"/>
              <a:t>;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have</a:t>
            </a:r>
            <a:r>
              <a:rPr lang="cs-CZ" sz="2800" dirty="0" smtClean="0"/>
              <a:t> a </a:t>
            </a:r>
            <a:r>
              <a:rPr lang="cs-CZ" sz="2800" dirty="0" err="1" smtClean="0"/>
              <a:t>common</a:t>
            </a:r>
            <a:r>
              <a:rPr lang="cs-CZ" sz="2800" dirty="0" smtClean="0"/>
              <a:t> </a:t>
            </a:r>
            <a:r>
              <a:rPr lang="cs-CZ" sz="2800" dirty="0" err="1" smtClean="0"/>
              <a:t>pre-understanding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moral</a:t>
            </a:r>
            <a:r>
              <a:rPr lang="cs-CZ" sz="2800" dirty="0" smtClean="0"/>
              <a:t> </a:t>
            </a:r>
            <a:r>
              <a:rPr lang="cs-CZ" sz="2800" dirty="0" err="1" smtClean="0"/>
              <a:t>facts</a:t>
            </a:r>
            <a:r>
              <a:rPr lang="cs-CZ" sz="2800" dirty="0" smtClean="0"/>
              <a:t> –  morality.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cs-CZ" sz="2800" dirty="0" err="1" smtClean="0"/>
              <a:t>pre-understanding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context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European</a:t>
            </a:r>
            <a:r>
              <a:rPr lang="cs-CZ" sz="2800" dirty="0" smtClean="0"/>
              <a:t> </a:t>
            </a:r>
            <a:r>
              <a:rPr lang="cs-CZ" sz="2800" dirty="0" err="1" smtClean="0"/>
              <a:t>cultural</a:t>
            </a:r>
            <a:r>
              <a:rPr lang="cs-CZ" sz="2800" dirty="0" smtClean="0"/>
              <a:t> </a:t>
            </a:r>
            <a:r>
              <a:rPr lang="cs-CZ" sz="2800" dirty="0" err="1" smtClean="0"/>
              <a:t>tradition</a:t>
            </a:r>
            <a:r>
              <a:rPr lang="cs-CZ" sz="2800" dirty="0" smtClean="0"/>
              <a:t> </a:t>
            </a:r>
            <a:r>
              <a:rPr lang="cs-CZ" sz="2800" dirty="0" err="1" smtClean="0"/>
              <a:t>usually</a:t>
            </a:r>
            <a:r>
              <a:rPr lang="cs-CZ" sz="2800" dirty="0" smtClean="0"/>
              <a:t> </a:t>
            </a:r>
            <a:r>
              <a:rPr lang="cs-CZ" sz="2800" dirty="0" err="1" smtClean="0"/>
              <a:t>includes</a:t>
            </a:r>
            <a:r>
              <a:rPr lang="cs-CZ" sz="2800" dirty="0" smtClean="0"/>
              <a:t>: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Moral</a:t>
            </a:r>
            <a:r>
              <a:rPr lang="cs-CZ" sz="2800" dirty="0" smtClean="0"/>
              <a:t> </a:t>
            </a:r>
            <a:r>
              <a:rPr lang="cs-CZ" sz="2800" dirty="0" err="1" smtClean="0"/>
              <a:t>evaluation</a:t>
            </a:r>
            <a:endParaRPr lang="cs-CZ" sz="2800" dirty="0" smtClean="0"/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Conscience</a:t>
            </a:r>
            <a:endParaRPr lang="cs-CZ" sz="2800" dirty="0" smtClean="0"/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Voluntariness</a:t>
            </a:r>
            <a:endParaRPr lang="cs-CZ" sz="2800" dirty="0" smtClean="0"/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Responsibility</a:t>
            </a:r>
            <a:endParaRPr lang="cs-CZ" sz="2800" dirty="0" smtClean="0"/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Social</a:t>
            </a:r>
            <a:r>
              <a:rPr lang="cs-CZ" sz="2800" dirty="0" smtClean="0"/>
              <a:t> </a:t>
            </a:r>
            <a:r>
              <a:rPr lang="cs-CZ" sz="2800" dirty="0" err="1" smtClean="0"/>
              <a:t>respect</a:t>
            </a:r>
            <a:endParaRPr lang="cs-CZ" sz="2800" dirty="0" smtClean="0"/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2800" dirty="0" err="1" smtClean="0"/>
              <a:t>Self</a:t>
            </a:r>
            <a:r>
              <a:rPr lang="cs-CZ" sz="2800" dirty="0" smtClean="0"/>
              <a:t> </a:t>
            </a:r>
            <a:r>
              <a:rPr lang="cs-CZ" sz="2800" dirty="0" err="1" smtClean="0"/>
              <a:t>respect</a:t>
            </a:r>
            <a:endParaRPr lang="cs-CZ" sz="2800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0707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1008112"/>
          </a:xfrm>
        </p:spPr>
        <p:txBody>
          <a:bodyPr>
            <a:noAutofit/>
          </a:bodyPr>
          <a:lstStyle/>
          <a:p>
            <a:pPr algn="ctr"/>
            <a:r>
              <a:rPr lang="cs-CZ" sz="4000" dirty="0" err="1" smtClean="0"/>
              <a:t>Ethical</a:t>
            </a:r>
            <a:r>
              <a:rPr lang="cs-CZ" sz="4000" dirty="0" smtClean="0"/>
              <a:t> </a:t>
            </a:r>
            <a:r>
              <a:rPr lang="cs-CZ" sz="4000" dirty="0" err="1" smtClean="0"/>
              <a:t>Pre-Understanding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Real </a:t>
            </a:r>
            <a:r>
              <a:rPr lang="cs-CZ" sz="4000" dirty="0" err="1" smtClean="0"/>
              <a:t>Situations</a:t>
            </a:r>
            <a:endParaRPr lang="en-US" sz="4000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Moral</a:t>
            </a:r>
            <a:r>
              <a:rPr lang="cs-CZ" sz="3200" dirty="0" smtClean="0"/>
              <a:t> </a:t>
            </a:r>
            <a:r>
              <a:rPr lang="cs-CZ" sz="3200" dirty="0" err="1" smtClean="0"/>
              <a:t>evaluation</a:t>
            </a:r>
            <a:endParaRPr lang="cs-CZ" sz="3200" dirty="0" smtClean="0"/>
          </a:p>
          <a:p>
            <a:pPr lvl="1" algn="l"/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we</a:t>
            </a:r>
            <a:r>
              <a:rPr lang="cs-CZ" sz="3200" dirty="0" smtClean="0"/>
              <a:t> do, </a:t>
            </a:r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we</a:t>
            </a:r>
            <a:r>
              <a:rPr lang="cs-CZ" sz="3200" dirty="0" smtClean="0"/>
              <a:t> are and </a:t>
            </a:r>
            <a:r>
              <a:rPr lang="cs-CZ" sz="3200" dirty="0" err="1" smtClean="0"/>
              <a:t>results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our</a:t>
            </a:r>
            <a:r>
              <a:rPr lang="cs-CZ" sz="3200" dirty="0" smtClean="0"/>
              <a:t> </a:t>
            </a:r>
            <a:r>
              <a:rPr lang="cs-CZ" sz="3200" dirty="0" err="1" smtClean="0"/>
              <a:t>activities</a:t>
            </a:r>
            <a:r>
              <a:rPr lang="cs-CZ" sz="3200" dirty="0" smtClean="0"/>
              <a:t> are </a:t>
            </a:r>
            <a:r>
              <a:rPr lang="cs-CZ" sz="3200" dirty="0" err="1" smtClean="0"/>
              <a:t>morally</a:t>
            </a:r>
            <a:r>
              <a:rPr lang="cs-CZ" sz="3200" dirty="0" smtClean="0"/>
              <a:t> </a:t>
            </a:r>
            <a:r>
              <a:rPr lang="cs-CZ" sz="3200" dirty="0" err="1" smtClean="0"/>
              <a:t>evaluated</a:t>
            </a:r>
            <a:endParaRPr lang="cs-CZ" sz="3200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Conscience</a:t>
            </a:r>
            <a:endParaRPr lang="cs-CZ" sz="3200" dirty="0" smtClean="0"/>
          </a:p>
          <a:p>
            <a:pPr lvl="1" algn="l"/>
            <a:r>
              <a:rPr lang="cs-CZ" sz="3200" dirty="0" err="1" smtClean="0"/>
              <a:t>We</a:t>
            </a:r>
            <a:r>
              <a:rPr lang="cs-CZ" sz="3200" dirty="0" smtClean="0"/>
              <a:t> </a:t>
            </a:r>
            <a:r>
              <a:rPr lang="cs-CZ" sz="3200" dirty="0" err="1" smtClean="0"/>
              <a:t>all</a:t>
            </a:r>
            <a:r>
              <a:rPr lang="cs-CZ" sz="3200" dirty="0" smtClean="0"/>
              <a:t> </a:t>
            </a:r>
            <a:r>
              <a:rPr lang="cs-CZ" sz="3200" dirty="0" err="1" smtClean="0"/>
              <a:t>somehow</a:t>
            </a:r>
            <a:r>
              <a:rPr lang="cs-CZ" sz="3200" dirty="0" smtClean="0"/>
              <a:t> </a:t>
            </a:r>
            <a:r>
              <a:rPr lang="cs-CZ" sz="3200" dirty="0" err="1" smtClean="0"/>
              <a:t>know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basic </a:t>
            </a:r>
            <a:r>
              <a:rPr lang="cs-CZ" sz="3200" dirty="0" err="1" smtClean="0"/>
              <a:t>difference</a:t>
            </a:r>
            <a:r>
              <a:rPr lang="cs-CZ" sz="3200" dirty="0" smtClean="0"/>
              <a:t> </a:t>
            </a:r>
            <a:r>
              <a:rPr lang="cs-CZ" sz="3200" dirty="0" err="1" smtClean="0"/>
              <a:t>between</a:t>
            </a:r>
            <a:r>
              <a:rPr lang="cs-CZ" sz="3200" dirty="0" smtClean="0"/>
              <a:t> </a:t>
            </a:r>
            <a:r>
              <a:rPr lang="cs-CZ" sz="3200" dirty="0" err="1" smtClean="0"/>
              <a:t>good</a:t>
            </a:r>
            <a:r>
              <a:rPr lang="cs-CZ" sz="3200" dirty="0" smtClean="0"/>
              <a:t> and </a:t>
            </a:r>
            <a:r>
              <a:rPr lang="cs-CZ" sz="3200" dirty="0" err="1" smtClean="0"/>
              <a:t>evil</a:t>
            </a:r>
            <a:r>
              <a:rPr lang="cs-CZ" sz="3200" dirty="0" smtClean="0"/>
              <a:t> and </a:t>
            </a:r>
            <a:r>
              <a:rPr lang="cs-CZ" sz="3200" dirty="0" err="1" smtClean="0"/>
              <a:t>we</a:t>
            </a:r>
            <a:r>
              <a:rPr lang="cs-CZ" sz="3200" dirty="0" smtClean="0"/>
              <a:t> </a:t>
            </a:r>
            <a:r>
              <a:rPr lang="cs-CZ" sz="3200" dirty="0" err="1" smtClean="0"/>
              <a:t>know</a:t>
            </a:r>
            <a:r>
              <a:rPr lang="cs-CZ" sz="3200" dirty="0" smtClean="0"/>
              <a:t> </a:t>
            </a:r>
            <a:r>
              <a:rPr lang="cs-CZ" sz="3200" dirty="0" err="1" smtClean="0"/>
              <a:t>that</a:t>
            </a:r>
            <a:r>
              <a:rPr lang="cs-CZ" sz="3200" dirty="0" smtClean="0"/>
              <a:t> </a:t>
            </a:r>
            <a:r>
              <a:rPr lang="cs-CZ" sz="3200" dirty="0" err="1" smtClean="0"/>
              <a:t>we</a:t>
            </a:r>
            <a:r>
              <a:rPr lang="cs-CZ" sz="3200" dirty="0" smtClean="0"/>
              <a:t> </a:t>
            </a:r>
            <a:r>
              <a:rPr lang="cs-CZ" sz="3200" dirty="0" err="1" smtClean="0"/>
              <a:t>ought</a:t>
            </a:r>
            <a:r>
              <a:rPr lang="cs-CZ" sz="3200" dirty="0" smtClean="0"/>
              <a:t> to do </a:t>
            </a:r>
            <a:r>
              <a:rPr lang="cs-CZ" sz="3200" dirty="0" err="1" smtClean="0"/>
              <a:t>good</a:t>
            </a:r>
            <a:endParaRPr lang="cs-CZ" sz="3200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Voluntariness</a:t>
            </a:r>
            <a:endParaRPr lang="cs-CZ" sz="3200" dirty="0" smtClean="0"/>
          </a:p>
          <a:p>
            <a:pPr lvl="1" algn="l"/>
            <a:r>
              <a:rPr lang="cs-CZ" sz="3200" dirty="0" err="1" smtClean="0"/>
              <a:t>Morally</a:t>
            </a:r>
            <a:r>
              <a:rPr lang="cs-CZ" sz="3200" dirty="0" smtClean="0"/>
              <a:t> </a:t>
            </a:r>
            <a:r>
              <a:rPr lang="cs-CZ" sz="3200" dirty="0" err="1" smtClean="0"/>
              <a:t>relevant</a:t>
            </a:r>
            <a:r>
              <a:rPr lang="cs-CZ" sz="3200" dirty="0" smtClean="0"/>
              <a:t> </a:t>
            </a:r>
            <a:r>
              <a:rPr lang="cs-CZ" sz="3200" dirty="0" err="1" smtClean="0"/>
              <a:t>action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voluntary</a:t>
            </a:r>
            <a:r>
              <a:rPr lang="cs-CZ" sz="3200" dirty="0" smtClean="0"/>
              <a:t>, </a:t>
            </a:r>
            <a:r>
              <a:rPr lang="cs-CZ" sz="3200" dirty="0" err="1" smtClean="0"/>
              <a:t>it</a:t>
            </a:r>
            <a:r>
              <a:rPr lang="cs-CZ" sz="3200" dirty="0" smtClean="0"/>
              <a:t> 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result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free </a:t>
            </a:r>
            <a:r>
              <a:rPr lang="cs-CZ" sz="3200" dirty="0" err="1" smtClean="0"/>
              <a:t>decision</a:t>
            </a:r>
            <a:endParaRPr lang="cs-CZ" sz="3200" dirty="0" smtClean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4382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1008112"/>
          </a:xfrm>
        </p:spPr>
        <p:txBody>
          <a:bodyPr>
            <a:noAutofit/>
          </a:bodyPr>
          <a:lstStyle/>
          <a:p>
            <a:pPr algn="ctr"/>
            <a:r>
              <a:rPr lang="cs-CZ" sz="4000" dirty="0" err="1" smtClean="0"/>
              <a:t>Ethical</a:t>
            </a:r>
            <a:r>
              <a:rPr lang="cs-CZ" sz="4000" dirty="0" smtClean="0"/>
              <a:t> </a:t>
            </a:r>
            <a:r>
              <a:rPr lang="cs-CZ" sz="4000" dirty="0" err="1" smtClean="0"/>
              <a:t>Pre-Understanding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Real </a:t>
            </a:r>
            <a:r>
              <a:rPr lang="cs-CZ" sz="4000" dirty="0" err="1" smtClean="0"/>
              <a:t>Situations</a:t>
            </a:r>
            <a:endParaRPr lang="en-US" sz="4000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sz="3000" dirty="0" err="1" smtClean="0"/>
              <a:t>Responsibility</a:t>
            </a:r>
            <a:endParaRPr lang="cs-CZ" sz="3000" dirty="0" smtClean="0"/>
          </a:p>
          <a:p>
            <a:pPr lvl="1" algn="l"/>
            <a:r>
              <a:rPr lang="cs-CZ" sz="2800" dirty="0" err="1" smtClean="0"/>
              <a:t>We</a:t>
            </a:r>
            <a:r>
              <a:rPr lang="cs-CZ" sz="2800" dirty="0" smtClean="0"/>
              <a:t> are </a:t>
            </a:r>
            <a:r>
              <a:rPr lang="cs-CZ" sz="2800" dirty="0" err="1" smtClean="0"/>
              <a:t>responsible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our</a:t>
            </a:r>
            <a:r>
              <a:rPr lang="cs-CZ" sz="2800" dirty="0" smtClean="0"/>
              <a:t> </a:t>
            </a:r>
            <a:r>
              <a:rPr lang="cs-CZ" sz="2800" dirty="0" err="1" smtClean="0"/>
              <a:t>actions</a:t>
            </a:r>
            <a:r>
              <a:rPr lang="cs-CZ" sz="2800" dirty="0" smtClean="0"/>
              <a:t>. In </a:t>
            </a:r>
            <a:r>
              <a:rPr lang="cs-CZ" sz="2800" dirty="0" err="1" smtClean="0"/>
              <a:t>other</a:t>
            </a:r>
            <a:r>
              <a:rPr lang="cs-CZ" sz="2800" dirty="0" smtClean="0"/>
              <a:t> </a:t>
            </a:r>
            <a:r>
              <a:rPr lang="cs-CZ" sz="2800" dirty="0" err="1" smtClean="0"/>
              <a:t>words</a:t>
            </a:r>
            <a:r>
              <a:rPr lang="cs-CZ" sz="2800" dirty="0" smtClean="0"/>
              <a:t>, </a:t>
            </a:r>
            <a:r>
              <a:rPr lang="cs-CZ" sz="2800" dirty="0" err="1" smtClean="0"/>
              <a:t>we</a:t>
            </a:r>
            <a:r>
              <a:rPr lang="cs-CZ" sz="2800" dirty="0" smtClean="0"/>
              <a:t> are </a:t>
            </a:r>
            <a:r>
              <a:rPr lang="cs-CZ" sz="2800" dirty="0" err="1" smtClean="0"/>
              <a:t>assumed</a:t>
            </a:r>
            <a:r>
              <a:rPr lang="cs-CZ" sz="2800" dirty="0" smtClean="0"/>
              <a:t> to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able</a:t>
            </a:r>
            <a:r>
              <a:rPr lang="cs-CZ" sz="2800" dirty="0" smtClean="0"/>
              <a:t> to </a:t>
            </a:r>
            <a:r>
              <a:rPr lang="cs-CZ" sz="2800" dirty="0" err="1" smtClean="0"/>
              <a:t>explain</a:t>
            </a:r>
            <a:r>
              <a:rPr lang="cs-CZ" sz="2800" dirty="0" smtClean="0"/>
              <a:t> to </a:t>
            </a:r>
            <a:r>
              <a:rPr lang="cs-CZ" sz="2800" dirty="0" err="1" smtClean="0"/>
              <a:t>others</a:t>
            </a:r>
            <a:r>
              <a:rPr lang="cs-CZ" sz="2800" dirty="0" smtClean="0"/>
              <a:t> </a:t>
            </a:r>
            <a:r>
              <a:rPr lang="cs-CZ" sz="2800" b="1" dirty="0" smtClean="0"/>
              <a:t>by </a:t>
            </a:r>
            <a:r>
              <a:rPr lang="cs-CZ" sz="2800" b="1" dirty="0" err="1" smtClean="0"/>
              <a:t>reasoning</a:t>
            </a:r>
            <a:r>
              <a:rPr lang="cs-CZ" sz="2800" b="1" dirty="0" smtClean="0"/>
              <a:t> </a:t>
            </a:r>
            <a:r>
              <a:rPr lang="cs-CZ" sz="2800" dirty="0" err="1" smtClean="0"/>
              <a:t>why</a:t>
            </a:r>
            <a:r>
              <a:rPr lang="cs-CZ" sz="2800" dirty="0" smtClean="0"/>
              <a:t>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have</a:t>
            </a:r>
            <a:r>
              <a:rPr lang="cs-CZ" sz="2800" dirty="0" smtClean="0"/>
              <a:t> done </a:t>
            </a:r>
            <a:r>
              <a:rPr lang="cs-CZ" sz="2800" dirty="0" err="1" smtClean="0"/>
              <a:t>our</a:t>
            </a:r>
            <a:r>
              <a:rPr lang="cs-CZ" sz="2800" dirty="0" smtClean="0"/>
              <a:t> </a:t>
            </a:r>
            <a:r>
              <a:rPr lang="cs-CZ" sz="2800" dirty="0" err="1" smtClean="0"/>
              <a:t>actions</a:t>
            </a:r>
            <a:r>
              <a:rPr lang="cs-CZ" sz="2800" dirty="0" smtClean="0"/>
              <a:t>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sz="3000" dirty="0" err="1" smtClean="0"/>
              <a:t>Social</a:t>
            </a:r>
            <a:r>
              <a:rPr lang="cs-CZ" sz="3000" dirty="0" smtClean="0"/>
              <a:t> </a:t>
            </a:r>
            <a:r>
              <a:rPr lang="cs-CZ" sz="3000" dirty="0" err="1" smtClean="0"/>
              <a:t>respect</a:t>
            </a:r>
            <a:endParaRPr lang="cs-CZ" sz="3000" dirty="0" smtClean="0"/>
          </a:p>
          <a:p>
            <a:pPr lvl="1" algn="l"/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know</a:t>
            </a:r>
            <a:r>
              <a:rPr lang="cs-CZ" sz="2800" dirty="0" smtClean="0"/>
              <a:t>  </a:t>
            </a:r>
            <a:r>
              <a:rPr lang="cs-CZ" sz="2800" dirty="0" err="1" smtClean="0"/>
              <a:t>that</a:t>
            </a:r>
            <a:r>
              <a:rPr lang="cs-CZ" sz="2800" dirty="0" smtClean="0"/>
              <a:t> </a:t>
            </a:r>
            <a:r>
              <a:rPr lang="cs-CZ" sz="2800" dirty="0" err="1" smtClean="0"/>
              <a:t>we</a:t>
            </a:r>
            <a:r>
              <a:rPr lang="cs-CZ" sz="2800" dirty="0" smtClean="0"/>
              <a:t> are not </a:t>
            </a:r>
            <a:r>
              <a:rPr lang="cs-CZ" sz="2800" dirty="0" err="1" smtClean="0"/>
              <a:t>alone</a:t>
            </a:r>
            <a:r>
              <a:rPr lang="cs-CZ" sz="2800" dirty="0"/>
              <a:t> </a:t>
            </a:r>
            <a:r>
              <a:rPr lang="cs-CZ" sz="2800" dirty="0" smtClean="0"/>
              <a:t>and </a:t>
            </a:r>
            <a:r>
              <a:rPr lang="cs-CZ" sz="2800" dirty="0" err="1" smtClean="0"/>
              <a:t>that</a:t>
            </a:r>
            <a:r>
              <a:rPr lang="cs-CZ" sz="2800" dirty="0" smtClean="0"/>
              <a:t>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ought</a:t>
            </a:r>
            <a:r>
              <a:rPr lang="cs-CZ" sz="2800" dirty="0" smtClean="0"/>
              <a:t> to </a:t>
            </a:r>
            <a:r>
              <a:rPr lang="cs-CZ" sz="2800" dirty="0" err="1" smtClean="0"/>
              <a:t>be</a:t>
            </a:r>
            <a:r>
              <a:rPr lang="cs-CZ" sz="2800" dirty="0" smtClean="0"/>
              <a:t> just.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means</a:t>
            </a:r>
            <a:r>
              <a:rPr lang="cs-CZ" sz="2800" dirty="0" smtClean="0"/>
              <a:t> to </a:t>
            </a:r>
            <a:r>
              <a:rPr lang="cs-CZ" sz="2800" dirty="0" err="1" smtClean="0"/>
              <a:t>be</a:t>
            </a:r>
            <a:r>
              <a:rPr lang="cs-CZ" sz="2800" dirty="0" smtClean="0"/>
              <a:t> just has </a:t>
            </a:r>
            <a:r>
              <a:rPr lang="cs-CZ" sz="2800" dirty="0" err="1" smtClean="0"/>
              <a:t>been</a:t>
            </a:r>
            <a:r>
              <a:rPr lang="cs-CZ" sz="2800" dirty="0" smtClean="0"/>
              <a:t> </a:t>
            </a:r>
            <a:r>
              <a:rPr lang="cs-CZ" sz="2800" dirty="0" err="1" smtClean="0"/>
              <a:t>developing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centuries</a:t>
            </a:r>
            <a:r>
              <a:rPr lang="cs-CZ" sz="2800" dirty="0" smtClean="0"/>
              <a:t>, </a:t>
            </a:r>
            <a:r>
              <a:rPr lang="cs-CZ" sz="2800" dirty="0" err="1" smtClean="0"/>
              <a:t>one</a:t>
            </a:r>
            <a:r>
              <a:rPr lang="cs-CZ" sz="2800" dirty="0" smtClean="0"/>
              <a:t> very </a:t>
            </a:r>
            <a:r>
              <a:rPr lang="cs-CZ" sz="2800" dirty="0" err="1" smtClean="0"/>
              <a:t>old</a:t>
            </a:r>
            <a:r>
              <a:rPr lang="cs-CZ" sz="2800" dirty="0" smtClean="0"/>
              <a:t> </a:t>
            </a:r>
            <a:r>
              <a:rPr lang="cs-CZ" sz="2800" dirty="0" err="1" smtClean="0"/>
              <a:t>opinion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formulated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 </a:t>
            </a:r>
            <a:r>
              <a:rPr lang="cs-CZ" sz="2800" dirty="0" err="1" smtClean="0"/>
              <a:t>Golden</a:t>
            </a:r>
            <a:r>
              <a:rPr lang="cs-CZ" sz="2800" dirty="0" smtClean="0"/>
              <a:t> rule: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you</a:t>
            </a:r>
            <a:r>
              <a:rPr lang="cs-CZ" sz="2800" dirty="0" smtClean="0"/>
              <a:t> do not </a:t>
            </a:r>
            <a:r>
              <a:rPr lang="cs-CZ" sz="2800" dirty="0" err="1" smtClean="0"/>
              <a:t>want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others</a:t>
            </a:r>
            <a:r>
              <a:rPr lang="cs-CZ" sz="2800" dirty="0" smtClean="0"/>
              <a:t> to do to </a:t>
            </a:r>
            <a:r>
              <a:rPr lang="cs-CZ" sz="2800" dirty="0" err="1" smtClean="0"/>
              <a:t>you</a:t>
            </a:r>
            <a:r>
              <a:rPr lang="cs-CZ" sz="2800" dirty="0" smtClean="0"/>
              <a:t>, do not do to </a:t>
            </a:r>
            <a:r>
              <a:rPr lang="cs-CZ" sz="2800" dirty="0" err="1" smtClean="0"/>
              <a:t>them</a:t>
            </a:r>
            <a:r>
              <a:rPr lang="cs-CZ" sz="2800" dirty="0" smtClean="0"/>
              <a:t>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sz="3000" dirty="0" err="1" smtClean="0"/>
              <a:t>Self</a:t>
            </a:r>
            <a:r>
              <a:rPr lang="cs-CZ" sz="3000" dirty="0" smtClean="0"/>
              <a:t> </a:t>
            </a:r>
            <a:r>
              <a:rPr lang="cs-CZ" sz="3000" dirty="0" err="1" smtClean="0"/>
              <a:t>respect</a:t>
            </a:r>
            <a:endParaRPr lang="cs-CZ" sz="3000" dirty="0" smtClean="0"/>
          </a:p>
          <a:p>
            <a:pPr lvl="1" algn="l"/>
            <a:r>
              <a:rPr lang="cs-CZ" sz="2800" dirty="0" err="1" smtClean="0"/>
              <a:t>We</a:t>
            </a:r>
            <a:r>
              <a:rPr lang="cs-CZ" sz="2800" dirty="0" smtClean="0"/>
              <a:t> care </a:t>
            </a:r>
            <a:r>
              <a:rPr lang="cs-CZ" sz="2800" dirty="0" err="1" smtClean="0"/>
              <a:t>about</a:t>
            </a:r>
            <a:r>
              <a:rPr lang="cs-CZ" sz="2800" dirty="0" smtClean="0"/>
              <a:t> </a:t>
            </a:r>
            <a:r>
              <a:rPr lang="cs-CZ" sz="2800" dirty="0" err="1" smtClean="0"/>
              <a:t>our</a:t>
            </a:r>
            <a:r>
              <a:rPr lang="cs-CZ" sz="2800" dirty="0" smtClean="0"/>
              <a:t> </a:t>
            </a:r>
            <a:r>
              <a:rPr lang="cs-CZ" sz="2800" dirty="0" err="1" smtClean="0"/>
              <a:t>self-evaluation</a:t>
            </a:r>
            <a:r>
              <a:rPr lang="cs-CZ" sz="2800" dirty="0" smtClean="0"/>
              <a:t> and </a:t>
            </a:r>
            <a:r>
              <a:rPr lang="cs-CZ" sz="2800" dirty="0" err="1" smtClean="0"/>
              <a:t>our</a:t>
            </a:r>
            <a:r>
              <a:rPr lang="cs-CZ" sz="2800" dirty="0" smtClean="0"/>
              <a:t> </a:t>
            </a:r>
            <a:r>
              <a:rPr lang="cs-CZ" sz="2800" dirty="0" err="1" smtClean="0"/>
              <a:t>evaluation</a:t>
            </a:r>
            <a:r>
              <a:rPr lang="cs-CZ" sz="2800" dirty="0" smtClean="0"/>
              <a:t> by </a:t>
            </a:r>
            <a:r>
              <a:rPr lang="cs-CZ" sz="2800" dirty="0" err="1" smtClean="0"/>
              <a:t>others</a:t>
            </a:r>
            <a:r>
              <a:rPr lang="cs-CZ" sz="2800" dirty="0" smtClean="0"/>
              <a:t>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78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19672" y="188640"/>
            <a:ext cx="6399212" cy="83130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err="1" smtClean="0"/>
              <a:t>Outline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Ethical</a:t>
            </a:r>
            <a:r>
              <a:rPr lang="cs-CZ" dirty="0" smtClean="0"/>
              <a:t> </a:t>
            </a:r>
            <a:r>
              <a:rPr lang="cs-CZ" dirty="0" err="1" smtClean="0"/>
              <a:t>Pre-Understanding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Real </a:t>
            </a:r>
            <a:r>
              <a:rPr lang="cs-CZ" dirty="0" err="1" smtClean="0"/>
              <a:t>Situation</a:t>
            </a:r>
            <a:endParaRPr lang="cs-CZ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?</a:t>
            </a:r>
            <a:endParaRPr lang="cs-CZ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/>
              <a:t>Person in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smtClean="0"/>
              <a:t>Relations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/>
              <a:t>Relations in </a:t>
            </a:r>
            <a:r>
              <a:rPr lang="cs-CZ" dirty="0" err="1"/>
              <a:t>Institutional</a:t>
            </a:r>
            <a:r>
              <a:rPr lang="cs-CZ" dirty="0"/>
              <a:t> </a:t>
            </a:r>
            <a:r>
              <a:rPr lang="cs-CZ" dirty="0" err="1" smtClean="0"/>
              <a:t>Intermediation</a:t>
            </a:r>
            <a:endParaRPr lang="cs-CZ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Ethics</a:t>
            </a:r>
            <a:r>
              <a:rPr lang="cs-CZ" dirty="0"/>
              <a:t> </a:t>
            </a:r>
            <a:endParaRPr lang="cs-CZ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cs-CZ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cs-CZ" dirty="0" smtClean="0"/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Sound</a:t>
            </a:r>
            <a:r>
              <a:rPr lang="cs-CZ" dirty="0" smtClean="0"/>
              <a:t> and </a:t>
            </a:r>
            <a:r>
              <a:rPr lang="cs-CZ" dirty="0" err="1" smtClean="0"/>
              <a:t>Valid</a:t>
            </a:r>
            <a:r>
              <a:rPr lang="cs-CZ" dirty="0" smtClean="0"/>
              <a:t> </a:t>
            </a:r>
            <a:r>
              <a:rPr lang="cs-CZ" dirty="0" err="1" smtClean="0"/>
              <a:t>Arguments</a:t>
            </a:r>
            <a:endParaRPr lang="cs-CZ" dirty="0"/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Consequentialist</a:t>
            </a:r>
            <a:r>
              <a:rPr lang="cs-CZ" dirty="0" smtClean="0"/>
              <a:t> </a:t>
            </a:r>
            <a:r>
              <a:rPr lang="cs-CZ" dirty="0"/>
              <a:t>x </a:t>
            </a:r>
            <a:r>
              <a:rPr lang="cs-CZ" dirty="0" err="1"/>
              <a:t>Categorical</a:t>
            </a:r>
            <a:r>
              <a:rPr lang="cs-CZ" dirty="0"/>
              <a:t> </a:t>
            </a:r>
            <a:r>
              <a:rPr lang="cs-CZ" dirty="0" err="1"/>
              <a:t>Reasoning</a:t>
            </a:r>
            <a:endParaRPr lang="cs-CZ" dirty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algn="l"/>
            <a:r>
              <a:rPr lang="cs-CZ" dirty="0" err="1" smtClean="0"/>
              <a:t>Ethics</a:t>
            </a:r>
            <a:r>
              <a:rPr lang="cs-CZ" dirty="0" smtClean="0"/>
              <a:t> as </a:t>
            </a:r>
            <a:r>
              <a:rPr lang="cs-CZ" dirty="0" err="1" smtClean="0"/>
              <a:t>practical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endParaRPr lang="cs-CZ" dirty="0" smtClean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smtClean="0"/>
              <a:t>Etymology: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„</a:t>
            </a:r>
            <a:r>
              <a:rPr lang="cs-CZ" dirty="0" err="1" smtClean="0"/>
              <a:t>ethos</a:t>
            </a:r>
            <a:r>
              <a:rPr lang="cs-CZ" dirty="0" smtClean="0"/>
              <a:t>“ has </a:t>
            </a:r>
            <a:r>
              <a:rPr lang="cs-CZ" dirty="0" err="1" smtClean="0"/>
              <a:t>changed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„</a:t>
            </a:r>
            <a:r>
              <a:rPr lang="cs-CZ" dirty="0" err="1" smtClean="0"/>
              <a:t>home</a:t>
            </a:r>
            <a:r>
              <a:rPr lang="cs-CZ" dirty="0" smtClean="0"/>
              <a:t> place, habit (</a:t>
            </a:r>
            <a:r>
              <a:rPr lang="cs-CZ" dirty="0" err="1" smtClean="0"/>
              <a:t>custom</a:t>
            </a:r>
            <a:r>
              <a:rPr lang="cs-CZ" dirty="0" smtClean="0"/>
              <a:t>, </a:t>
            </a:r>
            <a:r>
              <a:rPr lang="cs-CZ" dirty="0" err="1" smtClean="0"/>
              <a:t>tradition</a:t>
            </a:r>
            <a:r>
              <a:rPr lang="cs-CZ" dirty="0" smtClean="0"/>
              <a:t>)“ to „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I to do </a:t>
            </a:r>
            <a:r>
              <a:rPr lang="cs-CZ" dirty="0" err="1" smtClean="0"/>
              <a:t>based</a:t>
            </a:r>
            <a:r>
              <a:rPr lang="cs-CZ" dirty="0" smtClean="0"/>
              <a:t> on my </a:t>
            </a:r>
            <a:r>
              <a:rPr lang="cs-CZ" dirty="0" err="1" smtClean="0"/>
              <a:t>reason</a:t>
            </a:r>
            <a:r>
              <a:rPr lang="cs-CZ" dirty="0" smtClean="0"/>
              <a:t> and </a:t>
            </a:r>
            <a:r>
              <a:rPr lang="cs-CZ" dirty="0" err="1" smtClean="0"/>
              <a:t>views</a:t>
            </a:r>
            <a:r>
              <a:rPr lang="cs-CZ" dirty="0" smtClean="0"/>
              <a:t> (</a:t>
            </a:r>
            <a:r>
              <a:rPr lang="cs-CZ" dirty="0" err="1" smtClean="0"/>
              <a:t>Socrates</a:t>
            </a:r>
            <a:r>
              <a:rPr lang="cs-CZ" dirty="0" smtClean="0"/>
              <a:t>)“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phenomenon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tradition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„</a:t>
            </a:r>
            <a:r>
              <a:rPr lang="cs-CZ" dirty="0" err="1" smtClean="0"/>
              <a:t>ethical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“ my </a:t>
            </a:r>
            <a:r>
              <a:rPr lang="cs-CZ" dirty="0" err="1" smtClean="0"/>
              <a:t>reason</a:t>
            </a:r>
            <a:r>
              <a:rPr lang="cs-CZ" dirty="0" smtClean="0"/>
              <a:t> and </a:t>
            </a:r>
            <a:r>
              <a:rPr lang="cs-CZ" dirty="0" err="1" smtClean="0"/>
              <a:t>views</a:t>
            </a:r>
            <a:r>
              <a:rPr lang="cs-CZ" dirty="0" smtClean="0"/>
              <a:t> (</a:t>
            </a:r>
            <a:r>
              <a:rPr lang="cs-CZ" dirty="0" err="1" smtClean="0"/>
              <a:t>individual</a:t>
            </a:r>
            <a:r>
              <a:rPr lang="cs-CZ" dirty="0" smtClean="0"/>
              <a:t> morality)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conventions</a:t>
            </a:r>
            <a:r>
              <a:rPr lang="cs-CZ" dirty="0" smtClean="0"/>
              <a:t> (</a:t>
            </a:r>
            <a:r>
              <a:rPr lang="cs-CZ" dirty="0" err="1" smtClean="0"/>
              <a:t>social</a:t>
            </a:r>
            <a:r>
              <a:rPr lang="cs-CZ" dirty="0" smtClean="0"/>
              <a:t> morality)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dirty="0" err="1"/>
              <a:t>Suggested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: Plato 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dialogue</a:t>
            </a:r>
            <a:r>
              <a:rPr lang="cs-CZ" dirty="0"/>
              <a:t> „</a:t>
            </a:r>
            <a:r>
              <a:rPr lang="cs-CZ" dirty="0" err="1"/>
              <a:t>Crito</a:t>
            </a:r>
            <a:r>
              <a:rPr lang="cs-CZ" dirty="0"/>
              <a:t>“</a:t>
            </a:r>
          </a:p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29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800100" lvl="1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dirty="0"/>
              <a:t>Normative </a:t>
            </a:r>
            <a:r>
              <a:rPr lang="cs-CZ" dirty="0" err="1" smtClean="0"/>
              <a:t>ethics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many </a:t>
            </a:r>
            <a:r>
              <a:rPr lang="cs-CZ" dirty="0" err="1" smtClean="0"/>
              <a:t>branches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):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proper </a:t>
            </a:r>
            <a:r>
              <a:rPr lang="cs-CZ" dirty="0" err="1"/>
              <a:t>behaviour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 smtClean="0"/>
              <a:t>?</a:t>
            </a:r>
            <a:endParaRPr lang="cs-CZ" dirty="0" smtClean="0">
              <a:solidFill>
                <a:prstClr val="white"/>
              </a:solidFill>
            </a:endParaRPr>
          </a:p>
          <a:p>
            <a:pPr marL="1257300" lvl="2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Communitarianism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</a:p>
          <a:p>
            <a:pPr marL="1714500" lvl="3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Behavior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is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justified</a:t>
            </a:r>
            <a:r>
              <a:rPr lang="cs-CZ" sz="2400" dirty="0" smtClean="0">
                <a:solidFill>
                  <a:prstClr val="white"/>
                </a:solidFill>
              </a:rPr>
              <a:t> by </a:t>
            </a:r>
            <a:r>
              <a:rPr lang="cs-CZ" sz="2400" dirty="0" err="1" smtClean="0">
                <a:solidFill>
                  <a:prstClr val="white"/>
                </a:solidFill>
              </a:rPr>
              <a:t>existing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norms</a:t>
            </a:r>
            <a:r>
              <a:rPr lang="cs-CZ" sz="2400" dirty="0" smtClean="0">
                <a:solidFill>
                  <a:prstClr val="white"/>
                </a:solidFill>
              </a:rPr>
              <a:t> (</a:t>
            </a:r>
            <a:r>
              <a:rPr lang="cs-CZ" sz="2400" dirty="0" err="1" smtClean="0">
                <a:solidFill>
                  <a:prstClr val="white"/>
                </a:solidFill>
              </a:rPr>
              <a:t>Existing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norms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of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social</a:t>
            </a:r>
            <a:r>
              <a:rPr lang="cs-CZ" sz="2400" dirty="0" smtClean="0">
                <a:solidFill>
                  <a:prstClr val="white"/>
                </a:solidFill>
              </a:rPr>
              <a:t> morality are </a:t>
            </a:r>
            <a:r>
              <a:rPr lang="cs-CZ" sz="2400" dirty="0" err="1" smtClean="0">
                <a:solidFill>
                  <a:prstClr val="white"/>
                </a:solidFill>
              </a:rPr>
              <a:t>right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norms</a:t>
            </a:r>
            <a:r>
              <a:rPr lang="cs-CZ" sz="2400" dirty="0" smtClean="0">
                <a:solidFill>
                  <a:prstClr val="white"/>
                </a:solidFill>
              </a:rPr>
              <a:t>.)</a:t>
            </a:r>
            <a:endParaRPr lang="cs-CZ" sz="2400" dirty="0">
              <a:solidFill>
                <a:prstClr val="white"/>
              </a:solidFill>
            </a:endParaRPr>
          </a:p>
          <a:p>
            <a:pPr marL="1714500" lvl="3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Descriptive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is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interpreted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>
                <a:solidFill>
                  <a:prstClr val="white"/>
                </a:solidFill>
              </a:rPr>
              <a:t>as </a:t>
            </a:r>
            <a:r>
              <a:rPr lang="cs-CZ" sz="2400" dirty="0" err="1" smtClean="0">
                <a:solidFill>
                  <a:prstClr val="white"/>
                </a:solidFill>
              </a:rPr>
              <a:t>prescriptive</a:t>
            </a:r>
            <a:endParaRPr lang="cs-CZ" sz="2400" dirty="0" smtClean="0">
              <a:solidFill>
                <a:prstClr val="white"/>
              </a:solidFill>
            </a:endParaRPr>
          </a:p>
          <a:p>
            <a:pPr marL="1714500" lvl="3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white"/>
                </a:solidFill>
              </a:rPr>
              <a:t>A „</a:t>
            </a:r>
            <a:r>
              <a:rPr lang="cs-CZ" sz="2400" dirty="0" err="1">
                <a:solidFill>
                  <a:prstClr val="white"/>
                </a:solidFill>
              </a:rPr>
              <a:t>w</a:t>
            </a:r>
            <a:r>
              <a:rPr lang="cs-CZ" sz="2400" dirty="0" err="1" smtClean="0">
                <a:solidFill>
                  <a:prstClr val="white"/>
                </a:solidFill>
              </a:rPr>
              <a:t>hat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ought</a:t>
            </a:r>
            <a:r>
              <a:rPr lang="cs-CZ" sz="2400" dirty="0" smtClean="0">
                <a:solidFill>
                  <a:prstClr val="white"/>
                </a:solidFill>
              </a:rPr>
              <a:t> to </a:t>
            </a:r>
            <a:r>
              <a:rPr lang="cs-CZ" sz="2400" dirty="0" err="1" smtClean="0">
                <a:solidFill>
                  <a:prstClr val="white"/>
                </a:solidFill>
              </a:rPr>
              <a:t>be</a:t>
            </a:r>
            <a:r>
              <a:rPr lang="cs-CZ" sz="2400" dirty="0" smtClean="0">
                <a:solidFill>
                  <a:prstClr val="white"/>
                </a:solidFill>
              </a:rPr>
              <a:t>“ </a:t>
            </a:r>
            <a:r>
              <a:rPr lang="cs-CZ" sz="2400" dirty="0" err="1" smtClean="0">
                <a:solidFill>
                  <a:prstClr val="white"/>
                </a:solidFill>
              </a:rPr>
              <a:t>statement</a:t>
            </a:r>
            <a:r>
              <a:rPr lang="cs-CZ" sz="2400" dirty="0" smtClean="0">
                <a:solidFill>
                  <a:prstClr val="white"/>
                </a:solidFill>
              </a:rPr>
              <a:t>  </a:t>
            </a:r>
            <a:r>
              <a:rPr lang="cs-CZ" sz="2400" dirty="0" err="1" smtClean="0">
                <a:solidFill>
                  <a:prstClr val="white"/>
                </a:solidFill>
              </a:rPr>
              <a:t>is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derived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from</a:t>
            </a:r>
            <a:r>
              <a:rPr lang="cs-CZ" sz="2400" dirty="0" smtClean="0">
                <a:solidFill>
                  <a:prstClr val="white"/>
                </a:solidFill>
              </a:rPr>
              <a:t> „</a:t>
            </a:r>
            <a:r>
              <a:rPr lang="cs-CZ" sz="2400" dirty="0" err="1" smtClean="0">
                <a:solidFill>
                  <a:prstClr val="white"/>
                </a:solidFill>
              </a:rPr>
              <a:t>what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is</a:t>
            </a:r>
            <a:r>
              <a:rPr lang="cs-CZ" sz="2400" dirty="0" smtClean="0">
                <a:solidFill>
                  <a:prstClr val="white"/>
                </a:solidFill>
              </a:rPr>
              <a:t>“ </a:t>
            </a:r>
            <a:r>
              <a:rPr lang="cs-CZ" sz="2400" dirty="0" err="1" smtClean="0">
                <a:solidFill>
                  <a:prstClr val="white"/>
                </a:solidFill>
              </a:rPr>
              <a:t>statement</a:t>
            </a:r>
            <a:r>
              <a:rPr lang="cs-CZ" sz="2400" dirty="0" smtClean="0">
                <a:solidFill>
                  <a:prstClr val="white"/>
                </a:solidFill>
              </a:rPr>
              <a:t>(s). </a:t>
            </a:r>
            <a:r>
              <a:rPr lang="cs-CZ" sz="2400" dirty="0" err="1" smtClean="0">
                <a:solidFill>
                  <a:prstClr val="white"/>
                </a:solidFill>
              </a:rPr>
              <a:t>This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is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logically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impossible</a:t>
            </a:r>
            <a:r>
              <a:rPr lang="cs-CZ" sz="2400" dirty="0" smtClean="0">
                <a:solidFill>
                  <a:prstClr val="white"/>
                </a:solidFill>
              </a:rPr>
              <a:t> and </a:t>
            </a:r>
            <a:r>
              <a:rPr lang="cs-CZ" sz="2400" dirty="0" err="1" smtClean="0">
                <a:solidFill>
                  <a:prstClr val="white"/>
                </a:solidFill>
              </a:rPr>
              <a:t>is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usually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called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the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Naturalist</a:t>
            </a:r>
            <a:r>
              <a:rPr lang="cs-CZ" sz="2400" dirty="0" smtClean="0">
                <a:solidFill>
                  <a:prstClr val="white"/>
                </a:solidFill>
              </a:rPr>
              <a:t> (</a:t>
            </a:r>
            <a:r>
              <a:rPr lang="cs-CZ" sz="2400" dirty="0" err="1" smtClean="0">
                <a:solidFill>
                  <a:prstClr val="white"/>
                </a:solidFill>
              </a:rPr>
              <a:t>Behaviorist</a:t>
            </a:r>
            <a:r>
              <a:rPr lang="cs-CZ" sz="2400" dirty="0" smtClean="0">
                <a:solidFill>
                  <a:prstClr val="white"/>
                </a:solidFill>
              </a:rPr>
              <a:t>, </a:t>
            </a:r>
            <a:r>
              <a:rPr lang="cs-CZ" sz="2400" dirty="0" err="1" smtClean="0">
                <a:solidFill>
                  <a:prstClr val="white"/>
                </a:solidFill>
              </a:rPr>
              <a:t>Empiricist</a:t>
            </a:r>
            <a:r>
              <a:rPr lang="cs-CZ" sz="2400" dirty="0">
                <a:solidFill>
                  <a:prstClr val="white"/>
                </a:solidFill>
              </a:rPr>
              <a:t>)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>
                <a:solidFill>
                  <a:prstClr val="white"/>
                </a:solidFill>
              </a:rPr>
              <a:t>fallacy</a:t>
            </a:r>
            <a:r>
              <a:rPr lang="cs-CZ" sz="2400" dirty="0">
                <a:solidFill>
                  <a:prstClr val="white"/>
                </a:solidFill>
              </a:rPr>
              <a:t> </a:t>
            </a:r>
            <a:r>
              <a:rPr lang="cs-CZ" sz="2400" dirty="0" smtClean="0">
                <a:solidFill>
                  <a:prstClr val="white"/>
                </a:solidFill>
              </a:rPr>
              <a:t>(</a:t>
            </a:r>
            <a:r>
              <a:rPr lang="cs-CZ" sz="2400" dirty="0" err="1" smtClean="0">
                <a:solidFill>
                  <a:prstClr val="white"/>
                </a:solidFill>
              </a:rPr>
              <a:t>e.g</a:t>
            </a:r>
            <a:r>
              <a:rPr lang="cs-CZ" sz="2400" dirty="0" smtClean="0">
                <a:solidFill>
                  <a:prstClr val="white"/>
                </a:solidFill>
              </a:rPr>
              <a:t>. </a:t>
            </a:r>
            <a:r>
              <a:rPr lang="cs-CZ" sz="2400" dirty="0" err="1" smtClean="0">
                <a:solidFill>
                  <a:prstClr val="white"/>
                </a:solidFill>
              </a:rPr>
              <a:t>G.E.Moore</a:t>
            </a:r>
            <a:r>
              <a:rPr lang="cs-CZ" sz="2400" dirty="0">
                <a:solidFill>
                  <a:prstClr val="white"/>
                </a:solidFill>
              </a:rPr>
              <a:t>: </a:t>
            </a:r>
            <a:r>
              <a:rPr lang="cs-CZ" sz="2400" dirty="0" err="1">
                <a:solidFill>
                  <a:prstClr val="white"/>
                </a:solidFill>
              </a:rPr>
              <a:t>Principia</a:t>
            </a:r>
            <a:r>
              <a:rPr lang="cs-CZ" sz="2400" dirty="0">
                <a:solidFill>
                  <a:prstClr val="white"/>
                </a:solidFill>
              </a:rPr>
              <a:t> </a:t>
            </a:r>
            <a:r>
              <a:rPr lang="cs-CZ" sz="2400" dirty="0" err="1">
                <a:solidFill>
                  <a:prstClr val="white"/>
                </a:solidFill>
              </a:rPr>
              <a:t>Ethica</a:t>
            </a:r>
            <a:r>
              <a:rPr lang="cs-CZ" sz="2400" dirty="0">
                <a:solidFill>
                  <a:prstClr val="white"/>
                </a:solidFill>
              </a:rPr>
              <a:t> 1903</a:t>
            </a:r>
            <a:r>
              <a:rPr lang="cs-CZ" sz="2400" dirty="0" smtClean="0">
                <a:solidFill>
                  <a:prstClr val="white"/>
                </a:solidFill>
              </a:rPr>
              <a:t>)</a:t>
            </a:r>
          </a:p>
          <a:p>
            <a:pPr marL="1714500" lvl="3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Example</a:t>
            </a:r>
            <a:r>
              <a:rPr lang="cs-CZ" sz="2400" dirty="0" smtClean="0">
                <a:solidFill>
                  <a:prstClr val="white"/>
                </a:solidFill>
              </a:rPr>
              <a:t>: „Homo </a:t>
            </a:r>
            <a:r>
              <a:rPr lang="cs-CZ" sz="2400" dirty="0" err="1">
                <a:solidFill>
                  <a:prstClr val="white"/>
                </a:solidFill>
              </a:rPr>
              <a:t>oeconomicus</a:t>
            </a:r>
            <a:r>
              <a:rPr lang="cs-CZ" sz="2400" dirty="0">
                <a:solidFill>
                  <a:prstClr val="white"/>
                </a:solidFill>
              </a:rPr>
              <a:t>“: </a:t>
            </a:r>
            <a:r>
              <a:rPr lang="cs-CZ" sz="2400" b="1" dirty="0" err="1" smtClean="0">
                <a:solidFill>
                  <a:prstClr val="white"/>
                </a:solidFill>
              </a:rPr>
              <a:t>rational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people</a:t>
            </a:r>
            <a:r>
              <a:rPr lang="cs-CZ" sz="2400" dirty="0" smtClean="0">
                <a:solidFill>
                  <a:prstClr val="white"/>
                </a:solidFill>
              </a:rPr>
              <a:t>  </a:t>
            </a:r>
            <a:r>
              <a:rPr lang="cs-CZ" sz="2400" dirty="0" err="1">
                <a:solidFill>
                  <a:prstClr val="white"/>
                </a:solidFill>
              </a:rPr>
              <a:t>maximize</a:t>
            </a:r>
            <a:r>
              <a:rPr lang="cs-CZ" sz="2400" dirty="0">
                <a:solidFill>
                  <a:prstClr val="white"/>
                </a:solidFill>
              </a:rPr>
              <a:t> utility, </a:t>
            </a:r>
            <a:r>
              <a:rPr lang="cs-CZ" sz="2400" dirty="0" err="1">
                <a:solidFill>
                  <a:prstClr val="white"/>
                </a:solidFill>
              </a:rPr>
              <a:t>it</a:t>
            </a:r>
            <a:r>
              <a:rPr lang="cs-CZ" sz="2400" dirty="0">
                <a:solidFill>
                  <a:prstClr val="white"/>
                </a:solidFill>
              </a:rPr>
              <a:t> </a:t>
            </a:r>
            <a:r>
              <a:rPr lang="cs-CZ" sz="2400" dirty="0" err="1">
                <a:solidFill>
                  <a:prstClr val="white"/>
                </a:solidFill>
              </a:rPr>
              <a:t>is</a:t>
            </a:r>
            <a:r>
              <a:rPr lang="cs-CZ" sz="2400" dirty="0">
                <a:solidFill>
                  <a:prstClr val="white"/>
                </a:solidFill>
              </a:rPr>
              <a:t> </a:t>
            </a:r>
            <a:r>
              <a:rPr lang="cs-CZ" sz="2400" dirty="0" err="1">
                <a:solidFill>
                  <a:prstClr val="white"/>
                </a:solidFill>
              </a:rPr>
              <a:t>right</a:t>
            </a:r>
            <a:r>
              <a:rPr lang="cs-CZ" sz="2400" dirty="0">
                <a:solidFill>
                  <a:prstClr val="white"/>
                </a:solidFill>
              </a:rPr>
              <a:t> </a:t>
            </a:r>
            <a:r>
              <a:rPr lang="cs-CZ" sz="2400" dirty="0" err="1">
                <a:solidFill>
                  <a:prstClr val="white"/>
                </a:solidFill>
              </a:rPr>
              <a:t>because</a:t>
            </a:r>
            <a:r>
              <a:rPr lang="cs-CZ" sz="2400" dirty="0">
                <a:solidFill>
                  <a:prstClr val="white"/>
                </a:solidFill>
              </a:rPr>
              <a:t> </a:t>
            </a:r>
            <a:r>
              <a:rPr lang="cs-CZ" sz="2400" dirty="0" err="1">
                <a:solidFill>
                  <a:prstClr val="white"/>
                </a:solidFill>
              </a:rPr>
              <a:t>it</a:t>
            </a:r>
            <a:r>
              <a:rPr lang="cs-CZ" sz="2400" dirty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is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what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b="1" dirty="0" err="1" smtClean="0">
                <a:solidFill>
                  <a:prstClr val="white"/>
                </a:solidFill>
              </a:rPr>
              <a:t>rational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people</a:t>
            </a:r>
            <a:r>
              <a:rPr lang="cs-CZ" sz="2400" dirty="0" smtClean="0">
                <a:solidFill>
                  <a:prstClr val="white"/>
                </a:solidFill>
              </a:rPr>
              <a:t> do (</a:t>
            </a:r>
            <a:r>
              <a:rPr lang="cs-CZ" sz="2400" dirty="0" err="1" smtClean="0">
                <a:solidFill>
                  <a:prstClr val="white"/>
                </a:solidFill>
              </a:rPr>
              <a:t>rationality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>
                <a:solidFill>
                  <a:prstClr val="white"/>
                </a:solidFill>
              </a:rPr>
              <a:t>is</a:t>
            </a:r>
            <a:r>
              <a:rPr lang="cs-CZ" sz="2400" dirty="0">
                <a:solidFill>
                  <a:prstClr val="white"/>
                </a:solidFill>
              </a:rPr>
              <a:t> </a:t>
            </a:r>
            <a:r>
              <a:rPr lang="cs-CZ" sz="2400" dirty="0" err="1">
                <a:solidFill>
                  <a:prstClr val="white"/>
                </a:solidFill>
              </a:rPr>
              <a:t>the</a:t>
            </a:r>
            <a:r>
              <a:rPr lang="cs-CZ" sz="2400" dirty="0">
                <a:solidFill>
                  <a:prstClr val="white"/>
                </a:solidFill>
              </a:rPr>
              <a:t> basic </a:t>
            </a:r>
            <a:r>
              <a:rPr lang="cs-CZ" sz="2400" dirty="0" err="1">
                <a:solidFill>
                  <a:prstClr val="white"/>
                </a:solidFill>
              </a:rPr>
              <a:t>human</a:t>
            </a:r>
            <a:r>
              <a:rPr lang="cs-CZ" sz="2400" dirty="0">
                <a:solidFill>
                  <a:prstClr val="white"/>
                </a:solidFill>
              </a:rPr>
              <a:t> </a:t>
            </a:r>
            <a:r>
              <a:rPr lang="cs-CZ" sz="2400" dirty="0" smtClean="0">
                <a:solidFill>
                  <a:prstClr val="white"/>
                </a:solidFill>
              </a:rPr>
              <a:t>atribute).</a:t>
            </a:r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2631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764704"/>
            <a:ext cx="8784976" cy="6093296"/>
          </a:xfrm>
        </p:spPr>
        <p:txBody>
          <a:bodyPr>
            <a:normAutofit/>
          </a:bodyPr>
          <a:lstStyle/>
          <a:p>
            <a:pPr marL="800100" lvl="1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Normative </a:t>
            </a:r>
            <a:r>
              <a:rPr lang="cs-CZ" dirty="0" err="1" smtClean="0"/>
              <a:t>ethics</a:t>
            </a:r>
            <a:r>
              <a:rPr lang="cs-CZ" dirty="0" smtClean="0"/>
              <a:t> (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many </a:t>
            </a:r>
            <a:r>
              <a:rPr lang="cs-CZ" dirty="0" err="1" smtClean="0"/>
              <a:t>branches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):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proper </a:t>
            </a:r>
            <a:r>
              <a:rPr lang="cs-CZ" dirty="0" err="1" smtClean="0"/>
              <a:t>behaviour</a:t>
            </a:r>
            <a:r>
              <a:rPr lang="cs-CZ" dirty="0" smtClean="0"/>
              <a:t> and </a:t>
            </a: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cs-CZ" dirty="0" smtClean="0">
              <a:solidFill>
                <a:prstClr val="white"/>
              </a:solidFill>
            </a:endParaRPr>
          </a:p>
          <a:p>
            <a:pPr marL="1257300" lvl="2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Ethics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of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principles</a:t>
            </a:r>
            <a:endParaRPr lang="cs-CZ" sz="2400" dirty="0" smtClean="0">
              <a:solidFill>
                <a:prstClr val="white"/>
              </a:solidFill>
            </a:endParaRPr>
          </a:p>
          <a:p>
            <a:pPr marL="1714500" lvl="3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Norms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justified</a:t>
            </a:r>
            <a:r>
              <a:rPr lang="cs-CZ" sz="2400" dirty="0" smtClean="0">
                <a:solidFill>
                  <a:prstClr val="white"/>
                </a:solidFill>
              </a:rPr>
              <a:t> by </a:t>
            </a:r>
            <a:r>
              <a:rPr lang="cs-CZ" sz="2400" dirty="0" err="1" smtClean="0">
                <a:solidFill>
                  <a:prstClr val="white"/>
                </a:solidFill>
              </a:rPr>
              <a:t>moral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principles</a:t>
            </a:r>
            <a:r>
              <a:rPr lang="cs-CZ" sz="2400" dirty="0" smtClean="0">
                <a:solidFill>
                  <a:prstClr val="white"/>
                </a:solidFill>
              </a:rPr>
              <a:t> (Do not </a:t>
            </a:r>
            <a:r>
              <a:rPr lang="cs-CZ" sz="2400" dirty="0" err="1" smtClean="0">
                <a:solidFill>
                  <a:prstClr val="white"/>
                </a:solidFill>
              </a:rPr>
              <a:t>kill</a:t>
            </a:r>
            <a:r>
              <a:rPr lang="cs-CZ" sz="2400" dirty="0" smtClean="0">
                <a:solidFill>
                  <a:prstClr val="white"/>
                </a:solidFill>
              </a:rPr>
              <a:t>!)</a:t>
            </a:r>
          </a:p>
          <a:p>
            <a:pPr marL="1714500" lvl="3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Moral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principles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based</a:t>
            </a:r>
            <a:r>
              <a:rPr lang="cs-CZ" sz="2400" dirty="0" smtClean="0">
                <a:solidFill>
                  <a:prstClr val="white"/>
                </a:solidFill>
              </a:rPr>
              <a:t> on </a:t>
            </a:r>
          </a:p>
          <a:p>
            <a:pPr marL="2171700" lvl="4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Theology</a:t>
            </a:r>
            <a:r>
              <a:rPr lang="cs-CZ" sz="2400" dirty="0" smtClean="0">
                <a:solidFill>
                  <a:prstClr val="white"/>
                </a:solidFill>
              </a:rPr>
              <a:t> (</a:t>
            </a:r>
            <a:r>
              <a:rPr lang="cs-CZ" sz="2400" dirty="0" err="1" smtClean="0">
                <a:solidFill>
                  <a:prstClr val="white"/>
                </a:solidFill>
              </a:rPr>
              <a:t>e.g</a:t>
            </a:r>
            <a:r>
              <a:rPr lang="cs-CZ" sz="2400" dirty="0" smtClean="0">
                <a:solidFill>
                  <a:prstClr val="white"/>
                </a:solidFill>
              </a:rPr>
              <a:t>. Thomas </a:t>
            </a:r>
            <a:r>
              <a:rPr lang="cs-CZ" sz="2400" dirty="0" err="1" smtClean="0">
                <a:solidFill>
                  <a:prstClr val="white"/>
                </a:solidFill>
              </a:rPr>
              <a:t>Aquinas</a:t>
            </a:r>
            <a:r>
              <a:rPr lang="cs-CZ" sz="2400" dirty="0" smtClean="0">
                <a:solidFill>
                  <a:prstClr val="white"/>
                </a:solidFill>
              </a:rPr>
              <a:t>)</a:t>
            </a:r>
          </a:p>
          <a:p>
            <a:pPr marL="2171700" lvl="4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white"/>
                </a:solidFill>
              </a:rPr>
              <a:t>Natural </a:t>
            </a:r>
            <a:r>
              <a:rPr lang="cs-CZ" sz="2400" dirty="0" err="1" smtClean="0">
                <a:solidFill>
                  <a:prstClr val="white"/>
                </a:solidFill>
              </a:rPr>
              <a:t>law</a:t>
            </a:r>
            <a:r>
              <a:rPr lang="cs-CZ" sz="2400" dirty="0" smtClean="0">
                <a:solidFill>
                  <a:prstClr val="white"/>
                </a:solidFill>
              </a:rPr>
              <a:t> (</a:t>
            </a:r>
            <a:r>
              <a:rPr lang="cs-CZ" sz="2400" dirty="0" err="1" smtClean="0">
                <a:solidFill>
                  <a:prstClr val="white"/>
                </a:solidFill>
              </a:rPr>
              <a:t>e.g</a:t>
            </a:r>
            <a:r>
              <a:rPr lang="cs-CZ" sz="2400" dirty="0" smtClean="0">
                <a:solidFill>
                  <a:prstClr val="white"/>
                </a:solidFill>
              </a:rPr>
              <a:t>. John Locke)</a:t>
            </a:r>
          </a:p>
          <a:p>
            <a:pPr marL="2171700" lvl="4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Moral</a:t>
            </a:r>
            <a:r>
              <a:rPr lang="cs-CZ" sz="2400" dirty="0" smtClean="0">
                <a:solidFill>
                  <a:prstClr val="white"/>
                </a:solidFill>
              </a:rPr>
              <a:t> sentiment  (</a:t>
            </a:r>
            <a:r>
              <a:rPr lang="cs-CZ" sz="2400" dirty="0" err="1" smtClean="0">
                <a:solidFill>
                  <a:prstClr val="white"/>
                </a:solidFill>
              </a:rPr>
              <a:t>e.g</a:t>
            </a:r>
            <a:r>
              <a:rPr lang="cs-CZ" sz="2400" dirty="0" smtClean="0">
                <a:solidFill>
                  <a:prstClr val="white"/>
                </a:solidFill>
              </a:rPr>
              <a:t>. David </a:t>
            </a:r>
            <a:r>
              <a:rPr lang="cs-CZ" sz="2400" dirty="0" err="1" smtClean="0">
                <a:solidFill>
                  <a:prstClr val="white"/>
                </a:solidFill>
              </a:rPr>
              <a:t>Hume</a:t>
            </a:r>
            <a:r>
              <a:rPr lang="cs-CZ" sz="2400" dirty="0" smtClean="0">
                <a:solidFill>
                  <a:prstClr val="white"/>
                </a:solidFill>
              </a:rPr>
              <a:t>)</a:t>
            </a:r>
          </a:p>
          <a:p>
            <a:pPr marL="2171700" lvl="4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Reason</a:t>
            </a:r>
            <a:r>
              <a:rPr lang="cs-CZ" sz="2400" dirty="0" smtClean="0">
                <a:solidFill>
                  <a:prstClr val="white"/>
                </a:solidFill>
              </a:rPr>
              <a:t> (</a:t>
            </a:r>
            <a:r>
              <a:rPr lang="cs-CZ" sz="2400" dirty="0" err="1" smtClean="0">
                <a:solidFill>
                  <a:prstClr val="white"/>
                </a:solidFill>
              </a:rPr>
              <a:t>e.g</a:t>
            </a:r>
            <a:r>
              <a:rPr lang="cs-CZ" sz="2400" dirty="0" smtClean="0">
                <a:solidFill>
                  <a:prstClr val="white"/>
                </a:solidFill>
              </a:rPr>
              <a:t>. I. Kant, J. </a:t>
            </a:r>
            <a:r>
              <a:rPr lang="cs-CZ" sz="2400" dirty="0" err="1" smtClean="0">
                <a:solidFill>
                  <a:prstClr val="white"/>
                </a:solidFill>
              </a:rPr>
              <a:t>Bentham</a:t>
            </a:r>
            <a:r>
              <a:rPr lang="cs-CZ" sz="2400" dirty="0" smtClean="0">
                <a:solidFill>
                  <a:prstClr val="white"/>
                </a:solidFill>
              </a:rPr>
              <a:t>)</a:t>
            </a:r>
          </a:p>
          <a:p>
            <a:pPr marL="2171700" lvl="4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Choice</a:t>
            </a:r>
            <a:r>
              <a:rPr lang="cs-CZ" sz="2400" dirty="0" smtClean="0">
                <a:solidFill>
                  <a:prstClr val="white"/>
                </a:solidFill>
              </a:rPr>
              <a:t> (</a:t>
            </a:r>
            <a:r>
              <a:rPr lang="cs-CZ" sz="2400" dirty="0" err="1" smtClean="0">
                <a:solidFill>
                  <a:prstClr val="white"/>
                </a:solidFill>
              </a:rPr>
              <a:t>e.g</a:t>
            </a:r>
            <a:r>
              <a:rPr lang="cs-CZ" sz="2400" dirty="0" smtClean="0">
                <a:solidFill>
                  <a:prstClr val="white"/>
                </a:solidFill>
              </a:rPr>
              <a:t>. S. </a:t>
            </a:r>
            <a:r>
              <a:rPr lang="cs-CZ" sz="2400" dirty="0" err="1" smtClean="0">
                <a:solidFill>
                  <a:prstClr val="white"/>
                </a:solidFill>
              </a:rPr>
              <a:t>Kirkegaard</a:t>
            </a:r>
            <a:r>
              <a:rPr lang="cs-CZ" sz="2400" dirty="0" smtClean="0">
                <a:solidFill>
                  <a:prstClr val="white"/>
                </a:solidFill>
              </a:rPr>
              <a:t>, J. P. Sartre)</a:t>
            </a:r>
          </a:p>
          <a:p>
            <a:pPr marL="2171700" lvl="4" indent="-342900" algn="l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400" dirty="0" err="1" smtClean="0">
                <a:solidFill>
                  <a:prstClr val="white"/>
                </a:solidFill>
              </a:rPr>
              <a:t>Emotions</a:t>
            </a:r>
            <a:r>
              <a:rPr lang="cs-CZ" sz="2400" dirty="0" smtClean="0">
                <a:solidFill>
                  <a:prstClr val="white"/>
                </a:solidFill>
              </a:rPr>
              <a:t>, </a:t>
            </a:r>
            <a:r>
              <a:rPr lang="cs-CZ" sz="2400" dirty="0" err="1" smtClean="0">
                <a:solidFill>
                  <a:prstClr val="white"/>
                </a:solidFill>
              </a:rPr>
              <a:t>Intutions</a:t>
            </a:r>
            <a:r>
              <a:rPr lang="cs-CZ" sz="2400" dirty="0" smtClean="0">
                <a:solidFill>
                  <a:prstClr val="white"/>
                </a:solidFill>
              </a:rPr>
              <a:t> – </a:t>
            </a:r>
            <a:r>
              <a:rPr lang="cs-CZ" sz="2400" dirty="0" err="1" smtClean="0">
                <a:solidFill>
                  <a:prstClr val="white"/>
                </a:solidFill>
              </a:rPr>
              <a:t>if</a:t>
            </a:r>
            <a:r>
              <a:rPr lang="cs-CZ" sz="2400" dirty="0" smtClean="0">
                <a:solidFill>
                  <a:prstClr val="white"/>
                </a:solidFill>
              </a:rPr>
              <a:t> </a:t>
            </a:r>
            <a:r>
              <a:rPr lang="cs-CZ" sz="2400" dirty="0" err="1" smtClean="0">
                <a:solidFill>
                  <a:prstClr val="white"/>
                </a:solidFill>
              </a:rPr>
              <a:t>previous</a:t>
            </a:r>
            <a:r>
              <a:rPr lang="cs-CZ" sz="2400" dirty="0" smtClean="0">
                <a:solidFill>
                  <a:prstClr val="white"/>
                </a:solidFill>
              </a:rPr>
              <a:t> are not </a:t>
            </a:r>
            <a:r>
              <a:rPr lang="cs-CZ" sz="2400" dirty="0" err="1" smtClean="0">
                <a:solidFill>
                  <a:prstClr val="white"/>
                </a:solidFill>
              </a:rPr>
              <a:t>convincing</a:t>
            </a:r>
            <a:endParaRPr lang="cs-CZ" sz="2400" dirty="0" smtClean="0">
              <a:solidFill>
                <a:prstClr val="white"/>
              </a:solidFill>
            </a:endParaRPr>
          </a:p>
          <a:p>
            <a:pPr algn="l"/>
            <a:endParaRPr lang="cs-CZ" sz="3200" dirty="0" smtClean="0"/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7072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4925" y="0"/>
            <a:ext cx="9109075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Person in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Relations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7504" y="836712"/>
            <a:ext cx="8928991" cy="584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am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 to do?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 hope? Immanuel Kant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once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wrote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could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answer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these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questions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new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person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define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person in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different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ways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course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will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define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person in relations:</a:t>
            </a:r>
          </a:p>
          <a:p>
            <a:pPr lvl="2">
              <a:lnSpc>
                <a:spcPct val="90000"/>
              </a:lnSpc>
              <a:spcBef>
                <a:spcPts val="8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Myself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myself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Ego – in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language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psychology)</a:t>
            </a:r>
          </a:p>
          <a:p>
            <a:pPr lvl="2">
              <a:lnSpc>
                <a:spcPct val="90000"/>
              </a:lnSpc>
              <a:spcBef>
                <a:spcPts val="8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Myself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society</a:t>
            </a:r>
          </a:p>
          <a:p>
            <a:pPr lvl="2">
              <a:lnSpc>
                <a:spcPct val="90000"/>
              </a:lnSpc>
              <a:spcBef>
                <a:spcPts val="8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I/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nature</a:t>
            </a: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relations are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related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form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functional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unity – a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person</a:t>
            </a:r>
          </a:p>
        </p:txBody>
      </p:sp>
    </p:spTree>
    <p:extLst>
      <p:ext uri="{BB962C8B-B14F-4D97-AF65-F5344CB8AC3E}">
        <p14:creationId xmlns:p14="http://schemas.microsoft.com/office/powerpoint/2010/main" val="3365920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36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 Person in Human Relations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8229600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spcBef>
                <a:spcPts val="8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Myself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myself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Ego – in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language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psychology)</a:t>
            </a:r>
          </a:p>
          <a:p>
            <a:pPr lvl="2">
              <a:spcBef>
                <a:spcPts val="7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Ego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given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moment.</a:t>
            </a:r>
          </a:p>
          <a:p>
            <a:pPr lvl="2">
              <a:spcBef>
                <a:spcPts val="7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Ego „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misses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self-realization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does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not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succeed</a:t>
            </a:r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7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extreme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cases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get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loss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identity, in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other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words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suffer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self-alienation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self-estrangement</a:t>
            </a:r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7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responsible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our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self-realization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In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contrast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egoism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self-realization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needs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also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good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elaboration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both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other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relations. </a:t>
            </a:r>
          </a:p>
          <a:p>
            <a:pPr lvl="2">
              <a:spcBef>
                <a:spcPts val="7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2390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36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  Person in Human Relations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82296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spcBef>
                <a:spcPts val="6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Myself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society</a:t>
            </a:r>
          </a:p>
          <a:p>
            <a:pPr lvl="2">
              <a:spcBef>
                <a:spcPts val="65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Communication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inherent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link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creates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specifically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features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e.g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language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reason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culture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…) and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basis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interpersonal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humanity</a:t>
            </a:r>
          </a:p>
          <a:p>
            <a:pPr lvl="2">
              <a:spcBef>
                <a:spcPts val="65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responsible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interpersonal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humanity.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Its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opposite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egoism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just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want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use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others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as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tools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Interpersonal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humanity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not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altruism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cannot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neglect</a:t>
            </a:r>
            <a:r>
              <a:rPr lang="cs-CZ" sz="2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ourselves</a:t>
            </a:r>
            <a:r>
              <a:rPr lang="cs-CZ" sz="2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cs-CZ" sz="2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65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65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770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36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 Person in Human Relations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288" y="836613"/>
            <a:ext cx="8229600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I/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nature</a:t>
            </a:r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Ecological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aspects</a:t>
            </a: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3">
              <a:spcBef>
                <a:spcPts val="5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Humans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dependent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on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surrounding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world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3">
              <a:spcBef>
                <a:spcPts val="5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Humans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change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surrounding</a:t>
            </a: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world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Substantial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changes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started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shift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from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hunters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gatherers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agriculturers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started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cultural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evolution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humankind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original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meaning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world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„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culture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was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„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agriculture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“.)</a:t>
            </a:r>
          </a:p>
          <a:p>
            <a:pPr lvl="2"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responsible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lvl="2"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4569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2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 Relations in Institutional Intermediation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68313" y="971550"/>
            <a:ext cx="8229600" cy="571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lnSpc>
                <a:spcPct val="90000"/>
              </a:lnSpc>
              <a:spcBef>
                <a:spcPts val="825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Technological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institutional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development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have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added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originally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direct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links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institutionaly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mediated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links</a:t>
            </a:r>
            <a:endParaRPr lang="cs-CZ" sz="33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825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Institutions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roles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norms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linked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roles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have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been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developing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during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cultural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evolution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lvl="1">
              <a:lnSpc>
                <a:spcPct val="90000"/>
              </a:lnSpc>
              <a:spcBef>
                <a:spcPts val="825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Institutions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constrain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personal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behaviour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but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changed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by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personal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activity</a:t>
            </a:r>
            <a:endParaRPr lang="cs-CZ" sz="33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90000"/>
              </a:lnSpc>
              <a:spcBef>
                <a:spcPts val="55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90000"/>
              </a:lnSpc>
              <a:spcBef>
                <a:spcPts val="55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7930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2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 Relations in Institutional Intermediation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1268413"/>
            <a:ext cx="8229600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I/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nature</a:t>
            </a:r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7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Cultivation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natural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has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two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aspects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care and use,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both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must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balanced</a:t>
            </a:r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7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Modern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global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economy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disbalanced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towards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use</a:t>
            </a:r>
          </a:p>
          <a:p>
            <a:pPr lvl="2">
              <a:spcBef>
                <a:spcPts val="7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as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persons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care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about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but as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members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industrial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society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participate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damagimg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7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responsible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not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only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personal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behaviour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but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also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institutions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2">
              <a:spcBef>
                <a:spcPts val="7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4882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2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 Relations in Institutional Intermediation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68313" y="1268413"/>
            <a:ext cx="8567737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spcBef>
                <a:spcPts val="9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Myself to society</a:t>
            </a:r>
          </a:p>
          <a:p>
            <a:pPr lvl="2">
              <a:spcBef>
                <a:spcPts val="8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Many relations are directly personal, many are institutionally intermediated</a:t>
            </a:r>
          </a:p>
          <a:p>
            <a:pPr lvl="2">
              <a:spcBef>
                <a:spcPts val="8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Complementarity, not substitutability of these two forms </a:t>
            </a:r>
          </a:p>
          <a:p>
            <a:pPr lvl="2">
              <a:spcBef>
                <a:spcPts val="8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possible conflicts between personal affection and „structural necessity“.</a:t>
            </a:r>
          </a:p>
          <a:p>
            <a:pPr lvl="2">
              <a:spcBef>
                <a:spcPts val="8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We are responsible not only for personal behaviour but also for institutions </a:t>
            </a:r>
          </a:p>
          <a:p>
            <a:pPr lvl="2">
              <a:spcBef>
                <a:spcPts val="8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8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547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err="1" smtClean="0"/>
              <a:t>All</a:t>
            </a:r>
            <a:r>
              <a:rPr lang="cs-CZ" sz="4000" dirty="0" smtClean="0"/>
              <a:t> </a:t>
            </a:r>
            <a:r>
              <a:rPr lang="cs-CZ" sz="4000" dirty="0" err="1" smtClean="0"/>
              <a:t>information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on web in </a:t>
            </a:r>
            <a:r>
              <a:rPr lang="cs-CZ" sz="4000" dirty="0" err="1" smtClean="0"/>
              <a:t>the</a:t>
            </a:r>
            <a:r>
              <a:rPr lang="cs-CZ" sz="4000" dirty="0" smtClean="0"/>
              <a:t>  SIS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err="1" smtClean="0"/>
              <a:t>Course</a:t>
            </a:r>
            <a:r>
              <a:rPr lang="cs-CZ" sz="4000" dirty="0" smtClean="0"/>
              <a:t> </a:t>
            </a:r>
            <a:r>
              <a:rPr lang="cs-CZ" sz="4000" dirty="0" err="1" smtClean="0"/>
              <a:t>Learning</a:t>
            </a:r>
            <a:r>
              <a:rPr lang="cs-CZ" sz="4000" dirty="0" smtClean="0"/>
              <a:t> </a:t>
            </a:r>
            <a:r>
              <a:rPr lang="cs-CZ" sz="4000" dirty="0" err="1" smtClean="0"/>
              <a:t>Aim</a:t>
            </a:r>
            <a:r>
              <a:rPr lang="cs-CZ" sz="4000" dirty="0" smtClean="0"/>
              <a:t>: </a:t>
            </a:r>
            <a:r>
              <a:rPr lang="en-US" sz="4000" dirty="0" smtClean="0"/>
              <a:t>By </a:t>
            </a:r>
            <a:r>
              <a:rPr lang="en-US" sz="4000" dirty="0"/>
              <a:t>the end of this course students will be able to discuss different topics with understanding of relevant concepts from moral and political </a:t>
            </a:r>
            <a:r>
              <a:rPr lang="en-US" sz="4000" dirty="0" smtClean="0"/>
              <a:t>philosophy</a:t>
            </a:r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13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2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 Relations in Institutional Intermediation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1268413"/>
            <a:ext cx="8856662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spcBef>
                <a:spcPts val="9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Myself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myself</a:t>
            </a:r>
            <a:endParaRPr lang="cs-CZ" sz="3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Institutions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have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influence on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possibility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self-realization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E.g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K. Marx </a:t>
            </a:r>
            <a:r>
              <a:rPr lang="cs-CZ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discussed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problem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alienation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estrangement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labour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capitalist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firms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cs-CZ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Working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just </a:t>
            </a:r>
            <a:r>
              <a:rPr lang="cs-CZ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money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does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not </a:t>
            </a:r>
            <a:r>
              <a:rPr lang="cs-CZ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lead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self-realization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responsible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not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only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personal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behaviour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but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also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institutions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2"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540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Social and Economic Ethics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9388" y="908050"/>
            <a:ext cx="8856662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marL="9144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lnSpc>
                <a:spcPct val="80000"/>
              </a:lnSpc>
              <a:spcBef>
                <a:spcPts val="775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create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social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structures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some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them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structures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vl="1">
              <a:lnSpc>
                <a:spcPct val="80000"/>
              </a:lnSpc>
              <a:spcBef>
                <a:spcPts val="775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responsible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social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structures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part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our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moral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communities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vl="1">
              <a:lnSpc>
                <a:spcPct val="80000"/>
              </a:lnSpc>
              <a:spcBef>
                <a:spcPts val="775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Social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Ethics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ethics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social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structures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vl="1">
              <a:lnSpc>
                <a:spcPct val="80000"/>
              </a:lnSpc>
              <a:spcBef>
                <a:spcPts val="775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Social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Ethics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asks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about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such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social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structures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that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would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support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acceptable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responsibility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three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types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relations.</a:t>
            </a:r>
          </a:p>
          <a:p>
            <a:pPr lvl="1">
              <a:lnSpc>
                <a:spcPct val="80000"/>
              </a:lnSpc>
              <a:spcBef>
                <a:spcPts val="775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Ethics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asks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about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such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structures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that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humane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in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other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words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that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support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acceptable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responsibility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three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types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1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1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relations.</a:t>
            </a:r>
          </a:p>
          <a:p>
            <a:pPr lvl="1">
              <a:lnSpc>
                <a:spcPct val="80000"/>
              </a:lnSpc>
              <a:spcBef>
                <a:spcPts val="775"/>
              </a:spcBef>
              <a:buClr>
                <a:srgbClr val="A886E0"/>
              </a:buClr>
              <a:buSzPct val="70000"/>
              <a:buFont typeface="Wingdings" charset="2"/>
              <a:buNone/>
              <a:defRPr/>
            </a:pPr>
            <a:endParaRPr lang="cs-CZ" sz="31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0">
              <a:lnSpc>
                <a:spcPct val="80000"/>
              </a:lnSpc>
              <a:spcBef>
                <a:spcPts val="775"/>
              </a:spcBef>
              <a:buClrTx/>
              <a:buSzPct val="70000"/>
              <a:buFontTx/>
              <a:buNone/>
              <a:defRPr/>
            </a:pPr>
            <a:endParaRPr lang="cs-CZ" sz="31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0">
              <a:lnSpc>
                <a:spcPct val="80000"/>
              </a:lnSpc>
              <a:spcBef>
                <a:spcPts val="5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0">
              <a:lnSpc>
                <a:spcPct val="80000"/>
              </a:lnSpc>
              <a:spcBef>
                <a:spcPts val="5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792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Social and Economic Ethics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908050"/>
            <a:ext cx="8856662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spcBef>
                <a:spcPts val="9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Both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„</a:t>
            </a:r>
            <a:r>
              <a:rPr lang="cs-CZ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ersonal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thics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 and „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Social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Ethics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„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Ethics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 are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related</a:t>
            </a:r>
            <a:r>
              <a:rPr lang="cs-CZ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e.g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.:</a:t>
            </a:r>
          </a:p>
          <a:p>
            <a:pPr lvl="2">
              <a:spcBef>
                <a:spcPts val="900"/>
              </a:spcBef>
              <a:buClr>
                <a:srgbClr val="E5E5FF"/>
              </a:buClr>
              <a:buSzPct val="70000"/>
              <a:buFont typeface="Wingdings" charset="2"/>
              <a:buChar char=""/>
              <a:defRPr/>
            </a:pP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structures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school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firm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authoritarian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even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„nice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personalities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 on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top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hierarchy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have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difficult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create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working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lvl="2">
              <a:spcBef>
                <a:spcPts val="900"/>
              </a:spcBef>
              <a:buClr>
                <a:srgbClr val="E5E5FF"/>
              </a:buClr>
              <a:buSzPct val="70000"/>
              <a:defRPr/>
            </a:pPr>
            <a:endParaRPr lang="cs-CZ" sz="3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6922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Economic Ethics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7950" y="1052513"/>
            <a:ext cx="8856663" cy="591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marL="9144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lvl="1">
              <a:lnSpc>
                <a:spcPct val="80000"/>
              </a:lnSpc>
              <a:spcBef>
                <a:spcPts val="9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Ethics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must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take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into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consideration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reality, in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other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words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„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“.</a:t>
            </a:r>
          </a:p>
          <a:p>
            <a:pPr lvl="1">
              <a:lnSpc>
                <a:spcPct val="80000"/>
              </a:lnSpc>
              <a:spcBef>
                <a:spcPts val="9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Without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knowledge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reality, „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want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would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often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naive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utopian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vl="1">
              <a:lnSpc>
                <a:spcPct val="80000"/>
              </a:lnSpc>
              <a:spcBef>
                <a:spcPts val="90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On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other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side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reality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must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not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leading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principle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„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ought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</a:t>
            </a:r>
            <a:r>
              <a:rPr lang="cs-CZ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“.</a:t>
            </a:r>
          </a:p>
          <a:p>
            <a:pPr marL="457200" lvl="1" indent="0">
              <a:lnSpc>
                <a:spcPct val="80000"/>
              </a:lnSpc>
              <a:spcBef>
                <a:spcPts val="900"/>
              </a:spcBef>
              <a:buClr>
                <a:srgbClr val="A886E0"/>
              </a:buClr>
              <a:buSzPct val="70000"/>
              <a:defRPr/>
            </a:pPr>
            <a:endParaRPr lang="cs-CZ" sz="3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282575">
              <a:lnSpc>
                <a:spcPct val="80000"/>
              </a:lnSpc>
              <a:spcBef>
                <a:spcPts val="900"/>
              </a:spcBef>
              <a:buClrTx/>
              <a:buSzPct val="70000"/>
              <a:buFontTx/>
              <a:buNone/>
              <a:defRPr/>
            </a:pPr>
            <a:endParaRPr lang="cs-CZ" sz="3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0">
              <a:lnSpc>
                <a:spcPct val="80000"/>
              </a:lnSpc>
              <a:spcBef>
                <a:spcPts val="475"/>
              </a:spcBef>
              <a:buClrTx/>
              <a:buSzPct val="70000"/>
              <a:buFontTx/>
              <a:buNone/>
              <a:defRPr/>
            </a:pPr>
            <a:endParaRPr lang="cs-CZ" sz="19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0">
              <a:lnSpc>
                <a:spcPct val="80000"/>
              </a:lnSpc>
              <a:spcBef>
                <a:spcPts val="475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19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0">
              <a:lnSpc>
                <a:spcPct val="80000"/>
              </a:lnSpc>
              <a:spcBef>
                <a:spcPts val="475"/>
              </a:spcBef>
              <a:buClrTx/>
              <a:buSzPct val="70000"/>
              <a:buFontTx/>
              <a:buNone/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None/>
              <a:defRPr/>
            </a:pPr>
            <a:endParaRPr lang="cs-CZ" sz="2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0">
              <a:lnSpc>
                <a:spcPct val="80000"/>
              </a:lnSpc>
              <a:spcBef>
                <a:spcPts val="475"/>
              </a:spcBef>
              <a:buClrTx/>
              <a:buSzPct val="70000"/>
              <a:buFontTx/>
              <a:buNone/>
              <a:defRPr/>
            </a:pPr>
            <a:endParaRPr lang="cs-CZ" sz="19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0">
              <a:lnSpc>
                <a:spcPct val="80000"/>
              </a:lnSpc>
              <a:spcBef>
                <a:spcPts val="475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19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0">
              <a:lnSpc>
                <a:spcPct val="80000"/>
              </a:lnSpc>
              <a:spcBef>
                <a:spcPts val="475"/>
              </a:spcBef>
              <a:buClr>
                <a:srgbClr val="E5E5FF"/>
              </a:buClr>
              <a:buSzPct val="70000"/>
              <a:buFont typeface="Wingdings" charset="2"/>
              <a:buNone/>
              <a:defRPr/>
            </a:pPr>
            <a:endParaRPr lang="cs-CZ" sz="19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064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Mandatory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692697"/>
            <a:ext cx="8856663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marL="457200" lvl="1" indent="0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Plato: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Republic. 2nd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Book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Plato:</a:t>
            </a: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5th – 4th centry BCA,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Athens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Greece</a:t>
            </a: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Student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Socrates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teacher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Aristotle</a:t>
            </a: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U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dialectic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dialogue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between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people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different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points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view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about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subject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but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wishing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arrive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truth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through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reasoned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argumentation</a:t>
            </a: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British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philosopher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Alfred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North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Whitehead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once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said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„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safest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general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characterization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European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philosophical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tradition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consists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series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footnotes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to Plato</a:t>
            </a: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endParaRPr lang="cs-CZ" sz="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6751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43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Mandatory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548680"/>
            <a:ext cx="8856663" cy="642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marL="457200" lvl="1" indent="0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Plato: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Republic. 2nd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Book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 Republic</a:t>
            </a: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dirty="0"/>
              <a:t>Republic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generally placed in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Plato's dialogues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Dialogues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early period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mirror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probably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Socrates</a:t>
            </a:r>
            <a:endPara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first book of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shares many features with earlier dialogues, is thought to have originally been written as a separate work, and then the remaining books were conjoined to it, perhaps with modifications to the original of the first book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In 2021, a survey showed that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Republic </a:t>
            </a:r>
            <a:r>
              <a:rPr lang="en-US" sz="3200" dirty="0"/>
              <a:t>is the most studied book </a:t>
            </a:r>
            <a:r>
              <a:rPr lang="cs-CZ" sz="3200" dirty="0" err="1" smtClean="0"/>
              <a:t>at</a:t>
            </a:r>
            <a:r>
              <a:rPr lang="en-US" sz="3200" dirty="0" smtClean="0"/>
              <a:t> </a:t>
            </a:r>
            <a:r>
              <a:rPr lang="en-US" sz="3200" dirty="0"/>
              <a:t>the top universities in the United States.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endPara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buFont typeface="Wingdings" charset="2"/>
              <a:buChar char=""/>
              <a:defRPr/>
            </a:pPr>
            <a:endParaRPr lang="cs-CZ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501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229600" cy="5415880"/>
          </a:xfrm>
        </p:spPr>
        <p:txBody>
          <a:bodyPr>
            <a:noAutofit/>
          </a:bodyPr>
          <a:lstStyle/>
          <a:p>
            <a:pPr lvl="1"/>
            <a:r>
              <a:rPr lang="cs-CZ" sz="3600" dirty="0" err="1" smtClean="0"/>
              <a:t>An</a:t>
            </a:r>
            <a:r>
              <a:rPr lang="cs-CZ" sz="3600" dirty="0" smtClean="0"/>
              <a:t> idea </a:t>
            </a:r>
            <a:r>
              <a:rPr lang="cs-CZ" sz="3600" dirty="0" err="1" smtClean="0"/>
              <a:t>is</a:t>
            </a:r>
            <a:r>
              <a:rPr lang="cs-CZ" sz="3600" dirty="0" smtClean="0"/>
              <a:t> as </a:t>
            </a:r>
            <a:r>
              <a:rPr lang="cs-CZ" sz="3600" dirty="0" err="1" smtClean="0"/>
              <a:t>good</a:t>
            </a:r>
            <a:r>
              <a:rPr lang="cs-CZ" sz="3600" dirty="0" smtClean="0"/>
              <a:t> as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arguments</a:t>
            </a:r>
            <a:r>
              <a:rPr lang="cs-CZ" sz="3600" dirty="0" smtClean="0"/>
              <a:t> in </a:t>
            </a:r>
            <a:r>
              <a:rPr lang="cs-CZ" sz="3600" dirty="0" err="1" smtClean="0"/>
              <a:t>its</a:t>
            </a:r>
            <a:r>
              <a:rPr lang="cs-CZ" sz="3600" dirty="0" smtClean="0"/>
              <a:t> support</a:t>
            </a:r>
          </a:p>
          <a:p>
            <a:pPr lvl="1"/>
            <a:r>
              <a:rPr lang="cs-CZ" sz="3600" dirty="0" smtClean="0"/>
              <a:t>A </a:t>
            </a:r>
            <a:r>
              <a:rPr lang="cs-CZ" sz="3600" dirty="0" err="1" smtClean="0"/>
              <a:t>logical</a:t>
            </a:r>
            <a:r>
              <a:rPr lang="cs-CZ" sz="3600" dirty="0" smtClean="0"/>
              <a:t> argument </a:t>
            </a:r>
            <a:r>
              <a:rPr lang="cs-CZ" sz="3600" dirty="0" err="1" smtClean="0"/>
              <a:t>is</a:t>
            </a:r>
            <a:r>
              <a:rPr lang="cs-CZ" sz="3600" dirty="0" smtClean="0"/>
              <a:t> a </a:t>
            </a:r>
            <a:r>
              <a:rPr lang="cs-CZ" sz="3600" dirty="0" err="1" smtClean="0"/>
              <a:t>chain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reasoning</a:t>
            </a:r>
            <a:endParaRPr lang="cs-CZ" sz="3600" dirty="0" smtClean="0"/>
          </a:p>
          <a:p>
            <a:pPr lvl="2"/>
            <a:r>
              <a:rPr lang="cs-CZ" sz="3600" dirty="0" err="1" smtClean="0"/>
              <a:t>Premises</a:t>
            </a:r>
            <a:endParaRPr lang="cs-CZ" sz="3600" dirty="0" smtClean="0"/>
          </a:p>
          <a:p>
            <a:pPr lvl="2"/>
            <a:r>
              <a:rPr lang="cs-CZ" sz="3600" dirty="0" err="1" smtClean="0"/>
              <a:t>Conclusion</a:t>
            </a:r>
            <a:r>
              <a:rPr lang="cs-CZ" sz="3600" dirty="0" smtClean="0"/>
              <a:t> </a:t>
            </a:r>
            <a:r>
              <a:rPr lang="cs-CZ" sz="3600" dirty="0" err="1" smtClean="0"/>
              <a:t>that</a:t>
            </a:r>
            <a:r>
              <a:rPr lang="cs-CZ" sz="3600" dirty="0" smtClean="0"/>
              <a:t> </a:t>
            </a:r>
            <a:r>
              <a:rPr lang="cs-CZ" sz="3600" dirty="0" err="1" smtClean="0"/>
              <a:t>follows</a:t>
            </a:r>
            <a:r>
              <a:rPr lang="cs-CZ" sz="3600" dirty="0" smtClean="0"/>
              <a:t> </a:t>
            </a:r>
            <a:r>
              <a:rPr lang="cs-CZ" sz="3600" dirty="0" err="1" smtClean="0"/>
              <a:t>from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premises</a:t>
            </a:r>
            <a:endParaRPr lang="cs-CZ" sz="3600" dirty="0" smtClean="0"/>
          </a:p>
          <a:p>
            <a:pPr lvl="1"/>
            <a:r>
              <a:rPr lang="cs-CZ" sz="3600" dirty="0" err="1" smtClean="0"/>
              <a:t>Valid</a:t>
            </a:r>
            <a:r>
              <a:rPr lang="cs-CZ" sz="3600" dirty="0" smtClean="0"/>
              <a:t> and </a:t>
            </a:r>
            <a:r>
              <a:rPr lang="cs-CZ" sz="3600" dirty="0" err="1" smtClean="0"/>
              <a:t>sound</a:t>
            </a:r>
            <a:r>
              <a:rPr lang="cs-CZ" sz="3600" dirty="0" smtClean="0"/>
              <a:t> </a:t>
            </a:r>
            <a:r>
              <a:rPr lang="cs-CZ" sz="3600" dirty="0" err="1" smtClean="0"/>
              <a:t>arguments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0917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760640"/>
          </a:xfrm>
        </p:spPr>
        <p:txBody>
          <a:bodyPr>
            <a:noAutofit/>
          </a:bodyPr>
          <a:lstStyle/>
          <a:p>
            <a:pPr marL="393192" lvl="1" indent="0">
              <a:buNone/>
            </a:pPr>
            <a:r>
              <a:rPr lang="cs-CZ" sz="3600" dirty="0" err="1" smtClean="0"/>
              <a:t>Illustration</a:t>
            </a:r>
            <a:r>
              <a:rPr lang="cs-CZ" sz="3600" dirty="0" smtClean="0"/>
              <a:t>: </a:t>
            </a:r>
            <a:r>
              <a:rPr lang="cs-CZ" sz="3600" dirty="0" err="1" smtClean="0"/>
              <a:t>Moral</a:t>
            </a:r>
            <a:r>
              <a:rPr lang="cs-CZ" sz="3600" dirty="0" smtClean="0"/>
              <a:t> </a:t>
            </a:r>
            <a:r>
              <a:rPr lang="cs-CZ" sz="3600" dirty="0" err="1" smtClean="0"/>
              <a:t>Skepticism</a:t>
            </a:r>
            <a:endParaRPr lang="cs-CZ" sz="3600" dirty="0" smtClean="0"/>
          </a:p>
          <a:p>
            <a:pPr lvl="1"/>
            <a:r>
              <a:rPr lang="cs-CZ" sz="3600" dirty="0"/>
              <a:t> </a:t>
            </a:r>
            <a:r>
              <a:rPr lang="cs-CZ" sz="3600" dirty="0" err="1" smtClean="0"/>
              <a:t>Moral</a:t>
            </a:r>
            <a:r>
              <a:rPr lang="cs-CZ" sz="3600" dirty="0" smtClean="0"/>
              <a:t> </a:t>
            </a:r>
            <a:r>
              <a:rPr lang="cs-CZ" sz="3600" dirty="0" err="1" smtClean="0"/>
              <a:t>skepticism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idea </a:t>
            </a:r>
            <a:r>
              <a:rPr lang="cs-CZ" sz="3600" dirty="0" err="1" smtClean="0"/>
              <a:t>that</a:t>
            </a:r>
            <a:r>
              <a:rPr lang="cs-CZ" sz="3600" dirty="0" smtClean="0"/>
              <a:t> </a:t>
            </a:r>
            <a:r>
              <a:rPr lang="cs-CZ" sz="3600" dirty="0" err="1" smtClean="0"/>
              <a:t>there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not such </a:t>
            </a:r>
            <a:r>
              <a:rPr lang="cs-CZ" sz="3600" dirty="0" err="1" smtClean="0"/>
              <a:t>thing</a:t>
            </a:r>
            <a:r>
              <a:rPr lang="cs-CZ" sz="3600" dirty="0" smtClean="0"/>
              <a:t> as </a:t>
            </a:r>
            <a:r>
              <a:rPr lang="cs-CZ" sz="3600" dirty="0" err="1" smtClean="0"/>
              <a:t>an</a:t>
            </a:r>
            <a:r>
              <a:rPr lang="cs-CZ" sz="3600" dirty="0" smtClean="0"/>
              <a:t> </a:t>
            </a:r>
            <a:r>
              <a:rPr lang="cs-CZ" sz="3600" dirty="0" err="1" smtClean="0"/>
              <a:t>objective</a:t>
            </a:r>
            <a:r>
              <a:rPr lang="cs-CZ" sz="3600" dirty="0" smtClean="0"/>
              <a:t> </a:t>
            </a:r>
            <a:r>
              <a:rPr lang="cs-CZ" sz="3600" dirty="0" err="1" smtClean="0"/>
              <a:t>moral</a:t>
            </a:r>
            <a:r>
              <a:rPr lang="cs-CZ" sz="3600" dirty="0" smtClean="0"/>
              <a:t> </a:t>
            </a:r>
            <a:r>
              <a:rPr lang="cs-CZ" sz="3600" dirty="0" err="1" smtClean="0"/>
              <a:t>truth</a:t>
            </a:r>
            <a:endParaRPr lang="cs-CZ" sz="3600" dirty="0" smtClean="0"/>
          </a:p>
          <a:p>
            <a:pPr lvl="2"/>
            <a:r>
              <a:rPr lang="cs-CZ" sz="3300" dirty="0" smtClean="0"/>
              <a:t>Morality </a:t>
            </a:r>
            <a:r>
              <a:rPr lang="cs-CZ" sz="3300" dirty="0" err="1" smtClean="0"/>
              <a:t>is</a:t>
            </a:r>
            <a:r>
              <a:rPr lang="cs-CZ" sz="3300" dirty="0" smtClean="0"/>
              <a:t> </a:t>
            </a:r>
            <a:r>
              <a:rPr lang="cs-CZ" sz="3300" dirty="0" err="1" smtClean="0"/>
              <a:t>subjective</a:t>
            </a:r>
            <a:r>
              <a:rPr lang="cs-CZ" sz="3300" dirty="0" smtClean="0"/>
              <a:t>, </a:t>
            </a:r>
            <a:r>
              <a:rPr lang="cs-CZ" sz="3300" dirty="0" err="1" smtClean="0"/>
              <a:t>it</a:t>
            </a:r>
            <a:r>
              <a:rPr lang="cs-CZ" sz="3300" dirty="0" smtClean="0"/>
              <a:t> </a:t>
            </a:r>
            <a:r>
              <a:rPr lang="cs-CZ" sz="3300" dirty="0" err="1" smtClean="0"/>
              <a:t>is</a:t>
            </a:r>
            <a:r>
              <a:rPr lang="cs-CZ" sz="3300" dirty="0" smtClean="0"/>
              <a:t> </a:t>
            </a:r>
            <a:r>
              <a:rPr lang="cs-CZ" sz="3300" dirty="0" err="1" smtClean="0"/>
              <a:t>how</a:t>
            </a:r>
            <a:r>
              <a:rPr lang="cs-CZ" sz="3300" dirty="0" smtClean="0"/>
              <a:t> </a:t>
            </a:r>
            <a:r>
              <a:rPr lang="cs-CZ" sz="3300" dirty="0" err="1" smtClean="0"/>
              <a:t>we</a:t>
            </a:r>
            <a:r>
              <a:rPr lang="cs-CZ" sz="3300" dirty="0" smtClean="0"/>
              <a:t> </a:t>
            </a:r>
            <a:r>
              <a:rPr lang="cs-CZ" sz="3300" dirty="0" err="1" smtClean="0"/>
              <a:t>feel</a:t>
            </a:r>
            <a:r>
              <a:rPr lang="cs-CZ" sz="3300" dirty="0" smtClean="0"/>
              <a:t> </a:t>
            </a:r>
            <a:r>
              <a:rPr lang="cs-CZ" sz="3300" dirty="0" err="1" smtClean="0"/>
              <a:t>about</a:t>
            </a:r>
            <a:r>
              <a:rPr lang="cs-CZ" sz="3300" dirty="0" smtClean="0"/>
              <a:t> </a:t>
            </a:r>
            <a:r>
              <a:rPr lang="cs-CZ" sz="3300" dirty="0" err="1" smtClean="0"/>
              <a:t>things</a:t>
            </a:r>
            <a:r>
              <a:rPr lang="cs-CZ" sz="3300" dirty="0" smtClean="0"/>
              <a:t>, not </a:t>
            </a:r>
            <a:r>
              <a:rPr lang="cs-CZ" sz="3300" dirty="0" err="1" smtClean="0"/>
              <a:t>how</a:t>
            </a:r>
            <a:r>
              <a:rPr lang="cs-CZ" sz="3300" dirty="0" smtClean="0"/>
              <a:t> </a:t>
            </a:r>
            <a:r>
              <a:rPr lang="cs-CZ" sz="3300" dirty="0" err="1" smtClean="0"/>
              <a:t>the</a:t>
            </a:r>
            <a:r>
              <a:rPr lang="cs-CZ" sz="3300" dirty="0" smtClean="0"/>
              <a:t> </a:t>
            </a:r>
            <a:r>
              <a:rPr lang="cs-CZ" sz="3300" dirty="0" err="1" smtClean="0"/>
              <a:t>things</a:t>
            </a:r>
            <a:r>
              <a:rPr lang="cs-CZ" sz="3300" dirty="0" smtClean="0"/>
              <a:t> are.</a:t>
            </a:r>
          </a:p>
          <a:p>
            <a:pPr lvl="2"/>
            <a:r>
              <a:rPr lang="cs-CZ" sz="3300" dirty="0" err="1" smtClean="0"/>
              <a:t>It</a:t>
            </a:r>
            <a:r>
              <a:rPr lang="cs-CZ" sz="3300" dirty="0" smtClean="0"/>
              <a:t> </a:t>
            </a:r>
            <a:r>
              <a:rPr lang="cs-CZ" sz="3300" dirty="0" err="1" smtClean="0"/>
              <a:t>is</a:t>
            </a:r>
            <a:r>
              <a:rPr lang="cs-CZ" sz="3300" dirty="0" smtClean="0"/>
              <a:t> </a:t>
            </a:r>
            <a:r>
              <a:rPr lang="cs-CZ" sz="3300" dirty="0" err="1" smtClean="0"/>
              <a:t>only</a:t>
            </a:r>
            <a:r>
              <a:rPr lang="cs-CZ" sz="3300" dirty="0" smtClean="0"/>
              <a:t> a </a:t>
            </a:r>
            <a:r>
              <a:rPr lang="cs-CZ" sz="3300" dirty="0" err="1" smtClean="0"/>
              <a:t>matter</a:t>
            </a:r>
            <a:r>
              <a:rPr lang="cs-CZ" sz="3300" dirty="0" smtClean="0"/>
              <a:t> </a:t>
            </a:r>
            <a:r>
              <a:rPr lang="cs-CZ" sz="3300" dirty="0" err="1" smtClean="0"/>
              <a:t>of</a:t>
            </a:r>
            <a:r>
              <a:rPr lang="cs-CZ" sz="3300" dirty="0" smtClean="0"/>
              <a:t> </a:t>
            </a:r>
            <a:r>
              <a:rPr lang="cs-CZ" sz="3300" dirty="0" err="1" smtClean="0"/>
              <a:t>opinion</a:t>
            </a:r>
            <a:r>
              <a:rPr lang="cs-CZ" sz="3300" dirty="0" smtClean="0"/>
              <a:t>, and </a:t>
            </a:r>
            <a:r>
              <a:rPr lang="cs-CZ" sz="3300" dirty="0" err="1" smtClean="0"/>
              <a:t>one´s</a:t>
            </a:r>
            <a:r>
              <a:rPr lang="cs-CZ" sz="3300" dirty="0" smtClean="0"/>
              <a:t> </a:t>
            </a:r>
            <a:r>
              <a:rPr lang="cs-CZ" sz="3300" dirty="0" err="1" smtClean="0"/>
              <a:t>opinion</a:t>
            </a:r>
            <a:r>
              <a:rPr lang="cs-CZ" sz="3300" dirty="0" smtClean="0"/>
              <a:t> </a:t>
            </a:r>
            <a:r>
              <a:rPr lang="cs-CZ" sz="3300" dirty="0" err="1" smtClean="0"/>
              <a:t>is</a:t>
            </a:r>
            <a:r>
              <a:rPr lang="cs-CZ" sz="3300" dirty="0" smtClean="0"/>
              <a:t> as </a:t>
            </a:r>
            <a:r>
              <a:rPr lang="cs-CZ" sz="3300" dirty="0" err="1" smtClean="0"/>
              <a:t>good</a:t>
            </a:r>
            <a:r>
              <a:rPr lang="cs-CZ" sz="3300" dirty="0" smtClean="0"/>
              <a:t> as </a:t>
            </a:r>
            <a:r>
              <a:rPr lang="cs-CZ" sz="3300" dirty="0" err="1" smtClean="0"/>
              <a:t>another´s</a:t>
            </a:r>
            <a:r>
              <a:rPr lang="cs-CZ" sz="3300" dirty="0" smtClean="0"/>
              <a:t>.</a:t>
            </a:r>
          </a:p>
          <a:p>
            <a:pPr lvl="2"/>
            <a:r>
              <a:rPr lang="cs-CZ" sz="3300" dirty="0" err="1" smtClean="0"/>
              <a:t>Values</a:t>
            </a:r>
            <a:r>
              <a:rPr lang="cs-CZ" sz="3300" dirty="0" smtClean="0"/>
              <a:t> </a:t>
            </a:r>
            <a:r>
              <a:rPr lang="cs-CZ" sz="3300" dirty="0" err="1" smtClean="0"/>
              <a:t>exist</a:t>
            </a:r>
            <a:r>
              <a:rPr lang="cs-CZ" sz="3300" dirty="0" smtClean="0"/>
              <a:t> </a:t>
            </a:r>
            <a:r>
              <a:rPr lang="cs-CZ" sz="3300" dirty="0" err="1" smtClean="0"/>
              <a:t>only</a:t>
            </a:r>
            <a:r>
              <a:rPr lang="cs-CZ" sz="3300" dirty="0" smtClean="0"/>
              <a:t> in </a:t>
            </a:r>
            <a:r>
              <a:rPr lang="cs-CZ" sz="3300" dirty="0" err="1" smtClean="0"/>
              <a:t>our</a:t>
            </a:r>
            <a:r>
              <a:rPr lang="cs-CZ" sz="3300" dirty="0" smtClean="0"/>
              <a:t> mind, not in </a:t>
            </a:r>
            <a:r>
              <a:rPr lang="cs-CZ" sz="3300" dirty="0" err="1" smtClean="0"/>
              <a:t>the</a:t>
            </a:r>
            <a:r>
              <a:rPr lang="cs-CZ" sz="3300" dirty="0" smtClean="0"/>
              <a:t> </a:t>
            </a:r>
            <a:r>
              <a:rPr lang="cs-CZ" sz="3300" dirty="0" err="1" smtClean="0"/>
              <a:t>world</a:t>
            </a:r>
            <a:r>
              <a:rPr lang="cs-CZ" sz="3300" dirty="0" smtClean="0"/>
              <a:t> </a:t>
            </a:r>
            <a:r>
              <a:rPr lang="cs-CZ" sz="3300" dirty="0" err="1" smtClean="0"/>
              <a:t>outside</a:t>
            </a:r>
            <a:r>
              <a:rPr lang="cs-CZ" sz="3300" dirty="0" smtClean="0"/>
              <a:t> </a:t>
            </a:r>
            <a:r>
              <a:rPr lang="cs-CZ" sz="3300" dirty="0" err="1" smtClean="0"/>
              <a:t>us</a:t>
            </a:r>
            <a:r>
              <a:rPr lang="cs-CZ" sz="3300" dirty="0" smtClean="0"/>
              <a:t>.</a:t>
            </a:r>
          </a:p>
          <a:p>
            <a:pPr lvl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6363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760640"/>
          </a:xfrm>
        </p:spPr>
        <p:txBody>
          <a:bodyPr>
            <a:noAutofit/>
          </a:bodyPr>
          <a:lstStyle/>
          <a:p>
            <a:pPr marL="393192" lvl="1" indent="0">
              <a:buNone/>
            </a:pPr>
            <a:r>
              <a:rPr lang="cs-CZ" sz="3600" dirty="0" err="1" smtClean="0"/>
              <a:t>Illustration</a:t>
            </a:r>
            <a:r>
              <a:rPr lang="cs-CZ" sz="3600" dirty="0" smtClean="0"/>
              <a:t>: </a:t>
            </a:r>
            <a:r>
              <a:rPr lang="cs-CZ" sz="3600" dirty="0" err="1" smtClean="0"/>
              <a:t>Moral</a:t>
            </a:r>
            <a:r>
              <a:rPr lang="cs-CZ" sz="3600" dirty="0" smtClean="0"/>
              <a:t> </a:t>
            </a:r>
            <a:r>
              <a:rPr lang="cs-CZ" sz="3600" dirty="0" err="1" smtClean="0"/>
              <a:t>Skepticism</a:t>
            </a:r>
            <a:r>
              <a:rPr lang="cs-CZ" sz="3600" dirty="0" smtClean="0"/>
              <a:t> (</a:t>
            </a:r>
            <a:r>
              <a:rPr lang="cs-CZ" sz="3600" dirty="0" err="1" smtClean="0"/>
              <a:t>continued</a:t>
            </a:r>
            <a:r>
              <a:rPr lang="cs-CZ" sz="3600" dirty="0" smtClean="0"/>
              <a:t>)</a:t>
            </a:r>
          </a:p>
          <a:p>
            <a:pPr lvl="1"/>
            <a:r>
              <a:rPr lang="cs-CZ" sz="3600" dirty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cultural</a:t>
            </a:r>
            <a:r>
              <a:rPr lang="cs-CZ" sz="3600" dirty="0" smtClean="0"/>
              <a:t> </a:t>
            </a:r>
            <a:r>
              <a:rPr lang="cs-CZ" sz="3600" dirty="0" err="1" smtClean="0"/>
              <a:t>differences</a:t>
            </a:r>
            <a:r>
              <a:rPr lang="cs-CZ" sz="3600" dirty="0" smtClean="0"/>
              <a:t> argument</a:t>
            </a:r>
          </a:p>
          <a:p>
            <a:pPr lvl="2"/>
            <a:r>
              <a:rPr lang="cs-CZ" sz="3300" dirty="0" smtClean="0"/>
              <a:t>P1: </a:t>
            </a:r>
            <a:r>
              <a:rPr lang="cs-CZ" sz="3300" dirty="0" err="1" smtClean="0"/>
              <a:t>The</a:t>
            </a:r>
            <a:r>
              <a:rPr lang="cs-CZ" sz="3300" dirty="0" smtClean="0"/>
              <a:t> </a:t>
            </a:r>
            <a:r>
              <a:rPr lang="cs-CZ" sz="3300" dirty="0" err="1" smtClean="0"/>
              <a:t>Eskimos</a:t>
            </a:r>
            <a:r>
              <a:rPr lang="cs-CZ" sz="3300" dirty="0" smtClean="0"/>
              <a:t> </a:t>
            </a:r>
            <a:r>
              <a:rPr lang="cs-CZ" sz="3300" dirty="0" err="1" smtClean="0"/>
              <a:t>believe</a:t>
            </a:r>
            <a:r>
              <a:rPr lang="cs-CZ" sz="3300" dirty="0" smtClean="0"/>
              <a:t> </a:t>
            </a:r>
            <a:r>
              <a:rPr lang="cs-CZ" sz="3300" dirty="0" err="1" smtClean="0"/>
              <a:t>that</a:t>
            </a:r>
            <a:r>
              <a:rPr lang="cs-CZ" sz="3300" dirty="0" smtClean="0"/>
              <a:t> </a:t>
            </a:r>
            <a:r>
              <a:rPr lang="cs-CZ" sz="3300" dirty="0" err="1" smtClean="0"/>
              <a:t>infanticide</a:t>
            </a:r>
            <a:r>
              <a:rPr lang="cs-CZ" sz="3300" dirty="0" smtClean="0"/>
              <a:t> </a:t>
            </a:r>
            <a:r>
              <a:rPr lang="cs-CZ" sz="3300" dirty="0" err="1" smtClean="0"/>
              <a:t>is</a:t>
            </a:r>
            <a:r>
              <a:rPr lang="cs-CZ" sz="3300" dirty="0" smtClean="0"/>
              <a:t> </a:t>
            </a:r>
            <a:r>
              <a:rPr lang="cs-CZ" sz="3300" dirty="0" err="1" smtClean="0"/>
              <a:t>morally</a:t>
            </a:r>
            <a:r>
              <a:rPr lang="cs-CZ" sz="3300" dirty="0" smtClean="0"/>
              <a:t> </a:t>
            </a:r>
            <a:r>
              <a:rPr lang="cs-CZ" sz="3300" dirty="0" err="1" smtClean="0"/>
              <a:t>acceptable</a:t>
            </a:r>
            <a:endParaRPr lang="cs-CZ" sz="3300" dirty="0" smtClean="0"/>
          </a:p>
          <a:p>
            <a:pPr lvl="2"/>
            <a:r>
              <a:rPr lang="cs-CZ" sz="3300" dirty="0" smtClean="0"/>
              <a:t>P2: </a:t>
            </a:r>
            <a:r>
              <a:rPr lang="cs-CZ" sz="3300" dirty="0" err="1" smtClean="0"/>
              <a:t>We</a:t>
            </a:r>
            <a:r>
              <a:rPr lang="cs-CZ" sz="3300" dirty="0" smtClean="0"/>
              <a:t> </a:t>
            </a:r>
            <a:r>
              <a:rPr lang="cs-CZ" sz="3300" dirty="0" err="1" smtClean="0"/>
              <a:t>believe</a:t>
            </a:r>
            <a:r>
              <a:rPr lang="cs-CZ" sz="3300" dirty="0" smtClean="0"/>
              <a:t> </a:t>
            </a:r>
            <a:r>
              <a:rPr lang="cs-CZ" sz="3300" dirty="0" err="1" smtClean="0"/>
              <a:t>that</a:t>
            </a:r>
            <a:r>
              <a:rPr lang="cs-CZ" sz="3300" dirty="0" smtClean="0"/>
              <a:t> </a:t>
            </a:r>
            <a:r>
              <a:rPr lang="cs-CZ" sz="3300" dirty="0" err="1" smtClean="0"/>
              <a:t>infanticide</a:t>
            </a:r>
            <a:r>
              <a:rPr lang="cs-CZ" sz="3300" dirty="0" smtClean="0"/>
              <a:t> </a:t>
            </a:r>
            <a:r>
              <a:rPr lang="cs-CZ" sz="3300" dirty="0" err="1" smtClean="0"/>
              <a:t>is</a:t>
            </a:r>
            <a:r>
              <a:rPr lang="cs-CZ" sz="3300" dirty="0" smtClean="0"/>
              <a:t> not </a:t>
            </a:r>
            <a:r>
              <a:rPr lang="cs-CZ" sz="3300" dirty="0" err="1" smtClean="0"/>
              <a:t>morally</a:t>
            </a:r>
            <a:r>
              <a:rPr lang="cs-CZ" sz="3300" dirty="0" smtClean="0"/>
              <a:t> </a:t>
            </a:r>
            <a:r>
              <a:rPr lang="cs-CZ" sz="3300" dirty="0" err="1" smtClean="0"/>
              <a:t>acceptable</a:t>
            </a:r>
            <a:endParaRPr lang="cs-CZ" sz="3300" dirty="0" smtClean="0"/>
          </a:p>
          <a:p>
            <a:pPr lvl="2"/>
            <a:r>
              <a:rPr lang="cs-CZ" sz="3300" dirty="0" smtClean="0"/>
              <a:t>C: </a:t>
            </a:r>
            <a:r>
              <a:rPr lang="cs-CZ" sz="3300" dirty="0" err="1" smtClean="0"/>
              <a:t>That</a:t>
            </a:r>
            <a:r>
              <a:rPr lang="cs-CZ" sz="3300" dirty="0" smtClean="0"/>
              <a:t> </a:t>
            </a:r>
            <a:r>
              <a:rPr lang="cs-CZ" sz="3300" dirty="0" err="1" smtClean="0"/>
              <a:t>is</a:t>
            </a:r>
            <a:r>
              <a:rPr lang="cs-CZ" sz="3300" dirty="0" smtClean="0"/>
              <a:t> </a:t>
            </a:r>
            <a:r>
              <a:rPr lang="cs-CZ" sz="3300" dirty="0" err="1" smtClean="0"/>
              <a:t>why</a:t>
            </a:r>
            <a:r>
              <a:rPr lang="cs-CZ" sz="3300" dirty="0" smtClean="0"/>
              <a:t> </a:t>
            </a:r>
            <a:r>
              <a:rPr lang="cs-CZ" sz="3300" dirty="0" err="1" smtClean="0"/>
              <a:t>infanticide</a:t>
            </a:r>
            <a:r>
              <a:rPr lang="cs-CZ" sz="3300" dirty="0" smtClean="0"/>
              <a:t> </a:t>
            </a:r>
            <a:r>
              <a:rPr lang="cs-CZ" sz="3300" dirty="0" err="1" smtClean="0"/>
              <a:t>is</a:t>
            </a:r>
            <a:r>
              <a:rPr lang="cs-CZ" sz="3300" dirty="0" smtClean="0"/>
              <a:t> </a:t>
            </a:r>
            <a:r>
              <a:rPr lang="cs-CZ" sz="3300" dirty="0" err="1" smtClean="0"/>
              <a:t>neither</a:t>
            </a:r>
            <a:r>
              <a:rPr lang="cs-CZ" sz="3300" dirty="0" smtClean="0"/>
              <a:t> </a:t>
            </a:r>
            <a:r>
              <a:rPr lang="cs-CZ" sz="3300" dirty="0" err="1" smtClean="0"/>
              <a:t>objectively</a:t>
            </a:r>
            <a:r>
              <a:rPr lang="cs-CZ" sz="3300" dirty="0" smtClean="0"/>
              <a:t> </a:t>
            </a:r>
            <a:r>
              <a:rPr lang="cs-CZ" sz="3300" dirty="0" err="1" smtClean="0"/>
              <a:t>right</a:t>
            </a:r>
            <a:r>
              <a:rPr lang="cs-CZ" sz="3300" dirty="0" smtClean="0"/>
              <a:t> </a:t>
            </a:r>
            <a:r>
              <a:rPr lang="cs-CZ" sz="3300" dirty="0" err="1" smtClean="0"/>
              <a:t>or</a:t>
            </a:r>
            <a:r>
              <a:rPr lang="cs-CZ" sz="3300" dirty="0" smtClean="0"/>
              <a:t> </a:t>
            </a:r>
            <a:r>
              <a:rPr lang="cs-CZ" sz="3300" dirty="0" err="1" smtClean="0"/>
              <a:t>wrong</a:t>
            </a:r>
            <a:r>
              <a:rPr lang="cs-CZ" sz="3300" dirty="0" smtClean="0"/>
              <a:t>, </a:t>
            </a:r>
            <a:r>
              <a:rPr lang="cs-CZ" sz="3300" dirty="0" err="1" smtClean="0"/>
              <a:t>it</a:t>
            </a:r>
            <a:r>
              <a:rPr lang="cs-CZ" sz="3300" dirty="0" smtClean="0"/>
              <a:t> </a:t>
            </a:r>
            <a:r>
              <a:rPr lang="cs-CZ" sz="3300" dirty="0" err="1" smtClean="0"/>
              <a:t>is</a:t>
            </a:r>
            <a:r>
              <a:rPr lang="cs-CZ" sz="3300" dirty="0" smtClean="0"/>
              <a:t> </a:t>
            </a:r>
            <a:r>
              <a:rPr lang="cs-CZ" sz="3300" dirty="0" err="1" smtClean="0"/>
              <a:t>merely</a:t>
            </a:r>
            <a:r>
              <a:rPr lang="cs-CZ" sz="3300" dirty="0" smtClean="0"/>
              <a:t> a </a:t>
            </a:r>
            <a:r>
              <a:rPr lang="cs-CZ" sz="3300" dirty="0" err="1" smtClean="0"/>
              <a:t>matter</a:t>
            </a:r>
            <a:r>
              <a:rPr lang="cs-CZ" sz="3300" dirty="0" smtClean="0"/>
              <a:t> </a:t>
            </a:r>
            <a:r>
              <a:rPr lang="cs-CZ" sz="3300" dirty="0" err="1" smtClean="0"/>
              <a:t>of</a:t>
            </a:r>
            <a:r>
              <a:rPr lang="cs-CZ" sz="3300" dirty="0" smtClean="0"/>
              <a:t> </a:t>
            </a:r>
            <a:r>
              <a:rPr lang="cs-CZ" sz="3300" dirty="0" err="1" smtClean="0"/>
              <a:t>opinion</a:t>
            </a:r>
            <a:r>
              <a:rPr lang="cs-CZ" sz="3600" dirty="0" smtClean="0"/>
              <a:t> 		</a:t>
            </a:r>
          </a:p>
        </p:txBody>
      </p:sp>
    </p:spTree>
    <p:extLst>
      <p:ext uri="{BB962C8B-B14F-4D97-AF65-F5344CB8AC3E}">
        <p14:creationId xmlns:p14="http://schemas.microsoft.com/office/powerpoint/2010/main" val="36479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760640"/>
          </a:xfrm>
        </p:spPr>
        <p:txBody>
          <a:bodyPr>
            <a:noAutofit/>
          </a:bodyPr>
          <a:lstStyle/>
          <a:p>
            <a:pPr marL="393192" lvl="1" indent="0">
              <a:buNone/>
            </a:pPr>
            <a:r>
              <a:rPr lang="cs-CZ" sz="3600" dirty="0" err="1" smtClean="0"/>
              <a:t>Illustration</a:t>
            </a:r>
            <a:r>
              <a:rPr lang="cs-CZ" sz="3600" dirty="0" smtClean="0"/>
              <a:t>: </a:t>
            </a:r>
            <a:r>
              <a:rPr lang="cs-CZ" sz="3600" dirty="0" err="1" smtClean="0"/>
              <a:t>Moral</a:t>
            </a:r>
            <a:r>
              <a:rPr lang="cs-CZ" sz="3600" dirty="0" smtClean="0"/>
              <a:t> </a:t>
            </a:r>
            <a:r>
              <a:rPr lang="cs-CZ" sz="3600" dirty="0" err="1" smtClean="0"/>
              <a:t>Skepticism</a:t>
            </a:r>
            <a:r>
              <a:rPr lang="cs-CZ" sz="3600" dirty="0" smtClean="0"/>
              <a:t> (</a:t>
            </a:r>
            <a:r>
              <a:rPr lang="cs-CZ" sz="3600" dirty="0" err="1" smtClean="0"/>
              <a:t>continued</a:t>
            </a:r>
            <a:r>
              <a:rPr lang="cs-CZ" sz="3600" dirty="0" smtClean="0"/>
              <a:t>)</a:t>
            </a:r>
          </a:p>
          <a:p>
            <a:pPr lvl="1"/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provability</a:t>
            </a:r>
            <a:r>
              <a:rPr lang="cs-CZ" sz="3600" dirty="0" smtClean="0"/>
              <a:t> argument</a:t>
            </a:r>
          </a:p>
          <a:p>
            <a:pPr lvl="2"/>
            <a:r>
              <a:rPr lang="cs-CZ" sz="3300" dirty="0" smtClean="0"/>
              <a:t>P1: </a:t>
            </a:r>
            <a:r>
              <a:rPr lang="cs-CZ" sz="3300" dirty="0" err="1" smtClean="0"/>
              <a:t>If</a:t>
            </a:r>
            <a:r>
              <a:rPr lang="cs-CZ" sz="3300" dirty="0" smtClean="0"/>
              <a:t> </a:t>
            </a:r>
            <a:r>
              <a:rPr lang="cs-CZ" sz="3300" dirty="0" err="1" smtClean="0"/>
              <a:t>there</a:t>
            </a:r>
            <a:r>
              <a:rPr lang="cs-CZ" sz="3300" dirty="0" smtClean="0"/>
              <a:t> </a:t>
            </a:r>
            <a:r>
              <a:rPr lang="cs-CZ" sz="3300" dirty="0" err="1" smtClean="0"/>
              <a:t>were</a:t>
            </a:r>
            <a:r>
              <a:rPr lang="cs-CZ" sz="3300" dirty="0" smtClean="0"/>
              <a:t> </a:t>
            </a:r>
            <a:r>
              <a:rPr lang="cs-CZ" sz="3300" dirty="0" err="1" smtClean="0"/>
              <a:t>an</a:t>
            </a:r>
            <a:r>
              <a:rPr lang="cs-CZ" sz="3300" dirty="0" smtClean="0"/>
              <a:t> </a:t>
            </a:r>
            <a:r>
              <a:rPr lang="cs-CZ" sz="3300" dirty="0" err="1" smtClean="0"/>
              <a:t>objective</a:t>
            </a:r>
            <a:r>
              <a:rPr lang="cs-CZ" sz="3300" dirty="0" smtClean="0"/>
              <a:t> </a:t>
            </a:r>
            <a:r>
              <a:rPr lang="cs-CZ" sz="3300" dirty="0" err="1" smtClean="0"/>
              <a:t>truth</a:t>
            </a:r>
            <a:r>
              <a:rPr lang="cs-CZ" sz="3300" dirty="0" smtClean="0"/>
              <a:t> in </a:t>
            </a:r>
            <a:r>
              <a:rPr lang="cs-CZ" sz="3300" dirty="0" err="1" smtClean="0"/>
              <a:t>ethics</a:t>
            </a:r>
            <a:r>
              <a:rPr lang="cs-CZ" sz="3300" dirty="0" smtClean="0"/>
              <a:t>, </a:t>
            </a:r>
            <a:r>
              <a:rPr lang="cs-CZ" sz="3300" dirty="0" err="1" smtClean="0"/>
              <a:t>we</a:t>
            </a:r>
            <a:r>
              <a:rPr lang="cs-CZ" sz="3300" dirty="0" smtClean="0"/>
              <a:t> </a:t>
            </a:r>
            <a:r>
              <a:rPr lang="cs-CZ" sz="3300" dirty="0" err="1" smtClean="0"/>
              <a:t>should</a:t>
            </a:r>
            <a:r>
              <a:rPr lang="cs-CZ" sz="3300" dirty="0" smtClean="0"/>
              <a:t> </a:t>
            </a:r>
            <a:r>
              <a:rPr lang="cs-CZ" sz="3300" dirty="0" err="1" smtClean="0"/>
              <a:t>be</a:t>
            </a:r>
            <a:r>
              <a:rPr lang="cs-CZ" sz="3300" dirty="0" smtClean="0"/>
              <a:t> </a:t>
            </a:r>
            <a:r>
              <a:rPr lang="cs-CZ" sz="3300" dirty="0" err="1" smtClean="0"/>
              <a:t>able</a:t>
            </a:r>
            <a:r>
              <a:rPr lang="cs-CZ" sz="3300" dirty="0" smtClean="0"/>
              <a:t> to </a:t>
            </a:r>
            <a:r>
              <a:rPr lang="cs-CZ" sz="3300" dirty="0" err="1" smtClean="0"/>
              <a:t>prove</a:t>
            </a:r>
            <a:r>
              <a:rPr lang="cs-CZ" sz="3300" dirty="0" smtClean="0"/>
              <a:t> </a:t>
            </a:r>
            <a:r>
              <a:rPr lang="cs-CZ" sz="3300" dirty="0" err="1" smtClean="0"/>
              <a:t>that</a:t>
            </a:r>
            <a:r>
              <a:rPr lang="cs-CZ" sz="3300" dirty="0" smtClean="0"/>
              <a:t> </a:t>
            </a:r>
            <a:r>
              <a:rPr lang="cs-CZ" sz="3300" dirty="0" err="1" smtClean="0"/>
              <a:t>some</a:t>
            </a:r>
            <a:r>
              <a:rPr lang="cs-CZ" sz="3300" dirty="0" smtClean="0"/>
              <a:t> </a:t>
            </a:r>
            <a:r>
              <a:rPr lang="cs-CZ" sz="3300" dirty="0" err="1" smtClean="0"/>
              <a:t>moral</a:t>
            </a:r>
            <a:r>
              <a:rPr lang="cs-CZ" sz="3300" dirty="0" smtClean="0"/>
              <a:t> </a:t>
            </a:r>
            <a:r>
              <a:rPr lang="cs-CZ" sz="3300" dirty="0" err="1" smtClean="0"/>
              <a:t>opinions</a:t>
            </a:r>
            <a:r>
              <a:rPr lang="cs-CZ" sz="3300" dirty="0" smtClean="0"/>
              <a:t> are </a:t>
            </a:r>
            <a:r>
              <a:rPr lang="cs-CZ" sz="3300" dirty="0" err="1" smtClean="0"/>
              <a:t>true</a:t>
            </a:r>
            <a:r>
              <a:rPr lang="cs-CZ" sz="3300" dirty="0" smtClean="0"/>
              <a:t> and </a:t>
            </a:r>
            <a:r>
              <a:rPr lang="cs-CZ" sz="3300" dirty="0" err="1" smtClean="0"/>
              <a:t>other</a:t>
            </a:r>
            <a:r>
              <a:rPr lang="cs-CZ" sz="3300" dirty="0" smtClean="0"/>
              <a:t> </a:t>
            </a:r>
            <a:r>
              <a:rPr lang="cs-CZ" sz="3300" dirty="0" err="1" smtClean="0"/>
              <a:t>false</a:t>
            </a:r>
            <a:endParaRPr lang="cs-CZ" sz="3300" dirty="0" smtClean="0"/>
          </a:p>
          <a:p>
            <a:pPr lvl="2"/>
            <a:r>
              <a:rPr lang="cs-CZ" sz="3300" dirty="0" smtClean="0"/>
              <a:t>P2: But in </a:t>
            </a:r>
            <a:r>
              <a:rPr lang="cs-CZ" sz="3300" dirty="0" err="1" smtClean="0"/>
              <a:t>fact</a:t>
            </a:r>
            <a:r>
              <a:rPr lang="cs-CZ" sz="3300" dirty="0" smtClean="0"/>
              <a:t> </a:t>
            </a:r>
            <a:r>
              <a:rPr lang="cs-CZ" sz="3300" dirty="0" err="1" smtClean="0"/>
              <a:t>we</a:t>
            </a:r>
            <a:r>
              <a:rPr lang="cs-CZ" sz="3300" dirty="0" smtClean="0"/>
              <a:t> </a:t>
            </a:r>
            <a:r>
              <a:rPr lang="cs-CZ" sz="3300" dirty="0" err="1" smtClean="0"/>
              <a:t>cannot</a:t>
            </a:r>
            <a:r>
              <a:rPr lang="cs-CZ" sz="3300" dirty="0" smtClean="0"/>
              <a:t> </a:t>
            </a:r>
            <a:r>
              <a:rPr lang="cs-CZ" sz="3300" dirty="0" err="1" smtClean="0"/>
              <a:t>prove</a:t>
            </a:r>
            <a:r>
              <a:rPr lang="cs-CZ" sz="3300" dirty="0" smtClean="0"/>
              <a:t> </a:t>
            </a:r>
            <a:r>
              <a:rPr lang="cs-CZ" sz="3300" dirty="0" err="1" smtClean="0"/>
              <a:t>this</a:t>
            </a:r>
            <a:endParaRPr lang="cs-CZ" sz="3300" dirty="0" smtClean="0"/>
          </a:p>
          <a:p>
            <a:pPr lvl="2"/>
            <a:r>
              <a:rPr lang="cs-CZ" sz="3300" dirty="0" smtClean="0"/>
              <a:t>C: </a:t>
            </a:r>
            <a:r>
              <a:rPr lang="cs-CZ" sz="3300" dirty="0" err="1" smtClean="0"/>
              <a:t>Therefore</a:t>
            </a:r>
            <a:r>
              <a:rPr lang="cs-CZ" sz="3300" dirty="0" smtClean="0"/>
              <a:t>, </a:t>
            </a:r>
            <a:r>
              <a:rPr lang="cs-CZ" sz="3300" dirty="0" err="1" smtClean="0"/>
              <a:t>there</a:t>
            </a:r>
            <a:r>
              <a:rPr lang="cs-CZ" sz="3300" dirty="0" smtClean="0"/>
              <a:t> </a:t>
            </a:r>
            <a:r>
              <a:rPr lang="cs-CZ" sz="3300" dirty="0" err="1" smtClean="0"/>
              <a:t>is</a:t>
            </a:r>
            <a:r>
              <a:rPr lang="cs-CZ" sz="3300" dirty="0" smtClean="0"/>
              <a:t> no </a:t>
            </a:r>
            <a:r>
              <a:rPr lang="cs-CZ" sz="3300" dirty="0" err="1" smtClean="0"/>
              <a:t>objective</a:t>
            </a:r>
            <a:r>
              <a:rPr lang="cs-CZ" sz="3300" dirty="0" smtClean="0"/>
              <a:t> </a:t>
            </a:r>
            <a:r>
              <a:rPr lang="cs-CZ" sz="3300" dirty="0" err="1" smtClean="0"/>
              <a:t>truth</a:t>
            </a:r>
            <a:r>
              <a:rPr lang="cs-CZ" sz="3300" dirty="0" smtClean="0"/>
              <a:t> in </a:t>
            </a:r>
            <a:r>
              <a:rPr lang="cs-CZ" sz="3300" dirty="0" err="1" smtClean="0"/>
              <a:t>ethics</a:t>
            </a:r>
            <a:endParaRPr lang="cs-CZ" sz="3300" dirty="0" smtClean="0"/>
          </a:p>
          <a:p>
            <a:pPr marL="393192" lvl="1" indent="0">
              <a:buNone/>
            </a:pPr>
            <a:endParaRPr lang="cs-CZ" sz="3300" dirty="0" smtClean="0"/>
          </a:p>
          <a:p>
            <a:pPr lvl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8167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err="1" smtClean="0"/>
              <a:t>Moral</a:t>
            </a:r>
            <a:r>
              <a:rPr lang="cs-CZ" sz="4000" dirty="0" smtClean="0"/>
              <a:t> </a:t>
            </a:r>
            <a:r>
              <a:rPr lang="cs-CZ" sz="4000" dirty="0" err="1" smtClean="0"/>
              <a:t>philosophy</a:t>
            </a:r>
            <a:r>
              <a:rPr lang="cs-CZ" sz="4000" dirty="0" smtClean="0"/>
              <a:t> = (</a:t>
            </a:r>
            <a:r>
              <a:rPr lang="cs-CZ" sz="4000" dirty="0" err="1" smtClean="0"/>
              <a:t>individual</a:t>
            </a:r>
            <a:r>
              <a:rPr lang="cs-CZ" sz="4000" dirty="0" smtClean="0"/>
              <a:t>, </a:t>
            </a:r>
            <a:r>
              <a:rPr lang="cs-CZ" sz="4000" dirty="0" err="1" smtClean="0"/>
              <a:t>personal</a:t>
            </a:r>
            <a:r>
              <a:rPr lang="cs-CZ" sz="4000" dirty="0" smtClean="0"/>
              <a:t>) </a:t>
            </a:r>
            <a:r>
              <a:rPr lang="cs-CZ" sz="4000" dirty="0" err="1" smtClean="0"/>
              <a:t>ethics</a:t>
            </a:r>
            <a:r>
              <a:rPr lang="cs-CZ" sz="4000" dirty="0" smtClean="0"/>
              <a:t>: </a:t>
            </a:r>
            <a:r>
              <a:rPr lang="cs-CZ" sz="4000" dirty="0" err="1" smtClean="0"/>
              <a:t>develops</a:t>
            </a:r>
            <a:r>
              <a:rPr lang="cs-CZ" sz="4000" dirty="0" smtClean="0"/>
              <a:t> </a:t>
            </a:r>
            <a:r>
              <a:rPr lang="cs-CZ" sz="4000" dirty="0" err="1" smtClean="0"/>
              <a:t>argumentation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ought</a:t>
            </a:r>
            <a:r>
              <a:rPr lang="cs-CZ" sz="4000" dirty="0" smtClean="0"/>
              <a:t> to </a:t>
            </a:r>
            <a:r>
              <a:rPr lang="cs-CZ" sz="4000" dirty="0" err="1" smtClean="0"/>
              <a:t>be</a:t>
            </a:r>
            <a:r>
              <a:rPr lang="cs-CZ" sz="4000" dirty="0" smtClean="0"/>
              <a:t> on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level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an</a:t>
            </a:r>
            <a:r>
              <a:rPr lang="cs-CZ" sz="4000" dirty="0" smtClean="0"/>
              <a:t> </a:t>
            </a:r>
            <a:r>
              <a:rPr lang="cs-CZ" sz="4000" dirty="0" err="1" smtClean="0"/>
              <a:t>individual</a:t>
            </a:r>
            <a:r>
              <a:rPr lang="cs-CZ" sz="4000" dirty="0" smtClean="0"/>
              <a:t> (a person).</a:t>
            </a: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err="1" smtClean="0"/>
              <a:t>Political</a:t>
            </a:r>
            <a:r>
              <a:rPr lang="cs-CZ" sz="4000" dirty="0" smtClean="0"/>
              <a:t> </a:t>
            </a:r>
            <a:r>
              <a:rPr lang="cs-CZ" sz="4000" dirty="0" err="1" smtClean="0"/>
              <a:t>philosophy</a:t>
            </a:r>
            <a:r>
              <a:rPr lang="cs-CZ" sz="4000" dirty="0" smtClean="0"/>
              <a:t>: </a:t>
            </a:r>
            <a:r>
              <a:rPr lang="cs-CZ" sz="4000" dirty="0" err="1"/>
              <a:t>develops</a:t>
            </a:r>
            <a:r>
              <a:rPr lang="cs-CZ" sz="4000" dirty="0"/>
              <a:t> </a:t>
            </a:r>
            <a:r>
              <a:rPr lang="cs-CZ" sz="4000" dirty="0" err="1"/>
              <a:t>argumentation</a:t>
            </a:r>
            <a:r>
              <a:rPr lang="cs-CZ" sz="4000" dirty="0"/>
              <a:t> </a:t>
            </a:r>
            <a:r>
              <a:rPr lang="cs-CZ" sz="4000" dirty="0" err="1"/>
              <a:t>for</a:t>
            </a:r>
            <a:r>
              <a:rPr lang="cs-CZ" sz="4000" dirty="0"/>
              <a:t> </a:t>
            </a:r>
            <a:r>
              <a:rPr lang="cs-CZ" sz="4000" dirty="0" err="1"/>
              <a:t>what</a:t>
            </a:r>
            <a:r>
              <a:rPr lang="cs-CZ" sz="4000" dirty="0"/>
              <a:t> </a:t>
            </a:r>
            <a:r>
              <a:rPr lang="cs-CZ" sz="4000" dirty="0" err="1"/>
              <a:t>ought</a:t>
            </a:r>
            <a:r>
              <a:rPr lang="cs-CZ" sz="4000" dirty="0"/>
              <a:t> to </a:t>
            </a:r>
            <a:r>
              <a:rPr lang="cs-CZ" sz="4000" dirty="0" err="1"/>
              <a:t>be</a:t>
            </a:r>
            <a:r>
              <a:rPr lang="cs-CZ" sz="4000" dirty="0"/>
              <a:t> on </a:t>
            </a:r>
            <a:r>
              <a:rPr lang="cs-CZ" sz="4000" dirty="0" err="1"/>
              <a:t>the</a:t>
            </a:r>
            <a:r>
              <a:rPr lang="cs-CZ" sz="4000" dirty="0"/>
              <a:t> </a:t>
            </a:r>
            <a:r>
              <a:rPr lang="cs-CZ" sz="4000" dirty="0" err="1"/>
              <a:t>level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smtClean="0"/>
              <a:t>a </a:t>
            </a:r>
            <a:r>
              <a:rPr lang="cs-CZ" sz="4000" dirty="0" err="1" smtClean="0"/>
              <a:t>State</a:t>
            </a:r>
            <a:r>
              <a:rPr lang="cs-CZ" sz="4000" dirty="0" smtClean="0"/>
              <a:t>.</a:t>
            </a:r>
            <a:endParaRPr lang="cs-CZ" sz="4000" dirty="0"/>
          </a:p>
          <a:p>
            <a:pPr algn="l"/>
            <a:endParaRPr lang="en-US" dirty="0"/>
          </a:p>
          <a:p>
            <a:pPr marL="914400" lvl="1" indent="-457200" algn="l">
              <a:buFont typeface="Wingdings" panose="05000000000000000000" pitchFamily="2" charset="2"/>
              <a:buChar char="q"/>
            </a:pPr>
            <a:endParaRPr lang="cs-CZ" sz="40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644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8229600" cy="5760640"/>
          </a:xfrm>
        </p:spPr>
        <p:txBody>
          <a:bodyPr>
            <a:noAutofit/>
          </a:bodyPr>
          <a:lstStyle/>
          <a:p>
            <a:pPr lvl="2"/>
            <a:r>
              <a:rPr lang="cs-CZ" sz="3300" dirty="0" err="1" smtClean="0"/>
              <a:t>If</a:t>
            </a:r>
            <a:r>
              <a:rPr lang="cs-CZ" sz="3300" dirty="0" smtClean="0"/>
              <a:t> </a:t>
            </a:r>
            <a:r>
              <a:rPr lang="cs-CZ" sz="3300" dirty="0" err="1" smtClean="0"/>
              <a:t>an</a:t>
            </a:r>
            <a:r>
              <a:rPr lang="cs-CZ" sz="3300" dirty="0" smtClean="0"/>
              <a:t> argument </a:t>
            </a:r>
            <a:r>
              <a:rPr lang="cs-CZ" sz="3300" dirty="0" err="1" smtClean="0"/>
              <a:t>is</a:t>
            </a:r>
            <a:r>
              <a:rPr lang="cs-CZ" sz="3300" dirty="0" smtClean="0"/>
              <a:t> </a:t>
            </a:r>
            <a:r>
              <a:rPr lang="cs-CZ" sz="3300" dirty="0" err="1" smtClean="0"/>
              <a:t>unsound</a:t>
            </a:r>
            <a:r>
              <a:rPr lang="cs-CZ" sz="3300" dirty="0" smtClean="0"/>
              <a:t>, </a:t>
            </a:r>
            <a:r>
              <a:rPr lang="cs-CZ" sz="3300" dirty="0" err="1" smtClean="0"/>
              <a:t>it</a:t>
            </a:r>
            <a:r>
              <a:rPr lang="cs-CZ" sz="3300" dirty="0" smtClean="0"/>
              <a:t> </a:t>
            </a:r>
            <a:r>
              <a:rPr lang="cs-CZ" sz="3300" dirty="0" err="1" smtClean="0"/>
              <a:t>does</a:t>
            </a:r>
            <a:r>
              <a:rPr lang="cs-CZ" sz="3300" dirty="0" smtClean="0"/>
              <a:t>  not </a:t>
            </a:r>
            <a:r>
              <a:rPr lang="cs-CZ" sz="3300" dirty="0" err="1" smtClean="0"/>
              <a:t>mean</a:t>
            </a:r>
            <a:r>
              <a:rPr lang="cs-CZ" sz="3300" dirty="0" smtClean="0"/>
              <a:t> </a:t>
            </a:r>
            <a:r>
              <a:rPr lang="cs-CZ" sz="3300" dirty="0" err="1" smtClean="0"/>
              <a:t>that</a:t>
            </a:r>
            <a:r>
              <a:rPr lang="cs-CZ" sz="3300" dirty="0" smtClean="0"/>
              <a:t> </a:t>
            </a:r>
            <a:r>
              <a:rPr lang="cs-CZ" sz="3300" dirty="0" err="1" smtClean="0"/>
              <a:t>the</a:t>
            </a:r>
            <a:r>
              <a:rPr lang="cs-CZ" sz="3300" dirty="0" smtClean="0"/>
              <a:t> </a:t>
            </a:r>
            <a:r>
              <a:rPr lang="cs-CZ" sz="3300" dirty="0" err="1" smtClean="0"/>
              <a:t>conclusion</a:t>
            </a:r>
            <a:r>
              <a:rPr lang="cs-CZ" sz="3300" dirty="0" smtClean="0"/>
              <a:t> </a:t>
            </a:r>
            <a:r>
              <a:rPr lang="cs-CZ" sz="3300" dirty="0" err="1" smtClean="0"/>
              <a:t>must</a:t>
            </a:r>
            <a:r>
              <a:rPr lang="cs-CZ" sz="3300" dirty="0" smtClean="0"/>
              <a:t> </a:t>
            </a:r>
            <a:r>
              <a:rPr lang="cs-CZ" sz="3300" dirty="0" err="1" smtClean="0"/>
              <a:t>be</a:t>
            </a:r>
            <a:r>
              <a:rPr lang="cs-CZ" sz="3300" dirty="0" smtClean="0"/>
              <a:t> </a:t>
            </a:r>
            <a:r>
              <a:rPr lang="cs-CZ" sz="3300" dirty="0" err="1" smtClean="0"/>
              <a:t>false</a:t>
            </a:r>
            <a:r>
              <a:rPr lang="cs-CZ" sz="3300" dirty="0" smtClean="0"/>
              <a:t>.</a:t>
            </a:r>
            <a:r>
              <a:rPr lang="cs-CZ" sz="3600" dirty="0"/>
              <a:t>	</a:t>
            </a:r>
            <a:endParaRPr lang="cs-CZ" sz="3600" dirty="0" smtClean="0"/>
          </a:p>
          <a:p>
            <a:pPr marL="393192" lvl="1" indent="0">
              <a:buNone/>
            </a:pPr>
            <a:endParaRPr lang="cs-CZ" sz="3300" dirty="0" smtClean="0"/>
          </a:p>
          <a:p>
            <a:pPr lvl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498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What is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Right</a:t>
            </a:r>
            <a:r>
              <a:rPr lang="cs-CZ" sz="4000" dirty="0" smtClean="0"/>
              <a:t> </a:t>
            </a:r>
            <a:r>
              <a:rPr lang="cs-CZ" sz="4000" dirty="0" err="1"/>
              <a:t>T</a:t>
            </a:r>
            <a:r>
              <a:rPr lang="cs-CZ" sz="4000" dirty="0" err="1" smtClean="0"/>
              <a:t>hing</a:t>
            </a:r>
            <a:r>
              <a:rPr lang="cs-CZ" sz="4000" dirty="0" smtClean="0"/>
              <a:t> to Do? – </a:t>
            </a:r>
            <a:r>
              <a:rPr lang="cs-CZ" sz="4000" dirty="0" err="1" smtClean="0"/>
              <a:t>Episode</a:t>
            </a:r>
            <a:r>
              <a:rPr lang="cs-CZ" sz="4000" dirty="0" smtClean="0"/>
              <a:t> 1</a:t>
            </a:r>
            <a:endParaRPr lang="en-US" sz="4000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415880"/>
          </a:xfrm>
        </p:spPr>
        <p:txBody>
          <a:bodyPr>
            <a:normAutofit lnSpcReduction="10000"/>
          </a:bodyPr>
          <a:lstStyle/>
          <a:p>
            <a:pPr marL="393192" lvl="1" indent="0">
              <a:buNone/>
            </a:pPr>
            <a:endParaRPr lang="cs-CZ" sz="3200" dirty="0"/>
          </a:p>
          <a:p>
            <a:pPr lvl="1"/>
            <a:r>
              <a:rPr lang="cs-CZ" sz="4000" dirty="0" err="1" smtClean="0"/>
              <a:t>Moral</a:t>
            </a:r>
            <a:r>
              <a:rPr lang="cs-CZ" sz="4000" dirty="0" smtClean="0"/>
              <a:t> </a:t>
            </a:r>
            <a:r>
              <a:rPr lang="cs-CZ" sz="4000" dirty="0" err="1" smtClean="0"/>
              <a:t>reasoning</a:t>
            </a:r>
            <a:r>
              <a:rPr lang="cs-CZ" sz="4000" dirty="0" smtClean="0"/>
              <a:t> – basic </a:t>
            </a:r>
            <a:r>
              <a:rPr lang="cs-CZ" sz="4000" dirty="0" err="1" smtClean="0"/>
              <a:t>approaches</a:t>
            </a:r>
            <a:endParaRPr lang="cs-CZ" sz="4000" dirty="0" smtClean="0"/>
          </a:p>
          <a:p>
            <a:pPr lvl="2"/>
            <a:r>
              <a:rPr lang="cs-CZ" sz="4000" dirty="0" err="1" smtClean="0"/>
              <a:t>Consequentialist</a:t>
            </a:r>
            <a:r>
              <a:rPr lang="cs-CZ" sz="4000" dirty="0" smtClean="0"/>
              <a:t> (</a:t>
            </a:r>
            <a:r>
              <a:rPr lang="cs-CZ" sz="4000" dirty="0" err="1" smtClean="0"/>
              <a:t>Teleological</a:t>
            </a:r>
            <a:r>
              <a:rPr lang="cs-CZ" sz="4000" dirty="0" smtClean="0"/>
              <a:t>)– </a:t>
            </a:r>
            <a:r>
              <a:rPr lang="cs-CZ" sz="4000" dirty="0" err="1" smtClean="0"/>
              <a:t>locates</a:t>
            </a:r>
            <a:r>
              <a:rPr lang="cs-CZ" sz="4000" dirty="0" smtClean="0"/>
              <a:t> morality in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consequences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an</a:t>
            </a:r>
            <a:r>
              <a:rPr lang="cs-CZ" sz="4000" dirty="0" smtClean="0"/>
              <a:t> </a:t>
            </a:r>
            <a:r>
              <a:rPr lang="cs-CZ" sz="4000" dirty="0" err="1" smtClean="0"/>
              <a:t>act</a:t>
            </a:r>
            <a:endParaRPr lang="cs-CZ" sz="4000" dirty="0" smtClean="0"/>
          </a:p>
          <a:p>
            <a:pPr lvl="2"/>
            <a:r>
              <a:rPr lang="cs-CZ" sz="4000" dirty="0" err="1" smtClean="0"/>
              <a:t>Categorical</a:t>
            </a:r>
            <a:r>
              <a:rPr lang="cs-CZ" sz="4000" dirty="0" smtClean="0"/>
              <a:t> (</a:t>
            </a:r>
            <a:r>
              <a:rPr lang="cs-CZ" sz="4000" dirty="0" err="1" smtClean="0"/>
              <a:t>Deontological</a:t>
            </a:r>
            <a:r>
              <a:rPr lang="cs-CZ" sz="4000" dirty="0" smtClean="0"/>
              <a:t>) – </a:t>
            </a:r>
            <a:r>
              <a:rPr lang="cs-CZ" sz="4000" dirty="0" err="1" smtClean="0"/>
              <a:t>locates</a:t>
            </a:r>
            <a:r>
              <a:rPr lang="cs-CZ" sz="4000" dirty="0" smtClean="0"/>
              <a:t> morality in </a:t>
            </a:r>
            <a:r>
              <a:rPr lang="cs-CZ" sz="4000" dirty="0" err="1" smtClean="0"/>
              <a:t>certain</a:t>
            </a:r>
            <a:r>
              <a:rPr lang="cs-CZ" sz="4000" dirty="0" smtClean="0"/>
              <a:t> </a:t>
            </a:r>
            <a:r>
              <a:rPr lang="cs-CZ" sz="4000" dirty="0" err="1" smtClean="0"/>
              <a:t>duties</a:t>
            </a:r>
            <a:r>
              <a:rPr lang="cs-CZ" sz="4000" dirty="0" smtClean="0"/>
              <a:t> and </a:t>
            </a:r>
            <a:r>
              <a:rPr lang="cs-CZ" sz="4000" dirty="0" err="1" smtClean="0"/>
              <a:t>rights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37538091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r>
              <a:rPr lang="cs-CZ" sz="4000" dirty="0"/>
              <a:t>What is </a:t>
            </a:r>
            <a:r>
              <a:rPr lang="cs-CZ" sz="4000" dirty="0" err="1"/>
              <a:t>the</a:t>
            </a:r>
            <a:r>
              <a:rPr lang="cs-CZ" sz="4000" dirty="0"/>
              <a:t> </a:t>
            </a:r>
            <a:r>
              <a:rPr lang="cs-CZ" sz="4000" dirty="0" err="1" smtClean="0"/>
              <a:t>Right</a:t>
            </a:r>
            <a:r>
              <a:rPr lang="cs-CZ" sz="4000" dirty="0" smtClean="0"/>
              <a:t> </a:t>
            </a:r>
            <a:r>
              <a:rPr lang="cs-CZ" sz="4000" dirty="0" err="1"/>
              <a:t>T</a:t>
            </a:r>
            <a:r>
              <a:rPr lang="cs-CZ" sz="4000" dirty="0" err="1" smtClean="0"/>
              <a:t>hing</a:t>
            </a:r>
            <a:r>
              <a:rPr lang="cs-CZ" sz="4000" dirty="0" smtClean="0"/>
              <a:t> </a:t>
            </a:r>
            <a:r>
              <a:rPr lang="cs-CZ" sz="4000" dirty="0"/>
              <a:t>to </a:t>
            </a:r>
            <a:r>
              <a:rPr lang="cs-CZ" sz="4000" dirty="0" smtClean="0"/>
              <a:t>Do</a:t>
            </a:r>
            <a:r>
              <a:rPr lang="cs-CZ" sz="4000" dirty="0"/>
              <a:t>?– </a:t>
            </a:r>
            <a:r>
              <a:rPr lang="cs-CZ" sz="4000" dirty="0" err="1" smtClean="0"/>
              <a:t>Episode</a:t>
            </a:r>
            <a:r>
              <a:rPr lang="cs-CZ" sz="4000" dirty="0" smtClean="0"/>
              <a:t> </a:t>
            </a:r>
            <a:r>
              <a:rPr lang="cs-CZ" sz="4000" dirty="0"/>
              <a:t>1</a:t>
            </a:r>
            <a:endParaRPr lang="en-US" sz="4000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415880"/>
          </a:xfrm>
        </p:spPr>
        <p:txBody>
          <a:bodyPr>
            <a:normAutofit lnSpcReduction="10000"/>
          </a:bodyPr>
          <a:lstStyle/>
          <a:p>
            <a:pPr lvl="1"/>
            <a:endParaRPr lang="cs-CZ" dirty="0" smtClean="0"/>
          </a:p>
          <a:p>
            <a:pPr lvl="1"/>
            <a:r>
              <a:rPr lang="cs-CZ" sz="4000" dirty="0" smtClean="0"/>
              <a:t>In </a:t>
            </a:r>
            <a:r>
              <a:rPr lang="cs-CZ" sz="4000" dirty="0" err="1" smtClean="0"/>
              <a:t>this</a:t>
            </a:r>
            <a:r>
              <a:rPr lang="cs-CZ" sz="4000" dirty="0" smtClean="0"/>
              <a:t> video, </a:t>
            </a:r>
            <a:r>
              <a:rPr lang="cs-CZ" sz="4000" dirty="0" err="1" smtClean="0"/>
              <a:t>following</a:t>
            </a:r>
            <a:r>
              <a:rPr lang="cs-CZ" sz="4000" dirty="0" smtClean="0"/>
              <a:t> </a:t>
            </a:r>
            <a:r>
              <a:rPr lang="cs-CZ" sz="4000" dirty="0" err="1" smtClean="0"/>
              <a:t>questions</a:t>
            </a:r>
            <a:r>
              <a:rPr lang="cs-CZ" sz="4000" dirty="0" smtClean="0"/>
              <a:t> are </a:t>
            </a:r>
            <a:r>
              <a:rPr lang="cs-CZ" sz="4000" dirty="0" err="1" smtClean="0"/>
              <a:t>opened</a:t>
            </a:r>
            <a:r>
              <a:rPr lang="cs-CZ" sz="4000" dirty="0" smtClean="0"/>
              <a:t>:</a:t>
            </a:r>
          </a:p>
          <a:p>
            <a:pPr lvl="2"/>
            <a:r>
              <a:rPr lang="cs-CZ" sz="3700" dirty="0" smtClean="0"/>
              <a:t>Do </a:t>
            </a:r>
            <a:r>
              <a:rPr lang="cs-CZ" sz="3700" dirty="0" err="1" smtClean="0"/>
              <a:t>we</a:t>
            </a:r>
            <a:r>
              <a:rPr lang="cs-CZ" sz="3700" dirty="0" smtClean="0"/>
              <a:t> </a:t>
            </a:r>
            <a:r>
              <a:rPr lang="cs-CZ" sz="3700" dirty="0" err="1" smtClean="0"/>
              <a:t>have</a:t>
            </a:r>
            <a:r>
              <a:rPr lang="cs-CZ" sz="3700" dirty="0" smtClean="0"/>
              <a:t> </a:t>
            </a:r>
            <a:r>
              <a:rPr lang="cs-CZ" sz="3700" dirty="0" err="1" smtClean="0"/>
              <a:t>certain</a:t>
            </a:r>
            <a:r>
              <a:rPr lang="cs-CZ" sz="3700" dirty="0" smtClean="0"/>
              <a:t> </a:t>
            </a:r>
            <a:r>
              <a:rPr lang="cs-CZ" sz="3700" dirty="0" err="1" smtClean="0"/>
              <a:t>fundamental</a:t>
            </a:r>
            <a:r>
              <a:rPr lang="cs-CZ" sz="3700" dirty="0" smtClean="0"/>
              <a:t> </a:t>
            </a:r>
            <a:r>
              <a:rPr lang="cs-CZ" sz="3700" dirty="0" err="1" smtClean="0"/>
              <a:t>rights</a:t>
            </a:r>
            <a:r>
              <a:rPr lang="cs-CZ" sz="3700" dirty="0" smtClean="0"/>
              <a:t>?</a:t>
            </a:r>
          </a:p>
          <a:p>
            <a:pPr lvl="2"/>
            <a:r>
              <a:rPr lang="cs-CZ" sz="4000" dirty="0" err="1" smtClean="0"/>
              <a:t>Does</a:t>
            </a:r>
            <a:r>
              <a:rPr lang="cs-CZ" sz="4000" dirty="0" smtClean="0"/>
              <a:t> a fair </a:t>
            </a:r>
            <a:r>
              <a:rPr lang="cs-CZ" sz="4000" dirty="0" err="1" smtClean="0"/>
              <a:t>procedure</a:t>
            </a:r>
            <a:r>
              <a:rPr lang="cs-CZ" sz="4000" dirty="0" smtClean="0"/>
              <a:t> </a:t>
            </a:r>
            <a:r>
              <a:rPr lang="cs-CZ" sz="4000" dirty="0" err="1" smtClean="0"/>
              <a:t>justify</a:t>
            </a:r>
            <a:r>
              <a:rPr lang="cs-CZ" sz="4000" dirty="0" smtClean="0"/>
              <a:t> a </a:t>
            </a:r>
            <a:r>
              <a:rPr lang="cs-CZ" sz="4000" dirty="0" err="1" smtClean="0"/>
              <a:t>result</a:t>
            </a:r>
            <a:r>
              <a:rPr lang="cs-CZ" sz="4000" dirty="0" smtClean="0"/>
              <a:t>?</a:t>
            </a:r>
            <a:endParaRPr lang="cs-CZ" sz="4000" dirty="0"/>
          </a:p>
          <a:p>
            <a:pPr lvl="2"/>
            <a:r>
              <a:rPr lang="cs-CZ" sz="4000" dirty="0" err="1" smtClean="0"/>
              <a:t>What</a:t>
            </a:r>
            <a:r>
              <a:rPr lang="cs-CZ" sz="4000" dirty="0" smtClean="0"/>
              <a:t> </a:t>
            </a:r>
            <a:r>
              <a:rPr lang="cs-CZ" sz="4000" dirty="0" err="1" smtClean="0"/>
              <a:t>is</a:t>
            </a:r>
            <a:r>
              <a:rPr lang="cs-CZ" sz="4000" dirty="0" smtClean="0"/>
              <a:t> </a:t>
            </a:r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moral</a:t>
            </a:r>
            <a:r>
              <a:rPr lang="cs-CZ" sz="4000" dirty="0" smtClean="0"/>
              <a:t> </a:t>
            </a:r>
            <a:r>
              <a:rPr lang="cs-CZ" sz="4000" dirty="0" err="1" smtClean="0"/>
              <a:t>weight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consent</a:t>
            </a:r>
            <a:r>
              <a:rPr lang="cs-CZ" sz="4000" dirty="0" smtClean="0"/>
              <a:t>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509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92899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Linking</a:t>
            </a:r>
            <a:r>
              <a:rPr lang="cs-CZ" sz="3200" dirty="0" smtClean="0"/>
              <a:t> </a:t>
            </a:r>
            <a:r>
              <a:rPr lang="cs-CZ" sz="3200" dirty="0" err="1" smtClean="0"/>
              <a:t>Ethics</a:t>
            </a:r>
            <a:r>
              <a:rPr lang="cs-CZ" sz="3200" dirty="0" smtClean="0"/>
              <a:t> and </a:t>
            </a:r>
            <a:r>
              <a:rPr lang="cs-CZ" sz="3200" dirty="0" err="1" smtClean="0"/>
              <a:t>Economics</a:t>
            </a:r>
            <a:r>
              <a:rPr lang="cs-CZ" sz="3200" dirty="0" smtClean="0"/>
              <a:t> </a:t>
            </a:r>
          </a:p>
          <a:p>
            <a:pPr marL="1371600" lvl="2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200" dirty="0" err="1" smtClean="0">
                <a:solidFill>
                  <a:prstClr val="white"/>
                </a:solidFill>
              </a:rPr>
              <a:t>Economic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>
                <a:solidFill>
                  <a:prstClr val="white"/>
                </a:solidFill>
              </a:rPr>
              <a:t>t</a:t>
            </a:r>
            <a:r>
              <a:rPr lang="cs-CZ" sz="3200" dirty="0" err="1" smtClean="0">
                <a:solidFill>
                  <a:prstClr val="white"/>
                </a:solidFill>
              </a:rPr>
              <a:t>hought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until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Middle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Ages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was</a:t>
            </a:r>
            <a:r>
              <a:rPr lang="cs-CZ" sz="3200" dirty="0" smtClean="0">
                <a:solidFill>
                  <a:prstClr val="white"/>
                </a:solidFill>
              </a:rPr>
              <a:t> „by-</a:t>
            </a:r>
            <a:r>
              <a:rPr lang="cs-CZ" sz="3200" dirty="0" err="1" smtClean="0">
                <a:solidFill>
                  <a:prstClr val="white"/>
                </a:solidFill>
              </a:rPr>
              <a:t>product</a:t>
            </a:r>
            <a:r>
              <a:rPr lang="cs-CZ" sz="3200" dirty="0" smtClean="0">
                <a:solidFill>
                  <a:prstClr val="white"/>
                </a:solidFill>
              </a:rPr>
              <a:t>“ </a:t>
            </a:r>
            <a:r>
              <a:rPr lang="cs-CZ" sz="3200" dirty="0" err="1" smtClean="0">
                <a:solidFill>
                  <a:prstClr val="white"/>
                </a:solidFill>
              </a:rPr>
              <a:t>of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ethical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thought</a:t>
            </a:r>
            <a:r>
              <a:rPr lang="cs-CZ" sz="3200" dirty="0" smtClean="0">
                <a:solidFill>
                  <a:prstClr val="white"/>
                </a:solidFill>
              </a:rPr>
              <a:t>;</a:t>
            </a:r>
          </a:p>
          <a:p>
            <a:pPr marL="1828800" lvl="3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100" dirty="0" smtClean="0">
                <a:solidFill>
                  <a:prstClr val="white"/>
                </a:solidFill>
              </a:rPr>
              <a:t>Basic </a:t>
            </a:r>
            <a:r>
              <a:rPr lang="cs-CZ" sz="3100" dirty="0" err="1" smtClean="0">
                <a:solidFill>
                  <a:prstClr val="white"/>
                </a:solidFill>
              </a:rPr>
              <a:t>question</a:t>
            </a:r>
            <a:r>
              <a:rPr lang="cs-CZ" sz="3100" dirty="0" smtClean="0">
                <a:solidFill>
                  <a:prstClr val="white"/>
                </a:solidFill>
              </a:rPr>
              <a:t>: </a:t>
            </a:r>
            <a:r>
              <a:rPr lang="cs-CZ" sz="3100" dirty="0" err="1">
                <a:solidFill>
                  <a:prstClr val="white"/>
                </a:solidFill>
              </a:rPr>
              <a:t>W</a:t>
            </a:r>
            <a:r>
              <a:rPr lang="cs-CZ" sz="3100" dirty="0" err="1" smtClean="0">
                <a:solidFill>
                  <a:prstClr val="white"/>
                </a:solidFill>
              </a:rPr>
              <a:t>hat</a:t>
            </a:r>
            <a:r>
              <a:rPr lang="cs-CZ" sz="3100" dirty="0" smtClean="0">
                <a:solidFill>
                  <a:prstClr val="white"/>
                </a:solidFill>
              </a:rPr>
              <a:t> </a:t>
            </a:r>
            <a:r>
              <a:rPr lang="cs-CZ" sz="3100" dirty="0" err="1" smtClean="0">
                <a:solidFill>
                  <a:prstClr val="white"/>
                </a:solidFill>
              </a:rPr>
              <a:t>behavior</a:t>
            </a:r>
            <a:r>
              <a:rPr lang="cs-CZ" sz="3100" dirty="0" smtClean="0">
                <a:solidFill>
                  <a:prstClr val="white"/>
                </a:solidFill>
              </a:rPr>
              <a:t> </a:t>
            </a:r>
            <a:r>
              <a:rPr lang="cs-CZ" sz="3100" dirty="0" err="1" smtClean="0">
                <a:solidFill>
                  <a:prstClr val="white"/>
                </a:solidFill>
              </a:rPr>
              <a:t>of</a:t>
            </a:r>
            <a:r>
              <a:rPr lang="cs-CZ" sz="3100" dirty="0" smtClean="0">
                <a:solidFill>
                  <a:prstClr val="white"/>
                </a:solidFill>
              </a:rPr>
              <a:t> </a:t>
            </a:r>
            <a:r>
              <a:rPr lang="cs-CZ" sz="3100" dirty="0" err="1" smtClean="0">
                <a:solidFill>
                  <a:prstClr val="white"/>
                </a:solidFill>
              </a:rPr>
              <a:t>economic</a:t>
            </a:r>
            <a:r>
              <a:rPr lang="cs-CZ" sz="3100" dirty="0" smtClean="0">
                <a:solidFill>
                  <a:prstClr val="white"/>
                </a:solidFill>
              </a:rPr>
              <a:t> </a:t>
            </a:r>
            <a:r>
              <a:rPr lang="cs-CZ" sz="3100" dirty="0" err="1" smtClean="0">
                <a:solidFill>
                  <a:prstClr val="white"/>
                </a:solidFill>
              </a:rPr>
              <a:t>agents</a:t>
            </a:r>
            <a:r>
              <a:rPr lang="cs-CZ" sz="3100" dirty="0" smtClean="0">
                <a:solidFill>
                  <a:prstClr val="white"/>
                </a:solidFill>
              </a:rPr>
              <a:t> </a:t>
            </a:r>
            <a:r>
              <a:rPr lang="cs-CZ" sz="3100" dirty="0" err="1" smtClean="0">
                <a:solidFill>
                  <a:prstClr val="white"/>
                </a:solidFill>
              </a:rPr>
              <a:t>is</a:t>
            </a:r>
            <a:r>
              <a:rPr lang="cs-CZ" sz="3100" dirty="0" smtClean="0">
                <a:solidFill>
                  <a:prstClr val="white"/>
                </a:solidFill>
              </a:rPr>
              <a:t>/</a:t>
            </a:r>
            <a:r>
              <a:rPr lang="cs-CZ" sz="3100" dirty="0" err="1" smtClean="0">
                <a:solidFill>
                  <a:prstClr val="white"/>
                </a:solidFill>
              </a:rPr>
              <a:t>is</a:t>
            </a:r>
            <a:r>
              <a:rPr lang="cs-CZ" sz="3100" dirty="0" smtClean="0">
                <a:solidFill>
                  <a:prstClr val="white"/>
                </a:solidFill>
              </a:rPr>
              <a:t> not </a:t>
            </a:r>
            <a:r>
              <a:rPr lang="cs-CZ" sz="3100" dirty="0" err="1" smtClean="0">
                <a:solidFill>
                  <a:prstClr val="white"/>
                </a:solidFill>
              </a:rPr>
              <a:t>ethical</a:t>
            </a:r>
            <a:r>
              <a:rPr lang="cs-CZ" sz="3100" dirty="0" smtClean="0">
                <a:solidFill>
                  <a:prstClr val="white"/>
                </a:solidFill>
              </a:rPr>
              <a:t>?</a:t>
            </a:r>
          </a:p>
          <a:p>
            <a:pPr marL="1828800" lvl="3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100" dirty="0" err="1" smtClean="0">
                <a:solidFill>
                  <a:prstClr val="white"/>
                </a:solidFill>
              </a:rPr>
              <a:t>Some</a:t>
            </a:r>
            <a:r>
              <a:rPr lang="cs-CZ" sz="3100" dirty="0" smtClean="0">
                <a:solidFill>
                  <a:prstClr val="white"/>
                </a:solidFill>
              </a:rPr>
              <a:t> </a:t>
            </a:r>
            <a:r>
              <a:rPr lang="cs-CZ" sz="3100" dirty="0" err="1" smtClean="0">
                <a:solidFill>
                  <a:prstClr val="white"/>
                </a:solidFill>
              </a:rPr>
              <a:t>Examples</a:t>
            </a:r>
            <a:r>
              <a:rPr lang="cs-CZ" sz="3100" dirty="0" smtClean="0">
                <a:solidFill>
                  <a:prstClr val="white"/>
                </a:solidFill>
              </a:rPr>
              <a:t>:</a:t>
            </a:r>
          </a:p>
          <a:p>
            <a:pPr marL="2286000" lvl="4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200" dirty="0" err="1" smtClean="0">
                <a:solidFill>
                  <a:prstClr val="white"/>
                </a:solidFill>
              </a:rPr>
              <a:t>What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is</a:t>
            </a:r>
            <a:r>
              <a:rPr lang="cs-CZ" sz="3200" dirty="0" smtClean="0">
                <a:solidFill>
                  <a:prstClr val="white"/>
                </a:solidFill>
              </a:rPr>
              <a:t> just </a:t>
            </a:r>
            <a:r>
              <a:rPr lang="cs-CZ" sz="3200" dirty="0" err="1" smtClean="0">
                <a:solidFill>
                  <a:prstClr val="white"/>
                </a:solidFill>
              </a:rPr>
              <a:t>price</a:t>
            </a:r>
            <a:r>
              <a:rPr lang="cs-CZ" sz="3200" dirty="0" smtClean="0">
                <a:solidFill>
                  <a:prstClr val="white"/>
                </a:solidFill>
              </a:rPr>
              <a:t>?</a:t>
            </a:r>
          </a:p>
          <a:p>
            <a:pPr marL="2286000" lvl="4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200" dirty="0" err="1" smtClean="0">
                <a:solidFill>
                  <a:prstClr val="white"/>
                </a:solidFill>
              </a:rPr>
              <a:t>Is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usury</a:t>
            </a:r>
            <a:r>
              <a:rPr lang="cs-CZ" sz="3200" dirty="0" smtClean="0">
                <a:solidFill>
                  <a:prstClr val="white"/>
                </a:solidFill>
              </a:rPr>
              <a:t> (</a:t>
            </a:r>
            <a:r>
              <a:rPr lang="cs-CZ" sz="3200" dirty="0" err="1" smtClean="0">
                <a:solidFill>
                  <a:prstClr val="white"/>
                </a:solidFill>
              </a:rPr>
              <a:t>lending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money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for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interest</a:t>
            </a:r>
            <a:r>
              <a:rPr lang="cs-CZ" sz="3200" dirty="0">
                <a:solidFill>
                  <a:prstClr val="white"/>
                </a:solidFill>
              </a:rPr>
              <a:t>)</a:t>
            </a:r>
            <a:r>
              <a:rPr lang="cs-CZ" sz="3200" dirty="0" smtClean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ethical</a:t>
            </a:r>
            <a:r>
              <a:rPr lang="cs-CZ" sz="3200" dirty="0" smtClean="0">
                <a:solidFill>
                  <a:prstClr val="white"/>
                </a:solidFill>
              </a:rPr>
              <a:t>?</a:t>
            </a:r>
            <a:endParaRPr lang="cs-CZ" sz="3200" dirty="0" smtClean="0"/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57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err="1" smtClean="0"/>
              <a:t>Linking</a:t>
            </a:r>
            <a:r>
              <a:rPr lang="cs-CZ" sz="4000" dirty="0" smtClean="0"/>
              <a:t> </a:t>
            </a:r>
            <a:r>
              <a:rPr lang="cs-CZ" sz="4000" dirty="0" err="1" smtClean="0"/>
              <a:t>Ethics</a:t>
            </a:r>
            <a:r>
              <a:rPr lang="cs-CZ" sz="4000" dirty="0" smtClean="0"/>
              <a:t> and </a:t>
            </a:r>
            <a:r>
              <a:rPr lang="cs-CZ" sz="4000" dirty="0" err="1" smtClean="0"/>
              <a:t>Economics</a:t>
            </a:r>
            <a:r>
              <a:rPr lang="cs-CZ" sz="4000" dirty="0" smtClean="0"/>
              <a:t> </a:t>
            </a:r>
          </a:p>
          <a:p>
            <a:pPr marL="1828800" lvl="3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600" dirty="0" smtClean="0">
                <a:solidFill>
                  <a:prstClr val="white"/>
                </a:solidFill>
              </a:rPr>
              <a:t>Adam </a:t>
            </a:r>
            <a:r>
              <a:rPr lang="cs-CZ" sz="3600" dirty="0">
                <a:solidFill>
                  <a:prstClr val="white"/>
                </a:solidFill>
              </a:rPr>
              <a:t>Smith, </a:t>
            </a:r>
            <a:r>
              <a:rPr lang="cs-CZ" sz="3600" dirty="0" err="1">
                <a:solidFill>
                  <a:prstClr val="white"/>
                </a:solidFill>
              </a:rPr>
              <a:t>Egoism</a:t>
            </a:r>
            <a:r>
              <a:rPr lang="cs-CZ" sz="3600" dirty="0">
                <a:solidFill>
                  <a:prstClr val="white"/>
                </a:solidFill>
              </a:rPr>
              <a:t> and </a:t>
            </a:r>
            <a:r>
              <a:rPr lang="cs-CZ" sz="3600" dirty="0" err="1">
                <a:solidFill>
                  <a:prstClr val="white"/>
                </a:solidFill>
              </a:rPr>
              <a:t>Social</a:t>
            </a:r>
            <a:r>
              <a:rPr lang="cs-CZ" sz="3600" dirty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Welfare</a:t>
            </a:r>
            <a:endParaRPr lang="cs-CZ" sz="3600" dirty="0" smtClean="0">
              <a:solidFill>
                <a:prstClr val="white"/>
              </a:solidFill>
            </a:endParaRPr>
          </a:p>
          <a:p>
            <a:pPr marL="2286000" lvl="4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600" dirty="0" err="1" smtClean="0">
                <a:solidFill>
                  <a:prstClr val="white"/>
                </a:solidFill>
              </a:rPr>
              <a:t>Following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self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interest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increases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social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welfare</a:t>
            </a:r>
            <a:r>
              <a:rPr lang="cs-CZ" sz="3600" dirty="0">
                <a:solidFill>
                  <a:prstClr val="white"/>
                </a:solidFill>
              </a:rPr>
              <a:t>;</a:t>
            </a:r>
            <a:r>
              <a:rPr lang="cs-CZ" sz="3600" dirty="0" smtClean="0">
                <a:solidFill>
                  <a:prstClr val="white"/>
                </a:solidFill>
              </a:rPr>
              <a:t> in </a:t>
            </a:r>
            <a:r>
              <a:rPr lang="cs-CZ" sz="3600" dirty="0" err="1" smtClean="0">
                <a:solidFill>
                  <a:prstClr val="white"/>
                </a:solidFill>
              </a:rPr>
              <a:t>the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general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framework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of</a:t>
            </a:r>
            <a:r>
              <a:rPr lang="cs-CZ" sz="3600" dirty="0" smtClean="0">
                <a:solidFill>
                  <a:prstClr val="white"/>
                </a:solidFill>
              </a:rPr>
              <a:t> a market </a:t>
            </a:r>
            <a:r>
              <a:rPr lang="cs-CZ" sz="3600" dirty="0" err="1" smtClean="0">
                <a:solidFill>
                  <a:prstClr val="white"/>
                </a:solidFill>
              </a:rPr>
              <a:t>economy</a:t>
            </a:r>
            <a:r>
              <a:rPr lang="cs-CZ" sz="3600" dirty="0" smtClean="0">
                <a:solidFill>
                  <a:prstClr val="white"/>
                </a:solidFill>
              </a:rPr>
              <a:t> and </a:t>
            </a:r>
            <a:r>
              <a:rPr lang="cs-CZ" sz="3600" dirty="0" err="1" smtClean="0">
                <a:solidFill>
                  <a:prstClr val="white"/>
                </a:solidFill>
              </a:rPr>
              <a:t>under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some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other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conditions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endParaRPr lang="cs-CZ" sz="3600" dirty="0">
              <a:solidFill>
                <a:prstClr val="white"/>
              </a:solidFill>
            </a:endParaRPr>
          </a:p>
          <a:p>
            <a:pPr marL="1828800" lvl="3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endParaRPr lang="cs-CZ" sz="3600" dirty="0" smtClean="0">
              <a:solidFill>
                <a:prstClr val="white"/>
              </a:solidFill>
            </a:endParaRPr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6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err="1" smtClean="0"/>
              <a:t>Linking</a:t>
            </a:r>
            <a:r>
              <a:rPr lang="cs-CZ" sz="4000" dirty="0" smtClean="0"/>
              <a:t> </a:t>
            </a:r>
            <a:r>
              <a:rPr lang="cs-CZ" sz="4000" dirty="0" err="1" smtClean="0"/>
              <a:t>Ethics</a:t>
            </a:r>
            <a:r>
              <a:rPr lang="cs-CZ" sz="4000" dirty="0" smtClean="0"/>
              <a:t> and </a:t>
            </a:r>
            <a:r>
              <a:rPr lang="cs-CZ" sz="4000" dirty="0" err="1" smtClean="0"/>
              <a:t>Economics</a:t>
            </a:r>
            <a:r>
              <a:rPr lang="cs-CZ" sz="4000" dirty="0" smtClean="0"/>
              <a:t> </a:t>
            </a:r>
          </a:p>
          <a:p>
            <a:pPr marL="1828800" lvl="3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600" dirty="0" smtClean="0">
                <a:solidFill>
                  <a:prstClr val="white"/>
                </a:solidFill>
              </a:rPr>
              <a:t>J. M. </a:t>
            </a:r>
            <a:r>
              <a:rPr lang="cs-CZ" sz="3600" dirty="0" err="1" smtClean="0">
                <a:solidFill>
                  <a:prstClr val="white"/>
                </a:solidFill>
              </a:rPr>
              <a:t>Keynes</a:t>
            </a:r>
            <a:r>
              <a:rPr lang="cs-CZ" sz="3600" dirty="0" smtClean="0">
                <a:solidFill>
                  <a:prstClr val="white"/>
                </a:solidFill>
              </a:rPr>
              <a:t> and </a:t>
            </a:r>
            <a:r>
              <a:rPr lang="cs-CZ" sz="3600" dirty="0" err="1" smtClean="0">
                <a:solidFill>
                  <a:prstClr val="white"/>
                </a:solidFill>
              </a:rPr>
              <a:t>the</a:t>
            </a:r>
            <a:r>
              <a:rPr lang="cs-CZ" sz="3600" dirty="0" smtClean="0">
                <a:solidFill>
                  <a:prstClr val="white"/>
                </a:solidFill>
              </a:rPr>
              <a:t> „Paradox </a:t>
            </a:r>
            <a:r>
              <a:rPr lang="cs-CZ" sz="3600" dirty="0" err="1" smtClean="0">
                <a:solidFill>
                  <a:prstClr val="white"/>
                </a:solidFill>
              </a:rPr>
              <a:t>of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thrift</a:t>
            </a:r>
            <a:r>
              <a:rPr lang="cs-CZ" sz="3600" dirty="0" smtClean="0">
                <a:solidFill>
                  <a:prstClr val="white"/>
                </a:solidFill>
              </a:rPr>
              <a:t>“</a:t>
            </a:r>
          </a:p>
          <a:p>
            <a:pPr marL="2286000" lvl="4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600" dirty="0" err="1">
                <a:solidFill>
                  <a:prstClr val="white"/>
                </a:solidFill>
              </a:rPr>
              <a:t>S</a:t>
            </a:r>
            <a:r>
              <a:rPr lang="cs-CZ" sz="3600" dirty="0" err="1" smtClean="0">
                <a:solidFill>
                  <a:prstClr val="white"/>
                </a:solidFill>
              </a:rPr>
              <a:t>avings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decrease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aggregate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demand</a:t>
            </a:r>
            <a:r>
              <a:rPr lang="cs-CZ" sz="3600" dirty="0" smtClean="0">
                <a:solidFill>
                  <a:prstClr val="white"/>
                </a:solidFill>
              </a:rPr>
              <a:t>, </a:t>
            </a:r>
            <a:r>
              <a:rPr lang="cs-CZ" sz="3600" dirty="0" err="1" smtClean="0">
                <a:solidFill>
                  <a:prstClr val="white"/>
                </a:solidFill>
              </a:rPr>
              <a:t>what</a:t>
            </a:r>
            <a:r>
              <a:rPr lang="cs-CZ" sz="3600" dirty="0" smtClean="0">
                <a:solidFill>
                  <a:prstClr val="white"/>
                </a:solidFill>
              </a:rPr>
              <a:t> has a negative </a:t>
            </a:r>
            <a:r>
              <a:rPr lang="cs-CZ" sz="3600" dirty="0" err="1" smtClean="0">
                <a:solidFill>
                  <a:prstClr val="white"/>
                </a:solidFill>
              </a:rPr>
              <a:t>effect</a:t>
            </a:r>
            <a:r>
              <a:rPr lang="cs-CZ" sz="3600" dirty="0" smtClean="0">
                <a:solidFill>
                  <a:prstClr val="white"/>
                </a:solidFill>
              </a:rPr>
              <a:t> on </a:t>
            </a:r>
            <a:r>
              <a:rPr lang="cs-CZ" sz="3600" dirty="0" err="1" smtClean="0">
                <a:solidFill>
                  <a:prstClr val="white"/>
                </a:solidFill>
              </a:rPr>
              <a:t>economic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product</a:t>
            </a:r>
            <a:endParaRPr lang="cs-CZ" sz="3600" dirty="0">
              <a:solidFill>
                <a:prstClr val="white"/>
              </a:solidFill>
            </a:endParaRPr>
          </a:p>
          <a:p>
            <a:pPr marL="1828800" lvl="3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endParaRPr lang="cs-CZ" sz="3600" dirty="0" smtClean="0">
              <a:solidFill>
                <a:prstClr val="white"/>
              </a:solidFill>
            </a:endParaRPr>
          </a:p>
          <a:p>
            <a:pPr algn="l"/>
            <a:endParaRPr lang="cs-CZ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2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err="1" smtClean="0"/>
              <a:t>Linking</a:t>
            </a:r>
            <a:r>
              <a:rPr lang="cs-CZ" sz="4000" dirty="0" smtClean="0"/>
              <a:t> </a:t>
            </a:r>
            <a:r>
              <a:rPr lang="cs-CZ" sz="4000" dirty="0" err="1" smtClean="0"/>
              <a:t>Ethics</a:t>
            </a:r>
            <a:r>
              <a:rPr lang="cs-CZ" sz="4000" dirty="0" smtClean="0"/>
              <a:t> and </a:t>
            </a:r>
            <a:r>
              <a:rPr lang="cs-CZ" sz="4000" dirty="0" err="1" smtClean="0"/>
              <a:t>Economics</a:t>
            </a:r>
            <a:r>
              <a:rPr lang="cs-CZ" sz="4000" dirty="0" smtClean="0"/>
              <a:t> </a:t>
            </a:r>
          </a:p>
          <a:p>
            <a:pPr marL="1828800" lvl="3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600" dirty="0" smtClean="0">
                <a:solidFill>
                  <a:prstClr val="white"/>
                </a:solidFill>
              </a:rPr>
              <a:t>Max Weber and </a:t>
            </a:r>
            <a:r>
              <a:rPr lang="cs-CZ" sz="3600" dirty="0" err="1" smtClean="0">
                <a:solidFill>
                  <a:prstClr val="white"/>
                </a:solidFill>
              </a:rPr>
              <a:t>the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impact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of</a:t>
            </a:r>
            <a:r>
              <a:rPr lang="cs-CZ" sz="3600" dirty="0" smtClean="0">
                <a:solidFill>
                  <a:prstClr val="white"/>
                </a:solidFill>
              </a:rPr>
              <a:t> protestant </a:t>
            </a:r>
            <a:r>
              <a:rPr lang="cs-CZ" sz="3600" dirty="0" err="1" smtClean="0">
                <a:solidFill>
                  <a:prstClr val="white"/>
                </a:solidFill>
              </a:rPr>
              <a:t>ethics</a:t>
            </a:r>
            <a:r>
              <a:rPr lang="cs-CZ" sz="3600" dirty="0" smtClean="0">
                <a:solidFill>
                  <a:prstClr val="white"/>
                </a:solidFill>
              </a:rPr>
              <a:t> on </a:t>
            </a:r>
            <a:r>
              <a:rPr lang="cs-CZ" sz="3600" dirty="0" err="1" smtClean="0">
                <a:solidFill>
                  <a:prstClr val="white"/>
                </a:solidFill>
              </a:rPr>
              <a:t>the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development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of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capitalism</a:t>
            </a:r>
            <a:endParaRPr lang="cs-CZ" sz="3600" dirty="0" smtClean="0">
              <a:solidFill>
                <a:prstClr val="white"/>
              </a:solidFill>
            </a:endParaRPr>
          </a:p>
          <a:p>
            <a:pPr marL="2286000" lvl="4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r>
              <a:rPr lang="cs-CZ" sz="3600" dirty="0" err="1" smtClean="0">
                <a:solidFill>
                  <a:prstClr val="white"/>
                </a:solidFill>
              </a:rPr>
              <a:t>Being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successful</a:t>
            </a:r>
            <a:r>
              <a:rPr lang="cs-CZ" sz="3600" dirty="0" smtClean="0">
                <a:solidFill>
                  <a:prstClr val="white"/>
                </a:solidFill>
              </a:rPr>
              <a:t> in </a:t>
            </a:r>
            <a:r>
              <a:rPr lang="cs-CZ" sz="3600" dirty="0" err="1" smtClean="0">
                <a:solidFill>
                  <a:prstClr val="white"/>
                </a:solidFill>
              </a:rPr>
              <a:t>the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earthly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life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is</a:t>
            </a:r>
            <a:r>
              <a:rPr lang="cs-CZ" sz="3600" dirty="0" smtClean="0">
                <a:solidFill>
                  <a:prstClr val="white"/>
                </a:solidFill>
              </a:rPr>
              <a:t> a </a:t>
            </a:r>
            <a:r>
              <a:rPr lang="cs-CZ" sz="3600" dirty="0" err="1" smtClean="0">
                <a:solidFill>
                  <a:prstClr val="white"/>
                </a:solidFill>
              </a:rPr>
              <a:t>good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predictor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of</a:t>
            </a:r>
            <a:r>
              <a:rPr lang="cs-CZ" sz="3600" dirty="0" smtClean="0">
                <a:solidFill>
                  <a:prstClr val="white"/>
                </a:solidFill>
              </a:rPr>
              <a:t> </a:t>
            </a:r>
            <a:r>
              <a:rPr lang="cs-CZ" sz="3600" dirty="0" err="1" smtClean="0">
                <a:solidFill>
                  <a:prstClr val="white"/>
                </a:solidFill>
              </a:rPr>
              <a:t>salvation</a:t>
            </a:r>
            <a:endParaRPr lang="cs-CZ" sz="3600" dirty="0" smtClean="0">
              <a:solidFill>
                <a:prstClr val="white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21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928992" cy="8313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q"/>
            </a:pPr>
            <a:r>
              <a:rPr lang="cs-CZ" sz="4000" dirty="0" err="1" smtClean="0"/>
              <a:t>Linking</a:t>
            </a:r>
            <a:r>
              <a:rPr lang="cs-CZ" sz="4000" dirty="0" smtClean="0"/>
              <a:t> </a:t>
            </a:r>
            <a:r>
              <a:rPr lang="cs-CZ" sz="4000" dirty="0" err="1" smtClean="0"/>
              <a:t>Ethics</a:t>
            </a:r>
            <a:r>
              <a:rPr lang="cs-CZ" sz="4000" dirty="0" smtClean="0"/>
              <a:t> and </a:t>
            </a:r>
            <a:r>
              <a:rPr lang="cs-CZ" sz="4000" dirty="0" err="1" smtClean="0"/>
              <a:t>Economics</a:t>
            </a:r>
            <a:r>
              <a:rPr lang="cs-CZ" sz="4000" dirty="0" smtClean="0"/>
              <a:t> </a:t>
            </a:r>
          </a:p>
          <a:p>
            <a:pPr marL="1371600" lvl="2" indent="-457200" algn="l">
              <a:buFont typeface="Wingdings" panose="05000000000000000000" pitchFamily="2" charset="2"/>
              <a:buChar char="q"/>
            </a:pPr>
            <a:r>
              <a:rPr lang="cs-CZ" sz="3300" dirty="0" smtClean="0">
                <a:solidFill>
                  <a:prstClr val="white"/>
                </a:solidFill>
              </a:rPr>
              <a:t>Karl </a:t>
            </a:r>
            <a:r>
              <a:rPr lang="cs-CZ" sz="3300" dirty="0" err="1" smtClean="0">
                <a:solidFill>
                  <a:prstClr val="white"/>
                </a:solidFill>
              </a:rPr>
              <a:t>Popper</a:t>
            </a:r>
            <a:r>
              <a:rPr lang="cs-CZ" sz="3300" dirty="0" smtClean="0">
                <a:solidFill>
                  <a:prstClr val="white"/>
                </a:solidFill>
              </a:rPr>
              <a:t>: „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There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does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not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exist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any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rational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basis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ethics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but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there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exists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ethical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basis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economics</a:t>
            </a:r>
            <a:r>
              <a:rPr lang="cs-CZ" sz="33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.“ 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cs-CZ" sz="33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paraphrase</a:t>
            </a:r>
            <a:r>
              <a:rPr lang="cs-CZ" sz="33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1828800" lvl="3" indent="-457200" algn="l">
              <a:buClr>
                <a:srgbClr val="009DD9"/>
              </a:buClr>
              <a:buFont typeface="Wingdings" panose="05000000000000000000" pitchFamily="2" charset="2"/>
              <a:buChar char="q"/>
            </a:pPr>
            <a:endParaRPr lang="cs-CZ" sz="3600" dirty="0" smtClean="0">
              <a:solidFill>
                <a:prstClr val="white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08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</TotalTime>
  <Words>2477</Words>
  <Application>Microsoft Office PowerPoint</Application>
  <PresentationFormat>On-screen Show (4:3)</PresentationFormat>
  <Paragraphs>279</Paragraphs>
  <Slides>42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Tok</vt:lpstr>
      <vt:lpstr>Ethics and Economics Week 1  What is x What I/We want to be  x  What ought to be   Tomáš Cahlík </vt:lpstr>
      <vt:lpstr>Outline </vt:lpstr>
      <vt:lpstr>Introduction to the Course</vt:lpstr>
      <vt:lpstr>Introduction to the Course</vt:lpstr>
      <vt:lpstr>Introduction to the Course</vt:lpstr>
      <vt:lpstr>Introduction to the Course</vt:lpstr>
      <vt:lpstr>Introduction to the Course</vt:lpstr>
      <vt:lpstr>Introduction to the Course</vt:lpstr>
      <vt:lpstr>Introduction to the Course</vt:lpstr>
      <vt:lpstr>Introduction to the Course</vt:lpstr>
      <vt:lpstr>Introduction to the Course</vt:lpstr>
      <vt:lpstr>Introduction to the Course</vt:lpstr>
      <vt:lpstr>Introduction to the Course</vt:lpstr>
      <vt:lpstr>Introduction to the Course</vt:lpstr>
      <vt:lpstr>Introduction to the Course</vt:lpstr>
      <vt:lpstr>Introduction to the Course</vt:lpstr>
      <vt:lpstr>Ethical Pre-Understanding of Real Situations</vt:lpstr>
      <vt:lpstr>Ethical Pre-Understanding of Real Situations</vt:lpstr>
      <vt:lpstr>Ethical Pre-Understanding of Real Situations</vt:lpstr>
      <vt:lpstr>What is Ethics?</vt:lpstr>
      <vt:lpstr>What is Ethics?</vt:lpstr>
      <vt:lpstr>What is Ethics?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Moral Reasoning</vt:lpstr>
      <vt:lpstr>Moral Reasoning</vt:lpstr>
      <vt:lpstr>Moral Reasoning</vt:lpstr>
      <vt:lpstr>Moral Reasoning</vt:lpstr>
      <vt:lpstr>Moral Reasoning</vt:lpstr>
      <vt:lpstr>What is the Right Thing to Do? – Episode 1</vt:lpstr>
      <vt:lpstr>What is the Right Thing to Do?– Episode 1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CEWeek1</dc:title>
  <dc:creator>FSV-UK</dc:creator>
  <cp:lastModifiedBy>Táta</cp:lastModifiedBy>
  <cp:revision>211</cp:revision>
  <dcterms:created xsi:type="dcterms:W3CDTF">2003-12-01T09:44:04Z</dcterms:created>
  <dcterms:modified xsi:type="dcterms:W3CDTF">2023-10-03T13:27:55Z</dcterms:modified>
</cp:coreProperties>
</file>