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4" r:id="rId2"/>
    <p:sldId id="276" r:id="rId3"/>
    <p:sldId id="256" r:id="rId4"/>
    <p:sldId id="261" r:id="rId5"/>
    <p:sldId id="262" r:id="rId6"/>
    <p:sldId id="263" r:id="rId7"/>
    <p:sldId id="260" r:id="rId8"/>
    <p:sldId id="258" r:id="rId9"/>
    <p:sldId id="264" r:id="rId10"/>
    <p:sldId id="265" r:id="rId11"/>
    <p:sldId id="266" r:id="rId12"/>
    <p:sldId id="267" r:id="rId13"/>
    <p:sldId id="268" r:id="rId14"/>
    <p:sldId id="273" r:id="rId15"/>
    <p:sldId id="269" r:id="rId16"/>
    <p:sldId id="280" r:id="rId17"/>
    <p:sldId id="283" r:id="rId18"/>
    <p:sldId id="282" r:id="rId19"/>
    <p:sldId id="257" r:id="rId20"/>
    <p:sldId id="259" r:id="rId21"/>
    <p:sldId id="270" r:id="rId22"/>
    <p:sldId id="279"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186" y="16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F3FE65-23A9-4B16-B313-AD39753C19DE}" type="datetimeFigureOut">
              <a:rPr lang="cs-CZ" smtClean="0"/>
              <a:t>21.02.2024</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F21DE-B662-41BC-9887-79F12FEDC6C3}" type="slidenum">
              <a:rPr lang="cs-CZ" smtClean="0"/>
              <a:t>‹#›</a:t>
            </a:fld>
            <a:endParaRPr lang="cs-CZ"/>
          </a:p>
        </p:txBody>
      </p:sp>
    </p:spTree>
    <p:extLst>
      <p:ext uri="{BB962C8B-B14F-4D97-AF65-F5344CB8AC3E}">
        <p14:creationId xmlns:p14="http://schemas.microsoft.com/office/powerpoint/2010/main" val="3108654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D8265D81-53CF-4F94-BA62-3420B00789C3}" type="datetimeFigureOut">
              <a:rPr lang="cs-CZ" smtClean="0"/>
              <a:pPr/>
              <a:t>21.02.2024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8514E6-2121-40FC-AB58-86A93FE15253}"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8265D81-53CF-4F94-BA62-3420B00789C3}" type="datetimeFigureOut">
              <a:rPr lang="cs-CZ" smtClean="0"/>
              <a:pPr/>
              <a:t>21.02.2024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8514E6-2121-40FC-AB58-86A93FE1525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8265D81-53CF-4F94-BA62-3420B00789C3}" type="datetimeFigureOut">
              <a:rPr lang="cs-CZ" smtClean="0"/>
              <a:pPr/>
              <a:t>21.02.2024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8514E6-2121-40FC-AB58-86A93FE1525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8265D81-53CF-4F94-BA62-3420B00789C3}" type="datetimeFigureOut">
              <a:rPr lang="cs-CZ" smtClean="0"/>
              <a:pPr/>
              <a:t>21.02.2024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8514E6-2121-40FC-AB58-86A93FE1525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D8265D81-53CF-4F94-BA62-3420B00789C3}" type="datetimeFigureOut">
              <a:rPr lang="cs-CZ" smtClean="0"/>
              <a:pPr/>
              <a:t>21.02.2024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8514E6-2121-40FC-AB58-86A93FE1525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D8265D81-53CF-4F94-BA62-3420B00789C3}" type="datetimeFigureOut">
              <a:rPr lang="cs-CZ" smtClean="0"/>
              <a:pPr/>
              <a:t>21.02.2024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E8514E6-2121-40FC-AB58-86A93FE1525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D8265D81-53CF-4F94-BA62-3420B00789C3}" type="datetimeFigureOut">
              <a:rPr lang="cs-CZ" smtClean="0"/>
              <a:pPr/>
              <a:t>21.02.2024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E8514E6-2121-40FC-AB58-86A93FE1525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D8265D81-53CF-4F94-BA62-3420B00789C3}" type="datetimeFigureOut">
              <a:rPr lang="cs-CZ" smtClean="0"/>
              <a:pPr/>
              <a:t>21.02.2024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E8514E6-2121-40FC-AB58-86A93FE1525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8265D81-53CF-4F94-BA62-3420B00789C3}" type="datetimeFigureOut">
              <a:rPr lang="cs-CZ" smtClean="0"/>
              <a:pPr/>
              <a:t>21.02.2024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E8514E6-2121-40FC-AB58-86A93FE1525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D8265D81-53CF-4F94-BA62-3420B00789C3}" type="datetimeFigureOut">
              <a:rPr lang="cs-CZ" smtClean="0"/>
              <a:pPr/>
              <a:t>21.02.2024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E8514E6-2121-40FC-AB58-86A93FE1525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D8265D81-53CF-4F94-BA62-3420B00789C3}" type="datetimeFigureOut">
              <a:rPr lang="cs-CZ" smtClean="0"/>
              <a:pPr/>
              <a:t>21.02.2024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E8514E6-2121-40FC-AB58-86A93FE1525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265D81-53CF-4F94-BA62-3420B00789C3}" type="datetimeFigureOut">
              <a:rPr lang="cs-CZ" smtClean="0"/>
              <a:pPr/>
              <a:t>21.02.2024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8514E6-2121-40FC-AB58-86A93FE1525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hyperlink" Target="https://www.youtube.com/watch?v=PWKP5OAsYZk"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584" y="188640"/>
            <a:ext cx="7344816" cy="576064"/>
          </a:xfrm>
        </p:spPr>
        <p:txBody>
          <a:bodyPr>
            <a:normAutofit/>
          </a:bodyPr>
          <a:lstStyle/>
          <a:p>
            <a:r>
              <a:rPr lang="cs-CZ" sz="2800" dirty="0" err="1"/>
              <a:t>Programm</a:t>
            </a:r>
            <a:r>
              <a:rPr lang="cs-CZ" sz="2800" dirty="0"/>
              <a:t> des </a:t>
            </a:r>
            <a:r>
              <a:rPr lang="cs-CZ" sz="2800" dirty="0" err="1"/>
              <a:t>Kurses</a:t>
            </a:r>
            <a:endParaRPr lang="cs-CZ" sz="2800" dirty="0"/>
          </a:p>
        </p:txBody>
      </p:sp>
      <p:sp>
        <p:nvSpPr>
          <p:cNvPr id="3" name="Zástupný symbol pro obsah 2"/>
          <p:cNvSpPr>
            <a:spLocks noGrp="1"/>
          </p:cNvSpPr>
          <p:nvPr>
            <p:ph idx="1"/>
          </p:nvPr>
        </p:nvSpPr>
        <p:spPr>
          <a:xfrm>
            <a:off x="323528" y="620688"/>
            <a:ext cx="8496944" cy="6048672"/>
          </a:xfrm>
        </p:spPr>
        <p:txBody>
          <a:bodyPr>
            <a:noAutofit/>
          </a:bodyPr>
          <a:lstStyle/>
          <a:p>
            <a:pPr marL="0" indent="0">
              <a:buNone/>
            </a:pPr>
            <a:r>
              <a:rPr lang="de-DE" sz="1400" dirty="0"/>
              <a:t>1. 22.2. Moderne - Einführung in die Problematik.  Warum ist für uns die Moderne aktuell?</a:t>
            </a:r>
          </a:p>
          <a:p>
            <a:pPr marL="0" indent="0">
              <a:buNone/>
            </a:pPr>
            <a:r>
              <a:rPr lang="de-DE" sz="1400" dirty="0"/>
              <a:t>Seminar: Manifest der freien Vereinigung Durch, Manifest der tschechischen Moderne.</a:t>
            </a:r>
          </a:p>
          <a:p>
            <a:pPr marL="0" indent="0">
              <a:buNone/>
            </a:pPr>
            <a:r>
              <a:rPr lang="de-DE" sz="1400" dirty="0"/>
              <a:t> </a:t>
            </a:r>
          </a:p>
          <a:p>
            <a:pPr marL="0" indent="0">
              <a:buNone/>
            </a:pPr>
            <a:r>
              <a:rPr lang="de-DE" sz="1400" dirty="0"/>
              <a:t>2. 29.2. </a:t>
            </a:r>
            <a:r>
              <a:rPr lang="de-DE" sz="1400" u="sng" dirty="0"/>
              <a:t>Sprachkrise und Subjektkrise</a:t>
            </a:r>
            <a:r>
              <a:rPr lang="de-DE" sz="1400" dirty="0"/>
              <a:t>.</a:t>
            </a:r>
          </a:p>
          <a:p>
            <a:pPr marL="0" indent="0">
              <a:buNone/>
            </a:pPr>
            <a:r>
              <a:rPr lang="de-DE" sz="1400" dirty="0"/>
              <a:t>Seminar: Hofmannsthal: </a:t>
            </a:r>
            <a:r>
              <a:rPr lang="de-DE" sz="1400" dirty="0" err="1"/>
              <a:t>Chandos</a:t>
            </a:r>
            <a:r>
              <a:rPr lang="de-DE" sz="1400" dirty="0"/>
              <a:t>-Brief, Dada, Hesse, Hermann: Kurzgefasster Lebenslauf.</a:t>
            </a:r>
          </a:p>
          <a:p>
            <a:pPr marL="0" indent="0">
              <a:buNone/>
            </a:pPr>
            <a:r>
              <a:rPr lang="de-DE" sz="1400" dirty="0"/>
              <a:t>3. 7.3. </a:t>
            </a:r>
            <a:r>
              <a:rPr lang="de-DE" sz="1400" u="sng" dirty="0"/>
              <a:t>Deutschsprachige Gegenwartsliteratur I: Wahrheit, Fiktion, Politik</a:t>
            </a:r>
            <a:r>
              <a:rPr lang="de-DE" sz="1400" dirty="0"/>
              <a:t>: Grass, Handke</a:t>
            </a:r>
          </a:p>
          <a:p>
            <a:pPr marL="0" indent="0">
              <a:buNone/>
            </a:pPr>
            <a:r>
              <a:rPr lang="de-DE" sz="1400" dirty="0"/>
              <a:t>Seminar: Grass: </a:t>
            </a:r>
            <a:r>
              <a:rPr lang="de-DE" sz="1400" dirty="0" err="1"/>
              <a:t>Wasgesagt</a:t>
            </a:r>
            <a:r>
              <a:rPr lang="de-DE" sz="1400" dirty="0"/>
              <a:t> werden muss (Auszüge)</a:t>
            </a:r>
            <a:r>
              <a:rPr lang="cs-CZ" sz="1400" dirty="0"/>
              <a:t>, </a:t>
            </a:r>
            <a:r>
              <a:rPr lang="de-DE" sz="1400" dirty="0"/>
              <a:t>Handke: Eine Winterreise (Auszug)</a:t>
            </a:r>
          </a:p>
          <a:p>
            <a:pPr marL="0" indent="0">
              <a:buNone/>
            </a:pPr>
            <a:r>
              <a:rPr lang="de-DE" sz="1400" dirty="0"/>
              <a:t>4. 14.3.  fäll</a:t>
            </a:r>
            <a:r>
              <a:rPr lang="cs-CZ" sz="1400" dirty="0"/>
              <a:t>t </a:t>
            </a:r>
            <a:r>
              <a:rPr lang="cs-CZ" sz="1400" dirty="0" err="1"/>
              <a:t>aus</a:t>
            </a:r>
            <a:endParaRPr lang="de-DE" sz="1400" dirty="0"/>
          </a:p>
          <a:p>
            <a:pPr marL="0" indent="0">
              <a:buNone/>
            </a:pPr>
            <a:r>
              <a:rPr lang="cs-CZ" sz="1400" dirty="0"/>
              <a:t>5. 21.3. </a:t>
            </a:r>
            <a:r>
              <a:rPr lang="cs-CZ" sz="1400" u="sng" dirty="0"/>
              <a:t>Fragment </a:t>
            </a:r>
            <a:r>
              <a:rPr lang="cs-CZ" sz="1400" u="sng" dirty="0" err="1"/>
              <a:t>und</a:t>
            </a:r>
            <a:r>
              <a:rPr lang="cs-CZ" sz="1400" u="sng" dirty="0"/>
              <a:t> </a:t>
            </a:r>
            <a:r>
              <a:rPr lang="cs-CZ" sz="1400" u="sng" dirty="0" err="1"/>
              <a:t>Komunikationskrise</a:t>
            </a:r>
            <a:r>
              <a:rPr lang="cs-CZ" sz="1400" dirty="0"/>
              <a:t>: </a:t>
            </a:r>
            <a:r>
              <a:rPr lang="cs-CZ" sz="1400" dirty="0" err="1"/>
              <a:t>Moderne</a:t>
            </a:r>
            <a:r>
              <a:rPr lang="cs-CZ" sz="1400" dirty="0"/>
              <a:t> </a:t>
            </a:r>
            <a:r>
              <a:rPr lang="cs-CZ" sz="1400" dirty="0" err="1"/>
              <a:t>und</a:t>
            </a:r>
            <a:r>
              <a:rPr lang="cs-CZ" sz="1400" dirty="0"/>
              <a:t> </a:t>
            </a:r>
            <a:r>
              <a:rPr lang="cs-CZ" sz="1400" dirty="0" err="1"/>
              <a:t>die</a:t>
            </a:r>
            <a:r>
              <a:rPr lang="cs-CZ" sz="1400" dirty="0"/>
              <a:t> </a:t>
            </a:r>
            <a:r>
              <a:rPr lang="cs-CZ" sz="1400" dirty="0" err="1"/>
              <a:t>deutsche</a:t>
            </a:r>
            <a:r>
              <a:rPr lang="cs-CZ" sz="1400" dirty="0"/>
              <a:t> </a:t>
            </a:r>
            <a:r>
              <a:rPr lang="cs-CZ" sz="1400" dirty="0" err="1"/>
              <a:t>Frühromantik</a:t>
            </a:r>
            <a:r>
              <a:rPr lang="cs-CZ" sz="1400" dirty="0"/>
              <a:t>.</a:t>
            </a:r>
            <a:br>
              <a:rPr lang="cs-CZ" sz="1400" dirty="0"/>
            </a:br>
            <a:r>
              <a:rPr lang="cs-CZ" sz="1400" dirty="0" err="1"/>
              <a:t>Seminar</a:t>
            </a:r>
            <a:r>
              <a:rPr lang="cs-CZ" sz="1400" dirty="0"/>
              <a:t>: Kafka, Franz: </a:t>
            </a:r>
            <a:r>
              <a:rPr lang="cs-CZ" sz="1400" dirty="0" err="1"/>
              <a:t>Beim</a:t>
            </a:r>
            <a:r>
              <a:rPr lang="cs-CZ" sz="1400" dirty="0"/>
              <a:t> Bau der </a:t>
            </a:r>
            <a:r>
              <a:rPr lang="cs-CZ" sz="1400" dirty="0" err="1"/>
              <a:t>chinesischen</a:t>
            </a:r>
            <a:r>
              <a:rPr lang="cs-CZ" sz="1400" dirty="0"/>
              <a:t> Mauer.</a:t>
            </a:r>
          </a:p>
          <a:p>
            <a:pPr marL="0" indent="0">
              <a:buNone/>
            </a:pPr>
            <a:r>
              <a:rPr lang="cs-CZ" sz="1400" dirty="0"/>
              <a:t>6. 4.4. Psychoanalyse </a:t>
            </a:r>
            <a:r>
              <a:rPr lang="cs-CZ" sz="1400" dirty="0" err="1"/>
              <a:t>und</a:t>
            </a:r>
            <a:r>
              <a:rPr lang="cs-CZ" sz="1400" dirty="0"/>
              <a:t> </a:t>
            </a:r>
            <a:r>
              <a:rPr lang="cs-CZ" sz="1400" dirty="0" err="1"/>
              <a:t>Moderne</a:t>
            </a:r>
            <a:r>
              <a:rPr lang="cs-CZ" sz="1400" dirty="0"/>
              <a:t> – Kultur </a:t>
            </a:r>
            <a:r>
              <a:rPr lang="cs-CZ" sz="1400" dirty="0" err="1"/>
              <a:t>und</a:t>
            </a:r>
            <a:r>
              <a:rPr lang="cs-CZ" sz="1400" dirty="0"/>
              <a:t> </a:t>
            </a:r>
            <a:r>
              <a:rPr lang="cs-CZ" sz="1400" dirty="0" err="1"/>
              <a:t>Krankheit</a:t>
            </a:r>
            <a:endParaRPr lang="cs-CZ" sz="1400" dirty="0"/>
          </a:p>
          <a:p>
            <a:pPr marL="0" indent="0">
              <a:buNone/>
            </a:pPr>
            <a:r>
              <a:rPr lang="cs-CZ" sz="1400" dirty="0"/>
              <a:t> </a:t>
            </a:r>
            <a:r>
              <a:rPr lang="cs-CZ" sz="1400" dirty="0" err="1"/>
              <a:t>Seminar</a:t>
            </a:r>
            <a:r>
              <a:rPr lang="cs-CZ" sz="1400" dirty="0"/>
              <a:t>: Freud, </a:t>
            </a:r>
            <a:r>
              <a:rPr lang="cs-CZ" sz="1400" dirty="0" err="1"/>
              <a:t>Siegmund</a:t>
            </a:r>
            <a:r>
              <a:rPr lang="cs-CZ" sz="1400" dirty="0"/>
              <a:t>: </a:t>
            </a:r>
            <a:r>
              <a:rPr lang="cs-CZ" sz="1400" dirty="0" err="1"/>
              <a:t>Das</a:t>
            </a:r>
            <a:r>
              <a:rPr lang="cs-CZ" sz="1400" dirty="0"/>
              <a:t> </a:t>
            </a:r>
            <a:r>
              <a:rPr lang="cs-CZ" sz="1400" dirty="0" err="1"/>
              <a:t>Unheimliche</a:t>
            </a:r>
            <a:r>
              <a:rPr lang="cs-CZ" sz="1400" dirty="0"/>
              <a:t>, </a:t>
            </a:r>
            <a:r>
              <a:rPr lang="cs-CZ" sz="1400" dirty="0" err="1"/>
              <a:t>Schnitzler</a:t>
            </a:r>
            <a:r>
              <a:rPr lang="cs-CZ" sz="1400" dirty="0"/>
              <a:t>: </a:t>
            </a:r>
            <a:r>
              <a:rPr lang="cs-CZ" sz="1400" dirty="0" err="1"/>
              <a:t>Über</a:t>
            </a:r>
            <a:r>
              <a:rPr lang="cs-CZ" sz="1400" dirty="0"/>
              <a:t> Psychoanalyse, Schmidt: </a:t>
            </a:r>
            <a:r>
              <a:rPr lang="cs-CZ" sz="1400" dirty="0" err="1"/>
              <a:t>Du</a:t>
            </a:r>
            <a:r>
              <a:rPr lang="cs-CZ" sz="1400" dirty="0"/>
              <a:t> </a:t>
            </a:r>
            <a:r>
              <a:rPr lang="cs-CZ" sz="1400" dirty="0" err="1"/>
              <a:t>stirbst</a:t>
            </a:r>
            <a:r>
              <a:rPr lang="cs-CZ" sz="1400" dirty="0"/>
              <a:t> </a:t>
            </a:r>
            <a:r>
              <a:rPr lang="cs-CZ" sz="1400" dirty="0" err="1"/>
              <a:t>nicht</a:t>
            </a:r>
            <a:r>
              <a:rPr lang="cs-CZ" sz="1400" dirty="0"/>
              <a:t> (</a:t>
            </a:r>
            <a:r>
              <a:rPr lang="cs-CZ" sz="1400" dirty="0" err="1"/>
              <a:t>Auszug</a:t>
            </a:r>
            <a:r>
              <a:rPr lang="cs-CZ" sz="1400" dirty="0"/>
              <a:t>)</a:t>
            </a:r>
          </a:p>
          <a:p>
            <a:pPr marL="0" indent="0">
              <a:buNone/>
            </a:pPr>
            <a:r>
              <a:rPr lang="cs-CZ" sz="1400" dirty="0"/>
              <a:t>7. 11.4.  </a:t>
            </a:r>
            <a:r>
              <a:rPr lang="cs-CZ" sz="1400" u="sng" dirty="0" err="1"/>
              <a:t>Gegenwartsliteratur</a:t>
            </a:r>
            <a:r>
              <a:rPr lang="cs-CZ" sz="1400" u="sng" dirty="0"/>
              <a:t> II:</a:t>
            </a:r>
            <a:r>
              <a:rPr lang="de-DE" sz="1000" u="sng" dirty="0"/>
              <a:t>: </a:t>
            </a:r>
            <a:r>
              <a:rPr lang="de-DE" sz="1400" u="sng" dirty="0"/>
              <a:t>Literatur und Wissenschaft</a:t>
            </a:r>
          </a:p>
          <a:p>
            <a:pPr marL="0" indent="0">
              <a:buNone/>
            </a:pPr>
            <a:r>
              <a:rPr lang="de-DE" sz="1400" dirty="0"/>
              <a:t>Seminar: Kehlmann</a:t>
            </a:r>
            <a:r>
              <a:rPr lang="cs-CZ" sz="1400" dirty="0"/>
              <a:t>, Daniel</a:t>
            </a:r>
            <a:r>
              <a:rPr lang="de-DE" sz="1400" dirty="0"/>
              <a:t>: Die Vermessung der Welt (Auszug)</a:t>
            </a:r>
            <a:r>
              <a:rPr lang="cs-CZ" sz="1400" dirty="0"/>
              <a:t>, </a:t>
            </a:r>
            <a:r>
              <a:rPr lang="cs-CZ" sz="1400" dirty="0" err="1"/>
              <a:t>Dürrenmatt</a:t>
            </a:r>
            <a:r>
              <a:rPr lang="cs-CZ" sz="1400" dirty="0"/>
              <a:t>, Friedrich: Die </a:t>
            </a:r>
            <a:r>
              <a:rPr lang="cs-CZ" sz="1400" dirty="0" err="1"/>
              <a:t>Physiker</a:t>
            </a:r>
            <a:r>
              <a:rPr lang="cs-CZ" sz="1400" dirty="0"/>
              <a:t> (</a:t>
            </a:r>
            <a:r>
              <a:rPr lang="cs-CZ" sz="1400" dirty="0" err="1"/>
              <a:t>Aszug</a:t>
            </a:r>
            <a:r>
              <a:rPr lang="cs-CZ" sz="1400" dirty="0"/>
              <a:t>)</a:t>
            </a:r>
            <a:endParaRPr lang="de-DE" sz="1400" dirty="0"/>
          </a:p>
          <a:p>
            <a:pPr marL="0" indent="0">
              <a:buNone/>
            </a:pPr>
            <a:r>
              <a:rPr lang="cs-CZ" sz="1400" dirty="0"/>
              <a:t>8. 18.4. </a:t>
            </a:r>
            <a:r>
              <a:rPr lang="cs-CZ" sz="1400" u="sng" dirty="0" err="1"/>
              <a:t>Massen</a:t>
            </a:r>
            <a:r>
              <a:rPr lang="cs-CZ" sz="1400" dirty="0"/>
              <a:t> </a:t>
            </a:r>
            <a:r>
              <a:rPr lang="cs-CZ" sz="1400" dirty="0" err="1"/>
              <a:t>und</a:t>
            </a:r>
            <a:r>
              <a:rPr lang="cs-CZ" sz="1400" dirty="0"/>
              <a:t> </a:t>
            </a:r>
            <a:r>
              <a:rPr lang="cs-CZ" sz="1400" dirty="0" err="1"/>
              <a:t>ihre</a:t>
            </a:r>
            <a:r>
              <a:rPr lang="cs-CZ" sz="1400" dirty="0"/>
              <a:t> </a:t>
            </a:r>
            <a:r>
              <a:rPr lang="cs-CZ" sz="1400" dirty="0" err="1"/>
              <a:t>Reflexion</a:t>
            </a:r>
            <a:r>
              <a:rPr lang="cs-CZ" sz="1400" dirty="0"/>
              <a:t> in der Literatur, </a:t>
            </a:r>
            <a:r>
              <a:rPr lang="cs-CZ" sz="1400" u="sng" dirty="0" err="1"/>
              <a:t>Großstadt</a:t>
            </a:r>
            <a:r>
              <a:rPr lang="cs-CZ" sz="1400" dirty="0"/>
              <a:t> in der Literatur</a:t>
            </a:r>
          </a:p>
          <a:p>
            <a:pPr marL="0" indent="0">
              <a:buNone/>
            </a:pPr>
            <a:r>
              <a:rPr lang="cs-CZ" sz="1400" dirty="0" err="1"/>
              <a:t>Seminar</a:t>
            </a:r>
            <a:r>
              <a:rPr lang="cs-CZ" sz="1400" dirty="0"/>
              <a:t>: </a:t>
            </a:r>
            <a:r>
              <a:rPr lang="cs-CZ" sz="1400" dirty="0" err="1"/>
              <a:t>Tucholsky</a:t>
            </a:r>
            <a:r>
              <a:rPr lang="cs-CZ" sz="1400" dirty="0"/>
              <a:t>, Kurt: Masse </a:t>
            </a:r>
            <a:r>
              <a:rPr lang="cs-CZ" sz="1400" dirty="0" err="1"/>
              <a:t>Mensch</a:t>
            </a:r>
            <a:r>
              <a:rPr lang="cs-CZ" sz="1400" dirty="0"/>
              <a:t>., </a:t>
            </a:r>
            <a:r>
              <a:rPr lang="cs-CZ" sz="1400" dirty="0" err="1"/>
              <a:t>Kracauer</a:t>
            </a:r>
            <a:r>
              <a:rPr lang="cs-CZ" sz="1400" dirty="0"/>
              <a:t>, Siegfried:  </a:t>
            </a:r>
            <a:r>
              <a:rPr lang="cs-CZ" sz="1400" dirty="0" err="1"/>
              <a:t>Das</a:t>
            </a:r>
            <a:r>
              <a:rPr lang="cs-CZ" sz="1400" dirty="0"/>
              <a:t> Ornament der Masse, </a:t>
            </a:r>
            <a:r>
              <a:rPr lang="cs-CZ" sz="1400" dirty="0" err="1"/>
              <a:t>S</a:t>
            </a:r>
            <a:r>
              <a:rPr lang="cs-CZ" sz="1400" b="1" dirty="0" err="1"/>
              <a:t>immel</a:t>
            </a:r>
            <a:r>
              <a:rPr lang="cs-CZ" sz="1400" b="1" dirty="0"/>
              <a:t>, Georg: Die </a:t>
            </a:r>
            <a:r>
              <a:rPr lang="cs-CZ" sz="1400" b="1" dirty="0" err="1"/>
              <a:t>Großstädte</a:t>
            </a:r>
            <a:r>
              <a:rPr lang="cs-CZ" sz="1400" b="1" dirty="0"/>
              <a:t> </a:t>
            </a:r>
            <a:r>
              <a:rPr lang="cs-CZ" sz="1400" b="1" dirty="0" err="1"/>
              <a:t>und</a:t>
            </a:r>
            <a:r>
              <a:rPr lang="cs-CZ" sz="1400" b="1" dirty="0"/>
              <a:t> </a:t>
            </a:r>
            <a:r>
              <a:rPr lang="cs-CZ" sz="1400" b="1" dirty="0" err="1"/>
              <a:t>das</a:t>
            </a:r>
            <a:r>
              <a:rPr lang="cs-CZ" sz="1400" b="1" dirty="0"/>
              <a:t> </a:t>
            </a:r>
            <a:r>
              <a:rPr lang="cs-CZ" sz="1400" b="1" dirty="0" err="1"/>
              <a:t>Geistesleben</a:t>
            </a:r>
            <a:r>
              <a:rPr lang="cs-CZ" sz="1400" dirty="0"/>
              <a:t>, </a:t>
            </a:r>
            <a:r>
              <a:rPr lang="cs-CZ" sz="1400" dirty="0" err="1"/>
              <a:t>Heym</a:t>
            </a:r>
            <a:r>
              <a:rPr lang="cs-CZ" sz="1400" dirty="0"/>
              <a:t>, Georg: Die </a:t>
            </a:r>
            <a:r>
              <a:rPr lang="cs-CZ" sz="1400" dirty="0" err="1"/>
              <a:t>Stadt</a:t>
            </a:r>
            <a:r>
              <a:rPr lang="cs-CZ" sz="1400" dirty="0"/>
              <a:t>, </a:t>
            </a:r>
            <a:r>
              <a:rPr lang="cs-CZ" sz="1400" dirty="0" err="1"/>
              <a:t>Tucholsky</a:t>
            </a:r>
            <a:r>
              <a:rPr lang="cs-CZ" sz="1400" dirty="0"/>
              <a:t>, Kurt: </a:t>
            </a:r>
            <a:r>
              <a:rPr lang="cs-CZ" sz="1400" dirty="0" err="1"/>
              <a:t>Augen</a:t>
            </a:r>
            <a:r>
              <a:rPr lang="cs-CZ" sz="1400" dirty="0"/>
              <a:t> in der </a:t>
            </a:r>
            <a:r>
              <a:rPr lang="cs-CZ" sz="1400" dirty="0" err="1"/>
              <a:t>Großstadt</a:t>
            </a:r>
            <a:endParaRPr lang="cs-CZ" sz="1400" dirty="0"/>
          </a:p>
          <a:p>
            <a:pPr marL="0" indent="0">
              <a:buNone/>
            </a:pPr>
            <a:r>
              <a:rPr lang="de-DE" sz="1400" dirty="0"/>
              <a:t>9. 25.4. </a:t>
            </a:r>
            <a:r>
              <a:rPr lang="cs-CZ" sz="1400" u="sng" dirty="0"/>
              <a:t>N</a:t>
            </a:r>
            <a:r>
              <a:rPr lang="de-DE" sz="1400" u="sng" dirty="0" err="1"/>
              <a:t>eue</a:t>
            </a:r>
            <a:r>
              <a:rPr lang="de-DE" sz="1400" u="sng" dirty="0"/>
              <a:t> Medien</a:t>
            </a:r>
            <a:r>
              <a:rPr lang="de-DE" sz="1400" dirty="0"/>
              <a:t>: Veränderungen der medialen Situation - </a:t>
            </a:r>
            <a:r>
              <a:rPr lang="de-DE" sz="1400" dirty="0" err="1"/>
              <a:t>Auraverlust</a:t>
            </a:r>
            <a:r>
              <a:rPr lang="de-DE" sz="1400" dirty="0"/>
              <a:t> der Kunst, neue Medien, Anfänge des Films und die Reaktion der Literatur, Radio- und Film-Debatte   </a:t>
            </a:r>
          </a:p>
          <a:p>
            <a:pPr marL="0" indent="0">
              <a:buNone/>
            </a:pPr>
            <a:r>
              <a:rPr lang="de-DE" sz="1400" dirty="0"/>
              <a:t>Seminar: Benjamin, Walter: Das Kunstwerk im Zeitalter seiner technischen Reproduzierbarkeit, Brecht, Bertold: Radio-Texte</a:t>
            </a:r>
          </a:p>
          <a:p>
            <a:pPr marL="0" indent="0">
              <a:buNone/>
            </a:pPr>
            <a:endParaRPr lang="cs-CZ" sz="1400" dirty="0"/>
          </a:p>
          <a:p>
            <a:pPr marL="0" indent="0">
              <a:buNone/>
            </a:pPr>
            <a:endParaRPr lang="cs-CZ" sz="1400" dirty="0"/>
          </a:p>
          <a:p>
            <a:pPr marL="0" indent="0">
              <a:buNone/>
            </a:pPr>
            <a:endParaRPr lang="cs-CZ" sz="1400" dirty="0"/>
          </a:p>
          <a:p>
            <a:pPr marL="0" indent="0">
              <a:buNone/>
            </a:pPr>
            <a:endParaRPr lang="de-DE" sz="1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Wiener</a:t>
            </a:r>
            <a:r>
              <a:rPr lang="cs-CZ" dirty="0"/>
              <a:t> </a:t>
            </a:r>
            <a:r>
              <a:rPr lang="cs-CZ" dirty="0" err="1"/>
              <a:t>Moderne</a:t>
            </a:r>
            <a:endParaRPr lang="cs-CZ" dirty="0"/>
          </a:p>
        </p:txBody>
      </p:sp>
      <p:sp>
        <p:nvSpPr>
          <p:cNvPr id="3" name="Zástupný symbol pro obsah 2"/>
          <p:cNvSpPr>
            <a:spLocks noGrp="1"/>
          </p:cNvSpPr>
          <p:nvPr>
            <p:ph idx="1"/>
          </p:nvPr>
        </p:nvSpPr>
        <p:spPr/>
        <p:txBody>
          <a:bodyPr>
            <a:normAutofit lnSpcReduction="10000"/>
          </a:bodyPr>
          <a:lstStyle/>
          <a:p>
            <a:r>
              <a:rPr lang="cs-CZ" dirty="0"/>
              <a:t>Hugo </a:t>
            </a:r>
            <a:r>
              <a:rPr lang="cs-CZ" dirty="0" err="1"/>
              <a:t>von</a:t>
            </a:r>
            <a:r>
              <a:rPr lang="cs-CZ" dirty="0"/>
              <a:t> </a:t>
            </a:r>
            <a:r>
              <a:rPr lang="cs-CZ" dirty="0" err="1"/>
              <a:t>Hofmannsthal</a:t>
            </a:r>
            <a:endParaRPr lang="cs-CZ" dirty="0"/>
          </a:p>
          <a:p>
            <a:pPr>
              <a:buNone/>
            </a:pPr>
            <a:r>
              <a:rPr lang="cs-CZ" dirty="0"/>
              <a:t>(1874-1929)</a:t>
            </a:r>
          </a:p>
          <a:p>
            <a:r>
              <a:rPr lang="cs-CZ" dirty="0" err="1"/>
              <a:t>sgn</a:t>
            </a:r>
            <a:r>
              <a:rPr lang="cs-CZ" dirty="0"/>
              <a:t>. </a:t>
            </a:r>
            <a:r>
              <a:rPr lang="cs-CZ" i="1" dirty="0" err="1"/>
              <a:t>Chandos</a:t>
            </a:r>
            <a:r>
              <a:rPr lang="cs-CZ" i="1" dirty="0"/>
              <a:t>-</a:t>
            </a:r>
            <a:r>
              <a:rPr lang="cs-CZ" i="1" dirty="0" err="1"/>
              <a:t>Brief</a:t>
            </a:r>
            <a:r>
              <a:rPr lang="cs-CZ" i="1" dirty="0"/>
              <a:t> </a:t>
            </a:r>
            <a:r>
              <a:rPr lang="cs-CZ" dirty="0"/>
              <a:t>(1902)</a:t>
            </a:r>
          </a:p>
          <a:p>
            <a:r>
              <a:rPr lang="cs-CZ" dirty="0"/>
              <a:t>Drama </a:t>
            </a:r>
            <a:r>
              <a:rPr lang="cs-CZ" i="1" dirty="0" err="1"/>
              <a:t>Jedermann</a:t>
            </a:r>
            <a:r>
              <a:rPr lang="cs-CZ" dirty="0"/>
              <a:t> (1903, </a:t>
            </a:r>
          </a:p>
          <a:p>
            <a:pPr>
              <a:buNone/>
            </a:pPr>
            <a:r>
              <a:rPr lang="cs-CZ" dirty="0"/>
              <a:t>2006 </a:t>
            </a:r>
            <a:r>
              <a:rPr lang="cs-CZ" dirty="0" err="1"/>
              <a:t>Inspiration</a:t>
            </a:r>
            <a:r>
              <a:rPr lang="cs-CZ" dirty="0"/>
              <a:t> </a:t>
            </a:r>
            <a:r>
              <a:rPr lang="cs-CZ" dirty="0" err="1"/>
              <a:t>für</a:t>
            </a:r>
            <a:r>
              <a:rPr lang="cs-CZ" dirty="0"/>
              <a:t> </a:t>
            </a:r>
            <a:r>
              <a:rPr lang="cs-CZ" dirty="0" err="1"/>
              <a:t>Ph</a:t>
            </a:r>
            <a:r>
              <a:rPr lang="cs-CZ" dirty="0"/>
              <a:t>. Roth)</a:t>
            </a:r>
          </a:p>
          <a:p>
            <a:pPr>
              <a:buNone/>
            </a:pPr>
            <a:r>
              <a:rPr lang="cs-CZ" dirty="0"/>
              <a:t>Drama </a:t>
            </a:r>
            <a:r>
              <a:rPr lang="cs-CZ" i="1" dirty="0" err="1"/>
              <a:t>Elektra</a:t>
            </a:r>
            <a:r>
              <a:rPr lang="cs-CZ" dirty="0"/>
              <a:t> (1901),</a:t>
            </a:r>
          </a:p>
          <a:p>
            <a:pPr>
              <a:buNone/>
            </a:pPr>
            <a:r>
              <a:rPr lang="cs-CZ" dirty="0" err="1"/>
              <a:t>später</a:t>
            </a:r>
            <a:r>
              <a:rPr lang="cs-CZ" dirty="0"/>
              <a:t> </a:t>
            </a:r>
            <a:r>
              <a:rPr lang="cs-CZ" dirty="0" err="1"/>
              <a:t>als</a:t>
            </a:r>
            <a:r>
              <a:rPr lang="cs-CZ" dirty="0"/>
              <a:t> Oper </a:t>
            </a:r>
            <a:r>
              <a:rPr lang="cs-CZ" dirty="0" err="1"/>
              <a:t>von</a:t>
            </a:r>
            <a:r>
              <a:rPr lang="cs-CZ" dirty="0"/>
              <a:t> R. </a:t>
            </a:r>
            <a:r>
              <a:rPr lang="cs-CZ" dirty="0" err="1"/>
              <a:t>Strauss</a:t>
            </a:r>
            <a:endParaRPr lang="cs-CZ" dirty="0"/>
          </a:p>
          <a:p>
            <a:pPr>
              <a:buNone/>
            </a:pPr>
            <a:r>
              <a:rPr lang="cs-CZ" dirty="0" err="1"/>
              <a:t>Libretto</a:t>
            </a:r>
            <a:r>
              <a:rPr lang="cs-CZ" dirty="0"/>
              <a:t> </a:t>
            </a:r>
            <a:r>
              <a:rPr lang="cs-CZ" i="1" dirty="0"/>
              <a:t>Der </a:t>
            </a:r>
            <a:r>
              <a:rPr lang="cs-CZ" i="1" dirty="0" err="1"/>
              <a:t>Rosenkavalier</a:t>
            </a:r>
            <a:endParaRPr lang="cs-CZ" i="1" dirty="0"/>
          </a:p>
        </p:txBody>
      </p:sp>
      <p:pic>
        <p:nvPicPr>
          <p:cNvPr id="4" name="Obrázek 3" descr="220px-Nicola_Perscheid_-_Hugo_von_Hofmannsthal_1910.jpg"/>
          <p:cNvPicPr>
            <a:picLocks noChangeAspect="1"/>
          </p:cNvPicPr>
          <p:nvPr/>
        </p:nvPicPr>
        <p:blipFill>
          <a:blip r:embed="rId2" cstate="print"/>
          <a:stretch>
            <a:fillRect/>
          </a:stretch>
        </p:blipFill>
        <p:spPr>
          <a:xfrm>
            <a:off x="6156176" y="1124744"/>
            <a:ext cx="2794000" cy="45339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Wiener</a:t>
            </a:r>
            <a:r>
              <a:rPr lang="cs-CZ" dirty="0"/>
              <a:t> </a:t>
            </a:r>
            <a:r>
              <a:rPr lang="cs-CZ" dirty="0" err="1"/>
              <a:t>Moderne</a:t>
            </a:r>
            <a:endParaRPr lang="cs-CZ" dirty="0"/>
          </a:p>
        </p:txBody>
      </p:sp>
      <p:sp>
        <p:nvSpPr>
          <p:cNvPr id="3" name="Zástupný symbol pro obsah 2"/>
          <p:cNvSpPr>
            <a:spLocks noGrp="1"/>
          </p:cNvSpPr>
          <p:nvPr>
            <p:ph idx="1"/>
          </p:nvPr>
        </p:nvSpPr>
        <p:spPr/>
        <p:txBody>
          <a:bodyPr/>
          <a:lstStyle/>
          <a:p>
            <a:r>
              <a:rPr lang="cs-CZ" dirty="0" err="1"/>
              <a:t>Arthur</a:t>
            </a:r>
            <a:r>
              <a:rPr lang="cs-CZ" dirty="0"/>
              <a:t> </a:t>
            </a:r>
            <a:r>
              <a:rPr lang="cs-CZ" dirty="0" err="1"/>
              <a:t>Schnitzler</a:t>
            </a:r>
            <a:r>
              <a:rPr lang="cs-CZ" dirty="0"/>
              <a:t> (1862-1931)</a:t>
            </a:r>
          </a:p>
          <a:p>
            <a:pPr>
              <a:buNone/>
            </a:pPr>
            <a:r>
              <a:rPr lang="cs-CZ" sz="2800" dirty="0"/>
              <a:t>Drama </a:t>
            </a:r>
            <a:r>
              <a:rPr lang="cs-CZ" sz="2800" i="1" dirty="0" err="1"/>
              <a:t>Leutnant</a:t>
            </a:r>
            <a:r>
              <a:rPr lang="cs-CZ" sz="2800" i="1" dirty="0"/>
              <a:t> </a:t>
            </a:r>
            <a:r>
              <a:rPr lang="cs-CZ" sz="2800" i="1" dirty="0" err="1"/>
              <a:t>Gustl</a:t>
            </a:r>
            <a:r>
              <a:rPr lang="cs-CZ" sz="2800" i="1" dirty="0"/>
              <a:t> </a:t>
            </a:r>
            <a:r>
              <a:rPr lang="cs-CZ" sz="2800" dirty="0"/>
              <a:t>(1900)</a:t>
            </a:r>
          </a:p>
          <a:p>
            <a:pPr>
              <a:buNone/>
            </a:pPr>
            <a:r>
              <a:rPr lang="cs-CZ" sz="2800" dirty="0"/>
              <a:t>– Der </a:t>
            </a:r>
            <a:r>
              <a:rPr lang="cs-CZ" sz="2800" dirty="0" err="1"/>
              <a:t>Ehrenkodex</a:t>
            </a:r>
            <a:r>
              <a:rPr lang="cs-CZ" sz="2800" dirty="0"/>
              <a:t> </a:t>
            </a:r>
            <a:r>
              <a:rPr lang="cs-CZ" sz="2800" dirty="0" err="1"/>
              <a:t>vom</a:t>
            </a:r>
            <a:r>
              <a:rPr lang="cs-CZ" sz="2800" dirty="0"/>
              <a:t> </a:t>
            </a:r>
            <a:r>
              <a:rPr lang="cs-CZ" sz="2800" dirty="0" err="1"/>
              <a:t>österreichischen</a:t>
            </a:r>
            <a:r>
              <a:rPr lang="cs-CZ" sz="2800" dirty="0"/>
              <a:t> </a:t>
            </a:r>
            <a:r>
              <a:rPr lang="cs-CZ" sz="2800" dirty="0" err="1"/>
              <a:t>Offizier</a:t>
            </a:r>
            <a:r>
              <a:rPr lang="cs-CZ" sz="2800" dirty="0"/>
              <a:t> </a:t>
            </a:r>
            <a:r>
              <a:rPr lang="cs-CZ" sz="2800" dirty="0" err="1"/>
              <a:t>gebrochen</a:t>
            </a:r>
            <a:endParaRPr lang="cs-CZ" sz="2800" dirty="0"/>
          </a:p>
        </p:txBody>
      </p:sp>
      <p:pic>
        <p:nvPicPr>
          <p:cNvPr id="4" name="Obrázek 3" descr="220px-Arthur_Schnitzler_1912.jpg"/>
          <p:cNvPicPr>
            <a:picLocks noChangeAspect="1"/>
          </p:cNvPicPr>
          <p:nvPr/>
        </p:nvPicPr>
        <p:blipFill>
          <a:blip r:embed="rId2" cstate="print"/>
          <a:stretch>
            <a:fillRect/>
          </a:stretch>
        </p:blipFill>
        <p:spPr>
          <a:xfrm>
            <a:off x="4788024" y="3225800"/>
            <a:ext cx="2794000" cy="36322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Expressionismus</a:t>
            </a:r>
            <a:r>
              <a:rPr lang="cs-CZ" dirty="0"/>
              <a:t> – um den 1. WK</a:t>
            </a:r>
          </a:p>
        </p:txBody>
      </p:sp>
      <p:sp>
        <p:nvSpPr>
          <p:cNvPr id="3" name="Zástupný symbol pro obsah 2"/>
          <p:cNvSpPr>
            <a:spLocks noGrp="1"/>
          </p:cNvSpPr>
          <p:nvPr>
            <p:ph idx="1"/>
          </p:nvPr>
        </p:nvSpPr>
        <p:spPr/>
        <p:txBody>
          <a:bodyPr/>
          <a:lstStyle/>
          <a:p>
            <a:r>
              <a:rPr lang="cs-CZ" dirty="0" err="1"/>
              <a:t>exaltierte</a:t>
            </a:r>
            <a:r>
              <a:rPr lang="cs-CZ" dirty="0"/>
              <a:t> </a:t>
            </a:r>
            <a:r>
              <a:rPr lang="cs-CZ" dirty="0" err="1"/>
              <a:t>Äußerungen</a:t>
            </a:r>
            <a:endParaRPr lang="cs-CZ" dirty="0"/>
          </a:p>
          <a:p>
            <a:r>
              <a:rPr lang="cs-CZ" dirty="0" err="1"/>
              <a:t>Themen</a:t>
            </a:r>
            <a:r>
              <a:rPr lang="cs-CZ" dirty="0"/>
              <a:t>: </a:t>
            </a:r>
            <a:r>
              <a:rPr lang="cs-CZ" dirty="0" err="1"/>
              <a:t>Krieg</a:t>
            </a:r>
            <a:r>
              <a:rPr lang="cs-CZ" dirty="0"/>
              <a:t>, </a:t>
            </a:r>
            <a:r>
              <a:rPr lang="cs-CZ" dirty="0" err="1"/>
              <a:t>Tod</a:t>
            </a:r>
            <a:r>
              <a:rPr lang="cs-CZ" dirty="0"/>
              <a:t>, Apokalypse, </a:t>
            </a:r>
            <a:r>
              <a:rPr lang="cs-CZ" dirty="0" err="1"/>
              <a:t>Wahnsinn</a:t>
            </a:r>
            <a:r>
              <a:rPr lang="cs-CZ" dirty="0"/>
              <a:t> </a:t>
            </a:r>
            <a:r>
              <a:rPr lang="cs-CZ" dirty="0" err="1"/>
              <a:t>Sektion</a:t>
            </a:r>
            <a:r>
              <a:rPr lang="cs-CZ" dirty="0"/>
              <a:t> u.Ä.</a:t>
            </a:r>
          </a:p>
          <a:p>
            <a:r>
              <a:rPr lang="cs-CZ" dirty="0" err="1"/>
              <a:t>hängt</a:t>
            </a:r>
            <a:r>
              <a:rPr lang="cs-CZ" dirty="0"/>
              <a:t> </a:t>
            </a:r>
            <a:r>
              <a:rPr lang="cs-CZ" dirty="0" err="1"/>
              <a:t>mit</a:t>
            </a:r>
            <a:r>
              <a:rPr lang="cs-CZ" dirty="0"/>
              <a:t> </a:t>
            </a:r>
            <a:r>
              <a:rPr lang="cs-CZ" dirty="0" err="1"/>
              <a:t>dem</a:t>
            </a:r>
            <a:r>
              <a:rPr lang="cs-CZ" dirty="0"/>
              <a:t> 1. </a:t>
            </a:r>
            <a:r>
              <a:rPr lang="cs-CZ" dirty="0" err="1"/>
              <a:t>Weltkrieg</a:t>
            </a:r>
            <a:r>
              <a:rPr lang="cs-CZ" dirty="0"/>
              <a:t> </a:t>
            </a:r>
            <a:r>
              <a:rPr lang="cs-CZ" dirty="0" err="1"/>
              <a:t>zusammen</a:t>
            </a:r>
            <a:endParaRPr lang="cs-CZ" dirty="0"/>
          </a:p>
          <a:p>
            <a:r>
              <a:rPr lang="cs-CZ" dirty="0" err="1"/>
              <a:t>entsteht</a:t>
            </a:r>
            <a:r>
              <a:rPr lang="cs-CZ" dirty="0"/>
              <a:t> in der </a:t>
            </a:r>
            <a:r>
              <a:rPr lang="cs-CZ" dirty="0" err="1"/>
              <a:t>darstellenden</a:t>
            </a:r>
            <a:r>
              <a:rPr lang="cs-CZ" dirty="0"/>
              <a:t> </a:t>
            </a:r>
            <a:r>
              <a:rPr lang="cs-CZ" dirty="0" err="1"/>
              <a:t>Kunst</a:t>
            </a:r>
            <a:r>
              <a:rPr lang="cs-CZ" dirty="0"/>
              <a:t>: Der </a:t>
            </a:r>
            <a:r>
              <a:rPr lang="cs-CZ" dirty="0" err="1"/>
              <a:t>blaue</a:t>
            </a:r>
            <a:r>
              <a:rPr lang="cs-CZ" dirty="0"/>
              <a:t> </a:t>
            </a:r>
            <a:r>
              <a:rPr lang="cs-CZ" dirty="0" err="1"/>
              <a:t>Reiter</a:t>
            </a:r>
            <a:r>
              <a:rPr lang="cs-CZ" dirty="0"/>
              <a:t>, </a:t>
            </a:r>
            <a:r>
              <a:rPr lang="cs-CZ" dirty="0" err="1"/>
              <a:t>Brücke</a:t>
            </a:r>
            <a:r>
              <a:rPr lang="cs-CZ"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Expressionismus</a:t>
            </a:r>
            <a:r>
              <a:rPr lang="cs-CZ" dirty="0"/>
              <a:t> in der </a:t>
            </a:r>
            <a:r>
              <a:rPr lang="cs-CZ" dirty="0" err="1"/>
              <a:t>darstellenden</a:t>
            </a:r>
            <a:r>
              <a:rPr lang="cs-CZ" dirty="0"/>
              <a:t> </a:t>
            </a:r>
            <a:r>
              <a:rPr lang="cs-CZ" dirty="0" err="1"/>
              <a:t>Kunst</a:t>
            </a:r>
            <a:r>
              <a:rPr lang="cs-CZ" dirty="0"/>
              <a:t>: </a:t>
            </a:r>
            <a:r>
              <a:rPr lang="cs-CZ" dirty="0" err="1"/>
              <a:t>Brücke</a:t>
            </a:r>
            <a:r>
              <a:rPr lang="cs-CZ" dirty="0"/>
              <a:t> (</a:t>
            </a:r>
            <a:r>
              <a:rPr lang="cs-CZ" dirty="0" err="1"/>
              <a:t>Dresden</a:t>
            </a:r>
            <a:r>
              <a:rPr lang="cs-CZ" dirty="0"/>
              <a:t>)</a:t>
            </a:r>
          </a:p>
        </p:txBody>
      </p:sp>
      <p:sp>
        <p:nvSpPr>
          <p:cNvPr id="3" name="Zástupný symbol pro obsah 2"/>
          <p:cNvSpPr>
            <a:spLocks noGrp="1"/>
          </p:cNvSpPr>
          <p:nvPr>
            <p:ph idx="1"/>
          </p:nvPr>
        </p:nvSpPr>
        <p:spPr/>
        <p:txBody>
          <a:bodyPr/>
          <a:lstStyle/>
          <a:p>
            <a:r>
              <a:rPr lang="cs-CZ" dirty="0"/>
              <a:t>Emil </a:t>
            </a:r>
            <a:r>
              <a:rPr lang="cs-CZ" dirty="0" err="1"/>
              <a:t>Ludwig</a:t>
            </a:r>
            <a:r>
              <a:rPr lang="cs-CZ" dirty="0"/>
              <a:t> </a:t>
            </a:r>
            <a:r>
              <a:rPr lang="cs-CZ" dirty="0" err="1"/>
              <a:t>Kirschner</a:t>
            </a:r>
            <a:endParaRPr lang="cs-CZ" dirty="0"/>
          </a:p>
          <a:p>
            <a:r>
              <a:rPr lang="cs-CZ" dirty="0"/>
              <a:t>Emil </a:t>
            </a:r>
            <a:r>
              <a:rPr lang="cs-CZ" dirty="0" err="1"/>
              <a:t>Nolde</a:t>
            </a:r>
            <a:endParaRPr lang="cs-CZ" dirty="0"/>
          </a:p>
          <a:p>
            <a:r>
              <a:rPr lang="cs-CZ" dirty="0"/>
              <a:t>Max </a:t>
            </a:r>
            <a:r>
              <a:rPr lang="cs-CZ" dirty="0" err="1"/>
              <a:t>Pechstein</a:t>
            </a:r>
            <a:endParaRPr lang="cs-CZ" dirty="0"/>
          </a:p>
        </p:txBody>
      </p:sp>
      <p:pic>
        <p:nvPicPr>
          <p:cNvPr id="4" name="Obrázek 3" descr="170PX-~3.JPG"/>
          <p:cNvPicPr>
            <a:picLocks noChangeAspect="1"/>
          </p:cNvPicPr>
          <p:nvPr/>
        </p:nvPicPr>
        <p:blipFill>
          <a:blip r:embed="rId2" cstate="print"/>
          <a:stretch>
            <a:fillRect/>
          </a:stretch>
        </p:blipFill>
        <p:spPr>
          <a:xfrm>
            <a:off x="6300192" y="2492896"/>
            <a:ext cx="2217772" cy="3248384"/>
          </a:xfrm>
          <a:prstGeom prst="rect">
            <a:avLst/>
          </a:prstGeom>
        </p:spPr>
      </p:pic>
      <p:pic>
        <p:nvPicPr>
          <p:cNvPr id="5" name="Obrázek 4" descr="220px-Ernst_Ludwig_Kirchner_Sitzende_Dame_(Dodo)_1907-1.jpg"/>
          <p:cNvPicPr>
            <a:picLocks noChangeAspect="1"/>
          </p:cNvPicPr>
          <p:nvPr/>
        </p:nvPicPr>
        <p:blipFill>
          <a:blip r:embed="rId3" cstate="print"/>
          <a:stretch>
            <a:fillRect/>
          </a:stretch>
        </p:blipFill>
        <p:spPr>
          <a:xfrm>
            <a:off x="2699792" y="3356992"/>
            <a:ext cx="2952328" cy="3032846"/>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Expressionismus</a:t>
            </a:r>
            <a:r>
              <a:rPr lang="cs-CZ" dirty="0"/>
              <a:t> in der </a:t>
            </a:r>
            <a:r>
              <a:rPr lang="cs-CZ" dirty="0" err="1"/>
              <a:t>Kunst</a:t>
            </a:r>
            <a:r>
              <a:rPr lang="cs-CZ" dirty="0"/>
              <a:t>: Der </a:t>
            </a:r>
            <a:r>
              <a:rPr lang="cs-CZ" dirty="0" err="1"/>
              <a:t>Blaue</a:t>
            </a:r>
            <a:r>
              <a:rPr lang="cs-CZ" dirty="0"/>
              <a:t> </a:t>
            </a:r>
            <a:r>
              <a:rPr lang="cs-CZ" dirty="0" err="1"/>
              <a:t>Reiter</a:t>
            </a:r>
            <a:r>
              <a:rPr lang="cs-CZ" dirty="0"/>
              <a:t> (</a:t>
            </a:r>
            <a:r>
              <a:rPr lang="cs-CZ" dirty="0" err="1"/>
              <a:t>München</a:t>
            </a:r>
            <a:r>
              <a:rPr lang="cs-CZ" dirty="0"/>
              <a:t>)</a:t>
            </a:r>
          </a:p>
        </p:txBody>
      </p:sp>
      <p:sp>
        <p:nvSpPr>
          <p:cNvPr id="3" name="Zástupný symbol pro obsah 2"/>
          <p:cNvSpPr>
            <a:spLocks noGrp="1"/>
          </p:cNvSpPr>
          <p:nvPr>
            <p:ph idx="1"/>
          </p:nvPr>
        </p:nvSpPr>
        <p:spPr/>
        <p:txBody>
          <a:bodyPr/>
          <a:lstStyle/>
          <a:p>
            <a:r>
              <a:rPr lang="cs-CZ" dirty="0" err="1"/>
              <a:t>Wassily</a:t>
            </a:r>
            <a:r>
              <a:rPr lang="cs-CZ" dirty="0"/>
              <a:t> </a:t>
            </a:r>
            <a:r>
              <a:rPr lang="cs-CZ" dirty="0" err="1"/>
              <a:t>Kandinsky</a:t>
            </a:r>
            <a:endParaRPr lang="cs-CZ" dirty="0"/>
          </a:p>
          <a:p>
            <a:r>
              <a:rPr lang="cs-CZ" dirty="0" err="1"/>
              <a:t>Franz</a:t>
            </a:r>
            <a:r>
              <a:rPr lang="cs-CZ" dirty="0"/>
              <a:t> </a:t>
            </a:r>
            <a:r>
              <a:rPr lang="cs-CZ" dirty="0" err="1"/>
              <a:t>Marc</a:t>
            </a:r>
            <a:endParaRPr lang="cs-CZ" dirty="0"/>
          </a:p>
          <a:p>
            <a:r>
              <a:rPr lang="cs-CZ" dirty="0"/>
              <a:t>Alfred </a:t>
            </a:r>
            <a:r>
              <a:rPr lang="cs-CZ" dirty="0" err="1"/>
              <a:t>Kubin</a:t>
            </a:r>
            <a:endParaRPr lang="cs-CZ" dirty="0"/>
          </a:p>
          <a:p>
            <a:r>
              <a:rPr lang="cs-CZ" dirty="0"/>
              <a:t>Paul </a:t>
            </a:r>
            <a:r>
              <a:rPr lang="cs-CZ" dirty="0" err="1"/>
              <a:t>Klee</a:t>
            </a:r>
            <a:endParaRPr lang="cs-CZ" dirty="0"/>
          </a:p>
        </p:txBody>
      </p:sp>
      <p:pic>
        <p:nvPicPr>
          <p:cNvPr id="4" name="Obrázek 3" descr="220px-Franz_Marc_029a.jpg"/>
          <p:cNvPicPr>
            <a:picLocks noChangeAspect="1"/>
          </p:cNvPicPr>
          <p:nvPr/>
        </p:nvPicPr>
        <p:blipFill>
          <a:blip r:embed="rId2" cstate="print"/>
          <a:stretch>
            <a:fillRect/>
          </a:stretch>
        </p:blipFill>
        <p:spPr>
          <a:xfrm>
            <a:off x="5220072" y="1772816"/>
            <a:ext cx="2794000" cy="4381500"/>
          </a:xfrm>
          <a:prstGeom prst="rect">
            <a:avLst/>
          </a:prstGeom>
        </p:spPr>
      </p:pic>
      <p:pic>
        <p:nvPicPr>
          <p:cNvPr id="5" name="Obrázek 4" descr="150px-On_a_Motif_from_Hamamet.jpg"/>
          <p:cNvPicPr>
            <a:picLocks noChangeAspect="1"/>
          </p:cNvPicPr>
          <p:nvPr/>
        </p:nvPicPr>
        <p:blipFill>
          <a:blip r:embed="rId3" cstate="print"/>
          <a:stretch>
            <a:fillRect/>
          </a:stretch>
        </p:blipFill>
        <p:spPr>
          <a:xfrm>
            <a:off x="2555776" y="3501008"/>
            <a:ext cx="2232248" cy="2723342"/>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Expressionismus</a:t>
            </a:r>
            <a:r>
              <a:rPr lang="cs-CZ" dirty="0"/>
              <a:t> in der Literatur</a:t>
            </a:r>
          </a:p>
        </p:txBody>
      </p:sp>
      <p:sp>
        <p:nvSpPr>
          <p:cNvPr id="3" name="Zástupný symbol pro obsah 2"/>
          <p:cNvSpPr>
            <a:spLocks noGrp="1"/>
          </p:cNvSpPr>
          <p:nvPr>
            <p:ph idx="1"/>
          </p:nvPr>
        </p:nvSpPr>
        <p:spPr/>
        <p:txBody>
          <a:bodyPr/>
          <a:lstStyle/>
          <a:p>
            <a:pPr>
              <a:buNone/>
            </a:pPr>
            <a:r>
              <a:rPr lang="cs-CZ" dirty="0"/>
              <a:t>- Gottfried </a:t>
            </a:r>
            <a:r>
              <a:rPr lang="cs-CZ" dirty="0" err="1"/>
              <a:t>Benn</a:t>
            </a:r>
            <a:r>
              <a:rPr lang="cs-CZ" dirty="0"/>
              <a:t> (1886-1956): </a:t>
            </a:r>
          </a:p>
          <a:p>
            <a:pPr>
              <a:buNone/>
            </a:pPr>
            <a:r>
              <a:rPr lang="cs-CZ" dirty="0" err="1"/>
              <a:t>Gedichtsammlung</a:t>
            </a:r>
            <a:r>
              <a:rPr lang="cs-CZ" dirty="0"/>
              <a:t> </a:t>
            </a:r>
            <a:r>
              <a:rPr lang="cs-CZ" i="1" dirty="0" err="1"/>
              <a:t>Morgue</a:t>
            </a:r>
            <a:r>
              <a:rPr lang="cs-CZ" dirty="0"/>
              <a:t> (1912) </a:t>
            </a:r>
          </a:p>
          <a:p>
            <a:pPr>
              <a:buNone/>
            </a:pPr>
            <a:r>
              <a:rPr lang="cs-CZ" dirty="0"/>
              <a:t>- Georg </a:t>
            </a:r>
            <a:r>
              <a:rPr lang="cs-CZ" dirty="0" err="1"/>
              <a:t>Heym</a:t>
            </a:r>
            <a:r>
              <a:rPr lang="cs-CZ" dirty="0"/>
              <a:t> (1887-1912)</a:t>
            </a:r>
          </a:p>
          <a:p>
            <a:pPr>
              <a:buNone/>
            </a:pPr>
            <a:r>
              <a:rPr lang="cs-CZ" dirty="0"/>
              <a:t>Prose </a:t>
            </a:r>
            <a:r>
              <a:rPr lang="cs-CZ" i="1" dirty="0"/>
              <a:t>Der </a:t>
            </a:r>
            <a:r>
              <a:rPr lang="cs-CZ" i="1" dirty="0" err="1"/>
              <a:t>Dieb</a:t>
            </a:r>
            <a:r>
              <a:rPr lang="cs-CZ" i="1" dirty="0"/>
              <a:t> </a:t>
            </a:r>
            <a:r>
              <a:rPr lang="cs-CZ" dirty="0"/>
              <a:t>(1913)</a:t>
            </a:r>
          </a:p>
          <a:p>
            <a:pPr>
              <a:buNone/>
            </a:pPr>
            <a:r>
              <a:rPr lang="cs-CZ" dirty="0"/>
              <a:t>- Franz Werfel (1890-1945):</a:t>
            </a:r>
          </a:p>
          <a:p>
            <a:pPr>
              <a:buNone/>
            </a:pPr>
            <a:r>
              <a:rPr lang="cs-CZ" dirty="0"/>
              <a:t> </a:t>
            </a:r>
            <a:r>
              <a:rPr lang="cs-CZ" dirty="0" err="1"/>
              <a:t>Gedichtsammlung</a:t>
            </a:r>
            <a:r>
              <a:rPr lang="cs-CZ" dirty="0"/>
              <a:t> </a:t>
            </a:r>
            <a:r>
              <a:rPr lang="cs-CZ" i="1" dirty="0"/>
              <a:t>Der </a:t>
            </a:r>
            <a:r>
              <a:rPr lang="cs-CZ" i="1" dirty="0" err="1"/>
              <a:t>Weltfreund</a:t>
            </a:r>
            <a:r>
              <a:rPr lang="cs-CZ" i="1" dirty="0"/>
              <a:t> </a:t>
            </a:r>
            <a:r>
              <a:rPr lang="cs-CZ" dirty="0"/>
              <a:t>(1911)</a:t>
            </a:r>
          </a:p>
        </p:txBody>
      </p:sp>
      <p:pic>
        <p:nvPicPr>
          <p:cNvPr id="4" name="Obrázek 3" descr="220px-Stamps_of_Germany_(Berlin)_1986,_MiNr_760.jpg"/>
          <p:cNvPicPr>
            <a:picLocks noChangeAspect="1"/>
          </p:cNvPicPr>
          <p:nvPr/>
        </p:nvPicPr>
        <p:blipFill>
          <a:blip r:embed="rId2" cstate="print"/>
          <a:stretch>
            <a:fillRect/>
          </a:stretch>
        </p:blipFill>
        <p:spPr>
          <a:xfrm>
            <a:off x="6444208" y="1412776"/>
            <a:ext cx="2028036" cy="236911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54651B-7175-7E85-A9AD-AD7E06BA7856}"/>
              </a:ext>
            </a:extLst>
          </p:cNvPr>
          <p:cNvSpPr>
            <a:spLocks noGrp="1"/>
          </p:cNvSpPr>
          <p:nvPr>
            <p:ph type="title"/>
          </p:nvPr>
        </p:nvSpPr>
        <p:spPr/>
        <p:txBody>
          <a:bodyPr>
            <a:normAutofit fontScale="90000"/>
          </a:bodyPr>
          <a:lstStyle/>
          <a:p>
            <a:r>
              <a:rPr lang="de-DE" dirty="0"/>
              <a:t>Gottfried Benn: Kleine Aster (1912)</a:t>
            </a:r>
            <a:br>
              <a:rPr lang="de-DE" dirty="0"/>
            </a:br>
            <a:endParaRPr lang="cs-CZ" dirty="0"/>
          </a:p>
        </p:txBody>
      </p:sp>
      <p:sp>
        <p:nvSpPr>
          <p:cNvPr id="3" name="Zástupný obsah 2">
            <a:extLst>
              <a:ext uri="{FF2B5EF4-FFF2-40B4-BE49-F238E27FC236}">
                <a16:creationId xmlns:a16="http://schemas.microsoft.com/office/drawing/2014/main" id="{91AD0001-53DF-5118-0982-0FC5FC787250}"/>
              </a:ext>
            </a:extLst>
          </p:cNvPr>
          <p:cNvSpPr>
            <a:spLocks noGrp="1"/>
          </p:cNvSpPr>
          <p:nvPr>
            <p:ph idx="1"/>
          </p:nvPr>
        </p:nvSpPr>
        <p:spPr/>
        <p:txBody>
          <a:bodyPr>
            <a:normAutofit fontScale="55000" lnSpcReduction="20000"/>
          </a:bodyPr>
          <a:lstStyle/>
          <a:p>
            <a:pPr marL="0" indent="0">
              <a:buNone/>
            </a:pPr>
            <a:r>
              <a:rPr lang="de-DE" dirty="0"/>
              <a:t>Ein ersoffener Bierfahrer wurde auf den Tisch gestemmt.</a:t>
            </a:r>
          </a:p>
          <a:p>
            <a:pPr marL="0" indent="0">
              <a:buNone/>
            </a:pPr>
            <a:r>
              <a:rPr lang="de-DE" dirty="0"/>
              <a:t>Irgendeiner hatte ihm eine dunkelhelllila Aster</a:t>
            </a:r>
          </a:p>
          <a:p>
            <a:pPr marL="0" indent="0">
              <a:buNone/>
            </a:pPr>
            <a:r>
              <a:rPr lang="de-DE" dirty="0"/>
              <a:t>zwischen die Zähne geklemmt.</a:t>
            </a:r>
          </a:p>
          <a:p>
            <a:pPr marL="0" indent="0">
              <a:buNone/>
            </a:pPr>
            <a:r>
              <a:rPr lang="de-DE" dirty="0"/>
              <a:t>Als ich von der Brust aus</a:t>
            </a:r>
          </a:p>
          <a:p>
            <a:pPr marL="0" indent="0">
              <a:buNone/>
            </a:pPr>
            <a:r>
              <a:rPr lang="de-DE" dirty="0"/>
              <a:t>unter der Haut</a:t>
            </a:r>
          </a:p>
          <a:p>
            <a:pPr marL="0" indent="0">
              <a:buNone/>
            </a:pPr>
            <a:r>
              <a:rPr lang="de-DE" dirty="0"/>
              <a:t>mit einem langen Messer</a:t>
            </a:r>
          </a:p>
          <a:p>
            <a:pPr marL="0" indent="0">
              <a:buNone/>
            </a:pPr>
            <a:r>
              <a:rPr lang="de-DE" dirty="0"/>
              <a:t>Zunge und Gaumen herausschnitt,</a:t>
            </a:r>
          </a:p>
          <a:p>
            <a:pPr marL="0" indent="0">
              <a:buNone/>
            </a:pPr>
            <a:r>
              <a:rPr lang="de-DE" dirty="0" err="1"/>
              <a:t>muß</a:t>
            </a:r>
            <a:r>
              <a:rPr lang="de-DE" dirty="0"/>
              <a:t> ich sie angestoßen haben, denn sie glitt</a:t>
            </a:r>
          </a:p>
          <a:p>
            <a:pPr marL="0" indent="0">
              <a:buNone/>
            </a:pPr>
            <a:r>
              <a:rPr lang="de-DE" dirty="0"/>
              <a:t>in das nebenliegende Gehirn.</a:t>
            </a:r>
          </a:p>
          <a:p>
            <a:pPr marL="0" indent="0">
              <a:buNone/>
            </a:pPr>
            <a:r>
              <a:rPr lang="de-DE" dirty="0"/>
              <a:t>Ich packte sie ihm in die Brusthöhle</a:t>
            </a:r>
          </a:p>
          <a:p>
            <a:pPr marL="0" indent="0">
              <a:buNone/>
            </a:pPr>
            <a:r>
              <a:rPr lang="de-DE" dirty="0"/>
              <a:t>zwischen die Holzwolle,</a:t>
            </a:r>
          </a:p>
          <a:p>
            <a:pPr marL="0" indent="0">
              <a:buNone/>
            </a:pPr>
            <a:r>
              <a:rPr lang="de-DE" dirty="0"/>
              <a:t>als man zunähte.</a:t>
            </a:r>
          </a:p>
          <a:p>
            <a:pPr marL="0" indent="0">
              <a:buNone/>
            </a:pPr>
            <a:r>
              <a:rPr lang="de-DE" dirty="0"/>
              <a:t>Trinke dich satt in deiner Vase!</a:t>
            </a:r>
          </a:p>
          <a:p>
            <a:pPr marL="0" indent="0">
              <a:buNone/>
            </a:pPr>
            <a:r>
              <a:rPr lang="de-DE" dirty="0"/>
              <a:t>Ruhe sanft,</a:t>
            </a:r>
          </a:p>
          <a:p>
            <a:pPr marL="0" indent="0">
              <a:buNone/>
            </a:pPr>
            <a:r>
              <a:rPr lang="de-DE" dirty="0"/>
              <a:t>kleine Aster!</a:t>
            </a:r>
            <a:endParaRPr lang="cs-CZ" dirty="0"/>
          </a:p>
        </p:txBody>
      </p:sp>
    </p:spTree>
    <p:extLst>
      <p:ext uri="{BB962C8B-B14F-4D97-AF65-F5344CB8AC3E}">
        <p14:creationId xmlns:p14="http://schemas.microsoft.com/office/powerpoint/2010/main" val="2522246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3C48BD-B251-1B62-A0ED-7C9CBAF64B2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C3EB0197-3D6C-1833-6D54-AAA88A3A8043}"/>
              </a:ext>
            </a:extLst>
          </p:cNvPr>
          <p:cNvSpPr>
            <a:spLocks noGrp="1"/>
          </p:cNvSpPr>
          <p:nvPr>
            <p:ph type="title"/>
          </p:nvPr>
        </p:nvSpPr>
        <p:spPr/>
        <p:txBody>
          <a:bodyPr>
            <a:normAutofit/>
          </a:bodyPr>
          <a:lstStyle/>
          <a:p>
            <a:r>
              <a:rPr lang="cs-CZ" dirty="0"/>
              <a:t>Franz Werfel</a:t>
            </a:r>
            <a:r>
              <a:rPr lang="de-DE" dirty="0"/>
              <a:t>:</a:t>
            </a:r>
            <a:r>
              <a:rPr lang="cs-CZ" dirty="0"/>
              <a:t> An den </a:t>
            </a:r>
            <a:r>
              <a:rPr lang="cs-CZ" dirty="0" err="1"/>
              <a:t>Leser</a:t>
            </a:r>
            <a:r>
              <a:rPr lang="cs-CZ" dirty="0"/>
              <a:t> (1911)</a:t>
            </a:r>
          </a:p>
        </p:txBody>
      </p:sp>
      <p:sp>
        <p:nvSpPr>
          <p:cNvPr id="3" name="Zástupný obsah 2">
            <a:extLst>
              <a:ext uri="{FF2B5EF4-FFF2-40B4-BE49-F238E27FC236}">
                <a16:creationId xmlns:a16="http://schemas.microsoft.com/office/drawing/2014/main" id="{569FDA3E-AA4C-0279-4C81-45D8EB788855}"/>
              </a:ext>
            </a:extLst>
          </p:cNvPr>
          <p:cNvSpPr>
            <a:spLocks noGrp="1"/>
          </p:cNvSpPr>
          <p:nvPr>
            <p:ph sz="half" idx="1"/>
          </p:nvPr>
        </p:nvSpPr>
        <p:spPr/>
        <p:txBody>
          <a:bodyPr>
            <a:normAutofit fontScale="47500" lnSpcReduction="20000"/>
          </a:bodyPr>
          <a:lstStyle/>
          <a:p>
            <a:endParaRPr lang="de-DE" dirty="0"/>
          </a:p>
          <a:p>
            <a:pPr marL="0" indent="0">
              <a:buNone/>
            </a:pPr>
            <a:r>
              <a:rPr lang="de-DE" sz="2800" dirty="0">
                <a:effectLst/>
                <a:latin typeface="Times New Roman" panose="02020603050405020304" pitchFamily="18" charset="0"/>
              </a:rPr>
              <a:t>Mein einziger Wunsch ist, Dir, o Mensch, verwandt zu sein!</a:t>
            </a:r>
            <a:br>
              <a:rPr lang="de-DE" sz="2800" dirty="0">
                <a:effectLst/>
                <a:latin typeface="Times New Roman" panose="02020603050405020304" pitchFamily="18" charset="0"/>
              </a:rPr>
            </a:br>
            <a:r>
              <a:rPr lang="de-DE" sz="2800" dirty="0">
                <a:effectLst/>
                <a:latin typeface="Times New Roman" panose="02020603050405020304" pitchFamily="18" charset="0"/>
              </a:rPr>
              <a:t>Bist Du Neger, Akrobat, oder ruhst Du noch in tiefer Mutterhut,</a:t>
            </a:r>
            <a:br>
              <a:rPr lang="de-DE" sz="2800" dirty="0">
                <a:effectLst/>
                <a:latin typeface="Times New Roman" panose="02020603050405020304" pitchFamily="18" charset="0"/>
              </a:rPr>
            </a:br>
            <a:r>
              <a:rPr lang="de-DE" sz="2800" dirty="0">
                <a:effectLst/>
                <a:latin typeface="Times New Roman" panose="02020603050405020304" pitchFamily="18" charset="0"/>
              </a:rPr>
              <a:t>Klingt Dein Mädchenlied über den Hof, lenkst Du Dein Floß im Abendschein,</a:t>
            </a:r>
            <a:br>
              <a:rPr lang="de-DE" sz="2800" dirty="0">
                <a:effectLst/>
                <a:latin typeface="Times New Roman" panose="02020603050405020304" pitchFamily="18" charset="0"/>
              </a:rPr>
            </a:br>
            <a:r>
              <a:rPr lang="de-DE" sz="2800" dirty="0">
                <a:effectLst/>
                <a:latin typeface="Times New Roman" panose="02020603050405020304" pitchFamily="18" charset="0"/>
              </a:rPr>
              <a:t>Bist Du Soldat oder Aviatiker voll Ausdauer und Mut.</a:t>
            </a:r>
            <a:endParaRPr lang="de-DE" dirty="0"/>
          </a:p>
          <a:p>
            <a:br>
              <a:rPr lang="de-DE" dirty="0"/>
            </a:br>
            <a:endParaRPr lang="de-DE" dirty="0"/>
          </a:p>
          <a:p>
            <a:pPr marL="0" indent="0">
              <a:buNone/>
            </a:pPr>
            <a:r>
              <a:rPr lang="de-DE" sz="2800" dirty="0">
                <a:effectLst/>
                <a:latin typeface="Times New Roman" panose="02020603050405020304" pitchFamily="18" charset="0"/>
              </a:rPr>
              <a:t>Trugst Du als Kind auch ein Gewehr in grüner Armschlinge?</a:t>
            </a:r>
            <a:br>
              <a:rPr lang="de-DE" sz="2800" dirty="0">
                <a:effectLst/>
                <a:latin typeface="Times New Roman" panose="02020603050405020304" pitchFamily="18" charset="0"/>
              </a:rPr>
            </a:br>
            <a:r>
              <a:rPr lang="de-DE" sz="2800" dirty="0">
                <a:effectLst/>
                <a:latin typeface="Times New Roman" panose="02020603050405020304" pitchFamily="18" charset="0"/>
              </a:rPr>
              <a:t>Wenn es losging, entflog ein angebundener Stöpsel dem Lauf.</a:t>
            </a:r>
            <a:br>
              <a:rPr lang="de-DE" sz="2800" dirty="0">
                <a:effectLst/>
                <a:latin typeface="Times New Roman" panose="02020603050405020304" pitchFamily="18" charset="0"/>
              </a:rPr>
            </a:br>
            <a:r>
              <a:rPr lang="de-DE" sz="2800" dirty="0">
                <a:effectLst/>
                <a:latin typeface="Times New Roman" panose="02020603050405020304" pitchFamily="18" charset="0"/>
              </a:rPr>
              <a:t>Mein Mensch, wenn ich Erinnerung singe,</a:t>
            </a:r>
            <a:br>
              <a:rPr lang="de-DE" sz="2800" dirty="0">
                <a:effectLst/>
                <a:latin typeface="Times New Roman" panose="02020603050405020304" pitchFamily="18" charset="0"/>
              </a:rPr>
            </a:br>
            <a:r>
              <a:rPr lang="de-DE" sz="2800" dirty="0">
                <a:effectLst/>
                <a:latin typeface="Times New Roman" panose="02020603050405020304" pitchFamily="18" charset="0"/>
              </a:rPr>
              <a:t>Sei nicht hart und löse Dich mit mir in Tränen auf!</a:t>
            </a:r>
            <a:endParaRPr lang="de-DE" dirty="0"/>
          </a:p>
          <a:p>
            <a:pPr marL="0" indent="0">
              <a:buNone/>
            </a:pPr>
            <a:br>
              <a:rPr lang="de-DE" dirty="0"/>
            </a:br>
            <a:endParaRPr lang="de-DE" dirty="0"/>
          </a:p>
        </p:txBody>
      </p:sp>
      <p:sp>
        <p:nvSpPr>
          <p:cNvPr id="4" name="Zástupný obsah 3">
            <a:extLst>
              <a:ext uri="{FF2B5EF4-FFF2-40B4-BE49-F238E27FC236}">
                <a16:creationId xmlns:a16="http://schemas.microsoft.com/office/drawing/2014/main" id="{CB110E3F-933B-CEDE-5883-E2A8E1BF2CA4}"/>
              </a:ext>
            </a:extLst>
          </p:cNvPr>
          <p:cNvSpPr>
            <a:spLocks noGrp="1"/>
          </p:cNvSpPr>
          <p:nvPr>
            <p:ph sz="half" idx="2"/>
          </p:nvPr>
        </p:nvSpPr>
        <p:spPr/>
        <p:txBody>
          <a:bodyPr>
            <a:normAutofit fontScale="47500" lnSpcReduction="20000"/>
          </a:bodyPr>
          <a:lstStyle/>
          <a:p>
            <a:endParaRPr lang="de-DE" dirty="0"/>
          </a:p>
          <a:p>
            <a:pPr marL="0" indent="0">
              <a:buNone/>
            </a:pPr>
            <a:r>
              <a:rPr lang="de-DE" sz="2800" dirty="0">
                <a:effectLst/>
                <a:latin typeface="Times New Roman" panose="02020603050405020304" pitchFamily="18" charset="0"/>
              </a:rPr>
              <a:t>Denn ich habe alle Schicksale durchgemacht: Ich weiß</a:t>
            </a:r>
            <a:br>
              <a:rPr lang="de-DE" sz="2800" dirty="0">
                <a:effectLst/>
                <a:latin typeface="Times New Roman" panose="02020603050405020304" pitchFamily="18" charset="0"/>
              </a:rPr>
            </a:br>
            <a:r>
              <a:rPr lang="de-DE" sz="2800" dirty="0">
                <a:effectLst/>
                <a:latin typeface="Times New Roman" panose="02020603050405020304" pitchFamily="18" charset="0"/>
              </a:rPr>
              <a:t>Das Gefühl von einsamen Harfenstimmen in Kurkapellen,</a:t>
            </a:r>
            <a:br>
              <a:rPr lang="de-DE" sz="2800" dirty="0">
                <a:effectLst/>
                <a:latin typeface="Times New Roman" panose="02020603050405020304" pitchFamily="18" charset="0"/>
              </a:rPr>
            </a:br>
            <a:r>
              <a:rPr lang="de-DE" sz="2800" dirty="0">
                <a:effectLst/>
                <a:latin typeface="Times New Roman" panose="02020603050405020304" pitchFamily="18" charset="0"/>
              </a:rPr>
              <a:t>Das Gefühl von schüchternen Gouvernanten im fremden Familienkreis,</a:t>
            </a:r>
            <a:br>
              <a:rPr lang="de-DE" sz="2800" dirty="0">
                <a:effectLst/>
                <a:latin typeface="Times New Roman" panose="02020603050405020304" pitchFamily="18" charset="0"/>
              </a:rPr>
            </a:br>
            <a:r>
              <a:rPr lang="de-DE" sz="2800" dirty="0">
                <a:effectLst/>
                <a:latin typeface="Times New Roman" panose="02020603050405020304" pitchFamily="18" charset="0"/>
              </a:rPr>
              <a:t>Das Gefühl von Debutanten, die sich zitternd vor den Souffleurkasten stellen.</a:t>
            </a:r>
            <a:endParaRPr lang="de-DE" dirty="0"/>
          </a:p>
          <a:p>
            <a:br>
              <a:rPr lang="de-DE" dirty="0"/>
            </a:br>
            <a:endParaRPr lang="de-DE" dirty="0"/>
          </a:p>
          <a:p>
            <a:pPr marL="0" indent="0">
              <a:buNone/>
            </a:pPr>
            <a:r>
              <a:rPr lang="de-DE" sz="2800" dirty="0">
                <a:effectLst/>
                <a:latin typeface="Times New Roman" panose="02020603050405020304" pitchFamily="18" charset="0"/>
              </a:rPr>
              <a:t>Ich lebte im Walde, hatte ein Bahnhofsamt,</a:t>
            </a:r>
            <a:br>
              <a:rPr lang="de-DE" sz="2800" dirty="0">
                <a:effectLst/>
                <a:latin typeface="Times New Roman" panose="02020603050405020304" pitchFamily="18" charset="0"/>
              </a:rPr>
            </a:br>
            <a:r>
              <a:rPr lang="de-DE" sz="2800" dirty="0">
                <a:effectLst/>
                <a:latin typeface="Times New Roman" panose="02020603050405020304" pitchFamily="18" charset="0"/>
              </a:rPr>
              <a:t>Saß gebeugt über Kassabüchern und bediente ungeduldige Gäste.</a:t>
            </a:r>
            <a:br>
              <a:rPr lang="de-DE" sz="2800" dirty="0">
                <a:effectLst/>
                <a:latin typeface="Times New Roman" panose="02020603050405020304" pitchFamily="18" charset="0"/>
              </a:rPr>
            </a:br>
            <a:r>
              <a:rPr lang="de-DE" sz="2800" dirty="0">
                <a:effectLst/>
                <a:latin typeface="Times New Roman" panose="02020603050405020304" pitchFamily="18" charset="0"/>
              </a:rPr>
              <a:t>Als Heizer stand ich vor Kesseln, das Antlitz grell überflammt,</a:t>
            </a:r>
            <a:br>
              <a:rPr lang="de-DE" sz="2800" dirty="0">
                <a:effectLst/>
                <a:latin typeface="Times New Roman" panose="02020603050405020304" pitchFamily="18" charset="0"/>
              </a:rPr>
            </a:br>
            <a:r>
              <a:rPr lang="de-DE" sz="2800" dirty="0">
                <a:effectLst/>
                <a:latin typeface="Times New Roman" panose="02020603050405020304" pitchFamily="18" charset="0"/>
              </a:rPr>
              <a:t>Und als Kuli aß ich Abfall und Küchenreste.</a:t>
            </a:r>
            <a:endParaRPr lang="de-DE" dirty="0"/>
          </a:p>
          <a:p>
            <a:br>
              <a:rPr lang="de-DE" dirty="0"/>
            </a:br>
            <a:endParaRPr lang="de-DE" dirty="0"/>
          </a:p>
          <a:p>
            <a:pPr marL="0" indent="0">
              <a:buNone/>
            </a:pPr>
            <a:r>
              <a:rPr lang="de-DE" sz="2800" dirty="0">
                <a:effectLst/>
                <a:latin typeface="Times New Roman" panose="02020603050405020304" pitchFamily="18" charset="0"/>
              </a:rPr>
              <a:t>So gehöre ich Dir und Allen.</a:t>
            </a:r>
            <a:br>
              <a:rPr lang="de-DE" sz="2800" dirty="0">
                <a:effectLst/>
                <a:latin typeface="Times New Roman" panose="02020603050405020304" pitchFamily="18" charset="0"/>
              </a:rPr>
            </a:br>
            <a:r>
              <a:rPr lang="de-DE" sz="2800" dirty="0">
                <a:effectLst/>
                <a:latin typeface="Times New Roman" panose="02020603050405020304" pitchFamily="18" charset="0"/>
              </a:rPr>
              <a:t>Wolle mir, bitte, nicht </a:t>
            </a:r>
            <a:r>
              <a:rPr lang="de-DE" sz="2800" dirty="0" err="1">
                <a:effectLst/>
                <a:latin typeface="Times New Roman" panose="02020603050405020304" pitchFamily="18" charset="0"/>
              </a:rPr>
              <a:t>widerstehn</a:t>
            </a:r>
            <a:r>
              <a:rPr lang="de-DE" sz="2800" dirty="0">
                <a:effectLst/>
                <a:latin typeface="Times New Roman" panose="02020603050405020304" pitchFamily="18" charset="0"/>
              </a:rPr>
              <a:t>!</a:t>
            </a:r>
            <a:br>
              <a:rPr lang="de-DE" sz="2800" dirty="0">
                <a:effectLst/>
                <a:latin typeface="Times New Roman" panose="02020603050405020304" pitchFamily="18" charset="0"/>
              </a:rPr>
            </a:br>
            <a:r>
              <a:rPr lang="de-DE" sz="2800" dirty="0">
                <a:effectLst/>
                <a:latin typeface="Times New Roman" panose="02020603050405020304" pitchFamily="18" charset="0"/>
              </a:rPr>
              <a:t>Oh könnte es einmal </a:t>
            </a:r>
            <a:r>
              <a:rPr lang="de-DE" sz="2800" dirty="0" err="1">
                <a:effectLst/>
                <a:latin typeface="Times New Roman" panose="02020603050405020304" pitchFamily="18" charset="0"/>
              </a:rPr>
              <a:t>geschehn</a:t>
            </a:r>
            <a:r>
              <a:rPr lang="de-DE" sz="2800" dirty="0">
                <a:effectLst/>
                <a:latin typeface="Times New Roman" panose="02020603050405020304" pitchFamily="18" charset="0"/>
              </a:rPr>
              <a:t>,</a:t>
            </a:r>
            <a:br>
              <a:rPr lang="de-DE" sz="2800" dirty="0">
                <a:effectLst/>
                <a:latin typeface="Times New Roman" panose="02020603050405020304" pitchFamily="18" charset="0"/>
              </a:rPr>
            </a:br>
            <a:r>
              <a:rPr lang="de-DE" sz="2800" dirty="0">
                <a:effectLst/>
                <a:latin typeface="Times New Roman" panose="02020603050405020304" pitchFamily="18" charset="0"/>
              </a:rPr>
              <a:t>Dass wir uns, Bruder, in die Arme fallen!</a:t>
            </a:r>
            <a:endParaRPr lang="de-DE" dirty="0"/>
          </a:p>
          <a:p>
            <a:endParaRPr lang="cs-CZ" dirty="0"/>
          </a:p>
        </p:txBody>
      </p:sp>
    </p:spTree>
    <p:extLst>
      <p:ext uri="{BB962C8B-B14F-4D97-AF65-F5344CB8AC3E}">
        <p14:creationId xmlns:p14="http://schemas.microsoft.com/office/powerpoint/2010/main" val="889687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455FE4-F46E-910C-3F58-3C43F3199F7B}"/>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8A18F90-19B2-8295-ED4D-21313F313768}"/>
              </a:ext>
            </a:extLst>
          </p:cNvPr>
          <p:cNvSpPr>
            <a:spLocks noGrp="1"/>
          </p:cNvSpPr>
          <p:nvPr>
            <p:ph type="title"/>
          </p:nvPr>
        </p:nvSpPr>
        <p:spPr/>
        <p:txBody>
          <a:bodyPr>
            <a:normAutofit fontScale="90000"/>
          </a:bodyPr>
          <a:lstStyle/>
          <a:p>
            <a:br>
              <a:rPr lang="cs-CZ" dirty="0"/>
            </a:br>
            <a:r>
              <a:rPr lang="cs-CZ" dirty="0"/>
              <a:t>Franz Werfel: </a:t>
            </a:r>
            <a:r>
              <a:rPr lang="de-DE" dirty="0"/>
              <a:t>Noch tanzet Bronislawa</a:t>
            </a:r>
            <a:r>
              <a:rPr lang="cs-CZ" dirty="0"/>
              <a:t> (1914 /1911/1912)</a:t>
            </a:r>
            <a:br>
              <a:rPr lang="de-DE" b="1" dirty="0"/>
            </a:br>
            <a:endParaRPr lang="cs-CZ" dirty="0"/>
          </a:p>
        </p:txBody>
      </p:sp>
      <p:sp>
        <p:nvSpPr>
          <p:cNvPr id="3" name="Zástupný obsah 2">
            <a:extLst>
              <a:ext uri="{FF2B5EF4-FFF2-40B4-BE49-F238E27FC236}">
                <a16:creationId xmlns:a16="http://schemas.microsoft.com/office/drawing/2014/main" id="{7EB3CFD6-8C42-F652-0003-55BABA5704FE}"/>
              </a:ext>
            </a:extLst>
          </p:cNvPr>
          <p:cNvSpPr>
            <a:spLocks noGrp="1"/>
          </p:cNvSpPr>
          <p:nvPr>
            <p:ph sz="half" idx="1"/>
          </p:nvPr>
        </p:nvSpPr>
        <p:spPr/>
        <p:txBody>
          <a:bodyPr>
            <a:normAutofit fontScale="55000" lnSpcReduction="20000"/>
          </a:bodyPr>
          <a:lstStyle/>
          <a:p>
            <a:pPr marL="0" indent="0">
              <a:buNone/>
            </a:pPr>
            <a:r>
              <a:rPr lang="de-DE" dirty="0"/>
              <a:t>  Entrückter leichter Himmel über dem Ort! </a:t>
            </a:r>
            <a:br>
              <a:rPr lang="de-DE" dirty="0"/>
            </a:br>
            <a:r>
              <a:rPr lang="de-DE" dirty="0"/>
              <a:t>Du weißt von der Seebäder goldenen Fetzen, </a:t>
            </a:r>
            <a:br>
              <a:rPr lang="de-DE" dirty="0"/>
            </a:br>
            <a:r>
              <a:rPr lang="de-DE" dirty="0"/>
              <a:t>Du weißt von Prinzen, </a:t>
            </a:r>
            <a:br>
              <a:rPr lang="de-DE" dirty="0"/>
            </a:br>
            <a:r>
              <a:rPr lang="de-DE" dirty="0"/>
              <a:t>Und herbstlichem Halali!</a:t>
            </a:r>
          </a:p>
          <a:p>
            <a:pPr marL="0" indent="0">
              <a:buNone/>
            </a:pPr>
            <a:r>
              <a:rPr lang="de-DE" dirty="0"/>
              <a:t>Ihr Knabenbäume </a:t>
            </a:r>
            <a:br>
              <a:rPr lang="de-DE" dirty="0"/>
            </a:br>
            <a:r>
              <a:rPr lang="de-DE" dirty="0"/>
              <a:t>Zuckt von den Schultern </a:t>
            </a:r>
            <a:br>
              <a:rPr lang="de-DE" dirty="0"/>
            </a:br>
            <a:r>
              <a:rPr lang="de-DE" dirty="0"/>
              <a:t>Das letzte Netz, das braune! </a:t>
            </a:r>
            <a:br>
              <a:rPr lang="de-DE" dirty="0"/>
            </a:br>
            <a:r>
              <a:rPr lang="de-DE" dirty="0"/>
              <a:t>Den Schatten werfet auf mich, – </a:t>
            </a:r>
            <a:br>
              <a:rPr lang="de-DE" dirty="0"/>
            </a:br>
            <a:r>
              <a:rPr lang="de-DE" dirty="0"/>
              <a:t>Hier sitze ich </a:t>
            </a:r>
            <a:br>
              <a:rPr lang="de-DE" dirty="0"/>
            </a:br>
            <a:r>
              <a:rPr lang="de-DE" dirty="0"/>
              <a:t>Und lese den übermütigen </a:t>
            </a:r>
            <a:br>
              <a:rPr lang="de-DE" dirty="0"/>
            </a:br>
            <a:r>
              <a:rPr lang="de-DE" dirty="0"/>
              <a:t>Namen im Stein.</a:t>
            </a:r>
          </a:p>
          <a:p>
            <a:pPr marL="0" indent="0">
              <a:buNone/>
            </a:pPr>
            <a:r>
              <a:rPr lang="de-DE" dirty="0"/>
              <a:t>Nun bist du bei meiner Großmutter, Kind. </a:t>
            </a:r>
            <a:br>
              <a:rPr lang="de-DE" dirty="0"/>
            </a:br>
            <a:r>
              <a:rPr lang="de-DE" dirty="0"/>
              <a:t>O unterirdisches Fest, </a:t>
            </a:r>
            <a:br>
              <a:rPr lang="de-DE" dirty="0"/>
            </a:br>
            <a:r>
              <a:rPr lang="de-DE" dirty="0"/>
              <a:t>Das niemand denken will!</a:t>
            </a:r>
            <a:endParaRPr lang="cs-CZ" dirty="0"/>
          </a:p>
          <a:p>
            <a:pPr marL="0" indent="0">
              <a:buNone/>
            </a:pPr>
            <a:r>
              <a:rPr lang="de-DE" dirty="0"/>
              <a:t>Du starbst. </a:t>
            </a:r>
            <a:br>
              <a:rPr lang="de-DE" dirty="0"/>
            </a:br>
            <a:r>
              <a:rPr lang="de-DE" dirty="0"/>
              <a:t>Und war ein Arzt im Zimmer, </a:t>
            </a:r>
            <a:br>
              <a:rPr lang="de-DE" dirty="0"/>
            </a:br>
            <a:r>
              <a:rPr lang="de-DE" dirty="0"/>
              <a:t>Klirrten die Fläschchen im Kreis, </a:t>
            </a:r>
            <a:br>
              <a:rPr lang="de-DE" dirty="0"/>
            </a:br>
            <a:r>
              <a:rPr lang="de-DE" dirty="0"/>
              <a:t>Schrie eine Mutter, oder </a:t>
            </a:r>
            <a:br>
              <a:rPr lang="de-DE" dirty="0"/>
            </a:br>
            <a:r>
              <a:rPr lang="de-DE" dirty="0"/>
              <a:t>Hast du allein gehustet? </a:t>
            </a:r>
            <a:br>
              <a:rPr lang="de-DE" dirty="0"/>
            </a:br>
            <a:r>
              <a:rPr lang="de-DE" dirty="0"/>
              <a:t>Schlugen die Türen am Gang' nicht, </a:t>
            </a:r>
            <a:br>
              <a:rPr lang="de-DE" dirty="0"/>
            </a:br>
            <a:r>
              <a:rPr lang="de-DE" dirty="0"/>
              <a:t>Rief eine Hausfrau um Zucker, </a:t>
            </a:r>
            <a:br>
              <a:rPr lang="de-DE" dirty="0"/>
            </a:br>
            <a:r>
              <a:rPr lang="de-DE" dirty="0"/>
              <a:t>Und trabten unten </a:t>
            </a:r>
            <a:br>
              <a:rPr lang="de-DE" dirty="0"/>
            </a:br>
            <a:r>
              <a:rPr lang="de-DE" dirty="0"/>
              <a:t>Weiter die alten Pferde?</a:t>
            </a:r>
          </a:p>
          <a:p>
            <a:pPr marL="0" indent="0">
              <a:buNone/>
            </a:pPr>
            <a:endParaRPr lang="de-DE" dirty="0"/>
          </a:p>
        </p:txBody>
      </p:sp>
      <p:sp>
        <p:nvSpPr>
          <p:cNvPr id="4" name="Zástupný obsah 3">
            <a:extLst>
              <a:ext uri="{FF2B5EF4-FFF2-40B4-BE49-F238E27FC236}">
                <a16:creationId xmlns:a16="http://schemas.microsoft.com/office/drawing/2014/main" id="{46D3DB53-B6E3-68CE-C209-17D43BB9BD29}"/>
              </a:ext>
            </a:extLst>
          </p:cNvPr>
          <p:cNvSpPr>
            <a:spLocks noGrp="1"/>
          </p:cNvSpPr>
          <p:nvPr>
            <p:ph sz="half" idx="2"/>
          </p:nvPr>
        </p:nvSpPr>
        <p:spPr/>
        <p:txBody>
          <a:bodyPr>
            <a:normAutofit fontScale="55000" lnSpcReduction="20000"/>
          </a:bodyPr>
          <a:lstStyle/>
          <a:p>
            <a:pPr marL="0" indent="0">
              <a:buNone/>
            </a:pPr>
            <a:r>
              <a:rPr lang="de-DE" dirty="0"/>
              <a:t> Wo saß ich da und sagte: </a:t>
            </a:r>
            <a:br>
              <a:rPr lang="de-DE" dirty="0"/>
            </a:br>
            <a:r>
              <a:rPr lang="de-DE" dirty="0"/>
              <a:t>Noch tanzet Bronislawa. </a:t>
            </a:r>
            <a:br>
              <a:rPr lang="de-DE" dirty="0"/>
            </a:br>
            <a:r>
              <a:rPr lang="de-DE" dirty="0"/>
              <a:t>Nun komm, nun komm du mein Walzer her! </a:t>
            </a:r>
            <a:br>
              <a:rPr lang="de-DE" dirty="0"/>
            </a:br>
            <a:r>
              <a:rPr lang="de-DE" dirty="0"/>
              <a:t>Zum Hügel, du Genius kleinen Couplets, </a:t>
            </a:r>
            <a:br>
              <a:rPr lang="de-DE" dirty="0"/>
            </a:br>
            <a:r>
              <a:rPr lang="de-DE" dirty="0"/>
              <a:t>Ihr nächtlich anbetenden Stimmen, </a:t>
            </a:r>
            <a:br>
              <a:rPr lang="de-DE" dirty="0"/>
            </a:br>
            <a:r>
              <a:rPr lang="de-DE" dirty="0"/>
              <a:t>Und vom Klavier </a:t>
            </a:r>
            <a:br>
              <a:rPr lang="de-DE" dirty="0"/>
            </a:br>
            <a:r>
              <a:rPr lang="de-DE" dirty="0"/>
              <a:t>Geist des schwankenden Alten!</a:t>
            </a:r>
          </a:p>
          <a:p>
            <a:pPr marL="0" indent="0">
              <a:buNone/>
            </a:pPr>
            <a:r>
              <a:rPr lang="de-DE" dirty="0"/>
              <a:t>Bist du mir ernst unter den Zypressen? </a:t>
            </a:r>
            <a:br>
              <a:rPr lang="de-DE" dirty="0"/>
            </a:br>
            <a:r>
              <a:rPr lang="de-DE" dirty="0"/>
              <a:t>Und sagst nicht mehr </a:t>
            </a:r>
            <a:br>
              <a:rPr lang="de-DE" dirty="0"/>
            </a:br>
            <a:r>
              <a:rPr lang="de-DE" dirty="0"/>
              <a:t>(O Stimme unberührt </a:t>
            </a:r>
            <a:br>
              <a:rPr lang="de-DE" dirty="0"/>
            </a:br>
            <a:r>
              <a:rPr lang="de-DE" dirty="0"/>
              <a:t>Und doch betrunken): </a:t>
            </a:r>
            <a:br>
              <a:rPr lang="de-DE" dirty="0"/>
            </a:br>
            <a:r>
              <a:rPr lang="de-DE" dirty="0"/>
              <a:t>»Pardon, mein Herr, </a:t>
            </a:r>
            <a:br>
              <a:rPr lang="de-DE" dirty="0"/>
            </a:br>
            <a:r>
              <a:rPr lang="de-DE" dirty="0"/>
              <a:t>Wie kommen Sie mir vor?«</a:t>
            </a:r>
          </a:p>
          <a:p>
            <a:pPr marL="0" indent="0">
              <a:buNone/>
            </a:pPr>
            <a:r>
              <a:rPr lang="de-DE" dirty="0"/>
              <a:t>Um deinen engen Garten </a:t>
            </a:r>
            <a:br>
              <a:rPr lang="de-DE" dirty="0"/>
            </a:br>
            <a:r>
              <a:rPr lang="de-DE" dirty="0"/>
              <a:t>Läuft eine Straßenmauer rund. </a:t>
            </a:r>
            <a:br>
              <a:rPr lang="de-DE" dirty="0"/>
            </a:br>
            <a:r>
              <a:rPr lang="de-DE" dirty="0"/>
              <a:t>Draußen stehen Menschen und warten. </a:t>
            </a:r>
            <a:br>
              <a:rPr lang="de-DE" dirty="0"/>
            </a:br>
            <a:r>
              <a:rPr lang="de-DE" dirty="0"/>
              <a:t>Buben mit stürmischen Drachen </a:t>
            </a:r>
            <a:br>
              <a:rPr lang="de-DE" dirty="0"/>
            </a:br>
            <a:r>
              <a:rPr lang="de-DE" dirty="0"/>
              <a:t>Und Mädchen, die Kleine bewachen. </a:t>
            </a:r>
            <a:br>
              <a:rPr lang="de-DE" dirty="0"/>
            </a:br>
            <a:r>
              <a:rPr lang="de-DE" dirty="0"/>
              <a:t>Und vor dem Tor </a:t>
            </a:r>
            <a:br>
              <a:rPr lang="de-DE" dirty="0"/>
            </a:br>
            <a:r>
              <a:rPr lang="de-DE" dirty="0"/>
              <a:t>Verkauft der unsterbliche Greis die alten </a:t>
            </a:r>
            <a:br>
              <a:rPr lang="de-DE" dirty="0"/>
            </a:br>
            <a:r>
              <a:rPr lang="de-DE" dirty="0"/>
              <a:t>Zuckerstangen der Kindheit. </a:t>
            </a:r>
          </a:p>
          <a:p>
            <a:endParaRPr lang="cs-CZ" dirty="0"/>
          </a:p>
        </p:txBody>
      </p:sp>
    </p:spTree>
    <p:extLst>
      <p:ext uri="{BB962C8B-B14F-4D97-AF65-F5344CB8AC3E}">
        <p14:creationId xmlns:p14="http://schemas.microsoft.com/office/powerpoint/2010/main" val="3343178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Grundprinzipien der Moderne</a:t>
            </a:r>
            <a:endParaRPr lang="cs-CZ" dirty="0"/>
          </a:p>
        </p:txBody>
      </p:sp>
      <p:sp>
        <p:nvSpPr>
          <p:cNvPr id="3" name="Zástupný symbol pro obsah 2"/>
          <p:cNvSpPr>
            <a:spLocks noGrp="1"/>
          </p:cNvSpPr>
          <p:nvPr>
            <p:ph idx="1"/>
          </p:nvPr>
        </p:nvSpPr>
        <p:spPr/>
        <p:txBody>
          <a:bodyPr>
            <a:normAutofit lnSpcReduction="10000"/>
          </a:bodyPr>
          <a:lstStyle/>
          <a:p>
            <a:r>
              <a:rPr lang="de-DE" dirty="0"/>
              <a:t>Grundprinzipien der Moderne:</a:t>
            </a:r>
          </a:p>
          <a:p>
            <a:r>
              <a:rPr lang="de-DE" dirty="0"/>
              <a:t>Anfang: Industrialisierung, Technologisierung, Großstädte, Massengesellschaft</a:t>
            </a:r>
          </a:p>
          <a:p>
            <a:r>
              <a:rPr lang="de-DE" dirty="0"/>
              <a:t>Inspiration in den Naturwissenschaften, Technik, neue Medien</a:t>
            </a:r>
          </a:p>
          <a:p>
            <a:r>
              <a:rPr lang="de-DE" dirty="0"/>
              <a:t>Tendenzen: </a:t>
            </a:r>
            <a:r>
              <a:rPr lang="de-DE" dirty="0" err="1"/>
              <a:t>Fragmentarisierung</a:t>
            </a:r>
            <a:r>
              <a:rPr lang="de-DE" dirty="0"/>
              <a:t>, Vielfalt (</a:t>
            </a:r>
            <a:r>
              <a:rPr lang="de-DE" dirty="0" err="1"/>
              <a:t>Choc</a:t>
            </a:r>
            <a:r>
              <a:rPr lang="de-DE" dirty="0"/>
              <a:t> der </a:t>
            </a:r>
            <a:r>
              <a:rPr lang="cs-CZ" dirty="0" err="1"/>
              <a:t>Multiplizit</a:t>
            </a:r>
            <a:r>
              <a:rPr lang="de-DE" dirty="0" err="1"/>
              <a:t>ität</a:t>
            </a:r>
            <a:r>
              <a:rPr lang="de-DE" dirty="0"/>
              <a:t>), Schnitte – Filmtechnik, </a:t>
            </a:r>
            <a:r>
              <a:rPr lang="de-DE" dirty="0" err="1"/>
              <a:t>Infragestell</a:t>
            </a:r>
            <a:r>
              <a:rPr lang="cs-CZ" dirty="0"/>
              <a:t>u</a:t>
            </a:r>
            <a:r>
              <a:rPr lang="de-DE" dirty="0"/>
              <a:t>n</a:t>
            </a:r>
            <a:r>
              <a:rPr lang="cs-CZ" dirty="0"/>
              <a:t>g</a:t>
            </a:r>
            <a:r>
              <a:rPr lang="de-DE" dirty="0"/>
              <a:t> der Unterscheidung zwischen der Fiktion und der Realität</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23AE12-5AF5-4388-A714-7E732BBF2B03}"/>
              </a:ext>
            </a:extLst>
          </p:cNvPr>
          <p:cNvSpPr>
            <a:spLocks noGrp="1"/>
          </p:cNvSpPr>
          <p:nvPr>
            <p:ph type="title"/>
          </p:nvPr>
        </p:nvSpPr>
        <p:spPr/>
        <p:txBody>
          <a:bodyPr/>
          <a:lstStyle/>
          <a:p>
            <a:r>
              <a:rPr lang="cs-CZ" sz="4400" dirty="0" err="1"/>
              <a:t>Programm</a:t>
            </a:r>
            <a:r>
              <a:rPr lang="cs-CZ" sz="4400" dirty="0"/>
              <a:t> des </a:t>
            </a:r>
            <a:r>
              <a:rPr lang="cs-CZ" sz="4400" dirty="0" err="1"/>
              <a:t>Kurses</a:t>
            </a:r>
            <a:endParaRPr lang="cs-CZ" dirty="0"/>
          </a:p>
        </p:txBody>
      </p:sp>
      <p:sp>
        <p:nvSpPr>
          <p:cNvPr id="3" name="Zástupný obsah 2">
            <a:extLst>
              <a:ext uri="{FF2B5EF4-FFF2-40B4-BE49-F238E27FC236}">
                <a16:creationId xmlns:a16="http://schemas.microsoft.com/office/drawing/2014/main" id="{C2250471-E9C1-4E2F-843B-DD86200D456C}"/>
              </a:ext>
            </a:extLst>
          </p:cNvPr>
          <p:cNvSpPr>
            <a:spLocks noGrp="1"/>
          </p:cNvSpPr>
          <p:nvPr>
            <p:ph idx="1"/>
          </p:nvPr>
        </p:nvSpPr>
        <p:spPr/>
        <p:txBody>
          <a:bodyPr>
            <a:noAutofit/>
          </a:bodyPr>
          <a:lstStyle/>
          <a:p>
            <a:pPr marL="0" indent="0">
              <a:buNone/>
            </a:pPr>
            <a:r>
              <a:rPr lang="cs-CZ" sz="1400" dirty="0"/>
              <a:t>10. 2.5. </a:t>
            </a:r>
            <a:r>
              <a:rPr lang="cs-CZ" sz="1400" u="sng" dirty="0" err="1"/>
              <a:t>Photographie</a:t>
            </a:r>
            <a:r>
              <a:rPr lang="cs-CZ" sz="1400" u="sng" dirty="0"/>
              <a:t> </a:t>
            </a:r>
            <a:r>
              <a:rPr lang="cs-CZ" sz="1400" dirty="0"/>
              <a:t>in der </a:t>
            </a:r>
            <a:r>
              <a:rPr lang="cs-CZ" sz="1400" dirty="0" err="1"/>
              <a:t>deutschsprachigen</a:t>
            </a:r>
            <a:r>
              <a:rPr lang="cs-CZ" sz="1400" dirty="0"/>
              <a:t> Literatur der 2. </a:t>
            </a:r>
            <a:r>
              <a:rPr lang="cs-CZ" sz="1400" dirty="0" err="1"/>
              <a:t>Hälfte</a:t>
            </a:r>
            <a:r>
              <a:rPr lang="cs-CZ" sz="1400" dirty="0"/>
              <a:t> des 20. </a:t>
            </a:r>
            <a:r>
              <a:rPr lang="cs-CZ" sz="1400" dirty="0" err="1"/>
              <a:t>Jhs</a:t>
            </a:r>
            <a:r>
              <a:rPr lang="cs-CZ" sz="1400" dirty="0"/>
              <a:t> - Dokumente </a:t>
            </a:r>
            <a:r>
              <a:rPr lang="cs-CZ" sz="1400" dirty="0" err="1"/>
              <a:t>und</a:t>
            </a:r>
            <a:r>
              <a:rPr lang="cs-CZ" sz="1400" dirty="0"/>
              <a:t> </a:t>
            </a:r>
            <a:r>
              <a:rPr lang="cs-CZ" sz="1400" dirty="0" err="1"/>
              <a:t>Wahrheit</a:t>
            </a:r>
            <a:r>
              <a:rPr lang="cs-CZ" sz="1400" dirty="0"/>
              <a:t>? </a:t>
            </a:r>
            <a:r>
              <a:rPr lang="cs-CZ" sz="1400" dirty="0" err="1"/>
              <a:t>Einige</a:t>
            </a:r>
            <a:r>
              <a:rPr lang="cs-CZ" sz="1400" dirty="0"/>
              <a:t> </a:t>
            </a:r>
            <a:r>
              <a:rPr lang="cs-CZ" sz="1400" dirty="0" err="1"/>
              <a:t>Beispiele</a:t>
            </a:r>
            <a:r>
              <a:rPr lang="cs-CZ" sz="1400" dirty="0"/>
              <a:t>: Sebald, </a:t>
            </a:r>
            <a:r>
              <a:rPr lang="cs-CZ" sz="1400" dirty="0" err="1"/>
              <a:t>Ransmayr,Wallraff</a:t>
            </a:r>
            <a:r>
              <a:rPr lang="cs-CZ" sz="1400" dirty="0"/>
              <a:t>, Grass, </a:t>
            </a:r>
            <a:r>
              <a:rPr lang="cs-CZ" sz="1400" dirty="0" err="1"/>
              <a:t>Brussig</a:t>
            </a:r>
            <a:r>
              <a:rPr lang="cs-CZ" sz="1400" dirty="0"/>
              <a:t>, </a:t>
            </a:r>
            <a:r>
              <a:rPr lang="cs-CZ" sz="1400" dirty="0" err="1"/>
              <a:t>Vertlieb</a:t>
            </a:r>
            <a:endParaRPr lang="cs-CZ" sz="1400" dirty="0"/>
          </a:p>
          <a:p>
            <a:pPr marL="0" indent="0">
              <a:buNone/>
            </a:pPr>
            <a:r>
              <a:rPr lang="cs-CZ" sz="1400" dirty="0" err="1"/>
              <a:t>Seminar</a:t>
            </a:r>
            <a:r>
              <a:rPr lang="cs-CZ" sz="1400" dirty="0"/>
              <a:t>: Sebald: </a:t>
            </a:r>
            <a:r>
              <a:rPr lang="cs-CZ" sz="1400" dirty="0" err="1"/>
              <a:t>Austerlitz</a:t>
            </a:r>
            <a:r>
              <a:rPr lang="cs-CZ" sz="1400" dirty="0"/>
              <a:t> (S. 1-20), </a:t>
            </a:r>
            <a:r>
              <a:rPr lang="cs-CZ" sz="1400" dirty="0" err="1"/>
              <a:t>Brussig</a:t>
            </a:r>
            <a:r>
              <a:rPr lang="cs-CZ" sz="1400" dirty="0"/>
              <a:t>: </a:t>
            </a:r>
            <a:r>
              <a:rPr lang="cs-CZ" sz="1400" dirty="0" err="1"/>
              <a:t>Wie</a:t>
            </a:r>
            <a:r>
              <a:rPr lang="cs-CZ" sz="1400" dirty="0"/>
              <a:t> es </a:t>
            </a:r>
            <a:r>
              <a:rPr lang="cs-CZ" sz="1400" dirty="0" err="1"/>
              <a:t>leuchtet</a:t>
            </a:r>
            <a:r>
              <a:rPr lang="cs-CZ" sz="1400" dirty="0"/>
              <a:t>  (</a:t>
            </a:r>
            <a:r>
              <a:rPr lang="cs-CZ" sz="1400" dirty="0" err="1"/>
              <a:t>Auszug</a:t>
            </a:r>
            <a:r>
              <a:rPr lang="cs-CZ" sz="1400" dirty="0"/>
              <a:t>), </a:t>
            </a:r>
            <a:r>
              <a:rPr lang="cs-CZ" sz="1400" dirty="0" err="1"/>
              <a:t>Wallraff</a:t>
            </a:r>
            <a:r>
              <a:rPr lang="cs-CZ" sz="1400" dirty="0"/>
              <a:t>: Der Mann, der </a:t>
            </a:r>
            <a:r>
              <a:rPr lang="cs-CZ" sz="1400" dirty="0" err="1"/>
              <a:t>bei</a:t>
            </a:r>
            <a:r>
              <a:rPr lang="cs-CZ" sz="1400" dirty="0"/>
              <a:t> </a:t>
            </a:r>
            <a:r>
              <a:rPr lang="cs-CZ" sz="1400" dirty="0" err="1"/>
              <a:t>Bild</a:t>
            </a:r>
            <a:r>
              <a:rPr lang="cs-CZ" sz="1400" dirty="0"/>
              <a:t> Hans </a:t>
            </a:r>
            <a:r>
              <a:rPr lang="cs-CZ" sz="1400" dirty="0" err="1"/>
              <a:t>Esser</a:t>
            </a:r>
            <a:r>
              <a:rPr lang="cs-CZ" sz="1400" dirty="0"/>
              <a:t> </a:t>
            </a:r>
            <a:r>
              <a:rPr lang="cs-CZ" sz="1400" dirty="0" err="1"/>
              <a:t>war</a:t>
            </a:r>
            <a:r>
              <a:rPr lang="cs-CZ" sz="1400" dirty="0"/>
              <a:t> (</a:t>
            </a:r>
            <a:r>
              <a:rPr lang="cs-CZ" sz="1400" dirty="0" err="1"/>
              <a:t>Auszug</a:t>
            </a:r>
            <a:r>
              <a:rPr lang="cs-CZ" sz="1400" dirty="0"/>
              <a:t>), , </a:t>
            </a:r>
            <a:r>
              <a:rPr lang="cs-CZ" sz="1400" dirty="0" err="1"/>
              <a:t>Trojanow</a:t>
            </a:r>
            <a:r>
              <a:rPr lang="cs-CZ" sz="1400" dirty="0"/>
              <a:t>: </a:t>
            </a:r>
            <a:r>
              <a:rPr lang="cs-CZ" sz="1400" dirty="0" err="1"/>
              <a:t>Zu</a:t>
            </a:r>
            <a:r>
              <a:rPr lang="cs-CZ" sz="1400" dirty="0"/>
              <a:t> den </a:t>
            </a:r>
            <a:r>
              <a:rPr lang="cs-CZ" sz="1400" dirty="0" err="1"/>
              <a:t>heiligen</a:t>
            </a:r>
            <a:r>
              <a:rPr lang="cs-CZ" sz="1400" dirty="0"/>
              <a:t> </a:t>
            </a:r>
            <a:r>
              <a:rPr lang="cs-CZ" sz="1400" dirty="0" err="1"/>
              <a:t>Quellen</a:t>
            </a:r>
            <a:r>
              <a:rPr lang="cs-CZ" sz="1400" dirty="0"/>
              <a:t> des </a:t>
            </a:r>
            <a:r>
              <a:rPr lang="cs-CZ" sz="1400" dirty="0" err="1"/>
              <a:t>Islams</a:t>
            </a:r>
            <a:r>
              <a:rPr lang="cs-CZ" sz="1400" dirty="0"/>
              <a:t> </a:t>
            </a:r>
            <a:r>
              <a:rPr lang="cs-CZ" sz="1400" dirty="0" err="1"/>
              <a:t>und</a:t>
            </a:r>
            <a:r>
              <a:rPr lang="cs-CZ" sz="1400" dirty="0"/>
              <a:t> Der </a:t>
            </a:r>
            <a:r>
              <a:rPr lang="cs-CZ" sz="1400" dirty="0" err="1"/>
              <a:t>Weltensammler</a:t>
            </a:r>
            <a:r>
              <a:rPr lang="cs-CZ" sz="1400" dirty="0"/>
              <a:t> (</a:t>
            </a:r>
            <a:r>
              <a:rPr lang="cs-CZ" sz="1400" dirty="0" err="1"/>
              <a:t>Auszüge</a:t>
            </a:r>
            <a:r>
              <a:rPr lang="cs-CZ" sz="1400" dirty="0"/>
              <a:t>)</a:t>
            </a:r>
          </a:p>
          <a:p>
            <a:pPr marL="0" indent="0">
              <a:buNone/>
            </a:pPr>
            <a:r>
              <a:rPr lang="cs-CZ" sz="1400" dirty="0"/>
              <a:t> 11.2.5. </a:t>
            </a:r>
            <a:r>
              <a:rPr lang="cs-CZ" sz="1400" u="sng" dirty="0" err="1"/>
              <a:t>Gegenwartsliteratur</a:t>
            </a:r>
            <a:r>
              <a:rPr lang="cs-CZ" sz="1400" u="sng" dirty="0"/>
              <a:t> </a:t>
            </a:r>
            <a:r>
              <a:rPr lang="cs-CZ" sz="1400" u="sng" dirty="0" err="1"/>
              <a:t>III:Sgn</a:t>
            </a:r>
            <a:r>
              <a:rPr lang="cs-CZ" sz="1400" u="sng" dirty="0"/>
              <a:t>. </a:t>
            </a:r>
            <a:r>
              <a:rPr lang="cs-CZ" sz="1400" u="sng" dirty="0" err="1"/>
              <a:t>Migrationsliteratur</a:t>
            </a:r>
            <a:r>
              <a:rPr lang="cs-CZ" sz="1400" u="sng" dirty="0"/>
              <a:t>, Kolonialismus</a:t>
            </a:r>
          </a:p>
          <a:p>
            <a:pPr marL="0" indent="0">
              <a:buNone/>
            </a:pPr>
            <a:r>
              <a:rPr lang="cs-CZ" sz="1400" dirty="0" err="1"/>
              <a:t>Seminar</a:t>
            </a:r>
            <a:r>
              <a:rPr lang="cs-CZ" sz="1400" dirty="0"/>
              <a:t>: </a:t>
            </a:r>
            <a:r>
              <a:rPr lang="cs-CZ" sz="1400" dirty="0" err="1"/>
              <a:t>Özdamar</a:t>
            </a:r>
            <a:r>
              <a:rPr lang="cs-CZ" sz="1400" dirty="0"/>
              <a:t>: </a:t>
            </a:r>
            <a:r>
              <a:rPr lang="cs-CZ" sz="1400" dirty="0" err="1"/>
              <a:t>Mutterzunge</a:t>
            </a:r>
            <a:r>
              <a:rPr lang="cs-CZ" sz="1400" dirty="0"/>
              <a:t>, Moníková: </a:t>
            </a:r>
            <a:r>
              <a:rPr lang="cs-CZ" sz="1400" dirty="0" err="1"/>
              <a:t>Böhmen</a:t>
            </a:r>
            <a:r>
              <a:rPr lang="cs-CZ" sz="1400" dirty="0"/>
              <a:t> </a:t>
            </a:r>
            <a:r>
              <a:rPr lang="cs-CZ" sz="1400" dirty="0" err="1"/>
              <a:t>am</a:t>
            </a:r>
            <a:r>
              <a:rPr lang="cs-CZ" sz="1400" dirty="0"/>
              <a:t> </a:t>
            </a:r>
            <a:r>
              <a:rPr lang="cs-CZ" sz="1400" dirty="0" err="1"/>
              <a:t>Meer</a:t>
            </a:r>
            <a:r>
              <a:rPr lang="cs-CZ" sz="1400" dirty="0"/>
              <a:t> (</a:t>
            </a:r>
            <a:r>
              <a:rPr lang="cs-CZ" sz="1400" dirty="0" err="1"/>
              <a:t>Essay</a:t>
            </a:r>
            <a:r>
              <a:rPr lang="cs-CZ" sz="1400" dirty="0"/>
              <a:t>), </a:t>
            </a:r>
            <a:r>
              <a:rPr lang="cs-CZ" sz="1400" dirty="0" err="1"/>
              <a:t>Lenz</a:t>
            </a:r>
            <a:r>
              <a:rPr lang="cs-CZ" sz="1400" dirty="0"/>
              <a:t>: </a:t>
            </a:r>
            <a:r>
              <a:rPr lang="cs-CZ" sz="1400" dirty="0" err="1"/>
              <a:t>Morenga</a:t>
            </a:r>
            <a:r>
              <a:rPr lang="cs-CZ" sz="1400" dirty="0"/>
              <a:t> (</a:t>
            </a:r>
            <a:r>
              <a:rPr lang="cs-CZ" sz="1400" dirty="0" err="1"/>
              <a:t>Auszug</a:t>
            </a:r>
            <a:r>
              <a:rPr lang="cs-CZ" sz="1400" dirty="0"/>
              <a:t>)</a:t>
            </a:r>
          </a:p>
          <a:p>
            <a:pPr marL="0" indent="0">
              <a:buNone/>
            </a:pPr>
            <a:r>
              <a:rPr lang="cs-CZ" sz="1400" dirty="0" err="1"/>
              <a:t>Ausblick</a:t>
            </a:r>
            <a:r>
              <a:rPr lang="cs-CZ" sz="1400" dirty="0"/>
              <a:t>: </a:t>
            </a:r>
            <a:r>
              <a:rPr lang="cs-CZ" sz="1400" u="sng" dirty="0" err="1"/>
              <a:t>Echos</a:t>
            </a:r>
            <a:r>
              <a:rPr lang="cs-CZ" sz="1400" u="sng" dirty="0"/>
              <a:t> der </a:t>
            </a:r>
            <a:r>
              <a:rPr lang="cs-CZ" sz="1400" u="sng" dirty="0" err="1"/>
              <a:t>Moderne</a:t>
            </a:r>
            <a:r>
              <a:rPr lang="cs-CZ" sz="1400" u="sng" dirty="0"/>
              <a:t> </a:t>
            </a:r>
            <a:r>
              <a:rPr lang="cs-CZ" sz="1400" dirty="0"/>
              <a:t>in der </a:t>
            </a:r>
            <a:r>
              <a:rPr lang="cs-CZ" sz="1400" dirty="0" err="1"/>
              <a:t>Nachkriegszeit</a:t>
            </a:r>
            <a:r>
              <a:rPr lang="cs-CZ" sz="1400" dirty="0"/>
              <a:t>: Ende der </a:t>
            </a:r>
            <a:r>
              <a:rPr lang="cs-CZ" sz="1400" dirty="0" err="1"/>
              <a:t>Fiktion</a:t>
            </a:r>
            <a:r>
              <a:rPr lang="cs-CZ" sz="1400" dirty="0"/>
              <a:t> (</a:t>
            </a:r>
            <a:r>
              <a:rPr lang="cs-CZ" sz="1400" dirty="0" err="1"/>
              <a:t>Hildesheimer</a:t>
            </a:r>
            <a:r>
              <a:rPr lang="cs-CZ" sz="1400" dirty="0"/>
              <a:t>, </a:t>
            </a:r>
            <a:r>
              <a:rPr lang="cs-CZ" sz="1400" dirty="0" err="1"/>
              <a:t>Andersch</a:t>
            </a:r>
            <a:r>
              <a:rPr lang="cs-CZ" sz="1400" dirty="0"/>
              <a:t>), </a:t>
            </a:r>
            <a:r>
              <a:rPr lang="cs-CZ" sz="1400" dirty="0" err="1"/>
              <a:t>Sprachkrise</a:t>
            </a:r>
            <a:r>
              <a:rPr lang="cs-CZ" sz="1400" dirty="0"/>
              <a:t> nach </a:t>
            </a:r>
            <a:r>
              <a:rPr lang="cs-CZ" sz="1400" dirty="0" err="1"/>
              <a:t>Auschwitz</a:t>
            </a:r>
            <a:r>
              <a:rPr lang="cs-CZ" sz="1400" dirty="0"/>
              <a:t> (</a:t>
            </a:r>
            <a:r>
              <a:rPr lang="cs-CZ" sz="1400" dirty="0" err="1"/>
              <a:t>Adorno</a:t>
            </a:r>
            <a:r>
              <a:rPr lang="cs-CZ" sz="1400" dirty="0"/>
              <a:t> Sebald, </a:t>
            </a:r>
            <a:r>
              <a:rPr lang="cs-CZ" sz="1400" dirty="0" err="1"/>
              <a:t>Enzensberger</a:t>
            </a:r>
            <a:r>
              <a:rPr lang="cs-CZ" sz="1400" dirty="0"/>
              <a:t>, </a:t>
            </a:r>
            <a:r>
              <a:rPr lang="cs-CZ" sz="1400" dirty="0" err="1"/>
              <a:t>Celan</a:t>
            </a:r>
            <a:r>
              <a:rPr lang="cs-CZ" sz="1400" dirty="0"/>
              <a:t>). </a:t>
            </a:r>
            <a:r>
              <a:rPr lang="cs-CZ" sz="1400" dirty="0" err="1"/>
              <a:t>Seminar</a:t>
            </a:r>
            <a:r>
              <a:rPr lang="cs-CZ" sz="1400" dirty="0"/>
              <a:t>: </a:t>
            </a:r>
            <a:r>
              <a:rPr lang="cs-CZ" sz="1400" dirty="0" err="1"/>
              <a:t>Celan</a:t>
            </a:r>
            <a:r>
              <a:rPr lang="cs-CZ" sz="1400" dirty="0"/>
              <a:t>: Die </a:t>
            </a:r>
            <a:r>
              <a:rPr lang="cs-CZ" sz="1400" dirty="0" err="1"/>
              <a:t>Todesfuge</a:t>
            </a:r>
            <a:r>
              <a:rPr lang="cs-CZ" sz="1400" dirty="0"/>
              <a:t>: https://www.lyrikline.org/de/</a:t>
            </a:r>
            <a:r>
              <a:rPr lang="cs-CZ" sz="1400" dirty="0" err="1"/>
              <a:t>gedichte</a:t>
            </a:r>
            <a:r>
              <a:rPr lang="cs-CZ" sz="1400" dirty="0"/>
              <a:t>/todesfuge-66, </a:t>
            </a:r>
            <a:r>
              <a:rPr lang="cs-CZ" sz="1400" dirty="0" err="1"/>
              <a:t>Muschg</a:t>
            </a:r>
            <a:r>
              <a:rPr lang="cs-CZ" sz="1400" dirty="0"/>
              <a:t>: </a:t>
            </a:r>
            <a:r>
              <a:rPr lang="cs-CZ" sz="1400" dirty="0" err="1"/>
              <a:t>Rückkehr</a:t>
            </a:r>
            <a:r>
              <a:rPr lang="cs-CZ" sz="1400" dirty="0"/>
              <a:t> nach </a:t>
            </a:r>
            <a:r>
              <a:rPr lang="cs-CZ" sz="1400" dirty="0" err="1"/>
              <a:t>Fukushima</a:t>
            </a:r>
            <a:r>
              <a:rPr lang="cs-CZ" sz="1400" dirty="0"/>
              <a:t> (</a:t>
            </a:r>
            <a:r>
              <a:rPr lang="cs-CZ" sz="1400" dirty="0" err="1"/>
              <a:t>Auszug</a:t>
            </a:r>
            <a:r>
              <a:rPr lang="cs-CZ" sz="1400" dirty="0"/>
              <a:t>)</a:t>
            </a:r>
          </a:p>
          <a:p>
            <a:pPr marL="0" indent="0">
              <a:buNone/>
            </a:pPr>
            <a:r>
              <a:rPr lang="cs-CZ" sz="1400" dirty="0"/>
              <a:t>12. 12.5. </a:t>
            </a:r>
            <a:r>
              <a:rPr lang="cs-CZ" sz="1400" u="sng" dirty="0" err="1"/>
              <a:t>Gegenwartsliteratur</a:t>
            </a:r>
            <a:r>
              <a:rPr lang="cs-CZ" sz="1400" u="sng" dirty="0"/>
              <a:t> IV: a) </a:t>
            </a:r>
            <a:r>
              <a:rPr lang="cs-CZ" sz="1400" u="sng" dirty="0" err="1"/>
              <a:t>Ossis</a:t>
            </a:r>
            <a:r>
              <a:rPr lang="cs-CZ" sz="1400" u="sng" dirty="0"/>
              <a:t> </a:t>
            </a:r>
            <a:r>
              <a:rPr lang="cs-CZ" sz="1400" u="sng" dirty="0" err="1"/>
              <a:t>und</a:t>
            </a:r>
            <a:r>
              <a:rPr lang="cs-CZ" sz="1400" u="sng" dirty="0"/>
              <a:t> </a:t>
            </a:r>
            <a:r>
              <a:rPr lang="cs-CZ" sz="1400" u="sng" dirty="0" err="1"/>
              <a:t>Wessis</a:t>
            </a:r>
            <a:r>
              <a:rPr lang="cs-CZ" sz="1400" u="sng" dirty="0"/>
              <a:t> </a:t>
            </a:r>
            <a:r>
              <a:rPr lang="cs-CZ" sz="1400" dirty="0"/>
              <a:t>in der Literatur (</a:t>
            </a:r>
            <a:r>
              <a:rPr lang="cs-CZ" sz="1400" dirty="0" err="1"/>
              <a:t>Wende</a:t>
            </a:r>
            <a:r>
              <a:rPr lang="cs-CZ" sz="1400" dirty="0"/>
              <a:t> </a:t>
            </a:r>
            <a:r>
              <a:rPr lang="cs-CZ" sz="1400" dirty="0" err="1"/>
              <a:t>und</a:t>
            </a:r>
            <a:r>
              <a:rPr lang="cs-CZ" sz="1400" dirty="0"/>
              <a:t> Ostalgie), b)  </a:t>
            </a:r>
            <a:r>
              <a:rPr lang="cs-CZ" sz="1400" u="sng" dirty="0" err="1"/>
              <a:t>Postmoderne</a:t>
            </a:r>
            <a:endParaRPr lang="cs-CZ" sz="1400" u="sng" dirty="0"/>
          </a:p>
          <a:p>
            <a:pPr marL="0" indent="0">
              <a:buNone/>
            </a:pPr>
            <a:r>
              <a:rPr lang="cs-CZ" sz="1400" dirty="0" err="1"/>
              <a:t>Seminar</a:t>
            </a:r>
            <a:r>
              <a:rPr lang="cs-CZ" sz="1400" dirty="0"/>
              <a:t> : </a:t>
            </a:r>
            <a:r>
              <a:rPr lang="cs-CZ" sz="1400" dirty="0" err="1"/>
              <a:t>Hochhuth</a:t>
            </a:r>
            <a:r>
              <a:rPr lang="cs-CZ" sz="1400" dirty="0"/>
              <a:t>: </a:t>
            </a:r>
            <a:r>
              <a:rPr lang="cs-CZ" sz="1400" dirty="0" err="1"/>
              <a:t>Wessis</a:t>
            </a:r>
            <a:r>
              <a:rPr lang="cs-CZ" sz="1400" dirty="0"/>
              <a:t> in </a:t>
            </a:r>
            <a:r>
              <a:rPr lang="cs-CZ" sz="1400" dirty="0" err="1"/>
              <a:t>Weimar</a:t>
            </a:r>
            <a:r>
              <a:rPr lang="cs-CZ" sz="1400" dirty="0"/>
              <a:t> (</a:t>
            </a:r>
            <a:r>
              <a:rPr lang="cs-CZ" sz="1400" dirty="0" err="1"/>
              <a:t>Auszug</a:t>
            </a:r>
            <a:r>
              <a:rPr lang="cs-CZ" sz="1400" dirty="0"/>
              <a:t>), </a:t>
            </a:r>
            <a:r>
              <a:rPr lang="cs-CZ" sz="1400" dirty="0" err="1"/>
              <a:t>Süßkind</a:t>
            </a:r>
            <a:r>
              <a:rPr lang="cs-CZ" sz="1400" dirty="0"/>
              <a:t>: </a:t>
            </a:r>
            <a:r>
              <a:rPr lang="cs-CZ" sz="1400" dirty="0" err="1"/>
              <a:t>Das</a:t>
            </a:r>
            <a:r>
              <a:rPr lang="cs-CZ" sz="1400" dirty="0"/>
              <a:t> </a:t>
            </a:r>
            <a:r>
              <a:rPr lang="cs-CZ" sz="1400" dirty="0" err="1"/>
              <a:t>Parfüm</a:t>
            </a:r>
            <a:r>
              <a:rPr lang="cs-CZ" sz="1400" dirty="0"/>
              <a:t> (</a:t>
            </a:r>
            <a:r>
              <a:rPr lang="cs-CZ" sz="1400" dirty="0" err="1"/>
              <a:t>Auszug</a:t>
            </a:r>
            <a:r>
              <a:rPr lang="cs-CZ" sz="1400" dirty="0"/>
              <a:t>)</a:t>
            </a:r>
          </a:p>
          <a:p>
            <a:endParaRPr lang="cs-CZ" sz="1400" dirty="0"/>
          </a:p>
          <a:p>
            <a:endParaRPr lang="cs-CZ" sz="1400" dirty="0"/>
          </a:p>
        </p:txBody>
      </p:sp>
    </p:spTree>
    <p:extLst>
      <p:ext uri="{BB962C8B-B14F-4D97-AF65-F5344CB8AC3E}">
        <p14:creationId xmlns:p14="http://schemas.microsoft.com/office/powerpoint/2010/main" val="3544235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Die </a:t>
            </a:r>
            <a:r>
              <a:rPr lang="cs-CZ" dirty="0" err="1"/>
              <a:t>Moderne</a:t>
            </a:r>
            <a:r>
              <a:rPr lang="cs-CZ" dirty="0"/>
              <a:t> - </a:t>
            </a:r>
            <a:r>
              <a:rPr lang="cs-CZ" dirty="0" err="1"/>
              <a:t>Grundcharakteristik</a:t>
            </a:r>
            <a:endParaRPr lang="cs-CZ" dirty="0"/>
          </a:p>
        </p:txBody>
      </p:sp>
      <p:sp>
        <p:nvSpPr>
          <p:cNvPr id="3" name="Zástupný symbol pro obsah 2"/>
          <p:cNvSpPr>
            <a:spLocks noGrp="1"/>
          </p:cNvSpPr>
          <p:nvPr>
            <p:ph idx="1"/>
          </p:nvPr>
        </p:nvSpPr>
        <p:spPr/>
        <p:txBody>
          <a:bodyPr>
            <a:normAutofit fontScale="47500" lnSpcReduction="20000"/>
          </a:bodyPr>
          <a:lstStyle/>
          <a:p>
            <a:r>
              <a:rPr lang="de-DE" dirty="0"/>
              <a:t>Der Terminus Moderne wird nun </a:t>
            </a:r>
            <a:r>
              <a:rPr lang="de-DE" spc="300" dirty="0"/>
              <a:t>programmatisch</a:t>
            </a:r>
            <a:r>
              <a:rPr lang="de-DE" dirty="0"/>
              <a:t> im Sinne von </a:t>
            </a:r>
            <a:r>
              <a:rPr lang="de-DE" u="sng" spc="300" dirty="0"/>
              <a:t>gegenwärtig statt vorherig</a:t>
            </a:r>
            <a:r>
              <a:rPr lang="de-DE" dirty="0"/>
              <a:t>, </a:t>
            </a:r>
            <a:r>
              <a:rPr lang="de-DE" u="sng" dirty="0"/>
              <a:t>aktuel</a:t>
            </a:r>
            <a:r>
              <a:rPr lang="de-DE" dirty="0"/>
              <a:t>l statt verbraucht und überholt verwendet; jegliche Traditionsverbundenheit wird entschieden zurückgewiesen. Im Anschluss an diese &lt;</a:t>
            </a:r>
            <a:r>
              <a:rPr lang="de-DE" u="sng" dirty="0"/>
              <a:t>passatische Haltung der Avantgarde</a:t>
            </a:r>
            <a:r>
              <a:rPr lang="de-DE" dirty="0"/>
              <a:t>&gt; öffnen sich die bildnerischen und literarischen Künste in ihrem Umfeld </a:t>
            </a:r>
            <a:r>
              <a:rPr lang="de-DE" spc="300" dirty="0"/>
              <a:t>für die industrialisierte Welt </a:t>
            </a:r>
            <a:r>
              <a:rPr lang="de-DE" dirty="0"/>
              <a:t>und deren neue Medien – ein Prozess, an den sich eng die Vorstellung knüpft, </a:t>
            </a:r>
            <a:r>
              <a:rPr lang="de-DE" u="sng" dirty="0"/>
              <a:t>über alle vergangene Kultur und Kulturen in Form der Intertextualität frei verfüge</a:t>
            </a:r>
            <a:r>
              <a:rPr lang="cs-CZ" u="sng" dirty="0"/>
              <a:t>n</a:t>
            </a:r>
            <a:r>
              <a:rPr lang="de-DE" u="sng" dirty="0"/>
              <a:t> zu können</a:t>
            </a:r>
            <a:r>
              <a:rPr lang="de-DE" dirty="0"/>
              <a:t>: Diese alternative </a:t>
            </a:r>
            <a:r>
              <a:rPr lang="de-DE" spc="300" dirty="0"/>
              <a:t>Geste des souveränen Verfügens</a:t>
            </a:r>
            <a:r>
              <a:rPr lang="de-DE" dirty="0"/>
              <a:t> über den kulturellen Gesamttext und über die kulturelle, auch die literarische Tradition, ist ein prägnantes, vermutlich noch zu wenig beachtetes Merkmal der avantgardistischen Modernekonzeption, dass schließlich </a:t>
            </a:r>
            <a:r>
              <a:rPr lang="de-DE" u="sng" dirty="0"/>
              <a:t>in der Postmoderne spielerisch weitergeführt </a:t>
            </a:r>
            <a:r>
              <a:rPr lang="de-DE" dirty="0"/>
              <a:t>wird. Der damit einhergehenden Ausweitung des Werkbegriffs ist jedoch abzulesen, dass die industrialisierte Moderne und industrielle Epoche nach 1900 beginnen, ihre eigene Ästhetik freizusetzen: eine Ästhetik, die sich leiten lässt von einer Allianz zwischen Kunst und Industrie, und das heißt letztlich auch von ästhetischen und gesellschaftlicher Moderne. [...]Damit ist die Basis der Avantgarde-Literatur und so zugleich der dem Ästhetizismus der Jahrhundertwende entgegengesetzte Entwurf einer nicht-autonomen Kunst der  Moderne umrissen: es handelt sich hierbei um eine heteronom gedachte </a:t>
            </a:r>
            <a:r>
              <a:rPr lang="de-DE" u="sng" spc="300" dirty="0"/>
              <a:t>Poetik des Fragments, </a:t>
            </a:r>
            <a:r>
              <a:rPr lang="de-DE" dirty="0"/>
              <a:t>in der die »ästhetische Idee des Simultanen« und Fragmentarischen dominiert und die in Simultan- und Reihungsstil, </a:t>
            </a:r>
            <a:r>
              <a:rPr lang="de-DE" u="sng" spc="300" dirty="0"/>
              <a:t>filmische</a:t>
            </a:r>
            <a:r>
              <a:rPr lang="cs-CZ" u="sng" spc="300"/>
              <a:t>r</a:t>
            </a:r>
            <a:r>
              <a:rPr lang="de-DE" u="sng" spc="300"/>
              <a:t> </a:t>
            </a:r>
            <a:r>
              <a:rPr lang="de-DE" u="sng" spc="300" dirty="0"/>
              <a:t>Schreibweise</a:t>
            </a:r>
            <a:r>
              <a:rPr lang="de-DE" dirty="0"/>
              <a:t>, </a:t>
            </a:r>
            <a:r>
              <a:rPr lang="de-DE" u="sng" dirty="0" err="1"/>
              <a:t>Dokumentarismus</a:t>
            </a:r>
            <a:r>
              <a:rPr lang="de-DE" u="sng" dirty="0"/>
              <a:t> </a:t>
            </a:r>
            <a:r>
              <a:rPr lang="de-DE" dirty="0"/>
              <a:t>und </a:t>
            </a:r>
            <a:r>
              <a:rPr lang="de-DE" u="sng" dirty="0" err="1"/>
              <a:t>amimetischerMontagetechnik</a:t>
            </a:r>
            <a:r>
              <a:rPr lang="de-DE" u="sng" dirty="0"/>
              <a:t> </a:t>
            </a:r>
            <a:r>
              <a:rPr lang="de-DE" dirty="0"/>
              <a:t>ihre konkrete Realisationsformen findet. Jene schon von Baudelaire als Kennzeichen der Moderne benannten </a:t>
            </a:r>
            <a:r>
              <a:rPr lang="de-DE" u="sng" dirty="0"/>
              <a:t>Komponenten des Vorüberziehenden, Flüchtigen, Entschwindenden und Zufälligen</a:t>
            </a:r>
            <a:r>
              <a:rPr lang="de-DE" dirty="0"/>
              <a:t>, </a:t>
            </a:r>
            <a:r>
              <a:rPr lang="de-DE" u="sng" dirty="0"/>
              <a:t>Unüberschaubaren und Undurchschaubaren </a:t>
            </a:r>
            <a:r>
              <a:rPr lang="de-DE" dirty="0"/>
              <a:t>erlangen Bedeutung und damit zugleich kleinere Einheiten, eben das Fragment, konkret als Gesprächsfetzen, ausschnitthafte Eindrücke, Wahrnehmungspartikel, die der aktuellen Alltagsrealität entnommen sind</a:t>
            </a:r>
            <a:r>
              <a:rPr lang="cs-CZ"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Avantgarde</a:t>
            </a:r>
            <a:r>
              <a:rPr lang="cs-CZ" dirty="0"/>
              <a:t> - Dadaismus</a:t>
            </a:r>
          </a:p>
        </p:txBody>
      </p:sp>
      <p:sp>
        <p:nvSpPr>
          <p:cNvPr id="3" name="Zástupný symbol pro obsah 2"/>
          <p:cNvSpPr>
            <a:spLocks noGrp="1"/>
          </p:cNvSpPr>
          <p:nvPr>
            <p:ph idx="1"/>
          </p:nvPr>
        </p:nvSpPr>
        <p:spPr/>
        <p:txBody>
          <a:bodyPr/>
          <a:lstStyle/>
          <a:p>
            <a:pPr marL="0" indent="0">
              <a:buNone/>
            </a:pPr>
            <a:r>
              <a:rPr lang="cs-CZ" dirty="0"/>
              <a:t>Hugo </a:t>
            </a:r>
            <a:r>
              <a:rPr lang="cs-CZ" dirty="0" err="1"/>
              <a:t>Ball</a:t>
            </a:r>
            <a:r>
              <a:rPr lang="cs-CZ" dirty="0"/>
              <a:t> (1886-1927)</a:t>
            </a:r>
          </a:p>
          <a:p>
            <a:pPr marL="0" indent="0">
              <a:buNone/>
            </a:pPr>
            <a:r>
              <a:rPr lang="cs-CZ" dirty="0"/>
              <a:t>Hans </a:t>
            </a:r>
            <a:r>
              <a:rPr lang="cs-CZ" dirty="0" err="1"/>
              <a:t>Arp</a:t>
            </a:r>
            <a:r>
              <a:rPr lang="cs-CZ" dirty="0"/>
              <a:t> (1886-1966)</a:t>
            </a:r>
          </a:p>
          <a:p>
            <a:pPr marL="0" indent="0">
              <a:buNone/>
            </a:pPr>
            <a:r>
              <a:rPr lang="cs-CZ" dirty="0"/>
              <a:t>Kabaret </a:t>
            </a:r>
            <a:r>
              <a:rPr lang="cs-CZ" dirty="0" err="1"/>
              <a:t>Voltaire</a:t>
            </a:r>
            <a:r>
              <a:rPr lang="cs-CZ" dirty="0"/>
              <a:t> in </a:t>
            </a:r>
            <a:r>
              <a:rPr lang="cs-CZ" dirty="0" err="1"/>
              <a:t>Zürich</a:t>
            </a:r>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08104" y="1196752"/>
            <a:ext cx="2299327" cy="2693498"/>
          </a:xfrm>
          <a:prstGeom prst="rect">
            <a:avLst/>
          </a:prstGeom>
        </p:spPr>
      </p:pic>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624" y="3356992"/>
            <a:ext cx="2232248" cy="3414028"/>
          </a:xfrm>
          <a:prstGeom prst="rect">
            <a:avLst/>
          </a:prstGeom>
        </p:spPr>
      </p:pic>
      <p:sp>
        <p:nvSpPr>
          <p:cNvPr id="6" name="TextovéPole 5">
            <a:extLst>
              <a:ext uri="{FF2B5EF4-FFF2-40B4-BE49-F238E27FC236}">
                <a16:creationId xmlns:a16="http://schemas.microsoft.com/office/drawing/2014/main" id="{EED102F2-95D5-57D7-6C50-86F764345838}"/>
              </a:ext>
            </a:extLst>
          </p:cNvPr>
          <p:cNvSpPr txBox="1"/>
          <p:nvPr/>
        </p:nvSpPr>
        <p:spPr>
          <a:xfrm>
            <a:off x="3563888" y="3890250"/>
            <a:ext cx="4824536" cy="923330"/>
          </a:xfrm>
          <a:prstGeom prst="rect">
            <a:avLst/>
          </a:prstGeom>
          <a:noFill/>
        </p:spPr>
        <p:txBody>
          <a:bodyPr wrap="square" rtlCol="0">
            <a:spAutoFit/>
          </a:bodyPr>
          <a:lstStyle/>
          <a:p>
            <a:r>
              <a:rPr lang="cs-CZ" dirty="0">
                <a:hlinkClick r:id="rId4"/>
              </a:rPr>
              <a:t>https://www.youtube.com/watch?v</a:t>
            </a:r>
            <a:r>
              <a:rPr lang="cs-CZ">
                <a:hlinkClick r:id="rId4"/>
              </a:rPr>
              <a:t>=PWKP5OAsYZk</a:t>
            </a:r>
            <a:endParaRPr lang="cs-CZ"/>
          </a:p>
          <a:p>
            <a:endParaRPr lang="cs-CZ" dirty="0"/>
          </a:p>
        </p:txBody>
      </p:sp>
    </p:spTree>
    <p:extLst>
      <p:ext uri="{BB962C8B-B14F-4D97-AF65-F5344CB8AC3E}">
        <p14:creationId xmlns:p14="http://schemas.microsoft.com/office/powerpoint/2010/main" val="544870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3498937-05F5-32A9-2A39-7F7F246133C7}"/>
              </a:ext>
            </a:extLst>
          </p:cNvPr>
          <p:cNvSpPr>
            <a:spLocks noGrp="1"/>
          </p:cNvSpPr>
          <p:nvPr>
            <p:ph type="title"/>
          </p:nvPr>
        </p:nvSpPr>
        <p:spPr>
          <a:xfrm>
            <a:off x="457200" y="274638"/>
            <a:ext cx="8229600" cy="1143000"/>
          </a:xfrm>
        </p:spPr>
        <p:txBody>
          <a:bodyPr>
            <a:normAutofit fontScale="90000"/>
          </a:bodyPr>
          <a:lstStyle/>
          <a:p>
            <a:r>
              <a:rPr lang="cs-CZ" b="1" dirty="0"/>
              <a:t>R</a:t>
            </a:r>
            <a:r>
              <a:rPr lang="de-DE" b="1" dirty="0" err="1"/>
              <a:t>aoul</a:t>
            </a:r>
            <a:r>
              <a:rPr lang="de-DE" b="1" dirty="0"/>
              <a:t> Hausmann: </a:t>
            </a:r>
            <a:r>
              <a:rPr lang="de-DE" b="1" i="1" dirty="0"/>
              <a:t>Der Geist unserer Zeit</a:t>
            </a:r>
            <a:r>
              <a:rPr lang="de-DE" b="1" dirty="0"/>
              <a:t>(1920)</a:t>
            </a:r>
            <a:br>
              <a:rPr lang="de-DE" b="1" dirty="0"/>
            </a:br>
            <a:endParaRPr lang="en-US" dirty="0"/>
          </a:p>
        </p:txBody>
      </p:sp>
      <p:pic>
        <p:nvPicPr>
          <p:cNvPr id="5" name="Zástupný obsah 4" descr="Obsah obrázku zeď, interiér&#10;&#10;Popis byl vytvořen automaticky">
            <a:extLst>
              <a:ext uri="{FF2B5EF4-FFF2-40B4-BE49-F238E27FC236}">
                <a16:creationId xmlns:a16="http://schemas.microsoft.com/office/drawing/2014/main" id="{BFE7DBF0-5E92-7C8A-BDEC-9DCAE6C1DCA0}"/>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t="17999" r="1" b="1"/>
          <a:stretch/>
        </p:blipFill>
        <p:spPr>
          <a:xfrm>
            <a:off x="457200" y="1600201"/>
            <a:ext cx="3816510" cy="4277072"/>
          </a:xfrm>
          <a:noFill/>
        </p:spPr>
      </p:pic>
      <p:sp>
        <p:nvSpPr>
          <p:cNvPr id="12" name="Content Placeholder 3">
            <a:extLst>
              <a:ext uri="{FF2B5EF4-FFF2-40B4-BE49-F238E27FC236}">
                <a16:creationId xmlns:a16="http://schemas.microsoft.com/office/drawing/2014/main" id="{03463740-70EE-7971-FC4E-2636C02BDB41}"/>
              </a:ext>
            </a:extLst>
          </p:cNvPr>
          <p:cNvSpPr>
            <a:spLocks noGrp="1"/>
          </p:cNvSpPr>
          <p:nvPr>
            <p:ph sz="half" idx="2"/>
          </p:nvPr>
        </p:nvSpPr>
        <p:spPr>
          <a:xfrm>
            <a:off x="4273710" y="1600200"/>
            <a:ext cx="4413090" cy="4637112"/>
          </a:xfrm>
        </p:spPr>
        <p:txBody>
          <a:bodyPr>
            <a:normAutofit fontScale="55000" lnSpcReduction="20000"/>
          </a:bodyPr>
          <a:lstStyle/>
          <a:p>
            <a:r>
              <a:rPr lang="de-DE" dirty="0"/>
              <a:t>Diese mechanische Kopfmontage ist sicherlich Hausmanns berühmtestes Werk aus der Dada-Zeit. Historiker glauben, dass das Werk die Desillusionierung darstellt, die Hausmann angesichts der Unfähigkeit der deutschen Regierung empfand, Veränderungen zum Wohle der Nation vorzunehmen. Die Skulptur besteht aus einer hölzernen Hutmacherpuppe, an der verschiedene Gegenstände befestigt sind, darunter ein Maßband, ein Schmuckkästchen, ein Lineal, Kameraknöpfe aus Messing, ein Schreibmaschinenrad, ein altes Portemonnaie und ein undichter Teleskopbecher.</a:t>
            </a:r>
          </a:p>
          <a:p>
            <a:r>
              <a:rPr lang="de-DE" dirty="0"/>
              <a:t>Die Verwendung des hölzernen Kopfes spiegelt Hausmanns Haltung gegenüber dem typischen Menschen in einer korrupten Gesellschaft wider, der nur die Fähigkeit hatte, was der Zufall an der Außenseite seines Kopfes kleben ließ. Das Gehirn dieser Menschen, so Haussmann, bleibt leer. Hausmann kritisiert die Unfähigkeit zur Subtilität oder zum kritischen Denken und stellt diese Bürger als engstirnige Dummköpfe mit blinder Automatisierung dar.</a:t>
            </a:r>
          </a:p>
          <a:p>
            <a:endParaRPr lang="en-US" dirty="0"/>
          </a:p>
        </p:txBody>
      </p:sp>
      <p:sp>
        <p:nvSpPr>
          <p:cNvPr id="6" name="Zástupný symbol pro zápatí 5">
            <a:extLst>
              <a:ext uri="{FF2B5EF4-FFF2-40B4-BE49-F238E27FC236}">
                <a16:creationId xmlns:a16="http://schemas.microsoft.com/office/drawing/2014/main" id="{C3DA6A8D-2807-7FB2-1F46-0F2EB908C806}"/>
              </a:ext>
            </a:extLst>
          </p:cNvPr>
          <p:cNvSpPr>
            <a:spLocks noGrp="1"/>
          </p:cNvSpPr>
          <p:nvPr>
            <p:ph type="ftr" sz="quarter" idx="11"/>
          </p:nvPr>
        </p:nvSpPr>
        <p:spPr>
          <a:xfrm>
            <a:off x="-108520" y="6356350"/>
            <a:ext cx="9001000" cy="365125"/>
          </a:xfrm>
        </p:spPr>
        <p:txBody>
          <a:bodyPr/>
          <a:lstStyle/>
          <a:p>
            <a:r>
              <a:rPr lang="cs-CZ" dirty="0" err="1"/>
              <a:t>Quelle</a:t>
            </a:r>
            <a:r>
              <a:rPr lang="cs-CZ" dirty="0"/>
              <a:t>: https://malen-lernen.org/dadaismus/?__cf_chl_tk=NioBUWrNM3eznR4hNTjEC93K4Nm9NMXSFAKWGEInJx8-1676575186-0-gaNycGzNCeU#Raoul_Hausmann_Der_Geist_unserer_Zeit1920</a:t>
            </a:r>
          </a:p>
        </p:txBody>
      </p:sp>
    </p:spTree>
    <p:extLst>
      <p:ext uri="{BB962C8B-B14F-4D97-AF65-F5344CB8AC3E}">
        <p14:creationId xmlns:p14="http://schemas.microsoft.com/office/powerpoint/2010/main" val="4176813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332656"/>
            <a:ext cx="7772400" cy="1470025"/>
          </a:xfrm>
        </p:spPr>
        <p:txBody>
          <a:bodyPr>
            <a:normAutofit/>
          </a:bodyPr>
          <a:lstStyle/>
          <a:p>
            <a:r>
              <a:rPr lang="cs-CZ" sz="3200" dirty="0" err="1"/>
              <a:t>Kurzer</a:t>
            </a:r>
            <a:r>
              <a:rPr lang="cs-CZ" sz="3200" dirty="0"/>
              <a:t> </a:t>
            </a:r>
            <a:r>
              <a:rPr lang="cs-CZ" sz="3200" dirty="0" err="1"/>
              <a:t>Überblick</a:t>
            </a:r>
            <a:r>
              <a:rPr lang="cs-CZ" sz="3200" dirty="0"/>
              <a:t> der </a:t>
            </a:r>
            <a:r>
              <a:rPr lang="cs-CZ" sz="3200" dirty="0" err="1"/>
              <a:t>deutschsprachigen</a:t>
            </a:r>
            <a:r>
              <a:rPr lang="cs-CZ" sz="3200" dirty="0"/>
              <a:t> Literatur des 19. </a:t>
            </a:r>
            <a:r>
              <a:rPr lang="cs-CZ" sz="3200" dirty="0" err="1"/>
              <a:t>Jahrhunderts</a:t>
            </a:r>
            <a:r>
              <a:rPr lang="cs-CZ" sz="3200" dirty="0"/>
              <a:t>  </a:t>
            </a:r>
          </a:p>
        </p:txBody>
      </p:sp>
      <p:sp>
        <p:nvSpPr>
          <p:cNvPr id="3" name="Podnadpis 2"/>
          <p:cNvSpPr>
            <a:spLocks noGrp="1"/>
          </p:cNvSpPr>
          <p:nvPr>
            <p:ph type="subTitle" idx="1"/>
          </p:nvPr>
        </p:nvSpPr>
        <p:spPr>
          <a:xfrm>
            <a:off x="1371600" y="1700808"/>
            <a:ext cx="7016824" cy="3937992"/>
          </a:xfrm>
        </p:spPr>
        <p:txBody>
          <a:bodyPr>
            <a:normAutofit lnSpcReduction="10000"/>
          </a:bodyPr>
          <a:lstStyle/>
          <a:p>
            <a:r>
              <a:rPr lang="cs-CZ" dirty="0" err="1"/>
              <a:t>Anfang</a:t>
            </a:r>
            <a:r>
              <a:rPr lang="cs-CZ" dirty="0"/>
              <a:t> des 19. </a:t>
            </a:r>
            <a:r>
              <a:rPr lang="cs-CZ" dirty="0" err="1"/>
              <a:t>Jahrhunderts</a:t>
            </a:r>
            <a:r>
              <a:rPr lang="cs-CZ" dirty="0"/>
              <a:t>: </a:t>
            </a:r>
            <a:r>
              <a:rPr lang="cs-CZ" dirty="0" err="1"/>
              <a:t>späte</a:t>
            </a:r>
            <a:r>
              <a:rPr lang="cs-CZ" dirty="0"/>
              <a:t> </a:t>
            </a:r>
            <a:r>
              <a:rPr lang="cs-CZ" dirty="0" err="1"/>
              <a:t>Phase</a:t>
            </a:r>
            <a:r>
              <a:rPr lang="cs-CZ" dirty="0"/>
              <a:t> der </a:t>
            </a:r>
            <a:r>
              <a:rPr lang="cs-CZ" dirty="0" err="1"/>
              <a:t>Klassik</a:t>
            </a:r>
            <a:r>
              <a:rPr lang="cs-CZ" dirty="0"/>
              <a:t>: </a:t>
            </a:r>
            <a:r>
              <a:rPr lang="cs-CZ" dirty="0" err="1"/>
              <a:t>Goethe</a:t>
            </a:r>
            <a:r>
              <a:rPr lang="cs-CZ" dirty="0"/>
              <a:t> (1749 - 1832), Schiller (1759-1805)</a:t>
            </a:r>
          </a:p>
          <a:p>
            <a:r>
              <a:rPr lang="cs-CZ" dirty="0" err="1"/>
              <a:t>Frühromantik</a:t>
            </a:r>
            <a:r>
              <a:rPr lang="cs-CZ" dirty="0"/>
              <a:t>: Fr.  </a:t>
            </a:r>
            <a:r>
              <a:rPr lang="cs-CZ" dirty="0" err="1"/>
              <a:t>Schlegel</a:t>
            </a:r>
            <a:r>
              <a:rPr lang="cs-CZ" dirty="0"/>
              <a:t>(1772-1829, A. W. </a:t>
            </a:r>
            <a:r>
              <a:rPr lang="cs-CZ" dirty="0" err="1"/>
              <a:t>Schlegel</a:t>
            </a:r>
            <a:r>
              <a:rPr lang="cs-CZ" dirty="0"/>
              <a:t> (1767-1845), </a:t>
            </a:r>
            <a:r>
              <a:rPr lang="cs-CZ" dirty="0" err="1"/>
              <a:t>Novalis</a:t>
            </a:r>
            <a:r>
              <a:rPr lang="cs-CZ" dirty="0"/>
              <a:t> (1772-1801)</a:t>
            </a:r>
          </a:p>
          <a:p>
            <a:r>
              <a:rPr lang="cs-CZ" dirty="0"/>
              <a:t>um 1810: </a:t>
            </a:r>
            <a:r>
              <a:rPr lang="cs-CZ" dirty="0" err="1"/>
              <a:t>Spätromantik</a:t>
            </a:r>
            <a:r>
              <a:rPr lang="cs-CZ" dirty="0"/>
              <a:t>: E. T. A. Hoffmann (1776-1822)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60648"/>
            <a:ext cx="8229600" cy="1143000"/>
          </a:xfrm>
        </p:spPr>
        <p:txBody>
          <a:bodyPr>
            <a:normAutofit/>
          </a:bodyPr>
          <a:lstStyle/>
          <a:p>
            <a:r>
              <a:rPr lang="cs-CZ" sz="3200" dirty="0" err="1"/>
              <a:t>Kurzer</a:t>
            </a:r>
            <a:r>
              <a:rPr lang="cs-CZ" sz="3200" dirty="0"/>
              <a:t> </a:t>
            </a:r>
            <a:r>
              <a:rPr lang="cs-CZ" sz="3200" dirty="0" err="1"/>
              <a:t>Überblick</a:t>
            </a:r>
            <a:r>
              <a:rPr lang="cs-CZ" sz="3200" dirty="0"/>
              <a:t> der </a:t>
            </a:r>
            <a:r>
              <a:rPr lang="cs-CZ" sz="3200" dirty="0" err="1"/>
              <a:t>deutschsprachigen</a:t>
            </a:r>
            <a:r>
              <a:rPr lang="cs-CZ" sz="3200" dirty="0"/>
              <a:t> Literatur des 19. </a:t>
            </a:r>
            <a:r>
              <a:rPr lang="cs-CZ" sz="3200" dirty="0" err="1"/>
              <a:t>Jahrhunderts</a:t>
            </a:r>
            <a:r>
              <a:rPr lang="cs-CZ" sz="3200" dirty="0"/>
              <a:t> </a:t>
            </a:r>
          </a:p>
        </p:txBody>
      </p:sp>
      <p:sp>
        <p:nvSpPr>
          <p:cNvPr id="3" name="Zástupný symbol pro obsah 2"/>
          <p:cNvSpPr>
            <a:spLocks noGrp="1"/>
          </p:cNvSpPr>
          <p:nvPr>
            <p:ph idx="1"/>
          </p:nvPr>
        </p:nvSpPr>
        <p:spPr/>
        <p:txBody>
          <a:bodyPr>
            <a:normAutofit lnSpcReduction="10000"/>
          </a:bodyPr>
          <a:lstStyle/>
          <a:p>
            <a:r>
              <a:rPr lang="cs-CZ" dirty="0"/>
              <a:t>Nach dem </a:t>
            </a:r>
            <a:r>
              <a:rPr lang="cs-CZ" dirty="0" err="1"/>
              <a:t>Wiener</a:t>
            </a:r>
            <a:r>
              <a:rPr lang="cs-CZ" dirty="0"/>
              <a:t> Kongres 1815: Biedermeier: A. </a:t>
            </a:r>
            <a:r>
              <a:rPr lang="cs-CZ" dirty="0" err="1"/>
              <a:t>Stifter</a:t>
            </a:r>
            <a:r>
              <a:rPr lang="cs-CZ" dirty="0"/>
              <a:t>(1805-1868), E. </a:t>
            </a:r>
            <a:r>
              <a:rPr lang="cs-CZ" dirty="0" err="1"/>
              <a:t>Mörike</a:t>
            </a:r>
            <a:r>
              <a:rPr lang="cs-CZ" dirty="0"/>
              <a:t>(1804-1875), F. </a:t>
            </a:r>
            <a:r>
              <a:rPr lang="cs-CZ" dirty="0" err="1"/>
              <a:t>Grillparzer</a:t>
            </a:r>
            <a:r>
              <a:rPr lang="cs-CZ" dirty="0"/>
              <a:t> (1791-1872)</a:t>
            </a:r>
          </a:p>
          <a:p>
            <a:r>
              <a:rPr lang="cs-CZ" dirty="0"/>
              <a:t>2. </a:t>
            </a:r>
            <a:r>
              <a:rPr lang="cs-CZ" dirty="0" err="1"/>
              <a:t>Hälfte</a:t>
            </a:r>
            <a:r>
              <a:rPr lang="cs-CZ" dirty="0"/>
              <a:t> des 19. </a:t>
            </a:r>
            <a:r>
              <a:rPr lang="cs-CZ" dirty="0" err="1"/>
              <a:t>Jahrhunderts</a:t>
            </a:r>
            <a:r>
              <a:rPr lang="cs-CZ" dirty="0"/>
              <a:t>: </a:t>
            </a:r>
            <a:r>
              <a:rPr lang="cs-CZ" dirty="0" err="1"/>
              <a:t>poetischer</a:t>
            </a:r>
            <a:r>
              <a:rPr lang="cs-CZ" dirty="0"/>
              <a:t> Realismus: T. </a:t>
            </a:r>
            <a:r>
              <a:rPr lang="cs-CZ" dirty="0" err="1"/>
              <a:t>Fontane</a:t>
            </a:r>
            <a:r>
              <a:rPr lang="cs-CZ" dirty="0"/>
              <a:t>(1819-1898), W. </a:t>
            </a:r>
            <a:r>
              <a:rPr lang="cs-CZ" dirty="0" err="1"/>
              <a:t>Raabe</a:t>
            </a:r>
            <a:r>
              <a:rPr lang="cs-CZ" dirty="0"/>
              <a:t>(1831-1895), M. </a:t>
            </a:r>
            <a:r>
              <a:rPr lang="cs-CZ" dirty="0" err="1"/>
              <a:t>Ebner</a:t>
            </a:r>
            <a:r>
              <a:rPr lang="cs-CZ" dirty="0"/>
              <a:t>-</a:t>
            </a:r>
            <a:r>
              <a:rPr lang="cs-CZ" dirty="0" err="1"/>
              <a:t>Eschenbach</a:t>
            </a:r>
            <a:r>
              <a:rPr lang="cs-CZ" dirty="0"/>
              <a:t> (1830-1916), T. </a:t>
            </a:r>
            <a:r>
              <a:rPr lang="cs-CZ" dirty="0" err="1"/>
              <a:t>Storm</a:t>
            </a:r>
            <a:r>
              <a:rPr lang="cs-CZ" dirty="0"/>
              <a:t>(1817-1888)</a:t>
            </a:r>
          </a:p>
          <a:p>
            <a:r>
              <a:rPr lang="cs-CZ" dirty="0"/>
              <a:t>Nach 1880: Naturalismus: G. </a:t>
            </a:r>
            <a:r>
              <a:rPr lang="cs-CZ" dirty="0" err="1"/>
              <a:t>Hauptmann</a:t>
            </a:r>
            <a:r>
              <a:rPr lang="cs-CZ" dirty="0"/>
              <a:t>, A. </a:t>
            </a:r>
            <a:r>
              <a:rPr lang="cs-CZ" dirty="0" err="1"/>
              <a:t>Holz</a:t>
            </a:r>
            <a:r>
              <a:rPr lang="cs-CZ" dirty="0"/>
              <a:t>, J. </a:t>
            </a:r>
            <a:r>
              <a:rPr lang="cs-CZ" dirty="0" err="1"/>
              <a:t>Schlaf</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Naturalismus</a:t>
            </a:r>
          </a:p>
        </p:txBody>
      </p:sp>
      <p:sp>
        <p:nvSpPr>
          <p:cNvPr id="3" name="Zástupný symbol pro obsah 2"/>
          <p:cNvSpPr>
            <a:spLocks noGrp="1"/>
          </p:cNvSpPr>
          <p:nvPr>
            <p:ph idx="1"/>
          </p:nvPr>
        </p:nvSpPr>
        <p:spPr>
          <a:xfrm>
            <a:off x="0" y="1556792"/>
            <a:ext cx="8229600" cy="4525963"/>
          </a:xfrm>
        </p:spPr>
        <p:txBody>
          <a:bodyPr/>
          <a:lstStyle/>
          <a:p>
            <a:pPr>
              <a:buNone/>
            </a:pPr>
            <a:r>
              <a:rPr lang="cs-CZ" dirty="0"/>
              <a:t>	</a:t>
            </a:r>
            <a:r>
              <a:rPr lang="cs-CZ" dirty="0" err="1"/>
              <a:t>Gerhart</a:t>
            </a:r>
            <a:r>
              <a:rPr lang="cs-CZ" dirty="0"/>
              <a:t> </a:t>
            </a:r>
            <a:r>
              <a:rPr lang="cs-CZ" dirty="0" err="1"/>
              <a:t>Hauptmann</a:t>
            </a:r>
            <a:r>
              <a:rPr lang="cs-CZ" dirty="0"/>
              <a:t> (1862-1946):</a:t>
            </a:r>
          </a:p>
          <a:p>
            <a:pPr>
              <a:buNone/>
            </a:pPr>
            <a:r>
              <a:rPr lang="cs-CZ" i="1" dirty="0"/>
              <a:t>Vor </a:t>
            </a:r>
            <a:r>
              <a:rPr lang="cs-CZ" i="1" dirty="0" err="1"/>
              <a:t>Sonnenaufgang</a:t>
            </a:r>
            <a:r>
              <a:rPr lang="cs-CZ" i="1" dirty="0"/>
              <a:t> </a:t>
            </a:r>
            <a:r>
              <a:rPr lang="cs-CZ" dirty="0"/>
              <a:t>(1889) – </a:t>
            </a:r>
            <a:r>
              <a:rPr lang="cs-CZ" dirty="0" err="1"/>
              <a:t>Problem</a:t>
            </a:r>
            <a:r>
              <a:rPr lang="cs-CZ" dirty="0"/>
              <a:t> der </a:t>
            </a:r>
            <a:r>
              <a:rPr lang="cs-CZ" dirty="0" err="1"/>
              <a:t>Alkoholsucht</a:t>
            </a:r>
            <a:r>
              <a:rPr lang="cs-CZ" dirty="0"/>
              <a:t> </a:t>
            </a:r>
            <a:r>
              <a:rPr lang="cs-CZ" dirty="0" err="1"/>
              <a:t>und</a:t>
            </a:r>
            <a:r>
              <a:rPr lang="cs-CZ" dirty="0"/>
              <a:t> der </a:t>
            </a:r>
            <a:r>
              <a:rPr lang="cs-CZ" dirty="0" err="1"/>
              <a:t>Familienbeziehungen</a:t>
            </a:r>
            <a:endParaRPr lang="cs-CZ" dirty="0"/>
          </a:p>
          <a:p>
            <a:pPr>
              <a:buNone/>
            </a:pPr>
            <a:r>
              <a:rPr lang="cs-CZ" i="1" dirty="0"/>
              <a:t>Die Weber </a:t>
            </a:r>
            <a:r>
              <a:rPr lang="cs-CZ" dirty="0"/>
              <a:t>(1891/2) – </a:t>
            </a:r>
            <a:r>
              <a:rPr lang="cs-CZ" dirty="0" err="1"/>
              <a:t>Aufstand</a:t>
            </a:r>
            <a:r>
              <a:rPr lang="cs-CZ" dirty="0"/>
              <a:t> der Weber, </a:t>
            </a:r>
            <a:r>
              <a:rPr lang="cs-CZ" dirty="0" err="1"/>
              <a:t>geschrieben</a:t>
            </a:r>
            <a:r>
              <a:rPr lang="cs-CZ" dirty="0"/>
              <a:t> </a:t>
            </a:r>
            <a:r>
              <a:rPr lang="cs-CZ" dirty="0" err="1"/>
              <a:t>im</a:t>
            </a:r>
            <a:r>
              <a:rPr lang="cs-CZ" dirty="0"/>
              <a:t> </a:t>
            </a:r>
            <a:r>
              <a:rPr lang="cs-CZ" dirty="0" err="1"/>
              <a:t>schlesischen</a:t>
            </a:r>
            <a:r>
              <a:rPr lang="cs-CZ" dirty="0"/>
              <a:t> Dialekt</a:t>
            </a:r>
          </a:p>
        </p:txBody>
      </p:sp>
      <p:pic>
        <p:nvPicPr>
          <p:cNvPr id="4" name="Obrázek 3" descr="220px-Scolik_-_Gerhart_Hauptmann.jpg"/>
          <p:cNvPicPr>
            <a:picLocks noChangeAspect="1"/>
          </p:cNvPicPr>
          <p:nvPr/>
        </p:nvPicPr>
        <p:blipFill>
          <a:blip r:embed="rId2" cstate="print"/>
          <a:stretch>
            <a:fillRect/>
          </a:stretch>
        </p:blipFill>
        <p:spPr>
          <a:xfrm>
            <a:off x="7092280" y="0"/>
            <a:ext cx="1775440" cy="2412984"/>
          </a:xfrm>
          <a:prstGeom prst="rect">
            <a:avLst/>
          </a:prstGeom>
        </p:spPr>
      </p:pic>
      <p:pic>
        <p:nvPicPr>
          <p:cNvPr id="5" name="Obrázek 4" descr="220px-Die_Weber_1897_by_Emil_Orlik.jpg"/>
          <p:cNvPicPr>
            <a:picLocks noChangeAspect="1"/>
          </p:cNvPicPr>
          <p:nvPr/>
        </p:nvPicPr>
        <p:blipFill>
          <a:blip r:embed="rId3" cstate="print"/>
          <a:stretch>
            <a:fillRect/>
          </a:stretch>
        </p:blipFill>
        <p:spPr>
          <a:xfrm>
            <a:off x="6229440" y="4221088"/>
            <a:ext cx="2914560" cy="204019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Naturalismus</a:t>
            </a:r>
          </a:p>
        </p:txBody>
      </p:sp>
      <p:sp>
        <p:nvSpPr>
          <p:cNvPr id="3" name="Zástupný symbol pro obsah 2"/>
          <p:cNvSpPr>
            <a:spLocks noGrp="1"/>
          </p:cNvSpPr>
          <p:nvPr>
            <p:ph idx="1"/>
          </p:nvPr>
        </p:nvSpPr>
        <p:spPr/>
        <p:txBody>
          <a:bodyPr>
            <a:normAutofit/>
          </a:bodyPr>
          <a:lstStyle/>
          <a:p>
            <a:r>
              <a:rPr lang="de-DE" dirty="0"/>
              <a:t>Arno Holz (1863-1929) und Johannes Schlaf(1862-1941):</a:t>
            </a:r>
          </a:p>
          <a:p>
            <a:pPr>
              <a:buNone/>
            </a:pPr>
            <a:r>
              <a:rPr lang="de-DE" dirty="0"/>
              <a:t>Die </a:t>
            </a:r>
            <a:r>
              <a:rPr lang="de-DE" i="1" dirty="0"/>
              <a:t>Familie </a:t>
            </a:r>
            <a:r>
              <a:rPr lang="de-DE" i="1" dirty="0" err="1"/>
              <a:t>Selicke</a:t>
            </a:r>
            <a:r>
              <a:rPr lang="de-DE" i="1" dirty="0"/>
              <a:t> </a:t>
            </a:r>
            <a:r>
              <a:rPr lang="de-DE" dirty="0"/>
              <a:t>(1890) – komplette</a:t>
            </a:r>
            <a:r>
              <a:rPr lang="cs-CZ" dirty="0"/>
              <a:t>r</a:t>
            </a:r>
            <a:r>
              <a:rPr lang="de-DE" dirty="0"/>
              <a:t> Zerfall einer Familie zwischen de</a:t>
            </a:r>
            <a:r>
              <a:rPr lang="cs-CZ" dirty="0"/>
              <a:t>m</a:t>
            </a:r>
            <a:r>
              <a:rPr lang="de-DE" dirty="0"/>
              <a:t> Klein</a:t>
            </a:r>
            <a:r>
              <a:rPr lang="cs-CZ" dirty="0" err="1"/>
              <a:t>bürgertum</a:t>
            </a:r>
            <a:r>
              <a:rPr lang="de-DE" dirty="0"/>
              <a:t> und dem Proletariat, im Berliner Dialekt</a:t>
            </a:r>
          </a:p>
          <a:p>
            <a:pPr>
              <a:buNone/>
            </a:pPr>
            <a:r>
              <a:rPr lang="de-DE" i="1" dirty="0"/>
              <a:t>Papa Hamlet </a:t>
            </a:r>
            <a:r>
              <a:rPr lang="de-DE" dirty="0"/>
              <a:t>(1889)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Zeitliche</a:t>
            </a:r>
            <a:r>
              <a:rPr lang="cs-CZ" dirty="0"/>
              <a:t> </a:t>
            </a:r>
            <a:r>
              <a:rPr lang="cs-CZ" dirty="0" err="1"/>
              <a:t>Einrahmung</a:t>
            </a:r>
            <a:r>
              <a:rPr lang="cs-CZ" dirty="0"/>
              <a:t> der </a:t>
            </a:r>
            <a:r>
              <a:rPr lang="cs-CZ" dirty="0" err="1"/>
              <a:t>Moderne</a:t>
            </a:r>
            <a:endParaRPr lang="cs-CZ" dirty="0"/>
          </a:p>
        </p:txBody>
      </p:sp>
      <p:sp>
        <p:nvSpPr>
          <p:cNvPr id="3" name="Zástupný symbol pro obsah 2"/>
          <p:cNvSpPr>
            <a:spLocks noGrp="1"/>
          </p:cNvSpPr>
          <p:nvPr>
            <p:ph idx="1"/>
          </p:nvPr>
        </p:nvSpPr>
        <p:spPr/>
        <p:txBody>
          <a:bodyPr>
            <a:normAutofit fontScale="92500" lnSpcReduction="10000"/>
          </a:bodyPr>
          <a:lstStyle/>
          <a:p>
            <a:r>
              <a:rPr lang="de-DE" dirty="0"/>
              <a:t>1887 – freie literarische Vereinigung „Durch!“ – Thesen zur literarischen Moderne</a:t>
            </a:r>
            <a:endParaRPr lang="cs-CZ" dirty="0"/>
          </a:p>
          <a:p>
            <a:r>
              <a:rPr lang="cs-CZ" dirty="0"/>
              <a:t>1889 </a:t>
            </a:r>
            <a:r>
              <a:rPr lang="cs-CZ" dirty="0" err="1"/>
              <a:t>gegründet</a:t>
            </a:r>
            <a:r>
              <a:rPr lang="cs-CZ" dirty="0"/>
              <a:t> </a:t>
            </a:r>
            <a:r>
              <a:rPr lang="cs-CZ" dirty="0" err="1"/>
              <a:t>das</a:t>
            </a:r>
            <a:r>
              <a:rPr lang="cs-CZ" dirty="0"/>
              <a:t> </a:t>
            </a:r>
            <a:r>
              <a:rPr lang="cs-CZ" dirty="0" err="1"/>
              <a:t>Theaterverein</a:t>
            </a:r>
            <a:r>
              <a:rPr lang="cs-CZ" dirty="0"/>
              <a:t>„</a:t>
            </a:r>
            <a:r>
              <a:rPr lang="cs-CZ" dirty="0" err="1"/>
              <a:t>Freie</a:t>
            </a:r>
            <a:r>
              <a:rPr lang="cs-CZ" dirty="0"/>
              <a:t> </a:t>
            </a:r>
            <a:r>
              <a:rPr lang="cs-CZ" dirty="0" err="1"/>
              <a:t>Bühne</a:t>
            </a:r>
            <a:r>
              <a:rPr lang="cs-CZ" dirty="0"/>
              <a:t> Berlin“ </a:t>
            </a:r>
          </a:p>
          <a:p>
            <a:r>
              <a:rPr lang="de-DE" dirty="0"/>
              <a:t>1895 Manifest der tschechischen Moderne</a:t>
            </a:r>
            <a:endParaRPr lang="cs-CZ" dirty="0"/>
          </a:p>
          <a:p>
            <a:r>
              <a:rPr lang="de-DE" dirty="0"/>
              <a:t>1912 – </a:t>
            </a:r>
            <a:r>
              <a:rPr lang="de-DE" dirty="0" err="1"/>
              <a:t>Appolinaire</a:t>
            </a:r>
            <a:r>
              <a:rPr lang="de-DE" dirty="0"/>
              <a:t>: </a:t>
            </a:r>
            <a:r>
              <a:rPr lang="cs-CZ" dirty="0"/>
              <a:t>„</a:t>
            </a:r>
            <a:r>
              <a:rPr lang="de-DE" dirty="0"/>
              <a:t>Avantgardismus</a:t>
            </a:r>
            <a:r>
              <a:rPr lang="cs-CZ" dirty="0"/>
              <a:t>“</a:t>
            </a:r>
          </a:p>
          <a:p>
            <a:r>
              <a:rPr lang="de-DE" dirty="0"/>
              <a:t>Ä</a:t>
            </a:r>
            <a:r>
              <a:rPr lang="cs-CZ" dirty="0"/>
              <a:t>s</a:t>
            </a:r>
            <a:r>
              <a:rPr lang="de-DE" dirty="0" err="1"/>
              <a:t>thetik</a:t>
            </a:r>
            <a:r>
              <a:rPr lang="de-DE" dirty="0"/>
              <a:t> der Hässlichkeit (Benn – 1912)</a:t>
            </a:r>
            <a:endParaRPr lang="cs-CZ" dirty="0"/>
          </a:p>
          <a:p>
            <a:r>
              <a:rPr lang="de-DE" dirty="0"/>
              <a:t>Ende? Bücherverbrennung im Nationalsozialismus</a:t>
            </a:r>
            <a:endParaRPr lang="cs-CZ" dirty="0"/>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Mögliche</a:t>
            </a:r>
            <a:r>
              <a:rPr lang="cs-CZ" dirty="0"/>
              <a:t> </a:t>
            </a:r>
            <a:r>
              <a:rPr lang="cs-CZ" dirty="0" err="1"/>
              <a:t>Unterteilungen</a:t>
            </a:r>
            <a:endParaRPr lang="cs-CZ" dirty="0"/>
          </a:p>
        </p:txBody>
      </p:sp>
      <p:sp>
        <p:nvSpPr>
          <p:cNvPr id="3" name="Zástupný symbol pro obsah 2"/>
          <p:cNvSpPr>
            <a:spLocks noGrp="1"/>
          </p:cNvSpPr>
          <p:nvPr>
            <p:ph idx="1"/>
          </p:nvPr>
        </p:nvSpPr>
        <p:spPr/>
        <p:txBody>
          <a:bodyPr>
            <a:normAutofit fontScale="77500" lnSpcReduction="20000"/>
          </a:bodyPr>
          <a:lstStyle/>
          <a:p>
            <a:r>
              <a:rPr lang="de-DE" dirty="0"/>
              <a:t>1. Naturalismus – </a:t>
            </a:r>
            <a:r>
              <a:rPr lang="de-DE" dirty="0" err="1"/>
              <a:t>wirklichkeitstreue</a:t>
            </a:r>
            <a:r>
              <a:rPr lang="de-DE" dirty="0"/>
              <a:t>, nicht verschönende Reportage der Außenwelt → Neorealismus</a:t>
            </a:r>
            <a:endParaRPr lang="cs-CZ" dirty="0"/>
          </a:p>
          <a:p>
            <a:r>
              <a:rPr lang="de-DE" dirty="0"/>
              <a:t>2. Wiener Moderne (Bahr, Hoffmannsthal) – Phantastik der Innenwelt, Magische, symbolreiche  Welt aus der Tradition Nietzsche / Wagner → Expressionismus, Kafka, Surrealismus, magischer Realismus</a:t>
            </a:r>
            <a:endParaRPr lang="cs-CZ" dirty="0"/>
          </a:p>
          <a:p>
            <a:r>
              <a:rPr lang="de-DE" dirty="0"/>
              <a:t>3. Futurismus – Technik </a:t>
            </a:r>
            <a:r>
              <a:rPr lang="cs-CZ" dirty="0"/>
              <a:t> </a:t>
            </a:r>
            <a:r>
              <a:rPr lang="cs-CZ" dirty="0" err="1"/>
              <a:t>und</a:t>
            </a:r>
            <a:r>
              <a:rPr lang="cs-CZ" dirty="0"/>
              <a:t> </a:t>
            </a:r>
            <a:r>
              <a:rPr lang="cs-CZ" dirty="0" err="1"/>
              <a:t>das</a:t>
            </a:r>
            <a:r>
              <a:rPr lang="cs-CZ" dirty="0"/>
              <a:t> </a:t>
            </a:r>
            <a:r>
              <a:rPr lang="de-DE" dirty="0"/>
              <a:t>Schreiben, Sprachexperimente, Konzentration auf die Form /Medium → </a:t>
            </a:r>
            <a:r>
              <a:rPr lang="de-DE" dirty="0" err="1"/>
              <a:t>Lettrismus</a:t>
            </a:r>
            <a:r>
              <a:rPr lang="de-DE" dirty="0"/>
              <a:t>, Bruitismus, Dadaismus, Postmoderne</a:t>
            </a:r>
            <a:endParaRPr lang="cs-CZ" dirty="0"/>
          </a:p>
          <a:p>
            <a:r>
              <a:rPr lang="de-DE" dirty="0"/>
              <a:t>Modernen: ästhetizistische M  (</a:t>
            </a:r>
            <a:r>
              <a:rPr lang="de-DE" dirty="0" err="1"/>
              <a:t>l´art</a:t>
            </a:r>
            <a:r>
              <a:rPr lang="de-DE" dirty="0"/>
              <a:t> </a:t>
            </a:r>
            <a:r>
              <a:rPr lang="de-DE" dirty="0" err="1"/>
              <a:t>pour</a:t>
            </a:r>
            <a:r>
              <a:rPr lang="de-DE" dirty="0"/>
              <a:t> </a:t>
            </a:r>
            <a:r>
              <a:rPr lang="de-DE" dirty="0" err="1"/>
              <a:t>l´art</a:t>
            </a:r>
            <a:r>
              <a:rPr lang="de-DE" dirty="0"/>
              <a:t>), avantgardistische, klassische</a:t>
            </a:r>
            <a:endParaRPr lang="cs-CZ" dirty="0"/>
          </a:p>
          <a:p>
            <a:endParaRPr lang="cs-CZ" dirty="0"/>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Wiener</a:t>
            </a:r>
            <a:r>
              <a:rPr lang="cs-CZ" dirty="0"/>
              <a:t> </a:t>
            </a:r>
            <a:r>
              <a:rPr lang="cs-CZ" dirty="0" err="1"/>
              <a:t>Moderne</a:t>
            </a:r>
            <a:r>
              <a:rPr lang="cs-CZ" dirty="0"/>
              <a:t> – um </a:t>
            </a:r>
            <a:r>
              <a:rPr lang="cs-CZ" dirty="0" err="1"/>
              <a:t>die</a:t>
            </a:r>
            <a:r>
              <a:rPr lang="cs-CZ" dirty="0"/>
              <a:t> </a:t>
            </a:r>
            <a:r>
              <a:rPr lang="cs-CZ" dirty="0" err="1"/>
              <a:t>Jahrhundertwende</a:t>
            </a:r>
            <a:endParaRPr lang="cs-CZ" dirty="0"/>
          </a:p>
        </p:txBody>
      </p:sp>
      <p:sp>
        <p:nvSpPr>
          <p:cNvPr id="3" name="Zástupný symbol pro obsah 2"/>
          <p:cNvSpPr>
            <a:spLocks noGrp="1"/>
          </p:cNvSpPr>
          <p:nvPr>
            <p:ph idx="1"/>
          </p:nvPr>
        </p:nvSpPr>
        <p:spPr/>
        <p:txBody>
          <a:bodyPr>
            <a:normAutofit lnSpcReduction="10000"/>
          </a:bodyPr>
          <a:lstStyle/>
          <a:p>
            <a:r>
              <a:rPr lang="cs-CZ" dirty="0" err="1"/>
              <a:t>neuromantische</a:t>
            </a:r>
            <a:r>
              <a:rPr lang="cs-CZ" dirty="0"/>
              <a:t>, </a:t>
            </a:r>
            <a:r>
              <a:rPr lang="cs-CZ" dirty="0" err="1"/>
              <a:t>phantastische</a:t>
            </a:r>
            <a:r>
              <a:rPr lang="cs-CZ" dirty="0"/>
              <a:t> Elemente der </a:t>
            </a:r>
            <a:r>
              <a:rPr lang="cs-CZ" dirty="0" err="1"/>
              <a:t>inneren</a:t>
            </a:r>
            <a:r>
              <a:rPr lang="cs-CZ" dirty="0"/>
              <a:t> </a:t>
            </a:r>
            <a:r>
              <a:rPr lang="cs-CZ" dirty="0" err="1"/>
              <a:t>Welt</a:t>
            </a:r>
            <a:endParaRPr lang="cs-CZ" dirty="0"/>
          </a:p>
          <a:p>
            <a:r>
              <a:rPr lang="cs-CZ" dirty="0" err="1"/>
              <a:t>Inspiration</a:t>
            </a:r>
            <a:r>
              <a:rPr lang="cs-CZ" dirty="0"/>
              <a:t>: F. </a:t>
            </a:r>
            <a:r>
              <a:rPr lang="cs-CZ" dirty="0" err="1"/>
              <a:t>Nietzsche</a:t>
            </a:r>
            <a:r>
              <a:rPr lang="cs-CZ" dirty="0"/>
              <a:t>, R. Wagner</a:t>
            </a:r>
          </a:p>
          <a:p>
            <a:r>
              <a:rPr lang="cs-CZ" dirty="0" err="1"/>
              <a:t>beeinflusst</a:t>
            </a:r>
            <a:r>
              <a:rPr lang="cs-CZ" dirty="0"/>
              <a:t> Kafka, </a:t>
            </a:r>
          </a:p>
          <a:p>
            <a:pPr>
              <a:buNone/>
            </a:pPr>
            <a:r>
              <a:rPr lang="cs-CZ" dirty="0" err="1"/>
              <a:t>Expressionismus</a:t>
            </a:r>
            <a:r>
              <a:rPr lang="cs-CZ" dirty="0"/>
              <a:t>, Surrealismus, </a:t>
            </a:r>
          </a:p>
          <a:p>
            <a:pPr>
              <a:buNone/>
            </a:pPr>
            <a:r>
              <a:rPr lang="cs-CZ" dirty="0" err="1"/>
              <a:t>magischen</a:t>
            </a:r>
            <a:r>
              <a:rPr lang="cs-CZ" dirty="0"/>
              <a:t> Realismus</a:t>
            </a:r>
          </a:p>
          <a:p>
            <a:r>
              <a:rPr lang="cs-CZ" dirty="0"/>
              <a:t>in der </a:t>
            </a:r>
            <a:r>
              <a:rPr lang="cs-CZ" dirty="0" err="1"/>
              <a:t>darstellenden</a:t>
            </a:r>
            <a:r>
              <a:rPr lang="cs-CZ" dirty="0"/>
              <a:t> </a:t>
            </a:r>
            <a:r>
              <a:rPr lang="cs-CZ" dirty="0" err="1"/>
              <a:t>Kunst</a:t>
            </a:r>
            <a:r>
              <a:rPr lang="cs-CZ" dirty="0"/>
              <a:t>: </a:t>
            </a:r>
          </a:p>
          <a:p>
            <a:pPr>
              <a:buNone/>
            </a:pPr>
            <a:r>
              <a:rPr lang="cs-CZ" dirty="0"/>
              <a:t>G. </a:t>
            </a:r>
            <a:r>
              <a:rPr lang="cs-CZ" dirty="0" err="1"/>
              <a:t>Klimt</a:t>
            </a:r>
            <a:r>
              <a:rPr lang="cs-CZ" dirty="0"/>
              <a:t>, O. </a:t>
            </a:r>
            <a:r>
              <a:rPr lang="cs-CZ" dirty="0" err="1"/>
              <a:t>Kokoschka</a:t>
            </a:r>
            <a:endParaRPr lang="cs-CZ" dirty="0"/>
          </a:p>
          <a:p>
            <a:endParaRPr lang="cs-CZ" dirty="0"/>
          </a:p>
        </p:txBody>
      </p:sp>
      <p:pic>
        <p:nvPicPr>
          <p:cNvPr id="4" name="Obrázek 3" descr="220px-Gustav_Klimt_016.jpg"/>
          <p:cNvPicPr>
            <a:picLocks noChangeAspect="1"/>
          </p:cNvPicPr>
          <p:nvPr/>
        </p:nvPicPr>
        <p:blipFill>
          <a:blip r:embed="rId2" cstate="print"/>
          <a:stretch>
            <a:fillRect/>
          </a:stretch>
        </p:blipFill>
        <p:spPr>
          <a:xfrm>
            <a:off x="5652120" y="3212976"/>
            <a:ext cx="3286304" cy="3286304"/>
          </a:xfrm>
          <a:prstGeom prst="rect">
            <a:avLst/>
          </a:prstGeom>
        </p:spPr>
      </p:pic>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2055</TotalTime>
  <Words>2284</Words>
  <Application>Microsoft Office PowerPoint</Application>
  <PresentationFormat>Předvádění na obrazovce (4:3)</PresentationFormat>
  <Paragraphs>150</Paragraphs>
  <Slides>22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Calibri</vt:lpstr>
      <vt:lpstr>Times New Roman</vt:lpstr>
      <vt:lpstr>Motiv sady Office</vt:lpstr>
      <vt:lpstr>Programm des Kurses</vt:lpstr>
      <vt:lpstr>Programm des Kurses</vt:lpstr>
      <vt:lpstr>Kurzer Überblick der deutschsprachigen Literatur des 19. Jahrhunderts  </vt:lpstr>
      <vt:lpstr>Kurzer Überblick der deutschsprachigen Literatur des 19. Jahrhunderts </vt:lpstr>
      <vt:lpstr>Naturalismus</vt:lpstr>
      <vt:lpstr>Naturalismus</vt:lpstr>
      <vt:lpstr>Zeitliche Einrahmung der Moderne</vt:lpstr>
      <vt:lpstr>Mögliche Unterteilungen</vt:lpstr>
      <vt:lpstr>Wiener Moderne – um die Jahrhundertwende</vt:lpstr>
      <vt:lpstr>Wiener Moderne</vt:lpstr>
      <vt:lpstr>Wiener Moderne</vt:lpstr>
      <vt:lpstr>Expressionismus – um den 1. WK</vt:lpstr>
      <vt:lpstr>Expressionismus in der darstellenden Kunst: Brücke (Dresden)</vt:lpstr>
      <vt:lpstr>Expressionismus in der Kunst: Der Blaue Reiter (München)</vt:lpstr>
      <vt:lpstr>Expressionismus in der Literatur</vt:lpstr>
      <vt:lpstr>Gottfried Benn: Kleine Aster (1912) </vt:lpstr>
      <vt:lpstr>Franz Werfel: An den Leser (1911)</vt:lpstr>
      <vt:lpstr> Franz Werfel: Noch tanzet Bronislawa (1914 /1911/1912) </vt:lpstr>
      <vt:lpstr>Grundprinzipien der Moderne</vt:lpstr>
      <vt:lpstr>Die Moderne - Grundcharakteristik</vt:lpstr>
      <vt:lpstr>Avantgarde - Dadaismus</vt:lpstr>
      <vt:lpstr>Raoul Hausmann: Der Geist unserer Zeit(1920)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Kurzer Überblick der deutschsprachigen Literatur des 19. und 20. Jahrhunderts</dc:title>
  <dc:creator>PC</dc:creator>
  <cp:lastModifiedBy>Alena Zelená</cp:lastModifiedBy>
  <cp:revision>82</cp:revision>
  <dcterms:created xsi:type="dcterms:W3CDTF">2015-09-16T07:09:31Z</dcterms:created>
  <dcterms:modified xsi:type="dcterms:W3CDTF">2024-02-21T20:52:48Z</dcterms:modified>
</cp:coreProperties>
</file>