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3.wav" ContentType="audio/wav"/>
  <Override PartName="/ppt/notesSlides/notesSlide2.xml" ContentType="application/vnd.openxmlformats-officedocument.presentationml.notesSlide+xml"/>
  <Override PartName="/ppt/media/audio9.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16"/>
  </p:notesMasterIdLst>
  <p:sldIdLst>
    <p:sldId id="256" r:id="rId2"/>
    <p:sldId id="308" r:id="rId3"/>
    <p:sldId id="299" r:id="rId4"/>
    <p:sldId id="301" r:id="rId5"/>
    <p:sldId id="323" r:id="rId6"/>
    <p:sldId id="320" r:id="rId7"/>
    <p:sldId id="324" r:id="rId8"/>
    <p:sldId id="326" r:id="rId9"/>
    <p:sldId id="327" r:id="rId10"/>
    <p:sldId id="322" r:id="rId11"/>
    <p:sldId id="328" r:id="rId12"/>
    <p:sldId id="329" r:id="rId13"/>
    <p:sldId id="330" r:id="rId14"/>
    <p:sldId id="272" r:id="rId15"/>
  </p:sldIdLst>
  <p:sldSz cx="9144000" cy="6858000" type="screen4x3"/>
  <p:notesSz cx="6797675" cy="9926638"/>
  <p:custDataLst>
    <p:tags r:id="rId17"/>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io"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4400" autoAdjust="0"/>
  </p:normalViewPr>
  <p:slideViewPr>
    <p:cSldViewPr>
      <p:cViewPr varScale="1">
        <p:scale>
          <a:sx n="124" d="100"/>
          <a:sy n="124" d="100"/>
        </p:scale>
        <p:origin x="756" y="-732"/>
      </p:cViewPr>
      <p:guideLst>
        <p:guide orient="horz" pos="379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78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1468C38-A214-4E80-B1E3-D2FE07F8DD81}" type="datetimeFigureOut">
              <a:rPr lang="cs-CZ" smtClean="0"/>
              <a:t>15.02.2022</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C40B50C-4808-4AAD-8732-12ADE8A5B27F}" type="slidenum">
              <a:rPr lang="cs-CZ" smtClean="0"/>
              <a:t>‹#›</a:t>
            </a:fld>
            <a:endParaRPr lang="cs-CZ"/>
          </a:p>
        </p:txBody>
      </p:sp>
    </p:spTree>
    <p:extLst>
      <p:ext uri="{BB962C8B-B14F-4D97-AF65-F5344CB8AC3E}">
        <p14:creationId xmlns:p14="http://schemas.microsoft.com/office/powerpoint/2010/main" val="38013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Ztlumené efekty: 2,3,4</a:t>
            </a:r>
          </a:p>
          <a:p>
            <a:r>
              <a:rPr lang="cs-CZ" dirty="0"/>
              <a:t>Odstranit srážku kamionu: snímek 8, 1:33 – 1:45</a:t>
            </a:r>
          </a:p>
          <a:p>
            <a:endParaRPr lang="cs-CZ" dirty="0"/>
          </a:p>
        </p:txBody>
      </p:sp>
      <p:sp>
        <p:nvSpPr>
          <p:cNvPr id="4" name="Zástupný symbol pro číslo snímku 3"/>
          <p:cNvSpPr>
            <a:spLocks noGrp="1"/>
          </p:cNvSpPr>
          <p:nvPr>
            <p:ph type="sldNum" sz="quarter" idx="10"/>
          </p:nvPr>
        </p:nvSpPr>
        <p:spPr/>
        <p:txBody>
          <a:bodyPr/>
          <a:lstStyle/>
          <a:p>
            <a:fld id="{8C40B50C-4808-4AAD-8732-12ADE8A5B27F}" type="slidenum">
              <a:rPr lang="cs-CZ" smtClean="0"/>
              <a:t>1</a:t>
            </a:fld>
            <a:endParaRPr lang="cs-CZ"/>
          </a:p>
        </p:txBody>
      </p:sp>
    </p:spTree>
    <p:extLst>
      <p:ext uri="{BB962C8B-B14F-4D97-AF65-F5344CB8AC3E}">
        <p14:creationId xmlns:p14="http://schemas.microsoft.com/office/powerpoint/2010/main" val="375875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8C40B50C-4808-4AAD-8732-12ADE8A5B27F}" type="slidenum">
              <a:rPr lang="cs-CZ" smtClean="0"/>
              <a:t>14</a:t>
            </a:fld>
            <a:endParaRPr lang="cs-CZ"/>
          </a:p>
        </p:txBody>
      </p:sp>
    </p:spTree>
    <p:extLst>
      <p:ext uri="{BB962C8B-B14F-4D97-AF65-F5344CB8AC3E}">
        <p14:creationId xmlns:p14="http://schemas.microsoft.com/office/powerpoint/2010/main" val="249096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3B36B824-5E93-4F37-9F9C-7C4FB11BB412}" type="datetime1">
              <a:rPr lang="cs-CZ" smtClean="0"/>
              <a:t>15.02.2022</a:t>
            </a:fld>
            <a:endParaRPr lang="cs-CZ"/>
          </a:p>
        </p:txBody>
      </p:sp>
      <p:sp>
        <p:nvSpPr>
          <p:cNvPr id="5" name="Footer Placeholder 4"/>
          <p:cNvSpPr>
            <a:spLocks noGrp="1"/>
          </p:cNvSpPr>
          <p:nvPr>
            <p:ph type="ftr" sz="quarter" idx="11"/>
          </p:nvPr>
        </p:nvSpPr>
        <p:spPr/>
        <p:txBody>
          <a:bodyPr/>
          <a:lstStyle/>
          <a:p>
            <a:r>
              <a:rPr lang="cs-CZ" dirty="0"/>
              <a:t>Obligace - </a:t>
            </a:r>
            <a:r>
              <a:rPr lang="cs-CZ" dirty="0" err="1"/>
              <a:t>kkůlkůlkZáklady</a:t>
            </a:r>
            <a:r>
              <a:rPr lang="cs-CZ" dirty="0"/>
              <a:t> oceňování</a:t>
            </a:r>
          </a:p>
        </p:txBody>
      </p:sp>
      <p:sp>
        <p:nvSpPr>
          <p:cNvPr id="6" name="Slide Number Placeholder 5"/>
          <p:cNvSpPr>
            <a:spLocks noGrp="1"/>
          </p:cNvSpPr>
          <p:nvPr>
            <p:ph type="sldNum" sz="quarter" idx="12"/>
          </p:nvPr>
        </p:nvSpPr>
        <p:spPr/>
        <p:txBody>
          <a:bodyPr/>
          <a:lstStyle/>
          <a:p>
            <a:fld id="{DFE5482F-2F05-49C5-9E15-73F945A41231}" type="slidenum">
              <a:rPr lang="cs-CZ" smtClean="0"/>
              <a:t>‹#›</a:t>
            </a:fld>
            <a:endParaRPr 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a:t>Kliknutím lze upravit styl.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dirty="0"/>
              <a:t>Bonds – Analysis of the yield curve</a:t>
            </a:r>
          </a:p>
        </p:txBody>
      </p:sp>
      <p:sp>
        <p:nvSpPr>
          <p:cNvPr id="6" name="Slide Number Placeholder 5"/>
          <p:cNvSpPr>
            <a:spLocks noGrp="1"/>
          </p:cNvSpPr>
          <p:nvPr>
            <p:ph type="sldNum" sz="quarter" idx="12"/>
          </p:nvPr>
        </p:nvSpPr>
        <p:spPr>
          <a:xfrm>
            <a:off x="7308304" y="6172200"/>
            <a:ext cx="1828800" cy="365125"/>
          </a:xfrm>
        </p:spPr>
        <p:txBody>
          <a:bodyPr/>
          <a:lstStyle>
            <a:lvl1pPr>
              <a:defRPr sz="1200" b="1"/>
            </a:lvl1pPr>
          </a:lstStyle>
          <a:p>
            <a:fld id="{DFE5482F-2F05-49C5-9E15-73F945A41231}" type="slidenum">
              <a:rPr lang="cs-CZ" smtClean="0"/>
              <a:pPr/>
              <a:t>‹#›</a:t>
            </a:fld>
            <a:endParaRPr lang="cs-CZ" dirty="0"/>
          </a:p>
        </p:txBody>
      </p:sp>
      <p:sp>
        <p:nvSpPr>
          <p:cNvPr id="8" name="Title 7"/>
          <p:cNvSpPr>
            <a:spLocks noGrp="1"/>
          </p:cNvSpPr>
          <p:nvPr>
            <p:ph type="title" hasCustomPrompt="1"/>
          </p:nvPr>
        </p:nvSpPr>
        <p:spPr>
          <a:xfrm>
            <a:off x="251520" y="210314"/>
            <a:ext cx="6512511" cy="648072"/>
          </a:xfrm>
        </p:spPr>
        <p:txBody>
          <a:bodyPr/>
          <a:lstStyle>
            <a:lvl1pPr marL="0" indent="0" algn="l">
              <a:buFontTx/>
              <a:buNone/>
              <a:defRPr sz="2800"/>
            </a:lvl1pPr>
          </a:lstStyle>
          <a:p>
            <a:r>
              <a:rPr lang="cs-CZ" dirty="0" err="1"/>
              <a:t>vostní</a:t>
            </a:r>
            <a:r>
              <a:rPr lang="cs-CZ" dirty="0"/>
              <a:t> tok </a:t>
            </a:r>
            <a:endParaRPr lang="en-US" dirty="0"/>
          </a:p>
        </p:txBody>
      </p:sp>
      <p:sp>
        <p:nvSpPr>
          <p:cNvPr id="10" name="Content Placeholder 9"/>
          <p:cNvSpPr>
            <a:spLocks noGrp="1"/>
          </p:cNvSpPr>
          <p:nvPr>
            <p:ph sz="quarter" idx="13"/>
          </p:nvPr>
        </p:nvSpPr>
        <p:spPr>
          <a:xfrm>
            <a:off x="1143000" y="2042512"/>
            <a:ext cx="6400800" cy="3474720"/>
          </a:xfrm>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993BA06A-B118-4854-A6B1-AD8434D8C8A2}" type="datetime1">
              <a:rPr lang="cs-CZ" smtClean="0"/>
              <a:t>15.02.2022</a:t>
            </a:fld>
            <a:endParaRPr lang="cs-CZ"/>
          </a:p>
        </p:txBody>
      </p:sp>
      <p:sp>
        <p:nvSpPr>
          <p:cNvPr id="5" name="Footer Placeholder 4"/>
          <p:cNvSpPr>
            <a:spLocks noGrp="1"/>
          </p:cNvSpPr>
          <p:nvPr>
            <p:ph type="ftr" sz="quarter" idx="11"/>
          </p:nvPr>
        </p:nvSpPr>
        <p:spPr/>
        <p:txBody>
          <a:bodyPr/>
          <a:lstStyle/>
          <a:p>
            <a:r>
              <a:rPr lang="cs-CZ"/>
              <a:t>Obligace - Základy oceňování</a:t>
            </a:r>
          </a:p>
        </p:txBody>
      </p:sp>
      <p:sp>
        <p:nvSpPr>
          <p:cNvPr id="6" name="Slide Number Placeholder 5"/>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A5C4245-3440-4804-8040-B2F6C9563C64}" type="datetime1">
              <a:rPr lang="cs-CZ" smtClean="0"/>
              <a:t>15.02.2022</a:t>
            </a:fld>
            <a:endParaRPr lang="cs-CZ"/>
          </a:p>
        </p:txBody>
      </p:sp>
      <p:sp>
        <p:nvSpPr>
          <p:cNvPr id="4" name="Footer Placeholder 3"/>
          <p:cNvSpPr>
            <a:spLocks noGrp="1"/>
          </p:cNvSpPr>
          <p:nvPr>
            <p:ph type="ftr" sz="quarter" idx="11"/>
          </p:nvPr>
        </p:nvSpPr>
        <p:spPr/>
        <p:txBody>
          <a:bodyPr/>
          <a:lstStyle/>
          <a:p>
            <a:r>
              <a:rPr lang="cs-CZ"/>
              <a:t>Obligace - Základy oceňování</a:t>
            </a:r>
          </a:p>
        </p:txBody>
      </p:sp>
      <p:sp>
        <p:nvSpPr>
          <p:cNvPr id="5" name="Slide Number Placeholder 4"/>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4E6B96-06F8-4545-9182-889597D673BE}" type="datetime1">
              <a:rPr lang="cs-CZ" smtClean="0"/>
              <a:t>15.02.2022</a:t>
            </a:fld>
            <a:endParaRPr lang="cs-CZ"/>
          </a:p>
        </p:txBody>
      </p:sp>
      <p:sp>
        <p:nvSpPr>
          <p:cNvPr id="3" name="Footer Placeholder 2"/>
          <p:cNvSpPr>
            <a:spLocks noGrp="1"/>
          </p:cNvSpPr>
          <p:nvPr>
            <p:ph type="ftr" sz="quarter" idx="11"/>
          </p:nvPr>
        </p:nvSpPr>
        <p:spPr/>
        <p:txBody>
          <a:bodyPr/>
          <a:lstStyle/>
          <a:p>
            <a:r>
              <a:rPr lang="cs-CZ"/>
              <a:t>Obligace - Základy oceňování</a:t>
            </a:r>
          </a:p>
        </p:txBody>
      </p:sp>
      <p:sp>
        <p:nvSpPr>
          <p:cNvPr id="4" name="Slide Number Placeholder 3"/>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cs-CZ"/>
              <a:t>Kliknutím lze upravit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7E50EDE7-1677-48D5-AEC1-00727E1AD5C8}" type="datetime1">
              <a:rPr lang="cs-CZ" smtClean="0"/>
              <a:t>15.02.2022</a:t>
            </a:fld>
            <a:endParaRPr lang="cs-CZ"/>
          </a:p>
        </p:txBody>
      </p:sp>
      <p:sp>
        <p:nvSpPr>
          <p:cNvPr id="6" name="Footer Placeholder 5"/>
          <p:cNvSpPr>
            <a:spLocks noGrp="1"/>
          </p:cNvSpPr>
          <p:nvPr>
            <p:ph type="ftr" sz="quarter" idx="11"/>
          </p:nvPr>
        </p:nvSpPr>
        <p:spPr/>
        <p:txBody>
          <a:bodyPr/>
          <a:lstStyle/>
          <a:p>
            <a:r>
              <a:rPr lang="cs-CZ"/>
              <a:t>Obligace - Základy oceňování</a:t>
            </a:r>
          </a:p>
        </p:txBody>
      </p:sp>
      <p:sp>
        <p:nvSpPr>
          <p:cNvPr id="7" name="Slide Number Placeholder 6"/>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3154CB76-1543-48ED-85A0-8667F9791FC8}" type="datetime1">
              <a:rPr lang="cs-CZ" smtClean="0"/>
              <a:t>15.02.2022</a:t>
            </a:fld>
            <a:endParaRPr lang="cs-CZ"/>
          </a:p>
        </p:txBody>
      </p:sp>
      <p:sp>
        <p:nvSpPr>
          <p:cNvPr id="6" name="Footer Placeholder 5"/>
          <p:cNvSpPr>
            <a:spLocks noGrp="1"/>
          </p:cNvSpPr>
          <p:nvPr>
            <p:ph type="ftr" sz="quarter" idx="11"/>
          </p:nvPr>
        </p:nvSpPr>
        <p:spPr/>
        <p:txBody>
          <a:bodyPr/>
          <a:lstStyle/>
          <a:p>
            <a:r>
              <a:rPr lang="cs-CZ"/>
              <a:t>Obligace - Základy oceňování</a:t>
            </a:r>
          </a:p>
        </p:txBody>
      </p:sp>
      <p:sp>
        <p:nvSpPr>
          <p:cNvPr id="7" name="Slide Number Placeholder 6"/>
          <p:cNvSpPr>
            <a:spLocks noGrp="1"/>
          </p:cNvSpPr>
          <p:nvPr>
            <p:ph type="sldNum" sz="quarter" idx="12"/>
          </p:nvPr>
        </p:nvSpPr>
        <p:spPr/>
        <p:txBody>
          <a:bodyPr/>
          <a:lstStyle/>
          <a:p>
            <a:fld id="{DFE5482F-2F05-49C5-9E15-73F945A41231}" type="slidenum">
              <a:rPr lang="cs-CZ" smtClean="0"/>
              <a:t>‹#›</a:t>
            </a:fld>
            <a:endParaRPr lang="cs-CZ"/>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cs-CZ"/>
              <a:t>Kliknutím lze upravit styl.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AB3BE541-6BD5-44E0-A709-E50ED9825230}" type="datetime1">
              <a:rPr lang="cs-CZ" smtClean="0"/>
              <a:t>15.02.2022</a:t>
            </a:fld>
            <a:endParaRPr lang="cs-CZ"/>
          </a:p>
        </p:txBody>
      </p:sp>
      <p:sp>
        <p:nvSpPr>
          <p:cNvPr id="5" name="Footer Placeholder 4"/>
          <p:cNvSpPr>
            <a:spLocks noGrp="1"/>
          </p:cNvSpPr>
          <p:nvPr>
            <p:ph type="ftr" sz="quarter" idx="11"/>
          </p:nvPr>
        </p:nvSpPr>
        <p:spPr/>
        <p:txBody>
          <a:bodyPr/>
          <a:lstStyle/>
          <a:p>
            <a:r>
              <a:rPr lang="cs-CZ"/>
              <a:t>Obligace - Základy oceňování</a:t>
            </a:r>
          </a:p>
        </p:txBody>
      </p:sp>
      <p:sp>
        <p:nvSpPr>
          <p:cNvPr id="6" name="Slide Number Placeholder 5"/>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cs-CZ"/>
              <a:t>Kliknutím lze upravit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F667B65-9542-4BD1-9D5B-317E40607F34}" type="datetime1">
              <a:rPr lang="cs-CZ" smtClean="0"/>
              <a:t>15.02.2022</a:t>
            </a:fld>
            <a:endParaRPr lang="cs-CZ"/>
          </a:p>
        </p:txBody>
      </p:sp>
      <p:sp>
        <p:nvSpPr>
          <p:cNvPr id="5" name="Footer Placeholder 4"/>
          <p:cNvSpPr>
            <a:spLocks noGrp="1"/>
          </p:cNvSpPr>
          <p:nvPr>
            <p:ph type="ftr" sz="quarter" idx="11"/>
          </p:nvPr>
        </p:nvSpPr>
        <p:spPr/>
        <p:txBody>
          <a:bodyPr/>
          <a:lstStyle/>
          <a:p>
            <a:r>
              <a:rPr lang="cs-CZ"/>
              <a:t>Obligace - Základy oceňování</a:t>
            </a:r>
          </a:p>
        </p:txBody>
      </p:sp>
      <p:sp>
        <p:nvSpPr>
          <p:cNvPr id="6" name="Slide Number Placeholder 5"/>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87682813-8C86-44C6-B6BD-1FCF6C787374}" type="datetime1">
              <a:rPr lang="cs-CZ" smtClean="0"/>
              <a:t>15.02.2022</a:t>
            </a:fld>
            <a:endParaRPr lang="cs-CZ"/>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r>
              <a:rPr lang="cs-CZ" dirty="0"/>
              <a:t>Obligace - Základy oceňování</a:t>
            </a: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FE5482F-2F05-49C5-9E15-73F945A41231}"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50" r:id="rId4"/>
    <p:sldLayoutId id="2147483751" r:id="rId5"/>
    <p:sldLayoutId id="2147483752" r:id="rId6"/>
    <p:sldLayoutId id="2147483753" r:id="rId7"/>
    <p:sldLayoutId id="2147483754" r:id="rId8"/>
    <p:sldLayoutId id="2147483755" r:id="rId9"/>
  </p:sldLayoutIdLst>
  <p:hf hd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u="none"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audio" Target="../media/audio2.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68.png"/><Relationship Id="rId5" Type="http://schemas.openxmlformats.org/officeDocument/2006/relationships/audio" Target="../media/audio6.wav"/><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audio" Target="../media/audio5.wav"/><Relationship Id="rId9" Type="http://schemas.openxmlformats.org/officeDocument/2006/relationships/image" Target="../media/image66.png"/><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13" Type="http://schemas.openxmlformats.org/officeDocument/2006/relationships/image" Target="../media/image76.png"/><Relationship Id="rId3" Type="http://schemas.openxmlformats.org/officeDocument/2006/relationships/audio" Target="../media/audio4.wav"/><Relationship Id="rId7" Type="http://schemas.openxmlformats.org/officeDocument/2006/relationships/image" Target="../media/image73.png"/><Relationship Id="rId12" Type="http://schemas.openxmlformats.org/officeDocument/2006/relationships/image" Target="../media/image7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74.png"/><Relationship Id="rId5" Type="http://schemas.openxmlformats.org/officeDocument/2006/relationships/audio" Target="../media/audio6.wav"/><Relationship Id="rId10" Type="http://schemas.openxmlformats.org/officeDocument/2006/relationships/image" Target="../media/image720.png"/><Relationship Id="rId4" Type="http://schemas.openxmlformats.org/officeDocument/2006/relationships/audio" Target="../media/audio5.wav"/><Relationship Id="rId14"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4.wav"/><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82.png"/><Relationship Id="rId5" Type="http://schemas.openxmlformats.org/officeDocument/2006/relationships/audio" Target="../media/audio6.wav"/><Relationship Id="rId10" Type="http://schemas.openxmlformats.org/officeDocument/2006/relationships/image" Target="../media/image81.png"/><Relationship Id="rId4" Type="http://schemas.openxmlformats.org/officeDocument/2006/relationships/audio" Target="../media/audio5.wav"/><Relationship Id="rId9"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audio" Target="../media/audio7.wav"/><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audio" Target="../media/audio10.wav"/></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4.wav"/><Relationship Id="rId7" Type="http://schemas.openxmlformats.org/officeDocument/2006/relationships/audio" Target="../media/audio8.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4.wav"/><Relationship Id="rId7"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8.png"/><Relationship Id="rId5" Type="http://schemas.openxmlformats.org/officeDocument/2006/relationships/audio" Target="../media/audio8.wav"/><Relationship Id="rId10" Type="http://schemas.openxmlformats.org/officeDocument/2006/relationships/image" Target="../media/image7.png"/><Relationship Id="rId4" Type="http://schemas.openxmlformats.org/officeDocument/2006/relationships/audio" Target="../media/audio5.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audio" Target="../media/audio4.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13.png"/><Relationship Id="rId5" Type="http://schemas.openxmlformats.org/officeDocument/2006/relationships/audio" Target="../media/audio6.wav"/><Relationship Id="rId10" Type="http://schemas.openxmlformats.org/officeDocument/2006/relationships/image" Target="../media/image12.png"/><Relationship Id="rId4" Type="http://schemas.openxmlformats.org/officeDocument/2006/relationships/audio" Target="../media/audio5.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audio4.wav"/><Relationship Id="rId7"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audio" Target="../media/audio3.wav"/><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15" Type="http://schemas.openxmlformats.org/officeDocument/2006/relationships/image" Target="../media/image19.png"/><Relationship Id="rId4" Type="http://schemas.openxmlformats.org/officeDocument/2006/relationships/audio" Target="../media/audio5.wav"/><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audio" Target="../media/audio4.wav"/><Relationship Id="rId21" Type="http://schemas.openxmlformats.org/officeDocument/2006/relationships/image" Target="../media/image38.png"/><Relationship Id="rId7" Type="http://schemas.openxmlformats.org/officeDocument/2006/relationships/image" Target="../media/image210.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audio" Target="../media/audio3.wav"/><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audio" Target="../media/audio7.wav"/><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audio" Target="../media/audio5.wav"/><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24.png"/><Relationship Id="rId3" Type="http://schemas.openxmlformats.org/officeDocument/2006/relationships/audio" Target="../media/audio4.wav"/><Relationship Id="rId21" Type="http://schemas.openxmlformats.org/officeDocument/2006/relationships/image" Target="../media/image60.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21.png"/><Relationship Id="rId2" Type="http://schemas.openxmlformats.org/officeDocument/2006/relationships/audio" Target="../media/audio3.wav"/><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52.png"/><Relationship Id="rId5" Type="http://schemas.openxmlformats.org/officeDocument/2006/relationships/audio" Target="../media/audio6.wav"/><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image" Target="../media/image50.pn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24.png"/><Relationship Id="rId3" Type="http://schemas.openxmlformats.org/officeDocument/2006/relationships/audio" Target="../media/audio4.wav"/><Relationship Id="rId21" Type="http://schemas.openxmlformats.org/officeDocument/2006/relationships/image" Target="../media/image63.png"/><Relationship Id="rId12" Type="http://schemas.openxmlformats.org/officeDocument/2006/relationships/image" Target="../media/image53.png"/><Relationship Id="rId17" Type="http://schemas.openxmlformats.org/officeDocument/2006/relationships/image" Target="../media/image21.png"/><Relationship Id="rId2" Type="http://schemas.openxmlformats.org/officeDocument/2006/relationships/audio" Target="../media/audio3.wav"/><Relationship Id="rId16" Type="http://schemas.openxmlformats.org/officeDocument/2006/relationships/image" Target="../media/image57.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52.png"/><Relationship Id="rId5" Type="http://schemas.openxmlformats.org/officeDocument/2006/relationships/audio" Target="../media/audio6.wav"/><Relationship Id="rId10" Type="http://schemas.openxmlformats.org/officeDocument/2006/relationships/image" Target="../media/image51.png"/><Relationship Id="rId19" Type="http://schemas.openxmlformats.org/officeDocument/2006/relationships/image" Target="../media/image61.png"/><Relationship Id="rId4" Type="http://schemas.openxmlformats.org/officeDocument/2006/relationships/audio" Target="../media/audio5.wav"/><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číslo snímku 2"/>
          <p:cNvSpPr>
            <a:spLocks noGrp="1"/>
          </p:cNvSpPr>
          <p:nvPr>
            <p:ph type="sldNum" sz="quarter" idx="12"/>
          </p:nvPr>
        </p:nvSpPr>
        <p:spPr>
          <a:xfrm>
            <a:off x="864000" y="2448000"/>
            <a:ext cx="1440000" cy="360000"/>
          </a:xfrm>
        </p:spPr>
        <p:txBody>
          <a:bodyPr/>
          <a:lstStyle/>
          <a:p>
            <a:pPr algn="l"/>
            <a:r>
              <a:rPr lang="en-GB" sz="1800" dirty="0">
                <a:solidFill>
                  <a:srgbClr val="7030A0"/>
                </a:solidFill>
              </a:rPr>
              <a:t>Lesson </a:t>
            </a:r>
            <a:r>
              <a:rPr lang="cs-CZ" sz="1800" dirty="0" smtClean="0">
                <a:solidFill>
                  <a:srgbClr val="7030A0"/>
                </a:solidFill>
              </a:rPr>
              <a:t>21</a:t>
            </a:r>
            <a:endParaRPr lang="en-GB" sz="1800" dirty="0">
              <a:solidFill>
                <a:srgbClr val="7030A0"/>
              </a:solidFill>
            </a:endParaRPr>
          </a:p>
        </p:txBody>
      </p:sp>
      <p:sp>
        <p:nvSpPr>
          <p:cNvPr id="2" name="Nadpis 1"/>
          <p:cNvSpPr>
            <a:spLocks noGrp="1"/>
          </p:cNvSpPr>
          <p:nvPr>
            <p:ph type="title"/>
          </p:nvPr>
        </p:nvSpPr>
        <p:spPr>
          <a:xfrm>
            <a:off x="2016000" y="2700000"/>
            <a:ext cx="6121316" cy="1800000"/>
          </a:xfrm>
        </p:spPr>
        <p:txBody>
          <a:bodyPr/>
          <a:lstStyle/>
          <a:p>
            <a:pPr marL="182880" indent="0" algn="l">
              <a:buNone/>
            </a:pPr>
            <a:r>
              <a:rPr lang="en-GB" dirty="0" smtClean="0">
                <a:solidFill>
                  <a:srgbClr val="7030A0"/>
                </a:solidFill>
              </a:rPr>
              <a:t>Exotic options</a:t>
            </a:r>
            <a:br>
              <a:rPr lang="en-GB" dirty="0" smtClean="0">
                <a:solidFill>
                  <a:srgbClr val="7030A0"/>
                </a:solidFill>
              </a:rPr>
            </a:br>
            <a:endParaRPr lang="en-GB" dirty="0">
              <a:solidFill>
                <a:srgbClr val="7030A0"/>
              </a:solidFill>
            </a:endParaRPr>
          </a:p>
        </p:txBody>
      </p:sp>
      <p:sp>
        <p:nvSpPr>
          <p:cNvPr id="4" name="Podnadpis 2"/>
          <p:cNvSpPr txBox="1">
            <a:spLocks/>
          </p:cNvSpPr>
          <p:nvPr/>
        </p:nvSpPr>
        <p:spPr>
          <a:xfrm>
            <a:off x="864000" y="468000"/>
            <a:ext cx="3600000" cy="86400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l">
              <a:spcBef>
                <a:spcPts val="0"/>
              </a:spcBef>
              <a:spcAft>
                <a:spcPts val="0"/>
              </a:spcAft>
            </a:pPr>
            <a:r>
              <a:rPr lang="en-GB" sz="1800" b="1" dirty="0"/>
              <a:t>Institute of Economic Studies</a:t>
            </a:r>
          </a:p>
          <a:p>
            <a:pPr algn="l">
              <a:spcBef>
                <a:spcPts val="0"/>
              </a:spcBef>
              <a:spcAft>
                <a:spcPts val="0"/>
              </a:spcAft>
            </a:pPr>
            <a:r>
              <a:rPr lang="en-GB" sz="1400" b="1" dirty="0"/>
              <a:t>Faculty of Social Sciences</a:t>
            </a:r>
          </a:p>
          <a:p>
            <a:pPr algn="l">
              <a:spcBef>
                <a:spcPts val="0"/>
              </a:spcBef>
              <a:spcAft>
                <a:spcPts val="0"/>
              </a:spcAft>
            </a:pPr>
            <a:r>
              <a:rPr lang="en-GB" sz="1400" b="1" dirty="0"/>
              <a:t>Charles University in Prague</a:t>
            </a:r>
          </a:p>
        </p:txBody>
      </p:sp>
      <p:sp>
        <p:nvSpPr>
          <p:cNvPr id="10" name="TextovéPole 9"/>
          <p:cNvSpPr txBox="1"/>
          <p:nvPr/>
        </p:nvSpPr>
        <p:spPr>
          <a:xfrm>
            <a:off x="827584" y="5491831"/>
            <a:ext cx="2736304" cy="553998"/>
          </a:xfrm>
          <a:prstGeom prst="rect">
            <a:avLst/>
          </a:prstGeom>
          <a:noFill/>
        </p:spPr>
        <p:txBody>
          <a:bodyPr wrap="square" rtlCol="0">
            <a:spAutoFit/>
          </a:bodyPr>
          <a:lstStyle/>
          <a:p>
            <a:r>
              <a:rPr lang="cs-CZ" cap="small" dirty="0">
                <a:solidFill>
                  <a:schemeClr val="accent4">
                    <a:lumMod val="50000"/>
                  </a:schemeClr>
                </a:solidFill>
                <a:effectLst>
                  <a:innerShdw blurRad="63500" dist="50800" dir="10800000">
                    <a:prstClr val="black">
                      <a:alpha val="50000"/>
                    </a:prstClr>
                  </a:innerShdw>
                </a:effectLst>
                <a:latin typeface="Algerian" panose="04020705040A02060702" pitchFamily="82" charset="0"/>
                <a:ea typeface="Cambria Math" panose="02040503050406030204" pitchFamily="18" charset="0"/>
              </a:rPr>
              <a:t>Aram </a:t>
            </a:r>
            <a:r>
              <a:rPr lang="cs-CZ" cap="small" dirty="0" err="1">
                <a:solidFill>
                  <a:schemeClr val="accent4">
                    <a:lumMod val="50000"/>
                  </a:schemeClr>
                </a:solidFill>
                <a:effectLst>
                  <a:innerShdw blurRad="63500" dist="50800" dir="10800000">
                    <a:prstClr val="black">
                      <a:alpha val="50000"/>
                    </a:prstClr>
                  </a:innerShdw>
                </a:effectLst>
                <a:latin typeface="Algerian" panose="04020705040A02060702" pitchFamily="82" charset="0"/>
                <a:ea typeface="Cambria Math" panose="02040503050406030204" pitchFamily="18" charset="0"/>
              </a:rPr>
              <a:t>Khachaturian</a:t>
            </a:r>
            <a:endParaRPr lang="cs-CZ" cap="small" dirty="0">
              <a:solidFill>
                <a:schemeClr val="accent4">
                  <a:lumMod val="50000"/>
                </a:schemeClr>
              </a:solidFill>
              <a:effectLst>
                <a:innerShdw blurRad="63500" dist="50800" dir="10800000">
                  <a:prstClr val="black">
                    <a:alpha val="50000"/>
                  </a:prstClr>
                </a:innerShdw>
              </a:effectLst>
              <a:latin typeface="Algerian" panose="04020705040A02060702" pitchFamily="82" charset="0"/>
              <a:ea typeface="Cambria Math" panose="02040503050406030204" pitchFamily="18" charset="0"/>
            </a:endParaRPr>
          </a:p>
          <a:p>
            <a:r>
              <a:rPr lang="en-GB" sz="1200" dirty="0">
                <a:solidFill>
                  <a:schemeClr val="accent4">
                    <a:lumMod val="50000"/>
                  </a:schemeClr>
                </a:solidFill>
                <a:effectLst>
                  <a:innerShdw blurRad="63500" dist="50800" dir="10800000">
                    <a:prstClr val="black">
                      <a:alpha val="50000"/>
                    </a:prstClr>
                  </a:innerShdw>
                </a:effectLst>
                <a:latin typeface="Algerian" panose="04020705040A02060702" pitchFamily="82" charset="0"/>
                <a:ea typeface="Cambria Math" panose="02040503050406030204" pitchFamily="18" charset="0"/>
              </a:rPr>
              <a:t>Sabre dance</a:t>
            </a:r>
          </a:p>
        </p:txBody>
      </p:sp>
      <p:sp>
        <p:nvSpPr>
          <p:cNvPr id="12" name="Podnadpis 2"/>
          <p:cNvSpPr>
            <a:spLocks noGrp="1"/>
          </p:cNvSpPr>
          <p:nvPr/>
        </p:nvSpPr>
        <p:spPr>
          <a:xfrm>
            <a:off x="5544720" y="5292000"/>
            <a:ext cx="3419768" cy="396000"/>
          </a:xfrm>
          <a:prstGeom prst="rect">
            <a:avLst/>
          </a:prstGeom>
        </p:spPr>
        <p:txBody>
          <a:bodyPr vert="horz" lIns="91440" tIns="45720" rIns="91440" bIns="45720" rtlCol="0" anchor="t">
            <a:normAutofit fontScale="92500"/>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en-GB" sz="1800" b="1" dirty="0"/>
              <a:t>Financial markets instruments </a:t>
            </a:r>
            <a:endParaRPr lang="en-GB" sz="1800" b="1" dirty="0">
              <a:solidFill>
                <a:srgbClr val="C00000"/>
              </a:solidFill>
            </a:endParaRP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540000"/>
            <a:ext cx="1293444" cy="1296000"/>
          </a:xfrm>
          <a:prstGeom prst="rect">
            <a:avLst/>
          </a:prstGeom>
        </p:spPr>
      </p:pic>
      <p:pic>
        <p:nvPicPr>
          <p:cNvPr id="6" name="Obrázek 5">
            <a:hlinkClick r:id="" action="ppaction://noaction">
              <a:snd r:embed="rId5" name="cpL01S01_Mixdown.wav"/>
            </a:hlinkClick>
          </p:cNvPr>
          <p:cNvPicPr>
            <a:picLocks noChangeAspect="1"/>
          </p:cNvPicPr>
          <p:nvPr/>
        </p:nvPicPr>
        <p:blipFill>
          <a:blip r:embed="rId6"/>
          <a:stretch>
            <a:fillRect/>
          </a:stretch>
        </p:blipFill>
        <p:spPr>
          <a:xfrm>
            <a:off x="972000" y="4824000"/>
            <a:ext cx="792000" cy="792000"/>
          </a:xfrm>
          <a:prstGeom prst="rect">
            <a:avLst/>
          </a:prstGeom>
        </p:spPr>
      </p:pic>
      <p:sp>
        <p:nvSpPr>
          <p:cNvPr id="11" name="Tlačítko akce: Prázdné 10">
            <a:hlinkClick r:id="" action="ppaction://noaction" highlightClick="1"/>
            <a:extLst>
              <a:ext uri="{FF2B5EF4-FFF2-40B4-BE49-F238E27FC236}">
                <a16:creationId xmlns:a16="http://schemas.microsoft.com/office/drawing/2014/main" id="{4E893811-A32E-42A6-B737-11655CC84635}"/>
              </a:ext>
            </a:extLst>
          </p:cNvPr>
          <p:cNvSpPr/>
          <p:nvPr/>
        </p:nvSpPr>
        <p:spPr>
          <a:xfrm>
            <a:off x="7566600" y="6340179"/>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13" name="Tlačítko akce: Prázdné 12">
            <a:hlinkClick r:id="" action="ppaction://noaction" highlightClick="1"/>
            <a:extLst>
              <a:ext uri="{FF2B5EF4-FFF2-40B4-BE49-F238E27FC236}">
                <a16:creationId xmlns:a16="http://schemas.microsoft.com/office/drawing/2014/main" id="{CB5AD08E-B2C3-49D5-A35C-F9BEFD270629}"/>
              </a:ext>
            </a:extLst>
          </p:cNvPr>
          <p:cNvSpPr/>
          <p:nvPr/>
        </p:nvSpPr>
        <p:spPr>
          <a:xfrm>
            <a:off x="7961705" y="6340179"/>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14" name="Tlačítko akce: Prázdné 13">
            <a:hlinkClick r:id="" action="ppaction://noaction" highlightClick="1"/>
            <a:extLst>
              <a:ext uri="{FF2B5EF4-FFF2-40B4-BE49-F238E27FC236}">
                <a16:creationId xmlns:a16="http://schemas.microsoft.com/office/drawing/2014/main" id="{0B440298-B4AD-4843-8518-3840F21355AB}"/>
              </a:ext>
            </a:extLst>
          </p:cNvPr>
          <p:cNvSpPr/>
          <p:nvPr/>
        </p:nvSpPr>
        <p:spPr>
          <a:xfrm>
            <a:off x="8358688" y="6340179"/>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15" name="Zástupný symbol pro zápatí 1">
            <a:extLst>
              <a:ext uri="{FF2B5EF4-FFF2-40B4-BE49-F238E27FC236}">
                <a16:creationId xmlns:a16="http://schemas.microsoft.com/office/drawing/2014/main" id="{8F3A8CA5-FED3-4AE5-81E4-DFE3FCB5DD13}"/>
              </a:ext>
            </a:extLst>
          </p:cNvPr>
          <p:cNvSpPr txBox="1">
            <a:spLocks/>
          </p:cNvSpPr>
          <p:nvPr/>
        </p:nvSpPr>
        <p:spPr>
          <a:xfrm>
            <a:off x="7566520" y="6166235"/>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18" name="Obdélník 17">
            <a:extLst>
              <a:ext uri="{FF2B5EF4-FFF2-40B4-BE49-F238E27FC236}">
                <a16:creationId xmlns:a16="http://schemas.microsoft.com/office/drawing/2014/main" id="{4E8C8A7B-5205-4B02-8506-C669C2B19388}"/>
              </a:ext>
            </a:extLst>
          </p:cNvPr>
          <p:cNvSpPr/>
          <p:nvPr/>
        </p:nvSpPr>
        <p:spPr>
          <a:xfrm>
            <a:off x="7452320" y="61596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marL="0" lvl="1">
              <a:defRPr sz="1000"/>
            </a:lvl2pPr>
          </a:lstStyle>
          <a:p>
            <a:pPr lvl="1"/>
            <a:r>
              <a:rPr lang="cs-CZ"/>
              <a:t>Vítejte v kurzu Nástroje finančních trhů. Tato přednáška se věnuje obligacím. Zavádí řadu praktických pojmů a objasňuje základní přístupy k oceňování obligací. Dozvíme se též, jak měřit výnosnost investice do tohoto cenného papíru. Jedná se o základní znalosti, potřebné pro pochopení obtížnější látky.</a:t>
            </a:r>
          </a:p>
        </p:txBody>
      </p:sp>
      <p:sp>
        <p:nvSpPr>
          <p:cNvPr id="17" name="TextovéPole 1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marL="0" lvl="1">
              <a:defRPr sz="1000"/>
            </a:lvl2pPr>
          </a:lstStyle>
          <a:p>
            <a:pPr lvl="1"/>
            <a:r>
              <a:rPr lang="cs-CZ"/>
              <a:t>Chcete-li si užívat animovanou prezentaci, pak trocha trpělivosti je namístě. Neuspěchávejte příliš klikání na tlačítka Zvuk a Video a respektujte doporučené pořadí. Přebarvení tlačítka na tmavě červenou sděluje ukončení animace. </a:t>
            </a:r>
          </a:p>
        </p:txBody>
      </p:sp>
      <p:sp>
        <p:nvSpPr>
          <p:cNvPr id="19" name="TextovéPole 18">
            <a:extLst>
              <a:ext uri="{FF2B5EF4-FFF2-40B4-BE49-F238E27FC236}">
                <a16:creationId xmlns:a16="http://schemas.microsoft.com/office/drawing/2014/main" id="{5082405E-FA61-4AB1-941C-DAE0C5BD5D0B}"/>
              </a:ext>
            </a:extLst>
          </p:cNvPr>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marL="0" lvl="1">
              <a:defRPr sz="1000"/>
            </a:lvl2pPr>
          </a:lstStyle>
          <a:p>
            <a:pPr lvl="1" fontAlgn="base"/>
            <a:r>
              <a:rPr lang="en-US" dirty="0" err="1"/>
              <a:t>Vidíme</a:t>
            </a:r>
            <a:r>
              <a:rPr lang="en-US" dirty="0"/>
              <a:t>, </a:t>
            </a:r>
            <a:r>
              <a:rPr lang="en-US" dirty="0" err="1"/>
              <a:t>že</a:t>
            </a:r>
            <a:r>
              <a:rPr lang="en-US" dirty="0"/>
              <a:t> </a:t>
            </a:r>
            <a:r>
              <a:rPr lang="en-US" dirty="0" err="1"/>
              <a:t>vytvoření</a:t>
            </a:r>
            <a:r>
              <a:rPr lang="en-US" dirty="0"/>
              <a:t> </a:t>
            </a:r>
            <a:r>
              <a:rPr lang="en-US" dirty="0" err="1"/>
              <a:t>dlouhého</a:t>
            </a:r>
            <a:r>
              <a:rPr lang="en-US" dirty="0"/>
              <a:t> </a:t>
            </a:r>
            <a:r>
              <a:rPr lang="en-US" dirty="0" err="1"/>
              <a:t>straddlu</a:t>
            </a:r>
            <a:r>
              <a:rPr lang="en-US" dirty="0"/>
              <a:t> je </a:t>
            </a:r>
            <a:r>
              <a:rPr lang="en-US" dirty="0" err="1"/>
              <a:t>spojeno</a:t>
            </a:r>
            <a:r>
              <a:rPr lang="en-US" dirty="0"/>
              <a:t> s </a:t>
            </a:r>
            <a:r>
              <a:rPr lang="en-US" dirty="0" err="1"/>
              <a:t>vyššími</a:t>
            </a:r>
            <a:r>
              <a:rPr lang="en-US" dirty="0"/>
              <a:t> </a:t>
            </a:r>
            <a:r>
              <a:rPr lang="en-US" dirty="0" err="1"/>
              <a:t>náklady</a:t>
            </a:r>
            <a:r>
              <a:rPr lang="en-US" dirty="0"/>
              <a:t>, </a:t>
            </a:r>
            <a:r>
              <a:rPr lang="en-US" dirty="0" err="1"/>
              <a:t>protože</a:t>
            </a:r>
            <a:r>
              <a:rPr lang="en-US" dirty="0"/>
              <a:t> </a:t>
            </a:r>
            <a:r>
              <a:rPr lang="en-US" dirty="0" err="1"/>
              <a:t>zakoupit</a:t>
            </a:r>
            <a:r>
              <a:rPr lang="en-US" dirty="0"/>
              <a:t> </a:t>
            </a:r>
            <a:r>
              <a:rPr lang="en-US" dirty="0" err="1"/>
              <a:t>musíme</a:t>
            </a:r>
            <a:r>
              <a:rPr lang="en-US" dirty="0"/>
              <a:t> </a:t>
            </a:r>
            <a:r>
              <a:rPr lang="en-US" dirty="0" err="1"/>
              <a:t>dvě</a:t>
            </a:r>
            <a:r>
              <a:rPr lang="en-US" dirty="0"/>
              <a:t> </a:t>
            </a:r>
            <a:r>
              <a:rPr lang="en-US" dirty="0" err="1"/>
              <a:t>opce</a:t>
            </a:r>
            <a:r>
              <a:rPr lang="en-US" dirty="0"/>
              <a:t>. Na </a:t>
            </a:r>
            <a:r>
              <a:rPr lang="en-US" dirty="0" err="1"/>
              <a:t>druhé</a:t>
            </a:r>
            <a:r>
              <a:rPr lang="en-US" dirty="0"/>
              <a:t> </a:t>
            </a:r>
            <a:r>
              <a:rPr lang="en-US" dirty="0" err="1"/>
              <a:t>straně</a:t>
            </a:r>
            <a:r>
              <a:rPr lang="en-US" dirty="0"/>
              <a:t> se </a:t>
            </a:r>
            <a:r>
              <a:rPr lang="en-US" dirty="0" err="1"/>
              <a:t>dostáváme</a:t>
            </a:r>
            <a:r>
              <a:rPr lang="en-US" dirty="0"/>
              <a:t> do </a:t>
            </a:r>
            <a:r>
              <a:rPr lang="en-US" dirty="0" err="1"/>
              <a:t>zisku</a:t>
            </a:r>
            <a:r>
              <a:rPr lang="en-US" dirty="0"/>
              <a:t> </a:t>
            </a:r>
            <a:r>
              <a:rPr lang="en-US" dirty="0" err="1"/>
              <a:t>při</a:t>
            </a:r>
            <a:r>
              <a:rPr lang="en-US" dirty="0"/>
              <a:t> </a:t>
            </a:r>
            <a:r>
              <a:rPr lang="en-US" dirty="0" err="1"/>
              <a:t>dostatečně</a:t>
            </a:r>
            <a:r>
              <a:rPr lang="en-US" dirty="0"/>
              <a:t> </a:t>
            </a:r>
            <a:r>
              <a:rPr lang="en-US" dirty="0" err="1"/>
              <a:t>velkém</a:t>
            </a:r>
            <a:r>
              <a:rPr lang="en-US" dirty="0"/>
              <a:t> </a:t>
            </a:r>
            <a:r>
              <a:rPr lang="en-US" dirty="0" err="1"/>
              <a:t>růstu</a:t>
            </a:r>
            <a:r>
              <a:rPr lang="en-US" dirty="0"/>
              <a:t> </a:t>
            </a:r>
            <a:r>
              <a:rPr lang="en-US" dirty="0" err="1"/>
              <a:t>i</a:t>
            </a:r>
            <a:r>
              <a:rPr lang="en-US" dirty="0"/>
              <a:t> </a:t>
            </a:r>
            <a:r>
              <a:rPr lang="en-US" dirty="0" err="1"/>
              <a:t>poklesu</a:t>
            </a:r>
            <a:r>
              <a:rPr lang="en-US" dirty="0"/>
              <a:t> </a:t>
            </a:r>
            <a:r>
              <a:rPr lang="en-US" dirty="0" err="1"/>
              <a:t>ceny</a:t>
            </a:r>
            <a:r>
              <a:rPr lang="en-US" dirty="0"/>
              <a:t> </a:t>
            </a:r>
            <a:r>
              <a:rPr lang="en-US" dirty="0" err="1"/>
              <a:t>podkladového</a:t>
            </a:r>
            <a:r>
              <a:rPr lang="en-US" dirty="0"/>
              <a:t> </a:t>
            </a:r>
            <a:r>
              <a:rPr lang="en-US" dirty="0" err="1"/>
              <a:t>aktiva</a:t>
            </a:r>
            <a:r>
              <a:rPr lang="en-US" dirty="0"/>
              <a:t>. </a:t>
            </a:r>
            <a:r>
              <a:rPr lang="en-US" dirty="0" err="1"/>
              <a:t>Neboli</a:t>
            </a:r>
            <a:r>
              <a:rPr lang="en-US" dirty="0"/>
              <a:t> </a:t>
            </a:r>
            <a:r>
              <a:rPr lang="en-US" dirty="0" err="1"/>
              <a:t>vyšší</a:t>
            </a:r>
            <a:r>
              <a:rPr lang="en-US" dirty="0"/>
              <a:t> </a:t>
            </a:r>
            <a:r>
              <a:rPr lang="en-US" dirty="0" err="1"/>
              <a:t>počáteční</a:t>
            </a:r>
            <a:r>
              <a:rPr lang="en-US" dirty="0"/>
              <a:t> </a:t>
            </a:r>
            <a:r>
              <a:rPr lang="en-US" dirty="0" err="1"/>
              <a:t>náklad</a:t>
            </a:r>
            <a:r>
              <a:rPr lang="en-US" dirty="0"/>
              <a:t> </a:t>
            </a:r>
            <a:r>
              <a:rPr lang="en-US" dirty="0" err="1"/>
              <a:t>směňujeme</a:t>
            </a:r>
            <a:r>
              <a:rPr lang="en-US" dirty="0"/>
              <a:t> </a:t>
            </a:r>
            <a:r>
              <a:rPr lang="en-US" dirty="0" err="1"/>
              <a:t>za</a:t>
            </a:r>
            <a:r>
              <a:rPr lang="en-US" dirty="0"/>
              <a:t> </a:t>
            </a:r>
            <a:r>
              <a:rPr lang="en-US" dirty="0" err="1"/>
              <a:t>šanci</a:t>
            </a:r>
            <a:r>
              <a:rPr lang="en-US" dirty="0"/>
              <a:t> </a:t>
            </a:r>
            <a:r>
              <a:rPr lang="en-US" dirty="0" err="1"/>
              <a:t>na</a:t>
            </a:r>
            <a:r>
              <a:rPr lang="en-US" dirty="0"/>
              <a:t> </a:t>
            </a:r>
            <a:r>
              <a:rPr lang="en-US" dirty="0" err="1"/>
              <a:t>zisk</a:t>
            </a:r>
            <a:r>
              <a:rPr lang="en-US" dirty="0"/>
              <a:t> v </a:t>
            </a:r>
            <a:r>
              <a:rPr lang="en-US" dirty="0" err="1"/>
              <a:t>případě</a:t>
            </a:r>
            <a:r>
              <a:rPr lang="en-US" dirty="0"/>
              <a:t> </a:t>
            </a:r>
            <a:r>
              <a:rPr lang="en-US" dirty="0" err="1"/>
              <a:t>vyšší</a:t>
            </a:r>
            <a:r>
              <a:rPr lang="en-US" dirty="0"/>
              <a:t> volatility </a:t>
            </a:r>
            <a:r>
              <a:rPr lang="en-US" dirty="0" err="1"/>
              <a:t>ceny</a:t>
            </a:r>
            <a:r>
              <a:rPr lang="en-US" dirty="0"/>
              <a:t> </a:t>
            </a:r>
            <a:r>
              <a:rPr lang="en-US" dirty="0" err="1"/>
              <a:t>podkladového</a:t>
            </a:r>
            <a:r>
              <a:rPr lang="en-US" dirty="0"/>
              <a:t> </a:t>
            </a:r>
            <a:r>
              <a:rPr lang="en-US" dirty="0" err="1"/>
              <a:t>aktiva</a:t>
            </a:r>
            <a:r>
              <a:rPr lang="en-US" dirty="0"/>
              <a:t>, </a:t>
            </a:r>
            <a:r>
              <a:rPr lang="en-US" dirty="0" err="1"/>
              <a:t>aniž</a:t>
            </a:r>
            <a:r>
              <a:rPr lang="en-US" dirty="0"/>
              <a:t> </a:t>
            </a:r>
            <a:r>
              <a:rPr lang="en-US" dirty="0" err="1"/>
              <a:t>bychom</a:t>
            </a:r>
            <a:r>
              <a:rPr lang="en-US" dirty="0"/>
              <a:t> se </a:t>
            </a:r>
            <a:r>
              <a:rPr lang="en-US" dirty="0" err="1"/>
              <a:t>museli</a:t>
            </a:r>
            <a:r>
              <a:rPr lang="en-US" dirty="0"/>
              <a:t> </a:t>
            </a:r>
            <a:r>
              <a:rPr lang="en-US" dirty="0" err="1"/>
              <a:t>zajímat</a:t>
            </a:r>
            <a:r>
              <a:rPr lang="en-US" dirty="0"/>
              <a:t>, </a:t>
            </a:r>
            <a:r>
              <a:rPr lang="en-US" dirty="0" err="1"/>
              <a:t>jakým</a:t>
            </a:r>
            <a:r>
              <a:rPr lang="en-US" dirty="0"/>
              <a:t> </a:t>
            </a:r>
            <a:r>
              <a:rPr lang="en-US" dirty="0" err="1"/>
              <a:t>směrem</a:t>
            </a:r>
            <a:r>
              <a:rPr lang="en-US" dirty="0"/>
              <a:t> se </a:t>
            </a:r>
            <a:r>
              <a:rPr lang="en-US" dirty="0" err="1"/>
              <a:t>trh</a:t>
            </a:r>
            <a:r>
              <a:rPr lang="en-US" dirty="0"/>
              <a:t> </a:t>
            </a:r>
            <a:r>
              <a:rPr lang="en-US" dirty="0" err="1"/>
              <a:t>podkladového</a:t>
            </a:r>
            <a:r>
              <a:rPr lang="en-US" dirty="0"/>
              <a:t> </a:t>
            </a:r>
            <a:r>
              <a:rPr lang="en-US" dirty="0" err="1"/>
              <a:t>aktiva</a:t>
            </a:r>
            <a:r>
              <a:rPr lang="en-US" dirty="0"/>
              <a:t> </a:t>
            </a:r>
            <a:r>
              <a:rPr lang="en-US" dirty="0" err="1"/>
              <a:t>bude</a:t>
            </a:r>
            <a:r>
              <a:rPr lang="en-US" dirty="0"/>
              <a:t> </a:t>
            </a:r>
            <a:r>
              <a:rPr lang="en-US" dirty="0" err="1"/>
              <a:t>ubírat</a:t>
            </a:r>
            <a:r>
              <a:rPr lang="en-US" dirty="0"/>
              <a:t>.</a:t>
            </a:r>
            <a:endParaRPr lang="cs-CZ" dirty="0"/>
          </a:p>
        </p:txBody>
      </p:sp>
      <p:sp>
        <p:nvSpPr>
          <p:cNvPr id="20" name="TextovéPole 19">
            <a:extLst>
              <a:ext uri="{FF2B5EF4-FFF2-40B4-BE49-F238E27FC236}">
                <a16:creationId xmlns:a16="http://schemas.microsoft.com/office/drawing/2014/main" id="{3253BA96-FAF2-4326-934A-4C47EA013E4E}"/>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US" sz="1000" dirty="0"/>
              <a:t>Welcome to the first lecture of the course Financial Markets Instruments. This lecture is devoted to bonds. It introduces a number of practical concepts and explains basic approaches to the valuation of bonds. We will also learn how to measure the return from an investment in this security. This is the essential groundwork needed for understanding the more demanding topics. </a:t>
            </a:r>
            <a:endParaRPr lang="cs-CZ" sz="1000" dirty="0"/>
          </a:p>
        </p:txBody>
      </p:sp>
      <p:sp>
        <p:nvSpPr>
          <p:cNvPr id="21" name="TextovéPole 20">
            <a:extLst>
              <a:ext uri="{FF2B5EF4-FFF2-40B4-BE49-F238E27FC236}">
                <a16:creationId xmlns:a16="http://schemas.microsoft.com/office/drawing/2014/main" id="{23CB679B-8222-43F3-8163-99061F90313D}"/>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US" sz="1000" dirty="0"/>
              <a:t>If you want to enjoy an animated presentation, a little bit of patience is needed. Don’t rush too quickly through the clicking of the Sound and Video buttons and respect the recommended order. When the buttons turn dark red, the animation is finished.</a:t>
            </a:r>
            <a:endParaRPr lang="cs-CZ" sz="1000" dirty="0"/>
          </a:p>
        </p:txBody>
      </p:sp>
      <p:sp>
        <p:nvSpPr>
          <p:cNvPr id="22" name="TextovéPole 21">
            <a:extLst>
              <a:ext uri="{FF2B5EF4-FFF2-40B4-BE49-F238E27FC236}">
                <a16:creationId xmlns:a16="http://schemas.microsoft.com/office/drawing/2014/main" id="{4E848354-BF9E-4E12-8962-1D5CFDC42A33}"/>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US" sz="1000" dirty="0"/>
              <a:t>The greatest curvature of this profile is around the exercise price. With the rising price of the underlying asset, the short-term profile converges to the expiration profile. This is logical, because the higher the market price of the underlying asset, the lower the chance that this price will increase even more during the time remaining to the option’s expiry. And this is reflected in a lower the time value of the option.</a:t>
            </a:r>
            <a:endParaRPr lang="cs-CZ" sz="1000" dirty="0"/>
          </a:p>
        </p:txBody>
      </p:sp>
      <p:sp>
        <p:nvSpPr>
          <p:cNvPr id="23" name="Šipka: doprava 22">
            <a:extLst>
              <a:ext uri="{FF2B5EF4-FFF2-40B4-BE49-F238E27FC236}">
                <a16:creationId xmlns:a16="http://schemas.microsoft.com/office/drawing/2014/main" id="{F0FFFAC6-4A79-4210-9D45-81AFF2394980}"/>
              </a:ext>
            </a:extLst>
          </p:cNvPr>
          <p:cNvSpPr/>
          <p:nvPr/>
        </p:nvSpPr>
        <p:spPr>
          <a:xfrm>
            <a:off x="468000" y="5112000"/>
            <a:ext cx="216000" cy="180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54530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2" nodeType="clickEffect">
                                  <p:stCondLst>
                                    <p:cond delay="0"/>
                                  </p:stCondLst>
                                  <p:iterate type="lt">
                                    <p:tmPct val="10000"/>
                                  </p:iterate>
                                  <p:childTnLst>
                                    <p:animScale>
                                      <p:cBhvr>
                                        <p:cTn id="6" dur="250" autoRev="1" fill="hold">
                                          <p:stCondLst>
                                            <p:cond delay="0"/>
                                          </p:stCondLst>
                                        </p:cTn>
                                        <p:tgtEl>
                                          <p:spTgt spid="10">
                                            <p:txEl>
                                              <p:pRg st="0" end="0"/>
                                            </p:txEl>
                                          </p:spTgt>
                                        </p:tgtEl>
                                      </p:cBhvr>
                                      <p:to x="80000" y="100000"/>
                                    </p:animScale>
                                    <p:anim by="(#ppt_w*0.10)" calcmode="lin" valueType="num">
                                      <p:cBhvr>
                                        <p:cTn id="7" dur="250" autoRev="1" fill="hold">
                                          <p:stCondLst>
                                            <p:cond delay="0"/>
                                          </p:stCondLst>
                                        </p:cTn>
                                        <p:tgtEl>
                                          <p:spTgt spid="10">
                                            <p:txEl>
                                              <p:pRg st="0" end="0"/>
                                            </p:txEl>
                                          </p:spTgt>
                                        </p:tgtEl>
                                        <p:attrNameLst>
                                          <p:attrName>ppt_x</p:attrName>
                                        </p:attrNameLst>
                                      </p:cBhvr>
                                    </p:anim>
                                    <p:anim by="(-#ppt_w*0.10)" calcmode="lin" valueType="num">
                                      <p:cBhvr>
                                        <p:cTn id="8" dur="250" autoRev="1" fill="hold">
                                          <p:stCondLst>
                                            <p:cond delay="0"/>
                                          </p:stCondLst>
                                        </p:cTn>
                                        <p:tgtEl>
                                          <p:spTgt spid="10">
                                            <p:txEl>
                                              <p:pRg st="0" end="0"/>
                                            </p:txEl>
                                          </p:spTgt>
                                        </p:tgtEl>
                                        <p:attrNameLst>
                                          <p:attrName>ppt_y</p:attrName>
                                        </p:attrNameLst>
                                      </p:cBhvr>
                                    </p:anim>
                                    <p:animRot by="-480000">
                                      <p:cBhvr>
                                        <p:cTn id="9" dur="250" autoRev="1" fill="hold">
                                          <p:stCondLst>
                                            <p:cond delay="0"/>
                                          </p:stCondLst>
                                        </p:cTn>
                                        <p:tgtEl>
                                          <p:spTgt spid="10">
                                            <p:txEl>
                                              <p:pRg st="0" end="0"/>
                                            </p:txEl>
                                          </p:spTgt>
                                        </p:tgtEl>
                                        <p:attrNameLst>
                                          <p:attrName>r</p:attrName>
                                        </p:attrNameLst>
                                      </p:cBhvr>
                                    </p:animRot>
                                  </p:childTnLst>
                                </p:cTn>
                              </p:par>
                              <p:par>
                                <p:cTn id="10" presetID="36" presetClass="emph" presetSubtype="0" fill="hold" grpId="2" nodeType="withEffect">
                                  <p:stCondLst>
                                    <p:cond delay="0"/>
                                  </p:stCondLst>
                                  <p:iterate type="lt">
                                    <p:tmPct val="10000"/>
                                  </p:iterate>
                                  <p:childTnLst>
                                    <p:animScale>
                                      <p:cBhvr>
                                        <p:cTn id="11" dur="250" autoRev="1" fill="hold">
                                          <p:stCondLst>
                                            <p:cond delay="0"/>
                                          </p:stCondLst>
                                        </p:cTn>
                                        <p:tgtEl>
                                          <p:spTgt spid="10">
                                            <p:txEl>
                                              <p:pRg st="1" end="1"/>
                                            </p:txEl>
                                          </p:spTgt>
                                        </p:tgtEl>
                                      </p:cBhvr>
                                      <p:to x="80000" y="100000"/>
                                    </p:animScale>
                                    <p:anim by="(#ppt_w*0.10)" calcmode="lin" valueType="num">
                                      <p:cBhvr>
                                        <p:cTn id="12" dur="250" autoRev="1" fill="hold">
                                          <p:stCondLst>
                                            <p:cond delay="0"/>
                                          </p:stCondLst>
                                        </p:cTn>
                                        <p:tgtEl>
                                          <p:spTgt spid="10">
                                            <p:txEl>
                                              <p:pRg st="1" end="1"/>
                                            </p:txEl>
                                          </p:spTgt>
                                        </p:tgtEl>
                                        <p:attrNameLst>
                                          <p:attrName>ppt_x</p:attrName>
                                        </p:attrNameLst>
                                      </p:cBhvr>
                                    </p:anim>
                                    <p:anim by="(-#ppt_w*0.10)" calcmode="lin" valueType="num">
                                      <p:cBhvr>
                                        <p:cTn id="13" dur="250" autoRev="1" fill="hold">
                                          <p:stCondLst>
                                            <p:cond delay="0"/>
                                          </p:stCondLst>
                                        </p:cTn>
                                        <p:tgtEl>
                                          <p:spTgt spid="10">
                                            <p:txEl>
                                              <p:pRg st="1" end="1"/>
                                            </p:txEl>
                                          </p:spTgt>
                                        </p:tgtEl>
                                        <p:attrNameLst>
                                          <p:attrName>ppt_y</p:attrName>
                                        </p:attrNameLst>
                                      </p:cBhvr>
                                    </p:anim>
                                    <p:animRot by="-480000">
                                      <p:cBhvr>
                                        <p:cTn id="14" dur="250" autoRev="1" fill="hold">
                                          <p:stCondLst>
                                            <p:cond delay="0"/>
                                          </p:stCondLst>
                                        </p:cTn>
                                        <p:tgtEl>
                                          <p:spTgt spid="10">
                                            <p:txEl>
                                              <p:pRg st="1" end="1"/>
                                            </p:txEl>
                                          </p:spTgt>
                                        </p:tgtEl>
                                        <p:attrNameLst>
                                          <p:attrName>r</p:attrName>
                                        </p:attrNameLst>
                                      </p:cBhvr>
                                    </p:animRot>
                                  </p:childTnLst>
                                </p:cTn>
                              </p:par>
                            </p:childTnLst>
                          </p:cTn>
                        </p:par>
                        <p:par>
                          <p:cTn id="15" fill="hold">
                            <p:stCondLst>
                              <p:cond delay="1250"/>
                            </p:stCondLst>
                            <p:childTnLst>
                              <p:par>
                                <p:cTn id="16" presetID="10" presetClass="emph" presetSubtype="0" repeatCount="5000" fill="hold" grpId="0" nodeType="afterEffect">
                                  <p:stCondLst>
                                    <p:cond delay="0"/>
                                  </p:stCondLst>
                                  <p:iterate type="lt">
                                    <p:tmPct val="0"/>
                                  </p:iterate>
                                  <p:childTnLst>
                                    <p:anim calcmode="discrete" valueType="str">
                                      <p:cBhvr override="childStyle">
                                        <p:cTn id="17" dur="1000" fill="hold"/>
                                        <p:tgtEl>
                                          <p:spTgt spid="10">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18" presetID="10" presetClass="emph" presetSubtype="0" repeatCount="5000" fill="hold" grpId="0" nodeType="withEffect">
                                  <p:stCondLst>
                                    <p:cond delay="0"/>
                                  </p:stCondLst>
                                  <p:iterate type="lt">
                                    <p:tmPct val="0"/>
                                  </p:iterate>
                                  <p:childTnLst>
                                    <p:anim calcmode="discrete" valueType="str">
                                      <p:cBhvr override="childStyle">
                                        <p:cTn id="19" dur="1000" fill="hold"/>
                                        <p:tgtEl>
                                          <p:spTgt spid="10">
                                            <p:txEl>
                                              <p:pRg st="1" end="1"/>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20" fill="hold">
                            <p:stCondLst>
                              <p:cond delay="6250"/>
                            </p:stCondLst>
                            <p:childTnLst>
                              <p:par>
                                <p:cTn id="21" presetID="26" presetClass="emph" presetSubtype="0" repeatCount="3000" fill="hold" grpId="1" nodeType="afterEffect">
                                  <p:stCondLst>
                                    <p:cond delay="0"/>
                                  </p:stCondLst>
                                  <p:iterate type="lt">
                                    <p:tmPct val="0"/>
                                  </p:iterate>
                                  <p:childTnLst>
                                    <p:animEffect transition="out" filter="fade">
                                      <p:cBhvr>
                                        <p:cTn id="22" dur="500" tmFilter="0, 0; .2, .5; .8, .5; 1, 0"/>
                                        <p:tgtEl>
                                          <p:spTgt spid="10">
                                            <p:txEl>
                                              <p:pRg st="0" end="0"/>
                                            </p:txEl>
                                          </p:spTgt>
                                        </p:tgtEl>
                                      </p:cBhvr>
                                    </p:animEffect>
                                    <p:animScale>
                                      <p:cBhvr>
                                        <p:cTn id="23" dur="250" autoRev="1" fill="hold"/>
                                        <p:tgtEl>
                                          <p:spTgt spid="10">
                                            <p:txEl>
                                              <p:pRg st="0" end="0"/>
                                            </p:txEl>
                                          </p:spTgt>
                                        </p:tgtEl>
                                      </p:cBhvr>
                                      <p:by x="105000" y="105000"/>
                                    </p:animScale>
                                  </p:childTnLst>
                                </p:cTn>
                              </p:par>
                              <p:par>
                                <p:cTn id="24" presetID="26" presetClass="emph" presetSubtype="0" repeatCount="3000" fill="hold" grpId="1" nodeType="withEffect">
                                  <p:stCondLst>
                                    <p:cond delay="0"/>
                                  </p:stCondLst>
                                  <p:iterate type="lt">
                                    <p:tmPct val="0"/>
                                  </p:iterate>
                                  <p:childTnLst>
                                    <p:animEffect transition="out" filter="fade">
                                      <p:cBhvr>
                                        <p:cTn id="25" dur="500" tmFilter="0, 0; .2, .5; .8, .5; 1, 0"/>
                                        <p:tgtEl>
                                          <p:spTgt spid="10">
                                            <p:txEl>
                                              <p:pRg st="1" end="1"/>
                                            </p:txEl>
                                          </p:spTgt>
                                        </p:tgtEl>
                                      </p:cBhvr>
                                    </p:animEffect>
                                    <p:animScale>
                                      <p:cBhvr>
                                        <p:cTn id="26" dur="250" autoRev="1" fill="hold"/>
                                        <p:tgtEl>
                                          <p:spTgt spid="10">
                                            <p:txEl>
                                              <p:pRg st="1" end="1"/>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32" presetClass="emph" presetSubtype="0" fill="hold" nodeType="withEffect">
                                  <p:stCondLst>
                                    <p:cond delay="50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3" name="SmallBell.wav"/>
                                        </p:tgtEl>
                                      </p:cMediaNode>
                                    </p:audio>
                                  </p:subTnLst>
                                </p:cTn>
                              </p:par>
                              <p:par>
                                <p:cTn id="47" presetID="63" presetClass="path" presetSubtype="0" repeatCount="indefinite" accel="48000" decel="50000" fill="hold" grpId="0" nodeType="withEffect">
                                  <p:stCondLst>
                                    <p:cond delay="500"/>
                                  </p:stCondLst>
                                  <p:endCondLst>
                                    <p:cond evt="onNext" delay="0">
                                      <p:tgtEl>
                                        <p:sldTgt/>
                                      </p:tgtEl>
                                    </p:cond>
                                  </p:endCondLst>
                                  <p:childTnLst>
                                    <p:animMotion origin="layout" path="M -8.33333E-7 -2.22222E-6 L 0.02639 -2.22222E-6 " pathEditMode="relative" rAng="0" ptsTypes="AA">
                                      <p:cBhvr>
                                        <p:cTn id="48" dur="1000" fill="hold"/>
                                        <p:tgtEl>
                                          <p:spTgt spid="23"/>
                                        </p:tgtEl>
                                        <p:attrNameLst>
                                          <p:attrName>ppt_x</p:attrName>
                                          <p:attrName>ppt_y</p:attrName>
                                        </p:attrNameLst>
                                      </p:cBhvr>
                                      <p:rCtr x="1319"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6"/>
                                        </p:tgtEl>
                                      </p:cBhvr>
                                    </p:animEffect>
                                    <p:animScale>
                                      <p:cBhvr>
                                        <p:cTn id="54" dur="250" autoRev="1" fill="hold"/>
                                        <p:tgtEl>
                                          <p:spTgt spid="6"/>
                                        </p:tgtEl>
                                      </p:cBhvr>
                                      <p:by x="105000" y="105000"/>
                                    </p:animScale>
                                  </p:childTnLst>
                                </p:cTn>
                              </p:par>
                              <p:par>
                                <p:cTn id="55" presetID="1" presetClass="exit" presetSubtype="0" fill="hold" grpId="1" nodeType="withEffect">
                                  <p:stCondLst>
                                    <p:cond delay="0"/>
                                  </p:stCondLst>
                                  <p:childTnLst>
                                    <p:set>
                                      <p:cBhvr>
                                        <p:cTn id="56" dur="1" fill="hold">
                                          <p:stCondLst>
                                            <p:cond delay="0"/>
                                          </p:stCondLst>
                                        </p:cTn>
                                        <p:tgtEl>
                                          <p:spTgt spid="23"/>
                                        </p:tgtEl>
                                        <p:attrNameLst>
                                          <p:attrName>style.visibility</p:attrName>
                                        </p:attrNameLst>
                                      </p:cBhvr>
                                      <p:to>
                                        <p:strVal val="hidden"/>
                                      </p:to>
                                    </p:set>
                                  </p:childTnLst>
                                </p:cTn>
                              </p:par>
                              <p:par>
                                <p:cTn id="57" presetID="9" presetClass="entr" presetSubtype="0" fill="hold" grpId="7"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dissolve">
                                      <p:cBhvr>
                                        <p:cTn id="59" dur="500"/>
                                        <p:tgtEl>
                                          <p:spTgt spid="18"/>
                                        </p:tgtEl>
                                      </p:cBhvr>
                                    </p:animEffect>
                                  </p:childTnLst>
                                </p:cTn>
                              </p:par>
                              <p:par>
                                <p:cTn id="60" presetID="64" presetClass="path" presetSubtype="0" accel="50000" decel="50000" fill="hold" nodeType="withEffect">
                                  <p:stCondLst>
                                    <p:cond delay="8500"/>
                                  </p:stCondLst>
                                  <p:childTnLst>
                                    <p:animMotion origin="layout" path="M 0.10798 0.04213 L 0.10573 -0.13982 " pathEditMode="relative" rAng="0" ptsTypes="AA">
                                      <p:cBhvr>
                                        <p:cTn id="61" dur="1000" fill="hold"/>
                                        <p:tgtEl>
                                          <p:spTgt spid="16"/>
                                        </p:tgtEl>
                                        <p:attrNameLst>
                                          <p:attrName>ppt_x</p:attrName>
                                          <p:attrName>ppt_y</p:attrName>
                                        </p:attrNameLst>
                                      </p:cBhvr>
                                      <p:rCtr x="-122" y="-9097"/>
                                    </p:animMotion>
                                  </p:childTnLst>
                                </p:cTn>
                              </p:par>
                              <p:par>
                                <p:cTn id="62" presetID="64" presetClass="path" presetSubtype="0" accel="50000" decel="50000" fill="hold" nodeType="withEffect">
                                  <p:stCondLst>
                                    <p:cond delay="8500"/>
                                  </p:stCondLst>
                                  <p:childTnLst>
                                    <p:animMotion origin="layout" path="M 0.10799 0.04241 L 0.10574 -0.23746 " pathEditMode="fixed" rAng="0" ptsTypes="AA">
                                      <p:cBhvr>
                                        <p:cTn id="63" dur="1000" fill="hold"/>
                                        <p:tgtEl>
                                          <p:spTgt spid="20"/>
                                        </p:tgtEl>
                                        <p:attrNameLst>
                                          <p:attrName>ppt_x</p:attrName>
                                          <p:attrName>ppt_y</p:attrName>
                                        </p:attrNameLst>
                                      </p:cBhvr>
                                      <p:rCtr x="-122" y="-14005"/>
                                    </p:animMotion>
                                  </p:childTnLst>
                                </p:cTn>
                              </p:par>
                              <p:par>
                                <p:cTn id="64" presetID="2" presetClass="exit" presetSubtype="4" fill="hold" nodeType="withEffect">
                                  <p:stCondLst>
                                    <p:cond delay="32000"/>
                                  </p:stCondLst>
                                  <p:childTnLst>
                                    <p:anim calcmode="lin" valueType="num">
                                      <p:cBhvr additive="base">
                                        <p:cTn id="65" dur="500"/>
                                        <p:tgtEl>
                                          <p:spTgt spid="16"/>
                                        </p:tgtEl>
                                        <p:attrNameLst>
                                          <p:attrName>ppt_x</p:attrName>
                                        </p:attrNameLst>
                                      </p:cBhvr>
                                      <p:tavLst>
                                        <p:tav tm="0">
                                          <p:val>
                                            <p:strVal val="ppt_x"/>
                                          </p:val>
                                        </p:tav>
                                        <p:tav tm="100000">
                                          <p:val>
                                            <p:strVal val="ppt_x"/>
                                          </p:val>
                                        </p:tav>
                                      </p:tavLst>
                                    </p:anim>
                                    <p:anim calcmode="lin" valueType="num">
                                      <p:cBhvr additive="base">
                                        <p:cTn id="66" dur="500"/>
                                        <p:tgtEl>
                                          <p:spTgt spid="16"/>
                                        </p:tgtEl>
                                        <p:attrNameLst>
                                          <p:attrName>ppt_y</p:attrName>
                                        </p:attrNameLst>
                                      </p:cBhvr>
                                      <p:tavLst>
                                        <p:tav tm="0">
                                          <p:val>
                                            <p:strVal val="ppt_y"/>
                                          </p:val>
                                        </p:tav>
                                        <p:tav tm="100000">
                                          <p:val>
                                            <p:strVal val="1+ppt_h/2"/>
                                          </p:val>
                                        </p:tav>
                                      </p:tavLst>
                                    </p:anim>
                                    <p:set>
                                      <p:cBhvr>
                                        <p:cTn id="67" dur="1" fill="hold">
                                          <p:stCondLst>
                                            <p:cond delay="499"/>
                                          </p:stCondLst>
                                        </p:cTn>
                                        <p:tgtEl>
                                          <p:spTgt spid="16"/>
                                        </p:tgtEl>
                                        <p:attrNameLst>
                                          <p:attrName>style.visibility</p:attrName>
                                        </p:attrNameLst>
                                      </p:cBhvr>
                                      <p:to>
                                        <p:strVal val="hidden"/>
                                      </p:to>
                                    </p:set>
                                  </p:childTnLst>
                                </p:cTn>
                              </p:par>
                              <p:par>
                                <p:cTn id="68" presetID="2" presetClass="exit" presetSubtype="4" fill="hold" nodeType="withEffect">
                                  <p:stCondLst>
                                    <p:cond delay="32000"/>
                                  </p:stCondLst>
                                  <p:childTnLst>
                                    <p:anim calcmode="lin" valueType="num">
                                      <p:cBhvr additive="base">
                                        <p:cTn id="69" dur="500"/>
                                        <p:tgtEl>
                                          <p:spTgt spid="20"/>
                                        </p:tgtEl>
                                        <p:attrNameLst>
                                          <p:attrName>ppt_x</p:attrName>
                                        </p:attrNameLst>
                                      </p:cBhvr>
                                      <p:tavLst>
                                        <p:tav tm="0">
                                          <p:val>
                                            <p:strVal val="ppt_x"/>
                                          </p:val>
                                        </p:tav>
                                        <p:tav tm="100000">
                                          <p:val>
                                            <p:strVal val="ppt_x"/>
                                          </p:val>
                                        </p:tav>
                                      </p:tavLst>
                                    </p:anim>
                                    <p:anim calcmode="lin" valueType="num">
                                      <p:cBhvr additive="base">
                                        <p:cTn id="70" dur="500"/>
                                        <p:tgtEl>
                                          <p:spTgt spid="20"/>
                                        </p:tgtEl>
                                        <p:attrNameLst>
                                          <p:attrName>ppt_y</p:attrName>
                                        </p:attrNameLst>
                                      </p:cBhvr>
                                      <p:tavLst>
                                        <p:tav tm="0">
                                          <p:val>
                                            <p:strVal val="ppt_y"/>
                                          </p:val>
                                        </p:tav>
                                        <p:tav tm="100000">
                                          <p:val>
                                            <p:strVal val="1+ppt_h/2"/>
                                          </p:val>
                                        </p:tav>
                                      </p:tavLst>
                                    </p:anim>
                                    <p:set>
                                      <p:cBhvr>
                                        <p:cTn id="71" dur="1" fill="hold">
                                          <p:stCondLst>
                                            <p:cond delay="499"/>
                                          </p:stCondLst>
                                        </p:cTn>
                                        <p:tgtEl>
                                          <p:spTgt spid="20"/>
                                        </p:tgtEl>
                                        <p:attrNameLst>
                                          <p:attrName>style.visibility</p:attrName>
                                        </p:attrNameLst>
                                      </p:cBhvr>
                                      <p:to>
                                        <p:strVal val="hidden"/>
                                      </p:to>
                                    </p:set>
                                  </p:childTnLst>
                                </p:cTn>
                              </p:par>
                            </p:childTnLst>
                          </p:cTn>
                        </p:par>
                        <p:par>
                          <p:cTn id="72" fill="hold">
                            <p:stCondLst>
                              <p:cond delay="32500"/>
                            </p:stCondLst>
                            <p:childTnLst>
                              <p:par>
                                <p:cTn id="73" presetID="64" presetClass="path" presetSubtype="0" accel="50000" decel="50000" fill="hold" nodeType="afterEffect">
                                  <p:stCondLst>
                                    <p:cond delay="13500"/>
                                  </p:stCondLst>
                                  <p:childTnLst>
                                    <p:animMotion origin="layout" path="M 0.08819 0.04213 L 0.08594 -0.13982 " pathEditMode="relative" rAng="0" ptsTypes="AA">
                                      <p:cBhvr>
                                        <p:cTn id="74" dur="1000" fill="hold"/>
                                        <p:tgtEl>
                                          <p:spTgt spid="17"/>
                                        </p:tgtEl>
                                        <p:attrNameLst>
                                          <p:attrName>ppt_x</p:attrName>
                                          <p:attrName>ppt_y</p:attrName>
                                        </p:attrNameLst>
                                      </p:cBhvr>
                                      <p:rCtr x="-122" y="-9097"/>
                                    </p:animMotion>
                                  </p:childTnLst>
                                </p:cTn>
                              </p:par>
                              <p:par>
                                <p:cTn id="75" presetID="64" presetClass="path" presetSubtype="0" accel="50000" decel="50000" fill="hold" nodeType="withEffect">
                                  <p:stCondLst>
                                    <p:cond delay="13500"/>
                                  </p:stCondLst>
                                  <p:childTnLst>
                                    <p:animMotion origin="layout" path="M 0.08732 0.04108 L 0.08507 -0.23878 " pathEditMode="fixed" rAng="0" ptsTypes="AA">
                                      <p:cBhvr>
                                        <p:cTn id="76" dur="1000" fill="hold"/>
                                        <p:tgtEl>
                                          <p:spTgt spid="21"/>
                                        </p:tgtEl>
                                        <p:attrNameLst>
                                          <p:attrName>ppt_x</p:attrName>
                                          <p:attrName>ppt_y</p:attrName>
                                        </p:attrNameLst>
                                      </p:cBhvr>
                                      <p:rCtr x="-122" y="-14005"/>
                                    </p:animMotion>
                                  </p:childTnLst>
                                </p:cTn>
                              </p:par>
                              <p:par>
                                <p:cTn id="77" presetID="2" presetClass="exit" presetSubtype="4" fill="hold" nodeType="withEffect">
                                  <p:stCondLst>
                                    <p:cond delay="27500"/>
                                  </p:stCondLst>
                                  <p:childTnLst>
                                    <p:anim calcmode="lin" valueType="num">
                                      <p:cBhvr additive="base">
                                        <p:cTn id="78" dur="500"/>
                                        <p:tgtEl>
                                          <p:spTgt spid="17"/>
                                        </p:tgtEl>
                                        <p:attrNameLst>
                                          <p:attrName>ppt_x</p:attrName>
                                        </p:attrNameLst>
                                      </p:cBhvr>
                                      <p:tavLst>
                                        <p:tav tm="0">
                                          <p:val>
                                            <p:strVal val="ppt_x"/>
                                          </p:val>
                                        </p:tav>
                                        <p:tav tm="100000">
                                          <p:val>
                                            <p:strVal val="ppt_x"/>
                                          </p:val>
                                        </p:tav>
                                      </p:tavLst>
                                    </p:anim>
                                    <p:anim calcmode="lin" valueType="num">
                                      <p:cBhvr additive="base">
                                        <p:cTn id="79" dur="500"/>
                                        <p:tgtEl>
                                          <p:spTgt spid="17"/>
                                        </p:tgtEl>
                                        <p:attrNameLst>
                                          <p:attrName>ppt_y</p:attrName>
                                        </p:attrNameLst>
                                      </p:cBhvr>
                                      <p:tavLst>
                                        <p:tav tm="0">
                                          <p:val>
                                            <p:strVal val="ppt_y"/>
                                          </p:val>
                                        </p:tav>
                                        <p:tav tm="100000">
                                          <p:val>
                                            <p:strVal val="1+ppt_h/2"/>
                                          </p:val>
                                        </p:tav>
                                      </p:tavLst>
                                    </p:anim>
                                    <p:set>
                                      <p:cBhvr>
                                        <p:cTn id="80" dur="1" fill="hold">
                                          <p:stCondLst>
                                            <p:cond delay="499"/>
                                          </p:stCondLst>
                                        </p:cTn>
                                        <p:tgtEl>
                                          <p:spTgt spid="17"/>
                                        </p:tgtEl>
                                        <p:attrNameLst>
                                          <p:attrName>style.visibility</p:attrName>
                                        </p:attrNameLst>
                                      </p:cBhvr>
                                      <p:to>
                                        <p:strVal val="hidden"/>
                                      </p:to>
                                    </p:set>
                                  </p:childTnLst>
                                </p:cTn>
                              </p:par>
                              <p:par>
                                <p:cTn id="81" presetID="2" presetClass="exit" presetSubtype="4" fill="hold" nodeType="withEffect">
                                  <p:stCondLst>
                                    <p:cond delay="27500"/>
                                  </p:stCondLst>
                                  <p:childTnLst>
                                    <p:anim calcmode="lin" valueType="num">
                                      <p:cBhvr additive="base">
                                        <p:cTn id="82" dur="500"/>
                                        <p:tgtEl>
                                          <p:spTgt spid="21"/>
                                        </p:tgtEl>
                                        <p:attrNameLst>
                                          <p:attrName>ppt_x</p:attrName>
                                        </p:attrNameLst>
                                      </p:cBhvr>
                                      <p:tavLst>
                                        <p:tav tm="0">
                                          <p:val>
                                            <p:strVal val="ppt_x"/>
                                          </p:val>
                                        </p:tav>
                                        <p:tav tm="100000">
                                          <p:val>
                                            <p:strVal val="ppt_x"/>
                                          </p:val>
                                        </p:tav>
                                      </p:tavLst>
                                    </p:anim>
                                    <p:anim calcmode="lin" valueType="num">
                                      <p:cBhvr additive="base">
                                        <p:cTn id="83" dur="500"/>
                                        <p:tgtEl>
                                          <p:spTgt spid="21"/>
                                        </p:tgtEl>
                                        <p:attrNameLst>
                                          <p:attrName>ppt_y</p:attrName>
                                        </p:attrNameLst>
                                      </p:cBhvr>
                                      <p:tavLst>
                                        <p:tav tm="0">
                                          <p:val>
                                            <p:strVal val="ppt_y"/>
                                          </p:val>
                                        </p:tav>
                                        <p:tav tm="100000">
                                          <p:val>
                                            <p:strVal val="1+ppt_h/2"/>
                                          </p:val>
                                        </p:tav>
                                      </p:tavLst>
                                    </p:anim>
                                    <p:set>
                                      <p:cBhvr>
                                        <p:cTn id="84" dur="1" fill="hold">
                                          <p:stCondLst>
                                            <p:cond delay="499"/>
                                          </p:stCondLst>
                                        </p:cTn>
                                        <p:tgtEl>
                                          <p:spTgt spid="21"/>
                                        </p:tgtEl>
                                        <p:attrNameLst>
                                          <p:attrName>style.visibility</p:attrName>
                                        </p:attrNameLst>
                                      </p:cBhvr>
                                      <p:to>
                                        <p:strVal val="hidden"/>
                                      </p:to>
                                    </p:set>
                                  </p:childTnLst>
                                </p:cTn>
                              </p:par>
                            </p:childTnLst>
                          </p:cTn>
                        </p:par>
                        <p:par>
                          <p:cTn id="85" fill="hold">
                            <p:stCondLst>
                              <p:cond delay="60500"/>
                            </p:stCondLst>
                            <p:childTnLst>
                              <p:par>
                                <p:cTn id="86" presetID="64" presetClass="path" presetSubtype="0" accel="50000" decel="50000" fill="hold" nodeType="afterEffect">
                                  <p:stCondLst>
                                    <p:cond delay="0"/>
                                  </p:stCondLst>
                                  <p:childTnLst>
                                    <p:animMotion origin="layout" path="M 0.06857 0.04213 L 0.06632 -0.13982 " pathEditMode="relative" rAng="0" ptsTypes="AA">
                                      <p:cBhvr>
                                        <p:cTn id="87" dur="1000" fill="hold"/>
                                        <p:tgtEl>
                                          <p:spTgt spid="19"/>
                                        </p:tgtEl>
                                        <p:attrNameLst>
                                          <p:attrName>ppt_x</p:attrName>
                                          <p:attrName>ppt_y</p:attrName>
                                        </p:attrNameLst>
                                      </p:cBhvr>
                                      <p:rCtr x="-122" y="-9097"/>
                                    </p:animMotion>
                                  </p:childTnLst>
                                </p:cTn>
                              </p:par>
                              <p:par>
                                <p:cTn id="88" presetID="64" presetClass="path" presetSubtype="0" accel="50000" decel="50000" fill="hold" nodeType="withEffect">
                                  <p:stCondLst>
                                    <p:cond delay="0"/>
                                  </p:stCondLst>
                                  <p:childTnLst>
                                    <p:animMotion origin="layout" path="M 0.06788 0.04242 L 0.06562 -0.23745 " pathEditMode="fixed" rAng="0" ptsTypes="AA">
                                      <p:cBhvr>
                                        <p:cTn id="89" dur="1000" fill="hold"/>
                                        <p:tgtEl>
                                          <p:spTgt spid="22"/>
                                        </p:tgtEl>
                                        <p:attrNameLst>
                                          <p:attrName>ppt_x</p:attrName>
                                          <p:attrName>ppt_y</p:attrName>
                                        </p:attrNameLst>
                                      </p:cBhvr>
                                      <p:rCtr x="-122" y="-14005"/>
                                    </p:animMotion>
                                  </p:childTnLst>
                                </p:cTn>
                              </p:par>
                              <p:par>
                                <p:cTn id="90" presetID="2" presetClass="exit" presetSubtype="4" fill="hold" nodeType="withEffect">
                                  <p:stCondLst>
                                    <p:cond delay="16000"/>
                                  </p:stCondLst>
                                  <p:childTnLst>
                                    <p:anim calcmode="lin" valueType="num">
                                      <p:cBhvr additive="base">
                                        <p:cTn id="91" dur="500"/>
                                        <p:tgtEl>
                                          <p:spTgt spid="19"/>
                                        </p:tgtEl>
                                        <p:attrNameLst>
                                          <p:attrName>ppt_x</p:attrName>
                                        </p:attrNameLst>
                                      </p:cBhvr>
                                      <p:tavLst>
                                        <p:tav tm="0">
                                          <p:val>
                                            <p:strVal val="ppt_x"/>
                                          </p:val>
                                        </p:tav>
                                        <p:tav tm="100000">
                                          <p:val>
                                            <p:strVal val="ppt_x"/>
                                          </p:val>
                                        </p:tav>
                                      </p:tavLst>
                                    </p:anim>
                                    <p:anim calcmode="lin" valueType="num">
                                      <p:cBhvr additive="base">
                                        <p:cTn id="92" dur="500"/>
                                        <p:tgtEl>
                                          <p:spTgt spid="19"/>
                                        </p:tgtEl>
                                        <p:attrNameLst>
                                          <p:attrName>ppt_y</p:attrName>
                                        </p:attrNameLst>
                                      </p:cBhvr>
                                      <p:tavLst>
                                        <p:tav tm="0">
                                          <p:val>
                                            <p:strVal val="ppt_y"/>
                                          </p:val>
                                        </p:tav>
                                        <p:tav tm="100000">
                                          <p:val>
                                            <p:strVal val="1+ppt_h/2"/>
                                          </p:val>
                                        </p:tav>
                                      </p:tavLst>
                                    </p:anim>
                                    <p:set>
                                      <p:cBhvr>
                                        <p:cTn id="93" dur="1" fill="hold">
                                          <p:stCondLst>
                                            <p:cond delay="499"/>
                                          </p:stCondLst>
                                        </p:cTn>
                                        <p:tgtEl>
                                          <p:spTgt spid="19"/>
                                        </p:tgtEl>
                                        <p:attrNameLst>
                                          <p:attrName>style.visibility</p:attrName>
                                        </p:attrNameLst>
                                      </p:cBhvr>
                                      <p:to>
                                        <p:strVal val="hidden"/>
                                      </p:to>
                                    </p:set>
                                  </p:childTnLst>
                                </p:cTn>
                              </p:par>
                              <p:par>
                                <p:cTn id="94" presetID="2" presetClass="exit" presetSubtype="4" fill="hold" nodeType="withEffect">
                                  <p:stCondLst>
                                    <p:cond delay="16000"/>
                                  </p:stCondLst>
                                  <p:childTnLst>
                                    <p:anim calcmode="lin" valueType="num">
                                      <p:cBhvr additive="base">
                                        <p:cTn id="95" dur="500"/>
                                        <p:tgtEl>
                                          <p:spTgt spid="22"/>
                                        </p:tgtEl>
                                        <p:attrNameLst>
                                          <p:attrName>ppt_x</p:attrName>
                                        </p:attrNameLst>
                                      </p:cBhvr>
                                      <p:tavLst>
                                        <p:tav tm="0">
                                          <p:val>
                                            <p:strVal val="ppt_x"/>
                                          </p:val>
                                        </p:tav>
                                        <p:tav tm="100000">
                                          <p:val>
                                            <p:strVal val="ppt_x"/>
                                          </p:val>
                                        </p:tav>
                                      </p:tavLst>
                                    </p:anim>
                                    <p:anim calcmode="lin" valueType="num">
                                      <p:cBhvr additive="base">
                                        <p:cTn id="96" dur="500"/>
                                        <p:tgtEl>
                                          <p:spTgt spid="22"/>
                                        </p:tgtEl>
                                        <p:attrNameLst>
                                          <p:attrName>ppt_y</p:attrName>
                                        </p:attrNameLst>
                                      </p:cBhvr>
                                      <p:tavLst>
                                        <p:tav tm="0">
                                          <p:val>
                                            <p:strVal val="ppt_y"/>
                                          </p:val>
                                        </p:tav>
                                        <p:tav tm="100000">
                                          <p:val>
                                            <p:strVal val="1+ppt_h/2"/>
                                          </p:val>
                                        </p:tav>
                                      </p:tavLst>
                                    </p:anim>
                                    <p:set>
                                      <p:cBhvr>
                                        <p:cTn id="97" dur="1" fill="hold">
                                          <p:stCondLst>
                                            <p:cond delay="499"/>
                                          </p:stCondLst>
                                        </p:cTn>
                                        <p:tgtEl>
                                          <p:spTgt spid="22"/>
                                        </p:tgtEl>
                                        <p:attrNameLst>
                                          <p:attrName>style.visibility</p:attrName>
                                        </p:attrNameLst>
                                      </p:cBhvr>
                                      <p:to>
                                        <p:strVal val="hidden"/>
                                      </p:to>
                                    </p:set>
                                  </p:childTnLst>
                                </p:cTn>
                              </p:par>
                              <p:par>
                                <p:cTn id="98" presetID="31" presetClass="exit" presetSubtype="0" fill="hold" nodeType="withEffect">
                                  <p:stCondLst>
                                    <p:cond delay="17000"/>
                                  </p:stCondLst>
                                  <p:childTnLst>
                                    <p:anim calcmode="lin" valueType="num">
                                      <p:cBhvr>
                                        <p:cTn id="99" dur="2000"/>
                                        <p:tgtEl>
                                          <p:spTgt spid="6"/>
                                        </p:tgtEl>
                                        <p:attrNameLst>
                                          <p:attrName>ppt_w</p:attrName>
                                        </p:attrNameLst>
                                      </p:cBhvr>
                                      <p:tavLst>
                                        <p:tav tm="0">
                                          <p:val>
                                            <p:strVal val="ppt_w"/>
                                          </p:val>
                                        </p:tav>
                                        <p:tav tm="100000">
                                          <p:val>
                                            <p:fltVal val="0"/>
                                          </p:val>
                                        </p:tav>
                                      </p:tavLst>
                                    </p:anim>
                                    <p:anim calcmode="lin" valueType="num">
                                      <p:cBhvr>
                                        <p:cTn id="100" dur="2000"/>
                                        <p:tgtEl>
                                          <p:spTgt spid="6"/>
                                        </p:tgtEl>
                                        <p:attrNameLst>
                                          <p:attrName>ppt_h</p:attrName>
                                        </p:attrNameLst>
                                      </p:cBhvr>
                                      <p:tavLst>
                                        <p:tav tm="0">
                                          <p:val>
                                            <p:strVal val="ppt_h"/>
                                          </p:val>
                                        </p:tav>
                                        <p:tav tm="100000">
                                          <p:val>
                                            <p:fltVal val="0"/>
                                          </p:val>
                                        </p:tav>
                                      </p:tavLst>
                                    </p:anim>
                                    <p:anim calcmode="lin" valueType="num">
                                      <p:cBhvr>
                                        <p:cTn id="101" dur="2000"/>
                                        <p:tgtEl>
                                          <p:spTgt spid="6"/>
                                        </p:tgtEl>
                                        <p:attrNameLst>
                                          <p:attrName>style.rotation</p:attrName>
                                        </p:attrNameLst>
                                      </p:cBhvr>
                                      <p:tavLst>
                                        <p:tav tm="0">
                                          <p:val>
                                            <p:fltVal val="0"/>
                                          </p:val>
                                        </p:tav>
                                        <p:tav tm="100000">
                                          <p:val>
                                            <p:fltVal val="90"/>
                                          </p:val>
                                        </p:tav>
                                      </p:tavLst>
                                    </p:anim>
                                    <p:animEffect transition="out" filter="fade">
                                      <p:cBhvr>
                                        <p:cTn id="102" dur="2000"/>
                                        <p:tgtEl>
                                          <p:spTgt spid="6"/>
                                        </p:tgtEl>
                                      </p:cBhvr>
                                    </p:animEffect>
                                    <p:set>
                                      <p:cBhvr>
                                        <p:cTn id="10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04" restart="whenNotActive" fill="hold" evtFilter="cancelBubble" nodeType="interactiveSeq">
                <p:stCondLst>
                  <p:cond evt="onClick" delay="0">
                    <p:tgtEl>
                      <p:spTgt spid="11"/>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childTnLst>
                                </p:cTn>
                              </p:par>
                              <p:par>
                                <p:cTn id="113" presetID="1" presetClass="emph" presetSubtype="2" fill="hold" nodeType="withEffect">
                                  <p:stCondLst>
                                    <p:cond delay="0"/>
                                  </p:stCondLst>
                                  <p:childTnLst>
                                    <p:animClr clrSpc="rgb" dir="cw">
                                      <p:cBhvr>
                                        <p:cTn id="114" dur="1000" fill="hold"/>
                                        <p:tgtEl>
                                          <p:spTgt spid="11"/>
                                        </p:tgtEl>
                                        <p:attrNameLst>
                                          <p:attrName>fillcolor</p:attrName>
                                        </p:attrNameLst>
                                      </p:cBhvr>
                                      <p:to>
                                        <a:srgbClr val="4E67C8"/>
                                      </p:to>
                                    </p:animClr>
                                    <p:set>
                                      <p:cBhvr>
                                        <p:cTn id="115" dur="1000" fill="hold"/>
                                        <p:tgtEl>
                                          <p:spTgt spid="11"/>
                                        </p:tgtEl>
                                        <p:attrNameLst>
                                          <p:attrName>fill.type</p:attrName>
                                        </p:attrNameLst>
                                      </p:cBhvr>
                                      <p:to>
                                        <p:strVal val="solid"/>
                                      </p:to>
                                    </p:set>
                                    <p:set>
                                      <p:cBhvr>
                                        <p:cTn id="116" dur="1000" fill="hold"/>
                                        <p:tgtEl>
                                          <p:spTgt spid="11"/>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1000" fill="hold"/>
                                        <p:tgtEl>
                                          <p:spTgt spid="14"/>
                                        </p:tgtEl>
                                        <p:attrNameLst>
                                          <p:attrName>fillcolor</p:attrName>
                                        </p:attrNameLst>
                                      </p:cBhvr>
                                      <p:to>
                                        <a:srgbClr val="B4DCFA"/>
                                      </p:to>
                                    </p:animClr>
                                    <p:set>
                                      <p:cBhvr>
                                        <p:cTn id="119" dur="1000" fill="hold"/>
                                        <p:tgtEl>
                                          <p:spTgt spid="14"/>
                                        </p:tgtEl>
                                        <p:attrNameLst>
                                          <p:attrName>fill.type</p:attrName>
                                        </p:attrNameLst>
                                      </p:cBhvr>
                                      <p:to>
                                        <p:strVal val="solid"/>
                                      </p:to>
                                    </p:set>
                                    <p:set>
                                      <p:cBhvr>
                                        <p:cTn id="120" dur="1000" fill="hold"/>
                                        <p:tgtEl>
                                          <p:spTgt spid="14"/>
                                        </p:tgtEl>
                                        <p:attrNameLst>
                                          <p:attrName>fill.on</p:attrName>
                                        </p:attrNameLst>
                                      </p:cBhvr>
                                      <p:to>
                                        <p:strVal val="true"/>
                                      </p:to>
                                    </p:set>
                                  </p:childTnLst>
                                </p:cTn>
                              </p:par>
                            </p:childTnLst>
                          </p:cTn>
                        </p:par>
                        <p:par>
                          <p:cTn id="121" fill="hold">
                            <p:stCondLst>
                              <p:cond delay="1000"/>
                            </p:stCondLst>
                            <p:childTnLst>
                              <p:par>
                                <p:cTn id="122" presetID="9" presetClass="entr" presetSubtype="0" fill="hold" grpId="1" nodeType="after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dissolve">
                                      <p:cBhvr>
                                        <p:cTn id="124" dur="1000"/>
                                        <p:tgtEl>
                                          <p:spTgt spid="18"/>
                                        </p:tgtEl>
                                      </p:cBhvr>
                                    </p:animEffect>
                                  </p:childTnLst>
                                </p:cTn>
                              </p:par>
                            </p:childTnLst>
                          </p:cTn>
                        </p:par>
                      </p:childTnLst>
                    </p:cTn>
                  </p:par>
                </p:childTnLst>
              </p:cTn>
              <p:nextCondLst>
                <p:cond evt="onClick" delay="0">
                  <p:tgtEl>
                    <p:spTgt spid="11"/>
                  </p:tgtEl>
                </p:cond>
              </p:nextCondLst>
            </p:seq>
            <p:seq concurrent="1" nextAc="seek">
              <p:cTn id="125" restart="whenNotActive" fill="hold" evtFilter="cancelBubble" nodeType="interactiveSeq">
                <p:stCondLst>
                  <p:cond evt="onClick" delay="0">
                    <p:tgtEl>
                      <p:spTgt spid="13"/>
                    </p:tgtEl>
                  </p:cond>
                </p:stCondLst>
                <p:endSync evt="end" delay="0">
                  <p:rtn val="all"/>
                </p:endSync>
                <p:childTnLst>
                  <p:par>
                    <p:cTn id="126" fill="hold">
                      <p:stCondLst>
                        <p:cond delay="0"/>
                      </p:stCondLst>
                      <p:childTnLst>
                        <p:par>
                          <p:cTn id="127" fill="hold">
                            <p:stCondLst>
                              <p:cond delay="0"/>
                            </p:stCondLst>
                            <p:childTnLst>
                              <p:par>
                                <p:cTn id="128" presetID="1" presetClass="entr" presetSubtype="0" fill="hold" grpId="1" nodeType="withEffect">
                                  <p:stCondLst>
                                    <p:cond delay="0"/>
                                  </p:stCondLst>
                                  <p:childTnLst>
                                    <p:set>
                                      <p:cBhvr>
                                        <p:cTn id="129" dur="1" fill="hold">
                                          <p:stCondLst>
                                            <p:cond delay="0"/>
                                          </p:stCondLst>
                                        </p:cTn>
                                        <p:tgtEl>
                                          <p:spTgt spid="20"/>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1"/>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2"/>
                                        </p:tgtEl>
                                        <p:attrNameLst>
                                          <p:attrName>style.visibility</p:attrName>
                                        </p:attrNameLst>
                                      </p:cBhvr>
                                      <p:to>
                                        <p:strVal val="visible"/>
                                      </p:to>
                                    </p:set>
                                  </p:childTnLst>
                                </p:cTn>
                              </p:par>
                              <p:par>
                                <p:cTn id="134" presetID="1" presetClass="emph" presetSubtype="2" fill="hold" nodeType="withEffect">
                                  <p:stCondLst>
                                    <p:cond delay="0"/>
                                  </p:stCondLst>
                                  <p:childTnLst>
                                    <p:animClr clrSpc="rgb" dir="cw">
                                      <p:cBhvr>
                                        <p:cTn id="135" dur="1000" fill="hold"/>
                                        <p:tgtEl>
                                          <p:spTgt spid="13"/>
                                        </p:tgtEl>
                                        <p:attrNameLst>
                                          <p:attrName>fillcolor</p:attrName>
                                        </p:attrNameLst>
                                      </p:cBhvr>
                                      <p:to>
                                        <a:srgbClr val="4E67C8"/>
                                      </p:to>
                                    </p:animClr>
                                    <p:set>
                                      <p:cBhvr>
                                        <p:cTn id="136" dur="1000" fill="hold"/>
                                        <p:tgtEl>
                                          <p:spTgt spid="13"/>
                                        </p:tgtEl>
                                        <p:attrNameLst>
                                          <p:attrName>fill.type</p:attrName>
                                        </p:attrNameLst>
                                      </p:cBhvr>
                                      <p:to>
                                        <p:strVal val="solid"/>
                                      </p:to>
                                    </p:set>
                                    <p:set>
                                      <p:cBhvr>
                                        <p:cTn id="137" dur="1000" fill="hold"/>
                                        <p:tgtEl>
                                          <p:spTgt spid="13"/>
                                        </p:tgtEl>
                                        <p:attrNameLst>
                                          <p:attrName>fill.on</p:attrName>
                                        </p:attrNameLst>
                                      </p:cBhvr>
                                      <p:to>
                                        <p:strVal val="true"/>
                                      </p:to>
                                    </p:set>
                                  </p:childTnLst>
                                </p:cTn>
                              </p:par>
                              <p:par>
                                <p:cTn id="138" presetID="1" presetClass="emph" presetSubtype="2" fill="hold" nodeType="withEffect">
                                  <p:stCondLst>
                                    <p:cond delay="0"/>
                                  </p:stCondLst>
                                  <p:childTnLst>
                                    <p:animClr clrSpc="rgb" dir="cw">
                                      <p:cBhvr>
                                        <p:cTn id="139" dur="1000" fill="hold"/>
                                        <p:tgtEl>
                                          <p:spTgt spid="14"/>
                                        </p:tgtEl>
                                        <p:attrNameLst>
                                          <p:attrName>fillcolor</p:attrName>
                                        </p:attrNameLst>
                                      </p:cBhvr>
                                      <p:to>
                                        <a:srgbClr val="B4DCFA"/>
                                      </p:to>
                                    </p:animClr>
                                    <p:set>
                                      <p:cBhvr>
                                        <p:cTn id="140" dur="1000" fill="hold"/>
                                        <p:tgtEl>
                                          <p:spTgt spid="14"/>
                                        </p:tgtEl>
                                        <p:attrNameLst>
                                          <p:attrName>fill.type</p:attrName>
                                        </p:attrNameLst>
                                      </p:cBhvr>
                                      <p:to>
                                        <p:strVal val="solid"/>
                                      </p:to>
                                    </p:set>
                                    <p:set>
                                      <p:cBhvr>
                                        <p:cTn id="141" dur="1000" fill="hold"/>
                                        <p:tgtEl>
                                          <p:spTgt spid="14"/>
                                        </p:tgtEl>
                                        <p:attrNameLst>
                                          <p:attrName>fill.on</p:attrName>
                                        </p:attrNameLst>
                                      </p:cBhvr>
                                      <p:to>
                                        <p:strVal val="true"/>
                                      </p:to>
                                    </p:set>
                                  </p:childTnLst>
                                </p:cTn>
                              </p:par>
                            </p:childTnLst>
                          </p:cTn>
                        </p:par>
                        <p:par>
                          <p:cTn id="142" fill="hold">
                            <p:stCondLst>
                              <p:cond delay="1000"/>
                            </p:stCondLst>
                            <p:childTnLst>
                              <p:par>
                                <p:cTn id="143" presetID="9" presetClass="entr" presetSubtype="0" fill="hold" grpId="0" nodeType="afterEffect">
                                  <p:stCondLst>
                                    <p:cond delay="0"/>
                                  </p:stCondLst>
                                  <p:childTnLst>
                                    <p:set>
                                      <p:cBhvr>
                                        <p:cTn id="144" dur="1" fill="hold">
                                          <p:stCondLst>
                                            <p:cond delay="0"/>
                                          </p:stCondLst>
                                        </p:cTn>
                                        <p:tgtEl>
                                          <p:spTgt spid="18"/>
                                        </p:tgtEl>
                                        <p:attrNameLst>
                                          <p:attrName>style.visibility</p:attrName>
                                        </p:attrNameLst>
                                      </p:cBhvr>
                                      <p:to>
                                        <p:strVal val="visible"/>
                                      </p:to>
                                    </p:set>
                                    <p:animEffect transition="in" filter="dissolve">
                                      <p:cBhvr>
                                        <p:cTn id="145" dur="1000"/>
                                        <p:tgtEl>
                                          <p:spTgt spid="18"/>
                                        </p:tgtEl>
                                      </p:cBhvr>
                                    </p:animEffect>
                                  </p:childTnLst>
                                </p:cTn>
                              </p:par>
                            </p:childTnLst>
                          </p:cTn>
                        </p:par>
                      </p:childTnLst>
                    </p:cTn>
                  </p:par>
                </p:childTnLst>
              </p:cTn>
              <p:nextCondLst>
                <p:cond evt="onClick" delay="0">
                  <p:tgtEl>
                    <p:spTgt spid="13"/>
                  </p:tgtEl>
                </p:cond>
              </p:nextCondLst>
            </p:seq>
          </p:childTnLst>
        </p:cTn>
      </p:par>
    </p:tnLst>
    <p:bldLst>
      <p:bldP spid="10" grpId="0" uiExpand="1" build="allAtOnce" bldLvl="5"/>
      <p:bldP spid="10" grpId="1" build="allAtOnce"/>
      <p:bldP spid="10" grpId="2" build="allAtOnce"/>
      <p:bldP spid="18" grpId="0" animBg="1"/>
      <p:bldP spid="18" grpId="1" animBg="1"/>
      <p:bldP spid="18" grpId="7" animBg="1"/>
      <p:bldP spid="16" grpId="0" animBg="1"/>
      <p:bldP spid="16"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10</a:t>
            </a:fld>
            <a:endParaRPr lang="cs-CZ" dirty="0"/>
          </a:p>
        </p:txBody>
      </p:sp>
      <p:sp>
        <p:nvSpPr>
          <p:cNvPr id="4" name="Nadpis 3"/>
          <p:cNvSpPr>
            <a:spLocks noGrp="1"/>
          </p:cNvSpPr>
          <p:nvPr>
            <p:ph type="title"/>
          </p:nvPr>
        </p:nvSpPr>
        <p:spPr>
          <a:xfrm>
            <a:off x="144000" y="144000"/>
            <a:ext cx="3419888" cy="648072"/>
          </a:xfrm>
        </p:spPr>
        <p:txBody>
          <a:bodyPr/>
          <a:lstStyle/>
          <a:p>
            <a:r>
              <a:rPr lang="en-GB" dirty="0" smtClean="0">
                <a:solidFill>
                  <a:srgbClr val="000000"/>
                </a:solidFill>
              </a:rPr>
              <a:t>Compound options</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1</a:t>
            </a:r>
            <a:endParaRPr lang="en-GB" sz="800" dirty="0">
              <a:solidFill>
                <a:srgbClr val="FFFF00"/>
              </a:solidFill>
            </a:endParaRPr>
          </a:p>
        </p:txBody>
      </p:sp>
      <p:sp>
        <p:nvSpPr>
          <p:cNvPr id="29" name="TextovéPole 28"/>
          <p:cNvSpPr txBox="1"/>
          <p:nvPr/>
        </p:nvSpPr>
        <p:spPr>
          <a:xfrm>
            <a:off x="864000" y="937295"/>
            <a:ext cx="226784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Description</a:t>
            </a:r>
            <a:endParaRPr lang="en-GB" sz="2200"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Za hotovostní tok s uvedenými vlastnostmi nabyvatel prosté obligace platí její cenu. Stanovení výše této ceny patří k základním analytickým úlohám, jimž se hned začneme věnovat.</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TextovéPole 58"/>
          <p:cNvSpPr txBox="1"/>
          <p:nvPr/>
        </p:nvSpPr>
        <p:spPr>
          <a:xfrm>
            <a:off x="1187623" y="1256593"/>
            <a:ext cx="5536933"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solidFill>
                  <a:srgbClr val="7030A0"/>
                </a:solidFill>
                <a:latin typeface="Cambria Math" panose="02040503050406030204" pitchFamily="18" charset="0"/>
                <a:ea typeface="Cambria Math" panose="02040503050406030204" pitchFamily="18" charset="0"/>
              </a:rPr>
              <a:t>Compound options </a:t>
            </a:r>
            <a:r>
              <a:rPr lang="en-GB" dirty="0" smtClean="0">
                <a:latin typeface="Cambria Math" panose="02040503050406030204" pitchFamily="18" charset="0"/>
                <a:ea typeface="Cambria Math" panose="02040503050406030204" pitchFamily="18" charset="0"/>
              </a:rPr>
              <a:t>are options written on options</a:t>
            </a:r>
            <a:endParaRPr lang="en-GB" dirty="0">
              <a:latin typeface="Cambria Math" panose="02040503050406030204" pitchFamily="18" charset="0"/>
              <a:ea typeface="Cambria Math" panose="02040503050406030204" pitchFamily="18" charset="0"/>
            </a:endParaRPr>
          </a:p>
        </p:txBody>
      </p:sp>
      <p:sp>
        <p:nvSpPr>
          <p:cNvPr id="57" name="Tlačítko akce: Zvuk 56">
            <a:hlinkClick r:id="" action="ppaction://noaction" highlightClick="1"/>
          </p:cNvPr>
          <p:cNvSpPr/>
          <p:nvPr/>
        </p:nvSpPr>
        <p:spPr>
          <a:xfrm>
            <a:off x="251520" y="2475478"/>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2</a:t>
            </a:r>
            <a:endParaRPr lang="en-GB" sz="800" dirty="0">
              <a:solidFill>
                <a:srgbClr val="FFFF00"/>
              </a:solidFill>
            </a:endParaRPr>
          </a:p>
        </p:txBody>
      </p:sp>
      <p:sp>
        <p:nvSpPr>
          <p:cNvPr id="70" name="TextovéPole 69"/>
          <p:cNvSpPr txBox="1"/>
          <p:nvPr/>
        </p:nvSpPr>
        <p:spPr>
          <a:xfrm>
            <a:off x="864000" y="2536950"/>
            <a:ext cx="4284064"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Types of compound options</a:t>
            </a:r>
            <a:endParaRPr lang="en-GB" sz="22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74" name="TextovéPole 73">
                <a:extLst>
                  <a:ext uri="{FF2B5EF4-FFF2-40B4-BE49-F238E27FC236}">
                    <a16:creationId xmlns:a16="http://schemas.microsoft.com/office/drawing/2014/main" id="{05FC8A4A-3761-4383-881C-9096ADBF4AD7}"/>
                  </a:ext>
                </a:extLst>
              </p:cNvPr>
              <p:cNvSpPr txBox="1"/>
              <p:nvPr/>
            </p:nvSpPr>
            <p:spPr>
              <a:xfrm>
                <a:off x="1512000" y="1540803"/>
                <a:ext cx="5992184"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They have two exercise prices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𝑋</m:t>
                        </m:r>
                      </m:e>
                      <m:sub>
                        <m:r>
                          <a:rPr lang="en-GB" sz="1600" b="0" i="1" smtClean="0">
                            <a:latin typeface="Cambria Math" panose="02040503050406030204" pitchFamily="18" charset="0"/>
                            <a:ea typeface="Cambria Math" panose="02040503050406030204" pitchFamily="18" charset="0"/>
                          </a:rPr>
                          <m:t>1</m:t>
                        </m:r>
                      </m:sub>
                    </m:sSub>
                    <m:r>
                      <a:rPr lang="en-GB" sz="1600" b="0" i="1" smtClean="0">
                        <a:latin typeface="Cambria Math" panose="02040503050406030204" pitchFamily="18" charset="0"/>
                        <a:ea typeface="Cambria Math" panose="02040503050406030204" pitchFamily="18" charset="0"/>
                      </a:rPr>
                      <m:t>,</m:t>
                    </m:r>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𝑋</m:t>
                        </m:r>
                      </m:e>
                      <m:sub>
                        <m:r>
                          <a:rPr lang="en-GB" sz="1600" b="0" i="1" smtClean="0">
                            <a:latin typeface="Cambria Math" panose="02040503050406030204" pitchFamily="18" charset="0"/>
                            <a:ea typeface="Cambria Math" panose="02040503050406030204" pitchFamily="18" charset="0"/>
                          </a:rPr>
                          <m:t>2</m:t>
                        </m:r>
                      </m:sub>
                    </m:sSub>
                  </m:oMath>
                </a14:m>
                <a:r>
                  <a:rPr lang="en-GB" sz="1600" dirty="0" smtClean="0">
                    <a:latin typeface="Cambria Math" panose="02040503050406030204" pitchFamily="18" charset="0"/>
                    <a:ea typeface="Cambria Math" panose="02040503050406030204" pitchFamily="18" charset="0"/>
                  </a:rPr>
                  <a:t> and two expiry dates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𝑇</m:t>
                        </m:r>
                      </m:e>
                      <m:sub>
                        <m:r>
                          <a:rPr lang="en-GB" sz="1600" b="0" i="1" smtClean="0">
                            <a:latin typeface="Cambria Math" panose="02040503050406030204" pitchFamily="18" charset="0"/>
                            <a:ea typeface="Cambria Math" panose="02040503050406030204" pitchFamily="18" charset="0"/>
                          </a:rPr>
                          <m:t>1</m:t>
                        </m:r>
                      </m:sub>
                    </m:sSub>
                    <m:r>
                      <a:rPr lang="en-GB" sz="1600" b="0" i="1" smtClean="0">
                        <a:latin typeface="Cambria Math" panose="02040503050406030204" pitchFamily="18" charset="0"/>
                        <a:ea typeface="Cambria Math" panose="02040503050406030204" pitchFamily="18" charset="0"/>
                      </a:rPr>
                      <m:t>,</m:t>
                    </m:r>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𝑇</m:t>
                        </m:r>
                      </m:e>
                      <m:sub>
                        <m:r>
                          <a:rPr lang="en-GB" sz="1600" b="0" i="1" smtClean="0">
                            <a:latin typeface="Cambria Math" panose="02040503050406030204" pitchFamily="18" charset="0"/>
                            <a:ea typeface="Cambria Math" panose="02040503050406030204" pitchFamily="18" charset="0"/>
                          </a:rPr>
                          <m:t>2</m:t>
                        </m:r>
                      </m:sub>
                    </m:sSub>
                  </m:oMath>
                </a14:m>
                <a:endParaRPr lang="en-GB" sz="1600" dirty="0">
                  <a:latin typeface="Cambria Math" panose="02040503050406030204" pitchFamily="18" charset="0"/>
                  <a:ea typeface="Cambria Math" panose="02040503050406030204" pitchFamily="18" charset="0"/>
                </a:endParaRPr>
              </a:p>
            </p:txBody>
          </p:sp>
        </mc:Choice>
        <mc:Fallback xmlns="">
          <p:sp>
            <p:nvSpPr>
              <p:cNvPr id="74" name="TextovéPole 73">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1512000" y="1540803"/>
                <a:ext cx="5992184" cy="338554"/>
              </a:xfrm>
              <a:prstGeom prst="rect">
                <a:avLst/>
              </a:prstGeom>
              <a:blipFill>
                <a:blip r:embed="rId7"/>
                <a:stretch>
                  <a:fillRect l="-407" t="-7273" b="-21818"/>
                </a:stretch>
              </a:blipFill>
              <a:ln>
                <a:noFill/>
              </a:ln>
            </p:spPr>
            <p:txBody>
              <a:bodyPr/>
              <a:lstStyle/>
              <a:p>
                <a:r>
                  <a:rPr lang="cs-CZ">
                    <a:noFill/>
                  </a:rPr>
                  <a:t> </a:t>
                </a:r>
              </a:p>
            </p:txBody>
          </p:sp>
        </mc:Fallback>
      </mc:AlternateContent>
      <p:sp>
        <p:nvSpPr>
          <p:cNvPr id="46" name="TextovéPole 45"/>
          <p:cNvSpPr txBox="1"/>
          <p:nvPr/>
        </p:nvSpPr>
        <p:spPr>
          <a:xfrm>
            <a:off x="1187625" y="2882113"/>
            <a:ext cx="1944216"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Call on call</a:t>
            </a:r>
            <a:endParaRPr lang="en-GB"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63" name="TextovéPole 62">
                <a:extLst>
                  <a:ext uri="{FF2B5EF4-FFF2-40B4-BE49-F238E27FC236}">
                    <a16:creationId xmlns:a16="http://schemas.microsoft.com/office/drawing/2014/main" id="{05FC8A4A-3761-4383-881C-9096ADBF4AD7}"/>
                  </a:ext>
                </a:extLst>
              </p:cNvPr>
              <p:cNvSpPr txBox="1"/>
              <p:nvPr/>
            </p:nvSpPr>
            <p:spPr>
              <a:xfrm>
                <a:off x="1512000" y="3167499"/>
                <a:ext cx="7375552"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The right to </a:t>
                </a:r>
                <a:r>
                  <a:rPr lang="en-GB" sz="1600" dirty="0" smtClean="0">
                    <a:solidFill>
                      <a:srgbClr val="7030A0"/>
                    </a:solidFill>
                    <a:latin typeface="Cambria Math" panose="02040503050406030204" pitchFamily="18" charset="0"/>
                    <a:ea typeface="Cambria Math" panose="02040503050406030204" pitchFamily="18" charset="0"/>
                  </a:rPr>
                  <a:t>buy</a:t>
                </a:r>
                <a:r>
                  <a:rPr lang="cs-CZ" sz="1600" dirty="0" smtClean="0">
                    <a:latin typeface="Cambria Math" panose="02040503050406030204" pitchFamily="18" charset="0"/>
                    <a:ea typeface="Cambria Math" panose="02040503050406030204" pitchFamily="18" charset="0"/>
                  </a:rPr>
                  <a:t>,</a:t>
                </a:r>
                <a:r>
                  <a:rPr lang="en-GB" sz="1600" dirty="0" smtClean="0">
                    <a:latin typeface="Cambria Math" panose="02040503050406030204" pitchFamily="18" charset="0"/>
                    <a:ea typeface="Cambria Math" panose="02040503050406030204" pitchFamily="18" charset="0"/>
                  </a:rPr>
                  <a:t> on the expiry date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𝑇</m:t>
                        </m:r>
                      </m:e>
                      <m:sub>
                        <m:r>
                          <a:rPr lang="en-GB" sz="1600" b="0" i="1" smtClean="0">
                            <a:latin typeface="Cambria Math" panose="02040503050406030204" pitchFamily="18" charset="0"/>
                            <a:ea typeface="Cambria Math" panose="02040503050406030204" pitchFamily="18" charset="0"/>
                          </a:rPr>
                          <m:t>1</m:t>
                        </m:r>
                      </m:sub>
                    </m:sSub>
                  </m:oMath>
                </a14:m>
                <a:r>
                  <a:rPr lang="en-GB" sz="1600" dirty="0" smtClean="0">
                    <a:latin typeface="Cambria Math" panose="02040503050406030204" pitchFamily="18" charset="0"/>
                    <a:ea typeface="Cambria Math" panose="02040503050406030204" pitchFamily="18" charset="0"/>
                  </a:rPr>
                  <a:t> and for the exercise price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𝑋</m:t>
                        </m:r>
                      </m:e>
                      <m:sub>
                        <m:r>
                          <a:rPr lang="en-GB" sz="1600" b="0" i="1" smtClean="0">
                            <a:latin typeface="Cambria Math" panose="02040503050406030204" pitchFamily="18" charset="0"/>
                            <a:ea typeface="Cambria Math" panose="02040503050406030204" pitchFamily="18" charset="0"/>
                          </a:rPr>
                          <m:t>1</m:t>
                        </m:r>
                      </m:sub>
                    </m:sSub>
                  </m:oMath>
                </a14:m>
                <a:r>
                  <a:rPr lang="cs-CZ" sz="1600" dirty="0" smtClean="0">
                    <a:latin typeface="Cambria Math" panose="02040503050406030204" pitchFamily="18" charset="0"/>
                    <a:ea typeface="Cambria Math" panose="02040503050406030204" pitchFamily="18" charset="0"/>
                  </a:rPr>
                  <a:t>,</a:t>
                </a:r>
                <a:r>
                  <a:rPr lang="en-GB" sz="1600" dirty="0" smtClean="0">
                    <a:latin typeface="Cambria Math" panose="02040503050406030204" pitchFamily="18" charset="0"/>
                    <a:ea typeface="Cambria Math" panose="02040503050406030204" pitchFamily="18" charset="0"/>
                  </a:rPr>
                  <a:t> a </a:t>
                </a:r>
                <a:r>
                  <a:rPr lang="en-GB" sz="1600" dirty="0" smtClean="0">
                    <a:solidFill>
                      <a:srgbClr val="7030A0"/>
                    </a:solidFill>
                    <a:latin typeface="Cambria Math" panose="02040503050406030204" pitchFamily="18" charset="0"/>
                    <a:ea typeface="Cambria Math" panose="02040503050406030204" pitchFamily="18" charset="0"/>
                  </a:rPr>
                  <a:t>call</a:t>
                </a:r>
                <a:r>
                  <a:rPr lang="en-GB" sz="1600" dirty="0" smtClean="0">
                    <a:latin typeface="Cambria Math" panose="02040503050406030204" pitchFamily="18" charset="0"/>
                    <a:ea typeface="Cambria Math" panose="02040503050406030204" pitchFamily="18" charset="0"/>
                  </a:rPr>
                  <a:t> option that gives the right to </a:t>
                </a:r>
                <a:r>
                  <a:rPr lang="en-GB" sz="1600" dirty="0" smtClean="0">
                    <a:solidFill>
                      <a:srgbClr val="7030A0"/>
                    </a:solidFill>
                    <a:latin typeface="Cambria Math" panose="02040503050406030204" pitchFamily="18" charset="0"/>
                    <a:ea typeface="Cambria Math" panose="02040503050406030204" pitchFamily="18" charset="0"/>
                  </a:rPr>
                  <a:t>buy</a:t>
                </a:r>
                <a:r>
                  <a:rPr lang="en-GB" sz="1600" dirty="0" smtClean="0">
                    <a:latin typeface="Cambria Math" panose="02040503050406030204" pitchFamily="18" charset="0"/>
                    <a:ea typeface="Cambria Math" panose="02040503050406030204" pitchFamily="18" charset="0"/>
                  </a:rPr>
                  <a:t> an underlying asset on the expiry date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𝑇</m:t>
                        </m:r>
                      </m:e>
                      <m:sub>
                        <m:r>
                          <a:rPr lang="en-GB" sz="1600" b="0" i="1" smtClean="0">
                            <a:latin typeface="Cambria Math" panose="02040503050406030204" pitchFamily="18" charset="0"/>
                            <a:ea typeface="Cambria Math" panose="02040503050406030204" pitchFamily="18" charset="0"/>
                          </a:rPr>
                          <m:t>2</m:t>
                        </m:r>
                      </m:sub>
                    </m:sSub>
                  </m:oMath>
                </a14:m>
                <a:r>
                  <a:rPr lang="en-GB" sz="1600" dirty="0" smtClean="0">
                    <a:latin typeface="Cambria Math" panose="02040503050406030204" pitchFamily="18" charset="0"/>
                    <a:ea typeface="Cambria Math" panose="02040503050406030204" pitchFamily="18" charset="0"/>
                  </a:rPr>
                  <a:t> for a price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𝑋</m:t>
                        </m:r>
                      </m:e>
                      <m:sub>
                        <m:r>
                          <a:rPr lang="en-GB" sz="1600" b="0" i="1" smtClean="0">
                            <a:latin typeface="Cambria Math" panose="02040503050406030204" pitchFamily="18" charset="0"/>
                            <a:ea typeface="Cambria Math" panose="02040503050406030204" pitchFamily="18" charset="0"/>
                          </a:rPr>
                          <m:t>2</m:t>
                        </m:r>
                      </m:sub>
                    </m:sSub>
                  </m:oMath>
                </a14:m>
                <a:endParaRPr lang="en-GB" sz="1600" dirty="0">
                  <a:latin typeface="Cambria Math" panose="02040503050406030204" pitchFamily="18" charset="0"/>
                  <a:ea typeface="Cambria Math" panose="02040503050406030204" pitchFamily="18" charset="0"/>
                </a:endParaRPr>
              </a:p>
            </p:txBody>
          </p:sp>
        </mc:Choice>
        <mc:Fallback xmlns="">
          <p:sp>
            <p:nvSpPr>
              <p:cNvPr id="63" name="TextovéPole 62">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1512000" y="3167499"/>
                <a:ext cx="7375552" cy="584775"/>
              </a:xfrm>
              <a:prstGeom prst="rect">
                <a:avLst/>
              </a:prstGeom>
              <a:blipFill>
                <a:blip r:embed="rId8"/>
                <a:stretch>
                  <a:fillRect l="-331" t="-4167" b="-11458"/>
                </a:stretch>
              </a:blipFill>
              <a:ln>
                <a:noFill/>
              </a:ln>
            </p:spPr>
            <p:txBody>
              <a:bodyPr/>
              <a:lstStyle/>
              <a:p>
                <a:r>
                  <a:rPr lang="cs-CZ">
                    <a:noFill/>
                  </a:rPr>
                  <a:t> </a:t>
                </a:r>
              </a:p>
            </p:txBody>
          </p:sp>
        </mc:Fallback>
      </mc:AlternateContent>
      <p:sp>
        <p:nvSpPr>
          <p:cNvPr id="68" name="TextovéPole 67"/>
          <p:cNvSpPr txBox="1"/>
          <p:nvPr/>
        </p:nvSpPr>
        <p:spPr>
          <a:xfrm>
            <a:off x="1188000" y="3677629"/>
            <a:ext cx="1944216"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Call on put</a:t>
            </a:r>
            <a:endParaRPr lang="en-GB" dirty="0">
              <a:latin typeface="Cambria Math" panose="02040503050406030204" pitchFamily="18" charset="0"/>
              <a:ea typeface="Cambria Math" panose="02040503050406030204" pitchFamily="18" charset="0"/>
            </a:endParaRPr>
          </a:p>
        </p:txBody>
      </p:sp>
      <p:sp>
        <p:nvSpPr>
          <p:cNvPr id="76" name="TextovéPole 75"/>
          <p:cNvSpPr txBox="1"/>
          <p:nvPr/>
        </p:nvSpPr>
        <p:spPr>
          <a:xfrm>
            <a:off x="1188000" y="4476712"/>
            <a:ext cx="1944216"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Put on call</a:t>
            </a:r>
            <a:endParaRPr lang="en-GB"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77" name="TextovéPole 76">
                <a:extLst>
                  <a:ext uri="{FF2B5EF4-FFF2-40B4-BE49-F238E27FC236}">
                    <a16:creationId xmlns:a16="http://schemas.microsoft.com/office/drawing/2014/main" id="{05FC8A4A-3761-4383-881C-9096ADBF4AD7}"/>
                  </a:ext>
                </a:extLst>
              </p:cNvPr>
              <p:cNvSpPr txBox="1"/>
              <p:nvPr/>
            </p:nvSpPr>
            <p:spPr>
              <a:xfrm>
                <a:off x="1512000" y="4746858"/>
                <a:ext cx="7375552"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The right to </a:t>
                </a:r>
                <a:r>
                  <a:rPr lang="en-GB" sz="1600" dirty="0" smtClean="0">
                    <a:solidFill>
                      <a:srgbClr val="7030A0"/>
                    </a:solidFill>
                    <a:latin typeface="Cambria Math" panose="02040503050406030204" pitchFamily="18" charset="0"/>
                    <a:ea typeface="Cambria Math" panose="02040503050406030204" pitchFamily="18" charset="0"/>
                  </a:rPr>
                  <a:t>sell</a:t>
                </a:r>
                <a:r>
                  <a:rPr lang="cs-CZ" sz="1600" dirty="0" smtClean="0">
                    <a:latin typeface="Cambria Math" panose="02040503050406030204" pitchFamily="18" charset="0"/>
                    <a:ea typeface="Cambria Math" panose="02040503050406030204" pitchFamily="18" charset="0"/>
                  </a:rPr>
                  <a:t>, </a:t>
                </a:r>
                <a:r>
                  <a:rPr lang="en-GB" sz="1600" dirty="0" smtClean="0">
                    <a:latin typeface="Cambria Math" panose="02040503050406030204" pitchFamily="18" charset="0"/>
                    <a:ea typeface="Cambria Math" panose="02040503050406030204" pitchFamily="18" charset="0"/>
                  </a:rPr>
                  <a:t>on </a:t>
                </a:r>
                <a:r>
                  <a:rPr lang="en-GB" sz="1600" dirty="0">
                    <a:latin typeface="Cambria Math" panose="02040503050406030204" pitchFamily="18" charset="0"/>
                    <a:ea typeface="Cambria Math" panose="02040503050406030204" pitchFamily="18" charset="0"/>
                  </a:rPr>
                  <a:t>the expiry date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𝑇</m:t>
                        </m:r>
                      </m:e>
                      <m:sub>
                        <m:r>
                          <a:rPr lang="en-GB" sz="1600" i="1">
                            <a:latin typeface="Cambria Math" panose="02040503050406030204" pitchFamily="18" charset="0"/>
                            <a:ea typeface="Cambria Math" panose="02040503050406030204" pitchFamily="18" charset="0"/>
                          </a:rPr>
                          <m:t>1</m:t>
                        </m:r>
                      </m:sub>
                    </m:sSub>
                  </m:oMath>
                </a14:m>
                <a:r>
                  <a:rPr lang="en-GB" sz="1600" dirty="0">
                    <a:latin typeface="Cambria Math" panose="02040503050406030204" pitchFamily="18" charset="0"/>
                    <a:ea typeface="Cambria Math" panose="02040503050406030204" pitchFamily="18" charset="0"/>
                  </a:rPr>
                  <a:t> and </a:t>
                </a:r>
                <a:r>
                  <a:rPr lang="en-GB" sz="1600" dirty="0" smtClean="0">
                    <a:latin typeface="Cambria Math" panose="02040503050406030204" pitchFamily="18" charset="0"/>
                    <a:ea typeface="Cambria Math" panose="02040503050406030204" pitchFamily="18" charset="0"/>
                  </a:rPr>
                  <a:t>at the </a:t>
                </a:r>
                <a:r>
                  <a:rPr lang="en-GB" sz="1600" dirty="0">
                    <a:latin typeface="Cambria Math" panose="02040503050406030204" pitchFamily="18" charset="0"/>
                    <a:ea typeface="Cambria Math" panose="02040503050406030204" pitchFamily="18" charset="0"/>
                  </a:rPr>
                  <a:t>exercise price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𝑋</m:t>
                        </m:r>
                      </m:e>
                      <m:sub>
                        <m:r>
                          <a:rPr lang="en-GB" sz="1600" i="1">
                            <a:latin typeface="Cambria Math" panose="02040503050406030204" pitchFamily="18" charset="0"/>
                            <a:ea typeface="Cambria Math" panose="02040503050406030204" pitchFamily="18" charset="0"/>
                          </a:rPr>
                          <m:t>1</m:t>
                        </m:r>
                      </m:sub>
                    </m:sSub>
                  </m:oMath>
                </a14:m>
                <a:r>
                  <a:rPr lang="cs-CZ" sz="1600" dirty="0" smtClean="0">
                    <a:latin typeface="Cambria Math" panose="02040503050406030204" pitchFamily="18" charset="0"/>
                    <a:ea typeface="Cambria Math" panose="02040503050406030204" pitchFamily="18" charset="0"/>
                  </a:rPr>
                  <a:t>, </a:t>
                </a:r>
                <a:r>
                  <a:rPr lang="en-GB" sz="1600" dirty="0" smtClean="0">
                    <a:latin typeface="Cambria Math" panose="02040503050406030204" pitchFamily="18" charset="0"/>
                    <a:ea typeface="Cambria Math" panose="02040503050406030204" pitchFamily="18" charset="0"/>
                  </a:rPr>
                  <a:t>a </a:t>
                </a:r>
                <a:r>
                  <a:rPr lang="en-GB" sz="1600" dirty="0" smtClean="0">
                    <a:solidFill>
                      <a:srgbClr val="7030A0"/>
                    </a:solidFill>
                    <a:latin typeface="Cambria Math" panose="02040503050406030204" pitchFamily="18" charset="0"/>
                    <a:ea typeface="Cambria Math" panose="02040503050406030204" pitchFamily="18" charset="0"/>
                  </a:rPr>
                  <a:t>call </a:t>
                </a:r>
                <a:r>
                  <a:rPr lang="en-GB" sz="1600" dirty="0" smtClean="0">
                    <a:latin typeface="Cambria Math" panose="02040503050406030204" pitchFamily="18" charset="0"/>
                    <a:ea typeface="Cambria Math" panose="02040503050406030204" pitchFamily="18" charset="0"/>
                  </a:rPr>
                  <a:t>option </a:t>
                </a:r>
                <a:r>
                  <a:rPr lang="en-GB" sz="1600" dirty="0">
                    <a:latin typeface="Cambria Math" panose="02040503050406030204" pitchFamily="18" charset="0"/>
                    <a:ea typeface="Cambria Math" panose="02040503050406030204" pitchFamily="18" charset="0"/>
                  </a:rPr>
                  <a:t>that gives the right to </a:t>
                </a:r>
                <a:r>
                  <a:rPr lang="en-GB" sz="1600" dirty="0" smtClean="0">
                    <a:solidFill>
                      <a:srgbClr val="7030A0"/>
                    </a:solidFill>
                    <a:latin typeface="Cambria Math" panose="02040503050406030204" pitchFamily="18" charset="0"/>
                    <a:ea typeface="Cambria Math" panose="02040503050406030204" pitchFamily="18" charset="0"/>
                  </a:rPr>
                  <a:t>buy</a:t>
                </a:r>
                <a:r>
                  <a:rPr lang="en-GB" sz="1600" dirty="0" smtClean="0">
                    <a:latin typeface="Cambria Math" panose="02040503050406030204" pitchFamily="18" charset="0"/>
                    <a:ea typeface="Cambria Math" panose="02040503050406030204" pitchFamily="18" charset="0"/>
                  </a:rPr>
                  <a:t> </a:t>
                </a:r>
                <a:r>
                  <a:rPr lang="en-GB" sz="1600" dirty="0">
                    <a:latin typeface="Cambria Math" panose="02040503050406030204" pitchFamily="18" charset="0"/>
                    <a:ea typeface="Cambria Math" panose="02040503050406030204" pitchFamily="18" charset="0"/>
                  </a:rPr>
                  <a:t>an underlying asset on the expiry date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𝑇</m:t>
                        </m:r>
                      </m:e>
                      <m:sub>
                        <m:r>
                          <a:rPr lang="en-GB" sz="1600" i="1">
                            <a:latin typeface="Cambria Math" panose="02040503050406030204" pitchFamily="18" charset="0"/>
                            <a:ea typeface="Cambria Math" panose="02040503050406030204" pitchFamily="18" charset="0"/>
                          </a:rPr>
                          <m:t>2</m:t>
                        </m:r>
                      </m:sub>
                    </m:sSub>
                  </m:oMath>
                </a14:m>
                <a:r>
                  <a:rPr lang="en-GB" sz="1600" dirty="0">
                    <a:latin typeface="Cambria Math" panose="02040503050406030204" pitchFamily="18" charset="0"/>
                    <a:ea typeface="Cambria Math" panose="02040503050406030204" pitchFamily="18" charset="0"/>
                  </a:rPr>
                  <a:t> for a price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𝑋</m:t>
                        </m:r>
                      </m:e>
                      <m:sub>
                        <m:r>
                          <a:rPr lang="en-GB" sz="1600" i="1">
                            <a:latin typeface="Cambria Math" panose="02040503050406030204" pitchFamily="18" charset="0"/>
                            <a:ea typeface="Cambria Math" panose="02040503050406030204" pitchFamily="18" charset="0"/>
                          </a:rPr>
                          <m:t>2</m:t>
                        </m:r>
                      </m:sub>
                    </m:sSub>
                  </m:oMath>
                </a14:m>
                <a:endParaRPr lang="en-GB" sz="1600" dirty="0">
                  <a:latin typeface="Cambria Math" panose="02040503050406030204" pitchFamily="18" charset="0"/>
                  <a:ea typeface="Cambria Math" panose="02040503050406030204" pitchFamily="18" charset="0"/>
                </a:endParaRPr>
              </a:p>
            </p:txBody>
          </p:sp>
        </mc:Choice>
        <mc:Fallback xmlns="">
          <p:sp>
            <p:nvSpPr>
              <p:cNvPr id="77" name="TextovéPole 76">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1512000" y="4746858"/>
                <a:ext cx="7375552" cy="584775"/>
              </a:xfrm>
              <a:prstGeom prst="rect">
                <a:avLst/>
              </a:prstGeom>
              <a:blipFill>
                <a:blip r:embed="rId9"/>
                <a:stretch>
                  <a:fillRect l="-331" t="-4167" b="-11458"/>
                </a:stretch>
              </a:blipFill>
              <a:ln>
                <a:noFill/>
              </a:ln>
            </p:spPr>
            <p:txBody>
              <a:bodyPr/>
              <a:lstStyle/>
              <a:p>
                <a:r>
                  <a:rPr lang="cs-CZ">
                    <a:noFill/>
                  </a:rPr>
                  <a:t> </a:t>
                </a:r>
              </a:p>
            </p:txBody>
          </p:sp>
        </mc:Fallback>
      </mc:AlternateContent>
      <p:sp>
        <p:nvSpPr>
          <p:cNvPr id="78" name="TextovéPole 77"/>
          <p:cNvSpPr txBox="1"/>
          <p:nvPr/>
        </p:nvSpPr>
        <p:spPr>
          <a:xfrm>
            <a:off x="1188000" y="5259575"/>
            <a:ext cx="1944216"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Put on put</a:t>
            </a:r>
            <a:endParaRPr lang="en-GB"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79" name="TextovéPole 78">
                <a:extLst>
                  <a:ext uri="{FF2B5EF4-FFF2-40B4-BE49-F238E27FC236}">
                    <a16:creationId xmlns:a16="http://schemas.microsoft.com/office/drawing/2014/main" id="{05FC8A4A-3761-4383-881C-9096ADBF4AD7}"/>
                  </a:ext>
                </a:extLst>
              </p:cNvPr>
              <p:cNvSpPr txBox="1"/>
              <p:nvPr/>
            </p:nvSpPr>
            <p:spPr>
              <a:xfrm>
                <a:off x="1512000" y="5544961"/>
                <a:ext cx="7375552"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The right to </a:t>
                </a:r>
                <a:r>
                  <a:rPr lang="en-GB" sz="1600" dirty="0" smtClean="0">
                    <a:solidFill>
                      <a:srgbClr val="7030A0"/>
                    </a:solidFill>
                    <a:latin typeface="Cambria Math" panose="02040503050406030204" pitchFamily="18" charset="0"/>
                    <a:ea typeface="Cambria Math" panose="02040503050406030204" pitchFamily="18" charset="0"/>
                  </a:rPr>
                  <a:t>sell</a:t>
                </a:r>
                <a:r>
                  <a:rPr lang="cs-CZ" sz="1600" dirty="0" smtClean="0">
                    <a:latin typeface="Cambria Math" panose="02040503050406030204" pitchFamily="18" charset="0"/>
                    <a:ea typeface="Cambria Math" panose="02040503050406030204" pitchFamily="18" charset="0"/>
                  </a:rPr>
                  <a:t>, </a:t>
                </a:r>
                <a:r>
                  <a:rPr lang="en-GB" sz="1600" dirty="0" smtClean="0">
                    <a:latin typeface="Cambria Math" panose="02040503050406030204" pitchFamily="18" charset="0"/>
                    <a:ea typeface="Cambria Math" panose="02040503050406030204" pitchFamily="18" charset="0"/>
                  </a:rPr>
                  <a:t>on </a:t>
                </a:r>
                <a:r>
                  <a:rPr lang="en-GB" sz="1600" dirty="0">
                    <a:latin typeface="Cambria Math" panose="02040503050406030204" pitchFamily="18" charset="0"/>
                    <a:ea typeface="Cambria Math" panose="02040503050406030204" pitchFamily="18" charset="0"/>
                  </a:rPr>
                  <a:t>the expiry date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𝑇</m:t>
                        </m:r>
                      </m:e>
                      <m:sub>
                        <m:r>
                          <a:rPr lang="en-GB" sz="1600" i="1">
                            <a:latin typeface="Cambria Math" panose="02040503050406030204" pitchFamily="18" charset="0"/>
                            <a:ea typeface="Cambria Math" panose="02040503050406030204" pitchFamily="18" charset="0"/>
                          </a:rPr>
                          <m:t>1</m:t>
                        </m:r>
                      </m:sub>
                    </m:sSub>
                  </m:oMath>
                </a14:m>
                <a:r>
                  <a:rPr lang="en-GB" sz="1600" dirty="0">
                    <a:latin typeface="Cambria Math" panose="02040503050406030204" pitchFamily="18" charset="0"/>
                    <a:ea typeface="Cambria Math" panose="02040503050406030204" pitchFamily="18" charset="0"/>
                  </a:rPr>
                  <a:t> and at the exercise price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𝑋</m:t>
                        </m:r>
                      </m:e>
                      <m:sub>
                        <m:r>
                          <a:rPr lang="en-GB" sz="1600" i="1">
                            <a:latin typeface="Cambria Math" panose="02040503050406030204" pitchFamily="18" charset="0"/>
                            <a:ea typeface="Cambria Math" panose="02040503050406030204" pitchFamily="18" charset="0"/>
                          </a:rPr>
                          <m:t>1</m:t>
                        </m:r>
                      </m:sub>
                    </m:sSub>
                  </m:oMath>
                </a14:m>
                <a:r>
                  <a:rPr lang="cs-CZ" sz="1600" dirty="0" smtClean="0">
                    <a:latin typeface="Cambria Math" panose="02040503050406030204" pitchFamily="18" charset="0"/>
                    <a:ea typeface="Cambria Math" panose="02040503050406030204" pitchFamily="18" charset="0"/>
                  </a:rPr>
                  <a:t>, </a:t>
                </a:r>
                <a:r>
                  <a:rPr lang="en-GB" sz="1600" dirty="0" smtClean="0">
                    <a:latin typeface="Cambria Math" panose="02040503050406030204" pitchFamily="18" charset="0"/>
                    <a:ea typeface="Cambria Math" panose="02040503050406030204" pitchFamily="18" charset="0"/>
                  </a:rPr>
                  <a:t>a </a:t>
                </a:r>
                <a:r>
                  <a:rPr lang="en-GB" sz="1600" dirty="0" smtClean="0">
                    <a:solidFill>
                      <a:srgbClr val="7030A0"/>
                    </a:solidFill>
                    <a:latin typeface="Cambria Math" panose="02040503050406030204" pitchFamily="18" charset="0"/>
                    <a:ea typeface="Cambria Math" panose="02040503050406030204" pitchFamily="18" charset="0"/>
                  </a:rPr>
                  <a:t>put </a:t>
                </a:r>
                <a:r>
                  <a:rPr lang="en-GB" sz="1600" dirty="0">
                    <a:latin typeface="Cambria Math" panose="02040503050406030204" pitchFamily="18" charset="0"/>
                    <a:ea typeface="Cambria Math" panose="02040503050406030204" pitchFamily="18" charset="0"/>
                  </a:rPr>
                  <a:t>option that gives the right to </a:t>
                </a:r>
                <a:r>
                  <a:rPr lang="en-GB" sz="1600" dirty="0" smtClean="0">
                    <a:solidFill>
                      <a:srgbClr val="7030A0"/>
                    </a:solidFill>
                    <a:latin typeface="Cambria Math" panose="02040503050406030204" pitchFamily="18" charset="0"/>
                    <a:ea typeface="Cambria Math" panose="02040503050406030204" pitchFamily="18" charset="0"/>
                  </a:rPr>
                  <a:t>sell</a:t>
                </a:r>
                <a:r>
                  <a:rPr lang="en-GB" sz="1600" dirty="0" smtClean="0">
                    <a:latin typeface="Cambria Math" panose="02040503050406030204" pitchFamily="18" charset="0"/>
                    <a:ea typeface="Cambria Math" panose="02040503050406030204" pitchFamily="18" charset="0"/>
                  </a:rPr>
                  <a:t> </a:t>
                </a:r>
                <a:r>
                  <a:rPr lang="en-GB" sz="1600" dirty="0">
                    <a:latin typeface="Cambria Math" panose="02040503050406030204" pitchFamily="18" charset="0"/>
                    <a:ea typeface="Cambria Math" panose="02040503050406030204" pitchFamily="18" charset="0"/>
                  </a:rPr>
                  <a:t>an underlying asset on the expiry date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𝑇</m:t>
                        </m:r>
                      </m:e>
                      <m:sub>
                        <m:r>
                          <a:rPr lang="en-GB" sz="1600" i="1">
                            <a:latin typeface="Cambria Math" panose="02040503050406030204" pitchFamily="18" charset="0"/>
                            <a:ea typeface="Cambria Math" panose="02040503050406030204" pitchFamily="18" charset="0"/>
                          </a:rPr>
                          <m:t>2</m:t>
                        </m:r>
                      </m:sub>
                    </m:sSub>
                  </m:oMath>
                </a14:m>
                <a:r>
                  <a:rPr lang="en-GB" sz="1600" dirty="0">
                    <a:latin typeface="Cambria Math" panose="02040503050406030204" pitchFamily="18" charset="0"/>
                    <a:ea typeface="Cambria Math" panose="02040503050406030204" pitchFamily="18" charset="0"/>
                  </a:rPr>
                  <a:t> </a:t>
                </a:r>
                <a:r>
                  <a:rPr lang="en-GB" sz="1600" dirty="0" smtClean="0">
                    <a:latin typeface="Cambria Math" panose="02040503050406030204" pitchFamily="18" charset="0"/>
                    <a:ea typeface="Cambria Math" panose="02040503050406030204" pitchFamily="18" charset="0"/>
                  </a:rPr>
                  <a:t>at a </a:t>
                </a:r>
                <a:r>
                  <a:rPr lang="en-GB" sz="1600" dirty="0">
                    <a:latin typeface="Cambria Math" panose="02040503050406030204" pitchFamily="18" charset="0"/>
                    <a:ea typeface="Cambria Math" panose="02040503050406030204" pitchFamily="18" charset="0"/>
                  </a:rPr>
                  <a:t>price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𝑋</m:t>
                        </m:r>
                      </m:e>
                      <m:sub>
                        <m:r>
                          <a:rPr lang="en-GB" sz="1600" i="1">
                            <a:latin typeface="Cambria Math" panose="02040503050406030204" pitchFamily="18" charset="0"/>
                            <a:ea typeface="Cambria Math" panose="02040503050406030204" pitchFamily="18" charset="0"/>
                          </a:rPr>
                          <m:t>2</m:t>
                        </m:r>
                      </m:sub>
                    </m:sSub>
                  </m:oMath>
                </a14:m>
                <a:endParaRPr lang="en-GB" sz="1600" dirty="0">
                  <a:latin typeface="Cambria Math" panose="02040503050406030204" pitchFamily="18" charset="0"/>
                  <a:ea typeface="Cambria Math" panose="02040503050406030204" pitchFamily="18" charset="0"/>
                </a:endParaRPr>
              </a:p>
            </p:txBody>
          </p:sp>
        </mc:Choice>
        <mc:Fallback xmlns="">
          <p:sp>
            <p:nvSpPr>
              <p:cNvPr id="79" name="TextovéPole 78">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1512000" y="5544961"/>
                <a:ext cx="7375552" cy="584775"/>
              </a:xfrm>
              <a:prstGeom prst="rect">
                <a:avLst/>
              </a:prstGeom>
              <a:blipFill>
                <a:blip r:embed="rId10"/>
                <a:stretch>
                  <a:fillRect l="-331" t="-4167" b="-11458"/>
                </a:stretch>
              </a:blipFill>
              <a:ln>
                <a:no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0" name="TextovéPole 79">
                <a:extLst>
                  <a:ext uri="{FF2B5EF4-FFF2-40B4-BE49-F238E27FC236}">
                    <a16:creationId xmlns:a16="http://schemas.microsoft.com/office/drawing/2014/main" id="{05FC8A4A-3761-4383-881C-9096ADBF4AD7}"/>
                  </a:ext>
                </a:extLst>
              </p:cNvPr>
              <p:cNvSpPr txBox="1"/>
              <p:nvPr/>
            </p:nvSpPr>
            <p:spPr>
              <a:xfrm>
                <a:off x="1512000" y="3967998"/>
                <a:ext cx="7375552"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The right to </a:t>
                </a:r>
                <a:r>
                  <a:rPr lang="en-GB" sz="1600" dirty="0" smtClean="0">
                    <a:solidFill>
                      <a:srgbClr val="7030A0"/>
                    </a:solidFill>
                    <a:latin typeface="Cambria Math" panose="02040503050406030204" pitchFamily="18" charset="0"/>
                    <a:ea typeface="Cambria Math" panose="02040503050406030204" pitchFamily="18" charset="0"/>
                  </a:rPr>
                  <a:t>buy</a:t>
                </a:r>
                <a:r>
                  <a:rPr lang="cs-CZ" sz="1600" dirty="0" smtClean="0">
                    <a:latin typeface="Cambria Math" panose="02040503050406030204" pitchFamily="18" charset="0"/>
                    <a:ea typeface="Cambria Math" panose="02040503050406030204" pitchFamily="18" charset="0"/>
                  </a:rPr>
                  <a:t>, </a:t>
                </a:r>
                <a:r>
                  <a:rPr lang="en-GB" sz="1600" dirty="0" smtClean="0">
                    <a:latin typeface="Cambria Math" panose="02040503050406030204" pitchFamily="18" charset="0"/>
                    <a:ea typeface="Cambria Math" panose="02040503050406030204" pitchFamily="18" charset="0"/>
                  </a:rPr>
                  <a:t>on the expiry date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𝑇</m:t>
                        </m:r>
                      </m:e>
                      <m:sub>
                        <m:r>
                          <a:rPr lang="en-GB" sz="1600" b="0" i="1" smtClean="0">
                            <a:latin typeface="Cambria Math" panose="02040503050406030204" pitchFamily="18" charset="0"/>
                            <a:ea typeface="Cambria Math" panose="02040503050406030204" pitchFamily="18" charset="0"/>
                          </a:rPr>
                          <m:t>1</m:t>
                        </m:r>
                      </m:sub>
                    </m:sSub>
                  </m:oMath>
                </a14:m>
                <a:r>
                  <a:rPr lang="en-GB" sz="1600" dirty="0" smtClean="0">
                    <a:latin typeface="Cambria Math" panose="02040503050406030204" pitchFamily="18" charset="0"/>
                    <a:ea typeface="Cambria Math" panose="02040503050406030204" pitchFamily="18" charset="0"/>
                  </a:rPr>
                  <a:t> and for the exercise price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𝑋</m:t>
                        </m:r>
                      </m:e>
                      <m:sub>
                        <m:r>
                          <a:rPr lang="en-GB" sz="1600" b="0" i="1" smtClean="0">
                            <a:latin typeface="Cambria Math" panose="02040503050406030204" pitchFamily="18" charset="0"/>
                            <a:ea typeface="Cambria Math" panose="02040503050406030204" pitchFamily="18" charset="0"/>
                          </a:rPr>
                          <m:t>1</m:t>
                        </m:r>
                      </m:sub>
                    </m:sSub>
                  </m:oMath>
                </a14:m>
                <a:r>
                  <a:rPr lang="cs-CZ" sz="1600" dirty="0" smtClean="0">
                    <a:latin typeface="Cambria Math" panose="02040503050406030204" pitchFamily="18" charset="0"/>
                    <a:ea typeface="Cambria Math" panose="02040503050406030204" pitchFamily="18" charset="0"/>
                  </a:rPr>
                  <a:t>, </a:t>
                </a:r>
                <a:r>
                  <a:rPr lang="en-GB" sz="1600" dirty="0" smtClean="0">
                    <a:latin typeface="Cambria Math" panose="02040503050406030204" pitchFamily="18" charset="0"/>
                    <a:ea typeface="Cambria Math" panose="02040503050406030204" pitchFamily="18" charset="0"/>
                  </a:rPr>
                  <a:t>a </a:t>
                </a:r>
                <a:r>
                  <a:rPr lang="en-GB" sz="1600" dirty="0" smtClean="0">
                    <a:solidFill>
                      <a:srgbClr val="7030A0"/>
                    </a:solidFill>
                    <a:latin typeface="Cambria Math" panose="02040503050406030204" pitchFamily="18" charset="0"/>
                    <a:ea typeface="Cambria Math" panose="02040503050406030204" pitchFamily="18" charset="0"/>
                  </a:rPr>
                  <a:t>put</a:t>
                </a:r>
                <a:r>
                  <a:rPr lang="en-GB" sz="1600" dirty="0" smtClean="0">
                    <a:latin typeface="Cambria Math" panose="02040503050406030204" pitchFamily="18" charset="0"/>
                    <a:ea typeface="Cambria Math" panose="02040503050406030204" pitchFamily="18" charset="0"/>
                  </a:rPr>
                  <a:t> option that gives the right to </a:t>
                </a:r>
                <a:r>
                  <a:rPr lang="en-GB" sz="1600" dirty="0" smtClean="0">
                    <a:solidFill>
                      <a:srgbClr val="7030A0"/>
                    </a:solidFill>
                    <a:latin typeface="Cambria Math" panose="02040503050406030204" pitchFamily="18" charset="0"/>
                    <a:ea typeface="Cambria Math" panose="02040503050406030204" pitchFamily="18" charset="0"/>
                  </a:rPr>
                  <a:t>sell</a:t>
                </a:r>
                <a:r>
                  <a:rPr lang="en-GB" sz="1600" dirty="0" smtClean="0">
                    <a:latin typeface="Cambria Math" panose="02040503050406030204" pitchFamily="18" charset="0"/>
                    <a:ea typeface="Cambria Math" panose="02040503050406030204" pitchFamily="18" charset="0"/>
                  </a:rPr>
                  <a:t> an underlying asset on the expiry date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𝑇</m:t>
                        </m:r>
                      </m:e>
                      <m:sub>
                        <m:r>
                          <a:rPr lang="en-GB" sz="1600" b="0" i="1" smtClean="0">
                            <a:latin typeface="Cambria Math" panose="02040503050406030204" pitchFamily="18" charset="0"/>
                            <a:ea typeface="Cambria Math" panose="02040503050406030204" pitchFamily="18" charset="0"/>
                          </a:rPr>
                          <m:t>2</m:t>
                        </m:r>
                      </m:sub>
                    </m:sSub>
                  </m:oMath>
                </a14:m>
                <a:r>
                  <a:rPr lang="en-GB" sz="1600" dirty="0" smtClean="0">
                    <a:latin typeface="Cambria Math" panose="02040503050406030204" pitchFamily="18" charset="0"/>
                    <a:ea typeface="Cambria Math" panose="02040503050406030204" pitchFamily="18" charset="0"/>
                  </a:rPr>
                  <a:t> at a price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𝑋</m:t>
                        </m:r>
                      </m:e>
                      <m:sub>
                        <m:r>
                          <a:rPr lang="en-GB" sz="1600" b="0" i="1" smtClean="0">
                            <a:latin typeface="Cambria Math" panose="02040503050406030204" pitchFamily="18" charset="0"/>
                            <a:ea typeface="Cambria Math" panose="02040503050406030204" pitchFamily="18" charset="0"/>
                          </a:rPr>
                          <m:t>2</m:t>
                        </m:r>
                      </m:sub>
                    </m:sSub>
                  </m:oMath>
                </a14:m>
                <a:endParaRPr lang="en-GB" sz="1600" dirty="0">
                  <a:latin typeface="Cambria Math" panose="02040503050406030204" pitchFamily="18" charset="0"/>
                  <a:ea typeface="Cambria Math" panose="02040503050406030204" pitchFamily="18" charset="0"/>
                </a:endParaRPr>
              </a:p>
            </p:txBody>
          </p:sp>
        </mc:Choice>
        <mc:Fallback xmlns="">
          <p:sp>
            <p:nvSpPr>
              <p:cNvPr id="80" name="TextovéPole 79">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1512000" y="3967998"/>
                <a:ext cx="7375552" cy="584775"/>
              </a:xfrm>
              <a:prstGeom prst="rect">
                <a:avLst/>
              </a:prstGeom>
              <a:blipFill>
                <a:blip r:embed="rId11"/>
                <a:stretch>
                  <a:fillRect l="-331" t="-4167" b="-11458"/>
                </a:stretch>
              </a:blipFill>
              <a:ln>
                <a:noFill/>
              </a:ln>
            </p:spPr>
            <p:txBody>
              <a:bodyPr/>
              <a:lstStyle/>
              <a:p>
                <a:r>
                  <a:rPr lang="cs-CZ">
                    <a:noFill/>
                  </a:rPr>
                  <a:t> </a:t>
                </a:r>
              </a:p>
            </p:txBody>
          </p:sp>
        </mc:Fallback>
      </mc:AlternateContent>
      <p:grpSp>
        <p:nvGrpSpPr>
          <p:cNvPr id="7" name="Skupina 6"/>
          <p:cNvGrpSpPr/>
          <p:nvPr/>
        </p:nvGrpSpPr>
        <p:grpSpPr>
          <a:xfrm>
            <a:off x="1997060" y="1693124"/>
            <a:ext cx="4570092" cy="874576"/>
            <a:chOff x="1730100" y="1731600"/>
            <a:chExt cx="4570092" cy="874576"/>
          </a:xfrm>
        </p:grpSpPr>
        <mc:AlternateContent xmlns:mc="http://schemas.openxmlformats.org/markup-compatibility/2006" xmlns:a14="http://schemas.microsoft.com/office/drawing/2010/main">
          <mc:Choice Requires="a14">
            <p:sp>
              <p:nvSpPr>
                <p:cNvPr id="72" name="TextovéPole 71">
                  <a:extLst>
                    <a:ext uri="{FF2B5EF4-FFF2-40B4-BE49-F238E27FC236}">
                      <a16:creationId xmlns:a16="http://schemas.microsoft.com/office/drawing/2014/main" id="{1129F341-0890-4352-8ECF-8AB4C01D6AF5}"/>
                    </a:ext>
                  </a:extLst>
                </p:cNvPr>
                <p:cNvSpPr txBox="1"/>
                <p:nvPr/>
              </p:nvSpPr>
              <p:spPr>
                <a:xfrm>
                  <a:off x="3671464" y="1732893"/>
                  <a:ext cx="317908" cy="24057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1" i="1" baseline="-25000" smtClean="0">
                            <a:latin typeface="Cambria Math" panose="02040503050406030204" pitchFamily="18" charset="0"/>
                          </a:rPr>
                          <m:t>𝑿</m:t>
                        </m:r>
                        <m:sSub>
                          <m:sSubPr>
                            <m:ctrlPr>
                              <a:rPr lang="en-GB" sz="1600" b="1" i="1" baseline="-25000" smtClean="0">
                                <a:latin typeface="Cambria Math" panose="02040503050406030204" pitchFamily="18" charset="0"/>
                              </a:rPr>
                            </m:ctrlPr>
                          </m:sSubPr>
                          <m:e>
                            <m:r>
                              <a:rPr lang="cs-CZ" sz="1600" b="1" i="1" baseline="-25000" smtClean="0">
                                <a:latin typeface="Cambria Math" panose="02040503050406030204" pitchFamily="18" charset="0"/>
                              </a:rPr>
                              <m:t>𝟏</m:t>
                            </m:r>
                          </m:e>
                          <m:sub/>
                        </m:sSub>
                      </m:oMath>
                    </m:oMathPara>
                  </a14:m>
                  <a:endParaRPr lang="en-GB" sz="1600" b="1" baseline="-25000" dirty="0"/>
                </a:p>
              </p:txBody>
            </p:sp>
          </mc:Choice>
          <mc:Fallback xmlns="">
            <p:sp>
              <p:nvSpPr>
                <p:cNvPr id="72" name="TextovéPole 71">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671464" y="1732893"/>
                  <a:ext cx="317908" cy="240579"/>
                </a:xfrm>
                <a:prstGeom prst="rect">
                  <a:avLst/>
                </a:prstGeom>
                <a:blipFill>
                  <a:blip r:embed="rId12"/>
                  <a:stretch>
                    <a:fillRect l="-13462" b="-3846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5" name="TextovéPole 74">
                  <a:extLst>
                    <a:ext uri="{FF2B5EF4-FFF2-40B4-BE49-F238E27FC236}">
                      <a16:creationId xmlns:a16="http://schemas.microsoft.com/office/drawing/2014/main" id="{1129F341-0890-4352-8ECF-8AB4C01D6AF5}"/>
                    </a:ext>
                  </a:extLst>
                </p:cNvPr>
                <p:cNvSpPr txBox="1"/>
                <p:nvPr/>
              </p:nvSpPr>
              <p:spPr>
                <a:xfrm>
                  <a:off x="5638790" y="1731600"/>
                  <a:ext cx="317908" cy="24057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1" i="1" baseline="-25000" smtClean="0">
                            <a:latin typeface="Cambria Math" panose="02040503050406030204" pitchFamily="18" charset="0"/>
                          </a:rPr>
                          <m:t>𝑿</m:t>
                        </m:r>
                        <m:sSub>
                          <m:sSubPr>
                            <m:ctrlPr>
                              <a:rPr lang="en-GB" sz="1600" b="1" i="1" baseline="-25000" smtClean="0">
                                <a:latin typeface="Cambria Math" panose="02040503050406030204" pitchFamily="18" charset="0"/>
                              </a:rPr>
                            </m:ctrlPr>
                          </m:sSubPr>
                          <m:e>
                            <m:r>
                              <a:rPr lang="cs-CZ" sz="1600" b="1" i="1" baseline="-25000" smtClean="0">
                                <a:latin typeface="Cambria Math" panose="02040503050406030204" pitchFamily="18" charset="0"/>
                              </a:rPr>
                              <m:t>𝟏</m:t>
                            </m:r>
                          </m:e>
                          <m:sub/>
                        </m:sSub>
                      </m:oMath>
                    </m:oMathPara>
                  </a14:m>
                  <a:endParaRPr lang="en-GB" sz="1600" b="1" baseline="-25000" dirty="0"/>
                </a:p>
              </p:txBody>
            </p:sp>
          </mc:Choice>
          <mc:Fallback xmlns="">
            <p:sp>
              <p:nvSpPr>
                <p:cNvPr id="75" name="TextovéPole 74">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5638790" y="1731600"/>
                  <a:ext cx="317908" cy="240579"/>
                </a:xfrm>
                <a:prstGeom prst="rect">
                  <a:avLst/>
                </a:prstGeom>
                <a:blipFill>
                  <a:blip r:embed="rId13"/>
                  <a:stretch>
                    <a:fillRect l="-15385" b="-38462"/>
                  </a:stretch>
                </a:blipFill>
              </p:spPr>
              <p:txBody>
                <a:bodyPr/>
                <a:lstStyle/>
                <a:p>
                  <a:r>
                    <a:rPr lang="cs-CZ">
                      <a:noFill/>
                    </a:rPr>
                    <a:t> </a:t>
                  </a:r>
                </a:p>
              </p:txBody>
            </p:sp>
          </mc:Fallback>
        </mc:AlternateContent>
        <p:grpSp>
          <p:nvGrpSpPr>
            <p:cNvPr id="6" name="Skupina 5"/>
            <p:cNvGrpSpPr/>
            <p:nvPr/>
          </p:nvGrpSpPr>
          <p:grpSpPr>
            <a:xfrm>
              <a:off x="1730100" y="2018128"/>
              <a:ext cx="4570092" cy="588048"/>
              <a:chOff x="1730100" y="2018128"/>
              <a:chExt cx="4570092" cy="588048"/>
            </a:xfrm>
          </p:grpSpPr>
          <mc:AlternateContent xmlns:mc="http://schemas.openxmlformats.org/markup-compatibility/2006" xmlns:a14="http://schemas.microsoft.com/office/drawing/2010/main">
            <mc:Choice Requires="a14">
              <p:sp>
                <p:nvSpPr>
                  <p:cNvPr id="62" name="TextovéPole 61">
                    <a:extLst>
                      <a:ext uri="{FF2B5EF4-FFF2-40B4-BE49-F238E27FC236}">
                        <a16:creationId xmlns:a16="http://schemas.microsoft.com/office/drawing/2014/main" id="{1129F341-0890-4352-8ECF-8AB4C01D6AF5}"/>
                      </a:ext>
                    </a:extLst>
                  </p:cNvPr>
                  <p:cNvSpPr txBox="1"/>
                  <p:nvPr/>
                </p:nvSpPr>
                <p:spPr>
                  <a:xfrm>
                    <a:off x="3658890" y="2076216"/>
                    <a:ext cx="308290" cy="24057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1" i="1" baseline="-25000" smtClean="0">
                              <a:latin typeface="Cambria Math" panose="02040503050406030204" pitchFamily="18" charset="0"/>
                            </a:rPr>
                            <m:t>𝑻</m:t>
                          </m:r>
                          <m:sSub>
                            <m:sSubPr>
                              <m:ctrlPr>
                                <a:rPr lang="en-GB" sz="1600" b="1" i="1" baseline="-25000" smtClean="0">
                                  <a:latin typeface="Cambria Math" panose="02040503050406030204" pitchFamily="18" charset="0"/>
                                </a:rPr>
                              </m:ctrlPr>
                            </m:sSubPr>
                            <m:e>
                              <m:r>
                                <a:rPr lang="cs-CZ" sz="1600" b="1" i="1" baseline="-25000" smtClean="0">
                                  <a:latin typeface="Cambria Math" panose="02040503050406030204" pitchFamily="18" charset="0"/>
                                </a:rPr>
                                <m:t>𝟏</m:t>
                              </m:r>
                            </m:e>
                            <m:sub/>
                          </m:sSub>
                        </m:oMath>
                      </m:oMathPara>
                    </a14:m>
                    <a:endParaRPr lang="en-GB" sz="1600" b="1" baseline="-25000" dirty="0"/>
                  </a:p>
                </p:txBody>
              </p:sp>
            </mc:Choice>
            <mc:Fallback xmlns="">
              <p:sp>
                <p:nvSpPr>
                  <p:cNvPr id="62" name="TextovéPole 61">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658890" y="2076216"/>
                    <a:ext cx="308290" cy="240579"/>
                  </a:xfrm>
                  <a:prstGeom prst="rect">
                    <a:avLst/>
                  </a:prstGeom>
                  <a:blipFill>
                    <a:blip r:embed="rId14"/>
                    <a:stretch>
                      <a:fillRect l="-13725" b="-35000"/>
                    </a:stretch>
                  </a:blipFill>
                </p:spPr>
                <p:txBody>
                  <a:bodyPr/>
                  <a:lstStyle/>
                  <a:p>
                    <a:r>
                      <a:rPr lang="cs-CZ">
                        <a:noFill/>
                      </a:rPr>
                      <a:t> </a:t>
                    </a:r>
                  </a:p>
                </p:txBody>
              </p:sp>
            </mc:Fallback>
          </mc:AlternateContent>
          <p:cxnSp>
            <p:nvCxnSpPr>
              <p:cNvPr id="66" name="Přímá spojnice se šipkou 65"/>
              <p:cNvCxnSpPr/>
              <p:nvPr/>
            </p:nvCxnSpPr>
            <p:spPr>
              <a:xfrm>
                <a:off x="2267744" y="2103768"/>
                <a:ext cx="3888432" cy="0"/>
              </a:xfrm>
              <a:prstGeom prst="straightConnector1">
                <a:avLst/>
              </a:prstGeom>
              <a:ln w="50800">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a:off x="3707904" y="2018128"/>
                <a:ext cx="0" cy="162544"/>
              </a:xfrm>
              <a:prstGeom prst="line">
                <a:avLst/>
              </a:prstGeom>
              <a:ln w="50800">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69" name="Přímá spojnice 68"/>
              <p:cNvCxnSpPr/>
              <p:nvPr/>
            </p:nvCxnSpPr>
            <p:spPr>
              <a:xfrm>
                <a:off x="5670788" y="2019600"/>
                <a:ext cx="0" cy="162544"/>
              </a:xfrm>
              <a:prstGeom prst="line">
                <a:avLst/>
              </a:prstGeom>
              <a:ln w="50800">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a:off x="2286348" y="2019600"/>
                <a:ext cx="0" cy="162544"/>
              </a:xfrm>
              <a:prstGeom prst="line">
                <a:avLst/>
              </a:prstGeom>
              <a:ln w="50800">
                <a:headEnd type="none" w="lg" len="med"/>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ovéPole 72">
                    <a:extLst>
                      <a:ext uri="{FF2B5EF4-FFF2-40B4-BE49-F238E27FC236}">
                        <a16:creationId xmlns:a16="http://schemas.microsoft.com/office/drawing/2014/main" id="{1129F341-0890-4352-8ECF-8AB4C01D6AF5}"/>
                      </a:ext>
                    </a:extLst>
                  </p:cNvPr>
                  <p:cNvSpPr txBox="1"/>
                  <p:nvPr/>
                </p:nvSpPr>
                <p:spPr>
                  <a:xfrm>
                    <a:off x="5626216" y="2077200"/>
                    <a:ext cx="308290" cy="24057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1" i="1" baseline="-25000" smtClean="0">
                              <a:latin typeface="Cambria Math" panose="02040503050406030204" pitchFamily="18" charset="0"/>
                            </a:rPr>
                            <m:t>𝑻</m:t>
                          </m:r>
                          <m:sSub>
                            <m:sSubPr>
                              <m:ctrlPr>
                                <a:rPr lang="en-GB" sz="1600" b="1" i="1" baseline="-25000" smtClean="0">
                                  <a:latin typeface="Cambria Math" panose="02040503050406030204" pitchFamily="18" charset="0"/>
                                </a:rPr>
                              </m:ctrlPr>
                            </m:sSubPr>
                            <m:e>
                              <m:r>
                                <a:rPr lang="cs-CZ" sz="1600" b="1" i="1" baseline="-25000" smtClean="0">
                                  <a:latin typeface="Cambria Math" panose="02040503050406030204" pitchFamily="18" charset="0"/>
                                </a:rPr>
                                <m:t>𝟏</m:t>
                              </m:r>
                            </m:e>
                            <m:sub/>
                          </m:sSub>
                        </m:oMath>
                      </m:oMathPara>
                    </a14:m>
                    <a:endParaRPr lang="en-GB" sz="1600" b="1" baseline="-25000" dirty="0"/>
                  </a:p>
                </p:txBody>
              </p:sp>
            </mc:Choice>
            <mc:Fallback xmlns="">
              <p:sp>
                <p:nvSpPr>
                  <p:cNvPr id="73" name="TextovéPole 72">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5626216" y="2077200"/>
                    <a:ext cx="308290" cy="240579"/>
                  </a:xfrm>
                  <a:prstGeom prst="rect">
                    <a:avLst/>
                  </a:prstGeom>
                  <a:blipFill>
                    <a:blip r:embed="rId14"/>
                    <a:stretch>
                      <a:fillRect l="-16000" b="-35000"/>
                    </a:stretch>
                  </a:blipFill>
                </p:spPr>
                <p:txBody>
                  <a:bodyPr/>
                  <a:lstStyle/>
                  <a:p>
                    <a:r>
                      <a:rPr lang="cs-CZ">
                        <a:noFill/>
                      </a:rPr>
                      <a:t> </a:t>
                    </a:r>
                  </a:p>
                </p:txBody>
              </p:sp>
            </mc:Fallback>
          </mc:AlternateContent>
          <p:sp>
            <p:nvSpPr>
              <p:cNvPr id="81" name="TextovéPole 80">
                <a:extLst>
                  <a:ext uri="{FF2B5EF4-FFF2-40B4-BE49-F238E27FC236}">
                    <a16:creationId xmlns:a16="http://schemas.microsoft.com/office/drawing/2014/main" id="{1129F341-0890-4352-8ECF-8AB4C01D6AF5}"/>
                  </a:ext>
                </a:extLst>
              </p:cNvPr>
              <p:cNvSpPr txBox="1"/>
              <p:nvPr/>
            </p:nvSpPr>
            <p:spPr>
              <a:xfrm>
                <a:off x="3157744" y="2233882"/>
                <a:ext cx="1106408" cy="235962"/>
              </a:xfrm>
              <a:prstGeom prst="rect">
                <a:avLst/>
              </a:prstGeom>
              <a:noFill/>
            </p:spPr>
            <p:txBody>
              <a:bodyPr wrap="square" lIns="0" rIns="0" rtlCol="0">
                <a:spAutoFit/>
              </a:bodyPr>
              <a:lstStyle/>
              <a:p>
                <a:pPr algn="ctr"/>
                <a:r>
                  <a:rPr lang="en-GB" sz="1400" b="1" baseline="-25000" dirty="0" smtClean="0"/>
                  <a:t>First option expires</a:t>
                </a:r>
                <a:endParaRPr lang="en-GB" sz="1400" b="1" baseline="-25000" dirty="0"/>
              </a:p>
            </p:txBody>
          </p:sp>
          <p:sp>
            <p:nvSpPr>
              <p:cNvPr id="82" name="TextovéPole 81">
                <a:extLst>
                  <a:ext uri="{FF2B5EF4-FFF2-40B4-BE49-F238E27FC236}">
                    <a16:creationId xmlns:a16="http://schemas.microsoft.com/office/drawing/2014/main" id="{1129F341-0890-4352-8ECF-8AB4C01D6AF5}"/>
                  </a:ext>
                </a:extLst>
              </p:cNvPr>
              <p:cNvSpPr txBox="1"/>
              <p:nvPr/>
            </p:nvSpPr>
            <p:spPr>
              <a:xfrm>
                <a:off x="5049768" y="2235600"/>
                <a:ext cx="1250424" cy="235962"/>
              </a:xfrm>
              <a:prstGeom prst="rect">
                <a:avLst/>
              </a:prstGeom>
              <a:noFill/>
            </p:spPr>
            <p:txBody>
              <a:bodyPr wrap="square" lIns="0" rIns="0" rtlCol="0">
                <a:spAutoFit/>
              </a:bodyPr>
              <a:lstStyle/>
              <a:p>
                <a:pPr algn="ctr"/>
                <a:r>
                  <a:rPr lang="en-GB" sz="1400" b="1" baseline="-25000" dirty="0" smtClean="0"/>
                  <a:t>Second option expires</a:t>
                </a:r>
                <a:endParaRPr lang="en-GB" sz="1400" b="1" baseline="-25000" dirty="0"/>
              </a:p>
            </p:txBody>
          </p:sp>
          <p:sp>
            <p:nvSpPr>
              <p:cNvPr id="83" name="TextovéPole 82">
                <a:extLst>
                  <a:ext uri="{FF2B5EF4-FFF2-40B4-BE49-F238E27FC236}">
                    <a16:creationId xmlns:a16="http://schemas.microsoft.com/office/drawing/2014/main" id="{1129F341-0890-4352-8ECF-8AB4C01D6AF5}"/>
                  </a:ext>
                </a:extLst>
              </p:cNvPr>
              <p:cNvSpPr txBox="1"/>
              <p:nvPr/>
            </p:nvSpPr>
            <p:spPr>
              <a:xfrm>
                <a:off x="1730100" y="2226585"/>
                <a:ext cx="1061958" cy="379591"/>
              </a:xfrm>
              <a:prstGeom prst="rect">
                <a:avLst/>
              </a:prstGeom>
              <a:noFill/>
            </p:spPr>
            <p:txBody>
              <a:bodyPr wrap="square" lIns="0" rIns="0" rtlCol="0">
                <a:spAutoFit/>
              </a:bodyPr>
              <a:lstStyle/>
              <a:p>
                <a:pPr algn="ctr"/>
                <a:r>
                  <a:rPr lang="en-GB" sz="1400" b="1" baseline="-25000" dirty="0" smtClean="0"/>
                  <a:t>Compound option is issued</a:t>
                </a:r>
                <a:endParaRPr lang="en-GB" sz="1400" b="1" baseline="-25000" dirty="0"/>
              </a:p>
            </p:txBody>
          </p:sp>
          <mc:AlternateContent xmlns:mc="http://schemas.openxmlformats.org/markup-compatibility/2006" xmlns:a14="http://schemas.microsoft.com/office/drawing/2010/main">
            <mc:Choice Requires="a14">
              <p:sp>
                <p:nvSpPr>
                  <p:cNvPr id="84" name="TextovéPole 83">
                    <a:extLst>
                      <a:ext uri="{FF2B5EF4-FFF2-40B4-BE49-F238E27FC236}">
                        <a16:creationId xmlns:a16="http://schemas.microsoft.com/office/drawing/2014/main" id="{1129F341-0890-4352-8ECF-8AB4C01D6AF5}"/>
                      </a:ext>
                    </a:extLst>
                  </p:cNvPr>
                  <p:cNvSpPr txBox="1"/>
                  <p:nvPr/>
                </p:nvSpPr>
                <p:spPr>
                  <a:xfrm>
                    <a:off x="2254741" y="2067029"/>
                    <a:ext cx="123431" cy="24057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1" i="1" baseline="-25000" smtClean="0">
                              <a:latin typeface="Cambria Math" panose="02040503050406030204" pitchFamily="18" charset="0"/>
                            </a:rPr>
                            <m:t>𝟎</m:t>
                          </m:r>
                        </m:oMath>
                      </m:oMathPara>
                    </a14:m>
                    <a:endParaRPr lang="en-GB" sz="1600" b="1" baseline="-25000" dirty="0"/>
                  </a:p>
                </p:txBody>
              </p:sp>
            </mc:Choice>
            <mc:Fallback xmlns="">
              <p:sp>
                <p:nvSpPr>
                  <p:cNvPr id="84" name="TextovéPole 8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254741" y="2067029"/>
                    <a:ext cx="123431" cy="240579"/>
                  </a:xfrm>
                  <a:prstGeom prst="rect">
                    <a:avLst/>
                  </a:prstGeom>
                  <a:blipFill>
                    <a:blip r:embed="rId15"/>
                    <a:stretch>
                      <a:fillRect l="-45000" b="-20513"/>
                    </a:stretch>
                  </a:blipFill>
                </p:spPr>
                <p:txBody>
                  <a:bodyPr/>
                  <a:lstStyle/>
                  <a:p>
                    <a:r>
                      <a:rPr lang="cs-CZ">
                        <a:noFill/>
                      </a:rPr>
                      <a:t> </a:t>
                    </a:r>
                  </a:p>
                </p:txBody>
              </p:sp>
            </mc:Fallback>
          </mc:AlternateContent>
        </p:grpSp>
      </p:grpSp>
    </p:spTree>
    <p:extLst>
      <p:ext uri="{BB962C8B-B14F-4D97-AF65-F5344CB8AC3E}">
        <p14:creationId xmlns:p14="http://schemas.microsoft.com/office/powerpoint/2010/main" val="14339745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4 2.96296E-6 L -2.77778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par>
                          <p:cTn id="78" fill="hold">
                            <p:stCondLst>
                              <p:cond delay="11550"/>
                            </p:stCondLst>
                            <p:childTnLst>
                              <p:par>
                                <p:cTn id="79" presetID="22" presetClass="entr" presetSubtype="8" fill="hold" grpId="0" nodeType="afterEffect">
                                  <p:stCondLst>
                                    <p:cond delay="0"/>
                                  </p:stCondLst>
                                  <p:iterate type="lt">
                                    <p:tmPct val="10000"/>
                                  </p:iterate>
                                  <p:childTnLst>
                                    <p:set>
                                      <p:cBhvr>
                                        <p:cTn id="80" dur="1" fill="hold">
                                          <p:stCondLst>
                                            <p:cond delay="0"/>
                                          </p:stCondLst>
                                        </p:cTn>
                                        <p:tgtEl>
                                          <p:spTgt spid="59"/>
                                        </p:tgtEl>
                                        <p:attrNameLst>
                                          <p:attrName>style.visibility</p:attrName>
                                        </p:attrNameLst>
                                      </p:cBhvr>
                                      <p:to>
                                        <p:strVal val="visible"/>
                                      </p:to>
                                    </p:set>
                                    <p:animEffect transition="in" filter="wipe(left)">
                                      <p:cBhvr>
                                        <p:cTn id="81" dur="500"/>
                                        <p:tgtEl>
                                          <p:spTgt spid="59"/>
                                        </p:tgtEl>
                                      </p:cBhvr>
                                    </p:animEffect>
                                  </p:childTnLst>
                                </p:cTn>
                              </p:par>
                              <p:par>
                                <p:cTn id="82" presetID="1" presetClass="entr" presetSubtype="0" fill="hold" grpId="1" nodeType="withEffect">
                                  <p:stCondLst>
                                    <p:cond delay="0"/>
                                  </p:stCondLst>
                                  <p:iterate type="lt">
                                    <p:tmAbs val="0"/>
                                  </p:iterate>
                                  <p:childTnLst>
                                    <p:set>
                                      <p:cBhvr>
                                        <p:cTn id="83" dur="1" fill="hold">
                                          <p:stCondLst>
                                            <p:cond delay="11999"/>
                                          </p:stCondLst>
                                        </p:cTn>
                                        <p:tgtEl>
                                          <p:spTgt spid="5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cpL01S02_Clip_2_1.wav"/>
                                        </p:tgtEl>
                                      </p:cMediaNode>
                                    </p:audio>
                                  </p:subTnLst>
                                </p:cTn>
                              </p:par>
                              <p:par>
                                <p:cTn id="84" presetID="9" presetClass="entr" presetSubtype="0" fill="hold" grpId="2"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dissolve">
                                      <p:cBhvr>
                                        <p:cTn id="86" dur="500"/>
                                        <p:tgtEl>
                                          <p:spTgt spid="16"/>
                                        </p:tgtEl>
                                      </p:cBhvr>
                                    </p:animEffect>
                                  </p:childTnLst>
                                </p:cTn>
                              </p:par>
                              <p:par>
                                <p:cTn id="87" presetID="64" presetClass="path" presetSubtype="0" accel="50000" decel="50000" fill="hold" nodeType="withEffect">
                                  <p:stCondLst>
                                    <p:cond delay="0"/>
                                  </p:stCondLst>
                                  <p:childTnLst>
                                    <p:animMotion origin="layout" path="M 0.02986 0.04004 L 0.0276 -0.1419 " pathEditMode="relative" rAng="0" ptsTypes="AA">
                                      <p:cBhvr>
                                        <p:cTn id="88" dur="1000" fill="hold"/>
                                        <p:tgtEl>
                                          <p:spTgt spid="40"/>
                                        </p:tgtEl>
                                        <p:attrNameLst>
                                          <p:attrName>ppt_x</p:attrName>
                                          <p:attrName>ppt_y</p:attrName>
                                        </p:attrNameLst>
                                      </p:cBhvr>
                                      <p:rCtr x="-122" y="-9097"/>
                                    </p:animMotion>
                                  </p:childTnLst>
                                </p:cTn>
                              </p:par>
                              <p:par>
                                <p:cTn id="89" presetID="64" presetClass="path" presetSubtype="0" accel="50000" decel="50000" fill="hold" nodeType="withEffect">
                                  <p:stCondLst>
                                    <p:cond delay="0"/>
                                  </p:stCondLst>
                                  <p:childTnLst>
                                    <p:animMotion origin="layout" path="M 0.02847 0.04329 L 0.02621 -0.23657 " pathEditMode="fixed" rAng="0" ptsTypes="AA">
                                      <p:cBhvr>
                                        <p:cTn id="90" dur="1000" fill="hold"/>
                                        <p:tgtEl>
                                          <p:spTgt spid="53"/>
                                        </p:tgtEl>
                                        <p:attrNameLst>
                                          <p:attrName>ppt_x</p:attrName>
                                          <p:attrName>ppt_y</p:attrName>
                                        </p:attrNameLst>
                                      </p:cBhvr>
                                      <p:rCtr x="-122" y="-14005"/>
                                    </p:animMotion>
                                  </p:childTnLst>
                                </p:cTn>
                              </p:par>
                            </p:childTnLst>
                          </p:cTn>
                        </p:par>
                        <p:par>
                          <p:cTn id="91" fill="hold">
                            <p:stCondLst>
                              <p:cond delay="23550"/>
                            </p:stCondLst>
                            <p:childTnLst>
                              <p:par>
                                <p:cTn id="92" presetID="2" presetClass="exit" presetSubtype="4" fill="hold" nodeType="afterEffect">
                                  <p:stCondLst>
                                    <p:cond delay="0"/>
                                  </p:stCondLst>
                                  <p:childTnLst>
                                    <p:anim calcmode="lin" valueType="num">
                                      <p:cBhvr additive="base">
                                        <p:cTn id="93" dur="500"/>
                                        <p:tgtEl>
                                          <p:spTgt spid="40"/>
                                        </p:tgtEl>
                                        <p:attrNameLst>
                                          <p:attrName>ppt_x</p:attrName>
                                        </p:attrNameLst>
                                      </p:cBhvr>
                                      <p:tavLst>
                                        <p:tav tm="0">
                                          <p:val>
                                            <p:strVal val="ppt_x"/>
                                          </p:val>
                                        </p:tav>
                                        <p:tav tm="100000">
                                          <p:val>
                                            <p:strVal val="ppt_x"/>
                                          </p:val>
                                        </p:tav>
                                      </p:tavLst>
                                    </p:anim>
                                    <p:anim calcmode="lin" valueType="num">
                                      <p:cBhvr additive="base">
                                        <p:cTn id="94" dur="500"/>
                                        <p:tgtEl>
                                          <p:spTgt spid="40"/>
                                        </p:tgtEl>
                                        <p:attrNameLst>
                                          <p:attrName>ppt_y</p:attrName>
                                        </p:attrNameLst>
                                      </p:cBhvr>
                                      <p:tavLst>
                                        <p:tav tm="0">
                                          <p:val>
                                            <p:strVal val="ppt_y"/>
                                          </p:val>
                                        </p:tav>
                                        <p:tav tm="100000">
                                          <p:val>
                                            <p:strVal val="1+ppt_h/2"/>
                                          </p:val>
                                        </p:tav>
                                      </p:tavLst>
                                    </p:anim>
                                    <p:set>
                                      <p:cBhvr>
                                        <p:cTn id="95" dur="1" fill="hold">
                                          <p:stCondLst>
                                            <p:cond delay="499"/>
                                          </p:stCondLst>
                                        </p:cTn>
                                        <p:tgtEl>
                                          <p:spTgt spid="40"/>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53"/>
                                        </p:tgtEl>
                                        <p:attrNameLst>
                                          <p:attrName>ppt_x</p:attrName>
                                        </p:attrNameLst>
                                      </p:cBhvr>
                                      <p:tavLst>
                                        <p:tav tm="0">
                                          <p:val>
                                            <p:strVal val="ppt_x"/>
                                          </p:val>
                                        </p:tav>
                                        <p:tav tm="100000">
                                          <p:val>
                                            <p:strVal val="ppt_x"/>
                                          </p:val>
                                        </p:tav>
                                      </p:tavLst>
                                    </p:anim>
                                    <p:anim calcmode="lin" valueType="num">
                                      <p:cBhvr additive="base">
                                        <p:cTn id="98" dur="500"/>
                                        <p:tgtEl>
                                          <p:spTgt spid="53"/>
                                        </p:tgtEl>
                                        <p:attrNameLst>
                                          <p:attrName>ppt_y</p:attrName>
                                        </p:attrNameLst>
                                      </p:cBhvr>
                                      <p:tavLst>
                                        <p:tav tm="0">
                                          <p:val>
                                            <p:strVal val="ppt_y"/>
                                          </p:val>
                                        </p:tav>
                                        <p:tav tm="100000">
                                          <p:val>
                                            <p:strVal val="1+ppt_h/2"/>
                                          </p:val>
                                        </p:tav>
                                      </p:tavLst>
                                    </p:anim>
                                    <p:set>
                                      <p:cBhvr>
                                        <p:cTn id="99" dur="1" fill="hold">
                                          <p:stCondLst>
                                            <p:cond delay="499"/>
                                          </p:stCondLst>
                                        </p:cTn>
                                        <p:tgtEl>
                                          <p:spTgt spid="53"/>
                                        </p:tgtEl>
                                        <p:attrNameLst>
                                          <p:attrName>style.visibility</p:attrName>
                                        </p:attrNameLst>
                                      </p:cBhvr>
                                      <p:to>
                                        <p:strVal val="hidden"/>
                                      </p:to>
                                    </p:set>
                                  </p:childTnLst>
                                </p:cTn>
                              </p:par>
                              <p:par>
                                <p:cTn id="100" presetID="64" presetClass="path" presetSubtype="0" accel="50000" decel="50000" fill="hold" nodeType="withEffect">
                                  <p:stCondLst>
                                    <p:cond delay="0"/>
                                  </p:stCondLst>
                                  <p:childTnLst>
                                    <p:animMotion origin="layout" path="M 0.01025 0.04166 L 0.00799 -0.14028 " pathEditMode="relative" rAng="0" ptsTypes="AA">
                                      <p:cBhvr>
                                        <p:cTn id="101" dur="1000" fill="hold"/>
                                        <p:tgtEl>
                                          <p:spTgt spid="41"/>
                                        </p:tgtEl>
                                        <p:attrNameLst>
                                          <p:attrName>ppt_x</p:attrName>
                                          <p:attrName>ppt_y</p:attrName>
                                        </p:attrNameLst>
                                      </p:cBhvr>
                                      <p:rCtr x="-122" y="-9097"/>
                                    </p:animMotion>
                                  </p:childTnLst>
                                </p:cTn>
                              </p:par>
                              <p:par>
                                <p:cTn id="102" presetID="64" presetClass="path" presetSubtype="0" accel="50000" decel="50000" fill="hold" nodeType="withEffect">
                                  <p:stCondLst>
                                    <p:cond delay="0"/>
                                  </p:stCondLst>
                                  <p:childTnLst>
                                    <p:animMotion origin="layout" path="M 0.00868 0.04237 L 0.00643 -0.2375 " pathEditMode="fixed" rAng="0" ptsTypes="AA">
                                      <p:cBhvr>
                                        <p:cTn id="103" dur="1000" fill="hold"/>
                                        <p:tgtEl>
                                          <p:spTgt spid="54"/>
                                        </p:tgtEl>
                                        <p:attrNameLst>
                                          <p:attrName>ppt_x</p:attrName>
                                          <p:attrName>ppt_y</p:attrName>
                                        </p:attrNameLst>
                                      </p:cBhvr>
                                      <p:rCtr x="-122" y="-14005"/>
                                    </p:animMotion>
                                  </p:childTnLst>
                                </p:cTn>
                              </p:par>
                            </p:childTnLst>
                          </p:cTn>
                        </p:par>
                        <p:par>
                          <p:cTn id="104" fill="hold">
                            <p:stCondLst>
                              <p:cond delay="24550"/>
                            </p:stCondLst>
                            <p:childTnLst>
                              <p:par>
                                <p:cTn id="105" presetID="2" presetClass="exit" presetSubtype="4" fill="hold" nodeType="afterEffect">
                                  <p:stCondLst>
                                    <p:cond delay="0"/>
                                  </p:stCondLst>
                                  <p:childTnLst>
                                    <p:anim calcmode="lin" valueType="num">
                                      <p:cBhvr additive="base">
                                        <p:cTn id="106" dur="500"/>
                                        <p:tgtEl>
                                          <p:spTgt spid="41"/>
                                        </p:tgtEl>
                                        <p:attrNameLst>
                                          <p:attrName>ppt_x</p:attrName>
                                        </p:attrNameLst>
                                      </p:cBhvr>
                                      <p:tavLst>
                                        <p:tav tm="0">
                                          <p:val>
                                            <p:strVal val="ppt_x"/>
                                          </p:val>
                                        </p:tav>
                                        <p:tav tm="100000">
                                          <p:val>
                                            <p:strVal val="ppt_x"/>
                                          </p:val>
                                        </p:tav>
                                      </p:tavLst>
                                    </p:anim>
                                    <p:anim calcmode="lin" valueType="num">
                                      <p:cBhvr additive="base">
                                        <p:cTn id="107" dur="500"/>
                                        <p:tgtEl>
                                          <p:spTgt spid="41"/>
                                        </p:tgtEl>
                                        <p:attrNameLst>
                                          <p:attrName>ppt_y</p:attrName>
                                        </p:attrNameLst>
                                      </p:cBhvr>
                                      <p:tavLst>
                                        <p:tav tm="0">
                                          <p:val>
                                            <p:strVal val="ppt_y"/>
                                          </p:val>
                                        </p:tav>
                                        <p:tav tm="100000">
                                          <p:val>
                                            <p:strVal val="1+ppt_h/2"/>
                                          </p:val>
                                        </p:tav>
                                      </p:tavLst>
                                    </p:anim>
                                    <p:set>
                                      <p:cBhvr>
                                        <p:cTn id="108" dur="1" fill="hold">
                                          <p:stCondLst>
                                            <p:cond delay="499"/>
                                          </p:stCondLst>
                                        </p:cTn>
                                        <p:tgtEl>
                                          <p:spTgt spid="41"/>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54"/>
                                        </p:tgtEl>
                                        <p:attrNameLst>
                                          <p:attrName>ppt_x</p:attrName>
                                        </p:attrNameLst>
                                      </p:cBhvr>
                                      <p:tavLst>
                                        <p:tav tm="0">
                                          <p:val>
                                            <p:strVal val="ppt_x"/>
                                          </p:val>
                                        </p:tav>
                                        <p:tav tm="100000">
                                          <p:val>
                                            <p:strVal val="ppt_x"/>
                                          </p:val>
                                        </p:tav>
                                      </p:tavLst>
                                    </p:anim>
                                    <p:anim calcmode="lin" valueType="num">
                                      <p:cBhvr additive="base">
                                        <p:cTn id="111" dur="500"/>
                                        <p:tgtEl>
                                          <p:spTgt spid="54"/>
                                        </p:tgtEl>
                                        <p:attrNameLst>
                                          <p:attrName>ppt_y</p:attrName>
                                        </p:attrNameLst>
                                      </p:cBhvr>
                                      <p:tavLst>
                                        <p:tav tm="0">
                                          <p:val>
                                            <p:strVal val="ppt_y"/>
                                          </p:val>
                                        </p:tav>
                                        <p:tav tm="100000">
                                          <p:val>
                                            <p:strVal val="1+ppt_h/2"/>
                                          </p:val>
                                        </p:tav>
                                      </p:tavLst>
                                    </p:anim>
                                    <p:set>
                                      <p:cBhvr>
                                        <p:cTn id="112" dur="1" fill="hold">
                                          <p:stCondLst>
                                            <p:cond delay="499"/>
                                          </p:stCondLst>
                                        </p:cTn>
                                        <p:tgtEl>
                                          <p:spTgt spid="54"/>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0.00955 0.0412 L -0.01181 -0.14074 " pathEditMode="relative" rAng="0" ptsTypes="AA">
                                      <p:cBhvr>
                                        <p:cTn id="114" dur="1000" fill="hold"/>
                                        <p:tgtEl>
                                          <p:spTgt spid="43"/>
                                        </p:tgtEl>
                                        <p:attrNameLst>
                                          <p:attrName>ppt_x</p:attrName>
                                          <p:attrName>ppt_y</p:attrName>
                                        </p:attrNameLst>
                                      </p:cBhvr>
                                      <p:rCtr x="-122" y="-9097"/>
                                    </p:animMotion>
                                  </p:childTnLst>
                                </p:cTn>
                              </p:par>
                              <p:par>
                                <p:cTn id="115" presetID="64" presetClass="path" presetSubtype="0" accel="50000" decel="50000" fill="hold" nodeType="withEffect">
                                  <p:stCondLst>
                                    <p:cond delay="0"/>
                                  </p:stCondLst>
                                  <p:childTnLst>
                                    <p:animMotion origin="layout" path="M -0.01094 0.04329 L -0.0132 -0.23657 " pathEditMode="fixed" rAng="0" ptsTypes="AA">
                                      <p:cBhvr>
                                        <p:cTn id="116" dur="1000" fill="hold"/>
                                        <p:tgtEl>
                                          <p:spTgt spid="55"/>
                                        </p:tgtEl>
                                        <p:attrNameLst>
                                          <p:attrName>ppt_x</p:attrName>
                                          <p:attrName>ppt_y</p:attrName>
                                        </p:attrNameLst>
                                      </p:cBhvr>
                                      <p:rCtr x="-122" y="-14005"/>
                                    </p:animMotion>
                                  </p:childTnLst>
                                </p:cTn>
                              </p:par>
                            </p:childTnLst>
                          </p:cTn>
                        </p:par>
                        <p:par>
                          <p:cTn id="117" fill="hold">
                            <p:stCondLst>
                              <p:cond delay="25550"/>
                            </p:stCondLst>
                            <p:childTnLst>
                              <p:par>
                                <p:cTn id="118" presetID="2" presetClass="exit" presetSubtype="4" fill="hold" nodeType="afterEffect">
                                  <p:stCondLst>
                                    <p:cond delay="0"/>
                                  </p:stCondLst>
                                  <p:childTnLst>
                                    <p:anim calcmode="lin" valueType="num">
                                      <p:cBhvr additive="base">
                                        <p:cTn id="119" dur="500"/>
                                        <p:tgtEl>
                                          <p:spTgt spid="43"/>
                                        </p:tgtEl>
                                        <p:attrNameLst>
                                          <p:attrName>ppt_x</p:attrName>
                                        </p:attrNameLst>
                                      </p:cBhvr>
                                      <p:tavLst>
                                        <p:tav tm="0">
                                          <p:val>
                                            <p:strVal val="ppt_x"/>
                                          </p:val>
                                        </p:tav>
                                        <p:tav tm="100000">
                                          <p:val>
                                            <p:strVal val="ppt_x"/>
                                          </p:val>
                                        </p:tav>
                                      </p:tavLst>
                                    </p:anim>
                                    <p:anim calcmode="lin" valueType="num">
                                      <p:cBhvr additive="base">
                                        <p:cTn id="120" dur="500"/>
                                        <p:tgtEl>
                                          <p:spTgt spid="43"/>
                                        </p:tgtEl>
                                        <p:attrNameLst>
                                          <p:attrName>ppt_y</p:attrName>
                                        </p:attrNameLst>
                                      </p:cBhvr>
                                      <p:tavLst>
                                        <p:tav tm="0">
                                          <p:val>
                                            <p:strVal val="ppt_y"/>
                                          </p:val>
                                        </p:tav>
                                        <p:tav tm="100000">
                                          <p:val>
                                            <p:strVal val="1+ppt_h/2"/>
                                          </p:val>
                                        </p:tav>
                                      </p:tavLst>
                                    </p:anim>
                                    <p:set>
                                      <p:cBhvr>
                                        <p:cTn id="121" dur="1" fill="hold">
                                          <p:stCondLst>
                                            <p:cond delay="499"/>
                                          </p:stCondLst>
                                        </p:cTn>
                                        <p:tgtEl>
                                          <p:spTgt spid="43"/>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55"/>
                                        </p:tgtEl>
                                        <p:attrNameLst>
                                          <p:attrName>ppt_x</p:attrName>
                                        </p:attrNameLst>
                                      </p:cBhvr>
                                      <p:tavLst>
                                        <p:tav tm="0">
                                          <p:val>
                                            <p:strVal val="ppt_x"/>
                                          </p:val>
                                        </p:tav>
                                        <p:tav tm="100000">
                                          <p:val>
                                            <p:strVal val="ppt_x"/>
                                          </p:val>
                                        </p:tav>
                                      </p:tavLst>
                                    </p:anim>
                                    <p:anim calcmode="lin" valueType="num">
                                      <p:cBhvr additive="base">
                                        <p:cTn id="124" dur="500"/>
                                        <p:tgtEl>
                                          <p:spTgt spid="55"/>
                                        </p:tgtEl>
                                        <p:attrNameLst>
                                          <p:attrName>ppt_y</p:attrName>
                                        </p:attrNameLst>
                                      </p:cBhvr>
                                      <p:tavLst>
                                        <p:tav tm="0">
                                          <p:val>
                                            <p:strVal val="ppt_y"/>
                                          </p:val>
                                        </p:tav>
                                        <p:tav tm="100000">
                                          <p:val>
                                            <p:strVal val="1+ppt_h/2"/>
                                          </p:val>
                                        </p:tav>
                                      </p:tavLst>
                                    </p:anim>
                                    <p:set>
                                      <p:cBhvr>
                                        <p:cTn id="125" dur="1" fill="hold">
                                          <p:stCondLst>
                                            <p:cond delay="499"/>
                                          </p:stCondLst>
                                        </p:cTn>
                                        <p:tgtEl>
                                          <p:spTgt spid="55"/>
                                        </p:tgtEl>
                                        <p:attrNameLst>
                                          <p:attrName>style.visibility</p:attrName>
                                        </p:attrNameLst>
                                      </p:cBhvr>
                                      <p:to>
                                        <p:strVal val="hidden"/>
                                      </p:to>
                                    </p:set>
                                  </p:childTnLst>
                                </p:cTn>
                              </p:par>
                              <p:par>
                                <p:cTn id="126" presetID="64" presetClass="path" presetSubtype="0" accel="50000" decel="50000" fill="hold" nodeType="withEffect">
                                  <p:stCondLst>
                                    <p:cond delay="0"/>
                                  </p:stCondLst>
                                  <p:childTnLst>
                                    <p:animMotion origin="layout" path="M -0.02916 0.04259 L -0.03142 -0.13936 " pathEditMode="relative" rAng="0" ptsTypes="AA">
                                      <p:cBhvr>
                                        <p:cTn id="127" dur="1000" fill="hold"/>
                                        <p:tgtEl>
                                          <p:spTgt spid="42"/>
                                        </p:tgtEl>
                                        <p:attrNameLst>
                                          <p:attrName>ppt_x</p:attrName>
                                          <p:attrName>ppt_y</p:attrName>
                                        </p:attrNameLst>
                                      </p:cBhvr>
                                      <p:rCtr x="-122" y="-9097"/>
                                    </p:animMotion>
                                  </p:childTnLst>
                                </p:cTn>
                              </p:par>
                              <p:par>
                                <p:cTn id="128" presetID="64" presetClass="path" presetSubtype="0" accel="50000" decel="50000" fill="hold" nodeType="withEffect">
                                  <p:stCondLst>
                                    <p:cond delay="0"/>
                                  </p:stCondLst>
                                  <p:childTnLst>
                                    <p:animMotion origin="layout" path="M -0.03055 0.0419 L -0.03281 -0.23796 " pathEditMode="fixed" rAng="0" ptsTypes="AA">
                                      <p:cBhvr>
                                        <p:cTn id="129" dur="1000" fill="hold"/>
                                        <p:tgtEl>
                                          <p:spTgt spid="56"/>
                                        </p:tgtEl>
                                        <p:attrNameLst>
                                          <p:attrName>ppt_x</p:attrName>
                                          <p:attrName>ppt_y</p:attrName>
                                        </p:attrNameLst>
                                      </p:cBhvr>
                                      <p:rCtr x="-122" y="-14005"/>
                                    </p:animMotion>
                                  </p:childTnLst>
                                </p:cTn>
                              </p:par>
                            </p:childTnLst>
                          </p:cTn>
                        </p:par>
                        <p:par>
                          <p:cTn id="130" fill="hold">
                            <p:stCondLst>
                              <p:cond delay="26550"/>
                            </p:stCondLst>
                            <p:childTnLst>
                              <p:par>
                                <p:cTn id="131" presetID="2" presetClass="exit" presetSubtype="4" fill="hold" nodeType="afterEffect">
                                  <p:stCondLst>
                                    <p:cond delay="0"/>
                                  </p:stCondLst>
                                  <p:childTnLst>
                                    <p:anim calcmode="lin" valueType="num">
                                      <p:cBhvr additive="base">
                                        <p:cTn id="132" dur="500"/>
                                        <p:tgtEl>
                                          <p:spTgt spid="42"/>
                                        </p:tgtEl>
                                        <p:attrNameLst>
                                          <p:attrName>ppt_x</p:attrName>
                                        </p:attrNameLst>
                                      </p:cBhvr>
                                      <p:tavLst>
                                        <p:tav tm="0">
                                          <p:val>
                                            <p:strVal val="ppt_x"/>
                                          </p:val>
                                        </p:tav>
                                        <p:tav tm="100000">
                                          <p:val>
                                            <p:strVal val="ppt_x"/>
                                          </p:val>
                                        </p:tav>
                                      </p:tavLst>
                                    </p:anim>
                                    <p:anim calcmode="lin" valueType="num">
                                      <p:cBhvr additive="base">
                                        <p:cTn id="133" dur="500"/>
                                        <p:tgtEl>
                                          <p:spTgt spid="42"/>
                                        </p:tgtEl>
                                        <p:attrNameLst>
                                          <p:attrName>ppt_y</p:attrName>
                                        </p:attrNameLst>
                                      </p:cBhvr>
                                      <p:tavLst>
                                        <p:tav tm="0">
                                          <p:val>
                                            <p:strVal val="ppt_y"/>
                                          </p:val>
                                        </p:tav>
                                        <p:tav tm="100000">
                                          <p:val>
                                            <p:strVal val="1+ppt_h/2"/>
                                          </p:val>
                                        </p:tav>
                                      </p:tavLst>
                                    </p:anim>
                                    <p:set>
                                      <p:cBhvr>
                                        <p:cTn id="134" dur="1" fill="hold">
                                          <p:stCondLst>
                                            <p:cond delay="499"/>
                                          </p:stCondLst>
                                        </p:cTn>
                                        <p:tgtEl>
                                          <p:spTgt spid="42"/>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56"/>
                                        </p:tgtEl>
                                        <p:attrNameLst>
                                          <p:attrName>ppt_x</p:attrName>
                                        </p:attrNameLst>
                                      </p:cBhvr>
                                      <p:tavLst>
                                        <p:tav tm="0">
                                          <p:val>
                                            <p:strVal val="ppt_x"/>
                                          </p:val>
                                        </p:tav>
                                        <p:tav tm="100000">
                                          <p:val>
                                            <p:strVal val="ppt_x"/>
                                          </p:val>
                                        </p:tav>
                                      </p:tavLst>
                                    </p:anim>
                                    <p:anim calcmode="lin" valueType="num">
                                      <p:cBhvr additive="base">
                                        <p:cTn id="137" dur="500"/>
                                        <p:tgtEl>
                                          <p:spTgt spid="56"/>
                                        </p:tgtEl>
                                        <p:attrNameLst>
                                          <p:attrName>ppt_y</p:attrName>
                                        </p:attrNameLst>
                                      </p:cBhvr>
                                      <p:tavLst>
                                        <p:tav tm="0">
                                          <p:val>
                                            <p:strVal val="ppt_y"/>
                                          </p:val>
                                        </p:tav>
                                        <p:tav tm="100000">
                                          <p:val>
                                            <p:strVal val="1+ppt_h/2"/>
                                          </p:val>
                                        </p:tav>
                                      </p:tavLst>
                                    </p:anim>
                                    <p:set>
                                      <p:cBhvr>
                                        <p:cTn id="138" dur="1" fill="hold">
                                          <p:stCondLst>
                                            <p:cond delay="499"/>
                                          </p:stCondLst>
                                        </p:cTn>
                                        <p:tgtEl>
                                          <p:spTgt spid="56"/>
                                        </p:tgtEl>
                                        <p:attrNameLst>
                                          <p:attrName>style.visibility</p:attrName>
                                        </p:attrNameLst>
                                      </p:cBhvr>
                                      <p:to>
                                        <p:strVal val="hidden"/>
                                      </p:to>
                                    </p:set>
                                  </p:childTnLst>
                                </p:cTn>
                              </p:par>
                              <p:par>
                                <p:cTn id="139" presetID="64" presetClass="path" presetSubtype="0" accel="50000" decel="50000" fill="hold" nodeType="withEffect">
                                  <p:stCondLst>
                                    <p:cond delay="0"/>
                                  </p:stCondLst>
                                  <p:childTnLst>
                                    <p:animMotion origin="layout" path="M -0.04896 0.04351 L -0.05122 -0.13843 " pathEditMode="relative" rAng="0" ptsTypes="AA">
                                      <p:cBhvr>
                                        <p:cTn id="140" dur="1000" fill="hold"/>
                                        <p:tgtEl>
                                          <p:spTgt spid="44"/>
                                        </p:tgtEl>
                                        <p:attrNameLst>
                                          <p:attrName>ppt_x</p:attrName>
                                          <p:attrName>ppt_y</p:attrName>
                                        </p:attrNameLst>
                                      </p:cBhvr>
                                      <p:rCtr x="-122" y="-9097"/>
                                    </p:animMotion>
                                  </p:childTnLst>
                                </p:cTn>
                              </p:par>
                              <p:par>
                                <p:cTn id="141" presetID="64" presetClass="path" presetSubtype="0" accel="50000" decel="50000" fill="hold" nodeType="withEffect">
                                  <p:stCondLst>
                                    <p:cond delay="0"/>
                                  </p:stCondLst>
                                  <p:childTnLst>
                                    <p:animMotion origin="layout" path="M -0.05053 0.04098 L -0.05278 -0.23888 " pathEditMode="fixed" rAng="0" ptsTypes="AA">
                                      <p:cBhvr>
                                        <p:cTn id="142" dur="1000" fill="hold"/>
                                        <p:tgtEl>
                                          <p:spTgt spid="58"/>
                                        </p:tgtEl>
                                        <p:attrNameLst>
                                          <p:attrName>ppt_x</p:attrName>
                                          <p:attrName>ppt_y</p:attrName>
                                        </p:attrNameLst>
                                      </p:cBhvr>
                                      <p:rCtr x="-122" y="-14005"/>
                                    </p:animMotion>
                                  </p:childTnLst>
                                </p:cTn>
                              </p:par>
                            </p:childTnLst>
                          </p:cTn>
                        </p:par>
                        <p:par>
                          <p:cTn id="143" fill="hold">
                            <p:stCondLst>
                              <p:cond delay="27550"/>
                            </p:stCondLst>
                            <p:childTnLst>
                              <p:par>
                                <p:cTn id="144" presetID="2" presetClass="exit" presetSubtype="4" fill="hold" nodeType="afterEffect">
                                  <p:stCondLst>
                                    <p:cond delay="0"/>
                                  </p:stCondLst>
                                  <p:childTnLst>
                                    <p:anim calcmode="lin" valueType="num">
                                      <p:cBhvr additive="base">
                                        <p:cTn id="145" dur="500"/>
                                        <p:tgtEl>
                                          <p:spTgt spid="44"/>
                                        </p:tgtEl>
                                        <p:attrNameLst>
                                          <p:attrName>ppt_x</p:attrName>
                                        </p:attrNameLst>
                                      </p:cBhvr>
                                      <p:tavLst>
                                        <p:tav tm="0">
                                          <p:val>
                                            <p:strVal val="ppt_x"/>
                                          </p:val>
                                        </p:tav>
                                        <p:tav tm="100000">
                                          <p:val>
                                            <p:strVal val="ppt_x"/>
                                          </p:val>
                                        </p:tav>
                                      </p:tavLst>
                                    </p:anim>
                                    <p:anim calcmode="lin" valueType="num">
                                      <p:cBhvr additive="base">
                                        <p:cTn id="146" dur="500"/>
                                        <p:tgtEl>
                                          <p:spTgt spid="44"/>
                                        </p:tgtEl>
                                        <p:attrNameLst>
                                          <p:attrName>ppt_y</p:attrName>
                                        </p:attrNameLst>
                                      </p:cBhvr>
                                      <p:tavLst>
                                        <p:tav tm="0">
                                          <p:val>
                                            <p:strVal val="ppt_y"/>
                                          </p:val>
                                        </p:tav>
                                        <p:tav tm="100000">
                                          <p:val>
                                            <p:strVal val="1+ppt_h/2"/>
                                          </p:val>
                                        </p:tav>
                                      </p:tavLst>
                                    </p:anim>
                                    <p:set>
                                      <p:cBhvr>
                                        <p:cTn id="147" dur="1" fill="hold">
                                          <p:stCondLst>
                                            <p:cond delay="499"/>
                                          </p:stCondLst>
                                        </p:cTn>
                                        <p:tgtEl>
                                          <p:spTgt spid="44"/>
                                        </p:tgtEl>
                                        <p:attrNameLst>
                                          <p:attrName>style.visibility</p:attrName>
                                        </p:attrNameLst>
                                      </p:cBhvr>
                                      <p:to>
                                        <p:strVal val="hidden"/>
                                      </p:to>
                                    </p:set>
                                  </p:childTnLst>
                                </p:cTn>
                              </p:par>
                              <p:par>
                                <p:cTn id="148" presetID="2" presetClass="exit" presetSubtype="4" fill="hold" nodeType="withEffect">
                                  <p:stCondLst>
                                    <p:cond delay="0"/>
                                  </p:stCondLst>
                                  <p:childTnLst>
                                    <p:anim calcmode="lin" valueType="num">
                                      <p:cBhvr additive="base">
                                        <p:cTn id="149" dur="500"/>
                                        <p:tgtEl>
                                          <p:spTgt spid="58"/>
                                        </p:tgtEl>
                                        <p:attrNameLst>
                                          <p:attrName>ppt_x</p:attrName>
                                        </p:attrNameLst>
                                      </p:cBhvr>
                                      <p:tavLst>
                                        <p:tav tm="0">
                                          <p:val>
                                            <p:strVal val="ppt_x"/>
                                          </p:val>
                                        </p:tav>
                                        <p:tav tm="100000">
                                          <p:val>
                                            <p:strVal val="ppt_x"/>
                                          </p:val>
                                        </p:tav>
                                      </p:tavLst>
                                    </p:anim>
                                    <p:anim calcmode="lin" valueType="num">
                                      <p:cBhvr additive="base">
                                        <p:cTn id="150" dur="500"/>
                                        <p:tgtEl>
                                          <p:spTgt spid="58"/>
                                        </p:tgtEl>
                                        <p:attrNameLst>
                                          <p:attrName>ppt_y</p:attrName>
                                        </p:attrNameLst>
                                      </p:cBhvr>
                                      <p:tavLst>
                                        <p:tav tm="0">
                                          <p:val>
                                            <p:strVal val="ppt_y"/>
                                          </p:val>
                                        </p:tav>
                                        <p:tav tm="100000">
                                          <p:val>
                                            <p:strVal val="1+ppt_h/2"/>
                                          </p:val>
                                        </p:tav>
                                      </p:tavLst>
                                    </p:anim>
                                    <p:set>
                                      <p:cBhvr>
                                        <p:cTn id="151" dur="1" fill="hold">
                                          <p:stCondLst>
                                            <p:cond delay="499"/>
                                          </p:stCondLst>
                                        </p:cTn>
                                        <p:tgtEl>
                                          <p:spTgt spid="58"/>
                                        </p:tgtEl>
                                        <p:attrNameLst>
                                          <p:attrName>style.visibility</p:attrName>
                                        </p:attrNameLst>
                                      </p:cBhvr>
                                      <p:to>
                                        <p:strVal val="hidden"/>
                                      </p:to>
                                    </p:set>
                                  </p:childTnLst>
                                </p:cTn>
                              </p:par>
                              <p:par>
                                <p:cTn id="152" presetID="2" presetClass="entr" presetSubtype="8" fill="hold" grpId="0" nodeType="withEffect">
                                  <p:stCondLst>
                                    <p:cond delay="1250"/>
                                  </p:stCondLst>
                                  <p:iterate type="lt">
                                    <p:tmPct val="0"/>
                                  </p:iterate>
                                  <p:childTnLst>
                                    <p:set>
                                      <p:cBhvr>
                                        <p:cTn id="153" dur="1" fill="hold">
                                          <p:stCondLst>
                                            <p:cond delay="0"/>
                                          </p:stCondLst>
                                        </p:cTn>
                                        <p:tgtEl>
                                          <p:spTgt spid="57"/>
                                        </p:tgtEl>
                                        <p:attrNameLst>
                                          <p:attrName>style.visibility</p:attrName>
                                        </p:attrNameLst>
                                      </p:cBhvr>
                                      <p:to>
                                        <p:strVal val="visible"/>
                                      </p:to>
                                    </p:set>
                                    <p:anim calcmode="lin" valueType="num">
                                      <p:cBhvr additive="base">
                                        <p:cTn id="154" dur="500" fill="hold"/>
                                        <p:tgtEl>
                                          <p:spTgt spid="57"/>
                                        </p:tgtEl>
                                        <p:attrNameLst>
                                          <p:attrName>ppt_x</p:attrName>
                                        </p:attrNameLst>
                                      </p:cBhvr>
                                      <p:tavLst>
                                        <p:tav tm="0">
                                          <p:val>
                                            <p:strVal val="0-#ppt_w/2"/>
                                          </p:val>
                                        </p:tav>
                                        <p:tav tm="100000">
                                          <p:val>
                                            <p:strVal val="#ppt_x"/>
                                          </p:val>
                                        </p:tav>
                                      </p:tavLst>
                                    </p:anim>
                                    <p:anim calcmode="lin" valueType="num">
                                      <p:cBhvr additive="base">
                                        <p:cTn id="155" dur="500" fill="hold"/>
                                        <p:tgtEl>
                                          <p:spTgt spid="5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2"/>
                                            </p:cond>
                                          </p:stCondLst>
                                          <p:endCondLst>
                                            <p:cond evt="onStopAudio" delay="0">
                                              <p:tgtEl>
                                                <p:sldTgt/>
                                              </p:tgtEl>
                                            </p:cond>
                                          </p:endCondLst>
                                        </p:cTn>
                                        <p:tgtEl>
                                          <p:sndTgt r:embed="rId2" name="WhizzLeft.wav"/>
                                        </p:tgtEl>
                                      </p:cMediaNode>
                                    </p:audio>
                                  </p:subTnLst>
                                </p:cTn>
                              </p:par>
                            </p:childTnLst>
                          </p:cTn>
                        </p:par>
                        <p:par>
                          <p:cTn id="156" fill="hold">
                            <p:stCondLst>
                              <p:cond delay="29300"/>
                            </p:stCondLst>
                            <p:childTnLst>
                              <p:par>
                                <p:cTn id="157" presetID="22" presetClass="entr" presetSubtype="8" fill="hold" grpId="0" nodeType="afterEffect">
                                  <p:stCondLst>
                                    <p:cond delay="0"/>
                                  </p:stCondLst>
                                  <p:iterate type="lt">
                                    <p:tmPct val="10000"/>
                                  </p:iterate>
                                  <p:childTnLst>
                                    <p:set>
                                      <p:cBhvr>
                                        <p:cTn id="158" dur="1" fill="hold">
                                          <p:stCondLst>
                                            <p:cond delay="0"/>
                                          </p:stCondLst>
                                        </p:cTn>
                                        <p:tgtEl>
                                          <p:spTgt spid="46"/>
                                        </p:tgtEl>
                                        <p:attrNameLst>
                                          <p:attrName>style.visibility</p:attrName>
                                        </p:attrNameLst>
                                      </p:cBhvr>
                                      <p:to>
                                        <p:strVal val="visible"/>
                                      </p:to>
                                    </p:set>
                                    <p:animEffect transition="in" filter="wipe(left)">
                                      <p:cBhvr>
                                        <p:cTn id="159" dur="500"/>
                                        <p:tgtEl>
                                          <p:spTgt spid="46"/>
                                        </p:tgtEl>
                                      </p:cBhvr>
                                    </p:animEffect>
                                  </p:childTnLst>
                                </p:cTn>
                              </p:par>
                              <p:par>
                                <p:cTn id="160" presetID="1" presetClass="entr" presetSubtype="0" fill="hold" grpId="1" nodeType="withEffect">
                                  <p:stCondLst>
                                    <p:cond delay="0"/>
                                  </p:stCondLst>
                                  <p:iterate type="lt">
                                    <p:tmAbs val="0"/>
                                  </p:iterate>
                                  <p:childTnLst>
                                    <p:set>
                                      <p:cBhvr>
                                        <p:cTn id="161" dur="1" fill="hold">
                                          <p:stCondLst>
                                            <p:cond delay="11999"/>
                                          </p:stCondLst>
                                        </p:cTn>
                                        <p:tgtEl>
                                          <p:spTgt spid="46"/>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5" name="cpL01S02_Clip_2_1.wav"/>
                                        </p:tgtEl>
                                      </p:cMediaNode>
                                    </p:audio>
                                  </p:subTnLst>
                                </p:cTn>
                              </p:par>
                            </p:childTnLst>
                          </p:cTn>
                        </p:par>
                        <p:par>
                          <p:cTn id="162" fill="hold">
                            <p:stCondLst>
                              <p:cond delay="41300"/>
                            </p:stCondLst>
                            <p:childTnLst>
                              <p:par>
                                <p:cTn id="163" presetID="22" presetClass="entr" presetSubtype="8" fill="hold" grpId="0" nodeType="afterEffect">
                                  <p:stCondLst>
                                    <p:cond delay="0"/>
                                  </p:stCondLst>
                                  <p:iterate type="lt">
                                    <p:tmPct val="10000"/>
                                  </p:iterate>
                                  <p:childTnLst>
                                    <p:set>
                                      <p:cBhvr>
                                        <p:cTn id="164" dur="1" fill="hold">
                                          <p:stCondLst>
                                            <p:cond delay="0"/>
                                          </p:stCondLst>
                                        </p:cTn>
                                        <p:tgtEl>
                                          <p:spTgt spid="68"/>
                                        </p:tgtEl>
                                        <p:attrNameLst>
                                          <p:attrName>style.visibility</p:attrName>
                                        </p:attrNameLst>
                                      </p:cBhvr>
                                      <p:to>
                                        <p:strVal val="visible"/>
                                      </p:to>
                                    </p:set>
                                    <p:animEffect transition="in" filter="wipe(left)">
                                      <p:cBhvr>
                                        <p:cTn id="165" dur="500"/>
                                        <p:tgtEl>
                                          <p:spTgt spid="68"/>
                                        </p:tgtEl>
                                      </p:cBhvr>
                                    </p:animEffect>
                                  </p:childTnLst>
                                </p:cTn>
                              </p:par>
                              <p:par>
                                <p:cTn id="166" presetID="1" presetClass="entr" presetSubtype="0" fill="hold" grpId="1" nodeType="withEffect">
                                  <p:stCondLst>
                                    <p:cond delay="0"/>
                                  </p:stCondLst>
                                  <p:iterate type="lt">
                                    <p:tmAbs val="0"/>
                                  </p:iterate>
                                  <p:childTnLst>
                                    <p:set>
                                      <p:cBhvr>
                                        <p:cTn id="167" dur="1" fill="hold">
                                          <p:stCondLst>
                                            <p:cond delay="11999"/>
                                          </p:stCondLst>
                                        </p:cTn>
                                        <p:tgtEl>
                                          <p:spTgt spid="68"/>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5" name="cpL01S02_Clip_2_1.wav"/>
                                        </p:tgtEl>
                                      </p:cMediaNode>
                                    </p:audio>
                                  </p:subTnLst>
                                </p:cTn>
                              </p:par>
                            </p:childTnLst>
                          </p:cTn>
                        </p:par>
                        <p:par>
                          <p:cTn id="168" fill="hold">
                            <p:stCondLst>
                              <p:cond delay="53300"/>
                            </p:stCondLst>
                            <p:childTnLst>
                              <p:par>
                                <p:cTn id="169" presetID="22" presetClass="entr" presetSubtype="8" fill="hold" grpId="0" nodeType="afterEffect">
                                  <p:stCondLst>
                                    <p:cond delay="0"/>
                                  </p:stCondLst>
                                  <p:iterate type="lt">
                                    <p:tmPct val="10000"/>
                                  </p:iterate>
                                  <p:childTnLst>
                                    <p:set>
                                      <p:cBhvr>
                                        <p:cTn id="170" dur="1" fill="hold">
                                          <p:stCondLst>
                                            <p:cond delay="0"/>
                                          </p:stCondLst>
                                        </p:cTn>
                                        <p:tgtEl>
                                          <p:spTgt spid="76"/>
                                        </p:tgtEl>
                                        <p:attrNameLst>
                                          <p:attrName>style.visibility</p:attrName>
                                        </p:attrNameLst>
                                      </p:cBhvr>
                                      <p:to>
                                        <p:strVal val="visible"/>
                                      </p:to>
                                    </p:set>
                                    <p:animEffect transition="in" filter="wipe(left)">
                                      <p:cBhvr>
                                        <p:cTn id="171" dur="500"/>
                                        <p:tgtEl>
                                          <p:spTgt spid="76"/>
                                        </p:tgtEl>
                                      </p:cBhvr>
                                    </p:animEffect>
                                  </p:childTnLst>
                                </p:cTn>
                              </p:par>
                              <p:par>
                                <p:cTn id="172" presetID="1" presetClass="entr" presetSubtype="0" fill="hold" grpId="1" nodeType="withEffect">
                                  <p:stCondLst>
                                    <p:cond delay="0"/>
                                  </p:stCondLst>
                                  <p:iterate type="lt">
                                    <p:tmAbs val="0"/>
                                  </p:iterate>
                                  <p:childTnLst>
                                    <p:set>
                                      <p:cBhvr>
                                        <p:cTn id="173" dur="1" fill="hold">
                                          <p:stCondLst>
                                            <p:cond delay="11999"/>
                                          </p:stCondLst>
                                        </p:cTn>
                                        <p:tgtEl>
                                          <p:spTgt spid="76"/>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cpL01S02_Clip_2_1.wav"/>
                                        </p:tgtEl>
                                      </p:cMediaNode>
                                    </p:audio>
                                  </p:subTnLst>
                                </p:cTn>
                              </p:par>
                            </p:childTnLst>
                          </p:cTn>
                        </p:par>
                        <p:par>
                          <p:cTn id="174" fill="hold">
                            <p:stCondLst>
                              <p:cond delay="65300"/>
                            </p:stCondLst>
                            <p:childTnLst>
                              <p:par>
                                <p:cTn id="175" presetID="22" presetClass="entr" presetSubtype="8" fill="hold" grpId="0" nodeType="afterEffect">
                                  <p:stCondLst>
                                    <p:cond delay="0"/>
                                  </p:stCondLst>
                                  <p:iterate type="lt">
                                    <p:tmPct val="10000"/>
                                  </p:iterate>
                                  <p:childTnLst>
                                    <p:set>
                                      <p:cBhvr>
                                        <p:cTn id="176" dur="1" fill="hold">
                                          <p:stCondLst>
                                            <p:cond delay="0"/>
                                          </p:stCondLst>
                                        </p:cTn>
                                        <p:tgtEl>
                                          <p:spTgt spid="78"/>
                                        </p:tgtEl>
                                        <p:attrNameLst>
                                          <p:attrName>style.visibility</p:attrName>
                                        </p:attrNameLst>
                                      </p:cBhvr>
                                      <p:to>
                                        <p:strVal val="visible"/>
                                      </p:to>
                                    </p:set>
                                    <p:animEffect transition="in" filter="wipe(left)">
                                      <p:cBhvr>
                                        <p:cTn id="177" dur="500"/>
                                        <p:tgtEl>
                                          <p:spTgt spid="78"/>
                                        </p:tgtEl>
                                      </p:cBhvr>
                                    </p:animEffect>
                                  </p:childTnLst>
                                </p:cTn>
                              </p:par>
                              <p:par>
                                <p:cTn id="178" presetID="1" presetClass="entr" presetSubtype="0" fill="hold" grpId="1" nodeType="withEffect">
                                  <p:stCondLst>
                                    <p:cond delay="0"/>
                                  </p:stCondLst>
                                  <p:iterate type="lt">
                                    <p:tmAbs val="0"/>
                                  </p:iterate>
                                  <p:childTnLst>
                                    <p:set>
                                      <p:cBhvr>
                                        <p:cTn id="179" dur="1" fill="hold">
                                          <p:stCondLst>
                                            <p:cond delay="11999"/>
                                          </p:stCondLst>
                                        </p:cTn>
                                        <p:tgtEl>
                                          <p:spTgt spid="7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5" name="cpL01S02_Clip_2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0" restart="whenNotActive" fill="hold" evtFilter="cancelBubble" nodeType="interactiveSeq">
                <p:stCondLst>
                  <p:cond evt="onClick" delay="0">
                    <p:tgtEl>
                      <p:spTgt spid="5"/>
                    </p:tgtEl>
                  </p:cond>
                </p:stCondLst>
                <p:endSync evt="end" delay="0">
                  <p:rtn val="all"/>
                </p:endSync>
                <p:childTnLst>
                  <p:par>
                    <p:cTn id="181" fill="hold">
                      <p:stCondLst>
                        <p:cond delay="0"/>
                      </p:stCondLst>
                      <p:childTnLst>
                        <p:par>
                          <p:cTn id="182" fill="hold">
                            <p:stCondLst>
                              <p:cond delay="0"/>
                            </p:stCondLst>
                            <p:childTnLst>
                              <p:par>
                                <p:cTn id="183" presetID="26" presetClass="emph" presetSubtype="0" fill="hold" grpId="1" nodeType="clickEffect">
                                  <p:stCondLst>
                                    <p:cond delay="0"/>
                                  </p:stCondLst>
                                  <p:iterate type="lt">
                                    <p:tmPct val="0"/>
                                  </p:iterate>
                                  <p:childTnLst>
                                    <p:animEffect transition="out" filter="fade">
                                      <p:cBhvr>
                                        <p:cTn id="184" dur="500" tmFilter="0, 0; .2, .5; .8, .5; 1, 0"/>
                                        <p:tgtEl>
                                          <p:spTgt spid="5"/>
                                        </p:tgtEl>
                                      </p:cBhvr>
                                    </p:animEffect>
                                    <p:animScale>
                                      <p:cBhvr>
                                        <p:cTn id="185" dur="250" autoRev="1" fill="hold"/>
                                        <p:tgtEl>
                                          <p:spTgt spid="5"/>
                                        </p:tgtEl>
                                      </p:cBhvr>
                                      <p:by x="105000" y="105000"/>
                                    </p:animScale>
                                  </p:childTnLst>
                                </p:cTn>
                              </p:par>
                              <p:par>
                                <p:cTn id="186" presetID="9" presetClass="entr" presetSubtype="0" fill="hold" grpId="1" nodeType="withEffect">
                                  <p:stCondLst>
                                    <p:cond delay="0"/>
                                  </p:stCondLst>
                                  <p:childTnLst>
                                    <p:set>
                                      <p:cBhvr>
                                        <p:cTn id="187" dur="1" fill="hold">
                                          <p:stCondLst>
                                            <p:cond delay="0"/>
                                          </p:stCondLst>
                                        </p:cTn>
                                        <p:tgtEl>
                                          <p:spTgt spid="16"/>
                                        </p:tgtEl>
                                        <p:attrNameLst>
                                          <p:attrName>style.visibility</p:attrName>
                                        </p:attrNameLst>
                                      </p:cBhvr>
                                      <p:to>
                                        <p:strVal val="visible"/>
                                      </p:to>
                                    </p:set>
                                    <p:animEffect transition="in" filter="dissolve">
                                      <p:cBhvr>
                                        <p:cTn id="188" dur="500"/>
                                        <p:tgtEl>
                                          <p:spTgt spid="16"/>
                                        </p:tgtEl>
                                      </p:cBhvr>
                                    </p:animEffect>
                                  </p:childTnLst>
                                </p:cTn>
                              </p:par>
                            </p:childTnLst>
                          </p:cTn>
                        </p:par>
                        <p:par>
                          <p:cTn id="189" fill="hold">
                            <p:stCondLst>
                              <p:cond delay="500"/>
                            </p:stCondLst>
                            <p:childTnLst>
                              <p:par>
                                <p:cTn id="190" presetID="22" presetClass="entr" presetSubtype="8" fill="hold" grpId="0" nodeType="afterEffect">
                                  <p:stCondLst>
                                    <p:cond delay="0"/>
                                  </p:stCondLst>
                                  <p:iterate type="lt">
                                    <p:tmPct val="10000"/>
                                  </p:iterate>
                                  <p:childTnLst>
                                    <p:set>
                                      <p:cBhvr>
                                        <p:cTn id="191" dur="1" fill="hold">
                                          <p:stCondLst>
                                            <p:cond delay="0"/>
                                          </p:stCondLst>
                                        </p:cTn>
                                        <p:tgtEl>
                                          <p:spTgt spid="29"/>
                                        </p:tgtEl>
                                        <p:attrNameLst>
                                          <p:attrName>style.visibility</p:attrName>
                                        </p:attrNameLst>
                                      </p:cBhvr>
                                      <p:to>
                                        <p:strVal val="visible"/>
                                      </p:to>
                                    </p:set>
                                    <p:animEffect transition="in" filter="wipe(left)">
                                      <p:cBhvr>
                                        <p:cTn id="192" dur="1000"/>
                                        <p:tgtEl>
                                          <p:spTgt spid="29"/>
                                        </p:tgtEl>
                                      </p:cBhvr>
                                    </p:animEffect>
                                  </p:childTnLst>
                                </p:cTn>
                              </p:par>
                              <p:par>
                                <p:cTn id="193" presetID="1" presetClass="entr" presetSubtype="0" fill="hold" grpId="1" nodeType="withEffect">
                                  <p:stCondLst>
                                    <p:cond delay="0"/>
                                  </p:stCondLst>
                                  <p:iterate type="lt">
                                    <p:tmAbs val="0"/>
                                  </p:iterate>
                                  <p:childTnLst>
                                    <p:set>
                                      <p:cBhvr>
                                        <p:cTn id="194"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6" name="cpL01S02_Clip_2.wav"/>
                                        </p:tgtEl>
                                      </p:cMediaNode>
                                    </p:audio>
                                  </p:subTnLst>
                                </p:cTn>
                              </p:par>
                              <p:par>
                                <p:cTn id="195" presetID="64" presetClass="path" presetSubtype="0" accel="50000" decel="50000" fill="hold" nodeType="withEffect">
                                  <p:stCondLst>
                                    <p:cond delay="0"/>
                                  </p:stCondLst>
                                  <p:childTnLst>
                                    <p:animMotion origin="layout" path="M 0.08889 0.04236 L 0.08663 -0.13959 " pathEditMode="relative" rAng="0" ptsTypes="AA">
                                      <p:cBhvr>
                                        <p:cTn id="196" dur="1000" fill="hold"/>
                                        <p:tgtEl>
                                          <p:spTgt spid="37"/>
                                        </p:tgtEl>
                                        <p:attrNameLst>
                                          <p:attrName>ppt_x</p:attrName>
                                          <p:attrName>ppt_y</p:attrName>
                                        </p:attrNameLst>
                                      </p:cBhvr>
                                      <p:rCtr x="-122" y="-9097"/>
                                    </p:animMotion>
                                  </p:childTnLst>
                                </p:cTn>
                              </p:par>
                              <p:par>
                                <p:cTn id="197" presetID="64" presetClass="path" presetSubtype="0" accel="50000" decel="50000" fill="hold" nodeType="withEffect">
                                  <p:stCondLst>
                                    <p:cond delay="0"/>
                                  </p:stCondLst>
                                  <p:childTnLst>
                                    <p:animMotion origin="layout" path="M 0.08732 0.04101 L 0.08507 -0.23885 " pathEditMode="fixed" rAng="0" ptsTypes="AA">
                                      <p:cBhvr>
                                        <p:cTn id="198" dur="1000" fill="hold"/>
                                        <p:tgtEl>
                                          <p:spTgt spid="50"/>
                                        </p:tgtEl>
                                        <p:attrNameLst>
                                          <p:attrName>ppt_x</p:attrName>
                                          <p:attrName>ppt_y</p:attrName>
                                        </p:attrNameLst>
                                      </p:cBhvr>
                                      <p:rCtr x="-122" y="-14005"/>
                                    </p:animMotion>
                                  </p:childTnLst>
                                </p:cTn>
                              </p:par>
                            </p:childTnLst>
                          </p:cTn>
                        </p:par>
                        <p:par>
                          <p:cTn id="199" fill="hold">
                            <p:stCondLst>
                              <p:cond delay="3200"/>
                            </p:stCondLst>
                            <p:childTnLst>
                              <p:par>
                                <p:cTn id="200" presetID="2" presetClass="exit" presetSubtype="4" fill="hold" nodeType="afterEffect">
                                  <p:stCondLst>
                                    <p:cond delay="0"/>
                                  </p:stCondLst>
                                  <p:childTnLst>
                                    <p:anim calcmode="lin" valueType="num">
                                      <p:cBhvr additive="base">
                                        <p:cTn id="201" dur="500"/>
                                        <p:tgtEl>
                                          <p:spTgt spid="37"/>
                                        </p:tgtEl>
                                        <p:attrNameLst>
                                          <p:attrName>ppt_x</p:attrName>
                                        </p:attrNameLst>
                                      </p:cBhvr>
                                      <p:tavLst>
                                        <p:tav tm="0">
                                          <p:val>
                                            <p:strVal val="ppt_x"/>
                                          </p:val>
                                        </p:tav>
                                        <p:tav tm="100000">
                                          <p:val>
                                            <p:strVal val="ppt_x"/>
                                          </p:val>
                                        </p:tav>
                                      </p:tavLst>
                                    </p:anim>
                                    <p:anim calcmode="lin" valueType="num">
                                      <p:cBhvr additive="base">
                                        <p:cTn id="202" dur="500"/>
                                        <p:tgtEl>
                                          <p:spTgt spid="37"/>
                                        </p:tgtEl>
                                        <p:attrNameLst>
                                          <p:attrName>ppt_y</p:attrName>
                                        </p:attrNameLst>
                                      </p:cBhvr>
                                      <p:tavLst>
                                        <p:tav tm="0">
                                          <p:val>
                                            <p:strVal val="ppt_y"/>
                                          </p:val>
                                        </p:tav>
                                        <p:tav tm="100000">
                                          <p:val>
                                            <p:strVal val="1+ppt_h/2"/>
                                          </p:val>
                                        </p:tav>
                                      </p:tavLst>
                                    </p:anim>
                                    <p:set>
                                      <p:cBhvr>
                                        <p:cTn id="203" dur="1" fill="hold">
                                          <p:stCondLst>
                                            <p:cond delay="499"/>
                                          </p:stCondLst>
                                        </p:cTn>
                                        <p:tgtEl>
                                          <p:spTgt spid="37"/>
                                        </p:tgtEl>
                                        <p:attrNameLst>
                                          <p:attrName>style.visibility</p:attrName>
                                        </p:attrNameLst>
                                      </p:cBhvr>
                                      <p:to>
                                        <p:strVal val="hidden"/>
                                      </p:to>
                                    </p:set>
                                  </p:childTnLst>
                                </p:cTn>
                              </p:par>
                              <p:par>
                                <p:cTn id="204" presetID="2" presetClass="exit" presetSubtype="4" fill="hold" nodeType="withEffect">
                                  <p:stCondLst>
                                    <p:cond delay="0"/>
                                  </p:stCondLst>
                                  <p:childTnLst>
                                    <p:anim calcmode="lin" valueType="num">
                                      <p:cBhvr additive="base">
                                        <p:cTn id="205" dur="500"/>
                                        <p:tgtEl>
                                          <p:spTgt spid="50"/>
                                        </p:tgtEl>
                                        <p:attrNameLst>
                                          <p:attrName>ppt_x</p:attrName>
                                        </p:attrNameLst>
                                      </p:cBhvr>
                                      <p:tavLst>
                                        <p:tav tm="0">
                                          <p:val>
                                            <p:strVal val="ppt_x"/>
                                          </p:val>
                                        </p:tav>
                                        <p:tav tm="100000">
                                          <p:val>
                                            <p:strVal val="ppt_x"/>
                                          </p:val>
                                        </p:tav>
                                      </p:tavLst>
                                    </p:anim>
                                    <p:anim calcmode="lin" valueType="num">
                                      <p:cBhvr additive="base">
                                        <p:cTn id="206" dur="500"/>
                                        <p:tgtEl>
                                          <p:spTgt spid="50"/>
                                        </p:tgtEl>
                                        <p:attrNameLst>
                                          <p:attrName>ppt_y</p:attrName>
                                        </p:attrNameLst>
                                      </p:cBhvr>
                                      <p:tavLst>
                                        <p:tav tm="0">
                                          <p:val>
                                            <p:strVal val="ppt_y"/>
                                          </p:val>
                                        </p:tav>
                                        <p:tav tm="100000">
                                          <p:val>
                                            <p:strVal val="1+ppt_h/2"/>
                                          </p:val>
                                        </p:tav>
                                      </p:tavLst>
                                    </p:anim>
                                    <p:set>
                                      <p:cBhvr>
                                        <p:cTn id="207" dur="1" fill="hold">
                                          <p:stCondLst>
                                            <p:cond delay="499"/>
                                          </p:stCondLst>
                                        </p:cTn>
                                        <p:tgtEl>
                                          <p:spTgt spid="50"/>
                                        </p:tgtEl>
                                        <p:attrNameLst>
                                          <p:attrName>style.visibility</p:attrName>
                                        </p:attrNameLst>
                                      </p:cBhvr>
                                      <p:to>
                                        <p:strVal val="hidden"/>
                                      </p:to>
                                    </p:set>
                                  </p:childTnLst>
                                </p:cTn>
                              </p:par>
                              <p:par>
                                <p:cTn id="208" presetID="64" presetClass="path" presetSubtype="0" accel="50000" decel="50000" fill="hold" nodeType="withEffect">
                                  <p:stCondLst>
                                    <p:cond delay="0"/>
                                  </p:stCondLst>
                                  <p:childTnLst>
                                    <p:animMotion origin="layout" path="M 0.06927 0.04236 L 0.06701 -0.13959 " pathEditMode="relative" rAng="0" ptsTypes="AA">
                                      <p:cBhvr>
                                        <p:cTn id="209" dur="1000" fill="hold"/>
                                        <p:tgtEl>
                                          <p:spTgt spid="38"/>
                                        </p:tgtEl>
                                        <p:attrNameLst>
                                          <p:attrName>ppt_x</p:attrName>
                                          <p:attrName>ppt_y</p:attrName>
                                        </p:attrNameLst>
                                      </p:cBhvr>
                                      <p:rCtr x="-122" y="-9097"/>
                                    </p:animMotion>
                                  </p:childTnLst>
                                </p:cTn>
                              </p:par>
                              <p:par>
                                <p:cTn id="210" presetID="64" presetClass="path" presetSubtype="0" accel="50000" decel="50000" fill="hold" nodeType="withEffect">
                                  <p:stCondLst>
                                    <p:cond delay="0"/>
                                  </p:stCondLst>
                                  <p:childTnLst>
                                    <p:animMotion origin="layout" path="M 0.06788 0.04242 L 0.06562 -0.23745 " pathEditMode="fixed" rAng="0" ptsTypes="AA">
                                      <p:cBhvr>
                                        <p:cTn id="211" dur="1000" fill="hold"/>
                                        <p:tgtEl>
                                          <p:spTgt spid="51"/>
                                        </p:tgtEl>
                                        <p:attrNameLst>
                                          <p:attrName>ppt_x</p:attrName>
                                          <p:attrName>ppt_y</p:attrName>
                                        </p:attrNameLst>
                                      </p:cBhvr>
                                      <p:rCtr x="-122" y="-14005"/>
                                    </p:animMotion>
                                  </p:childTnLst>
                                </p:cTn>
                              </p:par>
                            </p:childTnLst>
                          </p:cTn>
                        </p:par>
                        <p:par>
                          <p:cTn id="212" fill="hold">
                            <p:stCondLst>
                              <p:cond delay="4200"/>
                            </p:stCondLst>
                            <p:childTnLst>
                              <p:par>
                                <p:cTn id="213" presetID="2" presetClass="exit" presetSubtype="4" fill="hold" nodeType="afterEffect">
                                  <p:stCondLst>
                                    <p:cond delay="0"/>
                                  </p:stCondLst>
                                  <p:childTnLst>
                                    <p:anim calcmode="lin" valueType="num">
                                      <p:cBhvr additive="base">
                                        <p:cTn id="214" dur="500"/>
                                        <p:tgtEl>
                                          <p:spTgt spid="38"/>
                                        </p:tgtEl>
                                        <p:attrNameLst>
                                          <p:attrName>ppt_x</p:attrName>
                                        </p:attrNameLst>
                                      </p:cBhvr>
                                      <p:tavLst>
                                        <p:tav tm="0">
                                          <p:val>
                                            <p:strVal val="ppt_x"/>
                                          </p:val>
                                        </p:tav>
                                        <p:tav tm="100000">
                                          <p:val>
                                            <p:strVal val="ppt_x"/>
                                          </p:val>
                                        </p:tav>
                                      </p:tavLst>
                                    </p:anim>
                                    <p:anim calcmode="lin" valueType="num">
                                      <p:cBhvr additive="base">
                                        <p:cTn id="215" dur="500"/>
                                        <p:tgtEl>
                                          <p:spTgt spid="38"/>
                                        </p:tgtEl>
                                        <p:attrNameLst>
                                          <p:attrName>ppt_y</p:attrName>
                                        </p:attrNameLst>
                                      </p:cBhvr>
                                      <p:tavLst>
                                        <p:tav tm="0">
                                          <p:val>
                                            <p:strVal val="ppt_y"/>
                                          </p:val>
                                        </p:tav>
                                        <p:tav tm="100000">
                                          <p:val>
                                            <p:strVal val="1+ppt_h/2"/>
                                          </p:val>
                                        </p:tav>
                                      </p:tavLst>
                                    </p:anim>
                                    <p:set>
                                      <p:cBhvr>
                                        <p:cTn id="216" dur="1" fill="hold">
                                          <p:stCondLst>
                                            <p:cond delay="499"/>
                                          </p:stCondLst>
                                        </p:cTn>
                                        <p:tgtEl>
                                          <p:spTgt spid="38"/>
                                        </p:tgtEl>
                                        <p:attrNameLst>
                                          <p:attrName>style.visibility</p:attrName>
                                        </p:attrNameLst>
                                      </p:cBhvr>
                                      <p:to>
                                        <p:strVal val="hidden"/>
                                      </p:to>
                                    </p:set>
                                  </p:childTnLst>
                                </p:cTn>
                              </p:par>
                              <p:par>
                                <p:cTn id="217" presetID="2" presetClass="exit" presetSubtype="4" fill="hold" nodeType="withEffect">
                                  <p:stCondLst>
                                    <p:cond delay="0"/>
                                  </p:stCondLst>
                                  <p:childTnLst>
                                    <p:anim calcmode="lin" valueType="num">
                                      <p:cBhvr additive="base">
                                        <p:cTn id="218" dur="500"/>
                                        <p:tgtEl>
                                          <p:spTgt spid="51"/>
                                        </p:tgtEl>
                                        <p:attrNameLst>
                                          <p:attrName>ppt_x</p:attrName>
                                        </p:attrNameLst>
                                      </p:cBhvr>
                                      <p:tavLst>
                                        <p:tav tm="0">
                                          <p:val>
                                            <p:strVal val="ppt_x"/>
                                          </p:val>
                                        </p:tav>
                                        <p:tav tm="100000">
                                          <p:val>
                                            <p:strVal val="ppt_x"/>
                                          </p:val>
                                        </p:tav>
                                      </p:tavLst>
                                    </p:anim>
                                    <p:anim calcmode="lin" valueType="num">
                                      <p:cBhvr additive="base">
                                        <p:cTn id="219" dur="500"/>
                                        <p:tgtEl>
                                          <p:spTgt spid="51"/>
                                        </p:tgtEl>
                                        <p:attrNameLst>
                                          <p:attrName>ppt_y</p:attrName>
                                        </p:attrNameLst>
                                      </p:cBhvr>
                                      <p:tavLst>
                                        <p:tav tm="0">
                                          <p:val>
                                            <p:strVal val="ppt_y"/>
                                          </p:val>
                                        </p:tav>
                                        <p:tav tm="100000">
                                          <p:val>
                                            <p:strVal val="1+ppt_h/2"/>
                                          </p:val>
                                        </p:tav>
                                      </p:tavLst>
                                    </p:anim>
                                    <p:set>
                                      <p:cBhvr>
                                        <p:cTn id="220" dur="1" fill="hold">
                                          <p:stCondLst>
                                            <p:cond delay="499"/>
                                          </p:stCondLst>
                                        </p:cTn>
                                        <p:tgtEl>
                                          <p:spTgt spid="51"/>
                                        </p:tgtEl>
                                        <p:attrNameLst>
                                          <p:attrName>style.visibility</p:attrName>
                                        </p:attrNameLst>
                                      </p:cBhvr>
                                      <p:to>
                                        <p:strVal val="hidden"/>
                                      </p:to>
                                    </p:set>
                                  </p:childTnLst>
                                </p:cTn>
                              </p:par>
                              <p:par>
                                <p:cTn id="221" presetID="64" presetClass="path" presetSubtype="0" accel="50000" decel="50000" fill="hold" nodeType="withEffect">
                                  <p:stCondLst>
                                    <p:cond delay="0"/>
                                  </p:stCondLst>
                                  <p:childTnLst>
                                    <p:animMotion origin="layout" path="M 0.04948 0.04166 L 0.04722 -0.14028 " pathEditMode="relative" rAng="0" ptsTypes="AA">
                                      <p:cBhvr>
                                        <p:cTn id="222" dur="1000" fill="hold"/>
                                        <p:tgtEl>
                                          <p:spTgt spid="39"/>
                                        </p:tgtEl>
                                        <p:attrNameLst>
                                          <p:attrName>ppt_x</p:attrName>
                                          <p:attrName>ppt_y</p:attrName>
                                        </p:attrNameLst>
                                      </p:cBhvr>
                                      <p:rCtr x="-122" y="-9097"/>
                                    </p:animMotion>
                                  </p:childTnLst>
                                </p:cTn>
                              </p:par>
                              <p:par>
                                <p:cTn id="223" presetID="64" presetClass="path" presetSubtype="0" accel="50000" decel="50000" fill="hold" nodeType="withEffect">
                                  <p:stCondLst>
                                    <p:cond delay="0"/>
                                  </p:stCondLst>
                                  <p:childTnLst>
                                    <p:animMotion origin="layout" path="M 0.04878 0.04144 L 0.04653 -0.23842 " pathEditMode="fixed" rAng="0" ptsTypes="AA">
                                      <p:cBhvr>
                                        <p:cTn id="224" dur="1000" fill="hold"/>
                                        <p:tgtEl>
                                          <p:spTgt spid="52"/>
                                        </p:tgtEl>
                                        <p:attrNameLst>
                                          <p:attrName>ppt_x</p:attrName>
                                          <p:attrName>ppt_y</p:attrName>
                                        </p:attrNameLst>
                                      </p:cBhvr>
                                      <p:rCtr x="-122" y="-14005"/>
                                    </p:animMotion>
                                  </p:childTnLst>
                                </p:cTn>
                              </p:par>
                            </p:childTnLst>
                          </p:cTn>
                        </p:par>
                        <p:par>
                          <p:cTn id="225" fill="hold">
                            <p:stCondLst>
                              <p:cond delay="5200"/>
                            </p:stCondLst>
                            <p:childTnLst>
                              <p:par>
                                <p:cTn id="226" presetID="2" presetClass="exit" presetSubtype="4" fill="hold" nodeType="afterEffect">
                                  <p:stCondLst>
                                    <p:cond delay="0"/>
                                  </p:stCondLst>
                                  <p:childTnLst>
                                    <p:anim calcmode="lin" valueType="num">
                                      <p:cBhvr additive="base">
                                        <p:cTn id="227" dur="500"/>
                                        <p:tgtEl>
                                          <p:spTgt spid="39"/>
                                        </p:tgtEl>
                                        <p:attrNameLst>
                                          <p:attrName>ppt_x</p:attrName>
                                        </p:attrNameLst>
                                      </p:cBhvr>
                                      <p:tavLst>
                                        <p:tav tm="0">
                                          <p:val>
                                            <p:strVal val="ppt_x"/>
                                          </p:val>
                                        </p:tav>
                                        <p:tav tm="100000">
                                          <p:val>
                                            <p:strVal val="ppt_x"/>
                                          </p:val>
                                        </p:tav>
                                      </p:tavLst>
                                    </p:anim>
                                    <p:anim calcmode="lin" valueType="num">
                                      <p:cBhvr additive="base">
                                        <p:cTn id="228" dur="500"/>
                                        <p:tgtEl>
                                          <p:spTgt spid="39"/>
                                        </p:tgtEl>
                                        <p:attrNameLst>
                                          <p:attrName>ppt_y</p:attrName>
                                        </p:attrNameLst>
                                      </p:cBhvr>
                                      <p:tavLst>
                                        <p:tav tm="0">
                                          <p:val>
                                            <p:strVal val="ppt_y"/>
                                          </p:val>
                                        </p:tav>
                                        <p:tav tm="100000">
                                          <p:val>
                                            <p:strVal val="1+ppt_h/2"/>
                                          </p:val>
                                        </p:tav>
                                      </p:tavLst>
                                    </p:anim>
                                    <p:set>
                                      <p:cBhvr>
                                        <p:cTn id="229" dur="1" fill="hold">
                                          <p:stCondLst>
                                            <p:cond delay="499"/>
                                          </p:stCondLst>
                                        </p:cTn>
                                        <p:tgtEl>
                                          <p:spTgt spid="39"/>
                                        </p:tgtEl>
                                        <p:attrNameLst>
                                          <p:attrName>style.visibility</p:attrName>
                                        </p:attrNameLst>
                                      </p:cBhvr>
                                      <p:to>
                                        <p:strVal val="hidden"/>
                                      </p:to>
                                    </p:set>
                                  </p:childTnLst>
                                </p:cTn>
                              </p:par>
                              <p:par>
                                <p:cTn id="230" presetID="2" presetClass="exit" presetSubtype="4" fill="hold" nodeType="withEffect">
                                  <p:stCondLst>
                                    <p:cond delay="0"/>
                                  </p:stCondLst>
                                  <p:childTnLst>
                                    <p:anim calcmode="lin" valueType="num">
                                      <p:cBhvr additive="base">
                                        <p:cTn id="231" dur="500"/>
                                        <p:tgtEl>
                                          <p:spTgt spid="52"/>
                                        </p:tgtEl>
                                        <p:attrNameLst>
                                          <p:attrName>ppt_x</p:attrName>
                                        </p:attrNameLst>
                                      </p:cBhvr>
                                      <p:tavLst>
                                        <p:tav tm="0">
                                          <p:val>
                                            <p:strVal val="ppt_x"/>
                                          </p:val>
                                        </p:tav>
                                        <p:tav tm="100000">
                                          <p:val>
                                            <p:strVal val="ppt_x"/>
                                          </p:val>
                                        </p:tav>
                                      </p:tavLst>
                                    </p:anim>
                                    <p:anim calcmode="lin" valueType="num">
                                      <p:cBhvr additive="base">
                                        <p:cTn id="232" dur="500"/>
                                        <p:tgtEl>
                                          <p:spTgt spid="52"/>
                                        </p:tgtEl>
                                        <p:attrNameLst>
                                          <p:attrName>ppt_y</p:attrName>
                                        </p:attrNameLst>
                                      </p:cBhvr>
                                      <p:tavLst>
                                        <p:tav tm="0">
                                          <p:val>
                                            <p:strVal val="ppt_y"/>
                                          </p:val>
                                        </p:tav>
                                        <p:tav tm="100000">
                                          <p:val>
                                            <p:strVal val="1+ppt_h/2"/>
                                          </p:val>
                                        </p:tav>
                                      </p:tavLst>
                                    </p:anim>
                                    <p:set>
                                      <p:cBhvr>
                                        <p:cTn id="233" dur="1" fill="hold">
                                          <p:stCondLst>
                                            <p:cond delay="499"/>
                                          </p:stCondLst>
                                        </p:cTn>
                                        <p:tgtEl>
                                          <p:spTgt spid="52"/>
                                        </p:tgtEl>
                                        <p:attrNameLst>
                                          <p:attrName>style.visibility</p:attrName>
                                        </p:attrNameLst>
                                      </p:cBhvr>
                                      <p:to>
                                        <p:strVal val="hidden"/>
                                      </p:to>
                                    </p:set>
                                  </p:childTnLst>
                                </p:cTn>
                              </p:par>
                            </p:childTnLst>
                          </p:cTn>
                        </p:par>
                        <p:par>
                          <p:cTn id="234" fill="hold">
                            <p:stCondLst>
                              <p:cond delay="5700"/>
                            </p:stCondLst>
                            <p:childTnLst>
                              <p:par>
                                <p:cTn id="235" presetID="16" presetClass="emph" presetSubtype="0" fill="hold" grpId="2" nodeType="afterEffect">
                                  <p:stCondLst>
                                    <p:cond delay="0"/>
                                  </p:stCondLst>
                                  <p:iterate type="lt">
                                    <p:tmPct val="4000"/>
                                  </p:iterate>
                                  <p:childTnLst>
                                    <p:set>
                                      <p:cBhvr override="childStyle">
                                        <p:cTn id="236" dur="500" fill="hold"/>
                                        <p:tgtEl>
                                          <p:spTgt spid="5"/>
                                        </p:tgtEl>
                                        <p:attrNameLst>
                                          <p:attrName>style.color</p:attrName>
                                        </p:attrNameLst>
                                      </p:cBhvr>
                                      <p:to>
                                        <p:clrVal>
                                          <a:srgbClr val="C00000"/>
                                        </p:clrVal>
                                      </p:to>
                                    </p:set>
                                    <p:set>
                                      <p:cBhvr>
                                        <p:cTn id="237" dur="500" fill="hold"/>
                                        <p:tgtEl>
                                          <p:spTgt spid="5"/>
                                        </p:tgtEl>
                                        <p:attrNameLst>
                                          <p:attrName>fillcolor</p:attrName>
                                        </p:attrNameLst>
                                      </p:cBhvr>
                                      <p:to>
                                        <p:clrVal>
                                          <a:srgbClr val="C00000"/>
                                        </p:clrVal>
                                      </p:to>
                                    </p:set>
                                    <p:set>
                                      <p:cBhvr>
                                        <p:cTn id="238"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39" restart="whenNotActive" fill="hold" evtFilter="cancelBubble" nodeType="interactiveSeq">
                <p:stCondLst>
                  <p:cond evt="onClick" delay="0">
                    <p:tgtEl>
                      <p:spTgt spid="8"/>
                    </p:tgtEl>
                  </p:cond>
                </p:stCondLst>
                <p:endSync evt="end" delay="0">
                  <p:rtn val="all"/>
                </p:endSync>
                <p:childTnLst>
                  <p:par>
                    <p:cTn id="240" fill="hold">
                      <p:stCondLst>
                        <p:cond delay="0"/>
                      </p:stCondLst>
                      <p:childTnLst>
                        <p:par>
                          <p:cTn id="241" fill="hold">
                            <p:stCondLst>
                              <p:cond delay="0"/>
                            </p:stCondLst>
                            <p:childTnLst>
                              <p:par>
                                <p:cTn id="242" presetID="1" presetClass="entr" presetSubtype="0" fill="hold" grpId="1" nodeType="withEffect">
                                  <p:stCondLst>
                                    <p:cond delay="0"/>
                                  </p:stCondLst>
                                  <p:childTnLst>
                                    <p:set>
                                      <p:cBhvr>
                                        <p:cTn id="243" dur="1" fill="hold">
                                          <p:stCondLst>
                                            <p:cond delay="0"/>
                                          </p:stCondLst>
                                        </p:cTn>
                                        <p:tgtEl>
                                          <p:spTgt spid="35"/>
                                        </p:tgtEl>
                                        <p:attrNameLst>
                                          <p:attrName>style.visibility</p:attrName>
                                        </p:attrNameLst>
                                      </p:cBhvr>
                                      <p:to>
                                        <p:strVal val="visible"/>
                                      </p:to>
                                    </p:set>
                                  </p:childTnLst>
                                </p:cTn>
                              </p:par>
                              <p:par>
                                <p:cTn id="244" presetID="1" presetClass="entr" presetSubtype="0" fill="hold" grpId="1" nodeType="withEffect">
                                  <p:stCondLst>
                                    <p:cond delay="0"/>
                                  </p:stCondLst>
                                  <p:childTnLst>
                                    <p:set>
                                      <p:cBhvr>
                                        <p:cTn id="245" dur="1" fill="hold">
                                          <p:stCondLst>
                                            <p:cond delay="0"/>
                                          </p:stCondLst>
                                        </p:cTn>
                                        <p:tgtEl>
                                          <p:spTgt spid="37"/>
                                        </p:tgtEl>
                                        <p:attrNameLst>
                                          <p:attrName>style.visibility</p:attrName>
                                        </p:attrNameLst>
                                      </p:cBhvr>
                                      <p:to>
                                        <p:strVal val="visible"/>
                                      </p:to>
                                    </p:set>
                                  </p:childTnLst>
                                </p:cTn>
                              </p:par>
                              <p:par>
                                <p:cTn id="246" presetID="1" presetClass="entr" presetSubtype="0" fill="hold" grpId="1" nodeType="withEffect">
                                  <p:stCondLst>
                                    <p:cond delay="0"/>
                                  </p:stCondLst>
                                  <p:childTnLst>
                                    <p:set>
                                      <p:cBhvr>
                                        <p:cTn id="247" dur="1" fill="hold">
                                          <p:stCondLst>
                                            <p:cond delay="0"/>
                                          </p:stCondLst>
                                        </p:cTn>
                                        <p:tgtEl>
                                          <p:spTgt spid="38"/>
                                        </p:tgtEl>
                                        <p:attrNameLst>
                                          <p:attrName>style.visibility</p:attrName>
                                        </p:attrNameLst>
                                      </p:cBhvr>
                                      <p:to>
                                        <p:strVal val="visible"/>
                                      </p:to>
                                    </p:set>
                                  </p:childTnLst>
                                </p:cTn>
                              </p:par>
                              <p:par>
                                <p:cTn id="248" presetID="1" presetClass="entr" presetSubtype="0" fill="hold" grpId="1" nodeType="withEffect">
                                  <p:stCondLst>
                                    <p:cond delay="0"/>
                                  </p:stCondLst>
                                  <p:childTnLst>
                                    <p:set>
                                      <p:cBhvr>
                                        <p:cTn id="249" dur="1" fill="hold">
                                          <p:stCondLst>
                                            <p:cond delay="0"/>
                                          </p:stCondLst>
                                        </p:cTn>
                                        <p:tgtEl>
                                          <p:spTgt spid="39"/>
                                        </p:tgtEl>
                                        <p:attrNameLst>
                                          <p:attrName>style.visibility</p:attrName>
                                        </p:attrNameLst>
                                      </p:cBhvr>
                                      <p:to>
                                        <p:strVal val="visible"/>
                                      </p:to>
                                    </p:set>
                                  </p:childTnLst>
                                </p:cTn>
                              </p:par>
                              <p:par>
                                <p:cTn id="250" presetID="1" presetClass="entr" presetSubtype="0" fill="hold" grpId="1" nodeType="withEffect">
                                  <p:stCondLst>
                                    <p:cond delay="0"/>
                                  </p:stCondLst>
                                  <p:childTnLst>
                                    <p:set>
                                      <p:cBhvr>
                                        <p:cTn id="251" dur="1" fill="hold">
                                          <p:stCondLst>
                                            <p:cond delay="0"/>
                                          </p:stCondLst>
                                        </p:cTn>
                                        <p:tgtEl>
                                          <p:spTgt spid="40"/>
                                        </p:tgtEl>
                                        <p:attrNameLst>
                                          <p:attrName>style.visibility</p:attrName>
                                        </p:attrNameLst>
                                      </p:cBhvr>
                                      <p:to>
                                        <p:strVal val="visible"/>
                                      </p:to>
                                    </p:set>
                                  </p:childTnLst>
                                </p:cTn>
                              </p:par>
                              <p:par>
                                <p:cTn id="252" presetID="1" presetClass="entr" presetSubtype="0" fill="hold" grpId="1" nodeType="withEffect">
                                  <p:stCondLst>
                                    <p:cond delay="0"/>
                                  </p:stCondLst>
                                  <p:childTnLst>
                                    <p:set>
                                      <p:cBhvr>
                                        <p:cTn id="253" dur="1" fill="hold">
                                          <p:stCondLst>
                                            <p:cond delay="0"/>
                                          </p:stCondLst>
                                        </p:cTn>
                                        <p:tgtEl>
                                          <p:spTgt spid="41"/>
                                        </p:tgtEl>
                                        <p:attrNameLst>
                                          <p:attrName>style.visibility</p:attrName>
                                        </p:attrNameLst>
                                      </p:cBhvr>
                                      <p:to>
                                        <p:strVal val="visible"/>
                                      </p:to>
                                    </p:set>
                                  </p:childTnLst>
                                </p:cTn>
                              </p:par>
                              <p:par>
                                <p:cTn id="254" presetID="1" presetClass="entr" presetSubtype="0" fill="hold" grpId="1" nodeType="withEffect">
                                  <p:stCondLst>
                                    <p:cond delay="0"/>
                                  </p:stCondLst>
                                  <p:childTnLst>
                                    <p:set>
                                      <p:cBhvr>
                                        <p:cTn id="255" dur="1" fill="hold">
                                          <p:stCondLst>
                                            <p:cond delay="0"/>
                                          </p:stCondLst>
                                        </p:cTn>
                                        <p:tgtEl>
                                          <p:spTgt spid="43"/>
                                        </p:tgtEl>
                                        <p:attrNameLst>
                                          <p:attrName>style.visibility</p:attrName>
                                        </p:attrNameLst>
                                      </p:cBhvr>
                                      <p:to>
                                        <p:strVal val="visible"/>
                                      </p:to>
                                    </p:set>
                                  </p:childTnLst>
                                </p:cTn>
                              </p:par>
                              <p:par>
                                <p:cTn id="256" presetID="1" presetClass="entr" presetSubtype="0" fill="hold" grpId="1" nodeType="withEffect">
                                  <p:stCondLst>
                                    <p:cond delay="0"/>
                                  </p:stCondLst>
                                  <p:childTnLst>
                                    <p:set>
                                      <p:cBhvr>
                                        <p:cTn id="257" dur="1" fill="hold">
                                          <p:stCondLst>
                                            <p:cond delay="0"/>
                                          </p:stCondLst>
                                        </p:cTn>
                                        <p:tgtEl>
                                          <p:spTgt spid="42"/>
                                        </p:tgtEl>
                                        <p:attrNameLst>
                                          <p:attrName>style.visibility</p:attrName>
                                        </p:attrNameLst>
                                      </p:cBhvr>
                                      <p:to>
                                        <p:strVal val="visible"/>
                                      </p:to>
                                    </p:set>
                                  </p:childTnLst>
                                </p:cTn>
                              </p:par>
                              <p:par>
                                <p:cTn id="258" presetID="1" presetClass="entr" presetSubtype="0" fill="hold" grpId="1" nodeType="withEffect">
                                  <p:stCondLst>
                                    <p:cond delay="0"/>
                                  </p:stCondLst>
                                  <p:childTnLst>
                                    <p:set>
                                      <p:cBhvr>
                                        <p:cTn id="259" dur="1" fill="hold">
                                          <p:stCondLst>
                                            <p:cond delay="0"/>
                                          </p:stCondLst>
                                        </p:cTn>
                                        <p:tgtEl>
                                          <p:spTgt spid="44"/>
                                        </p:tgtEl>
                                        <p:attrNameLst>
                                          <p:attrName>style.visibility</p:attrName>
                                        </p:attrNameLst>
                                      </p:cBhvr>
                                      <p:to>
                                        <p:strVal val="visible"/>
                                      </p:to>
                                    </p:set>
                                  </p:childTnLst>
                                </p:cTn>
                              </p:par>
                              <p:par>
                                <p:cTn id="260" presetID="1" presetClass="emph" presetSubtype="2" fill="hold" nodeType="withEffect">
                                  <p:stCondLst>
                                    <p:cond delay="0"/>
                                  </p:stCondLst>
                                  <p:childTnLst>
                                    <p:animClr clrSpc="rgb" dir="cw">
                                      <p:cBhvr>
                                        <p:cTn id="261" dur="1000" fill="hold"/>
                                        <p:tgtEl>
                                          <p:spTgt spid="8"/>
                                        </p:tgtEl>
                                        <p:attrNameLst>
                                          <p:attrName>fillcolor</p:attrName>
                                        </p:attrNameLst>
                                      </p:cBhvr>
                                      <p:to>
                                        <a:srgbClr val="4E67C8"/>
                                      </p:to>
                                    </p:animClr>
                                    <p:set>
                                      <p:cBhvr>
                                        <p:cTn id="262" dur="1000" fill="hold"/>
                                        <p:tgtEl>
                                          <p:spTgt spid="8"/>
                                        </p:tgtEl>
                                        <p:attrNameLst>
                                          <p:attrName>fill.type</p:attrName>
                                        </p:attrNameLst>
                                      </p:cBhvr>
                                      <p:to>
                                        <p:strVal val="solid"/>
                                      </p:to>
                                    </p:set>
                                    <p:set>
                                      <p:cBhvr>
                                        <p:cTn id="263" dur="1000" fill="hold"/>
                                        <p:tgtEl>
                                          <p:spTgt spid="8"/>
                                        </p:tgtEl>
                                        <p:attrNameLst>
                                          <p:attrName>fill.on</p:attrName>
                                        </p:attrNameLst>
                                      </p:cBhvr>
                                      <p:to>
                                        <p:strVal val="true"/>
                                      </p:to>
                                    </p:set>
                                  </p:childTnLst>
                                </p:cTn>
                              </p:par>
                              <p:par>
                                <p:cTn id="264" presetID="1" presetClass="emph" presetSubtype="2" fill="hold" nodeType="withEffect">
                                  <p:stCondLst>
                                    <p:cond delay="0"/>
                                  </p:stCondLst>
                                  <p:childTnLst>
                                    <p:animClr clrSpc="rgb" dir="cw">
                                      <p:cBhvr>
                                        <p:cTn id="265" dur="1000" fill="hold"/>
                                        <p:tgtEl>
                                          <p:spTgt spid="48"/>
                                        </p:tgtEl>
                                        <p:attrNameLst>
                                          <p:attrName>fillcolor</p:attrName>
                                        </p:attrNameLst>
                                      </p:cBhvr>
                                      <p:to>
                                        <a:srgbClr val="B4DCFA"/>
                                      </p:to>
                                    </p:animClr>
                                    <p:set>
                                      <p:cBhvr>
                                        <p:cTn id="266" dur="1000" fill="hold"/>
                                        <p:tgtEl>
                                          <p:spTgt spid="48"/>
                                        </p:tgtEl>
                                        <p:attrNameLst>
                                          <p:attrName>fill.type</p:attrName>
                                        </p:attrNameLst>
                                      </p:cBhvr>
                                      <p:to>
                                        <p:strVal val="solid"/>
                                      </p:to>
                                    </p:set>
                                    <p:set>
                                      <p:cBhvr>
                                        <p:cTn id="267" dur="1000" fill="hold"/>
                                        <p:tgtEl>
                                          <p:spTgt spid="48"/>
                                        </p:tgtEl>
                                        <p:attrNameLst>
                                          <p:attrName>fill.on</p:attrName>
                                        </p:attrNameLst>
                                      </p:cBhvr>
                                      <p:to>
                                        <p:strVal val="true"/>
                                      </p:to>
                                    </p:set>
                                  </p:childTnLst>
                                </p:cTn>
                              </p:par>
                            </p:childTnLst>
                          </p:cTn>
                        </p:par>
                        <p:par>
                          <p:cTn id="268" fill="hold">
                            <p:stCondLst>
                              <p:cond delay="1000"/>
                            </p:stCondLst>
                            <p:childTnLst>
                              <p:par>
                                <p:cTn id="269" presetID="9" presetClass="entr" presetSubtype="0" fill="hold" grpId="3" nodeType="afterEffect">
                                  <p:stCondLst>
                                    <p:cond delay="0"/>
                                  </p:stCondLst>
                                  <p:childTnLst>
                                    <p:set>
                                      <p:cBhvr>
                                        <p:cTn id="270" dur="1" fill="hold">
                                          <p:stCondLst>
                                            <p:cond delay="0"/>
                                          </p:stCondLst>
                                        </p:cTn>
                                        <p:tgtEl>
                                          <p:spTgt spid="16"/>
                                        </p:tgtEl>
                                        <p:attrNameLst>
                                          <p:attrName>style.visibility</p:attrName>
                                        </p:attrNameLst>
                                      </p:cBhvr>
                                      <p:to>
                                        <p:strVal val="visible"/>
                                      </p:to>
                                    </p:set>
                                    <p:animEffect transition="in" filter="dissolve">
                                      <p:cBhvr>
                                        <p:cTn id="271" dur="1000"/>
                                        <p:tgtEl>
                                          <p:spTgt spid="16"/>
                                        </p:tgtEl>
                                      </p:cBhvr>
                                    </p:animEffect>
                                  </p:childTnLst>
                                </p:cTn>
                              </p:par>
                            </p:childTnLst>
                          </p:cTn>
                        </p:par>
                      </p:childTnLst>
                    </p:cTn>
                  </p:par>
                </p:childTnLst>
              </p:cTn>
              <p:nextCondLst>
                <p:cond evt="onClick" delay="0">
                  <p:tgtEl>
                    <p:spTgt spid="8"/>
                  </p:tgtEl>
                </p:cond>
              </p:nextCondLst>
            </p:seq>
            <p:seq concurrent="1" nextAc="seek">
              <p:cTn id="272" restart="whenNotActive" fill="hold" evtFilter="cancelBubble" nodeType="interactiveSeq">
                <p:stCondLst>
                  <p:cond evt="onClick" delay="0">
                    <p:tgtEl>
                      <p:spTgt spid="47"/>
                    </p:tgtEl>
                  </p:cond>
                </p:stCondLst>
                <p:endSync evt="end" delay="0">
                  <p:rtn val="all"/>
                </p:endSync>
                <p:childTnLst>
                  <p:par>
                    <p:cTn id="273" fill="hold">
                      <p:stCondLst>
                        <p:cond delay="0"/>
                      </p:stCondLst>
                      <p:childTnLst>
                        <p:par>
                          <p:cTn id="274" fill="hold">
                            <p:stCondLst>
                              <p:cond delay="0"/>
                            </p:stCondLst>
                            <p:childTnLst>
                              <p:par>
                                <p:cTn id="275" presetID="1" presetClass="entr" presetSubtype="0" fill="hold" grpId="1" nodeType="withEffect">
                                  <p:stCondLst>
                                    <p:cond delay="0"/>
                                  </p:stCondLst>
                                  <p:childTnLst>
                                    <p:set>
                                      <p:cBhvr>
                                        <p:cTn id="276" dur="1" fill="hold">
                                          <p:stCondLst>
                                            <p:cond delay="0"/>
                                          </p:stCondLst>
                                        </p:cTn>
                                        <p:tgtEl>
                                          <p:spTgt spid="45"/>
                                        </p:tgtEl>
                                        <p:attrNameLst>
                                          <p:attrName>style.visibility</p:attrName>
                                        </p:attrNameLst>
                                      </p:cBhvr>
                                      <p:to>
                                        <p:strVal val="visible"/>
                                      </p:to>
                                    </p:set>
                                  </p:childTnLst>
                                </p:cTn>
                              </p:par>
                              <p:par>
                                <p:cTn id="277" presetID="1" presetClass="entr" presetSubtype="0" fill="hold" grpId="1" nodeType="withEffect">
                                  <p:stCondLst>
                                    <p:cond delay="0"/>
                                  </p:stCondLst>
                                  <p:childTnLst>
                                    <p:set>
                                      <p:cBhvr>
                                        <p:cTn id="278" dur="1" fill="hold">
                                          <p:stCondLst>
                                            <p:cond delay="0"/>
                                          </p:stCondLst>
                                        </p:cTn>
                                        <p:tgtEl>
                                          <p:spTgt spid="50"/>
                                        </p:tgtEl>
                                        <p:attrNameLst>
                                          <p:attrName>style.visibility</p:attrName>
                                        </p:attrNameLst>
                                      </p:cBhvr>
                                      <p:to>
                                        <p:strVal val="visible"/>
                                      </p:to>
                                    </p:set>
                                  </p:childTnLst>
                                </p:cTn>
                              </p:par>
                              <p:par>
                                <p:cTn id="279" presetID="1" presetClass="entr" presetSubtype="0" fill="hold" grpId="1" nodeType="withEffect">
                                  <p:stCondLst>
                                    <p:cond delay="0"/>
                                  </p:stCondLst>
                                  <p:childTnLst>
                                    <p:set>
                                      <p:cBhvr>
                                        <p:cTn id="280" dur="1" fill="hold">
                                          <p:stCondLst>
                                            <p:cond delay="0"/>
                                          </p:stCondLst>
                                        </p:cTn>
                                        <p:tgtEl>
                                          <p:spTgt spid="51"/>
                                        </p:tgtEl>
                                        <p:attrNameLst>
                                          <p:attrName>style.visibility</p:attrName>
                                        </p:attrNameLst>
                                      </p:cBhvr>
                                      <p:to>
                                        <p:strVal val="visible"/>
                                      </p:to>
                                    </p:set>
                                  </p:childTnLst>
                                </p:cTn>
                              </p:par>
                              <p:par>
                                <p:cTn id="281" presetID="1" presetClass="entr" presetSubtype="0" fill="hold" grpId="1" nodeType="withEffect">
                                  <p:stCondLst>
                                    <p:cond delay="0"/>
                                  </p:stCondLst>
                                  <p:childTnLst>
                                    <p:set>
                                      <p:cBhvr>
                                        <p:cTn id="282" dur="1" fill="hold">
                                          <p:stCondLst>
                                            <p:cond delay="0"/>
                                          </p:stCondLst>
                                        </p:cTn>
                                        <p:tgtEl>
                                          <p:spTgt spid="52"/>
                                        </p:tgtEl>
                                        <p:attrNameLst>
                                          <p:attrName>style.visibility</p:attrName>
                                        </p:attrNameLst>
                                      </p:cBhvr>
                                      <p:to>
                                        <p:strVal val="visible"/>
                                      </p:to>
                                    </p:set>
                                  </p:childTnLst>
                                </p:cTn>
                              </p:par>
                              <p:par>
                                <p:cTn id="283" presetID="1" presetClass="entr" presetSubtype="0" fill="hold" grpId="1" nodeType="withEffect">
                                  <p:stCondLst>
                                    <p:cond delay="0"/>
                                  </p:stCondLst>
                                  <p:childTnLst>
                                    <p:set>
                                      <p:cBhvr>
                                        <p:cTn id="284" dur="1" fill="hold">
                                          <p:stCondLst>
                                            <p:cond delay="0"/>
                                          </p:stCondLst>
                                        </p:cTn>
                                        <p:tgtEl>
                                          <p:spTgt spid="53"/>
                                        </p:tgtEl>
                                        <p:attrNameLst>
                                          <p:attrName>style.visibility</p:attrName>
                                        </p:attrNameLst>
                                      </p:cBhvr>
                                      <p:to>
                                        <p:strVal val="visible"/>
                                      </p:to>
                                    </p:set>
                                  </p:childTnLst>
                                </p:cTn>
                              </p:par>
                              <p:par>
                                <p:cTn id="285" presetID="1" presetClass="entr" presetSubtype="0" fill="hold" grpId="1" nodeType="withEffect">
                                  <p:stCondLst>
                                    <p:cond delay="0"/>
                                  </p:stCondLst>
                                  <p:childTnLst>
                                    <p:set>
                                      <p:cBhvr>
                                        <p:cTn id="286" dur="1" fill="hold">
                                          <p:stCondLst>
                                            <p:cond delay="0"/>
                                          </p:stCondLst>
                                        </p:cTn>
                                        <p:tgtEl>
                                          <p:spTgt spid="54"/>
                                        </p:tgtEl>
                                        <p:attrNameLst>
                                          <p:attrName>style.visibility</p:attrName>
                                        </p:attrNameLst>
                                      </p:cBhvr>
                                      <p:to>
                                        <p:strVal val="visible"/>
                                      </p:to>
                                    </p:set>
                                  </p:childTnLst>
                                </p:cTn>
                              </p:par>
                              <p:par>
                                <p:cTn id="287" presetID="1" presetClass="entr" presetSubtype="0" fill="hold" grpId="1" nodeType="withEffect">
                                  <p:stCondLst>
                                    <p:cond delay="0"/>
                                  </p:stCondLst>
                                  <p:childTnLst>
                                    <p:set>
                                      <p:cBhvr>
                                        <p:cTn id="288" dur="1" fill="hold">
                                          <p:stCondLst>
                                            <p:cond delay="0"/>
                                          </p:stCondLst>
                                        </p:cTn>
                                        <p:tgtEl>
                                          <p:spTgt spid="55"/>
                                        </p:tgtEl>
                                        <p:attrNameLst>
                                          <p:attrName>style.visibility</p:attrName>
                                        </p:attrNameLst>
                                      </p:cBhvr>
                                      <p:to>
                                        <p:strVal val="visible"/>
                                      </p:to>
                                    </p:set>
                                  </p:childTnLst>
                                </p:cTn>
                              </p:par>
                              <p:par>
                                <p:cTn id="289" presetID="1" presetClass="entr" presetSubtype="0" fill="hold" grpId="1" nodeType="withEffect">
                                  <p:stCondLst>
                                    <p:cond delay="0"/>
                                  </p:stCondLst>
                                  <p:childTnLst>
                                    <p:set>
                                      <p:cBhvr>
                                        <p:cTn id="290" dur="1" fill="hold">
                                          <p:stCondLst>
                                            <p:cond delay="0"/>
                                          </p:stCondLst>
                                        </p:cTn>
                                        <p:tgtEl>
                                          <p:spTgt spid="56"/>
                                        </p:tgtEl>
                                        <p:attrNameLst>
                                          <p:attrName>style.visibility</p:attrName>
                                        </p:attrNameLst>
                                      </p:cBhvr>
                                      <p:to>
                                        <p:strVal val="visible"/>
                                      </p:to>
                                    </p:set>
                                  </p:childTnLst>
                                </p:cTn>
                              </p:par>
                              <p:par>
                                <p:cTn id="291" presetID="1" presetClass="entr" presetSubtype="0" fill="hold" grpId="1" nodeType="withEffect">
                                  <p:stCondLst>
                                    <p:cond delay="0"/>
                                  </p:stCondLst>
                                  <p:childTnLst>
                                    <p:set>
                                      <p:cBhvr>
                                        <p:cTn id="292" dur="1" fill="hold">
                                          <p:stCondLst>
                                            <p:cond delay="0"/>
                                          </p:stCondLst>
                                        </p:cTn>
                                        <p:tgtEl>
                                          <p:spTgt spid="58"/>
                                        </p:tgtEl>
                                        <p:attrNameLst>
                                          <p:attrName>style.visibility</p:attrName>
                                        </p:attrNameLst>
                                      </p:cBhvr>
                                      <p:to>
                                        <p:strVal val="visible"/>
                                      </p:to>
                                    </p:set>
                                  </p:childTnLst>
                                </p:cTn>
                              </p:par>
                              <p:par>
                                <p:cTn id="293" presetID="1" presetClass="emph" presetSubtype="2" fill="hold" nodeType="withEffect">
                                  <p:stCondLst>
                                    <p:cond delay="0"/>
                                  </p:stCondLst>
                                  <p:childTnLst>
                                    <p:animClr clrSpc="rgb" dir="cw">
                                      <p:cBhvr>
                                        <p:cTn id="294" dur="1000" fill="hold"/>
                                        <p:tgtEl>
                                          <p:spTgt spid="47"/>
                                        </p:tgtEl>
                                        <p:attrNameLst>
                                          <p:attrName>fillcolor</p:attrName>
                                        </p:attrNameLst>
                                      </p:cBhvr>
                                      <p:to>
                                        <a:srgbClr val="4E67C8"/>
                                      </p:to>
                                    </p:animClr>
                                    <p:set>
                                      <p:cBhvr>
                                        <p:cTn id="295" dur="1000" fill="hold"/>
                                        <p:tgtEl>
                                          <p:spTgt spid="47"/>
                                        </p:tgtEl>
                                        <p:attrNameLst>
                                          <p:attrName>fill.type</p:attrName>
                                        </p:attrNameLst>
                                      </p:cBhvr>
                                      <p:to>
                                        <p:strVal val="solid"/>
                                      </p:to>
                                    </p:set>
                                    <p:set>
                                      <p:cBhvr>
                                        <p:cTn id="296" dur="1000" fill="hold"/>
                                        <p:tgtEl>
                                          <p:spTgt spid="47"/>
                                        </p:tgtEl>
                                        <p:attrNameLst>
                                          <p:attrName>fill.on</p:attrName>
                                        </p:attrNameLst>
                                      </p:cBhvr>
                                      <p:to>
                                        <p:strVal val="true"/>
                                      </p:to>
                                    </p:set>
                                  </p:childTnLst>
                                </p:cTn>
                              </p:par>
                              <p:par>
                                <p:cTn id="297" presetID="1" presetClass="emph" presetSubtype="2" fill="hold" nodeType="withEffect">
                                  <p:stCondLst>
                                    <p:cond delay="0"/>
                                  </p:stCondLst>
                                  <p:childTnLst>
                                    <p:animClr clrSpc="rgb" dir="cw">
                                      <p:cBhvr>
                                        <p:cTn id="298" dur="1000" fill="hold"/>
                                        <p:tgtEl>
                                          <p:spTgt spid="48"/>
                                        </p:tgtEl>
                                        <p:attrNameLst>
                                          <p:attrName>fillcolor</p:attrName>
                                        </p:attrNameLst>
                                      </p:cBhvr>
                                      <p:to>
                                        <a:srgbClr val="B4DCFA"/>
                                      </p:to>
                                    </p:animClr>
                                    <p:set>
                                      <p:cBhvr>
                                        <p:cTn id="299" dur="1000" fill="hold"/>
                                        <p:tgtEl>
                                          <p:spTgt spid="48"/>
                                        </p:tgtEl>
                                        <p:attrNameLst>
                                          <p:attrName>fill.type</p:attrName>
                                        </p:attrNameLst>
                                      </p:cBhvr>
                                      <p:to>
                                        <p:strVal val="solid"/>
                                      </p:to>
                                    </p:set>
                                    <p:set>
                                      <p:cBhvr>
                                        <p:cTn id="300" dur="1000" fill="hold"/>
                                        <p:tgtEl>
                                          <p:spTgt spid="48"/>
                                        </p:tgtEl>
                                        <p:attrNameLst>
                                          <p:attrName>fill.on</p:attrName>
                                        </p:attrNameLst>
                                      </p:cBhvr>
                                      <p:to>
                                        <p:strVal val="true"/>
                                      </p:to>
                                    </p:set>
                                  </p:childTnLst>
                                </p:cTn>
                              </p:par>
                            </p:childTnLst>
                          </p:cTn>
                        </p:par>
                        <p:par>
                          <p:cTn id="301" fill="hold">
                            <p:stCondLst>
                              <p:cond delay="1000"/>
                            </p:stCondLst>
                            <p:childTnLst>
                              <p:par>
                                <p:cTn id="302" presetID="9" presetClass="entr" presetSubtype="0" fill="hold" grpId="4" nodeType="afterEffect">
                                  <p:stCondLst>
                                    <p:cond delay="0"/>
                                  </p:stCondLst>
                                  <p:childTnLst>
                                    <p:set>
                                      <p:cBhvr>
                                        <p:cTn id="303" dur="1" fill="hold">
                                          <p:stCondLst>
                                            <p:cond delay="0"/>
                                          </p:stCondLst>
                                        </p:cTn>
                                        <p:tgtEl>
                                          <p:spTgt spid="16"/>
                                        </p:tgtEl>
                                        <p:attrNameLst>
                                          <p:attrName>style.visibility</p:attrName>
                                        </p:attrNameLst>
                                      </p:cBhvr>
                                      <p:to>
                                        <p:strVal val="visible"/>
                                      </p:to>
                                    </p:set>
                                    <p:animEffect transition="in" filter="dissolve">
                                      <p:cBhvr>
                                        <p:cTn id="304" dur="1000"/>
                                        <p:tgtEl>
                                          <p:spTgt spid="16"/>
                                        </p:tgtEl>
                                      </p:cBhvr>
                                    </p:animEffect>
                                  </p:childTnLst>
                                </p:cTn>
                              </p:par>
                            </p:childTnLst>
                          </p:cTn>
                        </p:par>
                      </p:childTnLst>
                    </p:cTn>
                  </p:par>
                </p:childTnLst>
              </p:cTn>
              <p:nextCondLst>
                <p:cond evt="onClick" delay="0">
                  <p:tgtEl>
                    <p:spTgt spid="47"/>
                  </p:tgtEl>
                </p:cond>
              </p:nextCondLst>
            </p:seq>
            <p:seq concurrent="1" nextAc="seek">
              <p:cTn id="305" restart="whenNotActive" fill="hold" evtFilter="cancelBubble" nodeType="interactiveSeq">
                <p:stCondLst>
                  <p:cond evt="onClick" delay="0">
                    <p:tgtEl>
                      <p:spTgt spid="57"/>
                    </p:tgtEl>
                  </p:cond>
                </p:stCondLst>
                <p:endSync evt="end" delay="0">
                  <p:rtn val="all"/>
                </p:endSync>
                <p:childTnLst>
                  <p:par>
                    <p:cTn id="306" fill="hold">
                      <p:stCondLst>
                        <p:cond delay="0"/>
                      </p:stCondLst>
                      <p:childTnLst>
                        <p:par>
                          <p:cTn id="307" fill="hold">
                            <p:stCondLst>
                              <p:cond delay="0"/>
                            </p:stCondLst>
                            <p:childTnLst>
                              <p:par>
                                <p:cTn id="308" presetID="26" presetClass="emph" presetSubtype="0" fill="hold" grpId="1" nodeType="clickEffect">
                                  <p:stCondLst>
                                    <p:cond delay="0"/>
                                  </p:stCondLst>
                                  <p:iterate type="lt">
                                    <p:tmPct val="0"/>
                                  </p:iterate>
                                  <p:childTnLst>
                                    <p:animEffect transition="out" filter="fade">
                                      <p:cBhvr>
                                        <p:cTn id="309" dur="500" tmFilter="0, 0; .2, .5; .8, .5; 1, 0"/>
                                        <p:tgtEl>
                                          <p:spTgt spid="57"/>
                                        </p:tgtEl>
                                      </p:cBhvr>
                                    </p:animEffect>
                                    <p:animScale>
                                      <p:cBhvr>
                                        <p:cTn id="310" dur="250" autoRev="1" fill="hold"/>
                                        <p:tgtEl>
                                          <p:spTgt spid="57"/>
                                        </p:tgtEl>
                                      </p:cBhvr>
                                      <p:by x="105000" y="105000"/>
                                    </p:animScale>
                                  </p:childTnLst>
                                </p:cTn>
                              </p:par>
                            </p:childTnLst>
                          </p:cTn>
                        </p:par>
                        <p:par>
                          <p:cTn id="311" fill="hold">
                            <p:stCondLst>
                              <p:cond delay="500"/>
                            </p:stCondLst>
                            <p:childTnLst>
                              <p:par>
                                <p:cTn id="312" presetID="22" presetClass="entr" presetSubtype="8" fill="hold" grpId="0" nodeType="afterEffect">
                                  <p:stCondLst>
                                    <p:cond delay="0"/>
                                  </p:stCondLst>
                                  <p:iterate type="lt">
                                    <p:tmPct val="10000"/>
                                  </p:iterate>
                                  <p:childTnLst>
                                    <p:set>
                                      <p:cBhvr>
                                        <p:cTn id="313" dur="1" fill="hold">
                                          <p:stCondLst>
                                            <p:cond delay="0"/>
                                          </p:stCondLst>
                                        </p:cTn>
                                        <p:tgtEl>
                                          <p:spTgt spid="70"/>
                                        </p:tgtEl>
                                        <p:attrNameLst>
                                          <p:attrName>style.visibility</p:attrName>
                                        </p:attrNameLst>
                                      </p:cBhvr>
                                      <p:to>
                                        <p:strVal val="visible"/>
                                      </p:to>
                                    </p:set>
                                    <p:animEffect transition="in" filter="wipe(left)">
                                      <p:cBhvr>
                                        <p:cTn id="314" dur="1000"/>
                                        <p:tgtEl>
                                          <p:spTgt spid="70"/>
                                        </p:tgtEl>
                                      </p:cBhvr>
                                    </p:animEffect>
                                  </p:childTnLst>
                                </p:cTn>
                              </p:par>
                              <p:par>
                                <p:cTn id="315" presetID="1" presetClass="entr" presetSubtype="0" fill="hold" grpId="1" nodeType="withEffect">
                                  <p:stCondLst>
                                    <p:cond delay="0"/>
                                  </p:stCondLst>
                                  <p:iterate type="lt">
                                    <p:tmAbs val="0"/>
                                  </p:iterate>
                                  <p:childTnLst>
                                    <p:set>
                                      <p:cBhvr>
                                        <p:cTn id="316" dur="1" fill="hold">
                                          <p:stCondLst>
                                            <p:cond delay="2699"/>
                                          </p:stCondLst>
                                        </p:cTn>
                                        <p:tgtEl>
                                          <p:spTgt spid="70"/>
                                        </p:tgtEl>
                                        <p:attrNameLst>
                                          <p:attrName>style.visibility</p:attrName>
                                        </p:attrNameLst>
                                      </p:cBhvr>
                                      <p:to>
                                        <p:strVal val="visible"/>
                                      </p:to>
                                    </p:set>
                                  </p:childTnLst>
                                  <p:subTnLst>
                                    <p:audio>
                                      <p:cMediaNode>
                                        <p:cTn display="0" masterRel="sameClick">
                                          <p:stCondLst>
                                            <p:cond evt="begin" delay="0">
                                              <p:tn val="315"/>
                                            </p:cond>
                                          </p:stCondLst>
                                          <p:endCondLst>
                                            <p:cond evt="onStopAudio" delay="0">
                                              <p:tgtEl>
                                                <p:sldTgt/>
                                              </p:tgtEl>
                                            </p:cond>
                                          </p:endCondLst>
                                        </p:cTn>
                                        <p:tgtEl>
                                          <p:sndTgt r:embed="rId6" name="cpL01S02_Clip_2.wav"/>
                                        </p:tgtEl>
                                      </p:cMediaNode>
                                    </p:audio>
                                  </p:subTnLst>
                                </p:cTn>
                              </p:par>
                            </p:childTnLst>
                          </p:cTn>
                        </p:par>
                        <p:par>
                          <p:cTn id="317" fill="hold">
                            <p:stCondLst>
                              <p:cond delay="3600"/>
                            </p:stCondLst>
                            <p:childTnLst>
                              <p:par>
                                <p:cTn id="318" presetID="16" presetClass="emph" presetSubtype="0" fill="hold" grpId="2" nodeType="afterEffect">
                                  <p:stCondLst>
                                    <p:cond delay="0"/>
                                  </p:stCondLst>
                                  <p:iterate type="lt">
                                    <p:tmPct val="4000"/>
                                  </p:iterate>
                                  <p:childTnLst>
                                    <p:set>
                                      <p:cBhvr override="childStyle">
                                        <p:cTn id="319" dur="500" fill="hold"/>
                                        <p:tgtEl>
                                          <p:spTgt spid="57"/>
                                        </p:tgtEl>
                                        <p:attrNameLst>
                                          <p:attrName>style.color</p:attrName>
                                        </p:attrNameLst>
                                      </p:cBhvr>
                                      <p:to>
                                        <p:clrVal>
                                          <a:srgbClr val="C00000"/>
                                        </p:clrVal>
                                      </p:to>
                                    </p:set>
                                    <p:set>
                                      <p:cBhvr>
                                        <p:cTn id="320" dur="500" fill="hold"/>
                                        <p:tgtEl>
                                          <p:spTgt spid="57"/>
                                        </p:tgtEl>
                                        <p:attrNameLst>
                                          <p:attrName>fillcolor</p:attrName>
                                        </p:attrNameLst>
                                      </p:cBhvr>
                                      <p:to>
                                        <p:clrVal>
                                          <a:srgbClr val="C00000"/>
                                        </p:clrVal>
                                      </p:to>
                                    </p:set>
                                    <p:set>
                                      <p:cBhvr>
                                        <p:cTn id="321" dur="500" fill="hold"/>
                                        <p:tgtEl>
                                          <p:spTgt spid="57"/>
                                        </p:tgtEl>
                                        <p:attrNameLst>
                                          <p:attrName>fill.type</p:attrName>
                                        </p:attrNameLst>
                                      </p:cBhvr>
                                      <p:to>
                                        <p:strVal val="solid"/>
                                      </p:to>
                                    </p:set>
                                  </p:childTnLst>
                                </p:cTn>
                              </p:par>
                            </p:childTnLst>
                          </p:cTn>
                        </p:par>
                      </p:childTnLst>
                    </p:cTn>
                  </p:par>
                </p:childTnLst>
              </p:cTn>
              <p:nextCondLst>
                <p:cond evt="onClick" delay="0">
                  <p:tgtEl>
                    <p:spTgt spid="57"/>
                  </p:tgtEl>
                </p:cond>
              </p:nextCondLst>
            </p:seq>
          </p:childTnLst>
        </p:cTn>
      </p:par>
    </p:tnLst>
    <p:bldLst>
      <p:bldP spid="4" grpId="0"/>
      <p:bldP spid="4" grpId="1"/>
      <p:bldP spid="4" grpId="2"/>
      <p:bldP spid="4" grpId="3"/>
      <p:bldP spid="5" grpId="0" animBg="1"/>
      <p:bldP spid="5" grpId="1" animBg="1"/>
      <p:bldP spid="5" grpId="2" animBg="1"/>
      <p:bldP spid="29" grpId="0"/>
      <p:bldP spid="29"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59" grpId="0"/>
      <p:bldP spid="59" grpId="1"/>
      <p:bldP spid="57" grpId="0" animBg="1"/>
      <p:bldP spid="57" grpId="1" animBg="1"/>
      <p:bldP spid="57" grpId="2" animBg="1"/>
      <p:bldP spid="70" grpId="0"/>
      <p:bldP spid="70" grpId="1"/>
      <p:bldP spid="46" grpId="0"/>
      <p:bldP spid="46" grpId="1"/>
      <p:bldP spid="68" grpId="0"/>
      <p:bldP spid="68" grpId="1"/>
      <p:bldP spid="76" grpId="0"/>
      <p:bldP spid="76" grpId="1"/>
      <p:bldP spid="78" grpId="0"/>
      <p:bldP spid="7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11</a:t>
            </a:fld>
            <a:endParaRPr lang="cs-CZ" dirty="0"/>
          </a:p>
        </p:txBody>
      </p:sp>
      <p:sp>
        <p:nvSpPr>
          <p:cNvPr id="4" name="Nadpis 3"/>
          <p:cNvSpPr>
            <a:spLocks noGrp="1"/>
          </p:cNvSpPr>
          <p:nvPr>
            <p:ph type="title"/>
          </p:nvPr>
        </p:nvSpPr>
        <p:spPr>
          <a:xfrm>
            <a:off x="144000" y="144000"/>
            <a:ext cx="3419888" cy="648072"/>
          </a:xfrm>
        </p:spPr>
        <p:txBody>
          <a:bodyPr/>
          <a:lstStyle/>
          <a:p>
            <a:r>
              <a:rPr lang="en-GB" dirty="0" smtClean="0">
                <a:solidFill>
                  <a:srgbClr val="000000"/>
                </a:solidFill>
              </a:rPr>
              <a:t>Chooser options</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1</a:t>
            </a:r>
            <a:endParaRPr lang="en-GB" sz="800" dirty="0">
              <a:solidFill>
                <a:srgbClr val="FFFF00"/>
              </a:solidFill>
            </a:endParaRPr>
          </a:p>
        </p:txBody>
      </p:sp>
      <p:sp>
        <p:nvSpPr>
          <p:cNvPr id="29" name="TextovéPole 28"/>
          <p:cNvSpPr txBox="1"/>
          <p:nvPr/>
        </p:nvSpPr>
        <p:spPr>
          <a:xfrm>
            <a:off x="864000" y="937295"/>
            <a:ext cx="226784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Description</a:t>
            </a:r>
            <a:endParaRPr lang="en-GB" sz="2200"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Za hotovostní tok s uvedenými vlastnostmi nabyvatel prosté obligace platí její cenu. Stanovení výše této ceny patří k základním analytickým úlohám, jimž se hned začneme věnovat.</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TextovéPole 58"/>
          <p:cNvSpPr txBox="1"/>
          <p:nvPr/>
        </p:nvSpPr>
        <p:spPr>
          <a:xfrm>
            <a:off x="1187623" y="1256593"/>
            <a:ext cx="7776377"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solidFill>
                  <a:srgbClr val="7030A0"/>
                </a:solidFill>
                <a:latin typeface="Cambria Math" panose="02040503050406030204" pitchFamily="18" charset="0"/>
                <a:ea typeface="Cambria Math" panose="02040503050406030204" pitchFamily="18" charset="0"/>
              </a:rPr>
              <a:t>Chooser (as-you-like-it) option </a:t>
            </a:r>
            <a:r>
              <a:rPr lang="en-GB" dirty="0" smtClean="0">
                <a:latin typeface="Cambria Math" panose="02040503050406030204" pitchFamily="18" charset="0"/>
                <a:ea typeface="Cambria Math" panose="02040503050406030204" pitchFamily="18" charset="0"/>
              </a:rPr>
              <a:t>give</a:t>
            </a:r>
            <a:r>
              <a:rPr lang="cs-CZ" dirty="0" smtClean="0">
                <a:latin typeface="Cambria Math" panose="02040503050406030204" pitchFamily="18" charset="0"/>
                <a:ea typeface="Cambria Math" panose="02040503050406030204" pitchFamily="18" charset="0"/>
              </a:rPr>
              <a:t>s</a:t>
            </a:r>
            <a:r>
              <a:rPr lang="en-GB" dirty="0" smtClean="0">
                <a:latin typeface="Cambria Math" panose="02040503050406030204" pitchFamily="18" charset="0"/>
                <a:ea typeface="Cambria Math" panose="02040503050406030204" pitchFamily="18" charset="0"/>
              </a:rPr>
              <a:t> their holders the right to choose, after a specified period of time, whether the option is a call or a put </a:t>
            </a:r>
            <a:endParaRPr lang="en-GB" dirty="0">
              <a:latin typeface="Cambria Math" panose="02040503050406030204" pitchFamily="18" charset="0"/>
              <a:ea typeface="Cambria Math" panose="02040503050406030204" pitchFamily="18" charset="0"/>
            </a:endParaRPr>
          </a:p>
        </p:txBody>
      </p:sp>
      <p:sp>
        <p:nvSpPr>
          <p:cNvPr id="57" name="Tlačítko akce: Zvuk 56">
            <a:hlinkClick r:id="" action="ppaction://noaction" highlightClick="1"/>
          </p:cNvPr>
          <p:cNvSpPr/>
          <p:nvPr/>
        </p:nvSpPr>
        <p:spPr>
          <a:xfrm>
            <a:off x="251520" y="2974881"/>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2</a:t>
            </a:r>
            <a:endParaRPr lang="en-GB" sz="800" dirty="0">
              <a:solidFill>
                <a:srgbClr val="FFFF00"/>
              </a:solidFill>
            </a:endParaRPr>
          </a:p>
        </p:txBody>
      </p:sp>
      <p:sp>
        <p:nvSpPr>
          <p:cNvPr id="70" name="TextovéPole 69"/>
          <p:cNvSpPr txBox="1"/>
          <p:nvPr/>
        </p:nvSpPr>
        <p:spPr>
          <a:xfrm>
            <a:off x="864000" y="3036353"/>
            <a:ext cx="154776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Payoff</a:t>
            </a:r>
            <a:endParaRPr lang="en-GB" sz="2200" dirty="0">
              <a:latin typeface="Cambria Math" panose="02040503050406030204" pitchFamily="18" charset="0"/>
              <a:ea typeface="Cambria Math" panose="02040503050406030204" pitchFamily="18" charset="0"/>
            </a:endParaRPr>
          </a:p>
        </p:txBody>
      </p:sp>
      <p:sp>
        <p:nvSpPr>
          <p:cNvPr id="46" name="TextovéPole 45"/>
          <p:cNvSpPr txBox="1"/>
          <p:nvPr/>
        </p:nvSpPr>
        <p:spPr>
          <a:xfrm>
            <a:off x="1187624" y="1820417"/>
            <a:ext cx="7272376"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Call or put alternatives usually have the same exercise price and time to maturity, but more complex chooser options can be designed</a:t>
            </a:r>
            <a:endParaRPr lang="en-GB" dirty="0">
              <a:latin typeface="Cambria Math" panose="02040503050406030204" pitchFamily="18" charset="0"/>
              <a:ea typeface="Cambria Math" panose="02040503050406030204" pitchFamily="18" charset="0"/>
            </a:endParaRPr>
          </a:p>
        </p:txBody>
      </p:sp>
      <p:sp>
        <p:nvSpPr>
          <p:cNvPr id="78" name="TextovéPole 77"/>
          <p:cNvSpPr txBox="1"/>
          <p:nvPr/>
        </p:nvSpPr>
        <p:spPr>
          <a:xfrm>
            <a:off x="1187999" y="4411956"/>
            <a:ext cx="4874683"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Chooser option is a combination of </a:t>
            </a:r>
            <a:endParaRPr lang="en-GB"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79" name="TextovéPole 78">
                <a:extLst>
                  <a:ext uri="{FF2B5EF4-FFF2-40B4-BE49-F238E27FC236}">
                    <a16:creationId xmlns:a16="http://schemas.microsoft.com/office/drawing/2014/main" id="{05FC8A4A-3761-4383-881C-9096ADBF4AD7}"/>
                  </a:ext>
                </a:extLst>
              </p:cNvPr>
              <p:cNvSpPr txBox="1"/>
              <p:nvPr/>
            </p:nvSpPr>
            <p:spPr>
              <a:xfrm>
                <a:off x="1512000" y="4705852"/>
                <a:ext cx="7375552"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14:m>
                  <m:oMath xmlns:m="http://schemas.openxmlformats.org/officeDocument/2006/math">
                    <m:r>
                      <a:rPr lang="en-GB" sz="1600" i="1" smtClean="0">
                        <a:latin typeface="Cambria Math" panose="02040503050406030204" pitchFamily="18" charset="0"/>
                        <a:ea typeface="Cambria Math" panose="02040503050406030204" pitchFamily="18" charset="0"/>
                      </a:rPr>
                      <m:t>𝐶</m:t>
                    </m:r>
                    <m:d>
                      <m:dPr>
                        <m:ctrlPr>
                          <a:rPr lang="en-GB" sz="1600" i="1">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𝑋</m:t>
                        </m:r>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𝑇</m:t>
                        </m:r>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𝑡</m:t>
                        </m:r>
                      </m:e>
                    </m:d>
                  </m:oMath>
                </a14:m>
                <a:r>
                  <a:rPr lang="en-GB" sz="1600" dirty="0" smtClean="0">
                    <a:latin typeface="Cambria Math"/>
                    <a:ea typeface="Cambria Math" panose="02040503050406030204" pitchFamily="18" charset="0"/>
                  </a:rPr>
                  <a:t> … </a:t>
                </a:r>
                <a:r>
                  <a:rPr lang="en-GB" sz="1600" dirty="0">
                    <a:latin typeface="Cambria Math"/>
                    <a:ea typeface="Cambria Math" panose="02040503050406030204" pitchFamily="18" charset="0"/>
                  </a:rPr>
                  <a:t>a call option with the exercise price </a:t>
                </a:r>
                <a:r>
                  <a:rPr lang="en-GB" sz="1600" i="1" dirty="0">
                    <a:latin typeface="Cambria Math"/>
                    <a:ea typeface="Cambria Math" panose="02040503050406030204" pitchFamily="18" charset="0"/>
                  </a:rPr>
                  <a:t>X </a:t>
                </a:r>
                <a:r>
                  <a:rPr lang="en-GB" sz="1600" i="1" dirty="0" smtClean="0">
                    <a:latin typeface="Cambria Math"/>
                    <a:ea typeface="Cambria Math" panose="02040503050406030204" pitchFamily="18" charset="0"/>
                  </a:rPr>
                  <a:t> </a:t>
                </a:r>
                <a:r>
                  <a:rPr lang="en-GB" sz="1600" dirty="0" smtClean="0">
                    <a:latin typeface="Cambria Math"/>
                    <a:ea typeface="Cambria Math" panose="02040503050406030204" pitchFamily="18" charset="0"/>
                  </a:rPr>
                  <a:t>and </a:t>
                </a:r>
                <a:r>
                  <a:rPr lang="en-GB" sz="1600" dirty="0">
                    <a:latin typeface="Cambria Math"/>
                    <a:ea typeface="Cambria Math" panose="02040503050406030204" pitchFamily="18" charset="0"/>
                  </a:rPr>
                  <a:t>time to expiry </a:t>
                </a:r>
                <a14:m>
                  <m:oMath xmlns:m="http://schemas.openxmlformats.org/officeDocument/2006/math">
                    <m:r>
                      <a:rPr lang="en-GB" sz="1600">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𝑇</m:t>
                    </m:r>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𝑡</m:t>
                    </m:r>
                    <m:r>
                      <a:rPr lang="en-GB" sz="1600" i="1">
                        <a:latin typeface="Cambria Math" panose="02040503050406030204" pitchFamily="18" charset="0"/>
                        <a:ea typeface="Cambria Math" panose="02040503050406030204" pitchFamily="18" charset="0"/>
                      </a:rPr>
                      <m:t>)</m:t>
                    </m:r>
                  </m:oMath>
                </a14:m>
                <a:endParaRPr lang="en-GB" sz="1600" dirty="0">
                  <a:latin typeface="Cambria Math" panose="02040503050406030204" pitchFamily="18" charset="0"/>
                  <a:ea typeface="Cambria Math" panose="02040503050406030204" pitchFamily="18" charset="0"/>
                </a:endParaRPr>
              </a:p>
            </p:txBody>
          </p:sp>
        </mc:Choice>
        <mc:Fallback xmlns="">
          <p:sp>
            <p:nvSpPr>
              <p:cNvPr id="79" name="TextovéPole 78">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1512000" y="4705852"/>
                <a:ext cx="7375552" cy="338554"/>
              </a:xfrm>
              <a:prstGeom prst="rect">
                <a:avLst/>
              </a:prstGeom>
              <a:blipFill>
                <a:blip r:embed="rId7"/>
                <a:stretch>
                  <a:fillRect l="-331" t="-7273" b="-21818"/>
                </a:stretch>
              </a:blipFill>
              <a:ln>
                <a:noFill/>
              </a:ln>
            </p:spPr>
            <p:txBody>
              <a:bodyPr/>
              <a:lstStyle/>
              <a:p>
                <a:r>
                  <a:rPr lang="cs-CZ">
                    <a:noFill/>
                  </a:rPr>
                  <a:t> </a:t>
                </a:r>
              </a:p>
            </p:txBody>
          </p:sp>
        </mc:Fallback>
      </mc:AlternateContent>
      <p:grpSp>
        <p:nvGrpSpPr>
          <p:cNvPr id="13" name="Skupina 12"/>
          <p:cNvGrpSpPr/>
          <p:nvPr/>
        </p:nvGrpSpPr>
        <p:grpSpPr>
          <a:xfrm>
            <a:off x="1871618" y="3144536"/>
            <a:ext cx="4652299" cy="1495895"/>
            <a:chOff x="1605071" y="3156208"/>
            <a:chExt cx="4652299" cy="1495895"/>
          </a:xfrm>
        </p:grpSpPr>
        <mc:AlternateContent xmlns:mc="http://schemas.openxmlformats.org/markup-compatibility/2006" xmlns:a14="http://schemas.microsoft.com/office/drawing/2010/main">
          <mc:Choice Requires="a14">
            <p:sp>
              <p:nvSpPr>
                <p:cNvPr id="64" name="TextovéPole 63"/>
                <p:cNvSpPr txBox="1"/>
                <p:nvPr/>
              </p:nvSpPr>
              <p:spPr>
                <a:xfrm>
                  <a:off x="1605071" y="3634837"/>
                  <a:ext cx="4652299" cy="1017266"/>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𝑉</m:t>
                            </m:r>
                          </m:e>
                          <m:sub>
                            <m:r>
                              <a:rPr lang="cs-CZ" sz="1600" b="0" i="1" smtClean="0">
                                <a:latin typeface="Cambria Math" panose="02040503050406030204" pitchFamily="18" charset="0"/>
                                <a:ea typeface="Cambria Math" panose="02040503050406030204" pitchFamily="18" charset="0"/>
                              </a:rPr>
                              <m:t>𝑡</m:t>
                            </m:r>
                          </m:sub>
                        </m:sSub>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𝐶</m:t>
                            </m:r>
                          </m:e>
                          <m:sub>
                            <m:r>
                              <a:rPr lang="cs-CZ" sz="1600" b="0" i="1" smtClean="0">
                                <a:latin typeface="Cambria Math" panose="02040503050406030204" pitchFamily="18" charset="0"/>
                                <a:ea typeface="Cambria Math" panose="02040503050406030204" pitchFamily="18" charset="0"/>
                              </a:rPr>
                              <m:t>𝑡</m:t>
                            </m:r>
                          </m:sub>
                        </m:sSub>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𝑃</m:t>
                            </m:r>
                          </m:e>
                          <m:sub>
                            <m:r>
                              <a:rPr lang="cs-CZ" sz="1600" b="0" i="1" smtClean="0">
                                <a:latin typeface="Cambria Math" panose="02040503050406030204" pitchFamily="18" charset="0"/>
                                <a:ea typeface="Cambria Math" panose="02040503050406030204" pitchFamily="18" charset="0"/>
                              </a:rPr>
                              <m:t>𝑡</m:t>
                            </m:r>
                          </m:sub>
                        </m:sSub>
                        <m:r>
                          <a:rPr lang="cs-CZ" sz="1600" b="0" i="1" smtClean="0">
                            <a:latin typeface="Cambria Math" panose="02040503050406030204" pitchFamily="18" charset="0"/>
                            <a:ea typeface="Cambria Math" panose="02040503050406030204" pitchFamily="18" charset="0"/>
                          </a:rPr>
                          <m:t>]=</m:t>
                        </m:r>
                        <m:r>
                          <m:rPr>
                            <m:nor/>
                          </m:rPr>
                          <a:rPr lang="cs-CZ" sz="1600">
                            <a:latin typeface="Cambria Math" panose="02040503050406030204" pitchFamily="18" charset="0"/>
                            <a:ea typeface="Cambria Math" panose="02040503050406030204" pitchFamily="18" charset="0"/>
                          </a:rPr>
                          <m:t>max</m:t>
                        </m:r>
                        <m:r>
                          <m:rPr>
                            <m:nor/>
                          </m:rPr>
                          <a:rPr lang="en-US" sz="160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cs-CZ" sz="1600" i="1">
                                <a:latin typeface="Cambria Math" panose="02040503050406030204" pitchFamily="18" charset="0"/>
                                <a:ea typeface="Cambria Math" panose="02040503050406030204" pitchFamily="18" charset="0"/>
                              </a:rPr>
                              <m:t>𝐶</m:t>
                            </m:r>
                          </m:e>
                          <m:sub>
                            <m:r>
                              <a:rPr lang="cs-CZ" sz="1600" i="1">
                                <a:latin typeface="Cambria Math" panose="02040503050406030204" pitchFamily="18" charset="0"/>
                                <a:ea typeface="Cambria Math" panose="02040503050406030204" pitchFamily="18" charset="0"/>
                              </a:rPr>
                              <m:t>𝑡</m:t>
                            </m:r>
                          </m:sub>
                        </m:sSub>
                        <m:r>
                          <a:rPr lang="cs-CZ" sz="1600" i="1">
                            <a:latin typeface="Cambria Math" panose="02040503050406030204" pitchFamily="18" charset="0"/>
                            <a:ea typeface="Cambria Math" panose="02040503050406030204" pitchFamily="18" charset="0"/>
                          </a:rPr>
                          <m:t>,</m:t>
                        </m:r>
                        <m:sSub>
                          <m:sSubPr>
                            <m:ctrlPr>
                              <a:rPr lang="cs-CZ" sz="1600" i="1">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𝐶</m:t>
                            </m:r>
                          </m:e>
                          <m:sub>
                            <m:r>
                              <a:rPr lang="cs-CZ" sz="1600" i="1">
                                <a:latin typeface="Cambria Math" panose="02040503050406030204" pitchFamily="18" charset="0"/>
                                <a:ea typeface="Cambria Math" panose="02040503050406030204" pitchFamily="18" charset="0"/>
                              </a:rPr>
                              <m:t>𝑡</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𝑋</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𝑒</m:t>
                            </m:r>
                          </m:e>
                          <m: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𝑟</m:t>
                            </m:r>
                            <m:r>
                              <a:rPr lang="cs-CZ"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𝑇</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r>
                              <a:rPr lang="cs-CZ" sz="1600" b="0" i="1" smtClean="0">
                                <a:latin typeface="Cambria Math" panose="02040503050406030204" pitchFamily="18" charset="0"/>
                                <a:ea typeface="Cambria Math" panose="02040503050406030204" pitchFamily="18" charset="0"/>
                              </a:rPr>
                              <m:t>)</m:t>
                            </m:r>
                          </m:sup>
                        </m:sSup>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𝑡</m:t>
                            </m:r>
                          </m:sub>
                        </m:sSub>
                        <m:r>
                          <a:rPr lang="cs-CZ" sz="1600" i="1">
                            <a:latin typeface="Cambria Math" panose="02040503050406030204" pitchFamily="18" charset="0"/>
                            <a:ea typeface="Cambria Math" panose="02040503050406030204" pitchFamily="18" charset="0"/>
                          </a:rPr>
                          <m:t>]</m:t>
                        </m:r>
                      </m:oMath>
                    </m:oMathPara>
                  </a14:m>
                  <a:endParaRPr lang="cs-CZ" sz="1600" i="1" dirty="0" smtClean="0">
                    <a:latin typeface="Cambria Math" panose="02040503050406030204" pitchFamily="18" charset="0"/>
                    <a:ea typeface="Cambria Math" panose="02040503050406030204" pitchFamily="18" charset="0"/>
                  </a:endParaRPr>
                </a:p>
                <a:p>
                  <a:pPr marL="2065338" indent="-541338"/>
                  <a:r>
                    <a:rPr lang="cs-CZ" sz="1600" b="0" dirty="0" smtClean="0">
                      <a:ea typeface="Cambria Math" panose="02040503050406030204" pitchFamily="18" charset="0"/>
                    </a:rPr>
                    <a:t>   </a:t>
                  </a:r>
                  <a14:m>
                    <m:oMath xmlns:m="http://schemas.openxmlformats.org/officeDocument/2006/math">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𝐶</m:t>
                          </m:r>
                        </m:e>
                        <m:sub>
                          <m:r>
                            <a:rPr lang="cs-CZ" sz="1600" b="0" i="1" smtClean="0">
                              <a:latin typeface="Cambria Math" panose="02040503050406030204" pitchFamily="18" charset="0"/>
                              <a:ea typeface="Cambria Math" panose="02040503050406030204" pitchFamily="18" charset="0"/>
                            </a:rPr>
                            <m:t>𝑡</m:t>
                          </m:r>
                        </m:sub>
                      </m:sSub>
                      <m:r>
                        <a:rPr lang="cs-CZ" sz="1600" b="0" i="1" smtClean="0">
                          <a:latin typeface="Cambria Math" panose="02040503050406030204" pitchFamily="18" charset="0"/>
                          <a:ea typeface="Cambria Math" panose="02040503050406030204" pitchFamily="18" charset="0"/>
                        </a:rPr>
                        <m:t>+</m:t>
                      </m:r>
                      <m:r>
                        <m:rPr>
                          <m:nor/>
                        </m:rPr>
                        <a:rPr lang="cs-CZ" sz="1600">
                          <a:latin typeface="Cambria Math" panose="02040503050406030204" pitchFamily="18" charset="0"/>
                          <a:ea typeface="Cambria Math" panose="02040503050406030204" pitchFamily="18" charset="0"/>
                        </a:rPr>
                        <m:t>max</m:t>
                      </m:r>
                      <m:r>
                        <m:rPr>
                          <m:nor/>
                        </m:rPr>
                        <a:rPr lang="en-US" sz="160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𝑋</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𝑒</m:t>
                          </m:r>
                        </m:e>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𝑟</m:t>
                          </m:r>
                          <m:r>
                            <a:rPr lang="cs-CZ"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𝑇</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𝑡</m:t>
                          </m:r>
                          <m:r>
                            <a:rPr lang="cs-CZ" sz="1600" i="1">
                              <a:latin typeface="Cambria Math" panose="02040503050406030204" pitchFamily="18" charset="0"/>
                              <a:ea typeface="Cambria Math" panose="02040503050406030204" pitchFamily="18" charset="0"/>
                            </a:rPr>
                            <m:t>)</m:t>
                          </m:r>
                        </m:sup>
                      </m:sSup>
                      <m:r>
                        <a:rPr lang="cs-CZ" sz="1600" i="1">
                          <a:latin typeface="Cambria Math" panose="02040503050406030204" pitchFamily="18" charset="0"/>
                          <a:ea typeface="Cambria Math" panose="02040503050406030204" pitchFamily="18" charset="0"/>
                        </a:rPr>
                        <m:t>−</m:t>
                      </m:r>
                      <m:sSub>
                        <m:sSubPr>
                          <m:ctrlPr>
                            <a:rPr lang="cs-CZ" sz="1600" i="1">
                              <a:latin typeface="Cambria Math" panose="02040503050406030204" pitchFamily="18" charset="0"/>
                              <a:ea typeface="Cambria Math" panose="02040503050406030204" pitchFamily="18" charset="0"/>
                            </a:rPr>
                          </m:ctrlPr>
                        </m:sSubPr>
                        <m:e>
                          <m:r>
                            <a:rPr lang="cs-CZ" sz="1600" i="1">
                              <a:latin typeface="Cambria Math" panose="02040503050406030204" pitchFamily="18" charset="0"/>
                              <a:ea typeface="Cambria Math" panose="02040503050406030204" pitchFamily="18" charset="0"/>
                            </a:rPr>
                            <m:t>𝑆</m:t>
                          </m:r>
                        </m:e>
                        <m:sub>
                          <m:r>
                            <a:rPr lang="cs-CZ" sz="1600" i="1">
                              <a:latin typeface="Cambria Math" panose="02040503050406030204" pitchFamily="18" charset="0"/>
                              <a:ea typeface="Cambria Math" panose="02040503050406030204" pitchFamily="18" charset="0"/>
                            </a:rPr>
                            <m:t>𝑡</m:t>
                          </m:r>
                        </m:sub>
                      </m:sSub>
                      <m:r>
                        <a:rPr lang="cs-CZ" sz="1600" b="0" i="1" smtClean="0">
                          <a:latin typeface="Cambria Math" panose="02040503050406030204" pitchFamily="18" charset="0"/>
                          <a:ea typeface="Cambria Math" panose="02040503050406030204" pitchFamily="18" charset="0"/>
                        </a:rPr>
                        <m:t>,0</m:t>
                      </m:r>
                      <m:r>
                        <a:rPr lang="cs-CZ" sz="1600" i="1">
                          <a:latin typeface="Cambria Math" panose="02040503050406030204" pitchFamily="18" charset="0"/>
                          <a:ea typeface="Cambria Math" panose="02040503050406030204" pitchFamily="18" charset="0"/>
                        </a:rPr>
                        <m:t>]</m:t>
                      </m:r>
                    </m:oMath>
                  </a14:m>
                  <a:endParaRPr lang="cs-CZ" sz="1600" i="1" dirty="0" smtClean="0">
                    <a:latin typeface="Cambria Math" panose="02040503050406030204" pitchFamily="18" charset="0"/>
                    <a:ea typeface="Cambria Math" panose="02040503050406030204" pitchFamily="18" charset="0"/>
                  </a:endParaRPr>
                </a:p>
                <a:p>
                  <a:pPr marL="1706563" indent="-541338"/>
                  <a14:m>
                    <m:oMathPara xmlns:m="http://schemas.openxmlformats.org/officeDocument/2006/math">
                      <m:oMathParaPr>
                        <m:jc m:val="left"/>
                      </m:oMathParaPr>
                      <m:oMath xmlns:m="http://schemas.openxmlformats.org/officeDocument/2006/math">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𝐶</m:t>
                        </m:r>
                        <m:d>
                          <m:dPr>
                            <m:ctrlPr>
                              <a:rPr lang="cs-CZ" sz="1600" b="0" i="1" smtClean="0">
                                <a:latin typeface="Cambria Math" panose="02040503050406030204" pitchFamily="18" charset="0"/>
                                <a:ea typeface="Cambria Math" panose="02040503050406030204" pitchFamily="18" charset="0"/>
                              </a:rPr>
                            </m:ctrlPr>
                          </m:dPr>
                          <m:e>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𝑇</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𝑡</m:t>
                            </m:r>
                          </m:e>
                        </m:d>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𝑃</m:t>
                        </m:r>
                        <m:r>
                          <a:rPr lang="cs-CZ"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𝑋</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𝑒</m:t>
                            </m:r>
                          </m:e>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𝑟</m:t>
                            </m:r>
                            <m:r>
                              <a:rPr lang="cs-CZ"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𝑇</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𝑡</m:t>
                            </m:r>
                            <m:r>
                              <a:rPr lang="cs-CZ" sz="1600" i="1">
                                <a:latin typeface="Cambria Math" panose="02040503050406030204" pitchFamily="18" charset="0"/>
                                <a:ea typeface="Cambria Math" panose="02040503050406030204" pitchFamily="18" charset="0"/>
                              </a:rPr>
                              <m:t>)</m:t>
                            </m:r>
                          </m:sup>
                        </m:sSup>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𝑡</m:t>
                        </m:r>
                        <m:r>
                          <a:rPr lang="cs-CZ" sz="1600" b="0" i="1" smtClean="0">
                            <a:latin typeface="Cambria Math" panose="02040503050406030204" pitchFamily="18" charset="0"/>
                            <a:ea typeface="Cambria Math" panose="02040503050406030204" pitchFamily="18" charset="0"/>
                          </a:rPr>
                          <m:t>)</m:t>
                        </m:r>
                      </m:oMath>
                    </m:oMathPara>
                  </a14:m>
                  <a:endParaRPr lang="cs-CZ" sz="1600" dirty="0" smtClean="0">
                    <a:ea typeface="Cambria Math" panose="02040503050406030204" pitchFamily="18" charset="0"/>
                  </a:endParaRPr>
                </a:p>
                <a:p>
                  <a:pPr marL="2065338" indent="-723900"/>
                  <a:endParaRPr lang="cs-CZ" sz="1600" i="1" dirty="0" smtClean="0">
                    <a:latin typeface="Cambria Math"/>
                    <a:ea typeface="Cambria Math" panose="02040503050406030204" pitchFamily="18" charset="0"/>
                  </a:endParaRPr>
                </a:p>
              </p:txBody>
            </p:sp>
          </mc:Choice>
          <mc:Fallback xmlns="">
            <p:sp>
              <p:nvSpPr>
                <p:cNvPr id="64" name="TextovéPole 63"/>
                <p:cNvSpPr txBox="1">
                  <a:spLocks noRot="1" noChangeAspect="1" noMove="1" noResize="1" noEditPoints="1" noAdjustHandles="1" noChangeArrowheads="1" noChangeShapeType="1" noTextEdit="1"/>
                </p:cNvSpPr>
                <p:nvPr/>
              </p:nvSpPr>
              <p:spPr>
                <a:xfrm>
                  <a:off x="1605071" y="3634837"/>
                  <a:ext cx="4652299" cy="1017266"/>
                </a:xfrm>
                <a:prstGeom prst="rect">
                  <a:avLst/>
                </a:prstGeom>
                <a:blipFill>
                  <a:blip r:embed="rId10"/>
                  <a:stretch>
                    <a:fillRect t="-599"/>
                  </a:stretch>
                </a:blipFill>
              </p:spPr>
              <p:txBody>
                <a:bodyPr/>
                <a:lstStyle/>
                <a:p>
                  <a:r>
                    <a:rPr lang="cs-CZ">
                      <a:noFill/>
                    </a:rPr>
                    <a:t> </a:t>
                  </a:r>
                </a:p>
              </p:txBody>
            </p:sp>
          </mc:Fallback>
        </mc:AlternateContent>
        <p:sp>
          <p:nvSpPr>
            <p:cNvPr id="65" name="TextovéPole 64">
              <a:extLst>
                <a:ext uri="{FF2B5EF4-FFF2-40B4-BE49-F238E27FC236}">
                  <a16:creationId xmlns:a16="http://schemas.microsoft.com/office/drawing/2014/main" id="{05FC8A4A-3761-4383-881C-9096ADBF4AD7}"/>
                </a:ext>
              </a:extLst>
            </p:cNvPr>
            <p:cNvSpPr txBox="1"/>
            <p:nvPr/>
          </p:nvSpPr>
          <p:spPr>
            <a:xfrm>
              <a:off x="4439032" y="3156208"/>
              <a:ext cx="1401181" cy="307777"/>
            </a:xfrm>
            <a:prstGeom prst="rect">
              <a:avLst/>
            </a:prstGeom>
            <a:noFill/>
            <a:ln>
              <a:noFill/>
            </a:ln>
          </p:spPr>
          <p:txBody>
            <a:bodyPr wrap="square" rtlCol="0">
              <a:spAutoFit/>
            </a:bodyPr>
            <a:lstStyle/>
            <a:p>
              <a:pPr>
                <a:buClr>
                  <a:srgbClr val="7030A0"/>
                </a:buClr>
                <a:buSzPct val="100000"/>
              </a:pPr>
              <a:r>
                <a:rPr lang="en-GB" sz="1400" dirty="0" smtClean="0">
                  <a:latin typeface="Cambria Math" panose="02040503050406030204" pitchFamily="18" charset="0"/>
                  <a:ea typeface="Cambria Math" panose="02040503050406030204" pitchFamily="18" charset="0"/>
                </a:rPr>
                <a:t>put-call parity</a:t>
              </a:r>
              <a:endParaRPr lang="en-GB" sz="1400" dirty="0">
                <a:latin typeface="Cambria Math" panose="02040503050406030204" pitchFamily="18" charset="0"/>
                <a:ea typeface="Cambria Math" panose="02040503050406030204" pitchFamily="18" charset="0"/>
              </a:endParaRPr>
            </a:p>
          </p:txBody>
        </p:sp>
        <p:sp>
          <p:nvSpPr>
            <p:cNvPr id="12" name="Levá složená závorka 11"/>
            <p:cNvSpPr/>
            <p:nvPr/>
          </p:nvSpPr>
          <p:spPr>
            <a:xfrm rot="5400000">
              <a:off x="4950038" y="2792243"/>
              <a:ext cx="216024" cy="1476172"/>
            </a:xfrm>
            <a:prstGeom prst="leftBrace">
              <a:avLst/>
            </a:prstGeom>
            <a:ln w="25400">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mc:AlternateContent xmlns:mc="http://schemas.openxmlformats.org/markup-compatibility/2006" xmlns:a14="http://schemas.microsoft.com/office/drawing/2010/main">
        <mc:Choice Requires="a14">
          <p:sp>
            <p:nvSpPr>
              <p:cNvPr id="69" name="TextovéPole 68">
                <a:extLst>
                  <a:ext uri="{FF2B5EF4-FFF2-40B4-BE49-F238E27FC236}">
                    <a16:creationId xmlns:a16="http://schemas.microsoft.com/office/drawing/2014/main" id="{05FC8A4A-3761-4383-881C-9096ADBF4AD7}"/>
                  </a:ext>
                </a:extLst>
              </p:cNvPr>
              <p:cNvSpPr txBox="1"/>
              <p:nvPr/>
            </p:nvSpPr>
            <p:spPr>
              <a:xfrm>
                <a:off x="1506136" y="4993884"/>
                <a:ext cx="6953864" cy="595356"/>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14:m>
                  <m:oMath xmlns:m="http://schemas.openxmlformats.org/officeDocument/2006/math">
                    <m:r>
                      <a:rPr lang="en-GB" sz="1600" i="1" smtClean="0">
                        <a:latin typeface="Cambria Math" panose="02040503050406030204" pitchFamily="18" charset="0"/>
                        <a:ea typeface="Cambria Math" panose="02040503050406030204" pitchFamily="18" charset="0"/>
                      </a:rPr>
                      <m:t>𝑃</m:t>
                    </m:r>
                    <m:r>
                      <a:rPr lang="en-GB" sz="1600" i="1" smtClean="0">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𝑋</m:t>
                    </m:r>
                    <m:sSup>
                      <m:sSupPr>
                        <m:ctrlPr>
                          <a:rPr lang="en-GB" sz="1600" i="1">
                            <a:latin typeface="Cambria Math" panose="02040503050406030204" pitchFamily="18" charset="0"/>
                            <a:ea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𝑒</m:t>
                        </m:r>
                      </m:e>
                      <m:sup>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𝑟</m:t>
                        </m:r>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𝑇</m:t>
                        </m:r>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𝑡</m:t>
                        </m:r>
                        <m:r>
                          <a:rPr lang="en-GB" sz="1600" i="1">
                            <a:latin typeface="Cambria Math" panose="02040503050406030204" pitchFamily="18" charset="0"/>
                            <a:ea typeface="Cambria Math" panose="02040503050406030204" pitchFamily="18" charset="0"/>
                          </a:rPr>
                          <m:t>)</m:t>
                        </m:r>
                      </m:sup>
                    </m:sSup>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𝑡</m:t>
                    </m:r>
                    <m:r>
                      <a:rPr lang="en-GB" sz="1600" i="1">
                        <a:latin typeface="Cambria Math" panose="02040503050406030204" pitchFamily="18" charset="0"/>
                        <a:ea typeface="Cambria Math" panose="02040503050406030204" pitchFamily="18" charset="0"/>
                      </a:rPr>
                      <m:t>)</m:t>
                    </m:r>
                  </m:oMath>
                </a14:m>
                <a:r>
                  <a:rPr lang="en-GB" sz="1600" dirty="0" smtClean="0">
                    <a:latin typeface="Cambria Math"/>
                    <a:ea typeface="Cambria Math" panose="02040503050406030204" pitchFamily="18" charset="0"/>
                  </a:rPr>
                  <a:t> </a:t>
                </a:r>
                <a:r>
                  <a:rPr lang="en-GB" sz="1600" dirty="0">
                    <a:latin typeface="Cambria Math"/>
                    <a:ea typeface="Cambria Math" panose="02040503050406030204" pitchFamily="18" charset="0"/>
                  </a:rPr>
                  <a:t>… a </a:t>
                </a:r>
                <a:r>
                  <a:rPr lang="en-GB" sz="1600" dirty="0" smtClean="0">
                    <a:latin typeface="Cambria Math"/>
                    <a:ea typeface="Cambria Math" panose="02040503050406030204" pitchFamily="18" charset="0"/>
                  </a:rPr>
                  <a:t>put option </a:t>
                </a:r>
                <a:r>
                  <a:rPr lang="en-GB" sz="1600" dirty="0">
                    <a:latin typeface="Cambria Math"/>
                    <a:ea typeface="Cambria Math" panose="02040503050406030204" pitchFamily="18" charset="0"/>
                  </a:rPr>
                  <a:t>with the exercise price </a:t>
                </a:r>
                <a14:m>
                  <m:oMath xmlns:m="http://schemas.openxmlformats.org/officeDocument/2006/math">
                    <m:r>
                      <a:rPr lang="en-GB" sz="1600" i="1">
                        <a:latin typeface="Cambria Math" panose="02040503050406030204" pitchFamily="18" charset="0"/>
                        <a:ea typeface="Cambria Math" panose="02040503050406030204" pitchFamily="18" charset="0"/>
                      </a:rPr>
                      <m:t>𝑋</m:t>
                    </m:r>
                    <m:sSup>
                      <m:sSupPr>
                        <m:ctrlPr>
                          <a:rPr lang="en-GB" sz="1600" i="1">
                            <a:latin typeface="Cambria Math" panose="02040503050406030204" pitchFamily="18" charset="0"/>
                            <a:ea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𝑒</m:t>
                        </m:r>
                      </m:e>
                      <m:sup>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𝑟</m:t>
                        </m:r>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𝑇</m:t>
                        </m:r>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𝑡</m:t>
                        </m:r>
                        <m:r>
                          <a:rPr lang="en-GB" sz="1600" i="1">
                            <a:latin typeface="Cambria Math" panose="02040503050406030204" pitchFamily="18" charset="0"/>
                            <a:ea typeface="Cambria Math" panose="02040503050406030204" pitchFamily="18" charset="0"/>
                          </a:rPr>
                          <m:t>)</m:t>
                        </m:r>
                      </m:sup>
                    </m:sSup>
                  </m:oMath>
                </a14:m>
                <a:r>
                  <a:rPr lang="en-GB" sz="1600" i="1" dirty="0" smtClean="0">
                    <a:latin typeface="Cambria Math"/>
                    <a:ea typeface="Cambria Math" panose="02040503050406030204" pitchFamily="18" charset="0"/>
                  </a:rPr>
                  <a:t> </a:t>
                </a:r>
                <a:r>
                  <a:rPr lang="en-GB" sz="1600" dirty="0" smtClean="0">
                    <a:latin typeface="Cambria Math"/>
                    <a:ea typeface="Cambria Math" panose="02040503050406030204" pitchFamily="18" charset="0"/>
                  </a:rPr>
                  <a:t>and </a:t>
                </a:r>
                <a:r>
                  <a:rPr lang="en-GB" sz="1600" dirty="0">
                    <a:latin typeface="Cambria Math"/>
                    <a:ea typeface="Cambria Math" panose="02040503050406030204" pitchFamily="18" charset="0"/>
                  </a:rPr>
                  <a:t>time to expiry </a:t>
                </a:r>
                <a14:m>
                  <m:oMath xmlns:m="http://schemas.openxmlformats.org/officeDocument/2006/math">
                    <m:r>
                      <a:rPr lang="en-GB" sz="1600" i="1">
                        <a:latin typeface="Cambria Math" panose="02040503050406030204" pitchFamily="18" charset="0"/>
                        <a:ea typeface="Cambria Math" panose="02040503050406030204" pitchFamily="18" charset="0"/>
                      </a:rPr>
                      <m:t>𝑡</m:t>
                    </m:r>
                  </m:oMath>
                </a14:m>
                <a:endParaRPr lang="en-GB" sz="1600" dirty="0">
                  <a:latin typeface="Cambria Math" panose="02040503050406030204" pitchFamily="18" charset="0"/>
                  <a:ea typeface="Cambria Math" panose="02040503050406030204" pitchFamily="18" charset="0"/>
                </a:endParaRPr>
              </a:p>
            </p:txBody>
          </p:sp>
        </mc:Choice>
        <mc:Fallback xmlns="">
          <p:sp>
            <p:nvSpPr>
              <p:cNvPr id="69" name="TextovéPole 68">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1506136" y="4993884"/>
                <a:ext cx="6953864" cy="595356"/>
              </a:xfrm>
              <a:prstGeom prst="rect">
                <a:avLst/>
              </a:prstGeom>
              <a:blipFill>
                <a:blip r:embed="rId11"/>
                <a:stretch>
                  <a:fillRect l="-351" t="-2041" b="-11224"/>
                </a:stretch>
              </a:blipFill>
              <a:ln>
                <a:noFill/>
              </a:ln>
            </p:spPr>
            <p:txBody>
              <a:bodyPr/>
              <a:lstStyle/>
              <a:p>
                <a:r>
                  <a:rPr lang="cs-CZ">
                    <a:noFill/>
                  </a:rPr>
                  <a:t> </a:t>
                </a:r>
              </a:p>
            </p:txBody>
          </p:sp>
        </mc:Fallback>
      </mc:AlternateContent>
      <p:grpSp>
        <p:nvGrpSpPr>
          <p:cNvPr id="11" name="Skupina 10"/>
          <p:cNvGrpSpPr/>
          <p:nvPr/>
        </p:nvGrpSpPr>
        <p:grpSpPr>
          <a:xfrm>
            <a:off x="2051720" y="2564904"/>
            <a:ext cx="4248472" cy="340364"/>
            <a:chOff x="1907704" y="2602800"/>
            <a:chExt cx="4248472" cy="340364"/>
          </a:xfrm>
        </p:grpSpPr>
        <mc:AlternateContent xmlns:mc="http://schemas.openxmlformats.org/markup-compatibility/2006" xmlns:a14="http://schemas.microsoft.com/office/drawing/2010/main">
          <mc:Choice Requires="a14">
            <p:sp>
              <p:nvSpPr>
                <p:cNvPr id="60" name="TextovéPole 59">
                  <a:extLst>
                    <a:ext uri="{FF2B5EF4-FFF2-40B4-BE49-F238E27FC236}">
                      <a16:creationId xmlns:a16="http://schemas.microsoft.com/office/drawing/2014/main" id="{1129F341-0890-4352-8ECF-8AB4C01D6AF5}"/>
                    </a:ext>
                  </a:extLst>
                </p:cNvPr>
                <p:cNvSpPr txBox="1"/>
                <p:nvPr/>
              </p:nvSpPr>
              <p:spPr>
                <a:xfrm>
                  <a:off x="5371708" y="2640324"/>
                  <a:ext cx="602352" cy="302840"/>
                </a:xfrm>
                <a:prstGeom prst="rect">
                  <a:avLst/>
                </a:prstGeom>
                <a:noFill/>
              </p:spPr>
              <p:txBody>
                <a:bodyPr wrap="square" lIns="0" rIns="0" rtlCol="0">
                  <a:spAutoFit/>
                </a:bodyPr>
                <a:lstStyle/>
                <a:p>
                  <a:pPr algn="ctr"/>
                  <a:r>
                    <a:rPr lang="cs-CZ" sz="1400" b="1" baseline="-25000" dirty="0" smtClean="0"/>
                    <a:t>EXPIRY (</a:t>
                  </a:r>
                  <a14:m>
                    <m:oMath xmlns:m="http://schemas.openxmlformats.org/officeDocument/2006/math">
                      <m:r>
                        <a:rPr lang="cs-CZ" sz="1400" b="1" i="1" baseline="-25000" smtClean="0">
                          <a:latin typeface="Cambria Math" panose="02040503050406030204" pitchFamily="18" charset="0"/>
                        </a:rPr>
                        <m:t>𝑻</m:t>
                      </m:r>
                    </m:oMath>
                  </a14:m>
                  <a:r>
                    <a:rPr lang="cs-CZ" sz="1400" b="1" baseline="-25000" dirty="0" smtClean="0"/>
                    <a:t>)</a:t>
                  </a:r>
                  <a:endParaRPr lang="en-GB" sz="1400" b="1" baseline="-25000" dirty="0"/>
                </a:p>
              </p:txBody>
            </p:sp>
          </mc:Choice>
          <mc:Fallback xmlns="">
            <p:sp>
              <p:nvSpPr>
                <p:cNvPr id="60" name="TextovéPole 59">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5371708" y="2640324"/>
                  <a:ext cx="602352" cy="302840"/>
                </a:xfrm>
                <a:prstGeom prst="rect">
                  <a:avLst/>
                </a:prstGeom>
                <a:blipFill>
                  <a:blip r:embed="rId12"/>
                  <a:stretch>
                    <a:fillRect l="-10101" r="-9091" b="-14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62" name="TextovéPole 61">
                  <a:extLst>
                    <a:ext uri="{FF2B5EF4-FFF2-40B4-BE49-F238E27FC236}">
                      <a16:creationId xmlns:a16="http://schemas.microsoft.com/office/drawing/2014/main" id="{1129F341-0890-4352-8ECF-8AB4C01D6AF5}"/>
                    </a:ext>
                  </a:extLst>
                </p:cNvPr>
                <p:cNvSpPr txBox="1"/>
                <p:nvPr/>
              </p:nvSpPr>
              <p:spPr>
                <a:xfrm>
                  <a:off x="3332624" y="2640324"/>
                  <a:ext cx="758180" cy="302840"/>
                </a:xfrm>
                <a:prstGeom prst="rect">
                  <a:avLst/>
                </a:prstGeom>
                <a:noFill/>
              </p:spPr>
              <p:txBody>
                <a:bodyPr wrap="square" lIns="0" rIns="0" rtlCol="0">
                  <a:spAutoFit/>
                </a:bodyPr>
                <a:lstStyle/>
                <a:p>
                  <a:pPr algn="ctr"/>
                  <a:r>
                    <a:rPr lang="cs-CZ" sz="1400" b="1" baseline="-25000" dirty="0" smtClean="0"/>
                    <a:t>CHOICE (</a:t>
                  </a:r>
                  <a14:m>
                    <m:oMath xmlns:m="http://schemas.openxmlformats.org/officeDocument/2006/math">
                      <m:r>
                        <a:rPr lang="cs-CZ" sz="1400" b="1" i="1" baseline="-25000" smtClean="0">
                          <a:latin typeface="Cambria Math" panose="02040503050406030204" pitchFamily="18" charset="0"/>
                        </a:rPr>
                        <m:t>𝒕</m:t>
                      </m:r>
                    </m:oMath>
                  </a14:m>
                  <a:r>
                    <a:rPr lang="cs-CZ" sz="1400" b="1" baseline="-25000" dirty="0" smtClean="0"/>
                    <a:t>)</a:t>
                  </a:r>
                  <a:endParaRPr lang="en-GB" sz="1400" b="1" baseline="-25000" dirty="0"/>
                </a:p>
              </p:txBody>
            </p:sp>
          </mc:Choice>
          <mc:Fallback xmlns="">
            <p:sp>
              <p:nvSpPr>
                <p:cNvPr id="62" name="TextovéPole 61">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332624" y="2640324"/>
                  <a:ext cx="758180" cy="302840"/>
                </a:xfrm>
                <a:prstGeom prst="rect">
                  <a:avLst/>
                </a:prstGeom>
                <a:blipFill>
                  <a:blip r:embed="rId13"/>
                  <a:stretch>
                    <a:fillRect b="-14000"/>
                  </a:stretch>
                </a:blipFill>
              </p:spPr>
              <p:txBody>
                <a:bodyPr/>
                <a:lstStyle/>
                <a:p>
                  <a:r>
                    <a:rPr lang="cs-CZ">
                      <a:noFill/>
                    </a:rPr>
                    <a:t> </a:t>
                  </a:r>
                </a:p>
              </p:txBody>
            </p:sp>
          </mc:Fallback>
        </mc:AlternateContent>
        <p:cxnSp>
          <p:nvCxnSpPr>
            <p:cNvPr id="7" name="Přímá spojnice se šipkou 6"/>
            <p:cNvCxnSpPr/>
            <p:nvPr/>
          </p:nvCxnSpPr>
          <p:spPr>
            <a:xfrm>
              <a:off x="2267744" y="2685728"/>
              <a:ext cx="3888432" cy="0"/>
            </a:xfrm>
            <a:prstGeom prst="straightConnector1">
              <a:avLst/>
            </a:prstGeom>
            <a:ln w="50800">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3707904" y="2602800"/>
              <a:ext cx="0" cy="162544"/>
            </a:xfrm>
            <a:prstGeom prst="line">
              <a:avLst/>
            </a:prstGeom>
            <a:ln w="50800">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5670788" y="2602800"/>
              <a:ext cx="0" cy="162544"/>
            </a:xfrm>
            <a:prstGeom prst="line">
              <a:avLst/>
            </a:prstGeom>
            <a:ln w="50800">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a:off x="2286348" y="2603016"/>
              <a:ext cx="0" cy="162544"/>
            </a:xfrm>
            <a:prstGeom prst="line">
              <a:avLst/>
            </a:prstGeom>
            <a:ln w="50800">
              <a:headEnd type="none" w="lg" len="med"/>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ovéPole 71">
                  <a:extLst>
                    <a:ext uri="{FF2B5EF4-FFF2-40B4-BE49-F238E27FC236}">
                      <a16:creationId xmlns:a16="http://schemas.microsoft.com/office/drawing/2014/main" id="{1129F341-0890-4352-8ECF-8AB4C01D6AF5}"/>
                    </a:ext>
                  </a:extLst>
                </p:cNvPr>
                <p:cNvSpPr txBox="1"/>
                <p:nvPr/>
              </p:nvSpPr>
              <p:spPr>
                <a:xfrm>
                  <a:off x="1907704" y="2640324"/>
                  <a:ext cx="758180" cy="302840"/>
                </a:xfrm>
                <a:prstGeom prst="rect">
                  <a:avLst/>
                </a:prstGeom>
                <a:noFill/>
              </p:spPr>
              <p:txBody>
                <a:bodyPr wrap="square" lIns="0" rIns="0" rtlCol="0">
                  <a:spAutoFit/>
                </a:bodyPr>
                <a:lstStyle/>
                <a:p>
                  <a:pPr algn="ctr"/>
                  <a:r>
                    <a:rPr lang="cs-CZ" sz="1400" b="1" baseline="-25000" dirty="0" smtClean="0"/>
                    <a:t>ISSUANCE (</a:t>
                  </a:r>
                  <a14:m>
                    <m:oMath xmlns:m="http://schemas.openxmlformats.org/officeDocument/2006/math">
                      <m:r>
                        <a:rPr lang="cs-CZ" sz="1400" b="1" i="1" baseline="-25000" smtClean="0">
                          <a:latin typeface="Cambria Math" panose="02040503050406030204" pitchFamily="18" charset="0"/>
                        </a:rPr>
                        <m:t>𝟎</m:t>
                      </m:r>
                    </m:oMath>
                  </a14:m>
                  <a:r>
                    <a:rPr lang="cs-CZ" sz="1400" b="1" baseline="-25000" dirty="0" smtClean="0"/>
                    <a:t>)</a:t>
                  </a:r>
                  <a:endParaRPr lang="en-GB" sz="1400" b="1" baseline="-25000" dirty="0"/>
                </a:p>
              </p:txBody>
            </p:sp>
          </mc:Choice>
          <mc:Fallback xmlns="">
            <p:sp>
              <p:nvSpPr>
                <p:cNvPr id="72" name="TextovéPole 71">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907704" y="2640324"/>
                  <a:ext cx="758180" cy="302840"/>
                </a:xfrm>
                <a:prstGeom prst="rect">
                  <a:avLst/>
                </a:prstGeom>
                <a:blipFill>
                  <a:blip r:embed="rId14"/>
                  <a:stretch>
                    <a:fillRect l="-7258" r="-7258" b="-14000"/>
                  </a:stretch>
                </a:blipFill>
              </p:spPr>
              <p:txBody>
                <a:bodyPr/>
                <a:lstStyle/>
                <a:p>
                  <a:r>
                    <a:rPr lang="cs-CZ">
                      <a:noFill/>
                    </a:rPr>
                    <a:t> </a:t>
                  </a:r>
                </a:p>
              </p:txBody>
            </p:sp>
          </mc:Fallback>
        </mc:AlternateContent>
      </p:grpSp>
    </p:spTree>
    <p:extLst>
      <p:ext uri="{BB962C8B-B14F-4D97-AF65-F5344CB8AC3E}">
        <p14:creationId xmlns:p14="http://schemas.microsoft.com/office/powerpoint/2010/main" val="9562849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4 2.96296E-6 L -2.77778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par>
                          <p:cTn id="78" fill="hold">
                            <p:stCondLst>
                              <p:cond delay="11550"/>
                            </p:stCondLst>
                            <p:childTnLst>
                              <p:par>
                                <p:cTn id="79" presetID="22" presetClass="entr" presetSubtype="8" fill="hold" grpId="0" nodeType="afterEffect">
                                  <p:stCondLst>
                                    <p:cond delay="0"/>
                                  </p:stCondLst>
                                  <p:iterate type="lt">
                                    <p:tmPct val="10000"/>
                                  </p:iterate>
                                  <p:childTnLst>
                                    <p:set>
                                      <p:cBhvr>
                                        <p:cTn id="80" dur="1" fill="hold">
                                          <p:stCondLst>
                                            <p:cond delay="0"/>
                                          </p:stCondLst>
                                        </p:cTn>
                                        <p:tgtEl>
                                          <p:spTgt spid="59"/>
                                        </p:tgtEl>
                                        <p:attrNameLst>
                                          <p:attrName>style.visibility</p:attrName>
                                        </p:attrNameLst>
                                      </p:cBhvr>
                                      <p:to>
                                        <p:strVal val="visible"/>
                                      </p:to>
                                    </p:set>
                                    <p:animEffect transition="in" filter="wipe(left)">
                                      <p:cBhvr>
                                        <p:cTn id="81" dur="500"/>
                                        <p:tgtEl>
                                          <p:spTgt spid="59"/>
                                        </p:tgtEl>
                                      </p:cBhvr>
                                    </p:animEffect>
                                  </p:childTnLst>
                                </p:cTn>
                              </p:par>
                              <p:par>
                                <p:cTn id="82" presetID="1" presetClass="entr" presetSubtype="0" fill="hold" grpId="1" nodeType="withEffect">
                                  <p:stCondLst>
                                    <p:cond delay="0"/>
                                  </p:stCondLst>
                                  <p:iterate type="lt">
                                    <p:tmAbs val="0"/>
                                  </p:iterate>
                                  <p:childTnLst>
                                    <p:set>
                                      <p:cBhvr>
                                        <p:cTn id="83" dur="1" fill="hold">
                                          <p:stCondLst>
                                            <p:cond delay="11999"/>
                                          </p:stCondLst>
                                        </p:cTn>
                                        <p:tgtEl>
                                          <p:spTgt spid="5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cpL01S02_Clip_2_1.wav"/>
                                        </p:tgtEl>
                                      </p:cMediaNode>
                                    </p:audio>
                                  </p:subTnLst>
                                </p:cTn>
                              </p:par>
                              <p:par>
                                <p:cTn id="84" presetID="9" presetClass="entr" presetSubtype="0" fill="hold" grpId="2"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dissolve">
                                      <p:cBhvr>
                                        <p:cTn id="86" dur="500"/>
                                        <p:tgtEl>
                                          <p:spTgt spid="16"/>
                                        </p:tgtEl>
                                      </p:cBhvr>
                                    </p:animEffect>
                                  </p:childTnLst>
                                </p:cTn>
                              </p:par>
                              <p:par>
                                <p:cTn id="87" presetID="64" presetClass="path" presetSubtype="0" accel="50000" decel="50000" fill="hold" nodeType="withEffect">
                                  <p:stCondLst>
                                    <p:cond delay="0"/>
                                  </p:stCondLst>
                                  <p:childTnLst>
                                    <p:animMotion origin="layout" path="M 0.02986 0.04004 L 0.0276 -0.1419 " pathEditMode="relative" rAng="0" ptsTypes="AA">
                                      <p:cBhvr>
                                        <p:cTn id="88" dur="1000" fill="hold"/>
                                        <p:tgtEl>
                                          <p:spTgt spid="40"/>
                                        </p:tgtEl>
                                        <p:attrNameLst>
                                          <p:attrName>ppt_x</p:attrName>
                                          <p:attrName>ppt_y</p:attrName>
                                        </p:attrNameLst>
                                      </p:cBhvr>
                                      <p:rCtr x="-122" y="-9097"/>
                                    </p:animMotion>
                                  </p:childTnLst>
                                </p:cTn>
                              </p:par>
                              <p:par>
                                <p:cTn id="89" presetID="64" presetClass="path" presetSubtype="0" accel="50000" decel="50000" fill="hold" nodeType="withEffect">
                                  <p:stCondLst>
                                    <p:cond delay="0"/>
                                  </p:stCondLst>
                                  <p:childTnLst>
                                    <p:animMotion origin="layout" path="M 0.02847 0.04329 L 0.02621 -0.23657 " pathEditMode="fixed" rAng="0" ptsTypes="AA">
                                      <p:cBhvr>
                                        <p:cTn id="90" dur="1000" fill="hold"/>
                                        <p:tgtEl>
                                          <p:spTgt spid="53"/>
                                        </p:tgtEl>
                                        <p:attrNameLst>
                                          <p:attrName>ppt_x</p:attrName>
                                          <p:attrName>ppt_y</p:attrName>
                                        </p:attrNameLst>
                                      </p:cBhvr>
                                      <p:rCtr x="-122" y="-14005"/>
                                    </p:animMotion>
                                  </p:childTnLst>
                                </p:cTn>
                              </p:par>
                            </p:childTnLst>
                          </p:cTn>
                        </p:par>
                        <p:par>
                          <p:cTn id="91" fill="hold">
                            <p:stCondLst>
                              <p:cond delay="23550"/>
                            </p:stCondLst>
                            <p:childTnLst>
                              <p:par>
                                <p:cTn id="92" presetID="2" presetClass="exit" presetSubtype="4" fill="hold" nodeType="afterEffect">
                                  <p:stCondLst>
                                    <p:cond delay="0"/>
                                  </p:stCondLst>
                                  <p:childTnLst>
                                    <p:anim calcmode="lin" valueType="num">
                                      <p:cBhvr additive="base">
                                        <p:cTn id="93" dur="500"/>
                                        <p:tgtEl>
                                          <p:spTgt spid="40"/>
                                        </p:tgtEl>
                                        <p:attrNameLst>
                                          <p:attrName>ppt_x</p:attrName>
                                        </p:attrNameLst>
                                      </p:cBhvr>
                                      <p:tavLst>
                                        <p:tav tm="0">
                                          <p:val>
                                            <p:strVal val="ppt_x"/>
                                          </p:val>
                                        </p:tav>
                                        <p:tav tm="100000">
                                          <p:val>
                                            <p:strVal val="ppt_x"/>
                                          </p:val>
                                        </p:tav>
                                      </p:tavLst>
                                    </p:anim>
                                    <p:anim calcmode="lin" valueType="num">
                                      <p:cBhvr additive="base">
                                        <p:cTn id="94" dur="500"/>
                                        <p:tgtEl>
                                          <p:spTgt spid="40"/>
                                        </p:tgtEl>
                                        <p:attrNameLst>
                                          <p:attrName>ppt_y</p:attrName>
                                        </p:attrNameLst>
                                      </p:cBhvr>
                                      <p:tavLst>
                                        <p:tav tm="0">
                                          <p:val>
                                            <p:strVal val="ppt_y"/>
                                          </p:val>
                                        </p:tav>
                                        <p:tav tm="100000">
                                          <p:val>
                                            <p:strVal val="1+ppt_h/2"/>
                                          </p:val>
                                        </p:tav>
                                      </p:tavLst>
                                    </p:anim>
                                    <p:set>
                                      <p:cBhvr>
                                        <p:cTn id="95" dur="1" fill="hold">
                                          <p:stCondLst>
                                            <p:cond delay="499"/>
                                          </p:stCondLst>
                                        </p:cTn>
                                        <p:tgtEl>
                                          <p:spTgt spid="40"/>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53"/>
                                        </p:tgtEl>
                                        <p:attrNameLst>
                                          <p:attrName>ppt_x</p:attrName>
                                        </p:attrNameLst>
                                      </p:cBhvr>
                                      <p:tavLst>
                                        <p:tav tm="0">
                                          <p:val>
                                            <p:strVal val="ppt_x"/>
                                          </p:val>
                                        </p:tav>
                                        <p:tav tm="100000">
                                          <p:val>
                                            <p:strVal val="ppt_x"/>
                                          </p:val>
                                        </p:tav>
                                      </p:tavLst>
                                    </p:anim>
                                    <p:anim calcmode="lin" valueType="num">
                                      <p:cBhvr additive="base">
                                        <p:cTn id="98" dur="500"/>
                                        <p:tgtEl>
                                          <p:spTgt spid="53"/>
                                        </p:tgtEl>
                                        <p:attrNameLst>
                                          <p:attrName>ppt_y</p:attrName>
                                        </p:attrNameLst>
                                      </p:cBhvr>
                                      <p:tavLst>
                                        <p:tav tm="0">
                                          <p:val>
                                            <p:strVal val="ppt_y"/>
                                          </p:val>
                                        </p:tav>
                                        <p:tav tm="100000">
                                          <p:val>
                                            <p:strVal val="1+ppt_h/2"/>
                                          </p:val>
                                        </p:tav>
                                      </p:tavLst>
                                    </p:anim>
                                    <p:set>
                                      <p:cBhvr>
                                        <p:cTn id="99" dur="1" fill="hold">
                                          <p:stCondLst>
                                            <p:cond delay="499"/>
                                          </p:stCondLst>
                                        </p:cTn>
                                        <p:tgtEl>
                                          <p:spTgt spid="53"/>
                                        </p:tgtEl>
                                        <p:attrNameLst>
                                          <p:attrName>style.visibility</p:attrName>
                                        </p:attrNameLst>
                                      </p:cBhvr>
                                      <p:to>
                                        <p:strVal val="hidden"/>
                                      </p:to>
                                    </p:set>
                                  </p:childTnLst>
                                </p:cTn>
                              </p:par>
                              <p:par>
                                <p:cTn id="100" presetID="64" presetClass="path" presetSubtype="0" accel="50000" decel="50000" fill="hold" nodeType="withEffect">
                                  <p:stCondLst>
                                    <p:cond delay="0"/>
                                  </p:stCondLst>
                                  <p:childTnLst>
                                    <p:animMotion origin="layout" path="M 0.01025 0.04166 L 0.00799 -0.14028 " pathEditMode="relative" rAng="0" ptsTypes="AA">
                                      <p:cBhvr>
                                        <p:cTn id="101" dur="1000" fill="hold"/>
                                        <p:tgtEl>
                                          <p:spTgt spid="41"/>
                                        </p:tgtEl>
                                        <p:attrNameLst>
                                          <p:attrName>ppt_x</p:attrName>
                                          <p:attrName>ppt_y</p:attrName>
                                        </p:attrNameLst>
                                      </p:cBhvr>
                                      <p:rCtr x="-122" y="-9097"/>
                                    </p:animMotion>
                                  </p:childTnLst>
                                </p:cTn>
                              </p:par>
                              <p:par>
                                <p:cTn id="102" presetID="64" presetClass="path" presetSubtype="0" accel="50000" decel="50000" fill="hold" nodeType="withEffect">
                                  <p:stCondLst>
                                    <p:cond delay="0"/>
                                  </p:stCondLst>
                                  <p:childTnLst>
                                    <p:animMotion origin="layout" path="M 0.00868 0.04237 L 0.00643 -0.2375 " pathEditMode="fixed" rAng="0" ptsTypes="AA">
                                      <p:cBhvr>
                                        <p:cTn id="103" dur="1000" fill="hold"/>
                                        <p:tgtEl>
                                          <p:spTgt spid="54"/>
                                        </p:tgtEl>
                                        <p:attrNameLst>
                                          <p:attrName>ppt_x</p:attrName>
                                          <p:attrName>ppt_y</p:attrName>
                                        </p:attrNameLst>
                                      </p:cBhvr>
                                      <p:rCtr x="-122" y="-14005"/>
                                    </p:animMotion>
                                  </p:childTnLst>
                                </p:cTn>
                              </p:par>
                            </p:childTnLst>
                          </p:cTn>
                        </p:par>
                        <p:par>
                          <p:cTn id="104" fill="hold">
                            <p:stCondLst>
                              <p:cond delay="24550"/>
                            </p:stCondLst>
                            <p:childTnLst>
                              <p:par>
                                <p:cTn id="105" presetID="2" presetClass="exit" presetSubtype="4" fill="hold" nodeType="afterEffect">
                                  <p:stCondLst>
                                    <p:cond delay="0"/>
                                  </p:stCondLst>
                                  <p:childTnLst>
                                    <p:anim calcmode="lin" valueType="num">
                                      <p:cBhvr additive="base">
                                        <p:cTn id="106" dur="500"/>
                                        <p:tgtEl>
                                          <p:spTgt spid="41"/>
                                        </p:tgtEl>
                                        <p:attrNameLst>
                                          <p:attrName>ppt_x</p:attrName>
                                        </p:attrNameLst>
                                      </p:cBhvr>
                                      <p:tavLst>
                                        <p:tav tm="0">
                                          <p:val>
                                            <p:strVal val="ppt_x"/>
                                          </p:val>
                                        </p:tav>
                                        <p:tav tm="100000">
                                          <p:val>
                                            <p:strVal val="ppt_x"/>
                                          </p:val>
                                        </p:tav>
                                      </p:tavLst>
                                    </p:anim>
                                    <p:anim calcmode="lin" valueType="num">
                                      <p:cBhvr additive="base">
                                        <p:cTn id="107" dur="500"/>
                                        <p:tgtEl>
                                          <p:spTgt spid="41"/>
                                        </p:tgtEl>
                                        <p:attrNameLst>
                                          <p:attrName>ppt_y</p:attrName>
                                        </p:attrNameLst>
                                      </p:cBhvr>
                                      <p:tavLst>
                                        <p:tav tm="0">
                                          <p:val>
                                            <p:strVal val="ppt_y"/>
                                          </p:val>
                                        </p:tav>
                                        <p:tav tm="100000">
                                          <p:val>
                                            <p:strVal val="1+ppt_h/2"/>
                                          </p:val>
                                        </p:tav>
                                      </p:tavLst>
                                    </p:anim>
                                    <p:set>
                                      <p:cBhvr>
                                        <p:cTn id="108" dur="1" fill="hold">
                                          <p:stCondLst>
                                            <p:cond delay="499"/>
                                          </p:stCondLst>
                                        </p:cTn>
                                        <p:tgtEl>
                                          <p:spTgt spid="41"/>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54"/>
                                        </p:tgtEl>
                                        <p:attrNameLst>
                                          <p:attrName>ppt_x</p:attrName>
                                        </p:attrNameLst>
                                      </p:cBhvr>
                                      <p:tavLst>
                                        <p:tav tm="0">
                                          <p:val>
                                            <p:strVal val="ppt_x"/>
                                          </p:val>
                                        </p:tav>
                                        <p:tav tm="100000">
                                          <p:val>
                                            <p:strVal val="ppt_x"/>
                                          </p:val>
                                        </p:tav>
                                      </p:tavLst>
                                    </p:anim>
                                    <p:anim calcmode="lin" valueType="num">
                                      <p:cBhvr additive="base">
                                        <p:cTn id="111" dur="500"/>
                                        <p:tgtEl>
                                          <p:spTgt spid="54"/>
                                        </p:tgtEl>
                                        <p:attrNameLst>
                                          <p:attrName>ppt_y</p:attrName>
                                        </p:attrNameLst>
                                      </p:cBhvr>
                                      <p:tavLst>
                                        <p:tav tm="0">
                                          <p:val>
                                            <p:strVal val="ppt_y"/>
                                          </p:val>
                                        </p:tav>
                                        <p:tav tm="100000">
                                          <p:val>
                                            <p:strVal val="1+ppt_h/2"/>
                                          </p:val>
                                        </p:tav>
                                      </p:tavLst>
                                    </p:anim>
                                    <p:set>
                                      <p:cBhvr>
                                        <p:cTn id="112" dur="1" fill="hold">
                                          <p:stCondLst>
                                            <p:cond delay="499"/>
                                          </p:stCondLst>
                                        </p:cTn>
                                        <p:tgtEl>
                                          <p:spTgt spid="54"/>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0.00955 0.0412 L -0.01181 -0.14074 " pathEditMode="relative" rAng="0" ptsTypes="AA">
                                      <p:cBhvr>
                                        <p:cTn id="114" dur="1000" fill="hold"/>
                                        <p:tgtEl>
                                          <p:spTgt spid="43"/>
                                        </p:tgtEl>
                                        <p:attrNameLst>
                                          <p:attrName>ppt_x</p:attrName>
                                          <p:attrName>ppt_y</p:attrName>
                                        </p:attrNameLst>
                                      </p:cBhvr>
                                      <p:rCtr x="-122" y="-9097"/>
                                    </p:animMotion>
                                  </p:childTnLst>
                                </p:cTn>
                              </p:par>
                              <p:par>
                                <p:cTn id="115" presetID="64" presetClass="path" presetSubtype="0" accel="50000" decel="50000" fill="hold" nodeType="withEffect">
                                  <p:stCondLst>
                                    <p:cond delay="0"/>
                                  </p:stCondLst>
                                  <p:childTnLst>
                                    <p:animMotion origin="layout" path="M -0.01094 0.04329 L -0.0132 -0.23657 " pathEditMode="fixed" rAng="0" ptsTypes="AA">
                                      <p:cBhvr>
                                        <p:cTn id="116" dur="1000" fill="hold"/>
                                        <p:tgtEl>
                                          <p:spTgt spid="55"/>
                                        </p:tgtEl>
                                        <p:attrNameLst>
                                          <p:attrName>ppt_x</p:attrName>
                                          <p:attrName>ppt_y</p:attrName>
                                        </p:attrNameLst>
                                      </p:cBhvr>
                                      <p:rCtr x="-122" y="-14005"/>
                                    </p:animMotion>
                                  </p:childTnLst>
                                </p:cTn>
                              </p:par>
                            </p:childTnLst>
                          </p:cTn>
                        </p:par>
                        <p:par>
                          <p:cTn id="117" fill="hold">
                            <p:stCondLst>
                              <p:cond delay="25550"/>
                            </p:stCondLst>
                            <p:childTnLst>
                              <p:par>
                                <p:cTn id="118" presetID="2" presetClass="exit" presetSubtype="4" fill="hold" nodeType="afterEffect">
                                  <p:stCondLst>
                                    <p:cond delay="0"/>
                                  </p:stCondLst>
                                  <p:childTnLst>
                                    <p:anim calcmode="lin" valueType="num">
                                      <p:cBhvr additive="base">
                                        <p:cTn id="119" dur="500"/>
                                        <p:tgtEl>
                                          <p:spTgt spid="43"/>
                                        </p:tgtEl>
                                        <p:attrNameLst>
                                          <p:attrName>ppt_x</p:attrName>
                                        </p:attrNameLst>
                                      </p:cBhvr>
                                      <p:tavLst>
                                        <p:tav tm="0">
                                          <p:val>
                                            <p:strVal val="ppt_x"/>
                                          </p:val>
                                        </p:tav>
                                        <p:tav tm="100000">
                                          <p:val>
                                            <p:strVal val="ppt_x"/>
                                          </p:val>
                                        </p:tav>
                                      </p:tavLst>
                                    </p:anim>
                                    <p:anim calcmode="lin" valueType="num">
                                      <p:cBhvr additive="base">
                                        <p:cTn id="120" dur="500"/>
                                        <p:tgtEl>
                                          <p:spTgt spid="43"/>
                                        </p:tgtEl>
                                        <p:attrNameLst>
                                          <p:attrName>ppt_y</p:attrName>
                                        </p:attrNameLst>
                                      </p:cBhvr>
                                      <p:tavLst>
                                        <p:tav tm="0">
                                          <p:val>
                                            <p:strVal val="ppt_y"/>
                                          </p:val>
                                        </p:tav>
                                        <p:tav tm="100000">
                                          <p:val>
                                            <p:strVal val="1+ppt_h/2"/>
                                          </p:val>
                                        </p:tav>
                                      </p:tavLst>
                                    </p:anim>
                                    <p:set>
                                      <p:cBhvr>
                                        <p:cTn id="121" dur="1" fill="hold">
                                          <p:stCondLst>
                                            <p:cond delay="499"/>
                                          </p:stCondLst>
                                        </p:cTn>
                                        <p:tgtEl>
                                          <p:spTgt spid="43"/>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55"/>
                                        </p:tgtEl>
                                        <p:attrNameLst>
                                          <p:attrName>ppt_x</p:attrName>
                                        </p:attrNameLst>
                                      </p:cBhvr>
                                      <p:tavLst>
                                        <p:tav tm="0">
                                          <p:val>
                                            <p:strVal val="ppt_x"/>
                                          </p:val>
                                        </p:tav>
                                        <p:tav tm="100000">
                                          <p:val>
                                            <p:strVal val="ppt_x"/>
                                          </p:val>
                                        </p:tav>
                                      </p:tavLst>
                                    </p:anim>
                                    <p:anim calcmode="lin" valueType="num">
                                      <p:cBhvr additive="base">
                                        <p:cTn id="124" dur="500"/>
                                        <p:tgtEl>
                                          <p:spTgt spid="55"/>
                                        </p:tgtEl>
                                        <p:attrNameLst>
                                          <p:attrName>ppt_y</p:attrName>
                                        </p:attrNameLst>
                                      </p:cBhvr>
                                      <p:tavLst>
                                        <p:tav tm="0">
                                          <p:val>
                                            <p:strVal val="ppt_y"/>
                                          </p:val>
                                        </p:tav>
                                        <p:tav tm="100000">
                                          <p:val>
                                            <p:strVal val="1+ppt_h/2"/>
                                          </p:val>
                                        </p:tav>
                                      </p:tavLst>
                                    </p:anim>
                                    <p:set>
                                      <p:cBhvr>
                                        <p:cTn id="125" dur="1" fill="hold">
                                          <p:stCondLst>
                                            <p:cond delay="499"/>
                                          </p:stCondLst>
                                        </p:cTn>
                                        <p:tgtEl>
                                          <p:spTgt spid="55"/>
                                        </p:tgtEl>
                                        <p:attrNameLst>
                                          <p:attrName>style.visibility</p:attrName>
                                        </p:attrNameLst>
                                      </p:cBhvr>
                                      <p:to>
                                        <p:strVal val="hidden"/>
                                      </p:to>
                                    </p:set>
                                  </p:childTnLst>
                                </p:cTn>
                              </p:par>
                              <p:par>
                                <p:cTn id="126" presetID="64" presetClass="path" presetSubtype="0" accel="50000" decel="50000" fill="hold" nodeType="withEffect">
                                  <p:stCondLst>
                                    <p:cond delay="0"/>
                                  </p:stCondLst>
                                  <p:childTnLst>
                                    <p:animMotion origin="layout" path="M -0.02916 0.04259 L -0.03142 -0.13936 " pathEditMode="relative" rAng="0" ptsTypes="AA">
                                      <p:cBhvr>
                                        <p:cTn id="127" dur="1000" fill="hold"/>
                                        <p:tgtEl>
                                          <p:spTgt spid="42"/>
                                        </p:tgtEl>
                                        <p:attrNameLst>
                                          <p:attrName>ppt_x</p:attrName>
                                          <p:attrName>ppt_y</p:attrName>
                                        </p:attrNameLst>
                                      </p:cBhvr>
                                      <p:rCtr x="-122" y="-9097"/>
                                    </p:animMotion>
                                  </p:childTnLst>
                                </p:cTn>
                              </p:par>
                              <p:par>
                                <p:cTn id="128" presetID="64" presetClass="path" presetSubtype="0" accel="50000" decel="50000" fill="hold" nodeType="withEffect">
                                  <p:stCondLst>
                                    <p:cond delay="0"/>
                                  </p:stCondLst>
                                  <p:childTnLst>
                                    <p:animMotion origin="layout" path="M -0.03055 0.0419 L -0.03281 -0.23796 " pathEditMode="fixed" rAng="0" ptsTypes="AA">
                                      <p:cBhvr>
                                        <p:cTn id="129" dur="1000" fill="hold"/>
                                        <p:tgtEl>
                                          <p:spTgt spid="56"/>
                                        </p:tgtEl>
                                        <p:attrNameLst>
                                          <p:attrName>ppt_x</p:attrName>
                                          <p:attrName>ppt_y</p:attrName>
                                        </p:attrNameLst>
                                      </p:cBhvr>
                                      <p:rCtr x="-122" y="-14005"/>
                                    </p:animMotion>
                                  </p:childTnLst>
                                </p:cTn>
                              </p:par>
                            </p:childTnLst>
                          </p:cTn>
                        </p:par>
                        <p:par>
                          <p:cTn id="130" fill="hold">
                            <p:stCondLst>
                              <p:cond delay="26550"/>
                            </p:stCondLst>
                            <p:childTnLst>
                              <p:par>
                                <p:cTn id="131" presetID="2" presetClass="exit" presetSubtype="4" fill="hold" nodeType="afterEffect">
                                  <p:stCondLst>
                                    <p:cond delay="0"/>
                                  </p:stCondLst>
                                  <p:childTnLst>
                                    <p:anim calcmode="lin" valueType="num">
                                      <p:cBhvr additive="base">
                                        <p:cTn id="132" dur="500"/>
                                        <p:tgtEl>
                                          <p:spTgt spid="42"/>
                                        </p:tgtEl>
                                        <p:attrNameLst>
                                          <p:attrName>ppt_x</p:attrName>
                                        </p:attrNameLst>
                                      </p:cBhvr>
                                      <p:tavLst>
                                        <p:tav tm="0">
                                          <p:val>
                                            <p:strVal val="ppt_x"/>
                                          </p:val>
                                        </p:tav>
                                        <p:tav tm="100000">
                                          <p:val>
                                            <p:strVal val="ppt_x"/>
                                          </p:val>
                                        </p:tav>
                                      </p:tavLst>
                                    </p:anim>
                                    <p:anim calcmode="lin" valueType="num">
                                      <p:cBhvr additive="base">
                                        <p:cTn id="133" dur="500"/>
                                        <p:tgtEl>
                                          <p:spTgt spid="42"/>
                                        </p:tgtEl>
                                        <p:attrNameLst>
                                          <p:attrName>ppt_y</p:attrName>
                                        </p:attrNameLst>
                                      </p:cBhvr>
                                      <p:tavLst>
                                        <p:tav tm="0">
                                          <p:val>
                                            <p:strVal val="ppt_y"/>
                                          </p:val>
                                        </p:tav>
                                        <p:tav tm="100000">
                                          <p:val>
                                            <p:strVal val="1+ppt_h/2"/>
                                          </p:val>
                                        </p:tav>
                                      </p:tavLst>
                                    </p:anim>
                                    <p:set>
                                      <p:cBhvr>
                                        <p:cTn id="134" dur="1" fill="hold">
                                          <p:stCondLst>
                                            <p:cond delay="499"/>
                                          </p:stCondLst>
                                        </p:cTn>
                                        <p:tgtEl>
                                          <p:spTgt spid="42"/>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56"/>
                                        </p:tgtEl>
                                        <p:attrNameLst>
                                          <p:attrName>ppt_x</p:attrName>
                                        </p:attrNameLst>
                                      </p:cBhvr>
                                      <p:tavLst>
                                        <p:tav tm="0">
                                          <p:val>
                                            <p:strVal val="ppt_x"/>
                                          </p:val>
                                        </p:tav>
                                        <p:tav tm="100000">
                                          <p:val>
                                            <p:strVal val="ppt_x"/>
                                          </p:val>
                                        </p:tav>
                                      </p:tavLst>
                                    </p:anim>
                                    <p:anim calcmode="lin" valueType="num">
                                      <p:cBhvr additive="base">
                                        <p:cTn id="137" dur="500"/>
                                        <p:tgtEl>
                                          <p:spTgt spid="56"/>
                                        </p:tgtEl>
                                        <p:attrNameLst>
                                          <p:attrName>ppt_y</p:attrName>
                                        </p:attrNameLst>
                                      </p:cBhvr>
                                      <p:tavLst>
                                        <p:tav tm="0">
                                          <p:val>
                                            <p:strVal val="ppt_y"/>
                                          </p:val>
                                        </p:tav>
                                        <p:tav tm="100000">
                                          <p:val>
                                            <p:strVal val="1+ppt_h/2"/>
                                          </p:val>
                                        </p:tav>
                                      </p:tavLst>
                                    </p:anim>
                                    <p:set>
                                      <p:cBhvr>
                                        <p:cTn id="138" dur="1" fill="hold">
                                          <p:stCondLst>
                                            <p:cond delay="499"/>
                                          </p:stCondLst>
                                        </p:cTn>
                                        <p:tgtEl>
                                          <p:spTgt spid="56"/>
                                        </p:tgtEl>
                                        <p:attrNameLst>
                                          <p:attrName>style.visibility</p:attrName>
                                        </p:attrNameLst>
                                      </p:cBhvr>
                                      <p:to>
                                        <p:strVal val="hidden"/>
                                      </p:to>
                                    </p:set>
                                  </p:childTnLst>
                                </p:cTn>
                              </p:par>
                              <p:par>
                                <p:cTn id="139" presetID="64" presetClass="path" presetSubtype="0" accel="50000" decel="50000" fill="hold" nodeType="withEffect">
                                  <p:stCondLst>
                                    <p:cond delay="0"/>
                                  </p:stCondLst>
                                  <p:childTnLst>
                                    <p:animMotion origin="layout" path="M -0.04896 0.04351 L -0.05122 -0.13843 " pathEditMode="relative" rAng="0" ptsTypes="AA">
                                      <p:cBhvr>
                                        <p:cTn id="140" dur="1000" fill="hold"/>
                                        <p:tgtEl>
                                          <p:spTgt spid="44"/>
                                        </p:tgtEl>
                                        <p:attrNameLst>
                                          <p:attrName>ppt_x</p:attrName>
                                          <p:attrName>ppt_y</p:attrName>
                                        </p:attrNameLst>
                                      </p:cBhvr>
                                      <p:rCtr x="-122" y="-9097"/>
                                    </p:animMotion>
                                  </p:childTnLst>
                                </p:cTn>
                              </p:par>
                              <p:par>
                                <p:cTn id="141" presetID="64" presetClass="path" presetSubtype="0" accel="50000" decel="50000" fill="hold" nodeType="withEffect">
                                  <p:stCondLst>
                                    <p:cond delay="0"/>
                                  </p:stCondLst>
                                  <p:childTnLst>
                                    <p:animMotion origin="layout" path="M -0.05053 0.04098 L -0.05278 -0.23888 " pathEditMode="fixed" rAng="0" ptsTypes="AA">
                                      <p:cBhvr>
                                        <p:cTn id="142" dur="1000" fill="hold"/>
                                        <p:tgtEl>
                                          <p:spTgt spid="58"/>
                                        </p:tgtEl>
                                        <p:attrNameLst>
                                          <p:attrName>ppt_x</p:attrName>
                                          <p:attrName>ppt_y</p:attrName>
                                        </p:attrNameLst>
                                      </p:cBhvr>
                                      <p:rCtr x="-122" y="-14005"/>
                                    </p:animMotion>
                                  </p:childTnLst>
                                </p:cTn>
                              </p:par>
                            </p:childTnLst>
                          </p:cTn>
                        </p:par>
                        <p:par>
                          <p:cTn id="143" fill="hold">
                            <p:stCondLst>
                              <p:cond delay="27550"/>
                            </p:stCondLst>
                            <p:childTnLst>
                              <p:par>
                                <p:cTn id="144" presetID="2" presetClass="exit" presetSubtype="4" fill="hold" nodeType="afterEffect">
                                  <p:stCondLst>
                                    <p:cond delay="0"/>
                                  </p:stCondLst>
                                  <p:childTnLst>
                                    <p:anim calcmode="lin" valueType="num">
                                      <p:cBhvr additive="base">
                                        <p:cTn id="145" dur="500"/>
                                        <p:tgtEl>
                                          <p:spTgt spid="44"/>
                                        </p:tgtEl>
                                        <p:attrNameLst>
                                          <p:attrName>ppt_x</p:attrName>
                                        </p:attrNameLst>
                                      </p:cBhvr>
                                      <p:tavLst>
                                        <p:tav tm="0">
                                          <p:val>
                                            <p:strVal val="ppt_x"/>
                                          </p:val>
                                        </p:tav>
                                        <p:tav tm="100000">
                                          <p:val>
                                            <p:strVal val="ppt_x"/>
                                          </p:val>
                                        </p:tav>
                                      </p:tavLst>
                                    </p:anim>
                                    <p:anim calcmode="lin" valueType="num">
                                      <p:cBhvr additive="base">
                                        <p:cTn id="146" dur="500"/>
                                        <p:tgtEl>
                                          <p:spTgt spid="44"/>
                                        </p:tgtEl>
                                        <p:attrNameLst>
                                          <p:attrName>ppt_y</p:attrName>
                                        </p:attrNameLst>
                                      </p:cBhvr>
                                      <p:tavLst>
                                        <p:tav tm="0">
                                          <p:val>
                                            <p:strVal val="ppt_y"/>
                                          </p:val>
                                        </p:tav>
                                        <p:tav tm="100000">
                                          <p:val>
                                            <p:strVal val="1+ppt_h/2"/>
                                          </p:val>
                                        </p:tav>
                                      </p:tavLst>
                                    </p:anim>
                                    <p:set>
                                      <p:cBhvr>
                                        <p:cTn id="147" dur="1" fill="hold">
                                          <p:stCondLst>
                                            <p:cond delay="499"/>
                                          </p:stCondLst>
                                        </p:cTn>
                                        <p:tgtEl>
                                          <p:spTgt spid="44"/>
                                        </p:tgtEl>
                                        <p:attrNameLst>
                                          <p:attrName>style.visibility</p:attrName>
                                        </p:attrNameLst>
                                      </p:cBhvr>
                                      <p:to>
                                        <p:strVal val="hidden"/>
                                      </p:to>
                                    </p:set>
                                  </p:childTnLst>
                                </p:cTn>
                              </p:par>
                              <p:par>
                                <p:cTn id="148" presetID="2" presetClass="exit" presetSubtype="4" fill="hold" nodeType="withEffect">
                                  <p:stCondLst>
                                    <p:cond delay="0"/>
                                  </p:stCondLst>
                                  <p:childTnLst>
                                    <p:anim calcmode="lin" valueType="num">
                                      <p:cBhvr additive="base">
                                        <p:cTn id="149" dur="500"/>
                                        <p:tgtEl>
                                          <p:spTgt spid="58"/>
                                        </p:tgtEl>
                                        <p:attrNameLst>
                                          <p:attrName>ppt_x</p:attrName>
                                        </p:attrNameLst>
                                      </p:cBhvr>
                                      <p:tavLst>
                                        <p:tav tm="0">
                                          <p:val>
                                            <p:strVal val="ppt_x"/>
                                          </p:val>
                                        </p:tav>
                                        <p:tav tm="100000">
                                          <p:val>
                                            <p:strVal val="ppt_x"/>
                                          </p:val>
                                        </p:tav>
                                      </p:tavLst>
                                    </p:anim>
                                    <p:anim calcmode="lin" valueType="num">
                                      <p:cBhvr additive="base">
                                        <p:cTn id="150" dur="500"/>
                                        <p:tgtEl>
                                          <p:spTgt spid="58"/>
                                        </p:tgtEl>
                                        <p:attrNameLst>
                                          <p:attrName>ppt_y</p:attrName>
                                        </p:attrNameLst>
                                      </p:cBhvr>
                                      <p:tavLst>
                                        <p:tav tm="0">
                                          <p:val>
                                            <p:strVal val="ppt_y"/>
                                          </p:val>
                                        </p:tav>
                                        <p:tav tm="100000">
                                          <p:val>
                                            <p:strVal val="1+ppt_h/2"/>
                                          </p:val>
                                        </p:tav>
                                      </p:tavLst>
                                    </p:anim>
                                    <p:set>
                                      <p:cBhvr>
                                        <p:cTn id="151" dur="1" fill="hold">
                                          <p:stCondLst>
                                            <p:cond delay="499"/>
                                          </p:stCondLst>
                                        </p:cTn>
                                        <p:tgtEl>
                                          <p:spTgt spid="58"/>
                                        </p:tgtEl>
                                        <p:attrNameLst>
                                          <p:attrName>style.visibility</p:attrName>
                                        </p:attrNameLst>
                                      </p:cBhvr>
                                      <p:to>
                                        <p:strVal val="hidden"/>
                                      </p:to>
                                    </p:set>
                                  </p:childTnLst>
                                </p:cTn>
                              </p:par>
                              <p:par>
                                <p:cTn id="152" presetID="2" presetClass="entr" presetSubtype="8" fill="hold" grpId="0" nodeType="withEffect">
                                  <p:stCondLst>
                                    <p:cond delay="1250"/>
                                  </p:stCondLst>
                                  <p:iterate type="lt">
                                    <p:tmPct val="0"/>
                                  </p:iterate>
                                  <p:childTnLst>
                                    <p:set>
                                      <p:cBhvr>
                                        <p:cTn id="153" dur="1" fill="hold">
                                          <p:stCondLst>
                                            <p:cond delay="0"/>
                                          </p:stCondLst>
                                        </p:cTn>
                                        <p:tgtEl>
                                          <p:spTgt spid="57"/>
                                        </p:tgtEl>
                                        <p:attrNameLst>
                                          <p:attrName>style.visibility</p:attrName>
                                        </p:attrNameLst>
                                      </p:cBhvr>
                                      <p:to>
                                        <p:strVal val="visible"/>
                                      </p:to>
                                    </p:set>
                                    <p:anim calcmode="lin" valueType="num">
                                      <p:cBhvr additive="base">
                                        <p:cTn id="154" dur="500" fill="hold"/>
                                        <p:tgtEl>
                                          <p:spTgt spid="57"/>
                                        </p:tgtEl>
                                        <p:attrNameLst>
                                          <p:attrName>ppt_x</p:attrName>
                                        </p:attrNameLst>
                                      </p:cBhvr>
                                      <p:tavLst>
                                        <p:tav tm="0">
                                          <p:val>
                                            <p:strVal val="0-#ppt_w/2"/>
                                          </p:val>
                                        </p:tav>
                                        <p:tav tm="100000">
                                          <p:val>
                                            <p:strVal val="#ppt_x"/>
                                          </p:val>
                                        </p:tav>
                                      </p:tavLst>
                                    </p:anim>
                                    <p:anim calcmode="lin" valueType="num">
                                      <p:cBhvr additive="base">
                                        <p:cTn id="155" dur="500" fill="hold"/>
                                        <p:tgtEl>
                                          <p:spTgt spid="5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2"/>
                                            </p:cond>
                                          </p:stCondLst>
                                          <p:endCondLst>
                                            <p:cond evt="onStopAudio" delay="0">
                                              <p:tgtEl>
                                                <p:sldTgt/>
                                              </p:tgtEl>
                                            </p:cond>
                                          </p:endCondLst>
                                        </p:cTn>
                                        <p:tgtEl>
                                          <p:sndTgt r:embed="rId2" name="WhizzLeft.wav"/>
                                        </p:tgtEl>
                                      </p:cMediaNode>
                                    </p:audio>
                                  </p:subTnLst>
                                </p:cTn>
                              </p:par>
                            </p:childTnLst>
                          </p:cTn>
                        </p:par>
                        <p:par>
                          <p:cTn id="156" fill="hold">
                            <p:stCondLst>
                              <p:cond delay="29300"/>
                            </p:stCondLst>
                            <p:childTnLst>
                              <p:par>
                                <p:cTn id="157" presetID="22" presetClass="entr" presetSubtype="8" fill="hold" grpId="0" nodeType="afterEffect">
                                  <p:stCondLst>
                                    <p:cond delay="0"/>
                                  </p:stCondLst>
                                  <p:iterate type="lt">
                                    <p:tmPct val="10000"/>
                                  </p:iterate>
                                  <p:childTnLst>
                                    <p:set>
                                      <p:cBhvr>
                                        <p:cTn id="158" dur="1" fill="hold">
                                          <p:stCondLst>
                                            <p:cond delay="0"/>
                                          </p:stCondLst>
                                        </p:cTn>
                                        <p:tgtEl>
                                          <p:spTgt spid="46"/>
                                        </p:tgtEl>
                                        <p:attrNameLst>
                                          <p:attrName>style.visibility</p:attrName>
                                        </p:attrNameLst>
                                      </p:cBhvr>
                                      <p:to>
                                        <p:strVal val="visible"/>
                                      </p:to>
                                    </p:set>
                                    <p:animEffect transition="in" filter="wipe(left)">
                                      <p:cBhvr>
                                        <p:cTn id="159" dur="500"/>
                                        <p:tgtEl>
                                          <p:spTgt spid="46"/>
                                        </p:tgtEl>
                                      </p:cBhvr>
                                    </p:animEffect>
                                  </p:childTnLst>
                                </p:cTn>
                              </p:par>
                              <p:par>
                                <p:cTn id="160" presetID="1" presetClass="entr" presetSubtype="0" fill="hold" grpId="1" nodeType="withEffect">
                                  <p:stCondLst>
                                    <p:cond delay="0"/>
                                  </p:stCondLst>
                                  <p:iterate type="lt">
                                    <p:tmAbs val="0"/>
                                  </p:iterate>
                                  <p:childTnLst>
                                    <p:set>
                                      <p:cBhvr>
                                        <p:cTn id="161" dur="1" fill="hold">
                                          <p:stCondLst>
                                            <p:cond delay="11999"/>
                                          </p:stCondLst>
                                        </p:cTn>
                                        <p:tgtEl>
                                          <p:spTgt spid="46"/>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5" name="cpL01S02_Clip_2_1.wav"/>
                                        </p:tgtEl>
                                      </p:cMediaNode>
                                    </p:audio>
                                  </p:subTnLst>
                                </p:cTn>
                              </p:par>
                            </p:childTnLst>
                          </p:cTn>
                        </p:par>
                        <p:par>
                          <p:cTn id="162" fill="hold">
                            <p:stCondLst>
                              <p:cond delay="41300"/>
                            </p:stCondLst>
                            <p:childTnLst>
                              <p:par>
                                <p:cTn id="163" presetID="22" presetClass="entr" presetSubtype="8" fill="hold" grpId="0" nodeType="afterEffect">
                                  <p:stCondLst>
                                    <p:cond delay="0"/>
                                  </p:stCondLst>
                                  <p:iterate type="lt">
                                    <p:tmPct val="10000"/>
                                  </p:iterate>
                                  <p:childTnLst>
                                    <p:set>
                                      <p:cBhvr>
                                        <p:cTn id="164" dur="1" fill="hold">
                                          <p:stCondLst>
                                            <p:cond delay="0"/>
                                          </p:stCondLst>
                                        </p:cTn>
                                        <p:tgtEl>
                                          <p:spTgt spid="78"/>
                                        </p:tgtEl>
                                        <p:attrNameLst>
                                          <p:attrName>style.visibility</p:attrName>
                                        </p:attrNameLst>
                                      </p:cBhvr>
                                      <p:to>
                                        <p:strVal val="visible"/>
                                      </p:to>
                                    </p:set>
                                    <p:animEffect transition="in" filter="wipe(left)">
                                      <p:cBhvr>
                                        <p:cTn id="165" dur="500"/>
                                        <p:tgtEl>
                                          <p:spTgt spid="78"/>
                                        </p:tgtEl>
                                      </p:cBhvr>
                                    </p:animEffect>
                                  </p:childTnLst>
                                </p:cTn>
                              </p:par>
                              <p:par>
                                <p:cTn id="166" presetID="1" presetClass="entr" presetSubtype="0" fill="hold" grpId="1" nodeType="withEffect">
                                  <p:stCondLst>
                                    <p:cond delay="0"/>
                                  </p:stCondLst>
                                  <p:iterate type="lt">
                                    <p:tmAbs val="0"/>
                                  </p:iterate>
                                  <p:childTnLst>
                                    <p:set>
                                      <p:cBhvr>
                                        <p:cTn id="167" dur="1" fill="hold">
                                          <p:stCondLst>
                                            <p:cond delay="11999"/>
                                          </p:stCondLst>
                                        </p:cTn>
                                        <p:tgtEl>
                                          <p:spTgt spid="78"/>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5" name="cpL01S02_Clip_2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8" restart="whenNotActive" fill="hold" evtFilter="cancelBubble" nodeType="interactiveSeq">
                <p:stCondLst>
                  <p:cond evt="onClick" delay="0">
                    <p:tgtEl>
                      <p:spTgt spid="5"/>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grpId="1" nodeType="clickEffect">
                                  <p:stCondLst>
                                    <p:cond delay="0"/>
                                  </p:stCondLst>
                                  <p:iterate type="lt">
                                    <p:tmPct val="0"/>
                                  </p:iterate>
                                  <p:childTnLst>
                                    <p:animEffect transition="out" filter="fade">
                                      <p:cBhvr>
                                        <p:cTn id="172" dur="500" tmFilter="0, 0; .2, .5; .8, .5; 1, 0"/>
                                        <p:tgtEl>
                                          <p:spTgt spid="5"/>
                                        </p:tgtEl>
                                      </p:cBhvr>
                                    </p:animEffect>
                                    <p:animScale>
                                      <p:cBhvr>
                                        <p:cTn id="173" dur="250" autoRev="1" fill="hold"/>
                                        <p:tgtEl>
                                          <p:spTgt spid="5"/>
                                        </p:tgtEl>
                                      </p:cBhvr>
                                      <p:by x="105000" y="105000"/>
                                    </p:animScale>
                                  </p:childTnLst>
                                </p:cTn>
                              </p:par>
                              <p:par>
                                <p:cTn id="174" presetID="9" presetClass="entr" presetSubtype="0" fill="hold" grpId="1" nodeType="withEffect">
                                  <p:stCondLst>
                                    <p:cond delay="0"/>
                                  </p:stCondLst>
                                  <p:childTnLst>
                                    <p:set>
                                      <p:cBhvr>
                                        <p:cTn id="175" dur="1" fill="hold">
                                          <p:stCondLst>
                                            <p:cond delay="0"/>
                                          </p:stCondLst>
                                        </p:cTn>
                                        <p:tgtEl>
                                          <p:spTgt spid="16"/>
                                        </p:tgtEl>
                                        <p:attrNameLst>
                                          <p:attrName>style.visibility</p:attrName>
                                        </p:attrNameLst>
                                      </p:cBhvr>
                                      <p:to>
                                        <p:strVal val="visible"/>
                                      </p:to>
                                    </p:set>
                                    <p:animEffect transition="in" filter="dissolve">
                                      <p:cBhvr>
                                        <p:cTn id="176" dur="500"/>
                                        <p:tgtEl>
                                          <p:spTgt spid="16"/>
                                        </p:tgtEl>
                                      </p:cBhvr>
                                    </p:animEffect>
                                  </p:childTnLst>
                                </p:cTn>
                              </p:par>
                            </p:childTnLst>
                          </p:cTn>
                        </p:par>
                        <p:par>
                          <p:cTn id="177" fill="hold">
                            <p:stCondLst>
                              <p:cond delay="500"/>
                            </p:stCondLst>
                            <p:childTnLst>
                              <p:par>
                                <p:cTn id="178" presetID="22" presetClass="entr" presetSubtype="8" fill="hold" grpId="0" nodeType="afterEffect">
                                  <p:stCondLst>
                                    <p:cond delay="0"/>
                                  </p:stCondLst>
                                  <p:iterate type="lt">
                                    <p:tmPct val="10000"/>
                                  </p:iterate>
                                  <p:childTnLst>
                                    <p:set>
                                      <p:cBhvr>
                                        <p:cTn id="179" dur="1" fill="hold">
                                          <p:stCondLst>
                                            <p:cond delay="0"/>
                                          </p:stCondLst>
                                        </p:cTn>
                                        <p:tgtEl>
                                          <p:spTgt spid="29"/>
                                        </p:tgtEl>
                                        <p:attrNameLst>
                                          <p:attrName>style.visibility</p:attrName>
                                        </p:attrNameLst>
                                      </p:cBhvr>
                                      <p:to>
                                        <p:strVal val="visible"/>
                                      </p:to>
                                    </p:set>
                                    <p:animEffect transition="in" filter="wipe(left)">
                                      <p:cBhvr>
                                        <p:cTn id="180" dur="1000"/>
                                        <p:tgtEl>
                                          <p:spTgt spid="29"/>
                                        </p:tgtEl>
                                      </p:cBhvr>
                                    </p:animEffect>
                                  </p:childTnLst>
                                </p:cTn>
                              </p:par>
                              <p:par>
                                <p:cTn id="181" presetID="1" presetClass="entr" presetSubtype="0" fill="hold" grpId="1" nodeType="withEffect">
                                  <p:stCondLst>
                                    <p:cond delay="0"/>
                                  </p:stCondLst>
                                  <p:iterate type="lt">
                                    <p:tmAbs val="0"/>
                                  </p:iterate>
                                  <p:childTnLst>
                                    <p:set>
                                      <p:cBhvr>
                                        <p:cTn id="182"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cpL01S02_Clip_2.wav"/>
                                        </p:tgtEl>
                                      </p:cMediaNode>
                                    </p:audio>
                                  </p:subTnLst>
                                </p:cTn>
                              </p:par>
                              <p:par>
                                <p:cTn id="183" presetID="64" presetClass="path" presetSubtype="0" accel="50000" decel="50000" fill="hold" nodeType="withEffect">
                                  <p:stCondLst>
                                    <p:cond delay="0"/>
                                  </p:stCondLst>
                                  <p:childTnLst>
                                    <p:animMotion origin="layout" path="M 0.08889 0.04236 L 0.08663 -0.13959 " pathEditMode="relative" rAng="0" ptsTypes="AA">
                                      <p:cBhvr>
                                        <p:cTn id="184" dur="1000" fill="hold"/>
                                        <p:tgtEl>
                                          <p:spTgt spid="37"/>
                                        </p:tgtEl>
                                        <p:attrNameLst>
                                          <p:attrName>ppt_x</p:attrName>
                                          <p:attrName>ppt_y</p:attrName>
                                        </p:attrNameLst>
                                      </p:cBhvr>
                                      <p:rCtr x="-122" y="-9097"/>
                                    </p:animMotion>
                                  </p:childTnLst>
                                </p:cTn>
                              </p:par>
                              <p:par>
                                <p:cTn id="185" presetID="64" presetClass="path" presetSubtype="0" accel="50000" decel="50000" fill="hold" nodeType="withEffect">
                                  <p:stCondLst>
                                    <p:cond delay="0"/>
                                  </p:stCondLst>
                                  <p:childTnLst>
                                    <p:animMotion origin="layout" path="M 0.08732 0.04101 L 0.08507 -0.23885 " pathEditMode="fixed" rAng="0" ptsTypes="AA">
                                      <p:cBhvr>
                                        <p:cTn id="186" dur="1000" fill="hold"/>
                                        <p:tgtEl>
                                          <p:spTgt spid="50"/>
                                        </p:tgtEl>
                                        <p:attrNameLst>
                                          <p:attrName>ppt_x</p:attrName>
                                          <p:attrName>ppt_y</p:attrName>
                                        </p:attrNameLst>
                                      </p:cBhvr>
                                      <p:rCtr x="-122" y="-14005"/>
                                    </p:animMotion>
                                  </p:childTnLst>
                                </p:cTn>
                              </p:par>
                            </p:childTnLst>
                          </p:cTn>
                        </p:par>
                        <p:par>
                          <p:cTn id="187" fill="hold">
                            <p:stCondLst>
                              <p:cond delay="3200"/>
                            </p:stCondLst>
                            <p:childTnLst>
                              <p:par>
                                <p:cTn id="188" presetID="2" presetClass="exit" presetSubtype="4" fill="hold" nodeType="afterEffect">
                                  <p:stCondLst>
                                    <p:cond delay="0"/>
                                  </p:stCondLst>
                                  <p:childTnLst>
                                    <p:anim calcmode="lin" valueType="num">
                                      <p:cBhvr additive="base">
                                        <p:cTn id="189" dur="500"/>
                                        <p:tgtEl>
                                          <p:spTgt spid="37"/>
                                        </p:tgtEl>
                                        <p:attrNameLst>
                                          <p:attrName>ppt_x</p:attrName>
                                        </p:attrNameLst>
                                      </p:cBhvr>
                                      <p:tavLst>
                                        <p:tav tm="0">
                                          <p:val>
                                            <p:strVal val="ppt_x"/>
                                          </p:val>
                                        </p:tav>
                                        <p:tav tm="100000">
                                          <p:val>
                                            <p:strVal val="ppt_x"/>
                                          </p:val>
                                        </p:tav>
                                      </p:tavLst>
                                    </p:anim>
                                    <p:anim calcmode="lin" valueType="num">
                                      <p:cBhvr additive="base">
                                        <p:cTn id="190" dur="500"/>
                                        <p:tgtEl>
                                          <p:spTgt spid="37"/>
                                        </p:tgtEl>
                                        <p:attrNameLst>
                                          <p:attrName>ppt_y</p:attrName>
                                        </p:attrNameLst>
                                      </p:cBhvr>
                                      <p:tavLst>
                                        <p:tav tm="0">
                                          <p:val>
                                            <p:strVal val="ppt_y"/>
                                          </p:val>
                                        </p:tav>
                                        <p:tav tm="100000">
                                          <p:val>
                                            <p:strVal val="1+ppt_h/2"/>
                                          </p:val>
                                        </p:tav>
                                      </p:tavLst>
                                    </p:anim>
                                    <p:set>
                                      <p:cBhvr>
                                        <p:cTn id="191" dur="1" fill="hold">
                                          <p:stCondLst>
                                            <p:cond delay="499"/>
                                          </p:stCondLst>
                                        </p:cTn>
                                        <p:tgtEl>
                                          <p:spTgt spid="37"/>
                                        </p:tgtEl>
                                        <p:attrNameLst>
                                          <p:attrName>style.visibility</p:attrName>
                                        </p:attrNameLst>
                                      </p:cBhvr>
                                      <p:to>
                                        <p:strVal val="hidden"/>
                                      </p:to>
                                    </p:set>
                                  </p:childTnLst>
                                </p:cTn>
                              </p:par>
                              <p:par>
                                <p:cTn id="192" presetID="2" presetClass="exit" presetSubtype="4" fill="hold" nodeType="withEffect">
                                  <p:stCondLst>
                                    <p:cond delay="0"/>
                                  </p:stCondLst>
                                  <p:childTnLst>
                                    <p:anim calcmode="lin" valueType="num">
                                      <p:cBhvr additive="base">
                                        <p:cTn id="193" dur="500"/>
                                        <p:tgtEl>
                                          <p:spTgt spid="50"/>
                                        </p:tgtEl>
                                        <p:attrNameLst>
                                          <p:attrName>ppt_x</p:attrName>
                                        </p:attrNameLst>
                                      </p:cBhvr>
                                      <p:tavLst>
                                        <p:tav tm="0">
                                          <p:val>
                                            <p:strVal val="ppt_x"/>
                                          </p:val>
                                        </p:tav>
                                        <p:tav tm="100000">
                                          <p:val>
                                            <p:strVal val="ppt_x"/>
                                          </p:val>
                                        </p:tav>
                                      </p:tavLst>
                                    </p:anim>
                                    <p:anim calcmode="lin" valueType="num">
                                      <p:cBhvr additive="base">
                                        <p:cTn id="194" dur="500"/>
                                        <p:tgtEl>
                                          <p:spTgt spid="50"/>
                                        </p:tgtEl>
                                        <p:attrNameLst>
                                          <p:attrName>ppt_y</p:attrName>
                                        </p:attrNameLst>
                                      </p:cBhvr>
                                      <p:tavLst>
                                        <p:tav tm="0">
                                          <p:val>
                                            <p:strVal val="ppt_y"/>
                                          </p:val>
                                        </p:tav>
                                        <p:tav tm="100000">
                                          <p:val>
                                            <p:strVal val="1+ppt_h/2"/>
                                          </p:val>
                                        </p:tav>
                                      </p:tavLst>
                                    </p:anim>
                                    <p:set>
                                      <p:cBhvr>
                                        <p:cTn id="195" dur="1" fill="hold">
                                          <p:stCondLst>
                                            <p:cond delay="499"/>
                                          </p:stCondLst>
                                        </p:cTn>
                                        <p:tgtEl>
                                          <p:spTgt spid="50"/>
                                        </p:tgtEl>
                                        <p:attrNameLst>
                                          <p:attrName>style.visibility</p:attrName>
                                        </p:attrNameLst>
                                      </p:cBhvr>
                                      <p:to>
                                        <p:strVal val="hidden"/>
                                      </p:to>
                                    </p:set>
                                  </p:childTnLst>
                                </p:cTn>
                              </p:par>
                              <p:par>
                                <p:cTn id="196" presetID="64" presetClass="path" presetSubtype="0" accel="50000" decel="50000" fill="hold" nodeType="withEffect">
                                  <p:stCondLst>
                                    <p:cond delay="0"/>
                                  </p:stCondLst>
                                  <p:childTnLst>
                                    <p:animMotion origin="layout" path="M 0.06927 0.04236 L 0.06701 -0.13959 " pathEditMode="relative" rAng="0" ptsTypes="AA">
                                      <p:cBhvr>
                                        <p:cTn id="197" dur="1000" fill="hold"/>
                                        <p:tgtEl>
                                          <p:spTgt spid="38"/>
                                        </p:tgtEl>
                                        <p:attrNameLst>
                                          <p:attrName>ppt_x</p:attrName>
                                          <p:attrName>ppt_y</p:attrName>
                                        </p:attrNameLst>
                                      </p:cBhvr>
                                      <p:rCtr x="-122" y="-9097"/>
                                    </p:animMotion>
                                  </p:childTnLst>
                                </p:cTn>
                              </p:par>
                              <p:par>
                                <p:cTn id="198" presetID="64" presetClass="path" presetSubtype="0" accel="50000" decel="50000" fill="hold" nodeType="withEffect">
                                  <p:stCondLst>
                                    <p:cond delay="0"/>
                                  </p:stCondLst>
                                  <p:childTnLst>
                                    <p:animMotion origin="layout" path="M 0.06788 0.04242 L 0.06562 -0.23745 " pathEditMode="fixed" rAng="0" ptsTypes="AA">
                                      <p:cBhvr>
                                        <p:cTn id="199" dur="1000" fill="hold"/>
                                        <p:tgtEl>
                                          <p:spTgt spid="51"/>
                                        </p:tgtEl>
                                        <p:attrNameLst>
                                          <p:attrName>ppt_x</p:attrName>
                                          <p:attrName>ppt_y</p:attrName>
                                        </p:attrNameLst>
                                      </p:cBhvr>
                                      <p:rCtr x="-122" y="-14005"/>
                                    </p:animMotion>
                                  </p:childTnLst>
                                </p:cTn>
                              </p:par>
                            </p:childTnLst>
                          </p:cTn>
                        </p:par>
                        <p:par>
                          <p:cTn id="200" fill="hold">
                            <p:stCondLst>
                              <p:cond delay="4200"/>
                            </p:stCondLst>
                            <p:childTnLst>
                              <p:par>
                                <p:cTn id="201" presetID="2" presetClass="exit" presetSubtype="4" fill="hold" nodeType="afterEffect">
                                  <p:stCondLst>
                                    <p:cond delay="0"/>
                                  </p:stCondLst>
                                  <p:childTnLst>
                                    <p:anim calcmode="lin" valueType="num">
                                      <p:cBhvr additive="base">
                                        <p:cTn id="202" dur="500"/>
                                        <p:tgtEl>
                                          <p:spTgt spid="38"/>
                                        </p:tgtEl>
                                        <p:attrNameLst>
                                          <p:attrName>ppt_x</p:attrName>
                                        </p:attrNameLst>
                                      </p:cBhvr>
                                      <p:tavLst>
                                        <p:tav tm="0">
                                          <p:val>
                                            <p:strVal val="ppt_x"/>
                                          </p:val>
                                        </p:tav>
                                        <p:tav tm="100000">
                                          <p:val>
                                            <p:strVal val="ppt_x"/>
                                          </p:val>
                                        </p:tav>
                                      </p:tavLst>
                                    </p:anim>
                                    <p:anim calcmode="lin" valueType="num">
                                      <p:cBhvr additive="base">
                                        <p:cTn id="203" dur="500"/>
                                        <p:tgtEl>
                                          <p:spTgt spid="38"/>
                                        </p:tgtEl>
                                        <p:attrNameLst>
                                          <p:attrName>ppt_y</p:attrName>
                                        </p:attrNameLst>
                                      </p:cBhvr>
                                      <p:tavLst>
                                        <p:tav tm="0">
                                          <p:val>
                                            <p:strVal val="ppt_y"/>
                                          </p:val>
                                        </p:tav>
                                        <p:tav tm="100000">
                                          <p:val>
                                            <p:strVal val="1+ppt_h/2"/>
                                          </p:val>
                                        </p:tav>
                                      </p:tavLst>
                                    </p:anim>
                                    <p:set>
                                      <p:cBhvr>
                                        <p:cTn id="204" dur="1" fill="hold">
                                          <p:stCondLst>
                                            <p:cond delay="499"/>
                                          </p:stCondLst>
                                        </p:cTn>
                                        <p:tgtEl>
                                          <p:spTgt spid="38"/>
                                        </p:tgtEl>
                                        <p:attrNameLst>
                                          <p:attrName>style.visibility</p:attrName>
                                        </p:attrNameLst>
                                      </p:cBhvr>
                                      <p:to>
                                        <p:strVal val="hidden"/>
                                      </p:to>
                                    </p:set>
                                  </p:childTnLst>
                                </p:cTn>
                              </p:par>
                              <p:par>
                                <p:cTn id="205" presetID="2" presetClass="exit" presetSubtype="4" fill="hold" nodeType="withEffect">
                                  <p:stCondLst>
                                    <p:cond delay="0"/>
                                  </p:stCondLst>
                                  <p:childTnLst>
                                    <p:anim calcmode="lin" valueType="num">
                                      <p:cBhvr additive="base">
                                        <p:cTn id="206" dur="500"/>
                                        <p:tgtEl>
                                          <p:spTgt spid="51"/>
                                        </p:tgtEl>
                                        <p:attrNameLst>
                                          <p:attrName>ppt_x</p:attrName>
                                        </p:attrNameLst>
                                      </p:cBhvr>
                                      <p:tavLst>
                                        <p:tav tm="0">
                                          <p:val>
                                            <p:strVal val="ppt_x"/>
                                          </p:val>
                                        </p:tav>
                                        <p:tav tm="100000">
                                          <p:val>
                                            <p:strVal val="ppt_x"/>
                                          </p:val>
                                        </p:tav>
                                      </p:tavLst>
                                    </p:anim>
                                    <p:anim calcmode="lin" valueType="num">
                                      <p:cBhvr additive="base">
                                        <p:cTn id="207" dur="500"/>
                                        <p:tgtEl>
                                          <p:spTgt spid="51"/>
                                        </p:tgtEl>
                                        <p:attrNameLst>
                                          <p:attrName>ppt_y</p:attrName>
                                        </p:attrNameLst>
                                      </p:cBhvr>
                                      <p:tavLst>
                                        <p:tav tm="0">
                                          <p:val>
                                            <p:strVal val="ppt_y"/>
                                          </p:val>
                                        </p:tav>
                                        <p:tav tm="100000">
                                          <p:val>
                                            <p:strVal val="1+ppt_h/2"/>
                                          </p:val>
                                        </p:tav>
                                      </p:tavLst>
                                    </p:anim>
                                    <p:set>
                                      <p:cBhvr>
                                        <p:cTn id="208" dur="1" fill="hold">
                                          <p:stCondLst>
                                            <p:cond delay="499"/>
                                          </p:stCondLst>
                                        </p:cTn>
                                        <p:tgtEl>
                                          <p:spTgt spid="51"/>
                                        </p:tgtEl>
                                        <p:attrNameLst>
                                          <p:attrName>style.visibility</p:attrName>
                                        </p:attrNameLst>
                                      </p:cBhvr>
                                      <p:to>
                                        <p:strVal val="hidden"/>
                                      </p:to>
                                    </p:set>
                                  </p:childTnLst>
                                </p:cTn>
                              </p:par>
                              <p:par>
                                <p:cTn id="209" presetID="64" presetClass="path" presetSubtype="0" accel="50000" decel="50000" fill="hold" nodeType="withEffect">
                                  <p:stCondLst>
                                    <p:cond delay="0"/>
                                  </p:stCondLst>
                                  <p:childTnLst>
                                    <p:animMotion origin="layout" path="M 0.04948 0.04166 L 0.04722 -0.14028 " pathEditMode="relative" rAng="0" ptsTypes="AA">
                                      <p:cBhvr>
                                        <p:cTn id="210" dur="1000" fill="hold"/>
                                        <p:tgtEl>
                                          <p:spTgt spid="39"/>
                                        </p:tgtEl>
                                        <p:attrNameLst>
                                          <p:attrName>ppt_x</p:attrName>
                                          <p:attrName>ppt_y</p:attrName>
                                        </p:attrNameLst>
                                      </p:cBhvr>
                                      <p:rCtr x="-122" y="-9097"/>
                                    </p:animMotion>
                                  </p:childTnLst>
                                </p:cTn>
                              </p:par>
                              <p:par>
                                <p:cTn id="211" presetID="64" presetClass="path" presetSubtype="0" accel="50000" decel="50000" fill="hold" nodeType="withEffect">
                                  <p:stCondLst>
                                    <p:cond delay="0"/>
                                  </p:stCondLst>
                                  <p:childTnLst>
                                    <p:animMotion origin="layout" path="M 0.04878 0.04144 L 0.04653 -0.23842 " pathEditMode="fixed" rAng="0" ptsTypes="AA">
                                      <p:cBhvr>
                                        <p:cTn id="212" dur="1000" fill="hold"/>
                                        <p:tgtEl>
                                          <p:spTgt spid="52"/>
                                        </p:tgtEl>
                                        <p:attrNameLst>
                                          <p:attrName>ppt_x</p:attrName>
                                          <p:attrName>ppt_y</p:attrName>
                                        </p:attrNameLst>
                                      </p:cBhvr>
                                      <p:rCtr x="-122" y="-14005"/>
                                    </p:animMotion>
                                  </p:childTnLst>
                                </p:cTn>
                              </p:par>
                            </p:childTnLst>
                          </p:cTn>
                        </p:par>
                        <p:par>
                          <p:cTn id="213" fill="hold">
                            <p:stCondLst>
                              <p:cond delay="5200"/>
                            </p:stCondLst>
                            <p:childTnLst>
                              <p:par>
                                <p:cTn id="214" presetID="2" presetClass="exit" presetSubtype="4" fill="hold" nodeType="afterEffect">
                                  <p:stCondLst>
                                    <p:cond delay="0"/>
                                  </p:stCondLst>
                                  <p:childTnLst>
                                    <p:anim calcmode="lin" valueType="num">
                                      <p:cBhvr additive="base">
                                        <p:cTn id="215" dur="500"/>
                                        <p:tgtEl>
                                          <p:spTgt spid="39"/>
                                        </p:tgtEl>
                                        <p:attrNameLst>
                                          <p:attrName>ppt_x</p:attrName>
                                        </p:attrNameLst>
                                      </p:cBhvr>
                                      <p:tavLst>
                                        <p:tav tm="0">
                                          <p:val>
                                            <p:strVal val="ppt_x"/>
                                          </p:val>
                                        </p:tav>
                                        <p:tav tm="100000">
                                          <p:val>
                                            <p:strVal val="ppt_x"/>
                                          </p:val>
                                        </p:tav>
                                      </p:tavLst>
                                    </p:anim>
                                    <p:anim calcmode="lin" valueType="num">
                                      <p:cBhvr additive="base">
                                        <p:cTn id="216" dur="500"/>
                                        <p:tgtEl>
                                          <p:spTgt spid="39"/>
                                        </p:tgtEl>
                                        <p:attrNameLst>
                                          <p:attrName>ppt_y</p:attrName>
                                        </p:attrNameLst>
                                      </p:cBhvr>
                                      <p:tavLst>
                                        <p:tav tm="0">
                                          <p:val>
                                            <p:strVal val="ppt_y"/>
                                          </p:val>
                                        </p:tav>
                                        <p:tav tm="100000">
                                          <p:val>
                                            <p:strVal val="1+ppt_h/2"/>
                                          </p:val>
                                        </p:tav>
                                      </p:tavLst>
                                    </p:anim>
                                    <p:set>
                                      <p:cBhvr>
                                        <p:cTn id="217" dur="1" fill="hold">
                                          <p:stCondLst>
                                            <p:cond delay="499"/>
                                          </p:stCondLst>
                                        </p:cTn>
                                        <p:tgtEl>
                                          <p:spTgt spid="39"/>
                                        </p:tgtEl>
                                        <p:attrNameLst>
                                          <p:attrName>style.visibility</p:attrName>
                                        </p:attrNameLst>
                                      </p:cBhvr>
                                      <p:to>
                                        <p:strVal val="hidden"/>
                                      </p:to>
                                    </p:set>
                                  </p:childTnLst>
                                </p:cTn>
                              </p:par>
                              <p:par>
                                <p:cTn id="218" presetID="2" presetClass="exit" presetSubtype="4" fill="hold" nodeType="withEffect">
                                  <p:stCondLst>
                                    <p:cond delay="0"/>
                                  </p:stCondLst>
                                  <p:childTnLst>
                                    <p:anim calcmode="lin" valueType="num">
                                      <p:cBhvr additive="base">
                                        <p:cTn id="219" dur="500"/>
                                        <p:tgtEl>
                                          <p:spTgt spid="52"/>
                                        </p:tgtEl>
                                        <p:attrNameLst>
                                          <p:attrName>ppt_x</p:attrName>
                                        </p:attrNameLst>
                                      </p:cBhvr>
                                      <p:tavLst>
                                        <p:tav tm="0">
                                          <p:val>
                                            <p:strVal val="ppt_x"/>
                                          </p:val>
                                        </p:tav>
                                        <p:tav tm="100000">
                                          <p:val>
                                            <p:strVal val="ppt_x"/>
                                          </p:val>
                                        </p:tav>
                                      </p:tavLst>
                                    </p:anim>
                                    <p:anim calcmode="lin" valueType="num">
                                      <p:cBhvr additive="base">
                                        <p:cTn id="220" dur="500"/>
                                        <p:tgtEl>
                                          <p:spTgt spid="52"/>
                                        </p:tgtEl>
                                        <p:attrNameLst>
                                          <p:attrName>ppt_y</p:attrName>
                                        </p:attrNameLst>
                                      </p:cBhvr>
                                      <p:tavLst>
                                        <p:tav tm="0">
                                          <p:val>
                                            <p:strVal val="ppt_y"/>
                                          </p:val>
                                        </p:tav>
                                        <p:tav tm="100000">
                                          <p:val>
                                            <p:strVal val="1+ppt_h/2"/>
                                          </p:val>
                                        </p:tav>
                                      </p:tavLst>
                                    </p:anim>
                                    <p:set>
                                      <p:cBhvr>
                                        <p:cTn id="221" dur="1" fill="hold">
                                          <p:stCondLst>
                                            <p:cond delay="499"/>
                                          </p:stCondLst>
                                        </p:cTn>
                                        <p:tgtEl>
                                          <p:spTgt spid="52"/>
                                        </p:tgtEl>
                                        <p:attrNameLst>
                                          <p:attrName>style.visibility</p:attrName>
                                        </p:attrNameLst>
                                      </p:cBhvr>
                                      <p:to>
                                        <p:strVal val="hidden"/>
                                      </p:to>
                                    </p:set>
                                  </p:childTnLst>
                                </p:cTn>
                              </p:par>
                            </p:childTnLst>
                          </p:cTn>
                        </p:par>
                        <p:par>
                          <p:cTn id="222" fill="hold">
                            <p:stCondLst>
                              <p:cond delay="5700"/>
                            </p:stCondLst>
                            <p:childTnLst>
                              <p:par>
                                <p:cTn id="223" presetID="16" presetClass="emph" presetSubtype="0" fill="hold" grpId="2" nodeType="afterEffect">
                                  <p:stCondLst>
                                    <p:cond delay="0"/>
                                  </p:stCondLst>
                                  <p:iterate type="lt">
                                    <p:tmPct val="4000"/>
                                  </p:iterate>
                                  <p:childTnLst>
                                    <p:set>
                                      <p:cBhvr override="childStyle">
                                        <p:cTn id="224" dur="500" fill="hold"/>
                                        <p:tgtEl>
                                          <p:spTgt spid="5"/>
                                        </p:tgtEl>
                                        <p:attrNameLst>
                                          <p:attrName>style.color</p:attrName>
                                        </p:attrNameLst>
                                      </p:cBhvr>
                                      <p:to>
                                        <p:clrVal>
                                          <a:srgbClr val="C00000"/>
                                        </p:clrVal>
                                      </p:to>
                                    </p:set>
                                    <p:set>
                                      <p:cBhvr>
                                        <p:cTn id="225" dur="500" fill="hold"/>
                                        <p:tgtEl>
                                          <p:spTgt spid="5"/>
                                        </p:tgtEl>
                                        <p:attrNameLst>
                                          <p:attrName>fillcolor</p:attrName>
                                        </p:attrNameLst>
                                      </p:cBhvr>
                                      <p:to>
                                        <p:clrVal>
                                          <a:srgbClr val="C00000"/>
                                        </p:clrVal>
                                      </p:to>
                                    </p:set>
                                    <p:set>
                                      <p:cBhvr>
                                        <p:cTn id="226"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27" restart="whenNotActive" fill="hold" evtFilter="cancelBubble" nodeType="interactiveSeq">
                <p:stCondLst>
                  <p:cond evt="onClick" delay="0">
                    <p:tgtEl>
                      <p:spTgt spid="8"/>
                    </p:tgtEl>
                  </p:cond>
                </p:stCondLst>
                <p:endSync evt="end" delay="0">
                  <p:rtn val="all"/>
                </p:endSync>
                <p:childTnLst>
                  <p:par>
                    <p:cTn id="228" fill="hold">
                      <p:stCondLst>
                        <p:cond delay="0"/>
                      </p:stCondLst>
                      <p:childTnLst>
                        <p:par>
                          <p:cTn id="229" fill="hold">
                            <p:stCondLst>
                              <p:cond delay="0"/>
                            </p:stCondLst>
                            <p:childTnLst>
                              <p:par>
                                <p:cTn id="230" presetID="1" presetClass="entr" presetSubtype="0" fill="hold" grpId="1" nodeType="withEffect">
                                  <p:stCondLst>
                                    <p:cond delay="0"/>
                                  </p:stCondLst>
                                  <p:childTnLst>
                                    <p:set>
                                      <p:cBhvr>
                                        <p:cTn id="231" dur="1" fill="hold">
                                          <p:stCondLst>
                                            <p:cond delay="0"/>
                                          </p:stCondLst>
                                        </p:cTn>
                                        <p:tgtEl>
                                          <p:spTgt spid="35"/>
                                        </p:tgtEl>
                                        <p:attrNameLst>
                                          <p:attrName>style.visibility</p:attrName>
                                        </p:attrNameLst>
                                      </p:cBhvr>
                                      <p:to>
                                        <p:strVal val="visible"/>
                                      </p:to>
                                    </p:set>
                                  </p:childTnLst>
                                </p:cTn>
                              </p:par>
                              <p:par>
                                <p:cTn id="232" presetID="1" presetClass="entr" presetSubtype="0" fill="hold" grpId="1" nodeType="withEffect">
                                  <p:stCondLst>
                                    <p:cond delay="0"/>
                                  </p:stCondLst>
                                  <p:childTnLst>
                                    <p:set>
                                      <p:cBhvr>
                                        <p:cTn id="233" dur="1" fill="hold">
                                          <p:stCondLst>
                                            <p:cond delay="0"/>
                                          </p:stCondLst>
                                        </p:cTn>
                                        <p:tgtEl>
                                          <p:spTgt spid="37"/>
                                        </p:tgtEl>
                                        <p:attrNameLst>
                                          <p:attrName>style.visibility</p:attrName>
                                        </p:attrNameLst>
                                      </p:cBhvr>
                                      <p:to>
                                        <p:strVal val="visible"/>
                                      </p:to>
                                    </p:set>
                                  </p:childTnLst>
                                </p:cTn>
                              </p:par>
                              <p:par>
                                <p:cTn id="234" presetID="1" presetClass="entr" presetSubtype="0" fill="hold" grpId="1" nodeType="withEffect">
                                  <p:stCondLst>
                                    <p:cond delay="0"/>
                                  </p:stCondLst>
                                  <p:childTnLst>
                                    <p:set>
                                      <p:cBhvr>
                                        <p:cTn id="235" dur="1" fill="hold">
                                          <p:stCondLst>
                                            <p:cond delay="0"/>
                                          </p:stCondLst>
                                        </p:cTn>
                                        <p:tgtEl>
                                          <p:spTgt spid="38"/>
                                        </p:tgtEl>
                                        <p:attrNameLst>
                                          <p:attrName>style.visibility</p:attrName>
                                        </p:attrNameLst>
                                      </p:cBhvr>
                                      <p:to>
                                        <p:strVal val="visible"/>
                                      </p:to>
                                    </p:set>
                                  </p:childTnLst>
                                </p:cTn>
                              </p:par>
                              <p:par>
                                <p:cTn id="236" presetID="1" presetClass="entr" presetSubtype="0" fill="hold" grpId="1" nodeType="withEffect">
                                  <p:stCondLst>
                                    <p:cond delay="0"/>
                                  </p:stCondLst>
                                  <p:childTnLst>
                                    <p:set>
                                      <p:cBhvr>
                                        <p:cTn id="237" dur="1" fill="hold">
                                          <p:stCondLst>
                                            <p:cond delay="0"/>
                                          </p:stCondLst>
                                        </p:cTn>
                                        <p:tgtEl>
                                          <p:spTgt spid="39"/>
                                        </p:tgtEl>
                                        <p:attrNameLst>
                                          <p:attrName>style.visibility</p:attrName>
                                        </p:attrNameLst>
                                      </p:cBhvr>
                                      <p:to>
                                        <p:strVal val="visible"/>
                                      </p:to>
                                    </p:set>
                                  </p:childTnLst>
                                </p:cTn>
                              </p:par>
                              <p:par>
                                <p:cTn id="238" presetID="1" presetClass="entr" presetSubtype="0" fill="hold" grpId="1" nodeType="withEffect">
                                  <p:stCondLst>
                                    <p:cond delay="0"/>
                                  </p:stCondLst>
                                  <p:childTnLst>
                                    <p:set>
                                      <p:cBhvr>
                                        <p:cTn id="239" dur="1" fill="hold">
                                          <p:stCondLst>
                                            <p:cond delay="0"/>
                                          </p:stCondLst>
                                        </p:cTn>
                                        <p:tgtEl>
                                          <p:spTgt spid="40"/>
                                        </p:tgtEl>
                                        <p:attrNameLst>
                                          <p:attrName>style.visibility</p:attrName>
                                        </p:attrNameLst>
                                      </p:cBhvr>
                                      <p:to>
                                        <p:strVal val="visible"/>
                                      </p:to>
                                    </p:set>
                                  </p:childTnLst>
                                </p:cTn>
                              </p:par>
                              <p:par>
                                <p:cTn id="240" presetID="1" presetClass="entr" presetSubtype="0" fill="hold" grpId="1" nodeType="withEffect">
                                  <p:stCondLst>
                                    <p:cond delay="0"/>
                                  </p:stCondLst>
                                  <p:childTnLst>
                                    <p:set>
                                      <p:cBhvr>
                                        <p:cTn id="241" dur="1" fill="hold">
                                          <p:stCondLst>
                                            <p:cond delay="0"/>
                                          </p:stCondLst>
                                        </p:cTn>
                                        <p:tgtEl>
                                          <p:spTgt spid="41"/>
                                        </p:tgtEl>
                                        <p:attrNameLst>
                                          <p:attrName>style.visibility</p:attrName>
                                        </p:attrNameLst>
                                      </p:cBhvr>
                                      <p:to>
                                        <p:strVal val="visible"/>
                                      </p:to>
                                    </p:set>
                                  </p:childTnLst>
                                </p:cTn>
                              </p:par>
                              <p:par>
                                <p:cTn id="242" presetID="1" presetClass="entr" presetSubtype="0" fill="hold" grpId="1" nodeType="withEffect">
                                  <p:stCondLst>
                                    <p:cond delay="0"/>
                                  </p:stCondLst>
                                  <p:childTnLst>
                                    <p:set>
                                      <p:cBhvr>
                                        <p:cTn id="243" dur="1" fill="hold">
                                          <p:stCondLst>
                                            <p:cond delay="0"/>
                                          </p:stCondLst>
                                        </p:cTn>
                                        <p:tgtEl>
                                          <p:spTgt spid="43"/>
                                        </p:tgtEl>
                                        <p:attrNameLst>
                                          <p:attrName>style.visibility</p:attrName>
                                        </p:attrNameLst>
                                      </p:cBhvr>
                                      <p:to>
                                        <p:strVal val="visible"/>
                                      </p:to>
                                    </p:set>
                                  </p:childTnLst>
                                </p:cTn>
                              </p:par>
                              <p:par>
                                <p:cTn id="244" presetID="1" presetClass="entr" presetSubtype="0" fill="hold" grpId="1" nodeType="withEffect">
                                  <p:stCondLst>
                                    <p:cond delay="0"/>
                                  </p:stCondLst>
                                  <p:childTnLst>
                                    <p:set>
                                      <p:cBhvr>
                                        <p:cTn id="245" dur="1" fill="hold">
                                          <p:stCondLst>
                                            <p:cond delay="0"/>
                                          </p:stCondLst>
                                        </p:cTn>
                                        <p:tgtEl>
                                          <p:spTgt spid="42"/>
                                        </p:tgtEl>
                                        <p:attrNameLst>
                                          <p:attrName>style.visibility</p:attrName>
                                        </p:attrNameLst>
                                      </p:cBhvr>
                                      <p:to>
                                        <p:strVal val="visible"/>
                                      </p:to>
                                    </p:set>
                                  </p:childTnLst>
                                </p:cTn>
                              </p:par>
                              <p:par>
                                <p:cTn id="246" presetID="1" presetClass="entr" presetSubtype="0" fill="hold" grpId="1" nodeType="withEffect">
                                  <p:stCondLst>
                                    <p:cond delay="0"/>
                                  </p:stCondLst>
                                  <p:childTnLst>
                                    <p:set>
                                      <p:cBhvr>
                                        <p:cTn id="247" dur="1" fill="hold">
                                          <p:stCondLst>
                                            <p:cond delay="0"/>
                                          </p:stCondLst>
                                        </p:cTn>
                                        <p:tgtEl>
                                          <p:spTgt spid="44"/>
                                        </p:tgtEl>
                                        <p:attrNameLst>
                                          <p:attrName>style.visibility</p:attrName>
                                        </p:attrNameLst>
                                      </p:cBhvr>
                                      <p:to>
                                        <p:strVal val="visible"/>
                                      </p:to>
                                    </p:set>
                                  </p:childTnLst>
                                </p:cTn>
                              </p:par>
                              <p:par>
                                <p:cTn id="248" presetID="1" presetClass="emph" presetSubtype="2" fill="hold" nodeType="withEffect">
                                  <p:stCondLst>
                                    <p:cond delay="0"/>
                                  </p:stCondLst>
                                  <p:childTnLst>
                                    <p:animClr clrSpc="rgb" dir="cw">
                                      <p:cBhvr>
                                        <p:cTn id="249" dur="1000" fill="hold"/>
                                        <p:tgtEl>
                                          <p:spTgt spid="8"/>
                                        </p:tgtEl>
                                        <p:attrNameLst>
                                          <p:attrName>fillcolor</p:attrName>
                                        </p:attrNameLst>
                                      </p:cBhvr>
                                      <p:to>
                                        <a:srgbClr val="4E67C8"/>
                                      </p:to>
                                    </p:animClr>
                                    <p:set>
                                      <p:cBhvr>
                                        <p:cTn id="250" dur="1000" fill="hold"/>
                                        <p:tgtEl>
                                          <p:spTgt spid="8"/>
                                        </p:tgtEl>
                                        <p:attrNameLst>
                                          <p:attrName>fill.type</p:attrName>
                                        </p:attrNameLst>
                                      </p:cBhvr>
                                      <p:to>
                                        <p:strVal val="solid"/>
                                      </p:to>
                                    </p:set>
                                    <p:set>
                                      <p:cBhvr>
                                        <p:cTn id="251" dur="1000" fill="hold"/>
                                        <p:tgtEl>
                                          <p:spTgt spid="8"/>
                                        </p:tgtEl>
                                        <p:attrNameLst>
                                          <p:attrName>fill.on</p:attrName>
                                        </p:attrNameLst>
                                      </p:cBhvr>
                                      <p:to>
                                        <p:strVal val="true"/>
                                      </p:to>
                                    </p:set>
                                  </p:childTnLst>
                                </p:cTn>
                              </p:par>
                              <p:par>
                                <p:cTn id="252" presetID="1" presetClass="emph" presetSubtype="2" fill="hold" nodeType="withEffect">
                                  <p:stCondLst>
                                    <p:cond delay="0"/>
                                  </p:stCondLst>
                                  <p:childTnLst>
                                    <p:animClr clrSpc="rgb" dir="cw">
                                      <p:cBhvr>
                                        <p:cTn id="253" dur="1000" fill="hold"/>
                                        <p:tgtEl>
                                          <p:spTgt spid="48"/>
                                        </p:tgtEl>
                                        <p:attrNameLst>
                                          <p:attrName>fillcolor</p:attrName>
                                        </p:attrNameLst>
                                      </p:cBhvr>
                                      <p:to>
                                        <a:srgbClr val="B4DCFA"/>
                                      </p:to>
                                    </p:animClr>
                                    <p:set>
                                      <p:cBhvr>
                                        <p:cTn id="254" dur="1000" fill="hold"/>
                                        <p:tgtEl>
                                          <p:spTgt spid="48"/>
                                        </p:tgtEl>
                                        <p:attrNameLst>
                                          <p:attrName>fill.type</p:attrName>
                                        </p:attrNameLst>
                                      </p:cBhvr>
                                      <p:to>
                                        <p:strVal val="solid"/>
                                      </p:to>
                                    </p:set>
                                    <p:set>
                                      <p:cBhvr>
                                        <p:cTn id="255" dur="1000" fill="hold"/>
                                        <p:tgtEl>
                                          <p:spTgt spid="48"/>
                                        </p:tgtEl>
                                        <p:attrNameLst>
                                          <p:attrName>fill.on</p:attrName>
                                        </p:attrNameLst>
                                      </p:cBhvr>
                                      <p:to>
                                        <p:strVal val="true"/>
                                      </p:to>
                                    </p:set>
                                  </p:childTnLst>
                                </p:cTn>
                              </p:par>
                            </p:childTnLst>
                          </p:cTn>
                        </p:par>
                        <p:par>
                          <p:cTn id="256" fill="hold">
                            <p:stCondLst>
                              <p:cond delay="1000"/>
                            </p:stCondLst>
                            <p:childTnLst>
                              <p:par>
                                <p:cTn id="257" presetID="9" presetClass="entr" presetSubtype="0" fill="hold" grpId="3" nodeType="afterEffect">
                                  <p:stCondLst>
                                    <p:cond delay="0"/>
                                  </p:stCondLst>
                                  <p:childTnLst>
                                    <p:set>
                                      <p:cBhvr>
                                        <p:cTn id="258" dur="1" fill="hold">
                                          <p:stCondLst>
                                            <p:cond delay="0"/>
                                          </p:stCondLst>
                                        </p:cTn>
                                        <p:tgtEl>
                                          <p:spTgt spid="16"/>
                                        </p:tgtEl>
                                        <p:attrNameLst>
                                          <p:attrName>style.visibility</p:attrName>
                                        </p:attrNameLst>
                                      </p:cBhvr>
                                      <p:to>
                                        <p:strVal val="visible"/>
                                      </p:to>
                                    </p:set>
                                    <p:animEffect transition="in" filter="dissolve">
                                      <p:cBhvr>
                                        <p:cTn id="259" dur="1000"/>
                                        <p:tgtEl>
                                          <p:spTgt spid="16"/>
                                        </p:tgtEl>
                                      </p:cBhvr>
                                    </p:animEffect>
                                  </p:childTnLst>
                                </p:cTn>
                              </p:par>
                            </p:childTnLst>
                          </p:cTn>
                        </p:par>
                      </p:childTnLst>
                    </p:cTn>
                  </p:par>
                </p:childTnLst>
              </p:cTn>
              <p:nextCondLst>
                <p:cond evt="onClick" delay="0">
                  <p:tgtEl>
                    <p:spTgt spid="8"/>
                  </p:tgtEl>
                </p:cond>
              </p:nextCondLst>
            </p:seq>
            <p:seq concurrent="1" nextAc="seek">
              <p:cTn id="260" restart="whenNotActive" fill="hold" evtFilter="cancelBubble" nodeType="interactiveSeq">
                <p:stCondLst>
                  <p:cond evt="onClick" delay="0">
                    <p:tgtEl>
                      <p:spTgt spid="47"/>
                    </p:tgtEl>
                  </p:cond>
                </p:stCondLst>
                <p:endSync evt="end" delay="0">
                  <p:rtn val="all"/>
                </p:endSync>
                <p:childTnLst>
                  <p:par>
                    <p:cTn id="261" fill="hold">
                      <p:stCondLst>
                        <p:cond delay="0"/>
                      </p:stCondLst>
                      <p:childTnLst>
                        <p:par>
                          <p:cTn id="262" fill="hold">
                            <p:stCondLst>
                              <p:cond delay="0"/>
                            </p:stCondLst>
                            <p:childTnLst>
                              <p:par>
                                <p:cTn id="263" presetID="1" presetClass="entr" presetSubtype="0" fill="hold" grpId="1" nodeType="withEffect">
                                  <p:stCondLst>
                                    <p:cond delay="0"/>
                                  </p:stCondLst>
                                  <p:childTnLst>
                                    <p:set>
                                      <p:cBhvr>
                                        <p:cTn id="264" dur="1" fill="hold">
                                          <p:stCondLst>
                                            <p:cond delay="0"/>
                                          </p:stCondLst>
                                        </p:cTn>
                                        <p:tgtEl>
                                          <p:spTgt spid="45"/>
                                        </p:tgtEl>
                                        <p:attrNameLst>
                                          <p:attrName>style.visibility</p:attrName>
                                        </p:attrNameLst>
                                      </p:cBhvr>
                                      <p:to>
                                        <p:strVal val="visible"/>
                                      </p:to>
                                    </p:set>
                                  </p:childTnLst>
                                </p:cTn>
                              </p:par>
                              <p:par>
                                <p:cTn id="265" presetID="1" presetClass="entr" presetSubtype="0" fill="hold" grpId="1" nodeType="withEffect">
                                  <p:stCondLst>
                                    <p:cond delay="0"/>
                                  </p:stCondLst>
                                  <p:childTnLst>
                                    <p:set>
                                      <p:cBhvr>
                                        <p:cTn id="266" dur="1" fill="hold">
                                          <p:stCondLst>
                                            <p:cond delay="0"/>
                                          </p:stCondLst>
                                        </p:cTn>
                                        <p:tgtEl>
                                          <p:spTgt spid="50"/>
                                        </p:tgtEl>
                                        <p:attrNameLst>
                                          <p:attrName>style.visibility</p:attrName>
                                        </p:attrNameLst>
                                      </p:cBhvr>
                                      <p:to>
                                        <p:strVal val="visible"/>
                                      </p:to>
                                    </p:set>
                                  </p:childTnLst>
                                </p:cTn>
                              </p:par>
                              <p:par>
                                <p:cTn id="267" presetID="1" presetClass="entr" presetSubtype="0" fill="hold" grpId="1" nodeType="withEffect">
                                  <p:stCondLst>
                                    <p:cond delay="0"/>
                                  </p:stCondLst>
                                  <p:childTnLst>
                                    <p:set>
                                      <p:cBhvr>
                                        <p:cTn id="268" dur="1" fill="hold">
                                          <p:stCondLst>
                                            <p:cond delay="0"/>
                                          </p:stCondLst>
                                        </p:cTn>
                                        <p:tgtEl>
                                          <p:spTgt spid="51"/>
                                        </p:tgtEl>
                                        <p:attrNameLst>
                                          <p:attrName>style.visibility</p:attrName>
                                        </p:attrNameLst>
                                      </p:cBhvr>
                                      <p:to>
                                        <p:strVal val="visible"/>
                                      </p:to>
                                    </p:set>
                                  </p:childTnLst>
                                </p:cTn>
                              </p:par>
                              <p:par>
                                <p:cTn id="269" presetID="1" presetClass="entr" presetSubtype="0" fill="hold" grpId="1" nodeType="withEffect">
                                  <p:stCondLst>
                                    <p:cond delay="0"/>
                                  </p:stCondLst>
                                  <p:childTnLst>
                                    <p:set>
                                      <p:cBhvr>
                                        <p:cTn id="270" dur="1" fill="hold">
                                          <p:stCondLst>
                                            <p:cond delay="0"/>
                                          </p:stCondLst>
                                        </p:cTn>
                                        <p:tgtEl>
                                          <p:spTgt spid="52"/>
                                        </p:tgtEl>
                                        <p:attrNameLst>
                                          <p:attrName>style.visibility</p:attrName>
                                        </p:attrNameLst>
                                      </p:cBhvr>
                                      <p:to>
                                        <p:strVal val="visible"/>
                                      </p:to>
                                    </p:set>
                                  </p:childTnLst>
                                </p:cTn>
                              </p:par>
                              <p:par>
                                <p:cTn id="271" presetID="1" presetClass="entr" presetSubtype="0" fill="hold" grpId="1" nodeType="withEffect">
                                  <p:stCondLst>
                                    <p:cond delay="0"/>
                                  </p:stCondLst>
                                  <p:childTnLst>
                                    <p:set>
                                      <p:cBhvr>
                                        <p:cTn id="272" dur="1" fill="hold">
                                          <p:stCondLst>
                                            <p:cond delay="0"/>
                                          </p:stCondLst>
                                        </p:cTn>
                                        <p:tgtEl>
                                          <p:spTgt spid="53"/>
                                        </p:tgtEl>
                                        <p:attrNameLst>
                                          <p:attrName>style.visibility</p:attrName>
                                        </p:attrNameLst>
                                      </p:cBhvr>
                                      <p:to>
                                        <p:strVal val="visible"/>
                                      </p:to>
                                    </p:set>
                                  </p:childTnLst>
                                </p:cTn>
                              </p:par>
                              <p:par>
                                <p:cTn id="273" presetID="1" presetClass="entr" presetSubtype="0" fill="hold" grpId="1" nodeType="withEffect">
                                  <p:stCondLst>
                                    <p:cond delay="0"/>
                                  </p:stCondLst>
                                  <p:childTnLst>
                                    <p:set>
                                      <p:cBhvr>
                                        <p:cTn id="274" dur="1" fill="hold">
                                          <p:stCondLst>
                                            <p:cond delay="0"/>
                                          </p:stCondLst>
                                        </p:cTn>
                                        <p:tgtEl>
                                          <p:spTgt spid="54"/>
                                        </p:tgtEl>
                                        <p:attrNameLst>
                                          <p:attrName>style.visibility</p:attrName>
                                        </p:attrNameLst>
                                      </p:cBhvr>
                                      <p:to>
                                        <p:strVal val="visible"/>
                                      </p:to>
                                    </p:set>
                                  </p:childTnLst>
                                </p:cTn>
                              </p:par>
                              <p:par>
                                <p:cTn id="275" presetID="1" presetClass="entr" presetSubtype="0" fill="hold" grpId="1" nodeType="withEffect">
                                  <p:stCondLst>
                                    <p:cond delay="0"/>
                                  </p:stCondLst>
                                  <p:childTnLst>
                                    <p:set>
                                      <p:cBhvr>
                                        <p:cTn id="276" dur="1" fill="hold">
                                          <p:stCondLst>
                                            <p:cond delay="0"/>
                                          </p:stCondLst>
                                        </p:cTn>
                                        <p:tgtEl>
                                          <p:spTgt spid="55"/>
                                        </p:tgtEl>
                                        <p:attrNameLst>
                                          <p:attrName>style.visibility</p:attrName>
                                        </p:attrNameLst>
                                      </p:cBhvr>
                                      <p:to>
                                        <p:strVal val="visible"/>
                                      </p:to>
                                    </p:set>
                                  </p:childTnLst>
                                </p:cTn>
                              </p:par>
                              <p:par>
                                <p:cTn id="277" presetID="1" presetClass="entr" presetSubtype="0" fill="hold" grpId="1" nodeType="withEffect">
                                  <p:stCondLst>
                                    <p:cond delay="0"/>
                                  </p:stCondLst>
                                  <p:childTnLst>
                                    <p:set>
                                      <p:cBhvr>
                                        <p:cTn id="278" dur="1" fill="hold">
                                          <p:stCondLst>
                                            <p:cond delay="0"/>
                                          </p:stCondLst>
                                        </p:cTn>
                                        <p:tgtEl>
                                          <p:spTgt spid="56"/>
                                        </p:tgtEl>
                                        <p:attrNameLst>
                                          <p:attrName>style.visibility</p:attrName>
                                        </p:attrNameLst>
                                      </p:cBhvr>
                                      <p:to>
                                        <p:strVal val="visible"/>
                                      </p:to>
                                    </p:set>
                                  </p:childTnLst>
                                </p:cTn>
                              </p:par>
                              <p:par>
                                <p:cTn id="279" presetID="1" presetClass="entr" presetSubtype="0" fill="hold" grpId="1" nodeType="withEffect">
                                  <p:stCondLst>
                                    <p:cond delay="0"/>
                                  </p:stCondLst>
                                  <p:childTnLst>
                                    <p:set>
                                      <p:cBhvr>
                                        <p:cTn id="280" dur="1" fill="hold">
                                          <p:stCondLst>
                                            <p:cond delay="0"/>
                                          </p:stCondLst>
                                        </p:cTn>
                                        <p:tgtEl>
                                          <p:spTgt spid="58"/>
                                        </p:tgtEl>
                                        <p:attrNameLst>
                                          <p:attrName>style.visibility</p:attrName>
                                        </p:attrNameLst>
                                      </p:cBhvr>
                                      <p:to>
                                        <p:strVal val="visible"/>
                                      </p:to>
                                    </p:set>
                                  </p:childTnLst>
                                </p:cTn>
                              </p:par>
                              <p:par>
                                <p:cTn id="281" presetID="1" presetClass="emph" presetSubtype="2" fill="hold" nodeType="withEffect">
                                  <p:stCondLst>
                                    <p:cond delay="0"/>
                                  </p:stCondLst>
                                  <p:childTnLst>
                                    <p:animClr clrSpc="rgb" dir="cw">
                                      <p:cBhvr>
                                        <p:cTn id="282" dur="1000" fill="hold"/>
                                        <p:tgtEl>
                                          <p:spTgt spid="47"/>
                                        </p:tgtEl>
                                        <p:attrNameLst>
                                          <p:attrName>fillcolor</p:attrName>
                                        </p:attrNameLst>
                                      </p:cBhvr>
                                      <p:to>
                                        <a:srgbClr val="4E67C8"/>
                                      </p:to>
                                    </p:animClr>
                                    <p:set>
                                      <p:cBhvr>
                                        <p:cTn id="283" dur="1000" fill="hold"/>
                                        <p:tgtEl>
                                          <p:spTgt spid="47"/>
                                        </p:tgtEl>
                                        <p:attrNameLst>
                                          <p:attrName>fill.type</p:attrName>
                                        </p:attrNameLst>
                                      </p:cBhvr>
                                      <p:to>
                                        <p:strVal val="solid"/>
                                      </p:to>
                                    </p:set>
                                    <p:set>
                                      <p:cBhvr>
                                        <p:cTn id="284" dur="1000" fill="hold"/>
                                        <p:tgtEl>
                                          <p:spTgt spid="47"/>
                                        </p:tgtEl>
                                        <p:attrNameLst>
                                          <p:attrName>fill.on</p:attrName>
                                        </p:attrNameLst>
                                      </p:cBhvr>
                                      <p:to>
                                        <p:strVal val="true"/>
                                      </p:to>
                                    </p:set>
                                  </p:childTnLst>
                                </p:cTn>
                              </p:par>
                              <p:par>
                                <p:cTn id="285" presetID="1" presetClass="emph" presetSubtype="2" fill="hold" nodeType="withEffect">
                                  <p:stCondLst>
                                    <p:cond delay="0"/>
                                  </p:stCondLst>
                                  <p:childTnLst>
                                    <p:animClr clrSpc="rgb" dir="cw">
                                      <p:cBhvr>
                                        <p:cTn id="286" dur="1000" fill="hold"/>
                                        <p:tgtEl>
                                          <p:spTgt spid="48"/>
                                        </p:tgtEl>
                                        <p:attrNameLst>
                                          <p:attrName>fillcolor</p:attrName>
                                        </p:attrNameLst>
                                      </p:cBhvr>
                                      <p:to>
                                        <a:srgbClr val="B4DCFA"/>
                                      </p:to>
                                    </p:animClr>
                                    <p:set>
                                      <p:cBhvr>
                                        <p:cTn id="287" dur="1000" fill="hold"/>
                                        <p:tgtEl>
                                          <p:spTgt spid="48"/>
                                        </p:tgtEl>
                                        <p:attrNameLst>
                                          <p:attrName>fill.type</p:attrName>
                                        </p:attrNameLst>
                                      </p:cBhvr>
                                      <p:to>
                                        <p:strVal val="solid"/>
                                      </p:to>
                                    </p:set>
                                    <p:set>
                                      <p:cBhvr>
                                        <p:cTn id="288" dur="1000" fill="hold"/>
                                        <p:tgtEl>
                                          <p:spTgt spid="48"/>
                                        </p:tgtEl>
                                        <p:attrNameLst>
                                          <p:attrName>fill.on</p:attrName>
                                        </p:attrNameLst>
                                      </p:cBhvr>
                                      <p:to>
                                        <p:strVal val="true"/>
                                      </p:to>
                                    </p:set>
                                  </p:childTnLst>
                                </p:cTn>
                              </p:par>
                            </p:childTnLst>
                          </p:cTn>
                        </p:par>
                        <p:par>
                          <p:cTn id="289" fill="hold">
                            <p:stCondLst>
                              <p:cond delay="1000"/>
                            </p:stCondLst>
                            <p:childTnLst>
                              <p:par>
                                <p:cTn id="290" presetID="9" presetClass="entr" presetSubtype="0" fill="hold" grpId="4" nodeType="afterEffect">
                                  <p:stCondLst>
                                    <p:cond delay="0"/>
                                  </p:stCondLst>
                                  <p:childTnLst>
                                    <p:set>
                                      <p:cBhvr>
                                        <p:cTn id="291" dur="1" fill="hold">
                                          <p:stCondLst>
                                            <p:cond delay="0"/>
                                          </p:stCondLst>
                                        </p:cTn>
                                        <p:tgtEl>
                                          <p:spTgt spid="16"/>
                                        </p:tgtEl>
                                        <p:attrNameLst>
                                          <p:attrName>style.visibility</p:attrName>
                                        </p:attrNameLst>
                                      </p:cBhvr>
                                      <p:to>
                                        <p:strVal val="visible"/>
                                      </p:to>
                                    </p:set>
                                    <p:animEffect transition="in" filter="dissolve">
                                      <p:cBhvr>
                                        <p:cTn id="292" dur="1000"/>
                                        <p:tgtEl>
                                          <p:spTgt spid="16"/>
                                        </p:tgtEl>
                                      </p:cBhvr>
                                    </p:animEffect>
                                  </p:childTnLst>
                                </p:cTn>
                              </p:par>
                            </p:childTnLst>
                          </p:cTn>
                        </p:par>
                      </p:childTnLst>
                    </p:cTn>
                  </p:par>
                </p:childTnLst>
              </p:cTn>
              <p:nextCondLst>
                <p:cond evt="onClick" delay="0">
                  <p:tgtEl>
                    <p:spTgt spid="47"/>
                  </p:tgtEl>
                </p:cond>
              </p:nextCondLst>
            </p:seq>
            <p:seq concurrent="1" nextAc="seek">
              <p:cTn id="293" restart="whenNotActive" fill="hold" evtFilter="cancelBubble" nodeType="interactiveSeq">
                <p:stCondLst>
                  <p:cond evt="onClick" delay="0">
                    <p:tgtEl>
                      <p:spTgt spid="57"/>
                    </p:tgtEl>
                  </p:cond>
                </p:stCondLst>
                <p:endSync evt="end" delay="0">
                  <p:rtn val="all"/>
                </p:endSync>
                <p:childTnLst>
                  <p:par>
                    <p:cTn id="294" fill="hold">
                      <p:stCondLst>
                        <p:cond delay="0"/>
                      </p:stCondLst>
                      <p:childTnLst>
                        <p:par>
                          <p:cTn id="295" fill="hold">
                            <p:stCondLst>
                              <p:cond delay="0"/>
                            </p:stCondLst>
                            <p:childTnLst>
                              <p:par>
                                <p:cTn id="296" presetID="26" presetClass="emph" presetSubtype="0" fill="hold" grpId="1" nodeType="clickEffect">
                                  <p:stCondLst>
                                    <p:cond delay="0"/>
                                  </p:stCondLst>
                                  <p:iterate type="lt">
                                    <p:tmPct val="0"/>
                                  </p:iterate>
                                  <p:childTnLst>
                                    <p:animEffect transition="out" filter="fade">
                                      <p:cBhvr>
                                        <p:cTn id="297" dur="500" tmFilter="0, 0; .2, .5; .8, .5; 1, 0"/>
                                        <p:tgtEl>
                                          <p:spTgt spid="57"/>
                                        </p:tgtEl>
                                      </p:cBhvr>
                                    </p:animEffect>
                                    <p:animScale>
                                      <p:cBhvr>
                                        <p:cTn id="298" dur="250" autoRev="1" fill="hold"/>
                                        <p:tgtEl>
                                          <p:spTgt spid="57"/>
                                        </p:tgtEl>
                                      </p:cBhvr>
                                      <p:by x="105000" y="105000"/>
                                    </p:animScale>
                                  </p:childTnLst>
                                </p:cTn>
                              </p:par>
                            </p:childTnLst>
                          </p:cTn>
                        </p:par>
                        <p:par>
                          <p:cTn id="299" fill="hold">
                            <p:stCondLst>
                              <p:cond delay="500"/>
                            </p:stCondLst>
                            <p:childTnLst>
                              <p:par>
                                <p:cTn id="300" presetID="22" presetClass="entr" presetSubtype="8" fill="hold" grpId="0" nodeType="afterEffect">
                                  <p:stCondLst>
                                    <p:cond delay="0"/>
                                  </p:stCondLst>
                                  <p:iterate type="lt">
                                    <p:tmPct val="10000"/>
                                  </p:iterate>
                                  <p:childTnLst>
                                    <p:set>
                                      <p:cBhvr>
                                        <p:cTn id="301" dur="1" fill="hold">
                                          <p:stCondLst>
                                            <p:cond delay="0"/>
                                          </p:stCondLst>
                                        </p:cTn>
                                        <p:tgtEl>
                                          <p:spTgt spid="70"/>
                                        </p:tgtEl>
                                        <p:attrNameLst>
                                          <p:attrName>style.visibility</p:attrName>
                                        </p:attrNameLst>
                                      </p:cBhvr>
                                      <p:to>
                                        <p:strVal val="visible"/>
                                      </p:to>
                                    </p:set>
                                    <p:animEffect transition="in" filter="wipe(left)">
                                      <p:cBhvr>
                                        <p:cTn id="302" dur="1000"/>
                                        <p:tgtEl>
                                          <p:spTgt spid="70"/>
                                        </p:tgtEl>
                                      </p:cBhvr>
                                    </p:animEffect>
                                  </p:childTnLst>
                                </p:cTn>
                              </p:par>
                              <p:par>
                                <p:cTn id="303" presetID="1" presetClass="entr" presetSubtype="0" fill="hold" grpId="1" nodeType="withEffect">
                                  <p:stCondLst>
                                    <p:cond delay="0"/>
                                  </p:stCondLst>
                                  <p:iterate type="lt">
                                    <p:tmAbs val="0"/>
                                  </p:iterate>
                                  <p:childTnLst>
                                    <p:set>
                                      <p:cBhvr>
                                        <p:cTn id="304" dur="1" fill="hold">
                                          <p:stCondLst>
                                            <p:cond delay="2699"/>
                                          </p:stCondLst>
                                        </p:cTn>
                                        <p:tgtEl>
                                          <p:spTgt spid="70"/>
                                        </p:tgtEl>
                                        <p:attrNameLst>
                                          <p:attrName>style.visibility</p:attrName>
                                        </p:attrNameLst>
                                      </p:cBhvr>
                                      <p:to>
                                        <p:strVal val="visible"/>
                                      </p:to>
                                    </p:set>
                                  </p:childTnLst>
                                  <p:subTnLst>
                                    <p:audio>
                                      <p:cMediaNode>
                                        <p:cTn display="0" masterRel="sameClick">
                                          <p:stCondLst>
                                            <p:cond evt="begin" delay="0">
                                              <p:tn val="303"/>
                                            </p:cond>
                                          </p:stCondLst>
                                          <p:endCondLst>
                                            <p:cond evt="onStopAudio" delay="0">
                                              <p:tgtEl>
                                                <p:sldTgt/>
                                              </p:tgtEl>
                                            </p:cond>
                                          </p:endCondLst>
                                        </p:cTn>
                                        <p:tgtEl>
                                          <p:sndTgt r:embed="rId6" name="cpL01S02_Clip_2.wav"/>
                                        </p:tgtEl>
                                      </p:cMediaNode>
                                    </p:audio>
                                  </p:subTnLst>
                                </p:cTn>
                              </p:par>
                            </p:childTnLst>
                          </p:cTn>
                        </p:par>
                        <p:par>
                          <p:cTn id="305" fill="hold">
                            <p:stCondLst>
                              <p:cond delay="3200"/>
                            </p:stCondLst>
                            <p:childTnLst>
                              <p:par>
                                <p:cTn id="306" presetID="16" presetClass="emph" presetSubtype="0" fill="hold" grpId="2" nodeType="afterEffect">
                                  <p:stCondLst>
                                    <p:cond delay="0"/>
                                  </p:stCondLst>
                                  <p:iterate type="lt">
                                    <p:tmPct val="4000"/>
                                  </p:iterate>
                                  <p:childTnLst>
                                    <p:set>
                                      <p:cBhvr override="childStyle">
                                        <p:cTn id="307" dur="500" fill="hold"/>
                                        <p:tgtEl>
                                          <p:spTgt spid="57"/>
                                        </p:tgtEl>
                                        <p:attrNameLst>
                                          <p:attrName>style.color</p:attrName>
                                        </p:attrNameLst>
                                      </p:cBhvr>
                                      <p:to>
                                        <p:clrVal>
                                          <a:srgbClr val="C00000"/>
                                        </p:clrVal>
                                      </p:to>
                                    </p:set>
                                    <p:set>
                                      <p:cBhvr>
                                        <p:cTn id="308" dur="500" fill="hold"/>
                                        <p:tgtEl>
                                          <p:spTgt spid="57"/>
                                        </p:tgtEl>
                                        <p:attrNameLst>
                                          <p:attrName>fillcolor</p:attrName>
                                        </p:attrNameLst>
                                      </p:cBhvr>
                                      <p:to>
                                        <p:clrVal>
                                          <a:srgbClr val="C00000"/>
                                        </p:clrVal>
                                      </p:to>
                                    </p:set>
                                    <p:set>
                                      <p:cBhvr>
                                        <p:cTn id="309" dur="500" fill="hold"/>
                                        <p:tgtEl>
                                          <p:spTgt spid="57"/>
                                        </p:tgtEl>
                                        <p:attrNameLst>
                                          <p:attrName>fill.type</p:attrName>
                                        </p:attrNameLst>
                                      </p:cBhvr>
                                      <p:to>
                                        <p:strVal val="solid"/>
                                      </p:to>
                                    </p:set>
                                  </p:childTnLst>
                                </p:cTn>
                              </p:par>
                            </p:childTnLst>
                          </p:cTn>
                        </p:par>
                      </p:childTnLst>
                    </p:cTn>
                  </p:par>
                </p:childTnLst>
              </p:cTn>
              <p:nextCondLst>
                <p:cond evt="onClick" delay="0">
                  <p:tgtEl>
                    <p:spTgt spid="57"/>
                  </p:tgtEl>
                </p:cond>
              </p:nextCondLst>
            </p:seq>
          </p:childTnLst>
        </p:cTn>
      </p:par>
    </p:tnLst>
    <p:bldLst>
      <p:bldP spid="4" grpId="0"/>
      <p:bldP spid="4" grpId="1"/>
      <p:bldP spid="4" grpId="2"/>
      <p:bldP spid="4" grpId="3"/>
      <p:bldP spid="5" grpId="0" animBg="1"/>
      <p:bldP spid="5" grpId="1" animBg="1"/>
      <p:bldP spid="5" grpId="2" animBg="1"/>
      <p:bldP spid="29" grpId="0"/>
      <p:bldP spid="29"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59" grpId="0"/>
      <p:bldP spid="59" grpId="1"/>
      <p:bldP spid="57" grpId="0" animBg="1"/>
      <p:bldP spid="57" grpId="1" animBg="1"/>
      <p:bldP spid="57" grpId="2" animBg="1"/>
      <p:bldP spid="70" grpId="0"/>
      <p:bldP spid="70" grpId="1"/>
      <p:bldP spid="46" grpId="0"/>
      <p:bldP spid="46" grpId="1"/>
      <p:bldP spid="78" grpId="0"/>
      <p:bldP spid="7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ovéPole 59">
            <a:extLst>
              <a:ext uri="{FF2B5EF4-FFF2-40B4-BE49-F238E27FC236}">
                <a16:creationId xmlns:a16="http://schemas.microsoft.com/office/drawing/2014/main" id="{05FC8A4A-3761-4383-881C-9096ADBF4AD7}"/>
              </a:ext>
            </a:extLst>
          </p:cNvPr>
          <p:cNvSpPr txBox="1"/>
          <p:nvPr/>
        </p:nvSpPr>
        <p:spPr>
          <a:xfrm>
            <a:off x="1512000" y="4323832"/>
            <a:ext cx="7314888"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Dual-strike option: payoff is a higher intrinsic value among two options written on two different underlying </a:t>
            </a:r>
            <a:r>
              <a:rPr lang="en-GB" sz="1600" dirty="0" smtClean="0">
                <a:latin typeface="Cambria Math"/>
                <a:ea typeface="Cambria Math" panose="02040503050406030204" pitchFamily="18" charset="0"/>
              </a:rPr>
              <a:t>assets</a:t>
            </a:r>
            <a:r>
              <a:rPr lang="cs-CZ" sz="1600" dirty="0" smtClean="0">
                <a:latin typeface="Cambria Math"/>
                <a:ea typeface="Cambria Math" panose="02040503050406030204" pitchFamily="18" charset="0"/>
              </a:rPr>
              <a:t>		</a:t>
            </a:r>
            <a:endParaRPr lang="en-GB" sz="1600" dirty="0">
              <a:latin typeface="Cambria Math" panose="02040503050406030204" pitchFamily="18" charset="0"/>
              <a:ea typeface="Cambria Math" panose="02040503050406030204" pitchFamily="18" charset="0"/>
            </a:endParaRPr>
          </a:p>
        </p:txBody>
      </p:sp>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12</a:t>
            </a:fld>
            <a:endParaRPr lang="cs-CZ" dirty="0"/>
          </a:p>
        </p:txBody>
      </p:sp>
      <p:sp>
        <p:nvSpPr>
          <p:cNvPr id="4" name="Nadpis 3"/>
          <p:cNvSpPr>
            <a:spLocks noGrp="1"/>
          </p:cNvSpPr>
          <p:nvPr>
            <p:ph type="title"/>
          </p:nvPr>
        </p:nvSpPr>
        <p:spPr>
          <a:xfrm>
            <a:off x="144000" y="144000"/>
            <a:ext cx="3851936" cy="648072"/>
          </a:xfrm>
        </p:spPr>
        <p:txBody>
          <a:bodyPr/>
          <a:lstStyle/>
          <a:p>
            <a:r>
              <a:rPr lang="en-GB" dirty="0" smtClean="0">
                <a:solidFill>
                  <a:srgbClr val="000000"/>
                </a:solidFill>
              </a:rPr>
              <a:t>Multiple</a:t>
            </a:r>
            <a:r>
              <a:rPr lang="cs-CZ" dirty="0" smtClean="0">
                <a:solidFill>
                  <a:srgbClr val="000000"/>
                </a:solidFill>
              </a:rPr>
              <a:t>-</a:t>
            </a:r>
            <a:r>
              <a:rPr lang="en-GB" dirty="0" smtClean="0">
                <a:solidFill>
                  <a:srgbClr val="000000"/>
                </a:solidFill>
              </a:rPr>
              <a:t>asset options</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1</a:t>
            </a:r>
            <a:endParaRPr lang="en-GB" sz="800" dirty="0">
              <a:solidFill>
                <a:srgbClr val="FFFF00"/>
              </a:solidFill>
            </a:endParaRPr>
          </a:p>
        </p:txBody>
      </p:sp>
      <p:sp>
        <p:nvSpPr>
          <p:cNvPr id="29" name="TextovéPole 28"/>
          <p:cNvSpPr txBox="1"/>
          <p:nvPr/>
        </p:nvSpPr>
        <p:spPr>
          <a:xfrm>
            <a:off x="864000" y="937295"/>
            <a:ext cx="226784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Description</a:t>
            </a:r>
            <a:endParaRPr lang="en-GB" sz="2200"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Za hotovostní tok s uvedenými vlastnostmi nabyvatel prosté obligace platí její cenu. Stanovení výše této ceny patří k základním analytickým úlohám, jimž se hned začneme věnovat.</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TextovéPole 58"/>
          <p:cNvSpPr txBox="1"/>
          <p:nvPr/>
        </p:nvSpPr>
        <p:spPr>
          <a:xfrm>
            <a:off x="1187623" y="1256593"/>
            <a:ext cx="7776377"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solidFill>
                  <a:srgbClr val="7030A0"/>
                </a:solidFill>
                <a:latin typeface="Cambria Math" panose="02040503050406030204" pitchFamily="18" charset="0"/>
                <a:ea typeface="Cambria Math" panose="02040503050406030204" pitchFamily="18" charset="0"/>
              </a:rPr>
              <a:t>Multiple-asset (correlation)</a:t>
            </a:r>
            <a:r>
              <a:rPr lang="en-GB" dirty="0">
                <a:solidFill>
                  <a:srgbClr val="7030A0"/>
                </a:solidFill>
                <a:latin typeface="Cambria Math" panose="02040503050406030204" pitchFamily="18" charset="0"/>
                <a:ea typeface="Cambria Math" panose="02040503050406030204" pitchFamily="18" charset="0"/>
              </a:rPr>
              <a:t> options </a:t>
            </a:r>
            <a:r>
              <a:rPr lang="en-GB" dirty="0" smtClean="0">
                <a:latin typeface="Cambria Math" panose="02040503050406030204" pitchFamily="18" charset="0"/>
                <a:ea typeface="Cambria Math" panose="02040503050406030204" pitchFamily="18" charset="0"/>
              </a:rPr>
              <a:t>provide payoffs that depend on prices of two or more assets rather than on the price of a single asset</a:t>
            </a:r>
            <a:endParaRPr lang="en-GB" dirty="0">
              <a:latin typeface="Cambria Math" panose="02040503050406030204" pitchFamily="18" charset="0"/>
              <a:ea typeface="Cambria Math" panose="02040503050406030204" pitchFamily="18" charset="0"/>
            </a:endParaRPr>
          </a:p>
        </p:txBody>
      </p:sp>
      <p:sp>
        <p:nvSpPr>
          <p:cNvPr id="57" name="Tlačítko akce: Zvuk 56">
            <a:hlinkClick r:id="" action="ppaction://noaction" highlightClick="1"/>
          </p:cNvPr>
          <p:cNvSpPr/>
          <p:nvPr/>
        </p:nvSpPr>
        <p:spPr>
          <a:xfrm>
            <a:off x="251520" y="2315292"/>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2</a:t>
            </a:r>
            <a:endParaRPr lang="en-GB" sz="800" dirty="0">
              <a:solidFill>
                <a:srgbClr val="FFFF00"/>
              </a:solidFill>
            </a:endParaRPr>
          </a:p>
        </p:txBody>
      </p:sp>
      <p:sp>
        <p:nvSpPr>
          <p:cNvPr id="70" name="TextovéPole 69"/>
          <p:cNvSpPr txBox="1"/>
          <p:nvPr/>
        </p:nvSpPr>
        <p:spPr>
          <a:xfrm>
            <a:off x="864000" y="2376764"/>
            <a:ext cx="1763784"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Examples</a:t>
            </a:r>
            <a:endParaRPr lang="en-GB" sz="2200" dirty="0">
              <a:latin typeface="Cambria Math" panose="02040503050406030204" pitchFamily="18" charset="0"/>
              <a:ea typeface="Cambria Math" panose="02040503050406030204" pitchFamily="18" charset="0"/>
            </a:endParaRPr>
          </a:p>
        </p:txBody>
      </p:sp>
      <p:sp>
        <p:nvSpPr>
          <p:cNvPr id="46" name="TextovéPole 45"/>
          <p:cNvSpPr txBox="1"/>
          <p:nvPr/>
        </p:nvSpPr>
        <p:spPr>
          <a:xfrm>
            <a:off x="1187624" y="1814088"/>
            <a:ext cx="7812376"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The important variable in valuing these options is the correlation between the prices of the underlying assets</a:t>
            </a:r>
            <a:endParaRPr lang="en-GB" dirty="0">
              <a:latin typeface="Cambria Math" panose="02040503050406030204" pitchFamily="18" charset="0"/>
              <a:ea typeface="Cambria Math" panose="02040503050406030204" pitchFamily="18" charset="0"/>
            </a:endParaRPr>
          </a:p>
        </p:txBody>
      </p:sp>
      <p:sp>
        <p:nvSpPr>
          <p:cNvPr id="79" name="TextovéPole 78">
            <a:extLst>
              <a:ext uri="{FF2B5EF4-FFF2-40B4-BE49-F238E27FC236}">
                <a16:creationId xmlns:a16="http://schemas.microsoft.com/office/drawing/2014/main" id="{05FC8A4A-3761-4383-881C-9096ADBF4AD7}"/>
              </a:ext>
            </a:extLst>
          </p:cNvPr>
          <p:cNvSpPr txBox="1"/>
          <p:nvPr/>
        </p:nvSpPr>
        <p:spPr>
          <a:xfrm>
            <a:off x="1512000" y="2708920"/>
            <a:ext cx="7128000"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Basket option: payoff depends on the total performance of a portfolio (shares, currencies, indexes</a:t>
            </a:r>
            <a:r>
              <a:rPr lang="cs-CZ" sz="1600" dirty="0" smtClean="0">
                <a:latin typeface="Cambria Math"/>
                <a:ea typeface="Cambria Math" panose="02040503050406030204" pitchFamily="18" charset="0"/>
              </a:rPr>
              <a:t>,</a:t>
            </a:r>
            <a:r>
              <a:rPr lang="en-GB" sz="1600" dirty="0" smtClean="0">
                <a:latin typeface="Cambria Math"/>
                <a:ea typeface="Cambria Math" panose="02040503050406030204" pitchFamily="18" charset="0"/>
              </a:rPr>
              <a:t> etc.)</a:t>
            </a:r>
            <a:endParaRPr lang="en-GB" sz="1600" dirty="0">
              <a:latin typeface="Cambria Math" panose="02040503050406030204" pitchFamily="18" charset="0"/>
              <a:ea typeface="Cambria Math" panose="02040503050406030204" pitchFamily="18" charset="0"/>
            </a:endParaRPr>
          </a:p>
        </p:txBody>
      </p:sp>
      <mc:AlternateContent xmlns:mc="http://schemas.openxmlformats.org/markup-compatibility/2006">
        <mc:Choice xmlns:a14="http://schemas.microsoft.com/office/drawing/2010/main" Requires="a14">
          <p:sp>
            <p:nvSpPr>
              <p:cNvPr id="64" name="TextovéPole 63"/>
              <p:cNvSpPr txBox="1"/>
              <p:nvPr/>
            </p:nvSpPr>
            <p:spPr>
              <a:xfrm>
                <a:off x="5688000" y="2996952"/>
                <a:ext cx="2197589"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d>
                        <m:dPr>
                          <m:ctrlPr>
                            <a:rPr lang="cs-CZ"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m:rPr>
                                  <m:sty m:val="p"/>
                                </m:rPr>
                                <a:rPr lang="el-GR" sz="1600" b="0" i="1" smtClean="0">
                                  <a:latin typeface="Cambria Math" panose="02040503050406030204" pitchFamily="18" charset="0"/>
                                  <a:ea typeface="Cambria Math" panose="02040503050406030204" pitchFamily="18" charset="0"/>
                                </a:rPr>
                                <m:t>Σ</m:t>
                              </m:r>
                              <m:r>
                                <a:rPr lang="cs-CZ" sz="1600" b="0" i="1" smtClean="0">
                                  <a:latin typeface="Cambria Math" panose="02040503050406030204" pitchFamily="18" charset="0"/>
                                  <a:ea typeface="Cambria Math" panose="02040503050406030204" pitchFamily="18" charset="0"/>
                                </a:rPr>
                                <m:t>𝑤</m:t>
                              </m:r>
                            </m:e>
                            <m:sub>
                              <m:r>
                                <a:rPr lang="cs-CZ" sz="1600" b="0" i="1" smtClean="0">
                                  <a:latin typeface="Cambria Math" panose="02040503050406030204" pitchFamily="18" charset="0"/>
                                  <a:ea typeface="Cambria Math" panose="02040503050406030204" pitchFamily="18" charset="0"/>
                                </a:rPr>
                                <m:t>𝑖</m:t>
                              </m:r>
                            </m:sub>
                          </m:sSub>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𝑖</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𝑋</m:t>
                          </m:r>
                        </m:e>
                      </m:d>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p:sp>
            <p:nvSpPr>
              <p:cNvPr id="64" name="TextovéPole 63"/>
              <p:cNvSpPr txBox="1">
                <a:spLocks noRot="1" noChangeAspect="1" noMove="1" noResize="1" noEditPoints="1" noAdjustHandles="1" noChangeArrowheads="1" noChangeShapeType="1" noTextEdit="1"/>
              </p:cNvSpPr>
              <p:nvPr/>
            </p:nvSpPr>
            <p:spPr>
              <a:xfrm>
                <a:off x="5688000" y="2996952"/>
                <a:ext cx="2197589" cy="246221"/>
              </a:xfrm>
              <a:prstGeom prst="rect">
                <a:avLst/>
              </a:prstGeom>
              <a:blipFill>
                <a:blip r:embed="rId7"/>
                <a:stretch>
                  <a:fillRect l="-2770" r="-1662" b="-35000"/>
                </a:stretch>
              </a:blipFill>
            </p:spPr>
            <p:txBody>
              <a:bodyPr/>
              <a:lstStyle/>
              <a:p>
                <a:r>
                  <a:rPr lang="cs-CZ">
                    <a:noFill/>
                  </a:rPr>
                  <a:t> </a:t>
                </a:r>
              </a:p>
            </p:txBody>
          </p:sp>
        </mc:Fallback>
      </mc:AlternateContent>
      <p:sp>
        <p:nvSpPr>
          <p:cNvPr id="63" name="TextovéPole 62">
            <a:extLst>
              <a:ext uri="{FF2B5EF4-FFF2-40B4-BE49-F238E27FC236}">
                <a16:creationId xmlns:a16="http://schemas.microsoft.com/office/drawing/2014/main" id="{05FC8A4A-3761-4383-881C-9096ADBF4AD7}"/>
              </a:ext>
            </a:extLst>
          </p:cNvPr>
          <p:cNvSpPr txBox="1"/>
          <p:nvPr/>
        </p:nvSpPr>
        <p:spPr>
          <a:xfrm>
            <a:off x="1512000" y="3251396"/>
            <a:ext cx="7128000"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Spread option: payoff depends on the difference (spread) between two prices (interest rates, raw and refined oil, etc.)</a:t>
            </a:r>
            <a:endParaRPr lang="en-GB" sz="1600" dirty="0">
              <a:latin typeface="Cambria Math" panose="02040503050406030204" pitchFamily="18" charset="0"/>
              <a:ea typeface="Cambria Math" panose="02040503050406030204" pitchFamily="18" charset="0"/>
            </a:endParaRPr>
          </a:p>
        </p:txBody>
      </p:sp>
      <mc:AlternateContent xmlns:mc="http://schemas.openxmlformats.org/markup-compatibility/2006">
        <mc:Choice xmlns:a14="http://schemas.microsoft.com/office/drawing/2010/main" Requires="a14">
          <p:sp>
            <p:nvSpPr>
              <p:cNvPr id="66" name="TextovéPole 65"/>
              <p:cNvSpPr txBox="1"/>
              <p:nvPr/>
            </p:nvSpPr>
            <p:spPr>
              <a:xfrm>
                <a:off x="5688000" y="3542280"/>
                <a:ext cx="2430089" cy="27796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d>
                        <m:dPr>
                          <m:ctrlPr>
                            <a:rPr lang="cs-CZ" sz="1600" b="0" i="1" smtClean="0">
                              <a:latin typeface="Cambria Math" panose="02040503050406030204" pitchFamily="18" charset="0"/>
                              <a:ea typeface="Cambria Math" panose="02040503050406030204" pitchFamily="18" charset="0"/>
                            </a:rPr>
                          </m:ctrlPr>
                        </m:dPr>
                        <m:e>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1</m:t>
                              </m:r>
                            </m:sub>
                          </m:sSub>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2</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𝑥</m:t>
                          </m:r>
                        </m:e>
                      </m:d>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p:sp>
            <p:nvSpPr>
              <p:cNvPr id="66" name="TextovéPole 65"/>
              <p:cNvSpPr txBox="1">
                <a:spLocks noRot="1" noChangeAspect="1" noMove="1" noResize="1" noEditPoints="1" noAdjustHandles="1" noChangeArrowheads="1" noChangeShapeType="1" noTextEdit="1"/>
              </p:cNvSpPr>
              <p:nvPr/>
            </p:nvSpPr>
            <p:spPr>
              <a:xfrm>
                <a:off x="5688000" y="3542280"/>
                <a:ext cx="2430089" cy="277961"/>
              </a:xfrm>
              <a:prstGeom prst="rect">
                <a:avLst/>
              </a:prstGeom>
              <a:blipFill>
                <a:blip r:embed="rId8"/>
                <a:stretch>
                  <a:fillRect l="-2005" r="-1003" b="-26087"/>
                </a:stretch>
              </a:blipFill>
            </p:spPr>
            <p:txBody>
              <a:bodyPr/>
              <a:lstStyle/>
              <a:p>
                <a:r>
                  <a:rPr lang="cs-CZ">
                    <a:noFill/>
                  </a:rPr>
                  <a:t> </a:t>
                </a:r>
              </a:p>
            </p:txBody>
          </p:sp>
        </mc:Fallback>
      </mc:AlternateContent>
      <p:sp>
        <p:nvSpPr>
          <p:cNvPr id="67" name="TextovéPole 66">
            <a:extLst>
              <a:ext uri="{FF2B5EF4-FFF2-40B4-BE49-F238E27FC236}">
                <a16:creationId xmlns:a16="http://schemas.microsoft.com/office/drawing/2014/main" id="{05FC8A4A-3761-4383-881C-9096ADBF4AD7}"/>
              </a:ext>
            </a:extLst>
          </p:cNvPr>
          <p:cNvSpPr txBox="1"/>
          <p:nvPr/>
        </p:nvSpPr>
        <p:spPr>
          <a:xfrm>
            <a:off x="1512000" y="3813917"/>
            <a:ext cx="7314888"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Product option: exercise price is equal to the product of two economic variables (exports × exchange rate, sales × price, etc.)</a:t>
            </a:r>
            <a:endParaRPr lang="en-GB" sz="1600" dirty="0">
              <a:latin typeface="Cambria Math" panose="02040503050406030204" pitchFamily="18" charset="0"/>
              <a:ea typeface="Cambria Math" panose="02040503050406030204" pitchFamily="18" charset="0"/>
            </a:endParaRPr>
          </a:p>
        </p:txBody>
      </p:sp>
      <mc:AlternateContent xmlns:mc="http://schemas.openxmlformats.org/markup-compatibility/2006">
        <mc:Choice xmlns:a14="http://schemas.microsoft.com/office/drawing/2010/main" Requires="a14">
          <p:sp>
            <p:nvSpPr>
              <p:cNvPr id="68" name="TextovéPole 67"/>
              <p:cNvSpPr txBox="1"/>
              <p:nvPr/>
            </p:nvSpPr>
            <p:spPr>
              <a:xfrm>
                <a:off x="5688000" y="4630084"/>
                <a:ext cx="2465803"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1</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2</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p:sp>
            <p:nvSpPr>
              <p:cNvPr id="68" name="TextovéPole 67"/>
              <p:cNvSpPr txBox="1">
                <a:spLocks noRot="1" noChangeAspect="1" noMove="1" noResize="1" noEditPoints="1" noAdjustHandles="1" noChangeArrowheads="1" noChangeShapeType="1" noTextEdit="1"/>
              </p:cNvSpPr>
              <p:nvPr/>
            </p:nvSpPr>
            <p:spPr>
              <a:xfrm>
                <a:off x="5688000" y="4630084"/>
                <a:ext cx="2465803" cy="246221"/>
              </a:xfrm>
              <a:prstGeom prst="rect">
                <a:avLst/>
              </a:prstGeom>
              <a:blipFill>
                <a:blip r:embed="rId9"/>
                <a:stretch>
                  <a:fillRect l="-2222" r="-1481" b="-35000"/>
                </a:stretch>
              </a:blipFill>
            </p:spPr>
            <p:txBody>
              <a:bodyPr/>
              <a:lstStyle/>
              <a:p>
                <a:r>
                  <a:rPr lang="cs-CZ">
                    <a:noFill/>
                  </a:rPr>
                  <a:t> </a:t>
                </a:r>
              </a:p>
            </p:txBody>
          </p:sp>
        </mc:Fallback>
      </mc:AlternateContent>
      <mc:AlternateContent xmlns:mc="http://schemas.openxmlformats.org/markup-compatibility/2006">
        <mc:Choice xmlns:a14="http://schemas.microsoft.com/office/drawing/2010/main" Requires="a14">
          <p:sp>
            <p:nvSpPr>
              <p:cNvPr id="61" name="TextovéPole 60"/>
              <p:cNvSpPr txBox="1"/>
              <p:nvPr/>
            </p:nvSpPr>
            <p:spPr>
              <a:xfrm>
                <a:off x="5688000" y="4095292"/>
                <a:ext cx="2283254"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sSub>
                        <m:sSubPr>
                          <m:ctrlPr>
                            <a:rPr lang="cs-CZ" sz="1600" i="1">
                              <a:latin typeface="Cambria Math" panose="02040503050406030204" pitchFamily="18" charset="0"/>
                              <a:ea typeface="Cambria Math" panose="02040503050406030204" pitchFamily="18" charset="0"/>
                            </a:rPr>
                          </m:ctrlPr>
                        </m:sSubPr>
                        <m:e>
                          <m:r>
                            <a:rPr lang="cs-CZ" sz="1600" i="1">
                              <a:latin typeface="Cambria Math" panose="02040503050406030204" pitchFamily="18" charset="0"/>
                              <a:ea typeface="Cambria Math" panose="02040503050406030204" pitchFamily="18" charset="0"/>
                            </a:rPr>
                            <m:t>(</m:t>
                          </m:r>
                          <m:r>
                            <a:rPr lang="cs-CZ" sz="1600" i="1">
                              <a:latin typeface="Cambria Math" panose="02040503050406030204" pitchFamily="18" charset="0"/>
                              <a:ea typeface="Cambria Math" panose="02040503050406030204" pitchFamily="18" charset="0"/>
                            </a:rPr>
                            <m:t>𝑆</m:t>
                          </m:r>
                        </m:e>
                        <m:sub>
                          <m:r>
                            <a:rPr lang="cs-CZ" sz="1600" i="1">
                              <a:latin typeface="Cambria Math" panose="02040503050406030204" pitchFamily="18" charset="0"/>
                              <a:ea typeface="Cambria Math" panose="02040503050406030204" pitchFamily="18" charset="0"/>
                            </a:rPr>
                            <m:t>1</m:t>
                          </m:r>
                        </m:sub>
                      </m:sSub>
                      <m:r>
                        <a:rPr lang="cs-CZ" sz="1600" i="1">
                          <a:latin typeface="Cambria Math" panose="02040503050406030204" pitchFamily="18" charset="0"/>
                          <a:ea typeface="Cambria Math" panose="02040503050406030204" pitchFamily="18" charset="0"/>
                        </a:rPr>
                        <m:t>×</m:t>
                      </m:r>
                      <m:sSub>
                        <m:sSubPr>
                          <m:ctrlPr>
                            <a:rPr lang="cs-CZ" sz="1600" i="1">
                              <a:latin typeface="Cambria Math" panose="02040503050406030204" pitchFamily="18" charset="0"/>
                              <a:ea typeface="Cambria Math" panose="02040503050406030204" pitchFamily="18" charset="0"/>
                            </a:rPr>
                          </m:ctrlPr>
                        </m:sSubPr>
                        <m:e>
                          <m:r>
                            <a:rPr lang="cs-CZ" sz="1600" i="1">
                              <a:latin typeface="Cambria Math" panose="02040503050406030204" pitchFamily="18" charset="0"/>
                              <a:ea typeface="Cambria Math" panose="02040503050406030204" pitchFamily="18" charset="0"/>
                            </a:rPr>
                            <m:t>𝑆</m:t>
                          </m:r>
                        </m:e>
                        <m:sub>
                          <m:r>
                            <a:rPr lang="cs-CZ" sz="1600" i="1">
                              <a:latin typeface="Cambria Math" panose="02040503050406030204" pitchFamily="18" charset="0"/>
                              <a:ea typeface="Cambria Math" panose="02040503050406030204" pitchFamily="18" charset="0"/>
                            </a:rPr>
                            <m:t>2</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𝑋</m:t>
                      </m:r>
                      <m:r>
                        <a:rPr lang="cs-CZ" sz="1600" i="1">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p:sp>
            <p:nvSpPr>
              <p:cNvPr id="61" name="TextovéPole 60"/>
              <p:cNvSpPr txBox="1">
                <a:spLocks noRot="1" noChangeAspect="1" noMove="1" noResize="1" noEditPoints="1" noAdjustHandles="1" noChangeArrowheads="1" noChangeShapeType="1" noTextEdit="1"/>
              </p:cNvSpPr>
              <p:nvPr/>
            </p:nvSpPr>
            <p:spPr>
              <a:xfrm>
                <a:off x="5688000" y="4095292"/>
                <a:ext cx="2283254" cy="246221"/>
              </a:xfrm>
              <a:prstGeom prst="rect">
                <a:avLst/>
              </a:prstGeom>
              <a:blipFill>
                <a:blip r:embed="rId10"/>
                <a:stretch>
                  <a:fillRect l="-2667" r="-1600" b="-35000"/>
                </a:stretch>
              </a:blipFill>
            </p:spPr>
            <p:txBody>
              <a:bodyPr/>
              <a:lstStyle/>
              <a:p>
                <a:r>
                  <a:rPr lang="cs-CZ">
                    <a:noFill/>
                  </a:rPr>
                  <a:t> </a:t>
                </a:r>
              </a:p>
            </p:txBody>
          </p:sp>
        </mc:Fallback>
      </mc:AlternateContent>
      <p:sp>
        <p:nvSpPr>
          <p:cNvPr id="62" name="TextovéPole 61">
            <a:extLst>
              <a:ext uri="{FF2B5EF4-FFF2-40B4-BE49-F238E27FC236}">
                <a16:creationId xmlns:a16="http://schemas.microsoft.com/office/drawing/2014/main" id="{05FC8A4A-3761-4383-881C-9096ADBF4AD7}"/>
              </a:ext>
            </a:extLst>
          </p:cNvPr>
          <p:cNvSpPr txBox="1"/>
          <p:nvPr/>
        </p:nvSpPr>
        <p:spPr>
          <a:xfrm>
            <a:off x="1512000" y="4846108"/>
            <a:ext cx="7501292"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Rainbow option: payoff is the highest appreciation among two or more indexes</a:t>
            </a:r>
            <a:endParaRPr lang="en-GB" sz="1600" dirty="0">
              <a:latin typeface="Cambria Math" panose="02040503050406030204" pitchFamily="18" charset="0"/>
              <a:ea typeface="Cambria Math" panose="02040503050406030204" pitchFamily="18" charset="0"/>
            </a:endParaRPr>
          </a:p>
        </p:txBody>
      </p:sp>
      <mc:AlternateContent xmlns:mc="http://schemas.openxmlformats.org/markup-compatibility/2006">
        <mc:Choice xmlns:a14="http://schemas.microsoft.com/office/drawing/2010/main" Requires="a14">
          <p:sp>
            <p:nvSpPr>
              <p:cNvPr id="65" name="TextovéPole 64"/>
              <p:cNvSpPr txBox="1"/>
              <p:nvPr/>
            </p:nvSpPr>
            <p:spPr>
              <a:xfrm>
                <a:off x="5688000" y="5126995"/>
                <a:ext cx="2419765"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𝐼</m:t>
                          </m:r>
                        </m:e>
                        <m:sub>
                          <m:r>
                            <a:rPr lang="cs-CZ" sz="1600" b="0" i="1" smtClean="0">
                              <a:latin typeface="Cambria Math" panose="02040503050406030204" pitchFamily="18" charset="0"/>
                              <a:ea typeface="Cambria Math" panose="02040503050406030204" pitchFamily="18" charset="0"/>
                            </a:rPr>
                            <m:t>1</m:t>
                          </m:r>
                        </m:sub>
                      </m:sSub>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𝐼</m:t>
                          </m:r>
                        </m:e>
                        <m:sub>
                          <m:r>
                            <a:rPr lang="cs-CZ" sz="1600" b="0" i="1" smtClean="0">
                              <a:latin typeface="Cambria Math" panose="02040503050406030204" pitchFamily="18" charset="0"/>
                              <a:ea typeface="Cambria Math" panose="02040503050406030204" pitchFamily="18" charset="0"/>
                            </a:rPr>
                            <m:t>2</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𝐼</m:t>
                      </m:r>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p:sp>
            <p:nvSpPr>
              <p:cNvPr id="65" name="TextovéPole 64"/>
              <p:cNvSpPr txBox="1">
                <a:spLocks noRot="1" noChangeAspect="1" noMove="1" noResize="1" noEditPoints="1" noAdjustHandles="1" noChangeArrowheads="1" noChangeShapeType="1" noTextEdit="1"/>
              </p:cNvSpPr>
              <p:nvPr/>
            </p:nvSpPr>
            <p:spPr>
              <a:xfrm>
                <a:off x="5688000" y="5126995"/>
                <a:ext cx="2419765" cy="246221"/>
              </a:xfrm>
              <a:prstGeom prst="rect">
                <a:avLst/>
              </a:prstGeom>
              <a:blipFill>
                <a:blip r:embed="rId11"/>
                <a:stretch>
                  <a:fillRect l="-2267" r="-1763" b="-37500"/>
                </a:stretch>
              </a:blipFill>
            </p:spPr>
            <p:txBody>
              <a:bodyPr/>
              <a:lstStyle/>
              <a:p>
                <a:r>
                  <a:rPr lang="cs-CZ">
                    <a:noFill/>
                  </a:rPr>
                  <a:t> </a:t>
                </a:r>
              </a:p>
            </p:txBody>
          </p:sp>
        </mc:Fallback>
      </mc:AlternateContent>
      <p:sp>
        <p:nvSpPr>
          <p:cNvPr id="69" name="TextovéPole 68">
            <a:extLst>
              <a:ext uri="{FF2B5EF4-FFF2-40B4-BE49-F238E27FC236}">
                <a16:creationId xmlns:a16="http://schemas.microsoft.com/office/drawing/2014/main" id="{05FC8A4A-3761-4383-881C-9096ADBF4AD7}"/>
              </a:ext>
            </a:extLst>
          </p:cNvPr>
          <p:cNvSpPr txBox="1"/>
          <p:nvPr/>
        </p:nvSpPr>
        <p:spPr>
          <a:xfrm>
            <a:off x="1512000" y="5349137"/>
            <a:ext cx="7501292"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Exchange option: payoff consists in the exchange of one asset for another (shares of two companies)</a:t>
            </a:r>
            <a:endParaRPr lang="en-GB" sz="1600" dirty="0">
              <a:latin typeface="Cambria Math" panose="02040503050406030204" pitchFamily="18" charset="0"/>
              <a:ea typeface="Cambria Math" panose="02040503050406030204" pitchFamily="18" charset="0"/>
            </a:endParaRPr>
          </a:p>
        </p:txBody>
      </p:sp>
      <mc:AlternateContent xmlns:mc="http://schemas.openxmlformats.org/markup-compatibility/2006">
        <mc:Choice xmlns:a14="http://schemas.microsoft.com/office/drawing/2010/main" Requires="a14">
          <p:sp>
            <p:nvSpPr>
              <p:cNvPr id="71" name="TextovéPole 70"/>
              <p:cNvSpPr txBox="1"/>
              <p:nvPr/>
            </p:nvSpPr>
            <p:spPr>
              <a:xfrm>
                <a:off x="5688000" y="5626219"/>
                <a:ext cx="1953740"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1</m:t>
                          </m:r>
                        </m:sub>
                      </m:sSub>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2</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p:sp>
            <p:nvSpPr>
              <p:cNvPr id="71" name="TextovéPole 70"/>
              <p:cNvSpPr txBox="1">
                <a:spLocks noRot="1" noChangeAspect="1" noMove="1" noResize="1" noEditPoints="1" noAdjustHandles="1" noChangeArrowheads="1" noChangeShapeType="1" noTextEdit="1"/>
              </p:cNvSpPr>
              <p:nvPr/>
            </p:nvSpPr>
            <p:spPr>
              <a:xfrm>
                <a:off x="5688000" y="5626219"/>
                <a:ext cx="1953740" cy="246221"/>
              </a:xfrm>
              <a:prstGeom prst="rect">
                <a:avLst/>
              </a:prstGeom>
              <a:blipFill>
                <a:blip r:embed="rId12"/>
                <a:stretch>
                  <a:fillRect l="-3115" r="-1869" b="-35000"/>
                </a:stretch>
              </a:blipFill>
            </p:spPr>
            <p:txBody>
              <a:bodyPr/>
              <a:lstStyle/>
              <a:p>
                <a:r>
                  <a:rPr lang="cs-CZ">
                    <a:noFill/>
                  </a:rPr>
                  <a:t> </a:t>
                </a:r>
              </a:p>
            </p:txBody>
          </p:sp>
        </mc:Fallback>
      </mc:AlternateContent>
    </p:spTree>
    <p:extLst>
      <p:ext uri="{BB962C8B-B14F-4D97-AF65-F5344CB8AC3E}">
        <p14:creationId xmlns:p14="http://schemas.microsoft.com/office/powerpoint/2010/main" val="20959509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4 2.96296E-6 L -2.77778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par>
                          <p:cTn id="78" fill="hold">
                            <p:stCondLst>
                              <p:cond delay="11550"/>
                            </p:stCondLst>
                            <p:childTnLst>
                              <p:par>
                                <p:cTn id="79" presetID="22" presetClass="entr" presetSubtype="8" fill="hold" grpId="0" nodeType="afterEffect">
                                  <p:stCondLst>
                                    <p:cond delay="0"/>
                                  </p:stCondLst>
                                  <p:iterate type="lt">
                                    <p:tmPct val="10000"/>
                                  </p:iterate>
                                  <p:childTnLst>
                                    <p:set>
                                      <p:cBhvr>
                                        <p:cTn id="80" dur="1" fill="hold">
                                          <p:stCondLst>
                                            <p:cond delay="0"/>
                                          </p:stCondLst>
                                        </p:cTn>
                                        <p:tgtEl>
                                          <p:spTgt spid="59"/>
                                        </p:tgtEl>
                                        <p:attrNameLst>
                                          <p:attrName>style.visibility</p:attrName>
                                        </p:attrNameLst>
                                      </p:cBhvr>
                                      <p:to>
                                        <p:strVal val="visible"/>
                                      </p:to>
                                    </p:set>
                                    <p:animEffect transition="in" filter="wipe(left)">
                                      <p:cBhvr>
                                        <p:cTn id="81" dur="500"/>
                                        <p:tgtEl>
                                          <p:spTgt spid="59"/>
                                        </p:tgtEl>
                                      </p:cBhvr>
                                    </p:animEffect>
                                  </p:childTnLst>
                                </p:cTn>
                              </p:par>
                              <p:par>
                                <p:cTn id="82" presetID="1" presetClass="entr" presetSubtype="0" fill="hold" grpId="1" nodeType="withEffect">
                                  <p:stCondLst>
                                    <p:cond delay="0"/>
                                  </p:stCondLst>
                                  <p:iterate type="lt">
                                    <p:tmAbs val="0"/>
                                  </p:iterate>
                                  <p:childTnLst>
                                    <p:set>
                                      <p:cBhvr>
                                        <p:cTn id="83" dur="1" fill="hold">
                                          <p:stCondLst>
                                            <p:cond delay="11999"/>
                                          </p:stCondLst>
                                        </p:cTn>
                                        <p:tgtEl>
                                          <p:spTgt spid="5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cpL01S02_Clip_2_1.wav"/>
                                        </p:tgtEl>
                                      </p:cMediaNode>
                                    </p:audio>
                                  </p:subTnLst>
                                </p:cTn>
                              </p:par>
                              <p:par>
                                <p:cTn id="84" presetID="9" presetClass="entr" presetSubtype="0" fill="hold" grpId="2"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dissolve">
                                      <p:cBhvr>
                                        <p:cTn id="86" dur="500"/>
                                        <p:tgtEl>
                                          <p:spTgt spid="16"/>
                                        </p:tgtEl>
                                      </p:cBhvr>
                                    </p:animEffect>
                                  </p:childTnLst>
                                </p:cTn>
                              </p:par>
                              <p:par>
                                <p:cTn id="87" presetID="64" presetClass="path" presetSubtype="0" accel="50000" decel="50000" fill="hold" nodeType="withEffect">
                                  <p:stCondLst>
                                    <p:cond delay="0"/>
                                  </p:stCondLst>
                                  <p:childTnLst>
                                    <p:animMotion origin="layout" path="M 0.02986 0.04004 L 0.0276 -0.1419 " pathEditMode="relative" rAng="0" ptsTypes="AA">
                                      <p:cBhvr>
                                        <p:cTn id="88" dur="1000" fill="hold"/>
                                        <p:tgtEl>
                                          <p:spTgt spid="40"/>
                                        </p:tgtEl>
                                        <p:attrNameLst>
                                          <p:attrName>ppt_x</p:attrName>
                                          <p:attrName>ppt_y</p:attrName>
                                        </p:attrNameLst>
                                      </p:cBhvr>
                                      <p:rCtr x="-122" y="-9097"/>
                                    </p:animMotion>
                                  </p:childTnLst>
                                </p:cTn>
                              </p:par>
                              <p:par>
                                <p:cTn id="89" presetID="64" presetClass="path" presetSubtype="0" accel="50000" decel="50000" fill="hold" nodeType="withEffect">
                                  <p:stCondLst>
                                    <p:cond delay="0"/>
                                  </p:stCondLst>
                                  <p:childTnLst>
                                    <p:animMotion origin="layout" path="M 0.02847 0.04329 L 0.02621 -0.23657 " pathEditMode="fixed" rAng="0" ptsTypes="AA">
                                      <p:cBhvr>
                                        <p:cTn id="90" dur="1000" fill="hold"/>
                                        <p:tgtEl>
                                          <p:spTgt spid="53"/>
                                        </p:tgtEl>
                                        <p:attrNameLst>
                                          <p:attrName>ppt_x</p:attrName>
                                          <p:attrName>ppt_y</p:attrName>
                                        </p:attrNameLst>
                                      </p:cBhvr>
                                      <p:rCtr x="-122" y="-14005"/>
                                    </p:animMotion>
                                  </p:childTnLst>
                                </p:cTn>
                              </p:par>
                            </p:childTnLst>
                          </p:cTn>
                        </p:par>
                        <p:par>
                          <p:cTn id="91" fill="hold">
                            <p:stCondLst>
                              <p:cond delay="23550"/>
                            </p:stCondLst>
                            <p:childTnLst>
                              <p:par>
                                <p:cTn id="92" presetID="2" presetClass="exit" presetSubtype="4" fill="hold" nodeType="afterEffect">
                                  <p:stCondLst>
                                    <p:cond delay="0"/>
                                  </p:stCondLst>
                                  <p:childTnLst>
                                    <p:anim calcmode="lin" valueType="num">
                                      <p:cBhvr additive="base">
                                        <p:cTn id="93" dur="500"/>
                                        <p:tgtEl>
                                          <p:spTgt spid="40"/>
                                        </p:tgtEl>
                                        <p:attrNameLst>
                                          <p:attrName>ppt_x</p:attrName>
                                        </p:attrNameLst>
                                      </p:cBhvr>
                                      <p:tavLst>
                                        <p:tav tm="0">
                                          <p:val>
                                            <p:strVal val="ppt_x"/>
                                          </p:val>
                                        </p:tav>
                                        <p:tav tm="100000">
                                          <p:val>
                                            <p:strVal val="ppt_x"/>
                                          </p:val>
                                        </p:tav>
                                      </p:tavLst>
                                    </p:anim>
                                    <p:anim calcmode="lin" valueType="num">
                                      <p:cBhvr additive="base">
                                        <p:cTn id="94" dur="500"/>
                                        <p:tgtEl>
                                          <p:spTgt spid="40"/>
                                        </p:tgtEl>
                                        <p:attrNameLst>
                                          <p:attrName>ppt_y</p:attrName>
                                        </p:attrNameLst>
                                      </p:cBhvr>
                                      <p:tavLst>
                                        <p:tav tm="0">
                                          <p:val>
                                            <p:strVal val="ppt_y"/>
                                          </p:val>
                                        </p:tav>
                                        <p:tav tm="100000">
                                          <p:val>
                                            <p:strVal val="1+ppt_h/2"/>
                                          </p:val>
                                        </p:tav>
                                      </p:tavLst>
                                    </p:anim>
                                    <p:set>
                                      <p:cBhvr>
                                        <p:cTn id="95" dur="1" fill="hold">
                                          <p:stCondLst>
                                            <p:cond delay="499"/>
                                          </p:stCondLst>
                                        </p:cTn>
                                        <p:tgtEl>
                                          <p:spTgt spid="40"/>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53"/>
                                        </p:tgtEl>
                                        <p:attrNameLst>
                                          <p:attrName>ppt_x</p:attrName>
                                        </p:attrNameLst>
                                      </p:cBhvr>
                                      <p:tavLst>
                                        <p:tav tm="0">
                                          <p:val>
                                            <p:strVal val="ppt_x"/>
                                          </p:val>
                                        </p:tav>
                                        <p:tav tm="100000">
                                          <p:val>
                                            <p:strVal val="ppt_x"/>
                                          </p:val>
                                        </p:tav>
                                      </p:tavLst>
                                    </p:anim>
                                    <p:anim calcmode="lin" valueType="num">
                                      <p:cBhvr additive="base">
                                        <p:cTn id="98" dur="500"/>
                                        <p:tgtEl>
                                          <p:spTgt spid="53"/>
                                        </p:tgtEl>
                                        <p:attrNameLst>
                                          <p:attrName>ppt_y</p:attrName>
                                        </p:attrNameLst>
                                      </p:cBhvr>
                                      <p:tavLst>
                                        <p:tav tm="0">
                                          <p:val>
                                            <p:strVal val="ppt_y"/>
                                          </p:val>
                                        </p:tav>
                                        <p:tav tm="100000">
                                          <p:val>
                                            <p:strVal val="1+ppt_h/2"/>
                                          </p:val>
                                        </p:tav>
                                      </p:tavLst>
                                    </p:anim>
                                    <p:set>
                                      <p:cBhvr>
                                        <p:cTn id="99" dur="1" fill="hold">
                                          <p:stCondLst>
                                            <p:cond delay="499"/>
                                          </p:stCondLst>
                                        </p:cTn>
                                        <p:tgtEl>
                                          <p:spTgt spid="53"/>
                                        </p:tgtEl>
                                        <p:attrNameLst>
                                          <p:attrName>style.visibility</p:attrName>
                                        </p:attrNameLst>
                                      </p:cBhvr>
                                      <p:to>
                                        <p:strVal val="hidden"/>
                                      </p:to>
                                    </p:set>
                                  </p:childTnLst>
                                </p:cTn>
                              </p:par>
                              <p:par>
                                <p:cTn id="100" presetID="64" presetClass="path" presetSubtype="0" accel="50000" decel="50000" fill="hold" nodeType="withEffect">
                                  <p:stCondLst>
                                    <p:cond delay="0"/>
                                  </p:stCondLst>
                                  <p:childTnLst>
                                    <p:animMotion origin="layout" path="M 0.01025 0.04166 L 0.00799 -0.14028 " pathEditMode="relative" rAng="0" ptsTypes="AA">
                                      <p:cBhvr>
                                        <p:cTn id="101" dur="1000" fill="hold"/>
                                        <p:tgtEl>
                                          <p:spTgt spid="41"/>
                                        </p:tgtEl>
                                        <p:attrNameLst>
                                          <p:attrName>ppt_x</p:attrName>
                                          <p:attrName>ppt_y</p:attrName>
                                        </p:attrNameLst>
                                      </p:cBhvr>
                                      <p:rCtr x="-122" y="-9097"/>
                                    </p:animMotion>
                                  </p:childTnLst>
                                </p:cTn>
                              </p:par>
                              <p:par>
                                <p:cTn id="102" presetID="64" presetClass="path" presetSubtype="0" accel="50000" decel="50000" fill="hold" nodeType="withEffect">
                                  <p:stCondLst>
                                    <p:cond delay="0"/>
                                  </p:stCondLst>
                                  <p:childTnLst>
                                    <p:animMotion origin="layout" path="M 0.00868 0.04237 L 0.00643 -0.2375 " pathEditMode="fixed" rAng="0" ptsTypes="AA">
                                      <p:cBhvr>
                                        <p:cTn id="103" dur="1000" fill="hold"/>
                                        <p:tgtEl>
                                          <p:spTgt spid="54"/>
                                        </p:tgtEl>
                                        <p:attrNameLst>
                                          <p:attrName>ppt_x</p:attrName>
                                          <p:attrName>ppt_y</p:attrName>
                                        </p:attrNameLst>
                                      </p:cBhvr>
                                      <p:rCtr x="-122" y="-14005"/>
                                    </p:animMotion>
                                  </p:childTnLst>
                                </p:cTn>
                              </p:par>
                            </p:childTnLst>
                          </p:cTn>
                        </p:par>
                        <p:par>
                          <p:cTn id="104" fill="hold">
                            <p:stCondLst>
                              <p:cond delay="24550"/>
                            </p:stCondLst>
                            <p:childTnLst>
                              <p:par>
                                <p:cTn id="105" presetID="2" presetClass="exit" presetSubtype="4" fill="hold" nodeType="afterEffect">
                                  <p:stCondLst>
                                    <p:cond delay="0"/>
                                  </p:stCondLst>
                                  <p:childTnLst>
                                    <p:anim calcmode="lin" valueType="num">
                                      <p:cBhvr additive="base">
                                        <p:cTn id="106" dur="500"/>
                                        <p:tgtEl>
                                          <p:spTgt spid="41"/>
                                        </p:tgtEl>
                                        <p:attrNameLst>
                                          <p:attrName>ppt_x</p:attrName>
                                        </p:attrNameLst>
                                      </p:cBhvr>
                                      <p:tavLst>
                                        <p:tav tm="0">
                                          <p:val>
                                            <p:strVal val="ppt_x"/>
                                          </p:val>
                                        </p:tav>
                                        <p:tav tm="100000">
                                          <p:val>
                                            <p:strVal val="ppt_x"/>
                                          </p:val>
                                        </p:tav>
                                      </p:tavLst>
                                    </p:anim>
                                    <p:anim calcmode="lin" valueType="num">
                                      <p:cBhvr additive="base">
                                        <p:cTn id="107" dur="500"/>
                                        <p:tgtEl>
                                          <p:spTgt spid="41"/>
                                        </p:tgtEl>
                                        <p:attrNameLst>
                                          <p:attrName>ppt_y</p:attrName>
                                        </p:attrNameLst>
                                      </p:cBhvr>
                                      <p:tavLst>
                                        <p:tav tm="0">
                                          <p:val>
                                            <p:strVal val="ppt_y"/>
                                          </p:val>
                                        </p:tav>
                                        <p:tav tm="100000">
                                          <p:val>
                                            <p:strVal val="1+ppt_h/2"/>
                                          </p:val>
                                        </p:tav>
                                      </p:tavLst>
                                    </p:anim>
                                    <p:set>
                                      <p:cBhvr>
                                        <p:cTn id="108" dur="1" fill="hold">
                                          <p:stCondLst>
                                            <p:cond delay="499"/>
                                          </p:stCondLst>
                                        </p:cTn>
                                        <p:tgtEl>
                                          <p:spTgt spid="41"/>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54"/>
                                        </p:tgtEl>
                                        <p:attrNameLst>
                                          <p:attrName>ppt_x</p:attrName>
                                        </p:attrNameLst>
                                      </p:cBhvr>
                                      <p:tavLst>
                                        <p:tav tm="0">
                                          <p:val>
                                            <p:strVal val="ppt_x"/>
                                          </p:val>
                                        </p:tav>
                                        <p:tav tm="100000">
                                          <p:val>
                                            <p:strVal val="ppt_x"/>
                                          </p:val>
                                        </p:tav>
                                      </p:tavLst>
                                    </p:anim>
                                    <p:anim calcmode="lin" valueType="num">
                                      <p:cBhvr additive="base">
                                        <p:cTn id="111" dur="500"/>
                                        <p:tgtEl>
                                          <p:spTgt spid="54"/>
                                        </p:tgtEl>
                                        <p:attrNameLst>
                                          <p:attrName>ppt_y</p:attrName>
                                        </p:attrNameLst>
                                      </p:cBhvr>
                                      <p:tavLst>
                                        <p:tav tm="0">
                                          <p:val>
                                            <p:strVal val="ppt_y"/>
                                          </p:val>
                                        </p:tav>
                                        <p:tav tm="100000">
                                          <p:val>
                                            <p:strVal val="1+ppt_h/2"/>
                                          </p:val>
                                        </p:tav>
                                      </p:tavLst>
                                    </p:anim>
                                    <p:set>
                                      <p:cBhvr>
                                        <p:cTn id="112" dur="1" fill="hold">
                                          <p:stCondLst>
                                            <p:cond delay="499"/>
                                          </p:stCondLst>
                                        </p:cTn>
                                        <p:tgtEl>
                                          <p:spTgt spid="54"/>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0.00955 0.0412 L -0.01181 -0.14074 " pathEditMode="relative" rAng="0" ptsTypes="AA">
                                      <p:cBhvr>
                                        <p:cTn id="114" dur="1000" fill="hold"/>
                                        <p:tgtEl>
                                          <p:spTgt spid="43"/>
                                        </p:tgtEl>
                                        <p:attrNameLst>
                                          <p:attrName>ppt_x</p:attrName>
                                          <p:attrName>ppt_y</p:attrName>
                                        </p:attrNameLst>
                                      </p:cBhvr>
                                      <p:rCtr x="-122" y="-9097"/>
                                    </p:animMotion>
                                  </p:childTnLst>
                                </p:cTn>
                              </p:par>
                              <p:par>
                                <p:cTn id="115" presetID="64" presetClass="path" presetSubtype="0" accel="50000" decel="50000" fill="hold" nodeType="withEffect">
                                  <p:stCondLst>
                                    <p:cond delay="0"/>
                                  </p:stCondLst>
                                  <p:childTnLst>
                                    <p:animMotion origin="layout" path="M -0.01094 0.04329 L -0.0132 -0.23657 " pathEditMode="fixed" rAng="0" ptsTypes="AA">
                                      <p:cBhvr>
                                        <p:cTn id="116" dur="1000" fill="hold"/>
                                        <p:tgtEl>
                                          <p:spTgt spid="55"/>
                                        </p:tgtEl>
                                        <p:attrNameLst>
                                          <p:attrName>ppt_x</p:attrName>
                                          <p:attrName>ppt_y</p:attrName>
                                        </p:attrNameLst>
                                      </p:cBhvr>
                                      <p:rCtr x="-122" y="-14005"/>
                                    </p:animMotion>
                                  </p:childTnLst>
                                </p:cTn>
                              </p:par>
                            </p:childTnLst>
                          </p:cTn>
                        </p:par>
                        <p:par>
                          <p:cTn id="117" fill="hold">
                            <p:stCondLst>
                              <p:cond delay="25550"/>
                            </p:stCondLst>
                            <p:childTnLst>
                              <p:par>
                                <p:cTn id="118" presetID="2" presetClass="exit" presetSubtype="4" fill="hold" nodeType="afterEffect">
                                  <p:stCondLst>
                                    <p:cond delay="0"/>
                                  </p:stCondLst>
                                  <p:childTnLst>
                                    <p:anim calcmode="lin" valueType="num">
                                      <p:cBhvr additive="base">
                                        <p:cTn id="119" dur="500"/>
                                        <p:tgtEl>
                                          <p:spTgt spid="43"/>
                                        </p:tgtEl>
                                        <p:attrNameLst>
                                          <p:attrName>ppt_x</p:attrName>
                                        </p:attrNameLst>
                                      </p:cBhvr>
                                      <p:tavLst>
                                        <p:tav tm="0">
                                          <p:val>
                                            <p:strVal val="ppt_x"/>
                                          </p:val>
                                        </p:tav>
                                        <p:tav tm="100000">
                                          <p:val>
                                            <p:strVal val="ppt_x"/>
                                          </p:val>
                                        </p:tav>
                                      </p:tavLst>
                                    </p:anim>
                                    <p:anim calcmode="lin" valueType="num">
                                      <p:cBhvr additive="base">
                                        <p:cTn id="120" dur="500"/>
                                        <p:tgtEl>
                                          <p:spTgt spid="43"/>
                                        </p:tgtEl>
                                        <p:attrNameLst>
                                          <p:attrName>ppt_y</p:attrName>
                                        </p:attrNameLst>
                                      </p:cBhvr>
                                      <p:tavLst>
                                        <p:tav tm="0">
                                          <p:val>
                                            <p:strVal val="ppt_y"/>
                                          </p:val>
                                        </p:tav>
                                        <p:tav tm="100000">
                                          <p:val>
                                            <p:strVal val="1+ppt_h/2"/>
                                          </p:val>
                                        </p:tav>
                                      </p:tavLst>
                                    </p:anim>
                                    <p:set>
                                      <p:cBhvr>
                                        <p:cTn id="121" dur="1" fill="hold">
                                          <p:stCondLst>
                                            <p:cond delay="499"/>
                                          </p:stCondLst>
                                        </p:cTn>
                                        <p:tgtEl>
                                          <p:spTgt spid="43"/>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55"/>
                                        </p:tgtEl>
                                        <p:attrNameLst>
                                          <p:attrName>ppt_x</p:attrName>
                                        </p:attrNameLst>
                                      </p:cBhvr>
                                      <p:tavLst>
                                        <p:tav tm="0">
                                          <p:val>
                                            <p:strVal val="ppt_x"/>
                                          </p:val>
                                        </p:tav>
                                        <p:tav tm="100000">
                                          <p:val>
                                            <p:strVal val="ppt_x"/>
                                          </p:val>
                                        </p:tav>
                                      </p:tavLst>
                                    </p:anim>
                                    <p:anim calcmode="lin" valueType="num">
                                      <p:cBhvr additive="base">
                                        <p:cTn id="124" dur="500"/>
                                        <p:tgtEl>
                                          <p:spTgt spid="55"/>
                                        </p:tgtEl>
                                        <p:attrNameLst>
                                          <p:attrName>ppt_y</p:attrName>
                                        </p:attrNameLst>
                                      </p:cBhvr>
                                      <p:tavLst>
                                        <p:tav tm="0">
                                          <p:val>
                                            <p:strVal val="ppt_y"/>
                                          </p:val>
                                        </p:tav>
                                        <p:tav tm="100000">
                                          <p:val>
                                            <p:strVal val="1+ppt_h/2"/>
                                          </p:val>
                                        </p:tav>
                                      </p:tavLst>
                                    </p:anim>
                                    <p:set>
                                      <p:cBhvr>
                                        <p:cTn id="125" dur="1" fill="hold">
                                          <p:stCondLst>
                                            <p:cond delay="499"/>
                                          </p:stCondLst>
                                        </p:cTn>
                                        <p:tgtEl>
                                          <p:spTgt spid="55"/>
                                        </p:tgtEl>
                                        <p:attrNameLst>
                                          <p:attrName>style.visibility</p:attrName>
                                        </p:attrNameLst>
                                      </p:cBhvr>
                                      <p:to>
                                        <p:strVal val="hidden"/>
                                      </p:to>
                                    </p:set>
                                  </p:childTnLst>
                                </p:cTn>
                              </p:par>
                              <p:par>
                                <p:cTn id="126" presetID="64" presetClass="path" presetSubtype="0" accel="50000" decel="50000" fill="hold" nodeType="withEffect">
                                  <p:stCondLst>
                                    <p:cond delay="0"/>
                                  </p:stCondLst>
                                  <p:childTnLst>
                                    <p:animMotion origin="layout" path="M -0.02916 0.04259 L -0.03142 -0.13936 " pathEditMode="relative" rAng="0" ptsTypes="AA">
                                      <p:cBhvr>
                                        <p:cTn id="127" dur="1000" fill="hold"/>
                                        <p:tgtEl>
                                          <p:spTgt spid="42"/>
                                        </p:tgtEl>
                                        <p:attrNameLst>
                                          <p:attrName>ppt_x</p:attrName>
                                          <p:attrName>ppt_y</p:attrName>
                                        </p:attrNameLst>
                                      </p:cBhvr>
                                      <p:rCtr x="-122" y="-9097"/>
                                    </p:animMotion>
                                  </p:childTnLst>
                                </p:cTn>
                              </p:par>
                              <p:par>
                                <p:cTn id="128" presetID="64" presetClass="path" presetSubtype="0" accel="50000" decel="50000" fill="hold" nodeType="withEffect">
                                  <p:stCondLst>
                                    <p:cond delay="0"/>
                                  </p:stCondLst>
                                  <p:childTnLst>
                                    <p:animMotion origin="layout" path="M -0.03055 0.0419 L -0.03281 -0.23796 " pathEditMode="fixed" rAng="0" ptsTypes="AA">
                                      <p:cBhvr>
                                        <p:cTn id="129" dur="1000" fill="hold"/>
                                        <p:tgtEl>
                                          <p:spTgt spid="56"/>
                                        </p:tgtEl>
                                        <p:attrNameLst>
                                          <p:attrName>ppt_x</p:attrName>
                                          <p:attrName>ppt_y</p:attrName>
                                        </p:attrNameLst>
                                      </p:cBhvr>
                                      <p:rCtr x="-122" y="-14005"/>
                                    </p:animMotion>
                                  </p:childTnLst>
                                </p:cTn>
                              </p:par>
                            </p:childTnLst>
                          </p:cTn>
                        </p:par>
                        <p:par>
                          <p:cTn id="130" fill="hold">
                            <p:stCondLst>
                              <p:cond delay="26550"/>
                            </p:stCondLst>
                            <p:childTnLst>
                              <p:par>
                                <p:cTn id="131" presetID="2" presetClass="exit" presetSubtype="4" fill="hold" nodeType="afterEffect">
                                  <p:stCondLst>
                                    <p:cond delay="0"/>
                                  </p:stCondLst>
                                  <p:childTnLst>
                                    <p:anim calcmode="lin" valueType="num">
                                      <p:cBhvr additive="base">
                                        <p:cTn id="132" dur="500"/>
                                        <p:tgtEl>
                                          <p:spTgt spid="42"/>
                                        </p:tgtEl>
                                        <p:attrNameLst>
                                          <p:attrName>ppt_x</p:attrName>
                                        </p:attrNameLst>
                                      </p:cBhvr>
                                      <p:tavLst>
                                        <p:tav tm="0">
                                          <p:val>
                                            <p:strVal val="ppt_x"/>
                                          </p:val>
                                        </p:tav>
                                        <p:tav tm="100000">
                                          <p:val>
                                            <p:strVal val="ppt_x"/>
                                          </p:val>
                                        </p:tav>
                                      </p:tavLst>
                                    </p:anim>
                                    <p:anim calcmode="lin" valueType="num">
                                      <p:cBhvr additive="base">
                                        <p:cTn id="133" dur="500"/>
                                        <p:tgtEl>
                                          <p:spTgt spid="42"/>
                                        </p:tgtEl>
                                        <p:attrNameLst>
                                          <p:attrName>ppt_y</p:attrName>
                                        </p:attrNameLst>
                                      </p:cBhvr>
                                      <p:tavLst>
                                        <p:tav tm="0">
                                          <p:val>
                                            <p:strVal val="ppt_y"/>
                                          </p:val>
                                        </p:tav>
                                        <p:tav tm="100000">
                                          <p:val>
                                            <p:strVal val="1+ppt_h/2"/>
                                          </p:val>
                                        </p:tav>
                                      </p:tavLst>
                                    </p:anim>
                                    <p:set>
                                      <p:cBhvr>
                                        <p:cTn id="134" dur="1" fill="hold">
                                          <p:stCondLst>
                                            <p:cond delay="499"/>
                                          </p:stCondLst>
                                        </p:cTn>
                                        <p:tgtEl>
                                          <p:spTgt spid="42"/>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56"/>
                                        </p:tgtEl>
                                        <p:attrNameLst>
                                          <p:attrName>ppt_x</p:attrName>
                                        </p:attrNameLst>
                                      </p:cBhvr>
                                      <p:tavLst>
                                        <p:tav tm="0">
                                          <p:val>
                                            <p:strVal val="ppt_x"/>
                                          </p:val>
                                        </p:tav>
                                        <p:tav tm="100000">
                                          <p:val>
                                            <p:strVal val="ppt_x"/>
                                          </p:val>
                                        </p:tav>
                                      </p:tavLst>
                                    </p:anim>
                                    <p:anim calcmode="lin" valueType="num">
                                      <p:cBhvr additive="base">
                                        <p:cTn id="137" dur="500"/>
                                        <p:tgtEl>
                                          <p:spTgt spid="56"/>
                                        </p:tgtEl>
                                        <p:attrNameLst>
                                          <p:attrName>ppt_y</p:attrName>
                                        </p:attrNameLst>
                                      </p:cBhvr>
                                      <p:tavLst>
                                        <p:tav tm="0">
                                          <p:val>
                                            <p:strVal val="ppt_y"/>
                                          </p:val>
                                        </p:tav>
                                        <p:tav tm="100000">
                                          <p:val>
                                            <p:strVal val="1+ppt_h/2"/>
                                          </p:val>
                                        </p:tav>
                                      </p:tavLst>
                                    </p:anim>
                                    <p:set>
                                      <p:cBhvr>
                                        <p:cTn id="138" dur="1" fill="hold">
                                          <p:stCondLst>
                                            <p:cond delay="499"/>
                                          </p:stCondLst>
                                        </p:cTn>
                                        <p:tgtEl>
                                          <p:spTgt spid="56"/>
                                        </p:tgtEl>
                                        <p:attrNameLst>
                                          <p:attrName>style.visibility</p:attrName>
                                        </p:attrNameLst>
                                      </p:cBhvr>
                                      <p:to>
                                        <p:strVal val="hidden"/>
                                      </p:to>
                                    </p:set>
                                  </p:childTnLst>
                                </p:cTn>
                              </p:par>
                              <p:par>
                                <p:cTn id="139" presetID="64" presetClass="path" presetSubtype="0" accel="50000" decel="50000" fill="hold" nodeType="withEffect">
                                  <p:stCondLst>
                                    <p:cond delay="0"/>
                                  </p:stCondLst>
                                  <p:childTnLst>
                                    <p:animMotion origin="layout" path="M -0.04896 0.04351 L -0.05122 -0.13843 " pathEditMode="relative" rAng="0" ptsTypes="AA">
                                      <p:cBhvr>
                                        <p:cTn id="140" dur="1000" fill="hold"/>
                                        <p:tgtEl>
                                          <p:spTgt spid="44"/>
                                        </p:tgtEl>
                                        <p:attrNameLst>
                                          <p:attrName>ppt_x</p:attrName>
                                          <p:attrName>ppt_y</p:attrName>
                                        </p:attrNameLst>
                                      </p:cBhvr>
                                      <p:rCtr x="-122" y="-9097"/>
                                    </p:animMotion>
                                  </p:childTnLst>
                                </p:cTn>
                              </p:par>
                              <p:par>
                                <p:cTn id="141" presetID="64" presetClass="path" presetSubtype="0" accel="50000" decel="50000" fill="hold" nodeType="withEffect">
                                  <p:stCondLst>
                                    <p:cond delay="0"/>
                                  </p:stCondLst>
                                  <p:childTnLst>
                                    <p:animMotion origin="layout" path="M -0.05053 0.04098 L -0.05278 -0.23888 " pathEditMode="fixed" rAng="0" ptsTypes="AA">
                                      <p:cBhvr>
                                        <p:cTn id="142" dur="1000" fill="hold"/>
                                        <p:tgtEl>
                                          <p:spTgt spid="58"/>
                                        </p:tgtEl>
                                        <p:attrNameLst>
                                          <p:attrName>ppt_x</p:attrName>
                                          <p:attrName>ppt_y</p:attrName>
                                        </p:attrNameLst>
                                      </p:cBhvr>
                                      <p:rCtr x="-122" y="-14005"/>
                                    </p:animMotion>
                                  </p:childTnLst>
                                </p:cTn>
                              </p:par>
                            </p:childTnLst>
                          </p:cTn>
                        </p:par>
                        <p:par>
                          <p:cTn id="143" fill="hold">
                            <p:stCondLst>
                              <p:cond delay="27550"/>
                            </p:stCondLst>
                            <p:childTnLst>
                              <p:par>
                                <p:cTn id="144" presetID="2" presetClass="exit" presetSubtype="4" fill="hold" nodeType="afterEffect">
                                  <p:stCondLst>
                                    <p:cond delay="0"/>
                                  </p:stCondLst>
                                  <p:childTnLst>
                                    <p:anim calcmode="lin" valueType="num">
                                      <p:cBhvr additive="base">
                                        <p:cTn id="145" dur="500"/>
                                        <p:tgtEl>
                                          <p:spTgt spid="44"/>
                                        </p:tgtEl>
                                        <p:attrNameLst>
                                          <p:attrName>ppt_x</p:attrName>
                                        </p:attrNameLst>
                                      </p:cBhvr>
                                      <p:tavLst>
                                        <p:tav tm="0">
                                          <p:val>
                                            <p:strVal val="ppt_x"/>
                                          </p:val>
                                        </p:tav>
                                        <p:tav tm="100000">
                                          <p:val>
                                            <p:strVal val="ppt_x"/>
                                          </p:val>
                                        </p:tav>
                                      </p:tavLst>
                                    </p:anim>
                                    <p:anim calcmode="lin" valueType="num">
                                      <p:cBhvr additive="base">
                                        <p:cTn id="146" dur="500"/>
                                        <p:tgtEl>
                                          <p:spTgt spid="44"/>
                                        </p:tgtEl>
                                        <p:attrNameLst>
                                          <p:attrName>ppt_y</p:attrName>
                                        </p:attrNameLst>
                                      </p:cBhvr>
                                      <p:tavLst>
                                        <p:tav tm="0">
                                          <p:val>
                                            <p:strVal val="ppt_y"/>
                                          </p:val>
                                        </p:tav>
                                        <p:tav tm="100000">
                                          <p:val>
                                            <p:strVal val="1+ppt_h/2"/>
                                          </p:val>
                                        </p:tav>
                                      </p:tavLst>
                                    </p:anim>
                                    <p:set>
                                      <p:cBhvr>
                                        <p:cTn id="147" dur="1" fill="hold">
                                          <p:stCondLst>
                                            <p:cond delay="499"/>
                                          </p:stCondLst>
                                        </p:cTn>
                                        <p:tgtEl>
                                          <p:spTgt spid="44"/>
                                        </p:tgtEl>
                                        <p:attrNameLst>
                                          <p:attrName>style.visibility</p:attrName>
                                        </p:attrNameLst>
                                      </p:cBhvr>
                                      <p:to>
                                        <p:strVal val="hidden"/>
                                      </p:to>
                                    </p:set>
                                  </p:childTnLst>
                                </p:cTn>
                              </p:par>
                              <p:par>
                                <p:cTn id="148" presetID="2" presetClass="exit" presetSubtype="4" fill="hold" nodeType="withEffect">
                                  <p:stCondLst>
                                    <p:cond delay="0"/>
                                  </p:stCondLst>
                                  <p:childTnLst>
                                    <p:anim calcmode="lin" valueType="num">
                                      <p:cBhvr additive="base">
                                        <p:cTn id="149" dur="500"/>
                                        <p:tgtEl>
                                          <p:spTgt spid="58"/>
                                        </p:tgtEl>
                                        <p:attrNameLst>
                                          <p:attrName>ppt_x</p:attrName>
                                        </p:attrNameLst>
                                      </p:cBhvr>
                                      <p:tavLst>
                                        <p:tav tm="0">
                                          <p:val>
                                            <p:strVal val="ppt_x"/>
                                          </p:val>
                                        </p:tav>
                                        <p:tav tm="100000">
                                          <p:val>
                                            <p:strVal val="ppt_x"/>
                                          </p:val>
                                        </p:tav>
                                      </p:tavLst>
                                    </p:anim>
                                    <p:anim calcmode="lin" valueType="num">
                                      <p:cBhvr additive="base">
                                        <p:cTn id="150" dur="500"/>
                                        <p:tgtEl>
                                          <p:spTgt spid="58"/>
                                        </p:tgtEl>
                                        <p:attrNameLst>
                                          <p:attrName>ppt_y</p:attrName>
                                        </p:attrNameLst>
                                      </p:cBhvr>
                                      <p:tavLst>
                                        <p:tav tm="0">
                                          <p:val>
                                            <p:strVal val="ppt_y"/>
                                          </p:val>
                                        </p:tav>
                                        <p:tav tm="100000">
                                          <p:val>
                                            <p:strVal val="1+ppt_h/2"/>
                                          </p:val>
                                        </p:tav>
                                      </p:tavLst>
                                    </p:anim>
                                    <p:set>
                                      <p:cBhvr>
                                        <p:cTn id="151" dur="1" fill="hold">
                                          <p:stCondLst>
                                            <p:cond delay="499"/>
                                          </p:stCondLst>
                                        </p:cTn>
                                        <p:tgtEl>
                                          <p:spTgt spid="58"/>
                                        </p:tgtEl>
                                        <p:attrNameLst>
                                          <p:attrName>style.visibility</p:attrName>
                                        </p:attrNameLst>
                                      </p:cBhvr>
                                      <p:to>
                                        <p:strVal val="hidden"/>
                                      </p:to>
                                    </p:set>
                                  </p:childTnLst>
                                </p:cTn>
                              </p:par>
                              <p:par>
                                <p:cTn id="152" presetID="2" presetClass="entr" presetSubtype="8" fill="hold" grpId="0" nodeType="withEffect">
                                  <p:stCondLst>
                                    <p:cond delay="1250"/>
                                  </p:stCondLst>
                                  <p:iterate type="lt">
                                    <p:tmPct val="0"/>
                                  </p:iterate>
                                  <p:childTnLst>
                                    <p:set>
                                      <p:cBhvr>
                                        <p:cTn id="153" dur="1" fill="hold">
                                          <p:stCondLst>
                                            <p:cond delay="0"/>
                                          </p:stCondLst>
                                        </p:cTn>
                                        <p:tgtEl>
                                          <p:spTgt spid="57"/>
                                        </p:tgtEl>
                                        <p:attrNameLst>
                                          <p:attrName>style.visibility</p:attrName>
                                        </p:attrNameLst>
                                      </p:cBhvr>
                                      <p:to>
                                        <p:strVal val="visible"/>
                                      </p:to>
                                    </p:set>
                                    <p:anim calcmode="lin" valueType="num">
                                      <p:cBhvr additive="base">
                                        <p:cTn id="154" dur="500" fill="hold"/>
                                        <p:tgtEl>
                                          <p:spTgt spid="57"/>
                                        </p:tgtEl>
                                        <p:attrNameLst>
                                          <p:attrName>ppt_x</p:attrName>
                                        </p:attrNameLst>
                                      </p:cBhvr>
                                      <p:tavLst>
                                        <p:tav tm="0">
                                          <p:val>
                                            <p:strVal val="0-#ppt_w/2"/>
                                          </p:val>
                                        </p:tav>
                                        <p:tav tm="100000">
                                          <p:val>
                                            <p:strVal val="#ppt_x"/>
                                          </p:val>
                                        </p:tav>
                                      </p:tavLst>
                                    </p:anim>
                                    <p:anim calcmode="lin" valueType="num">
                                      <p:cBhvr additive="base">
                                        <p:cTn id="155" dur="500" fill="hold"/>
                                        <p:tgtEl>
                                          <p:spTgt spid="5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2"/>
                                            </p:cond>
                                          </p:stCondLst>
                                          <p:endCondLst>
                                            <p:cond evt="onStopAudio" delay="0">
                                              <p:tgtEl>
                                                <p:sldTgt/>
                                              </p:tgtEl>
                                            </p:cond>
                                          </p:endCondLst>
                                        </p:cTn>
                                        <p:tgtEl>
                                          <p:sndTgt r:embed="rId2" name="WhizzLeft.wav"/>
                                        </p:tgtEl>
                                      </p:cMediaNode>
                                    </p:audio>
                                  </p:subTnLst>
                                </p:cTn>
                              </p:par>
                            </p:childTnLst>
                          </p:cTn>
                        </p:par>
                        <p:par>
                          <p:cTn id="156" fill="hold">
                            <p:stCondLst>
                              <p:cond delay="29300"/>
                            </p:stCondLst>
                            <p:childTnLst>
                              <p:par>
                                <p:cTn id="157" presetID="22" presetClass="entr" presetSubtype="8" fill="hold" grpId="0" nodeType="afterEffect">
                                  <p:stCondLst>
                                    <p:cond delay="0"/>
                                  </p:stCondLst>
                                  <p:iterate type="lt">
                                    <p:tmPct val="10000"/>
                                  </p:iterate>
                                  <p:childTnLst>
                                    <p:set>
                                      <p:cBhvr>
                                        <p:cTn id="158" dur="1" fill="hold">
                                          <p:stCondLst>
                                            <p:cond delay="0"/>
                                          </p:stCondLst>
                                        </p:cTn>
                                        <p:tgtEl>
                                          <p:spTgt spid="46"/>
                                        </p:tgtEl>
                                        <p:attrNameLst>
                                          <p:attrName>style.visibility</p:attrName>
                                        </p:attrNameLst>
                                      </p:cBhvr>
                                      <p:to>
                                        <p:strVal val="visible"/>
                                      </p:to>
                                    </p:set>
                                    <p:animEffect transition="in" filter="wipe(left)">
                                      <p:cBhvr>
                                        <p:cTn id="159" dur="500"/>
                                        <p:tgtEl>
                                          <p:spTgt spid="46"/>
                                        </p:tgtEl>
                                      </p:cBhvr>
                                    </p:animEffect>
                                  </p:childTnLst>
                                </p:cTn>
                              </p:par>
                              <p:par>
                                <p:cTn id="160" presetID="1" presetClass="entr" presetSubtype="0" fill="hold" grpId="1" nodeType="withEffect">
                                  <p:stCondLst>
                                    <p:cond delay="0"/>
                                  </p:stCondLst>
                                  <p:iterate type="lt">
                                    <p:tmAbs val="0"/>
                                  </p:iterate>
                                  <p:childTnLst>
                                    <p:set>
                                      <p:cBhvr>
                                        <p:cTn id="161" dur="1" fill="hold">
                                          <p:stCondLst>
                                            <p:cond delay="11999"/>
                                          </p:stCondLst>
                                        </p:cTn>
                                        <p:tgtEl>
                                          <p:spTgt spid="46"/>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5" name="cpL01S02_Clip_2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2" restart="whenNotActive" fill="hold" evtFilter="cancelBubble" nodeType="interactiveSeq">
                <p:stCondLst>
                  <p:cond evt="onClick" delay="0">
                    <p:tgtEl>
                      <p:spTgt spid="5"/>
                    </p:tgtEl>
                  </p:cond>
                </p:stCondLst>
                <p:endSync evt="end" delay="0">
                  <p:rtn val="all"/>
                </p:endSync>
                <p:childTnLst>
                  <p:par>
                    <p:cTn id="163" fill="hold">
                      <p:stCondLst>
                        <p:cond delay="0"/>
                      </p:stCondLst>
                      <p:childTnLst>
                        <p:par>
                          <p:cTn id="164" fill="hold">
                            <p:stCondLst>
                              <p:cond delay="0"/>
                            </p:stCondLst>
                            <p:childTnLst>
                              <p:par>
                                <p:cTn id="165" presetID="26" presetClass="emph" presetSubtype="0" fill="hold" grpId="1" nodeType="clickEffect">
                                  <p:stCondLst>
                                    <p:cond delay="0"/>
                                  </p:stCondLst>
                                  <p:iterate type="lt">
                                    <p:tmPct val="0"/>
                                  </p:iterate>
                                  <p:childTnLst>
                                    <p:animEffect transition="out" filter="fade">
                                      <p:cBhvr>
                                        <p:cTn id="166" dur="500" tmFilter="0, 0; .2, .5; .8, .5; 1, 0"/>
                                        <p:tgtEl>
                                          <p:spTgt spid="5"/>
                                        </p:tgtEl>
                                      </p:cBhvr>
                                    </p:animEffect>
                                    <p:animScale>
                                      <p:cBhvr>
                                        <p:cTn id="167" dur="250" autoRev="1" fill="hold"/>
                                        <p:tgtEl>
                                          <p:spTgt spid="5"/>
                                        </p:tgtEl>
                                      </p:cBhvr>
                                      <p:by x="105000" y="105000"/>
                                    </p:animScale>
                                  </p:childTnLst>
                                </p:cTn>
                              </p:par>
                              <p:par>
                                <p:cTn id="168" presetID="9" presetClass="entr" presetSubtype="0" fill="hold" grpId="1" nodeType="withEffect">
                                  <p:stCondLst>
                                    <p:cond delay="0"/>
                                  </p:stCondLst>
                                  <p:childTnLst>
                                    <p:set>
                                      <p:cBhvr>
                                        <p:cTn id="169" dur="1" fill="hold">
                                          <p:stCondLst>
                                            <p:cond delay="0"/>
                                          </p:stCondLst>
                                        </p:cTn>
                                        <p:tgtEl>
                                          <p:spTgt spid="16"/>
                                        </p:tgtEl>
                                        <p:attrNameLst>
                                          <p:attrName>style.visibility</p:attrName>
                                        </p:attrNameLst>
                                      </p:cBhvr>
                                      <p:to>
                                        <p:strVal val="visible"/>
                                      </p:to>
                                    </p:set>
                                    <p:animEffect transition="in" filter="dissolve">
                                      <p:cBhvr>
                                        <p:cTn id="170" dur="500"/>
                                        <p:tgtEl>
                                          <p:spTgt spid="16"/>
                                        </p:tgtEl>
                                      </p:cBhvr>
                                    </p:animEffect>
                                  </p:childTnLst>
                                </p:cTn>
                              </p:par>
                            </p:childTnLst>
                          </p:cTn>
                        </p:par>
                        <p:par>
                          <p:cTn id="171" fill="hold">
                            <p:stCondLst>
                              <p:cond delay="500"/>
                            </p:stCondLst>
                            <p:childTnLst>
                              <p:par>
                                <p:cTn id="172" presetID="22" presetClass="entr" presetSubtype="8" fill="hold" grpId="0" nodeType="afterEffect">
                                  <p:stCondLst>
                                    <p:cond delay="0"/>
                                  </p:stCondLst>
                                  <p:iterate type="lt">
                                    <p:tmPct val="10000"/>
                                  </p:iterate>
                                  <p:childTnLst>
                                    <p:set>
                                      <p:cBhvr>
                                        <p:cTn id="173" dur="1" fill="hold">
                                          <p:stCondLst>
                                            <p:cond delay="0"/>
                                          </p:stCondLst>
                                        </p:cTn>
                                        <p:tgtEl>
                                          <p:spTgt spid="29"/>
                                        </p:tgtEl>
                                        <p:attrNameLst>
                                          <p:attrName>style.visibility</p:attrName>
                                        </p:attrNameLst>
                                      </p:cBhvr>
                                      <p:to>
                                        <p:strVal val="visible"/>
                                      </p:to>
                                    </p:set>
                                    <p:animEffect transition="in" filter="wipe(left)">
                                      <p:cBhvr>
                                        <p:cTn id="174" dur="1000"/>
                                        <p:tgtEl>
                                          <p:spTgt spid="29"/>
                                        </p:tgtEl>
                                      </p:cBhvr>
                                    </p:animEffect>
                                  </p:childTnLst>
                                </p:cTn>
                              </p:par>
                              <p:par>
                                <p:cTn id="175" presetID="1" presetClass="entr" presetSubtype="0" fill="hold" grpId="1" nodeType="withEffect">
                                  <p:stCondLst>
                                    <p:cond delay="0"/>
                                  </p:stCondLst>
                                  <p:iterate type="lt">
                                    <p:tmAbs val="0"/>
                                  </p:iterate>
                                  <p:childTnLst>
                                    <p:set>
                                      <p:cBhvr>
                                        <p:cTn id="176"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6" name="cpL01S02_Clip_2.wav"/>
                                        </p:tgtEl>
                                      </p:cMediaNode>
                                    </p:audio>
                                  </p:subTnLst>
                                </p:cTn>
                              </p:par>
                              <p:par>
                                <p:cTn id="177" presetID="64" presetClass="path" presetSubtype="0" accel="50000" decel="50000" fill="hold" nodeType="withEffect">
                                  <p:stCondLst>
                                    <p:cond delay="0"/>
                                  </p:stCondLst>
                                  <p:childTnLst>
                                    <p:animMotion origin="layout" path="M 0.08889 0.04236 L 0.08663 -0.13959 " pathEditMode="relative" rAng="0" ptsTypes="AA">
                                      <p:cBhvr>
                                        <p:cTn id="178" dur="1000" fill="hold"/>
                                        <p:tgtEl>
                                          <p:spTgt spid="37"/>
                                        </p:tgtEl>
                                        <p:attrNameLst>
                                          <p:attrName>ppt_x</p:attrName>
                                          <p:attrName>ppt_y</p:attrName>
                                        </p:attrNameLst>
                                      </p:cBhvr>
                                      <p:rCtr x="-122" y="-9097"/>
                                    </p:animMotion>
                                  </p:childTnLst>
                                </p:cTn>
                              </p:par>
                              <p:par>
                                <p:cTn id="179" presetID="64" presetClass="path" presetSubtype="0" accel="50000" decel="50000" fill="hold" nodeType="withEffect">
                                  <p:stCondLst>
                                    <p:cond delay="0"/>
                                  </p:stCondLst>
                                  <p:childTnLst>
                                    <p:animMotion origin="layout" path="M 0.08732 0.04101 L 0.08507 -0.23885 " pathEditMode="fixed" rAng="0" ptsTypes="AA">
                                      <p:cBhvr>
                                        <p:cTn id="180" dur="1000" fill="hold"/>
                                        <p:tgtEl>
                                          <p:spTgt spid="50"/>
                                        </p:tgtEl>
                                        <p:attrNameLst>
                                          <p:attrName>ppt_x</p:attrName>
                                          <p:attrName>ppt_y</p:attrName>
                                        </p:attrNameLst>
                                      </p:cBhvr>
                                      <p:rCtr x="-122" y="-14005"/>
                                    </p:animMotion>
                                  </p:childTnLst>
                                </p:cTn>
                              </p:par>
                            </p:childTnLst>
                          </p:cTn>
                        </p:par>
                        <p:par>
                          <p:cTn id="181" fill="hold">
                            <p:stCondLst>
                              <p:cond delay="3200"/>
                            </p:stCondLst>
                            <p:childTnLst>
                              <p:par>
                                <p:cTn id="182" presetID="2" presetClass="exit" presetSubtype="4" fill="hold" nodeType="afterEffect">
                                  <p:stCondLst>
                                    <p:cond delay="0"/>
                                  </p:stCondLst>
                                  <p:childTnLst>
                                    <p:anim calcmode="lin" valueType="num">
                                      <p:cBhvr additive="base">
                                        <p:cTn id="183" dur="500"/>
                                        <p:tgtEl>
                                          <p:spTgt spid="37"/>
                                        </p:tgtEl>
                                        <p:attrNameLst>
                                          <p:attrName>ppt_x</p:attrName>
                                        </p:attrNameLst>
                                      </p:cBhvr>
                                      <p:tavLst>
                                        <p:tav tm="0">
                                          <p:val>
                                            <p:strVal val="ppt_x"/>
                                          </p:val>
                                        </p:tav>
                                        <p:tav tm="100000">
                                          <p:val>
                                            <p:strVal val="ppt_x"/>
                                          </p:val>
                                        </p:tav>
                                      </p:tavLst>
                                    </p:anim>
                                    <p:anim calcmode="lin" valueType="num">
                                      <p:cBhvr additive="base">
                                        <p:cTn id="184" dur="500"/>
                                        <p:tgtEl>
                                          <p:spTgt spid="37"/>
                                        </p:tgtEl>
                                        <p:attrNameLst>
                                          <p:attrName>ppt_y</p:attrName>
                                        </p:attrNameLst>
                                      </p:cBhvr>
                                      <p:tavLst>
                                        <p:tav tm="0">
                                          <p:val>
                                            <p:strVal val="ppt_y"/>
                                          </p:val>
                                        </p:tav>
                                        <p:tav tm="100000">
                                          <p:val>
                                            <p:strVal val="1+ppt_h/2"/>
                                          </p:val>
                                        </p:tav>
                                      </p:tavLst>
                                    </p:anim>
                                    <p:set>
                                      <p:cBhvr>
                                        <p:cTn id="185" dur="1" fill="hold">
                                          <p:stCondLst>
                                            <p:cond delay="499"/>
                                          </p:stCondLst>
                                        </p:cTn>
                                        <p:tgtEl>
                                          <p:spTgt spid="37"/>
                                        </p:tgtEl>
                                        <p:attrNameLst>
                                          <p:attrName>style.visibility</p:attrName>
                                        </p:attrNameLst>
                                      </p:cBhvr>
                                      <p:to>
                                        <p:strVal val="hidden"/>
                                      </p:to>
                                    </p:set>
                                  </p:childTnLst>
                                </p:cTn>
                              </p:par>
                              <p:par>
                                <p:cTn id="186" presetID="2" presetClass="exit" presetSubtype="4" fill="hold" nodeType="withEffect">
                                  <p:stCondLst>
                                    <p:cond delay="0"/>
                                  </p:stCondLst>
                                  <p:childTnLst>
                                    <p:anim calcmode="lin" valueType="num">
                                      <p:cBhvr additive="base">
                                        <p:cTn id="187" dur="500"/>
                                        <p:tgtEl>
                                          <p:spTgt spid="50"/>
                                        </p:tgtEl>
                                        <p:attrNameLst>
                                          <p:attrName>ppt_x</p:attrName>
                                        </p:attrNameLst>
                                      </p:cBhvr>
                                      <p:tavLst>
                                        <p:tav tm="0">
                                          <p:val>
                                            <p:strVal val="ppt_x"/>
                                          </p:val>
                                        </p:tav>
                                        <p:tav tm="100000">
                                          <p:val>
                                            <p:strVal val="ppt_x"/>
                                          </p:val>
                                        </p:tav>
                                      </p:tavLst>
                                    </p:anim>
                                    <p:anim calcmode="lin" valueType="num">
                                      <p:cBhvr additive="base">
                                        <p:cTn id="188" dur="500"/>
                                        <p:tgtEl>
                                          <p:spTgt spid="50"/>
                                        </p:tgtEl>
                                        <p:attrNameLst>
                                          <p:attrName>ppt_y</p:attrName>
                                        </p:attrNameLst>
                                      </p:cBhvr>
                                      <p:tavLst>
                                        <p:tav tm="0">
                                          <p:val>
                                            <p:strVal val="ppt_y"/>
                                          </p:val>
                                        </p:tav>
                                        <p:tav tm="100000">
                                          <p:val>
                                            <p:strVal val="1+ppt_h/2"/>
                                          </p:val>
                                        </p:tav>
                                      </p:tavLst>
                                    </p:anim>
                                    <p:set>
                                      <p:cBhvr>
                                        <p:cTn id="189" dur="1" fill="hold">
                                          <p:stCondLst>
                                            <p:cond delay="499"/>
                                          </p:stCondLst>
                                        </p:cTn>
                                        <p:tgtEl>
                                          <p:spTgt spid="50"/>
                                        </p:tgtEl>
                                        <p:attrNameLst>
                                          <p:attrName>style.visibility</p:attrName>
                                        </p:attrNameLst>
                                      </p:cBhvr>
                                      <p:to>
                                        <p:strVal val="hidden"/>
                                      </p:to>
                                    </p:set>
                                  </p:childTnLst>
                                </p:cTn>
                              </p:par>
                              <p:par>
                                <p:cTn id="190" presetID="64" presetClass="path" presetSubtype="0" accel="50000" decel="50000" fill="hold" nodeType="withEffect">
                                  <p:stCondLst>
                                    <p:cond delay="0"/>
                                  </p:stCondLst>
                                  <p:childTnLst>
                                    <p:animMotion origin="layout" path="M 0.06927 0.04236 L 0.06701 -0.13959 " pathEditMode="relative" rAng="0" ptsTypes="AA">
                                      <p:cBhvr>
                                        <p:cTn id="191" dur="1000" fill="hold"/>
                                        <p:tgtEl>
                                          <p:spTgt spid="38"/>
                                        </p:tgtEl>
                                        <p:attrNameLst>
                                          <p:attrName>ppt_x</p:attrName>
                                          <p:attrName>ppt_y</p:attrName>
                                        </p:attrNameLst>
                                      </p:cBhvr>
                                      <p:rCtr x="-122" y="-9097"/>
                                    </p:animMotion>
                                  </p:childTnLst>
                                </p:cTn>
                              </p:par>
                              <p:par>
                                <p:cTn id="192" presetID="64" presetClass="path" presetSubtype="0" accel="50000" decel="50000" fill="hold" nodeType="withEffect">
                                  <p:stCondLst>
                                    <p:cond delay="0"/>
                                  </p:stCondLst>
                                  <p:childTnLst>
                                    <p:animMotion origin="layout" path="M 0.06788 0.04242 L 0.06562 -0.23745 " pathEditMode="fixed" rAng="0" ptsTypes="AA">
                                      <p:cBhvr>
                                        <p:cTn id="193" dur="1000" fill="hold"/>
                                        <p:tgtEl>
                                          <p:spTgt spid="51"/>
                                        </p:tgtEl>
                                        <p:attrNameLst>
                                          <p:attrName>ppt_x</p:attrName>
                                          <p:attrName>ppt_y</p:attrName>
                                        </p:attrNameLst>
                                      </p:cBhvr>
                                      <p:rCtr x="-122" y="-14005"/>
                                    </p:animMotion>
                                  </p:childTnLst>
                                </p:cTn>
                              </p:par>
                            </p:childTnLst>
                          </p:cTn>
                        </p:par>
                        <p:par>
                          <p:cTn id="194" fill="hold">
                            <p:stCondLst>
                              <p:cond delay="4200"/>
                            </p:stCondLst>
                            <p:childTnLst>
                              <p:par>
                                <p:cTn id="195" presetID="2" presetClass="exit" presetSubtype="4" fill="hold" nodeType="afterEffect">
                                  <p:stCondLst>
                                    <p:cond delay="0"/>
                                  </p:stCondLst>
                                  <p:childTnLst>
                                    <p:anim calcmode="lin" valueType="num">
                                      <p:cBhvr additive="base">
                                        <p:cTn id="196" dur="500"/>
                                        <p:tgtEl>
                                          <p:spTgt spid="38"/>
                                        </p:tgtEl>
                                        <p:attrNameLst>
                                          <p:attrName>ppt_x</p:attrName>
                                        </p:attrNameLst>
                                      </p:cBhvr>
                                      <p:tavLst>
                                        <p:tav tm="0">
                                          <p:val>
                                            <p:strVal val="ppt_x"/>
                                          </p:val>
                                        </p:tav>
                                        <p:tav tm="100000">
                                          <p:val>
                                            <p:strVal val="ppt_x"/>
                                          </p:val>
                                        </p:tav>
                                      </p:tavLst>
                                    </p:anim>
                                    <p:anim calcmode="lin" valueType="num">
                                      <p:cBhvr additive="base">
                                        <p:cTn id="197" dur="500"/>
                                        <p:tgtEl>
                                          <p:spTgt spid="38"/>
                                        </p:tgtEl>
                                        <p:attrNameLst>
                                          <p:attrName>ppt_y</p:attrName>
                                        </p:attrNameLst>
                                      </p:cBhvr>
                                      <p:tavLst>
                                        <p:tav tm="0">
                                          <p:val>
                                            <p:strVal val="ppt_y"/>
                                          </p:val>
                                        </p:tav>
                                        <p:tav tm="100000">
                                          <p:val>
                                            <p:strVal val="1+ppt_h/2"/>
                                          </p:val>
                                        </p:tav>
                                      </p:tavLst>
                                    </p:anim>
                                    <p:set>
                                      <p:cBhvr>
                                        <p:cTn id="198" dur="1" fill="hold">
                                          <p:stCondLst>
                                            <p:cond delay="499"/>
                                          </p:stCondLst>
                                        </p:cTn>
                                        <p:tgtEl>
                                          <p:spTgt spid="38"/>
                                        </p:tgtEl>
                                        <p:attrNameLst>
                                          <p:attrName>style.visibility</p:attrName>
                                        </p:attrNameLst>
                                      </p:cBhvr>
                                      <p:to>
                                        <p:strVal val="hidden"/>
                                      </p:to>
                                    </p:set>
                                  </p:childTnLst>
                                </p:cTn>
                              </p:par>
                              <p:par>
                                <p:cTn id="199" presetID="2" presetClass="exit" presetSubtype="4" fill="hold" nodeType="withEffect">
                                  <p:stCondLst>
                                    <p:cond delay="0"/>
                                  </p:stCondLst>
                                  <p:childTnLst>
                                    <p:anim calcmode="lin" valueType="num">
                                      <p:cBhvr additive="base">
                                        <p:cTn id="200" dur="500"/>
                                        <p:tgtEl>
                                          <p:spTgt spid="51"/>
                                        </p:tgtEl>
                                        <p:attrNameLst>
                                          <p:attrName>ppt_x</p:attrName>
                                        </p:attrNameLst>
                                      </p:cBhvr>
                                      <p:tavLst>
                                        <p:tav tm="0">
                                          <p:val>
                                            <p:strVal val="ppt_x"/>
                                          </p:val>
                                        </p:tav>
                                        <p:tav tm="100000">
                                          <p:val>
                                            <p:strVal val="ppt_x"/>
                                          </p:val>
                                        </p:tav>
                                      </p:tavLst>
                                    </p:anim>
                                    <p:anim calcmode="lin" valueType="num">
                                      <p:cBhvr additive="base">
                                        <p:cTn id="201" dur="500"/>
                                        <p:tgtEl>
                                          <p:spTgt spid="51"/>
                                        </p:tgtEl>
                                        <p:attrNameLst>
                                          <p:attrName>ppt_y</p:attrName>
                                        </p:attrNameLst>
                                      </p:cBhvr>
                                      <p:tavLst>
                                        <p:tav tm="0">
                                          <p:val>
                                            <p:strVal val="ppt_y"/>
                                          </p:val>
                                        </p:tav>
                                        <p:tav tm="100000">
                                          <p:val>
                                            <p:strVal val="1+ppt_h/2"/>
                                          </p:val>
                                        </p:tav>
                                      </p:tavLst>
                                    </p:anim>
                                    <p:set>
                                      <p:cBhvr>
                                        <p:cTn id="202" dur="1" fill="hold">
                                          <p:stCondLst>
                                            <p:cond delay="499"/>
                                          </p:stCondLst>
                                        </p:cTn>
                                        <p:tgtEl>
                                          <p:spTgt spid="51"/>
                                        </p:tgtEl>
                                        <p:attrNameLst>
                                          <p:attrName>style.visibility</p:attrName>
                                        </p:attrNameLst>
                                      </p:cBhvr>
                                      <p:to>
                                        <p:strVal val="hidden"/>
                                      </p:to>
                                    </p:set>
                                  </p:childTnLst>
                                </p:cTn>
                              </p:par>
                              <p:par>
                                <p:cTn id="203" presetID="64" presetClass="path" presetSubtype="0" accel="50000" decel="50000" fill="hold" nodeType="withEffect">
                                  <p:stCondLst>
                                    <p:cond delay="0"/>
                                  </p:stCondLst>
                                  <p:childTnLst>
                                    <p:animMotion origin="layout" path="M 0.04948 0.04166 L 0.04722 -0.14028 " pathEditMode="relative" rAng="0" ptsTypes="AA">
                                      <p:cBhvr>
                                        <p:cTn id="204" dur="1000" fill="hold"/>
                                        <p:tgtEl>
                                          <p:spTgt spid="39"/>
                                        </p:tgtEl>
                                        <p:attrNameLst>
                                          <p:attrName>ppt_x</p:attrName>
                                          <p:attrName>ppt_y</p:attrName>
                                        </p:attrNameLst>
                                      </p:cBhvr>
                                      <p:rCtr x="-122" y="-9097"/>
                                    </p:animMotion>
                                  </p:childTnLst>
                                </p:cTn>
                              </p:par>
                              <p:par>
                                <p:cTn id="205" presetID="64" presetClass="path" presetSubtype="0" accel="50000" decel="50000" fill="hold" nodeType="withEffect">
                                  <p:stCondLst>
                                    <p:cond delay="0"/>
                                  </p:stCondLst>
                                  <p:childTnLst>
                                    <p:animMotion origin="layout" path="M 0.04878 0.04144 L 0.04653 -0.23842 " pathEditMode="fixed" rAng="0" ptsTypes="AA">
                                      <p:cBhvr>
                                        <p:cTn id="206" dur="1000" fill="hold"/>
                                        <p:tgtEl>
                                          <p:spTgt spid="52"/>
                                        </p:tgtEl>
                                        <p:attrNameLst>
                                          <p:attrName>ppt_x</p:attrName>
                                          <p:attrName>ppt_y</p:attrName>
                                        </p:attrNameLst>
                                      </p:cBhvr>
                                      <p:rCtr x="-122" y="-14005"/>
                                    </p:animMotion>
                                  </p:childTnLst>
                                </p:cTn>
                              </p:par>
                            </p:childTnLst>
                          </p:cTn>
                        </p:par>
                        <p:par>
                          <p:cTn id="207" fill="hold">
                            <p:stCondLst>
                              <p:cond delay="5200"/>
                            </p:stCondLst>
                            <p:childTnLst>
                              <p:par>
                                <p:cTn id="208" presetID="2" presetClass="exit" presetSubtype="4" fill="hold" nodeType="afterEffect">
                                  <p:stCondLst>
                                    <p:cond delay="0"/>
                                  </p:stCondLst>
                                  <p:childTnLst>
                                    <p:anim calcmode="lin" valueType="num">
                                      <p:cBhvr additive="base">
                                        <p:cTn id="209" dur="500"/>
                                        <p:tgtEl>
                                          <p:spTgt spid="39"/>
                                        </p:tgtEl>
                                        <p:attrNameLst>
                                          <p:attrName>ppt_x</p:attrName>
                                        </p:attrNameLst>
                                      </p:cBhvr>
                                      <p:tavLst>
                                        <p:tav tm="0">
                                          <p:val>
                                            <p:strVal val="ppt_x"/>
                                          </p:val>
                                        </p:tav>
                                        <p:tav tm="100000">
                                          <p:val>
                                            <p:strVal val="ppt_x"/>
                                          </p:val>
                                        </p:tav>
                                      </p:tavLst>
                                    </p:anim>
                                    <p:anim calcmode="lin" valueType="num">
                                      <p:cBhvr additive="base">
                                        <p:cTn id="210" dur="500"/>
                                        <p:tgtEl>
                                          <p:spTgt spid="39"/>
                                        </p:tgtEl>
                                        <p:attrNameLst>
                                          <p:attrName>ppt_y</p:attrName>
                                        </p:attrNameLst>
                                      </p:cBhvr>
                                      <p:tavLst>
                                        <p:tav tm="0">
                                          <p:val>
                                            <p:strVal val="ppt_y"/>
                                          </p:val>
                                        </p:tav>
                                        <p:tav tm="100000">
                                          <p:val>
                                            <p:strVal val="1+ppt_h/2"/>
                                          </p:val>
                                        </p:tav>
                                      </p:tavLst>
                                    </p:anim>
                                    <p:set>
                                      <p:cBhvr>
                                        <p:cTn id="211" dur="1" fill="hold">
                                          <p:stCondLst>
                                            <p:cond delay="499"/>
                                          </p:stCondLst>
                                        </p:cTn>
                                        <p:tgtEl>
                                          <p:spTgt spid="39"/>
                                        </p:tgtEl>
                                        <p:attrNameLst>
                                          <p:attrName>style.visibility</p:attrName>
                                        </p:attrNameLst>
                                      </p:cBhvr>
                                      <p:to>
                                        <p:strVal val="hidden"/>
                                      </p:to>
                                    </p:set>
                                  </p:childTnLst>
                                </p:cTn>
                              </p:par>
                              <p:par>
                                <p:cTn id="212" presetID="2" presetClass="exit" presetSubtype="4" fill="hold" nodeType="withEffect">
                                  <p:stCondLst>
                                    <p:cond delay="0"/>
                                  </p:stCondLst>
                                  <p:childTnLst>
                                    <p:anim calcmode="lin" valueType="num">
                                      <p:cBhvr additive="base">
                                        <p:cTn id="213" dur="500"/>
                                        <p:tgtEl>
                                          <p:spTgt spid="52"/>
                                        </p:tgtEl>
                                        <p:attrNameLst>
                                          <p:attrName>ppt_x</p:attrName>
                                        </p:attrNameLst>
                                      </p:cBhvr>
                                      <p:tavLst>
                                        <p:tav tm="0">
                                          <p:val>
                                            <p:strVal val="ppt_x"/>
                                          </p:val>
                                        </p:tav>
                                        <p:tav tm="100000">
                                          <p:val>
                                            <p:strVal val="ppt_x"/>
                                          </p:val>
                                        </p:tav>
                                      </p:tavLst>
                                    </p:anim>
                                    <p:anim calcmode="lin" valueType="num">
                                      <p:cBhvr additive="base">
                                        <p:cTn id="214" dur="500"/>
                                        <p:tgtEl>
                                          <p:spTgt spid="52"/>
                                        </p:tgtEl>
                                        <p:attrNameLst>
                                          <p:attrName>ppt_y</p:attrName>
                                        </p:attrNameLst>
                                      </p:cBhvr>
                                      <p:tavLst>
                                        <p:tav tm="0">
                                          <p:val>
                                            <p:strVal val="ppt_y"/>
                                          </p:val>
                                        </p:tav>
                                        <p:tav tm="100000">
                                          <p:val>
                                            <p:strVal val="1+ppt_h/2"/>
                                          </p:val>
                                        </p:tav>
                                      </p:tavLst>
                                    </p:anim>
                                    <p:set>
                                      <p:cBhvr>
                                        <p:cTn id="215" dur="1" fill="hold">
                                          <p:stCondLst>
                                            <p:cond delay="499"/>
                                          </p:stCondLst>
                                        </p:cTn>
                                        <p:tgtEl>
                                          <p:spTgt spid="52"/>
                                        </p:tgtEl>
                                        <p:attrNameLst>
                                          <p:attrName>style.visibility</p:attrName>
                                        </p:attrNameLst>
                                      </p:cBhvr>
                                      <p:to>
                                        <p:strVal val="hidden"/>
                                      </p:to>
                                    </p:set>
                                  </p:childTnLst>
                                </p:cTn>
                              </p:par>
                            </p:childTnLst>
                          </p:cTn>
                        </p:par>
                        <p:par>
                          <p:cTn id="216" fill="hold">
                            <p:stCondLst>
                              <p:cond delay="5700"/>
                            </p:stCondLst>
                            <p:childTnLst>
                              <p:par>
                                <p:cTn id="217" presetID="16" presetClass="emph" presetSubtype="0" fill="hold" grpId="2" nodeType="afterEffect">
                                  <p:stCondLst>
                                    <p:cond delay="0"/>
                                  </p:stCondLst>
                                  <p:iterate type="lt">
                                    <p:tmPct val="4000"/>
                                  </p:iterate>
                                  <p:childTnLst>
                                    <p:set>
                                      <p:cBhvr override="childStyle">
                                        <p:cTn id="218" dur="500" fill="hold"/>
                                        <p:tgtEl>
                                          <p:spTgt spid="5"/>
                                        </p:tgtEl>
                                        <p:attrNameLst>
                                          <p:attrName>style.color</p:attrName>
                                        </p:attrNameLst>
                                      </p:cBhvr>
                                      <p:to>
                                        <p:clrVal>
                                          <a:srgbClr val="C00000"/>
                                        </p:clrVal>
                                      </p:to>
                                    </p:set>
                                    <p:set>
                                      <p:cBhvr>
                                        <p:cTn id="219" dur="500" fill="hold"/>
                                        <p:tgtEl>
                                          <p:spTgt spid="5"/>
                                        </p:tgtEl>
                                        <p:attrNameLst>
                                          <p:attrName>fillcolor</p:attrName>
                                        </p:attrNameLst>
                                      </p:cBhvr>
                                      <p:to>
                                        <p:clrVal>
                                          <a:srgbClr val="C00000"/>
                                        </p:clrVal>
                                      </p:to>
                                    </p:set>
                                    <p:set>
                                      <p:cBhvr>
                                        <p:cTn id="220"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21" restart="whenNotActive" fill="hold" evtFilter="cancelBubble" nodeType="interactiveSeq">
                <p:stCondLst>
                  <p:cond evt="onClick" delay="0">
                    <p:tgtEl>
                      <p:spTgt spid="8"/>
                    </p:tgtEl>
                  </p:cond>
                </p:stCondLst>
                <p:endSync evt="end" delay="0">
                  <p:rtn val="all"/>
                </p:endSync>
                <p:childTnLst>
                  <p:par>
                    <p:cTn id="222" fill="hold">
                      <p:stCondLst>
                        <p:cond delay="0"/>
                      </p:stCondLst>
                      <p:childTnLst>
                        <p:par>
                          <p:cTn id="223" fill="hold">
                            <p:stCondLst>
                              <p:cond delay="0"/>
                            </p:stCondLst>
                            <p:childTnLst>
                              <p:par>
                                <p:cTn id="224" presetID="1" presetClass="entr" presetSubtype="0" fill="hold" grpId="1" nodeType="withEffect">
                                  <p:stCondLst>
                                    <p:cond delay="0"/>
                                  </p:stCondLst>
                                  <p:childTnLst>
                                    <p:set>
                                      <p:cBhvr>
                                        <p:cTn id="225" dur="1" fill="hold">
                                          <p:stCondLst>
                                            <p:cond delay="0"/>
                                          </p:stCondLst>
                                        </p:cTn>
                                        <p:tgtEl>
                                          <p:spTgt spid="35"/>
                                        </p:tgtEl>
                                        <p:attrNameLst>
                                          <p:attrName>style.visibility</p:attrName>
                                        </p:attrNameLst>
                                      </p:cBhvr>
                                      <p:to>
                                        <p:strVal val="visible"/>
                                      </p:to>
                                    </p:set>
                                  </p:childTnLst>
                                </p:cTn>
                              </p:par>
                              <p:par>
                                <p:cTn id="226" presetID="1" presetClass="entr" presetSubtype="0" fill="hold" grpId="1" nodeType="withEffect">
                                  <p:stCondLst>
                                    <p:cond delay="0"/>
                                  </p:stCondLst>
                                  <p:childTnLst>
                                    <p:set>
                                      <p:cBhvr>
                                        <p:cTn id="227" dur="1" fill="hold">
                                          <p:stCondLst>
                                            <p:cond delay="0"/>
                                          </p:stCondLst>
                                        </p:cTn>
                                        <p:tgtEl>
                                          <p:spTgt spid="37"/>
                                        </p:tgtEl>
                                        <p:attrNameLst>
                                          <p:attrName>style.visibility</p:attrName>
                                        </p:attrNameLst>
                                      </p:cBhvr>
                                      <p:to>
                                        <p:strVal val="visible"/>
                                      </p:to>
                                    </p:set>
                                  </p:childTnLst>
                                </p:cTn>
                              </p:par>
                              <p:par>
                                <p:cTn id="228" presetID="1" presetClass="entr" presetSubtype="0" fill="hold" grpId="1" nodeType="withEffect">
                                  <p:stCondLst>
                                    <p:cond delay="0"/>
                                  </p:stCondLst>
                                  <p:childTnLst>
                                    <p:set>
                                      <p:cBhvr>
                                        <p:cTn id="229" dur="1" fill="hold">
                                          <p:stCondLst>
                                            <p:cond delay="0"/>
                                          </p:stCondLst>
                                        </p:cTn>
                                        <p:tgtEl>
                                          <p:spTgt spid="38"/>
                                        </p:tgtEl>
                                        <p:attrNameLst>
                                          <p:attrName>style.visibility</p:attrName>
                                        </p:attrNameLst>
                                      </p:cBhvr>
                                      <p:to>
                                        <p:strVal val="visible"/>
                                      </p:to>
                                    </p:set>
                                  </p:childTnLst>
                                </p:cTn>
                              </p:par>
                              <p:par>
                                <p:cTn id="230" presetID="1" presetClass="entr" presetSubtype="0" fill="hold" grpId="1" nodeType="withEffect">
                                  <p:stCondLst>
                                    <p:cond delay="0"/>
                                  </p:stCondLst>
                                  <p:childTnLst>
                                    <p:set>
                                      <p:cBhvr>
                                        <p:cTn id="231" dur="1" fill="hold">
                                          <p:stCondLst>
                                            <p:cond delay="0"/>
                                          </p:stCondLst>
                                        </p:cTn>
                                        <p:tgtEl>
                                          <p:spTgt spid="39"/>
                                        </p:tgtEl>
                                        <p:attrNameLst>
                                          <p:attrName>style.visibility</p:attrName>
                                        </p:attrNameLst>
                                      </p:cBhvr>
                                      <p:to>
                                        <p:strVal val="visible"/>
                                      </p:to>
                                    </p:set>
                                  </p:childTnLst>
                                </p:cTn>
                              </p:par>
                              <p:par>
                                <p:cTn id="232" presetID="1" presetClass="entr" presetSubtype="0" fill="hold" grpId="1" nodeType="withEffect">
                                  <p:stCondLst>
                                    <p:cond delay="0"/>
                                  </p:stCondLst>
                                  <p:childTnLst>
                                    <p:set>
                                      <p:cBhvr>
                                        <p:cTn id="233" dur="1" fill="hold">
                                          <p:stCondLst>
                                            <p:cond delay="0"/>
                                          </p:stCondLst>
                                        </p:cTn>
                                        <p:tgtEl>
                                          <p:spTgt spid="40"/>
                                        </p:tgtEl>
                                        <p:attrNameLst>
                                          <p:attrName>style.visibility</p:attrName>
                                        </p:attrNameLst>
                                      </p:cBhvr>
                                      <p:to>
                                        <p:strVal val="visible"/>
                                      </p:to>
                                    </p:set>
                                  </p:childTnLst>
                                </p:cTn>
                              </p:par>
                              <p:par>
                                <p:cTn id="234" presetID="1" presetClass="entr" presetSubtype="0" fill="hold" grpId="1" nodeType="withEffect">
                                  <p:stCondLst>
                                    <p:cond delay="0"/>
                                  </p:stCondLst>
                                  <p:childTnLst>
                                    <p:set>
                                      <p:cBhvr>
                                        <p:cTn id="235" dur="1" fill="hold">
                                          <p:stCondLst>
                                            <p:cond delay="0"/>
                                          </p:stCondLst>
                                        </p:cTn>
                                        <p:tgtEl>
                                          <p:spTgt spid="41"/>
                                        </p:tgtEl>
                                        <p:attrNameLst>
                                          <p:attrName>style.visibility</p:attrName>
                                        </p:attrNameLst>
                                      </p:cBhvr>
                                      <p:to>
                                        <p:strVal val="visible"/>
                                      </p:to>
                                    </p:set>
                                  </p:childTnLst>
                                </p:cTn>
                              </p:par>
                              <p:par>
                                <p:cTn id="236" presetID="1" presetClass="entr" presetSubtype="0" fill="hold" grpId="1" nodeType="withEffect">
                                  <p:stCondLst>
                                    <p:cond delay="0"/>
                                  </p:stCondLst>
                                  <p:childTnLst>
                                    <p:set>
                                      <p:cBhvr>
                                        <p:cTn id="237" dur="1" fill="hold">
                                          <p:stCondLst>
                                            <p:cond delay="0"/>
                                          </p:stCondLst>
                                        </p:cTn>
                                        <p:tgtEl>
                                          <p:spTgt spid="43"/>
                                        </p:tgtEl>
                                        <p:attrNameLst>
                                          <p:attrName>style.visibility</p:attrName>
                                        </p:attrNameLst>
                                      </p:cBhvr>
                                      <p:to>
                                        <p:strVal val="visible"/>
                                      </p:to>
                                    </p:set>
                                  </p:childTnLst>
                                </p:cTn>
                              </p:par>
                              <p:par>
                                <p:cTn id="238" presetID="1" presetClass="entr" presetSubtype="0" fill="hold" grpId="1" nodeType="withEffect">
                                  <p:stCondLst>
                                    <p:cond delay="0"/>
                                  </p:stCondLst>
                                  <p:childTnLst>
                                    <p:set>
                                      <p:cBhvr>
                                        <p:cTn id="239" dur="1" fill="hold">
                                          <p:stCondLst>
                                            <p:cond delay="0"/>
                                          </p:stCondLst>
                                        </p:cTn>
                                        <p:tgtEl>
                                          <p:spTgt spid="42"/>
                                        </p:tgtEl>
                                        <p:attrNameLst>
                                          <p:attrName>style.visibility</p:attrName>
                                        </p:attrNameLst>
                                      </p:cBhvr>
                                      <p:to>
                                        <p:strVal val="visible"/>
                                      </p:to>
                                    </p:set>
                                  </p:childTnLst>
                                </p:cTn>
                              </p:par>
                              <p:par>
                                <p:cTn id="240" presetID="1" presetClass="entr" presetSubtype="0" fill="hold" grpId="1" nodeType="withEffect">
                                  <p:stCondLst>
                                    <p:cond delay="0"/>
                                  </p:stCondLst>
                                  <p:childTnLst>
                                    <p:set>
                                      <p:cBhvr>
                                        <p:cTn id="241" dur="1" fill="hold">
                                          <p:stCondLst>
                                            <p:cond delay="0"/>
                                          </p:stCondLst>
                                        </p:cTn>
                                        <p:tgtEl>
                                          <p:spTgt spid="44"/>
                                        </p:tgtEl>
                                        <p:attrNameLst>
                                          <p:attrName>style.visibility</p:attrName>
                                        </p:attrNameLst>
                                      </p:cBhvr>
                                      <p:to>
                                        <p:strVal val="visible"/>
                                      </p:to>
                                    </p:set>
                                  </p:childTnLst>
                                </p:cTn>
                              </p:par>
                              <p:par>
                                <p:cTn id="242" presetID="1" presetClass="emph" presetSubtype="2" fill="hold" nodeType="withEffect">
                                  <p:stCondLst>
                                    <p:cond delay="0"/>
                                  </p:stCondLst>
                                  <p:childTnLst>
                                    <p:animClr clrSpc="rgb" dir="cw">
                                      <p:cBhvr>
                                        <p:cTn id="243" dur="1000" fill="hold"/>
                                        <p:tgtEl>
                                          <p:spTgt spid="8"/>
                                        </p:tgtEl>
                                        <p:attrNameLst>
                                          <p:attrName>fillcolor</p:attrName>
                                        </p:attrNameLst>
                                      </p:cBhvr>
                                      <p:to>
                                        <a:srgbClr val="4E67C8"/>
                                      </p:to>
                                    </p:animClr>
                                    <p:set>
                                      <p:cBhvr>
                                        <p:cTn id="244" dur="1000" fill="hold"/>
                                        <p:tgtEl>
                                          <p:spTgt spid="8"/>
                                        </p:tgtEl>
                                        <p:attrNameLst>
                                          <p:attrName>fill.type</p:attrName>
                                        </p:attrNameLst>
                                      </p:cBhvr>
                                      <p:to>
                                        <p:strVal val="solid"/>
                                      </p:to>
                                    </p:set>
                                    <p:set>
                                      <p:cBhvr>
                                        <p:cTn id="245" dur="1000" fill="hold"/>
                                        <p:tgtEl>
                                          <p:spTgt spid="8"/>
                                        </p:tgtEl>
                                        <p:attrNameLst>
                                          <p:attrName>fill.on</p:attrName>
                                        </p:attrNameLst>
                                      </p:cBhvr>
                                      <p:to>
                                        <p:strVal val="true"/>
                                      </p:to>
                                    </p:set>
                                  </p:childTnLst>
                                </p:cTn>
                              </p:par>
                              <p:par>
                                <p:cTn id="246" presetID="1" presetClass="emph" presetSubtype="2" fill="hold" nodeType="withEffect">
                                  <p:stCondLst>
                                    <p:cond delay="0"/>
                                  </p:stCondLst>
                                  <p:childTnLst>
                                    <p:animClr clrSpc="rgb" dir="cw">
                                      <p:cBhvr>
                                        <p:cTn id="247" dur="1000" fill="hold"/>
                                        <p:tgtEl>
                                          <p:spTgt spid="48"/>
                                        </p:tgtEl>
                                        <p:attrNameLst>
                                          <p:attrName>fillcolor</p:attrName>
                                        </p:attrNameLst>
                                      </p:cBhvr>
                                      <p:to>
                                        <a:srgbClr val="B4DCFA"/>
                                      </p:to>
                                    </p:animClr>
                                    <p:set>
                                      <p:cBhvr>
                                        <p:cTn id="248" dur="1000" fill="hold"/>
                                        <p:tgtEl>
                                          <p:spTgt spid="48"/>
                                        </p:tgtEl>
                                        <p:attrNameLst>
                                          <p:attrName>fill.type</p:attrName>
                                        </p:attrNameLst>
                                      </p:cBhvr>
                                      <p:to>
                                        <p:strVal val="solid"/>
                                      </p:to>
                                    </p:set>
                                    <p:set>
                                      <p:cBhvr>
                                        <p:cTn id="249" dur="1000" fill="hold"/>
                                        <p:tgtEl>
                                          <p:spTgt spid="48"/>
                                        </p:tgtEl>
                                        <p:attrNameLst>
                                          <p:attrName>fill.on</p:attrName>
                                        </p:attrNameLst>
                                      </p:cBhvr>
                                      <p:to>
                                        <p:strVal val="true"/>
                                      </p:to>
                                    </p:set>
                                  </p:childTnLst>
                                </p:cTn>
                              </p:par>
                            </p:childTnLst>
                          </p:cTn>
                        </p:par>
                        <p:par>
                          <p:cTn id="250" fill="hold">
                            <p:stCondLst>
                              <p:cond delay="1000"/>
                            </p:stCondLst>
                            <p:childTnLst>
                              <p:par>
                                <p:cTn id="251" presetID="9" presetClass="entr" presetSubtype="0" fill="hold" grpId="3" nodeType="afterEffect">
                                  <p:stCondLst>
                                    <p:cond delay="0"/>
                                  </p:stCondLst>
                                  <p:childTnLst>
                                    <p:set>
                                      <p:cBhvr>
                                        <p:cTn id="252" dur="1" fill="hold">
                                          <p:stCondLst>
                                            <p:cond delay="0"/>
                                          </p:stCondLst>
                                        </p:cTn>
                                        <p:tgtEl>
                                          <p:spTgt spid="16"/>
                                        </p:tgtEl>
                                        <p:attrNameLst>
                                          <p:attrName>style.visibility</p:attrName>
                                        </p:attrNameLst>
                                      </p:cBhvr>
                                      <p:to>
                                        <p:strVal val="visible"/>
                                      </p:to>
                                    </p:set>
                                    <p:animEffect transition="in" filter="dissolve">
                                      <p:cBhvr>
                                        <p:cTn id="253" dur="1000"/>
                                        <p:tgtEl>
                                          <p:spTgt spid="16"/>
                                        </p:tgtEl>
                                      </p:cBhvr>
                                    </p:animEffect>
                                  </p:childTnLst>
                                </p:cTn>
                              </p:par>
                            </p:childTnLst>
                          </p:cTn>
                        </p:par>
                      </p:childTnLst>
                    </p:cTn>
                  </p:par>
                </p:childTnLst>
              </p:cTn>
              <p:nextCondLst>
                <p:cond evt="onClick" delay="0">
                  <p:tgtEl>
                    <p:spTgt spid="8"/>
                  </p:tgtEl>
                </p:cond>
              </p:nextCondLst>
            </p:seq>
            <p:seq concurrent="1" nextAc="seek">
              <p:cTn id="254" restart="whenNotActive" fill="hold" evtFilter="cancelBubble" nodeType="interactiveSeq">
                <p:stCondLst>
                  <p:cond evt="onClick" delay="0">
                    <p:tgtEl>
                      <p:spTgt spid="47"/>
                    </p:tgtEl>
                  </p:cond>
                </p:stCondLst>
                <p:endSync evt="end" delay="0">
                  <p:rtn val="all"/>
                </p:endSync>
                <p:childTnLst>
                  <p:par>
                    <p:cTn id="255" fill="hold">
                      <p:stCondLst>
                        <p:cond delay="0"/>
                      </p:stCondLst>
                      <p:childTnLst>
                        <p:par>
                          <p:cTn id="256" fill="hold">
                            <p:stCondLst>
                              <p:cond delay="0"/>
                            </p:stCondLst>
                            <p:childTnLst>
                              <p:par>
                                <p:cTn id="257" presetID="1" presetClass="entr" presetSubtype="0" fill="hold" grpId="1" nodeType="withEffect">
                                  <p:stCondLst>
                                    <p:cond delay="0"/>
                                  </p:stCondLst>
                                  <p:childTnLst>
                                    <p:set>
                                      <p:cBhvr>
                                        <p:cTn id="258" dur="1" fill="hold">
                                          <p:stCondLst>
                                            <p:cond delay="0"/>
                                          </p:stCondLst>
                                        </p:cTn>
                                        <p:tgtEl>
                                          <p:spTgt spid="45"/>
                                        </p:tgtEl>
                                        <p:attrNameLst>
                                          <p:attrName>style.visibility</p:attrName>
                                        </p:attrNameLst>
                                      </p:cBhvr>
                                      <p:to>
                                        <p:strVal val="visible"/>
                                      </p:to>
                                    </p:set>
                                  </p:childTnLst>
                                </p:cTn>
                              </p:par>
                              <p:par>
                                <p:cTn id="259" presetID="1" presetClass="entr" presetSubtype="0" fill="hold" grpId="1" nodeType="withEffect">
                                  <p:stCondLst>
                                    <p:cond delay="0"/>
                                  </p:stCondLst>
                                  <p:childTnLst>
                                    <p:set>
                                      <p:cBhvr>
                                        <p:cTn id="260" dur="1" fill="hold">
                                          <p:stCondLst>
                                            <p:cond delay="0"/>
                                          </p:stCondLst>
                                        </p:cTn>
                                        <p:tgtEl>
                                          <p:spTgt spid="50"/>
                                        </p:tgtEl>
                                        <p:attrNameLst>
                                          <p:attrName>style.visibility</p:attrName>
                                        </p:attrNameLst>
                                      </p:cBhvr>
                                      <p:to>
                                        <p:strVal val="visible"/>
                                      </p:to>
                                    </p:set>
                                  </p:childTnLst>
                                </p:cTn>
                              </p:par>
                              <p:par>
                                <p:cTn id="261" presetID="1" presetClass="entr" presetSubtype="0" fill="hold" grpId="1" nodeType="withEffect">
                                  <p:stCondLst>
                                    <p:cond delay="0"/>
                                  </p:stCondLst>
                                  <p:childTnLst>
                                    <p:set>
                                      <p:cBhvr>
                                        <p:cTn id="262" dur="1" fill="hold">
                                          <p:stCondLst>
                                            <p:cond delay="0"/>
                                          </p:stCondLst>
                                        </p:cTn>
                                        <p:tgtEl>
                                          <p:spTgt spid="51"/>
                                        </p:tgtEl>
                                        <p:attrNameLst>
                                          <p:attrName>style.visibility</p:attrName>
                                        </p:attrNameLst>
                                      </p:cBhvr>
                                      <p:to>
                                        <p:strVal val="visible"/>
                                      </p:to>
                                    </p:set>
                                  </p:childTnLst>
                                </p:cTn>
                              </p:par>
                              <p:par>
                                <p:cTn id="263" presetID="1" presetClass="entr" presetSubtype="0" fill="hold" grpId="1" nodeType="withEffect">
                                  <p:stCondLst>
                                    <p:cond delay="0"/>
                                  </p:stCondLst>
                                  <p:childTnLst>
                                    <p:set>
                                      <p:cBhvr>
                                        <p:cTn id="264" dur="1" fill="hold">
                                          <p:stCondLst>
                                            <p:cond delay="0"/>
                                          </p:stCondLst>
                                        </p:cTn>
                                        <p:tgtEl>
                                          <p:spTgt spid="52"/>
                                        </p:tgtEl>
                                        <p:attrNameLst>
                                          <p:attrName>style.visibility</p:attrName>
                                        </p:attrNameLst>
                                      </p:cBhvr>
                                      <p:to>
                                        <p:strVal val="visible"/>
                                      </p:to>
                                    </p:set>
                                  </p:childTnLst>
                                </p:cTn>
                              </p:par>
                              <p:par>
                                <p:cTn id="265" presetID="1" presetClass="entr" presetSubtype="0" fill="hold" grpId="1" nodeType="withEffect">
                                  <p:stCondLst>
                                    <p:cond delay="0"/>
                                  </p:stCondLst>
                                  <p:childTnLst>
                                    <p:set>
                                      <p:cBhvr>
                                        <p:cTn id="266" dur="1" fill="hold">
                                          <p:stCondLst>
                                            <p:cond delay="0"/>
                                          </p:stCondLst>
                                        </p:cTn>
                                        <p:tgtEl>
                                          <p:spTgt spid="53"/>
                                        </p:tgtEl>
                                        <p:attrNameLst>
                                          <p:attrName>style.visibility</p:attrName>
                                        </p:attrNameLst>
                                      </p:cBhvr>
                                      <p:to>
                                        <p:strVal val="visible"/>
                                      </p:to>
                                    </p:set>
                                  </p:childTnLst>
                                </p:cTn>
                              </p:par>
                              <p:par>
                                <p:cTn id="267" presetID="1" presetClass="entr" presetSubtype="0" fill="hold" grpId="1" nodeType="withEffect">
                                  <p:stCondLst>
                                    <p:cond delay="0"/>
                                  </p:stCondLst>
                                  <p:childTnLst>
                                    <p:set>
                                      <p:cBhvr>
                                        <p:cTn id="268" dur="1" fill="hold">
                                          <p:stCondLst>
                                            <p:cond delay="0"/>
                                          </p:stCondLst>
                                        </p:cTn>
                                        <p:tgtEl>
                                          <p:spTgt spid="54"/>
                                        </p:tgtEl>
                                        <p:attrNameLst>
                                          <p:attrName>style.visibility</p:attrName>
                                        </p:attrNameLst>
                                      </p:cBhvr>
                                      <p:to>
                                        <p:strVal val="visible"/>
                                      </p:to>
                                    </p:set>
                                  </p:childTnLst>
                                </p:cTn>
                              </p:par>
                              <p:par>
                                <p:cTn id="269" presetID="1" presetClass="entr" presetSubtype="0" fill="hold" grpId="1" nodeType="withEffect">
                                  <p:stCondLst>
                                    <p:cond delay="0"/>
                                  </p:stCondLst>
                                  <p:childTnLst>
                                    <p:set>
                                      <p:cBhvr>
                                        <p:cTn id="270" dur="1" fill="hold">
                                          <p:stCondLst>
                                            <p:cond delay="0"/>
                                          </p:stCondLst>
                                        </p:cTn>
                                        <p:tgtEl>
                                          <p:spTgt spid="55"/>
                                        </p:tgtEl>
                                        <p:attrNameLst>
                                          <p:attrName>style.visibility</p:attrName>
                                        </p:attrNameLst>
                                      </p:cBhvr>
                                      <p:to>
                                        <p:strVal val="visible"/>
                                      </p:to>
                                    </p:set>
                                  </p:childTnLst>
                                </p:cTn>
                              </p:par>
                              <p:par>
                                <p:cTn id="271" presetID="1" presetClass="entr" presetSubtype="0" fill="hold" grpId="1" nodeType="withEffect">
                                  <p:stCondLst>
                                    <p:cond delay="0"/>
                                  </p:stCondLst>
                                  <p:childTnLst>
                                    <p:set>
                                      <p:cBhvr>
                                        <p:cTn id="272" dur="1" fill="hold">
                                          <p:stCondLst>
                                            <p:cond delay="0"/>
                                          </p:stCondLst>
                                        </p:cTn>
                                        <p:tgtEl>
                                          <p:spTgt spid="56"/>
                                        </p:tgtEl>
                                        <p:attrNameLst>
                                          <p:attrName>style.visibility</p:attrName>
                                        </p:attrNameLst>
                                      </p:cBhvr>
                                      <p:to>
                                        <p:strVal val="visible"/>
                                      </p:to>
                                    </p:set>
                                  </p:childTnLst>
                                </p:cTn>
                              </p:par>
                              <p:par>
                                <p:cTn id="273" presetID="1" presetClass="entr" presetSubtype="0" fill="hold" grpId="1" nodeType="withEffect">
                                  <p:stCondLst>
                                    <p:cond delay="0"/>
                                  </p:stCondLst>
                                  <p:childTnLst>
                                    <p:set>
                                      <p:cBhvr>
                                        <p:cTn id="274" dur="1" fill="hold">
                                          <p:stCondLst>
                                            <p:cond delay="0"/>
                                          </p:stCondLst>
                                        </p:cTn>
                                        <p:tgtEl>
                                          <p:spTgt spid="58"/>
                                        </p:tgtEl>
                                        <p:attrNameLst>
                                          <p:attrName>style.visibility</p:attrName>
                                        </p:attrNameLst>
                                      </p:cBhvr>
                                      <p:to>
                                        <p:strVal val="visible"/>
                                      </p:to>
                                    </p:set>
                                  </p:childTnLst>
                                </p:cTn>
                              </p:par>
                              <p:par>
                                <p:cTn id="275" presetID="1" presetClass="emph" presetSubtype="2" fill="hold" nodeType="withEffect">
                                  <p:stCondLst>
                                    <p:cond delay="0"/>
                                  </p:stCondLst>
                                  <p:childTnLst>
                                    <p:animClr clrSpc="rgb" dir="cw">
                                      <p:cBhvr>
                                        <p:cTn id="276" dur="1000" fill="hold"/>
                                        <p:tgtEl>
                                          <p:spTgt spid="47"/>
                                        </p:tgtEl>
                                        <p:attrNameLst>
                                          <p:attrName>fillcolor</p:attrName>
                                        </p:attrNameLst>
                                      </p:cBhvr>
                                      <p:to>
                                        <a:srgbClr val="4E67C8"/>
                                      </p:to>
                                    </p:animClr>
                                    <p:set>
                                      <p:cBhvr>
                                        <p:cTn id="277" dur="1000" fill="hold"/>
                                        <p:tgtEl>
                                          <p:spTgt spid="47"/>
                                        </p:tgtEl>
                                        <p:attrNameLst>
                                          <p:attrName>fill.type</p:attrName>
                                        </p:attrNameLst>
                                      </p:cBhvr>
                                      <p:to>
                                        <p:strVal val="solid"/>
                                      </p:to>
                                    </p:set>
                                    <p:set>
                                      <p:cBhvr>
                                        <p:cTn id="278" dur="1000" fill="hold"/>
                                        <p:tgtEl>
                                          <p:spTgt spid="47"/>
                                        </p:tgtEl>
                                        <p:attrNameLst>
                                          <p:attrName>fill.on</p:attrName>
                                        </p:attrNameLst>
                                      </p:cBhvr>
                                      <p:to>
                                        <p:strVal val="true"/>
                                      </p:to>
                                    </p:set>
                                  </p:childTnLst>
                                </p:cTn>
                              </p:par>
                              <p:par>
                                <p:cTn id="279" presetID="1" presetClass="emph" presetSubtype="2" fill="hold" nodeType="withEffect">
                                  <p:stCondLst>
                                    <p:cond delay="0"/>
                                  </p:stCondLst>
                                  <p:childTnLst>
                                    <p:animClr clrSpc="rgb" dir="cw">
                                      <p:cBhvr>
                                        <p:cTn id="280" dur="1000" fill="hold"/>
                                        <p:tgtEl>
                                          <p:spTgt spid="48"/>
                                        </p:tgtEl>
                                        <p:attrNameLst>
                                          <p:attrName>fillcolor</p:attrName>
                                        </p:attrNameLst>
                                      </p:cBhvr>
                                      <p:to>
                                        <a:srgbClr val="B4DCFA"/>
                                      </p:to>
                                    </p:animClr>
                                    <p:set>
                                      <p:cBhvr>
                                        <p:cTn id="281" dur="1000" fill="hold"/>
                                        <p:tgtEl>
                                          <p:spTgt spid="48"/>
                                        </p:tgtEl>
                                        <p:attrNameLst>
                                          <p:attrName>fill.type</p:attrName>
                                        </p:attrNameLst>
                                      </p:cBhvr>
                                      <p:to>
                                        <p:strVal val="solid"/>
                                      </p:to>
                                    </p:set>
                                    <p:set>
                                      <p:cBhvr>
                                        <p:cTn id="282" dur="1000" fill="hold"/>
                                        <p:tgtEl>
                                          <p:spTgt spid="48"/>
                                        </p:tgtEl>
                                        <p:attrNameLst>
                                          <p:attrName>fill.on</p:attrName>
                                        </p:attrNameLst>
                                      </p:cBhvr>
                                      <p:to>
                                        <p:strVal val="true"/>
                                      </p:to>
                                    </p:set>
                                  </p:childTnLst>
                                </p:cTn>
                              </p:par>
                            </p:childTnLst>
                          </p:cTn>
                        </p:par>
                        <p:par>
                          <p:cTn id="283" fill="hold">
                            <p:stCondLst>
                              <p:cond delay="1000"/>
                            </p:stCondLst>
                            <p:childTnLst>
                              <p:par>
                                <p:cTn id="284" presetID="9" presetClass="entr" presetSubtype="0" fill="hold" grpId="4" nodeType="afterEffect">
                                  <p:stCondLst>
                                    <p:cond delay="0"/>
                                  </p:stCondLst>
                                  <p:childTnLst>
                                    <p:set>
                                      <p:cBhvr>
                                        <p:cTn id="285" dur="1" fill="hold">
                                          <p:stCondLst>
                                            <p:cond delay="0"/>
                                          </p:stCondLst>
                                        </p:cTn>
                                        <p:tgtEl>
                                          <p:spTgt spid="16"/>
                                        </p:tgtEl>
                                        <p:attrNameLst>
                                          <p:attrName>style.visibility</p:attrName>
                                        </p:attrNameLst>
                                      </p:cBhvr>
                                      <p:to>
                                        <p:strVal val="visible"/>
                                      </p:to>
                                    </p:set>
                                    <p:animEffect transition="in" filter="dissolve">
                                      <p:cBhvr>
                                        <p:cTn id="286" dur="1000"/>
                                        <p:tgtEl>
                                          <p:spTgt spid="16"/>
                                        </p:tgtEl>
                                      </p:cBhvr>
                                    </p:animEffect>
                                  </p:childTnLst>
                                </p:cTn>
                              </p:par>
                            </p:childTnLst>
                          </p:cTn>
                        </p:par>
                      </p:childTnLst>
                    </p:cTn>
                  </p:par>
                </p:childTnLst>
              </p:cTn>
              <p:nextCondLst>
                <p:cond evt="onClick" delay="0">
                  <p:tgtEl>
                    <p:spTgt spid="47"/>
                  </p:tgtEl>
                </p:cond>
              </p:nextCondLst>
            </p:seq>
            <p:seq concurrent="1" nextAc="seek">
              <p:cTn id="287" restart="whenNotActive" fill="hold" evtFilter="cancelBubble" nodeType="interactiveSeq">
                <p:stCondLst>
                  <p:cond evt="onClick" delay="0">
                    <p:tgtEl>
                      <p:spTgt spid="57"/>
                    </p:tgtEl>
                  </p:cond>
                </p:stCondLst>
                <p:endSync evt="end" delay="0">
                  <p:rtn val="all"/>
                </p:endSync>
                <p:childTnLst>
                  <p:par>
                    <p:cTn id="288" fill="hold">
                      <p:stCondLst>
                        <p:cond delay="0"/>
                      </p:stCondLst>
                      <p:childTnLst>
                        <p:par>
                          <p:cTn id="289" fill="hold">
                            <p:stCondLst>
                              <p:cond delay="0"/>
                            </p:stCondLst>
                            <p:childTnLst>
                              <p:par>
                                <p:cTn id="290" presetID="26" presetClass="emph" presetSubtype="0" fill="hold" grpId="1" nodeType="clickEffect">
                                  <p:stCondLst>
                                    <p:cond delay="0"/>
                                  </p:stCondLst>
                                  <p:iterate type="lt">
                                    <p:tmPct val="0"/>
                                  </p:iterate>
                                  <p:childTnLst>
                                    <p:animEffect transition="out" filter="fade">
                                      <p:cBhvr>
                                        <p:cTn id="291" dur="500" tmFilter="0, 0; .2, .5; .8, .5; 1, 0"/>
                                        <p:tgtEl>
                                          <p:spTgt spid="57"/>
                                        </p:tgtEl>
                                      </p:cBhvr>
                                    </p:animEffect>
                                    <p:animScale>
                                      <p:cBhvr>
                                        <p:cTn id="292" dur="250" autoRev="1" fill="hold"/>
                                        <p:tgtEl>
                                          <p:spTgt spid="57"/>
                                        </p:tgtEl>
                                      </p:cBhvr>
                                      <p:by x="105000" y="105000"/>
                                    </p:animScale>
                                  </p:childTnLst>
                                </p:cTn>
                              </p:par>
                            </p:childTnLst>
                          </p:cTn>
                        </p:par>
                        <p:par>
                          <p:cTn id="293" fill="hold">
                            <p:stCondLst>
                              <p:cond delay="500"/>
                            </p:stCondLst>
                            <p:childTnLst>
                              <p:par>
                                <p:cTn id="294" presetID="22" presetClass="entr" presetSubtype="8" fill="hold" grpId="0" nodeType="afterEffect">
                                  <p:stCondLst>
                                    <p:cond delay="0"/>
                                  </p:stCondLst>
                                  <p:iterate type="lt">
                                    <p:tmPct val="10000"/>
                                  </p:iterate>
                                  <p:childTnLst>
                                    <p:set>
                                      <p:cBhvr>
                                        <p:cTn id="295" dur="1" fill="hold">
                                          <p:stCondLst>
                                            <p:cond delay="0"/>
                                          </p:stCondLst>
                                        </p:cTn>
                                        <p:tgtEl>
                                          <p:spTgt spid="70"/>
                                        </p:tgtEl>
                                        <p:attrNameLst>
                                          <p:attrName>style.visibility</p:attrName>
                                        </p:attrNameLst>
                                      </p:cBhvr>
                                      <p:to>
                                        <p:strVal val="visible"/>
                                      </p:to>
                                    </p:set>
                                    <p:animEffect transition="in" filter="wipe(left)">
                                      <p:cBhvr>
                                        <p:cTn id="296" dur="1000"/>
                                        <p:tgtEl>
                                          <p:spTgt spid="70"/>
                                        </p:tgtEl>
                                      </p:cBhvr>
                                    </p:animEffect>
                                  </p:childTnLst>
                                </p:cTn>
                              </p:par>
                              <p:par>
                                <p:cTn id="297" presetID="1" presetClass="entr" presetSubtype="0" fill="hold" grpId="1" nodeType="withEffect">
                                  <p:stCondLst>
                                    <p:cond delay="0"/>
                                  </p:stCondLst>
                                  <p:iterate type="lt">
                                    <p:tmAbs val="0"/>
                                  </p:iterate>
                                  <p:childTnLst>
                                    <p:set>
                                      <p:cBhvr>
                                        <p:cTn id="298" dur="1" fill="hold">
                                          <p:stCondLst>
                                            <p:cond delay="2699"/>
                                          </p:stCondLst>
                                        </p:cTn>
                                        <p:tgtEl>
                                          <p:spTgt spid="70"/>
                                        </p:tgtEl>
                                        <p:attrNameLst>
                                          <p:attrName>style.visibility</p:attrName>
                                        </p:attrNameLst>
                                      </p:cBhvr>
                                      <p:to>
                                        <p:strVal val="visible"/>
                                      </p:to>
                                    </p:set>
                                  </p:childTnLst>
                                  <p:subTnLst>
                                    <p:audio>
                                      <p:cMediaNode>
                                        <p:cTn display="0" masterRel="sameClick">
                                          <p:stCondLst>
                                            <p:cond evt="begin" delay="0">
                                              <p:tn val="297"/>
                                            </p:cond>
                                          </p:stCondLst>
                                          <p:endCondLst>
                                            <p:cond evt="onStopAudio" delay="0">
                                              <p:tgtEl>
                                                <p:sldTgt/>
                                              </p:tgtEl>
                                            </p:cond>
                                          </p:endCondLst>
                                        </p:cTn>
                                        <p:tgtEl>
                                          <p:sndTgt r:embed="rId6" name="cpL01S02_Clip_2.wav"/>
                                        </p:tgtEl>
                                      </p:cMediaNode>
                                    </p:audio>
                                  </p:subTnLst>
                                </p:cTn>
                              </p:par>
                            </p:childTnLst>
                          </p:cTn>
                        </p:par>
                        <p:par>
                          <p:cTn id="299" fill="hold">
                            <p:stCondLst>
                              <p:cond delay="3200"/>
                            </p:stCondLst>
                            <p:childTnLst>
                              <p:par>
                                <p:cTn id="300" presetID="16" presetClass="emph" presetSubtype="0" fill="hold" grpId="2" nodeType="afterEffect">
                                  <p:stCondLst>
                                    <p:cond delay="0"/>
                                  </p:stCondLst>
                                  <p:iterate type="lt">
                                    <p:tmPct val="4000"/>
                                  </p:iterate>
                                  <p:childTnLst>
                                    <p:set>
                                      <p:cBhvr override="childStyle">
                                        <p:cTn id="301" dur="500" fill="hold"/>
                                        <p:tgtEl>
                                          <p:spTgt spid="57"/>
                                        </p:tgtEl>
                                        <p:attrNameLst>
                                          <p:attrName>style.color</p:attrName>
                                        </p:attrNameLst>
                                      </p:cBhvr>
                                      <p:to>
                                        <p:clrVal>
                                          <a:srgbClr val="C00000"/>
                                        </p:clrVal>
                                      </p:to>
                                    </p:set>
                                    <p:set>
                                      <p:cBhvr>
                                        <p:cTn id="302" dur="500" fill="hold"/>
                                        <p:tgtEl>
                                          <p:spTgt spid="57"/>
                                        </p:tgtEl>
                                        <p:attrNameLst>
                                          <p:attrName>fillcolor</p:attrName>
                                        </p:attrNameLst>
                                      </p:cBhvr>
                                      <p:to>
                                        <p:clrVal>
                                          <a:srgbClr val="C00000"/>
                                        </p:clrVal>
                                      </p:to>
                                    </p:set>
                                    <p:set>
                                      <p:cBhvr>
                                        <p:cTn id="303" dur="500" fill="hold"/>
                                        <p:tgtEl>
                                          <p:spTgt spid="57"/>
                                        </p:tgtEl>
                                        <p:attrNameLst>
                                          <p:attrName>fill.type</p:attrName>
                                        </p:attrNameLst>
                                      </p:cBhvr>
                                      <p:to>
                                        <p:strVal val="solid"/>
                                      </p:to>
                                    </p:set>
                                  </p:childTnLst>
                                </p:cTn>
                              </p:par>
                            </p:childTnLst>
                          </p:cTn>
                        </p:par>
                      </p:childTnLst>
                    </p:cTn>
                  </p:par>
                </p:childTnLst>
              </p:cTn>
              <p:nextCondLst>
                <p:cond evt="onClick" delay="0">
                  <p:tgtEl>
                    <p:spTgt spid="57"/>
                  </p:tgtEl>
                </p:cond>
              </p:nextCondLst>
            </p:seq>
          </p:childTnLst>
        </p:cTn>
      </p:par>
    </p:tnLst>
    <p:bldLst>
      <p:bldP spid="4" grpId="0"/>
      <p:bldP spid="4" grpId="1"/>
      <p:bldP spid="4" grpId="2"/>
      <p:bldP spid="4" grpId="3"/>
      <p:bldP spid="5" grpId="0" animBg="1"/>
      <p:bldP spid="5" grpId="1" animBg="1"/>
      <p:bldP spid="5" grpId="2" animBg="1"/>
      <p:bldP spid="29" grpId="0"/>
      <p:bldP spid="29"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59" grpId="0"/>
      <p:bldP spid="59" grpId="1"/>
      <p:bldP spid="57" grpId="0" animBg="1"/>
      <p:bldP spid="57" grpId="1" animBg="1"/>
      <p:bldP spid="57" grpId="2" animBg="1"/>
      <p:bldP spid="70" grpId="0"/>
      <p:bldP spid="70" grpId="1"/>
      <p:bldP spid="46" grpId="0"/>
      <p:bldP spid="4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ovéPole 59">
            <a:extLst>
              <a:ext uri="{FF2B5EF4-FFF2-40B4-BE49-F238E27FC236}">
                <a16:creationId xmlns:a16="http://schemas.microsoft.com/office/drawing/2014/main" id="{05FC8A4A-3761-4383-881C-9096ADBF4AD7}"/>
              </a:ext>
            </a:extLst>
          </p:cNvPr>
          <p:cNvSpPr txBox="1"/>
          <p:nvPr/>
        </p:nvSpPr>
        <p:spPr>
          <a:xfrm>
            <a:off x="1512000" y="2790437"/>
            <a:ext cx="7314888"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Forward-start option: option contract will take effect at some future time when the exercise price is also set to make the option initially in the money </a:t>
            </a:r>
            <a:endParaRPr lang="en-GB" sz="1600" dirty="0">
              <a:latin typeface="Cambria Math" panose="02040503050406030204" pitchFamily="18" charset="0"/>
              <a:ea typeface="Cambria Math" panose="02040503050406030204" pitchFamily="18" charset="0"/>
            </a:endParaRPr>
          </a:p>
        </p:txBody>
      </p:sp>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13</a:t>
            </a:fld>
            <a:endParaRPr lang="cs-CZ" dirty="0"/>
          </a:p>
        </p:txBody>
      </p:sp>
      <p:sp>
        <p:nvSpPr>
          <p:cNvPr id="4" name="Nadpis 3"/>
          <p:cNvSpPr>
            <a:spLocks noGrp="1"/>
          </p:cNvSpPr>
          <p:nvPr>
            <p:ph type="title"/>
          </p:nvPr>
        </p:nvSpPr>
        <p:spPr>
          <a:xfrm>
            <a:off x="144000" y="144000"/>
            <a:ext cx="3851936" cy="648072"/>
          </a:xfrm>
        </p:spPr>
        <p:txBody>
          <a:bodyPr/>
          <a:lstStyle/>
          <a:p>
            <a:r>
              <a:rPr lang="en-GB" dirty="0" smtClean="0">
                <a:solidFill>
                  <a:srgbClr val="000000"/>
                </a:solidFill>
              </a:rPr>
              <a:t>Some hybrid options</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1</a:t>
            </a:r>
            <a:endParaRPr lang="en-GB" sz="800" dirty="0">
              <a:solidFill>
                <a:srgbClr val="FFFF00"/>
              </a:solidFill>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Za hotovostní tok s uvedenými vlastnostmi nabyvatel prosté obligace platí její cenu. Stanovení výše této ceny patří k základním analytickým úlohám, jimž se hned začneme věnovat.</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0" name="TextovéPole 69"/>
          <p:cNvSpPr txBox="1"/>
          <p:nvPr/>
        </p:nvSpPr>
        <p:spPr>
          <a:xfrm>
            <a:off x="864000" y="947140"/>
            <a:ext cx="1763784"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Examples</a:t>
            </a:r>
            <a:endParaRPr lang="en-GB" sz="2200" dirty="0">
              <a:latin typeface="Cambria Math" panose="02040503050406030204" pitchFamily="18" charset="0"/>
              <a:ea typeface="Cambria Math" panose="02040503050406030204" pitchFamily="18" charset="0"/>
            </a:endParaRPr>
          </a:p>
        </p:txBody>
      </p:sp>
      <p:sp>
        <p:nvSpPr>
          <p:cNvPr id="79" name="TextovéPole 78">
            <a:extLst>
              <a:ext uri="{FF2B5EF4-FFF2-40B4-BE49-F238E27FC236}">
                <a16:creationId xmlns:a16="http://schemas.microsoft.com/office/drawing/2014/main" id="{05FC8A4A-3761-4383-881C-9096ADBF4AD7}"/>
              </a:ext>
            </a:extLst>
          </p:cNvPr>
          <p:cNvSpPr txBox="1"/>
          <p:nvPr/>
        </p:nvSpPr>
        <p:spPr>
          <a:xfrm>
            <a:off x="1519684" y="1284128"/>
            <a:ext cx="7128000"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Boston option: premium is paid upon exercising the option rather then at the beginning of the option contract</a:t>
            </a:r>
            <a:endParaRPr lang="en-GB" sz="1600" dirty="0">
              <a:latin typeface="Cambria Math" panose="02040503050406030204" pitchFamily="18" charset="0"/>
              <a:ea typeface="Cambria Math" panose="02040503050406030204" pitchFamily="18" charset="0"/>
            </a:endParaRPr>
          </a:p>
        </p:txBody>
      </p:sp>
      <p:sp>
        <p:nvSpPr>
          <p:cNvPr id="63" name="TextovéPole 62">
            <a:extLst>
              <a:ext uri="{FF2B5EF4-FFF2-40B4-BE49-F238E27FC236}">
                <a16:creationId xmlns:a16="http://schemas.microsoft.com/office/drawing/2014/main" id="{05FC8A4A-3761-4383-881C-9096ADBF4AD7}"/>
              </a:ext>
            </a:extLst>
          </p:cNvPr>
          <p:cNvSpPr txBox="1"/>
          <p:nvPr/>
        </p:nvSpPr>
        <p:spPr>
          <a:xfrm>
            <a:off x="1512000" y="1782325"/>
            <a:ext cx="7128000"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Bermudan option: early exercise in an American option is restricted to certain dates</a:t>
            </a:r>
            <a:endParaRPr lang="en-GB" sz="1600" dirty="0">
              <a:latin typeface="Cambria Math" panose="02040503050406030204" pitchFamily="18" charset="0"/>
              <a:ea typeface="Cambria Math" panose="02040503050406030204" pitchFamily="18" charset="0"/>
            </a:endParaRPr>
          </a:p>
        </p:txBody>
      </p:sp>
      <p:sp>
        <p:nvSpPr>
          <p:cNvPr id="67" name="TextovéPole 66">
            <a:extLst>
              <a:ext uri="{FF2B5EF4-FFF2-40B4-BE49-F238E27FC236}">
                <a16:creationId xmlns:a16="http://schemas.microsoft.com/office/drawing/2014/main" id="{05FC8A4A-3761-4383-881C-9096ADBF4AD7}"/>
              </a:ext>
            </a:extLst>
          </p:cNvPr>
          <p:cNvSpPr txBox="1"/>
          <p:nvPr/>
        </p:nvSpPr>
        <p:spPr>
          <a:xfrm>
            <a:off x="1512000" y="2292240"/>
            <a:ext cx="6948000"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Pay-later option: option premiums is returned if the option ends up out of the money and it is increased if the option ends up in the money</a:t>
            </a:r>
            <a:endParaRPr lang="en-GB" sz="1600" dirty="0">
              <a:latin typeface="Cambria Math" panose="02040503050406030204" pitchFamily="18" charset="0"/>
              <a:ea typeface="Cambria Math" panose="02040503050406030204" pitchFamily="18" charset="0"/>
            </a:endParaRPr>
          </a:p>
        </p:txBody>
      </p:sp>
      <p:sp>
        <p:nvSpPr>
          <p:cNvPr id="62" name="TextovéPole 61">
            <a:extLst>
              <a:ext uri="{FF2B5EF4-FFF2-40B4-BE49-F238E27FC236}">
                <a16:creationId xmlns:a16="http://schemas.microsoft.com/office/drawing/2014/main" id="{05FC8A4A-3761-4383-881C-9096ADBF4AD7}"/>
              </a:ext>
            </a:extLst>
          </p:cNvPr>
          <p:cNvSpPr txBox="1"/>
          <p:nvPr/>
        </p:nvSpPr>
        <p:spPr>
          <a:xfrm>
            <a:off x="1512001" y="3284984"/>
            <a:ext cx="7135684"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Ratchet option: the exercise price is improved from the holder's point of view if the price of the underlying asset passes certain threshold level</a:t>
            </a:r>
            <a:endParaRPr lang="en-GB" sz="1600" dirty="0">
              <a:latin typeface="Cambria Math" panose="02040503050406030204" pitchFamily="18" charset="0"/>
              <a:ea typeface="Cambria Math" panose="02040503050406030204" pitchFamily="18" charset="0"/>
            </a:endParaRPr>
          </a:p>
        </p:txBody>
      </p:sp>
      <p:sp>
        <p:nvSpPr>
          <p:cNvPr id="69" name="TextovéPole 68">
            <a:extLst>
              <a:ext uri="{FF2B5EF4-FFF2-40B4-BE49-F238E27FC236}">
                <a16:creationId xmlns:a16="http://schemas.microsoft.com/office/drawing/2014/main" id="{05FC8A4A-3761-4383-881C-9096ADBF4AD7}"/>
              </a:ext>
            </a:extLst>
          </p:cNvPr>
          <p:cNvSpPr txBox="1"/>
          <p:nvPr/>
        </p:nvSpPr>
        <p:spPr>
          <a:xfrm>
            <a:off x="1512000" y="3790865"/>
            <a:ext cx="7501292"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a:ea typeface="Cambria Math" panose="02040503050406030204" pitchFamily="18" charset="0"/>
              </a:rPr>
              <a:t>Instalment option: the option premium increases if the price of the underling asset passes certain threshold level</a:t>
            </a:r>
            <a:endParaRPr lang="en-GB" sz="1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2263500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4 2.96296E-6 L -2.77778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par>
                                <p:cTn id="78" presetID="9" presetClass="entr" presetSubtype="0" fill="hold" grpId="2"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dissolve">
                                      <p:cBhvr>
                                        <p:cTn id="80" dur="500"/>
                                        <p:tgtEl>
                                          <p:spTgt spid="16"/>
                                        </p:tgtEl>
                                      </p:cBhvr>
                                    </p:animEffect>
                                  </p:childTnLst>
                                </p:cTn>
                              </p:par>
                              <p:par>
                                <p:cTn id="81" presetID="64" presetClass="path" presetSubtype="0" accel="50000" decel="50000" fill="hold" nodeType="withEffect">
                                  <p:stCondLst>
                                    <p:cond delay="0"/>
                                  </p:stCondLst>
                                  <p:childTnLst>
                                    <p:animMotion origin="layout" path="M 0.02986 0.04004 L 0.0276 -0.1419 " pathEditMode="relative" rAng="0" ptsTypes="AA">
                                      <p:cBhvr>
                                        <p:cTn id="82" dur="1000" fill="hold"/>
                                        <p:tgtEl>
                                          <p:spTgt spid="40"/>
                                        </p:tgtEl>
                                        <p:attrNameLst>
                                          <p:attrName>ppt_x</p:attrName>
                                          <p:attrName>ppt_y</p:attrName>
                                        </p:attrNameLst>
                                      </p:cBhvr>
                                      <p:rCtr x="-122" y="-9097"/>
                                    </p:animMotion>
                                  </p:childTnLst>
                                </p:cTn>
                              </p:par>
                              <p:par>
                                <p:cTn id="83" presetID="64" presetClass="path" presetSubtype="0" accel="50000" decel="50000" fill="hold" nodeType="withEffect">
                                  <p:stCondLst>
                                    <p:cond delay="0"/>
                                  </p:stCondLst>
                                  <p:childTnLst>
                                    <p:animMotion origin="layout" path="M 0.02847 0.04329 L 0.02621 -0.23657 " pathEditMode="fixed" rAng="0" ptsTypes="AA">
                                      <p:cBhvr>
                                        <p:cTn id="84" dur="1000" fill="hold"/>
                                        <p:tgtEl>
                                          <p:spTgt spid="53"/>
                                        </p:tgtEl>
                                        <p:attrNameLst>
                                          <p:attrName>ppt_x</p:attrName>
                                          <p:attrName>ppt_y</p:attrName>
                                        </p:attrNameLst>
                                      </p:cBhvr>
                                      <p:rCtr x="-122" y="-14005"/>
                                    </p:animMotion>
                                  </p:childTnLst>
                                </p:cTn>
                              </p:par>
                            </p:childTnLst>
                          </p:cTn>
                        </p:par>
                        <p:par>
                          <p:cTn id="85" fill="hold">
                            <p:stCondLst>
                              <p:cond delay="12050"/>
                            </p:stCondLst>
                            <p:childTnLst>
                              <p:par>
                                <p:cTn id="86" presetID="2" presetClass="exit" presetSubtype="4" fill="hold" nodeType="afterEffect">
                                  <p:stCondLst>
                                    <p:cond delay="0"/>
                                  </p:stCondLst>
                                  <p:childTnLst>
                                    <p:anim calcmode="lin" valueType="num">
                                      <p:cBhvr additive="base">
                                        <p:cTn id="87" dur="500"/>
                                        <p:tgtEl>
                                          <p:spTgt spid="40"/>
                                        </p:tgtEl>
                                        <p:attrNameLst>
                                          <p:attrName>ppt_x</p:attrName>
                                        </p:attrNameLst>
                                      </p:cBhvr>
                                      <p:tavLst>
                                        <p:tav tm="0">
                                          <p:val>
                                            <p:strVal val="ppt_x"/>
                                          </p:val>
                                        </p:tav>
                                        <p:tav tm="100000">
                                          <p:val>
                                            <p:strVal val="ppt_x"/>
                                          </p:val>
                                        </p:tav>
                                      </p:tavLst>
                                    </p:anim>
                                    <p:anim calcmode="lin" valueType="num">
                                      <p:cBhvr additive="base">
                                        <p:cTn id="88" dur="500"/>
                                        <p:tgtEl>
                                          <p:spTgt spid="40"/>
                                        </p:tgtEl>
                                        <p:attrNameLst>
                                          <p:attrName>ppt_y</p:attrName>
                                        </p:attrNameLst>
                                      </p:cBhvr>
                                      <p:tavLst>
                                        <p:tav tm="0">
                                          <p:val>
                                            <p:strVal val="ppt_y"/>
                                          </p:val>
                                        </p:tav>
                                        <p:tav tm="100000">
                                          <p:val>
                                            <p:strVal val="1+ppt_h/2"/>
                                          </p:val>
                                        </p:tav>
                                      </p:tavLst>
                                    </p:anim>
                                    <p:set>
                                      <p:cBhvr>
                                        <p:cTn id="89" dur="1" fill="hold">
                                          <p:stCondLst>
                                            <p:cond delay="499"/>
                                          </p:stCondLst>
                                        </p:cTn>
                                        <p:tgtEl>
                                          <p:spTgt spid="40"/>
                                        </p:tgtEl>
                                        <p:attrNameLst>
                                          <p:attrName>style.visibility</p:attrName>
                                        </p:attrNameLst>
                                      </p:cBhvr>
                                      <p:to>
                                        <p:strVal val="hidden"/>
                                      </p:to>
                                    </p:set>
                                  </p:childTnLst>
                                </p:cTn>
                              </p:par>
                              <p:par>
                                <p:cTn id="90" presetID="2" presetClass="exit" presetSubtype="4" fill="hold" nodeType="withEffect">
                                  <p:stCondLst>
                                    <p:cond delay="0"/>
                                  </p:stCondLst>
                                  <p:childTnLst>
                                    <p:anim calcmode="lin" valueType="num">
                                      <p:cBhvr additive="base">
                                        <p:cTn id="91" dur="500"/>
                                        <p:tgtEl>
                                          <p:spTgt spid="53"/>
                                        </p:tgtEl>
                                        <p:attrNameLst>
                                          <p:attrName>ppt_x</p:attrName>
                                        </p:attrNameLst>
                                      </p:cBhvr>
                                      <p:tavLst>
                                        <p:tav tm="0">
                                          <p:val>
                                            <p:strVal val="ppt_x"/>
                                          </p:val>
                                        </p:tav>
                                        <p:tav tm="100000">
                                          <p:val>
                                            <p:strVal val="ppt_x"/>
                                          </p:val>
                                        </p:tav>
                                      </p:tavLst>
                                    </p:anim>
                                    <p:anim calcmode="lin" valueType="num">
                                      <p:cBhvr additive="base">
                                        <p:cTn id="92" dur="500"/>
                                        <p:tgtEl>
                                          <p:spTgt spid="53"/>
                                        </p:tgtEl>
                                        <p:attrNameLst>
                                          <p:attrName>ppt_y</p:attrName>
                                        </p:attrNameLst>
                                      </p:cBhvr>
                                      <p:tavLst>
                                        <p:tav tm="0">
                                          <p:val>
                                            <p:strVal val="ppt_y"/>
                                          </p:val>
                                        </p:tav>
                                        <p:tav tm="100000">
                                          <p:val>
                                            <p:strVal val="1+ppt_h/2"/>
                                          </p:val>
                                        </p:tav>
                                      </p:tavLst>
                                    </p:anim>
                                    <p:set>
                                      <p:cBhvr>
                                        <p:cTn id="93" dur="1" fill="hold">
                                          <p:stCondLst>
                                            <p:cond delay="499"/>
                                          </p:stCondLst>
                                        </p:cTn>
                                        <p:tgtEl>
                                          <p:spTgt spid="53"/>
                                        </p:tgtEl>
                                        <p:attrNameLst>
                                          <p:attrName>style.visibility</p:attrName>
                                        </p:attrNameLst>
                                      </p:cBhvr>
                                      <p:to>
                                        <p:strVal val="hidden"/>
                                      </p:to>
                                    </p:set>
                                  </p:childTnLst>
                                </p:cTn>
                              </p:par>
                              <p:par>
                                <p:cTn id="94" presetID="64" presetClass="path" presetSubtype="0" accel="50000" decel="50000" fill="hold" nodeType="withEffect">
                                  <p:stCondLst>
                                    <p:cond delay="0"/>
                                  </p:stCondLst>
                                  <p:childTnLst>
                                    <p:animMotion origin="layout" path="M 0.01025 0.04166 L 0.00799 -0.14028 " pathEditMode="relative" rAng="0" ptsTypes="AA">
                                      <p:cBhvr>
                                        <p:cTn id="95" dur="1000" fill="hold"/>
                                        <p:tgtEl>
                                          <p:spTgt spid="41"/>
                                        </p:tgtEl>
                                        <p:attrNameLst>
                                          <p:attrName>ppt_x</p:attrName>
                                          <p:attrName>ppt_y</p:attrName>
                                        </p:attrNameLst>
                                      </p:cBhvr>
                                      <p:rCtr x="-122" y="-9097"/>
                                    </p:animMotion>
                                  </p:childTnLst>
                                </p:cTn>
                              </p:par>
                              <p:par>
                                <p:cTn id="96" presetID="64" presetClass="path" presetSubtype="0" accel="50000" decel="50000" fill="hold" nodeType="withEffect">
                                  <p:stCondLst>
                                    <p:cond delay="0"/>
                                  </p:stCondLst>
                                  <p:childTnLst>
                                    <p:animMotion origin="layout" path="M 0.00868 0.04237 L 0.00643 -0.2375 " pathEditMode="fixed" rAng="0" ptsTypes="AA">
                                      <p:cBhvr>
                                        <p:cTn id="97" dur="1000" fill="hold"/>
                                        <p:tgtEl>
                                          <p:spTgt spid="54"/>
                                        </p:tgtEl>
                                        <p:attrNameLst>
                                          <p:attrName>ppt_x</p:attrName>
                                          <p:attrName>ppt_y</p:attrName>
                                        </p:attrNameLst>
                                      </p:cBhvr>
                                      <p:rCtr x="-122" y="-14005"/>
                                    </p:animMotion>
                                  </p:childTnLst>
                                </p:cTn>
                              </p:par>
                            </p:childTnLst>
                          </p:cTn>
                        </p:par>
                        <p:par>
                          <p:cTn id="98" fill="hold">
                            <p:stCondLst>
                              <p:cond delay="13050"/>
                            </p:stCondLst>
                            <p:childTnLst>
                              <p:par>
                                <p:cTn id="99" presetID="2" presetClass="exit" presetSubtype="4" fill="hold" nodeType="afterEffect">
                                  <p:stCondLst>
                                    <p:cond delay="0"/>
                                  </p:stCondLst>
                                  <p:childTnLst>
                                    <p:anim calcmode="lin" valueType="num">
                                      <p:cBhvr additive="base">
                                        <p:cTn id="100" dur="500"/>
                                        <p:tgtEl>
                                          <p:spTgt spid="41"/>
                                        </p:tgtEl>
                                        <p:attrNameLst>
                                          <p:attrName>ppt_x</p:attrName>
                                        </p:attrNameLst>
                                      </p:cBhvr>
                                      <p:tavLst>
                                        <p:tav tm="0">
                                          <p:val>
                                            <p:strVal val="ppt_x"/>
                                          </p:val>
                                        </p:tav>
                                        <p:tav tm="100000">
                                          <p:val>
                                            <p:strVal val="ppt_x"/>
                                          </p:val>
                                        </p:tav>
                                      </p:tavLst>
                                    </p:anim>
                                    <p:anim calcmode="lin" valueType="num">
                                      <p:cBhvr additive="base">
                                        <p:cTn id="101" dur="500"/>
                                        <p:tgtEl>
                                          <p:spTgt spid="41"/>
                                        </p:tgtEl>
                                        <p:attrNameLst>
                                          <p:attrName>ppt_y</p:attrName>
                                        </p:attrNameLst>
                                      </p:cBhvr>
                                      <p:tavLst>
                                        <p:tav tm="0">
                                          <p:val>
                                            <p:strVal val="ppt_y"/>
                                          </p:val>
                                        </p:tav>
                                        <p:tav tm="100000">
                                          <p:val>
                                            <p:strVal val="1+ppt_h/2"/>
                                          </p:val>
                                        </p:tav>
                                      </p:tavLst>
                                    </p:anim>
                                    <p:set>
                                      <p:cBhvr>
                                        <p:cTn id="102" dur="1" fill="hold">
                                          <p:stCondLst>
                                            <p:cond delay="499"/>
                                          </p:stCondLst>
                                        </p:cTn>
                                        <p:tgtEl>
                                          <p:spTgt spid="41"/>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54"/>
                                        </p:tgtEl>
                                        <p:attrNameLst>
                                          <p:attrName>ppt_x</p:attrName>
                                        </p:attrNameLst>
                                      </p:cBhvr>
                                      <p:tavLst>
                                        <p:tav tm="0">
                                          <p:val>
                                            <p:strVal val="ppt_x"/>
                                          </p:val>
                                        </p:tav>
                                        <p:tav tm="100000">
                                          <p:val>
                                            <p:strVal val="ppt_x"/>
                                          </p:val>
                                        </p:tav>
                                      </p:tavLst>
                                    </p:anim>
                                    <p:anim calcmode="lin" valueType="num">
                                      <p:cBhvr additive="base">
                                        <p:cTn id="105" dur="500"/>
                                        <p:tgtEl>
                                          <p:spTgt spid="54"/>
                                        </p:tgtEl>
                                        <p:attrNameLst>
                                          <p:attrName>ppt_y</p:attrName>
                                        </p:attrNameLst>
                                      </p:cBhvr>
                                      <p:tavLst>
                                        <p:tav tm="0">
                                          <p:val>
                                            <p:strVal val="ppt_y"/>
                                          </p:val>
                                        </p:tav>
                                        <p:tav tm="100000">
                                          <p:val>
                                            <p:strVal val="1+ppt_h/2"/>
                                          </p:val>
                                        </p:tav>
                                      </p:tavLst>
                                    </p:anim>
                                    <p:set>
                                      <p:cBhvr>
                                        <p:cTn id="106" dur="1" fill="hold">
                                          <p:stCondLst>
                                            <p:cond delay="499"/>
                                          </p:stCondLst>
                                        </p:cTn>
                                        <p:tgtEl>
                                          <p:spTgt spid="54"/>
                                        </p:tgtEl>
                                        <p:attrNameLst>
                                          <p:attrName>style.visibility</p:attrName>
                                        </p:attrNameLst>
                                      </p:cBhvr>
                                      <p:to>
                                        <p:strVal val="hidden"/>
                                      </p:to>
                                    </p:set>
                                  </p:childTnLst>
                                </p:cTn>
                              </p:par>
                              <p:par>
                                <p:cTn id="107" presetID="64" presetClass="path" presetSubtype="0" accel="50000" decel="50000" fill="hold" nodeType="withEffect">
                                  <p:stCondLst>
                                    <p:cond delay="0"/>
                                  </p:stCondLst>
                                  <p:childTnLst>
                                    <p:animMotion origin="layout" path="M -0.00955 0.0412 L -0.01181 -0.14074 " pathEditMode="relative" rAng="0" ptsTypes="AA">
                                      <p:cBhvr>
                                        <p:cTn id="108" dur="1000" fill="hold"/>
                                        <p:tgtEl>
                                          <p:spTgt spid="43"/>
                                        </p:tgtEl>
                                        <p:attrNameLst>
                                          <p:attrName>ppt_x</p:attrName>
                                          <p:attrName>ppt_y</p:attrName>
                                        </p:attrNameLst>
                                      </p:cBhvr>
                                      <p:rCtr x="-122" y="-9097"/>
                                    </p:animMotion>
                                  </p:childTnLst>
                                </p:cTn>
                              </p:par>
                              <p:par>
                                <p:cTn id="109" presetID="64" presetClass="path" presetSubtype="0" accel="50000" decel="50000" fill="hold" nodeType="withEffect">
                                  <p:stCondLst>
                                    <p:cond delay="0"/>
                                  </p:stCondLst>
                                  <p:childTnLst>
                                    <p:animMotion origin="layout" path="M -0.01094 0.04329 L -0.0132 -0.23657 " pathEditMode="fixed" rAng="0" ptsTypes="AA">
                                      <p:cBhvr>
                                        <p:cTn id="110" dur="1000" fill="hold"/>
                                        <p:tgtEl>
                                          <p:spTgt spid="55"/>
                                        </p:tgtEl>
                                        <p:attrNameLst>
                                          <p:attrName>ppt_x</p:attrName>
                                          <p:attrName>ppt_y</p:attrName>
                                        </p:attrNameLst>
                                      </p:cBhvr>
                                      <p:rCtr x="-122" y="-14005"/>
                                    </p:animMotion>
                                  </p:childTnLst>
                                </p:cTn>
                              </p:par>
                            </p:childTnLst>
                          </p:cTn>
                        </p:par>
                        <p:par>
                          <p:cTn id="111" fill="hold">
                            <p:stCondLst>
                              <p:cond delay="14050"/>
                            </p:stCondLst>
                            <p:childTnLst>
                              <p:par>
                                <p:cTn id="112" presetID="2" presetClass="exit" presetSubtype="4" fill="hold" nodeType="afterEffect">
                                  <p:stCondLst>
                                    <p:cond delay="0"/>
                                  </p:stCondLst>
                                  <p:childTnLst>
                                    <p:anim calcmode="lin" valueType="num">
                                      <p:cBhvr additive="base">
                                        <p:cTn id="113" dur="500"/>
                                        <p:tgtEl>
                                          <p:spTgt spid="43"/>
                                        </p:tgtEl>
                                        <p:attrNameLst>
                                          <p:attrName>ppt_x</p:attrName>
                                        </p:attrNameLst>
                                      </p:cBhvr>
                                      <p:tavLst>
                                        <p:tav tm="0">
                                          <p:val>
                                            <p:strVal val="ppt_x"/>
                                          </p:val>
                                        </p:tav>
                                        <p:tav tm="100000">
                                          <p:val>
                                            <p:strVal val="ppt_x"/>
                                          </p:val>
                                        </p:tav>
                                      </p:tavLst>
                                    </p:anim>
                                    <p:anim calcmode="lin" valueType="num">
                                      <p:cBhvr additive="base">
                                        <p:cTn id="114" dur="500"/>
                                        <p:tgtEl>
                                          <p:spTgt spid="43"/>
                                        </p:tgtEl>
                                        <p:attrNameLst>
                                          <p:attrName>ppt_y</p:attrName>
                                        </p:attrNameLst>
                                      </p:cBhvr>
                                      <p:tavLst>
                                        <p:tav tm="0">
                                          <p:val>
                                            <p:strVal val="ppt_y"/>
                                          </p:val>
                                        </p:tav>
                                        <p:tav tm="100000">
                                          <p:val>
                                            <p:strVal val="1+ppt_h/2"/>
                                          </p:val>
                                        </p:tav>
                                      </p:tavLst>
                                    </p:anim>
                                    <p:set>
                                      <p:cBhvr>
                                        <p:cTn id="115" dur="1" fill="hold">
                                          <p:stCondLst>
                                            <p:cond delay="499"/>
                                          </p:stCondLst>
                                        </p:cTn>
                                        <p:tgtEl>
                                          <p:spTgt spid="43"/>
                                        </p:tgtEl>
                                        <p:attrNameLst>
                                          <p:attrName>style.visibility</p:attrName>
                                        </p:attrNameLst>
                                      </p:cBhvr>
                                      <p:to>
                                        <p:strVal val="hidden"/>
                                      </p:to>
                                    </p:set>
                                  </p:childTnLst>
                                </p:cTn>
                              </p:par>
                              <p:par>
                                <p:cTn id="116" presetID="2" presetClass="exit" presetSubtype="4" fill="hold" nodeType="withEffect">
                                  <p:stCondLst>
                                    <p:cond delay="0"/>
                                  </p:stCondLst>
                                  <p:childTnLst>
                                    <p:anim calcmode="lin" valueType="num">
                                      <p:cBhvr additive="base">
                                        <p:cTn id="117" dur="500"/>
                                        <p:tgtEl>
                                          <p:spTgt spid="55"/>
                                        </p:tgtEl>
                                        <p:attrNameLst>
                                          <p:attrName>ppt_x</p:attrName>
                                        </p:attrNameLst>
                                      </p:cBhvr>
                                      <p:tavLst>
                                        <p:tav tm="0">
                                          <p:val>
                                            <p:strVal val="ppt_x"/>
                                          </p:val>
                                        </p:tav>
                                        <p:tav tm="100000">
                                          <p:val>
                                            <p:strVal val="ppt_x"/>
                                          </p:val>
                                        </p:tav>
                                      </p:tavLst>
                                    </p:anim>
                                    <p:anim calcmode="lin" valueType="num">
                                      <p:cBhvr additive="base">
                                        <p:cTn id="118" dur="500"/>
                                        <p:tgtEl>
                                          <p:spTgt spid="55"/>
                                        </p:tgtEl>
                                        <p:attrNameLst>
                                          <p:attrName>ppt_y</p:attrName>
                                        </p:attrNameLst>
                                      </p:cBhvr>
                                      <p:tavLst>
                                        <p:tav tm="0">
                                          <p:val>
                                            <p:strVal val="ppt_y"/>
                                          </p:val>
                                        </p:tav>
                                        <p:tav tm="100000">
                                          <p:val>
                                            <p:strVal val="1+ppt_h/2"/>
                                          </p:val>
                                        </p:tav>
                                      </p:tavLst>
                                    </p:anim>
                                    <p:set>
                                      <p:cBhvr>
                                        <p:cTn id="119" dur="1" fill="hold">
                                          <p:stCondLst>
                                            <p:cond delay="499"/>
                                          </p:stCondLst>
                                        </p:cTn>
                                        <p:tgtEl>
                                          <p:spTgt spid="55"/>
                                        </p:tgtEl>
                                        <p:attrNameLst>
                                          <p:attrName>style.visibility</p:attrName>
                                        </p:attrNameLst>
                                      </p:cBhvr>
                                      <p:to>
                                        <p:strVal val="hidden"/>
                                      </p:to>
                                    </p:set>
                                  </p:childTnLst>
                                </p:cTn>
                              </p:par>
                              <p:par>
                                <p:cTn id="120" presetID="64" presetClass="path" presetSubtype="0" accel="50000" decel="50000" fill="hold" nodeType="withEffect">
                                  <p:stCondLst>
                                    <p:cond delay="0"/>
                                  </p:stCondLst>
                                  <p:childTnLst>
                                    <p:animMotion origin="layout" path="M -0.02916 0.04259 L -0.03142 -0.13936 " pathEditMode="relative" rAng="0" ptsTypes="AA">
                                      <p:cBhvr>
                                        <p:cTn id="121" dur="1000" fill="hold"/>
                                        <p:tgtEl>
                                          <p:spTgt spid="42"/>
                                        </p:tgtEl>
                                        <p:attrNameLst>
                                          <p:attrName>ppt_x</p:attrName>
                                          <p:attrName>ppt_y</p:attrName>
                                        </p:attrNameLst>
                                      </p:cBhvr>
                                      <p:rCtr x="-122" y="-9097"/>
                                    </p:animMotion>
                                  </p:childTnLst>
                                </p:cTn>
                              </p:par>
                              <p:par>
                                <p:cTn id="122" presetID="64" presetClass="path" presetSubtype="0" accel="50000" decel="50000" fill="hold" nodeType="withEffect">
                                  <p:stCondLst>
                                    <p:cond delay="0"/>
                                  </p:stCondLst>
                                  <p:childTnLst>
                                    <p:animMotion origin="layout" path="M -0.03055 0.0419 L -0.03281 -0.23796 " pathEditMode="fixed" rAng="0" ptsTypes="AA">
                                      <p:cBhvr>
                                        <p:cTn id="123" dur="1000" fill="hold"/>
                                        <p:tgtEl>
                                          <p:spTgt spid="56"/>
                                        </p:tgtEl>
                                        <p:attrNameLst>
                                          <p:attrName>ppt_x</p:attrName>
                                          <p:attrName>ppt_y</p:attrName>
                                        </p:attrNameLst>
                                      </p:cBhvr>
                                      <p:rCtr x="-122" y="-14005"/>
                                    </p:animMotion>
                                  </p:childTnLst>
                                </p:cTn>
                              </p:par>
                            </p:childTnLst>
                          </p:cTn>
                        </p:par>
                        <p:par>
                          <p:cTn id="124" fill="hold">
                            <p:stCondLst>
                              <p:cond delay="15050"/>
                            </p:stCondLst>
                            <p:childTnLst>
                              <p:par>
                                <p:cTn id="125" presetID="2" presetClass="exit" presetSubtype="4" fill="hold" nodeType="afterEffect">
                                  <p:stCondLst>
                                    <p:cond delay="0"/>
                                  </p:stCondLst>
                                  <p:childTnLst>
                                    <p:anim calcmode="lin" valueType="num">
                                      <p:cBhvr additive="base">
                                        <p:cTn id="126" dur="500"/>
                                        <p:tgtEl>
                                          <p:spTgt spid="42"/>
                                        </p:tgtEl>
                                        <p:attrNameLst>
                                          <p:attrName>ppt_x</p:attrName>
                                        </p:attrNameLst>
                                      </p:cBhvr>
                                      <p:tavLst>
                                        <p:tav tm="0">
                                          <p:val>
                                            <p:strVal val="ppt_x"/>
                                          </p:val>
                                        </p:tav>
                                        <p:tav tm="100000">
                                          <p:val>
                                            <p:strVal val="ppt_x"/>
                                          </p:val>
                                        </p:tav>
                                      </p:tavLst>
                                    </p:anim>
                                    <p:anim calcmode="lin" valueType="num">
                                      <p:cBhvr additive="base">
                                        <p:cTn id="127" dur="500"/>
                                        <p:tgtEl>
                                          <p:spTgt spid="42"/>
                                        </p:tgtEl>
                                        <p:attrNameLst>
                                          <p:attrName>ppt_y</p:attrName>
                                        </p:attrNameLst>
                                      </p:cBhvr>
                                      <p:tavLst>
                                        <p:tav tm="0">
                                          <p:val>
                                            <p:strVal val="ppt_y"/>
                                          </p:val>
                                        </p:tav>
                                        <p:tav tm="100000">
                                          <p:val>
                                            <p:strVal val="1+ppt_h/2"/>
                                          </p:val>
                                        </p:tav>
                                      </p:tavLst>
                                    </p:anim>
                                    <p:set>
                                      <p:cBhvr>
                                        <p:cTn id="128" dur="1" fill="hold">
                                          <p:stCondLst>
                                            <p:cond delay="499"/>
                                          </p:stCondLst>
                                        </p:cTn>
                                        <p:tgtEl>
                                          <p:spTgt spid="42"/>
                                        </p:tgtEl>
                                        <p:attrNameLst>
                                          <p:attrName>style.visibility</p:attrName>
                                        </p:attrNameLst>
                                      </p:cBhvr>
                                      <p:to>
                                        <p:strVal val="hidden"/>
                                      </p:to>
                                    </p:set>
                                  </p:childTnLst>
                                </p:cTn>
                              </p:par>
                              <p:par>
                                <p:cTn id="129" presetID="2" presetClass="exit" presetSubtype="4" fill="hold" nodeType="withEffect">
                                  <p:stCondLst>
                                    <p:cond delay="0"/>
                                  </p:stCondLst>
                                  <p:childTnLst>
                                    <p:anim calcmode="lin" valueType="num">
                                      <p:cBhvr additive="base">
                                        <p:cTn id="130" dur="500"/>
                                        <p:tgtEl>
                                          <p:spTgt spid="56"/>
                                        </p:tgtEl>
                                        <p:attrNameLst>
                                          <p:attrName>ppt_x</p:attrName>
                                        </p:attrNameLst>
                                      </p:cBhvr>
                                      <p:tavLst>
                                        <p:tav tm="0">
                                          <p:val>
                                            <p:strVal val="ppt_x"/>
                                          </p:val>
                                        </p:tav>
                                        <p:tav tm="100000">
                                          <p:val>
                                            <p:strVal val="ppt_x"/>
                                          </p:val>
                                        </p:tav>
                                      </p:tavLst>
                                    </p:anim>
                                    <p:anim calcmode="lin" valueType="num">
                                      <p:cBhvr additive="base">
                                        <p:cTn id="131" dur="500"/>
                                        <p:tgtEl>
                                          <p:spTgt spid="56"/>
                                        </p:tgtEl>
                                        <p:attrNameLst>
                                          <p:attrName>ppt_y</p:attrName>
                                        </p:attrNameLst>
                                      </p:cBhvr>
                                      <p:tavLst>
                                        <p:tav tm="0">
                                          <p:val>
                                            <p:strVal val="ppt_y"/>
                                          </p:val>
                                        </p:tav>
                                        <p:tav tm="100000">
                                          <p:val>
                                            <p:strVal val="1+ppt_h/2"/>
                                          </p:val>
                                        </p:tav>
                                      </p:tavLst>
                                    </p:anim>
                                    <p:set>
                                      <p:cBhvr>
                                        <p:cTn id="132" dur="1" fill="hold">
                                          <p:stCondLst>
                                            <p:cond delay="499"/>
                                          </p:stCondLst>
                                        </p:cTn>
                                        <p:tgtEl>
                                          <p:spTgt spid="56"/>
                                        </p:tgtEl>
                                        <p:attrNameLst>
                                          <p:attrName>style.visibility</p:attrName>
                                        </p:attrNameLst>
                                      </p:cBhvr>
                                      <p:to>
                                        <p:strVal val="hidden"/>
                                      </p:to>
                                    </p:set>
                                  </p:childTnLst>
                                </p:cTn>
                              </p:par>
                              <p:par>
                                <p:cTn id="133" presetID="64" presetClass="path" presetSubtype="0" accel="50000" decel="50000" fill="hold" nodeType="withEffect">
                                  <p:stCondLst>
                                    <p:cond delay="0"/>
                                  </p:stCondLst>
                                  <p:childTnLst>
                                    <p:animMotion origin="layout" path="M -0.04896 0.04351 L -0.05122 -0.13843 " pathEditMode="relative" rAng="0" ptsTypes="AA">
                                      <p:cBhvr>
                                        <p:cTn id="134" dur="1000" fill="hold"/>
                                        <p:tgtEl>
                                          <p:spTgt spid="44"/>
                                        </p:tgtEl>
                                        <p:attrNameLst>
                                          <p:attrName>ppt_x</p:attrName>
                                          <p:attrName>ppt_y</p:attrName>
                                        </p:attrNameLst>
                                      </p:cBhvr>
                                      <p:rCtr x="-122" y="-9097"/>
                                    </p:animMotion>
                                  </p:childTnLst>
                                </p:cTn>
                              </p:par>
                              <p:par>
                                <p:cTn id="135" presetID="64" presetClass="path" presetSubtype="0" accel="50000" decel="50000" fill="hold" nodeType="withEffect">
                                  <p:stCondLst>
                                    <p:cond delay="0"/>
                                  </p:stCondLst>
                                  <p:childTnLst>
                                    <p:animMotion origin="layout" path="M -0.05053 0.04098 L -0.05278 -0.23888 " pathEditMode="fixed" rAng="0" ptsTypes="AA">
                                      <p:cBhvr>
                                        <p:cTn id="136" dur="1000" fill="hold"/>
                                        <p:tgtEl>
                                          <p:spTgt spid="58"/>
                                        </p:tgtEl>
                                        <p:attrNameLst>
                                          <p:attrName>ppt_x</p:attrName>
                                          <p:attrName>ppt_y</p:attrName>
                                        </p:attrNameLst>
                                      </p:cBhvr>
                                      <p:rCtr x="-122" y="-14005"/>
                                    </p:animMotion>
                                  </p:childTnLst>
                                </p:cTn>
                              </p:par>
                            </p:childTnLst>
                          </p:cTn>
                        </p:par>
                        <p:par>
                          <p:cTn id="137" fill="hold">
                            <p:stCondLst>
                              <p:cond delay="16050"/>
                            </p:stCondLst>
                            <p:childTnLst>
                              <p:par>
                                <p:cTn id="138" presetID="2" presetClass="exit" presetSubtype="4" fill="hold" nodeType="afterEffect">
                                  <p:stCondLst>
                                    <p:cond delay="0"/>
                                  </p:stCondLst>
                                  <p:childTnLst>
                                    <p:anim calcmode="lin" valueType="num">
                                      <p:cBhvr additive="base">
                                        <p:cTn id="139" dur="500"/>
                                        <p:tgtEl>
                                          <p:spTgt spid="44"/>
                                        </p:tgtEl>
                                        <p:attrNameLst>
                                          <p:attrName>ppt_x</p:attrName>
                                        </p:attrNameLst>
                                      </p:cBhvr>
                                      <p:tavLst>
                                        <p:tav tm="0">
                                          <p:val>
                                            <p:strVal val="ppt_x"/>
                                          </p:val>
                                        </p:tav>
                                        <p:tav tm="100000">
                                          <p:val>
                                            <p:strVal val="ppt_x"/>
                                          </p:val>
                                        </p:tav>
                                      </p:tavLst>
                                    </p:anim>
                                    <p:anim calcmode="lin" valueType="num">
                                      <p:cBhvr additive="base">
                                        <p:cTn id="140" dur="500"/>
                                        <p:tgtEl>
                                          <p:spTgt spid="44"/>
                                        </p:tgtEl>
                                        <p:attrNameLst>
                                          <p:attrName>ppt_y</p:attrName>
                                        </p:attrNameLst>
                                      </p:cBhvr>
                                      <p:tavLst>
                                        <p:tav tm="0">
                                          <p:val>
                                            <p:strVal val="ppt_y"/>
                                          </p:val>
                                        </p:tav>
                                        <p:tav tm="100000">
                                          <p:val>
                                            <p:strVal val="1+ppt_h/2"/>
                                          </p:val>
                                        </p:tav>
                                      </p:tavLst>
                                    </p:anim>
                                    <p:set>
                                      <p:cBhvr>
                                        <p:cTn id="141" dur="1" fill="hold">
                                          <p:stCondLst>
                                            <p:cond delay="499"/>
                                          </p:stCondLst>
                                        </p:cTn>
                                        <p:tgtEl>
                                          <p:spTgt spid="44"/>
                                        </p:tgtEl>
                                        <p:attrNameLst>
                                          <p:attrName>style.visibility</p:attrName>
                                        </p:attrNameLst>
                                      </p:cBhvr>
                                      <p:to>
                                        <p:strVal val="hidden"/>
                                      </p:to>
                                    </p:set>
                                  </p:childTnLst>
                                </p:cTn>
                              </p:par>
                              <p:par>
                                <p:cTn id="142" presetID="2" presetClass="exit" presetSubtype="4" fill="hold" nodeType="withEffect">
                                  <p:stCondLst>
                                    <p:cond delay="0"/>
                                  </p:stCondLst>
                                  <p:childTnLst>
                                    <p:anim calcmode="lin" valueType="num">
                                      <p:cBhvr additive="base">
                                        <p:cTn id="143" dur="500"/>
                                        <p:tgtEl>
                                          <p:spTgt spid="58"/>
                                        </p:tgtEl>
                                        <p:attrNameLst>
                                          <p:attrName>ppt_x</p:attrName>
                                        </p:attrNameLst>
                                      </p:cBhvr>
                                      <p:tavLst>
                                        <p:tav tm="0">
                                          <p:val>
                                            <p:strVal val="ppt_x"/>
                                          </p:val>
                                        </p:tav>
                                        <p:tav tm="100000">
                                          <p:val>
                                            <p:strVal val="ppt_x"/>
                                          </p:val>
                                        </p:tav>
                                      </p:tavLst>
                                    </p:anim>
                                    <p:anim calcmode="lin" valueType="num">
                                      <p:cBhvr additive="base">
                                        <p:cTn id="144" dur="500"/>
                                        <p:tgtEl>
                                          <p:spTgt spid="58"/>
                                        </p:tgtEl>
                                        <p:attrNameLst>
                                          <p:attrName>ppt_y</p:attrName>
                                        </p:attrNameLst>
                                      </p:cBhvr>
                                      <p:tavLst>
                                        <p:tav tm="0">
                                          <p:val>
                                            <p:strVal val="ppt_y"/>
                                          </p:val>
                                        </p:tav>
                                        <p:tav tm="100000">
                                          <p:val>
                                            <p:strVal val="1+ppt_h/2"/>
                                          </p:val>
                                        </p:tav>
                                      </p:tavLst>
                                    </p:anim>
                                    <p:set>
                                      <p:cBhvr>
                                        <p:cTn id="145" dur="1" fill="hold">
                                          <p:stCondLst>
                                            <p:cond delay="499"/>
                                          </p:stCondLst>
                                        </p:cTn>
                                        <p:tgtEl>
                                          <p:spTgt spid="58"/>
                                        </p:tgtEl>
                                        <p:attrNameLst>
                                          <p:attrName>style.visibility</p:attrName>
                                        </p:attrNameLst>
                                      </p:cBhvr>
                                      <p:to>
                                        <p:strVal val="hidden"/>
                                      </p:to>
                                    </p:set>
                                  </p:childTnLst>
                                </p:cTn>
                              </p:par>
                            </p:childTnLst>
                          </p:cTn>
                        </p:par>
                        <p:par>
                          <p:cTn id="146" fill="hold">
                            <p:stCondLst>
                              <p:cond delay="16550"/>
                            </p:stCondLst>
                            <p:childTnLst>
                              <p:par>
                                <p:cTn id="147" presetID="22" presetClass="entr" presetSubtype="8" fill="hold" grpId="0" nodeType="afterEffect">
                                  <p:stCondLst>
                                    <p:cond delay="0"/>
                                  </p:stCondLst>
                                  <p:iterate type="lt">
                                    <p:tmPct val="10000"/>
                                  </p:iterate>
                                  <p:childTnLst>
                                    <p:set>
                                      <p:cBhvr>
                                        <p:cTn id="148" dur="1" fill="hold">
                                          <p:stCondLst>
                                            <p:cond delay="0"/>
                                          </p:stCondLst>
                                        </p:cTn>
                                        <p:tgtEl>
                                          <p:spTgt spid="70"/>
                                        </p:tgtEl>
                                        <p:attrNameLst>
                                          <p:attrName>style.visibility</p:attrName>
                                        </p:attrNameLst>
                                      </p:cBhvr>
                                      <p:to>
                                        <p:strVal val="visible"/>
                                      </p:to>
                                    </p:set>
                                    <p:animEffect transition="in" filter="wipe(left)">
                                      <p:cBhvr>
                                        <p:cTn id="149" dur="1000"/>
                                        <p:tgtEl>
                                          <p:spTgt spid="70"/>
                                        </p:tgtEl>
                                      </p:cBhvr>
                                    </p:animEffect>
                                  </p:childTnLst>
                                </p:cTn>
                              </p:par>
                              <p:par>
                                <p:cTn id="150" presetID="1" presetClass="entr" presetSubtype="0" fill="hold" grpId="1" nodeType="withEffect">
                                  <p:stCondLst>
                                    <p:cond delay="0"/>
                                  </p:stCondLst>
                                  <p:iterate type="lt">
                                    <p:tmAbs val="0"/>
                                  </p:iterate>
                                  <p:childTnLst>
                                    <p:set>
                                      <p:cBhvr>
                                        <p:cTn id="151" dur="1" fill="hold">
                                          <p:stCondLst>
                                            <p:cond delay="2699"/>
                                          </p:stCondLst>
                                        </p:cTn>
                                        <p:tgtEl>
                                          <p:spTgt spid="70"/>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5" name="cpL01S02_Clip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26" presetClass="emph" presetSubtype="0" fill="hold" grpId="1" nodeType="clickEffect">
                                  <p:stCondLst>
                                    <p:cond delay="0"/>
                                  </p:stCondLst>
                                  <p:iterate type="lt">
                                    <p:tmPct val="0"/>
                                  </p:iterate>
                                  <p:childTnLst>
                                    <p:animEffect transition="out" filter="fade">
                                      <p:cBhvr>
                                        <p:cTn id="156" dur="500" tmFilter="0, 0; .2, .5; .8, .5; 1, 0"/>
                                        <p:tgtEl>
                                          <p:spTgt spid="5"/>
                                        </p:tgtEl>
                                      </p:cBhvr>
                                    </p:animEffect>
                                    <p:animScale>
                                      <p:cBhvr>
                                        <p:cTn id="157" dur="250" autoRev="1" fill="hold"/>
                                        <p:tgtEl>
                                          <p:spTgt spid="5"/>
                                        </p:tgtEl>
                                      </p:cBhvr>
                                      <p:by x="105000" y="105000"/>
                                    </p:animScale>
                                  </p:childTnLst>
                                </p:cTn>
                              </p:par>
                              <p:par>
                                <p:cTn id="158" presetID="9" presetClass="entr" presetSubtype="0" fill="hold" grpId="1" nodeType="withEffect">
                                  <p:stCondLst>
                                    <p:cond delay="0"/>
                                  </p:stCondLst>
                                  <p:childTnLst>
                                    <p:set>
                                      <p:cBhvr>
                                        <p:cTn id="159" dur="1" fill="hold">
                                          <p:stCondLst>
                                            <p:cond delay="0"/>
                                          </p:stCondLst>
                                        </p:cTn>
                                        <p:tgtEl>
                                          <p:spTgt spid="16"/>
                                        </p:tgtEl>
                                        <p:attrNameLst>
                                          <p:attrName>style.visibility</p:attrName>
                                        </p:attrNameLst>
                                      </p:cBhvr>
                                      <p:to>
                                        <p:strVal val="visible"/>
                                      </p:to>
                                    </p:set>
                                    <p:animEffect transition="in" filter="dissolve">
                                      <p:cBhvr>
                                        <p:cTn id="160" dur="500"/>
                                        <p:tgtEl>
                                          <p:spTgt spid="16"/>
                                        </p:tgtEl>
                                      </p:cBhvr>
                                    </p:animEffect>
                                  </p:childTnLst>
                                </p:cTn>
                              </p:par>
                              <p:par>
                                <p:cTn id="161" presetID="64" presetClass="path" presetSubtype="0" accel="50000" decel="50000" fill="hold" nodeType="withEffect">
                                  <p:stCondLst>
                                    <p:cond delay="0"/>
                                  </p:stCondLst>
                                  <p:childTnLst>
                                    <p:animMotion origin="layout" path="M 0.08889 0.04236 L 0.08663 -0.13959 " pathEditMode="relative" rAng="0" ptsTypes="AA">
                                      <p:cBhvr>
                                        <p:cTn id="162" dur="1000" fill="hold"/>
                                        <p:tgtEl>
                                          <p:spTgt spid="37"/>
                                        </p:tgtEl>
                                        <p:attrNameLst>
                                          <p:attrName>ppt_x</p:attrName>
                                          <p:attrName>ppt_y</p:attrName>
                                        </p:attrNameLst>
                                      </p:cBhvr>
                                      <p:rCtr x="-122" y="-9097"/>
                                    </p:animMotion>
                                  </p:childTnLst>
                                </p:cTn>
                              </p:par>
                              <p:par>
                                <p:cTn id="163" presetID="64" presetClass="path" presetSubtype="0" accel="50000" decel="50000" fill="hold" nodeType="withEffect">
                                  <p:stCondLst>
                                    <p:cond delay="0"/>
                                  </p:stCondLst>
                                  <p:childTnLst>
                                    <p:animMotion origin="layout" path="M 0.08732 0.04101 L 0.08507 -0.23885 " pathEditMode="fixed" rAng="0" ptsTypes="AA">
                                      <p:cBhvr>
                                        <p:cTn id="164" dur="1000" fill="hold"/>
                                        <p:tgtEl>
                                          <p:spTgt spid="50"/>
                                        </p:tgtEl>
                                        <p:attrNameLst>
                                          <p:attrName>ppt_x</p:attrName>
                                          <p:attrName>ppt_y</p:attrName>
                                        </p:attrNameLst>
                                      </p:cBhvr>
                                      <p:rCtr x="-122" y="-14005"/>
                                    </p:animMotion>
                                  </p:childTnLst>
                                </p:cTn>
                              </p:par>
                            </p:childTnLst>
                          </p:cTn>
                        </p:par>
                        <p:par>
                          <p:cTn id="165" fill="hold">
                            <p:stCondLst>
                              <p:cond delay="1000"/>
                            </p:stCondLst>
                            <p:childTnLst>
                              <p:par>
                                <p:cTn id="166" presetID="2" presetClass="exit" presetSubtype="4" fill="hold" nodeType="afterEffect">
                                  <p:stCondLst>
                                    <p:cond delay="0"/>
                                  </p:stCondLst>
                                  <p:childTnLst>
                                    <p:anim calcmode="lin" valueType="num">
                                      <p:cBhvr additive="base">
                                        <p:cTn id="167" dur="500"/>
                                        <p:tgtEl>
                                          <p:spTgt spid="37"/>
                                        </p:tgtEl>
                                        <p:attrNameLst>
                                          <p:attrName>ppt_x</p:attrName>
                                        </p:attrNameLst>
                                      </p:cBhvr>
                                      <p:tavLst>
                                        <p:tav tm="0">
                                          <p:val>
                                            <p:strVal val="ppt_x"/>
                                          </p:val>
                                        </p:tav>
                                        <p:tav tm="100000">
                                          <p:val>
                                            <p:strVal val="ppt_x"/>
                                          </p:val>
                                        </p:tav>
                                      </p:tavLst>
                                    </p:anim>
                                    <p:anim calcmode="lin" valueType="num">
                                      <p:cBhvr additive="base">
                                        <p:cTn id="168" dur="500"/>
                                        <p:tgtEl>
                                          <p:spTgt spid="37"/>
                                        </p:tgtEl>
                                        <p:attrNameLst>
                                          <p:attrName>ppt_y</p:attrName>
                                        </p:attrNameLst>
                                      </p:cBhvr>
                                      <p:tavLst>
                                        <p:tav tm="0">
                                          <p:val>
                                            <p:strVal val="ppt_y"/>
                                          </p:val>
                                        </p:tav>
                                        <p:tav tm="100000">
                                          <p:val>
                                            <p:strVal val="1+ppt_h/2"/>
                                          </p:val>
                                        </p:tav>
                                      </p:tavLst>
                                    </p:anim>
                                    <p:set>
                                      <p:cBhvr>
                                        <p:cTn id="169" dur="1" fill="hold">
                                          <p:stCondLst>
                                            <p:cond delay="499"/>
                                          </p:stCondLst>
                                        </p:cTn>
                                        <p:tgtEl>
                                          <p:spTgt spid="37"/>
                                        </p:tgtEl>
                                        <p:attrNameLst>
                                          <p:attrName>style.visibility</p:attrName>
                                        </p:attrNameLst>
                                      </p:cBhvr>
                                      <p:to>
                                        <p:strVal val="hidden"/>
                                      </p:to>
                                    </p:set>
                                  </p:childTnLst>
                                </p:cTn>
                              </p:par>
                              <p:par>
                                <p:cTn id="170" presetID="2" presetClass="exit" presetSubtype="4" fill="hold" nodeType="withEffect">
                                  <p:stCondLst>
                                    <p:cond delay="0"/>
                                  </p:stCondLst>
                                  <p:childTnLst>
                                    <p:anim calcmode="lin" valueType="num">
                                      <p:cBhvr additive="base">
                                        <p:cTn id="171" dur="500"/>
                                        <p:tgtEl>
                                          <p:spTgt spid="50"/>
                                        </p:tgtEl>
                                        <p:attrNameLst>
                                          <p:attrName>ppt_x</p:attrName>
                                        </p:attrNameLst>
                                      </p:cBhvr>
                                      <p:tavLst>
                                        <p:tav tm="0">
                                          <p:val>
                                            <p:strVal val="ppt_x"/>
                                          </p:val>
                                        </p:tav>
                                        <p:tav tm="100000">
                                          <p:val>
                                            <p:strVal val="ppt_x"/>
                                          </p:val>
                                        </p:tav>
                                      </p:tavLst>
                                    </p:anim>
                                    <p:anim calcmode="lin" valueType="num">
                                      <p:cBhvr additive="base">
                                        <p:cTn id="172" dur="500"/>
                                        <p:tgtEl>
                                          <p:spTgt spid="50"/>
                                        </p:tgtEl>
                                        <p:attrNameLst>
                                          <p:attrName>ppt_y</p:attrName>
                                        </p:attrNameLst>
                                      </p:cBhvr>
                                      <p:tavLst>
                                        <p:tav tm="0">
                                          <p:val>
                                            <p:strVal val="ppt_y"/>
                                          </p:val>
                                        </p:tav>
                                        <p:tav tm="100000">
                                          <p:val>
                                            <p:strVal val="1+ppt_h/2"/>
                                          </p:val>
                                        </p:tav>
                                      </p:tavLst>
                                    </p:anim>
                                    <p:set>
                                      <p:cBhvr>
                                        <p:cTn id="173" dur="1" fill="hold">
                                          <p:stCondLst>
                                            <p:cond delay="499"/>
                                          </p:stCondLst>
                                        </p:cTn>
                                        <p:tgtEl>
                                          <p:spTgt spid="50"/>
                                        </p:tgtEl>
                                        <p:attrNameLst>
                                          <p:attrName>style.visibility</p:attrName>
                                        </p:attrNameLst>
                                      </p:cBhvr>
                                      <p:to>
                                        <p:strVal val="hidden"/>
                                      </p:to>
                                    </p:set>
                                  </p:childTnLst>
                                </p:cTn>
                              </p:par>
                              <p:par>
                                <p:cTn id="174" presetID="64" presetClass="path" presetSubtype="0" accel="50000" decel="50000" fill="hold" nodeType="withEffect">
                                  <p:stCondLst>
                                    <p:cond delay="0"/>
                                  </p:stCondLst>
                                  <p:childTnLst>
                                    <p:animMotion origin="layout" path="M 0.06927 0.04236 L 0.06701 -0.13959 " pathEditMode="relative" rAng="0" ptsTypes="AA">
                                      <p:cBhvr>
                                        <p:cTn id="175" dur="1000" fill="hold"/>
                                        <p:tgtEl>
                                          <p:spTgt spid="38"/>
                                        </p:tgtEl>
                                        <p:attrNameLst>
                                          <p:attrName>ppt_x</p:attrName>
                                          <p:attrName>ppt_y</p:attrName>
                                        </p:attrNameLst>
                                      </p:cBhvr>
                                      <p:rCtr x="-122" y="-9097"/>
                                    </p:animMotion>
                                  </p:childTnLst>
                                </p:cTn>
                              </p:par>
                              <p:par>
                                <p:cTn id="176" presetID="64" presetClass="path" presetSubtype="0" accel="50000" decel="50000" fill="hold" nodeType="withEffect">
                                  <p:stCondLst>
                                    <p:cond delay="0"/>
                                  </p:stCondLst>
                                  <p:childTnLst>
                                    <p:animMotion origin="layout" path="M 0.06788 0.04242 L 0.06562 -0.23745 " pathEditMode="fixed" rAng="0" ptsTypes="AA">
                                      <p:cBhvr>
                                        <p:cTn id="177" dur="1000" fill="hold"/>
                                        <p:tgtEl>
                                          <p:spTgt spid="51"/>
                                        </p:tgtEl>
                                        <p:attrNameLst>
                                          <p:attrName>ppt_x</p:attrName>
                                          <p:attrName>ppt_y</p:attrName>
                                        </p:attrNameLst>
                                      </p:cBhvr>
                                      <p:rCtr x="-122" y="-14005"/>
                                    </p:animMotion>
                                  </p:childTnLst>
                                </p:cTn>
                              </p:par>
                            </p:childTnLst>
                          </p:cTn>
                        </p:par>
                        <p:par>
                          <p:cTn id="178" fill="hold">
                            <p:stCondLst>
                              <p:cond delay="2000"/>
                            </p:stCondLst>
                            <p:childTnLst>
                              <p:par>
                                <p:cTn id="179" presetID="2" presetClass="exit" presetSubtype="4" fill="hold" nodeType="afterEffect">
                                  <p:stCondLst>
                                    <p:cond delay="0"/>
                                  </p:stCondLst>
                                  <p:childTnLst>
                                    <p:anim calcmode="lin" valueType="num">
                                      <p:cBhvr additive="base">
                                        <p:cTn id="180" dur="500"/>
                                        <p:tgtEl>
                                          <p:spTgt spid="38"/>
                                        </p:tgtEl>
                                        <p:attrNameLst>
                                          <p:attrName>ppt_x</p:attrName>
                                        </p:attrNameLst>
                                      </p:cBhvr>
                                      <p:tavLst>
                                        <p:tav tm="0">
                                          <p:val>
                                            <p:strVal val="ppt_x"/>
                                          </p:val>
                                        </p:tav>
                                        <p:tav tm="100000">
                                          <p:val>
                                            <p:strVal val="ppt_x"/>
                                          </p:val>
                                        </p:tav>
                                      </p:tavLst>
                                    </p:anim>
                                    <p:anim calcmode="lin" valueType="num">
                                      <p:cBhvr additive="base">
                                        <p:cTn id="181" dur="500"/>
                                        <p:tgtEl>
                                          <p:spTgt spid="38"/>
                                        </p:tgtEl>
                                        <p:attrNameLst>
                                          <p:attrName>ppt_y</p:attrName>
                                        </p:attrNameLst>
                                      </p:cBhvr>
                                      <p:tavLst>
                                        <p:tav tm="0">
                                          <p:val>
                                            <p:strVal val="ppt_y"/>
                                          </p:val>
                                        </p:tav>
                                        <p:tav tm="100000">
                                          <p:val>
                                            <p:strVal val="1+ppt_h/2"/>
                                          </p:val>
                                        </p:tav>
                                      </p:tavLst>
                                    </p:anim>
                                    <p:set>
                                      <p:cBhvr>
                                        <p:cTn id="182" dur="1" fill="hold">
                                          <p:stCondLst>
                                            <p:cond delay="499"/>
                                          </p:stCondLst>
                                        </p:cTn>
                                        <p:tgtEl>
                                          <p:spTgt spid="38"/>
                                        </p:tgtEl>
                                        <p:attrNameLst>
                                          <p:attrName>style.visibility</p:attrName>
                                        </p:attrNameLst>
                                      </p:cBhvr>
                                      <p:to>
                                        <p:strVal val="hidden"/>
                                      </p:to>
                                    </p:set>
                                  </p:childTnLst>
                                </p:cTn>
                              </p:par>
                              <p:par>
                                <p:cTn id="183" presetID="2" presetClass="exit" presetSubtype="4" fill="hold" nodeType="withEffect">
                                  <p:stCondLst>
                                    <p:cond delay="0"/>
                                  </p:stCondLst>
                                  <p:childTnLst>
                                    <p:anim calcmode="lin" valueType="num">
                                      <p:cBhvr additive="base">
                                        <p:cTn id="184" dur="500"/>
                                        <p:tgtEl>
                                          <p:spTgt spid="51"/>
                                        </p:tgtEl>
                                        <p:attrNameLst>
                                          <p:attrName>ppt_x</p:attrName>
                                        </p:attrNameLst>
                                      </p:cBhvr>
                                      <p:tavLst>
                                        <p:tav tm="0">
                                          <p:val>
                                            <p:strVal val="ppt_x"/>
                                          </p:val>
                                        </p:tav>
                                        <p:tav tm="100000">
                                          <p:val>
                                            <p:strVal val="ppt_x"/>
                                          </p:val>
                                        </p:tav>
                                      </p:tavLst>
                                    </p:anim>
                                    <p:anim calcmode="lin" valueType="num">
                                      <p:cBhvr additive="base">
                                        <p:cTn id="185" dur="500"/>
                                        <p:tgtEl>
                                          <p:spTgt spid="51"/>
                                        </p:tgtEl>
                                        <p:attrNameLst>
                                          <p:attrName>ppt_y</p:attrName>
                                        </p:attrNameLst>
                                      </p:cBhvr>
                                      <p:tavLst>
                                        <p:tav tm="0">
                                          <p:val>
                                            <p:strVal val="ppt_y"/>
                                          </p:val>
                                        </p:tav>
                                        <p:tav tm="100000">
                                          <p:val>
                                            <p:strVal val="1+ppt_h/2"/>
                                          </p:val>
                                        </p:tav>
                                      </p:tavLst>
                                    </p:anim>
                                    <p:set>
                                      <p:cBhvr>
                                        <p:cTn id="186" dur="1" fill="hold">
                                          <p:stCondLst>
                                            <p:cond delay="499"/>
                                          </p:stCondLst>
                                        </p:cTn>
                                        <p:tgtEl>
                                          <p:spTgt spid="51"/>
                                        </p:tgtEl>
                                        <p:attrNameLst>
                                          <p:attrName>style.visibility</p:attrName>
                                        </p:attrNameLst>
                                      </p:cBhvr>
                                      <p:to>
                                        <p:strVal val="hidden"/>
                                      </p:to>
                                    </p:set>
                                  </p:childTnLst>
                                </p:cTn>
                              </p:par>
                              <p:par>
                                <p:cTn id="187" presetID="64" presetClass="path" presetSubtype="0" accel="50000" decel="50000" fill="hold" nodeType="withEffect">
                                  <p:stCondLst>
                                    <p:cond delay="0"/>
                                  </p:stCondLst>
                                  <p:childTnLst>
                                    <p:animMotion origin="layout" path="M 0.04948 0.04166 L 0.04722 -0.14028 " pathEditMode="relative" rAng="0" ptsTypes="AA">
                                      <p:cBhvr>
                                        <p:cTn id="188" dur="1000" fill="hold"/>
                                        <p:tgtEl>
                                          <p:spTgt spid="39"/>
                                        </p:tgtEl>
                                        <p:attrNameLst>
                                          <p:attrName>ppt_x</p:attrName>
                                          <p:attrName>ppt_y</p:attrName>
                                        </p:attrNameLst>
                                      </p:cBhvr>
                                      <p:rCtr x="-122" y="-9097"/>
                                    </p:animMotion>
                                  </p:childTnLst>
                                </p:cTn>
                              </p:par>
                              <p:par>
                                <p:cTn id="189" presetID="64" presetClass="path" presetSubtype="0" accel="50000" decel="50000" fill="hold" nodeType="withEffect">
                                  <p:stCondLst>
                                    <p:cond delay="0"/>
                                  </p:stCondLst>
                                  <p:childTnLst>
                                    <p:animMotion origin="layout" path="M 0.04878 0.04144 L 0.04653 -0.23842 " pathEditMode="fixed" rAng="0" ptsTypes="AA">
                                      <p:cBhvr>
                                        <p:cTn id="190" dur="1000" fill="hold"/>
                                        <p:tgtEl>
                                          <p:spTgt spid="52"/>
                                        </p:tgtEl>
                                        <p:attrNameLst>
                                          <p:attrName>ppt_x</p:attrName>
                                          <p:attrName>ppt_y</p:attrName>
                                        </p:attrNameLst>
                                      </p:cBhvr>
                                      <p:rCtr x="-122" y="-14005"/>
                                    </p:animMotion>
                                  </p:childTnLst>
                                </p:cTn>
                              </p:par>
                            </p:childTnLst>
                          </p:cTn>
                        </p:par>
                        <p:par>
                          <p:cTn id="191" fill="hold">
                            <p:stCondLst>
                              <p:cond delay="3000"/>
                            </p:stCondLst>
                            <p:childTnLst>
                              <p:par>
                                <p:cTn id="192" presetID="2" presetClass="exit" presetSubtype="4" fill="hold" nodeType="afterEffect">
                                  <p:stCondLst>
                                    <p:cond delay="0"/>
                                  </p:stCondLst>
                                  <p:childTnLst>
                                    <p:anim calcmode="lin" valueType="num">
                                      <p:cBhvr additive="base">
                                        <p:cTn id="193" dur="500"/>
                                        <p:tgtEl>
                                          <p:spTgt spid="39"/>
                                        </p:tgtEl>
                                        <p:attrNameLst>
                                          <p:attrName>ppt_x</p:attrName>
                                        </p:attrNameLst>
                                      </p:cBhvr>
                                      <p:tavLst>
                                        <p:tav tm="0">
                                          <p:val>
                                            <p:strVal val="ppt_x"/>
                                          </p:val>
                                        </p:tav>
                                        <p:tav tm="100000">
                                          <p:val>
                                            <p:strVal val="ppt_x"/>
                                          </p:val>
                                        </p:tav>
                                      </p:tavLst>
                                    </p:anim>
                                    <p:anim calcmode="lin" valueType="num">
                                      <p:cBhvr additive="base">
                                        <p:cTn id="194" dur="500"/>
                                        <p:tgtEl>
                                          <p:spTgt spid="39"/>
                                        </p:tgtEl>
                                        <p:attrNameLst>
                                          <p:attrName>ppt_y</p:attrName>
                                        </p:attrNameLst>
                                      </p:cBhvr>
                                      <p:tavLst>
                                        <p:tav tm="0">
                                          <p:val>
                                            <p:strVal val="ppt_y"/>
                                          </p:val>
                                        </p:tav>
                                        <p:tav tm="100000">
                                          <p:val>
                                            <p:strVal val="1+ppt_h/2"/>
                                          </p:val>
                                        </p:tav>
                                      </p:tavLst>
                                    </p:anim>
                                    <p:set>
                                      <p:cBhvr>
                                        <p:cTn id="195" dur="1" fill="hold">
                                          <p:stCondLst>
                                            <p:cond delay="499"/>
                                          </p:stCondLst>
                                        </p:cTn>
                                        <p:tgtEl>
                                          <p:spTgt spid="39"/>
                                        </p:tgtEl>
                                        <p:attrNameLst>
                                          <p:attrName>style.visibility</p:attrName>
                                        </p:attrNameLst>
                                      </p:cBhvr>
                                      <p:to>
                                        <p:strVal val="hidden"/>
                                      </p:to>
                                    </p:set>
                                  </p:childTnLst>
                                </p:cTn>
                              </p:par>
                              <p:par>
                                <p:cTn id="196" presetID="2" presetClass="exit" presetSubtype="4" fill="hold" nodeType="withEffect">
                                  <p:stCondLst>
                                    <p:cond delay="0"/>
                                  </p:stCondLst>
                                  <p:childTnLst>
                                    <p:anim calcmode="lin" valueType="num">
                                      <p:cBhvr additive="base">
                                        <p:cTn id="197" dur="500"/>
                                        <p:tgtEl>
                                          <p:spTgt spid="52"/>
                                        </p:tgtEl>
                                        <p:attrNameLst>
                                          <p:attrName>ppt_x</p:attrName>
                                        </p:attrNameLst>
                                      </p:cBhvr>
                                      <p:tavLst>
                                        <p:tav tm="0">
                                          <p:val>
                                            <p:strVal val="ppt_x"/>
                                          </p:val>
                                        </p:tav>
                                        <p:tav tm="100000">
                                          <p:val>
                                            <p:strVal val="ppt_x"/>
                                          </p:val>
                                        </p:tav>
                                      </p:tavLst>
                                    </p:anim>
                                    <p:anim calcmode="lin" valueType="num">
                                      <p:cBhvr additive="base">
                                        <p:cTn id="198" dur="500"/>
                                        <p:tgtEl>
                                          <p:spTgt spid="52"/>
                                        </p:tgtEl>
                                        <p:attrNameLst>
                                          <p:attrName>ppt_y</p:attrName>
                                        </p:attrNameLst>
                                      </p:cBhvr>
                                      <p:tavLst>
                                        <p:tav tm="0">
                                          <p:val>
                                            <p:strVal val="ppt_y"/>
                                          </p:val>
                                        </p:tav>
                                        <p:tav tm="100000">
                                          <p:val>
                                            <p:strVal val="1+ppt_h/2"/>
                                          </p:val>
                                        </p:tav>
                                      </p:tavLst>
                                    </p:anim>
                                    <p:set>
                                      <p:cBhvr>
                                        <p:cTn id="199" dur="1" fill="hold">
                                          <p:stCondLst>
                                            <p:cond delay="499"/>
                                          </p:stCondLst>
                                        </p:cTn>
                                        <p:tgtEl>
                                          <p:spTgt spid="52"/>
                                        </p:tgtEl>
                                        <p:attrNameLst>
                                          <p:attrName>style.visibility</p:attrName>
                                        </p:attrNameLst>
                                      </p:cBhvr>
                                      <p:to>
                                        <p:strVal val="hidden"/>
                                      </p:to>
                                    </p:set>
                                  </p:childTnLst>
                                </p:cTn>
                              </p:par>
                            </p:childTnLst>
                          </p:cTn>
                        </p:par>
                        <p:par>
                          <p:cTn id="200" fill="hold">
                            <p:stCondLst>
                              <p:cond delay="3500"/>
                            </p:stCondLst>
                            <p:childTnLst>
                              <p:par>
                                <p:cTn id="201" presetID="16" presetClass="emph" presetSubtype="0" fill="hold" grpId="2" nodeType="afterEffect">
                                  <p:stCondLst>
                                    <p:cond delay="0"/>
                                  </p:stCondLst>
                                  <p:iterate type="lt">
                                    <p:tmPct val="4000"/>
                                  </p:iterate>
                                  <p:childTnLst>
                                    <p:set>
                                      <p:cBhvr override="childStyle">
                                        <p:cTn id="202" dur="500" fill="hold"/>
                                        <p:tgtEl>
                                          <p:spTgt spid="5"/>
                                        </p:tgtEl>
                                        <p:attrNameLst>
                                          <p:attrName>style.color</p:attrName>
                                        </p:attrNameLst>
                                      </p:cBhvr>
                                      <p:to>
                                        <p:clrVal>
                                          <a:srgbClr val="C00000"/>
                                        </p:clrVal>
                                      </p:to>
                                    </p:set>
                                    <p:set>
                                      <p:cBhvr>
                                        <p:cTn id="203" dur="500" fill="hold"/>
                                        <p:tgtEl>
                                          <p:spTgt spid="5"/>
                                        </p:tgtEl>
                                        <p:attrNameLst>
                                          <p:attrName>fillcolor</p:attrName>
                                        </p:attrNameLst>
                                      </p:cBhvr>
                                      <p:to>
                                        <p:clrVal>
                                          <a:srgbClr val="C00000"/>
                                        </p:clrVal>
                                      </p:to>
                                    </p:set>
                                    <p:set>
                                      <p:cBhvr>
                                        <p:cTn id="204"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05" restart="whenNotActive" fill="hold" evtFilter="cancelBubble" nodeType="interactiveSeq">
                <p:stCondLst>
                  <p:cond evt="onClick" delay="0">
                    <p:tgtEl>
                      <p:spTgt spid="8"/>
                    </p:tgtEl>
                  </p:cond>
                </p:stCondLst>
                <p:endSync evt="end" delay="0">
                  <p:rtn val="all"/>
                </p:endSync>
                <p:childTnLst>
                  <p:par>
                    <p:cTn id="206" fill="hold">
                      <p:stCondLst>
                        <p:cond delay="0"/>
                      </p:stCondLst>
                      <p:childTnLst>
                        <p:par>
                          <p:cTn id="207" fill="hold">
                            <p:stCondLst>
                              <p:cond delay="0"/>
                            </p:stCondLst>
                            <p:childTnLst>
                              <p:par>
                                <p:cTn id="208" presetID="1" presetClass="entr" presetSubtype="0" fill="hold" grpId="1" nodeType="withEffect">
                                  <p:stCondLst>
                                    <p:cond delay="0"/>
                                  </p:stCondLst>
                                  <p:childTnLst>
                                    <p:set>
                                      <p:cBhvr>
                                        <p:cTn id="209" dur="1" fill="hold">
                                          <p:stCondLst>
                                            <p:cond delay="0"/>
                                          </p:stCondLst>
                                        </p:cTn>
                                        <p:tgtEl>
                                          <p:spTgt spid="35"/>
                                        </p:tgtEl>
                                        <p:attrNameLst>
                                          <p:attrName>style.visibility</p:attrName>
                                        </p:attrNameLst>
                                      </p:cBhvr>
                                      <p:to>
                                        <p:strVal val="visible"/>
                                      </p:to>
                                    </p:set>
                                  </p:childTnLst>
                                </p:cTn>
                              </p:par>
                              <p:par>
                                <p:cTn id="210" presetID="1" presetClass="entr" presetSubtype="0" fill="hold" grpId="1" nodeType="withEffect">
                                  <p:stCondLst>
                                    <p:cond delay="0"/>
                                  </p:stCondLst>
                                  <p:childTnLst>
                                    <p:set>
                                      <p:cBhvr>
                                        <p:cTn id="211" dur="1" fill="hold">
                                          <p:stCondLst>
                                            <p:cond delay="0"/>
                                          </p:stCondLst>
                                        </p:cTn>
                                        <p:tgtEl>
                                          <p:spTgt spid="37"/>
                                        </p:tgtEl>
                                        <p:attrNameLst>
                                          <p:attrName>style.visibility</p:attrName>
                                        </p:attrNameLst>
                                      </p:cBhvr>
                                      <p:to>
                                        <p:strVal val="visible"/>
                                      </p:to>
                                    </p:set>
                                  </p:childTnLst>
                                </p:cTn>
                              </p:par>
                              <p:par>
                                <p:cTn id="212" presetID="1" presetClass="entr" presetSubtype="0" fill="hold" grpId="1" nodeType="withEffect">
                                  <p:stCondLst>
                                    <p:cond delay="0"/>
                                  </p:stCondLst>
                                  <p:childTnLst>
                                    <p:set>
                                      <p:cBhvr>
                                        <p:cTn id="213" dur="1" fill="hold">
                                          <p:stCondLst>
                                            <p:cond delay="0"/>
                                          </p:stCondLst>
                                        </p:cTn>
                                        <p:tgtEl>
                                          <p:spTgt spid="38"/>
                                        </p:tgtEl>
                                        <p:attrNameLst>
                                          <p:attrName>style.visibility</p:attrName>
                                        </p:attrNameLst>
                                      </p:cBhvr>
                                      <p:to>
                                        <p:strVal val="visible"/>
                                      </p:to>
                                    </p:set>
                                  </p:childTnLst>
                                </p:cTn>
                              </p:par>
                              <p:par>
                                <p:cTn id="214" presetID="1" presetClass="entr" presetSubtype="0" fill="hold" grpId="1" nodeType="withEffect">
                                  <p:stCondLst>
                                    <p:cond delay="0"/>
                                  </p:stCondLst>
                                  <p:childTnLst>
                                    <p:set>
                                      <p:cBhvr>
                                        <p:cTn id="215" dur="1" fill="hold">
                                          <p:stCondLst>
                                            <p:cond delay="0"/>
                                          </p:stCondLst>
                                        </p:cTn>
                                        <p:tgtEl>
                                          <p:spTgt spid="39"/>
                                        </p:tgtEl>
                                        <p:attrNameLst>
                                          <p:attrName>style.visibility</p:attrName>
                                        </p:attrNameLst>
                                      </p:cBhvr>
                                      <p:to>
                                        <p:strVal val="visible"/>
                                      </p:to>
                                    </p:set>
                                  </p:childTnLst>
                                </p:cTn>
                              </p:par>
                              <p:par>
                                <p:cTn id="216" presetID="1" presetClass="entr" presetSubtype="0" fill="hold" grpId="1" nodeType="withEffect">
                                  <p:stCondLst>
                                    <p:cond delay="0"/>
                                  </p:stCondLst>
                                  <p:childTnLst>
                                    <p:set>
                                      <p:cBhvr>
                                        <p:cTn id="217" dur="1" fill="hold">
                                          <p:stCondLst>
                                            <p:cond delay="0"/>
                                          </p:stCondLst>
                                        </p:cTn>
                                        <p:tgtEl>
                                          <p:spTgt spid="40"/>
                                        </p:tgtEl>
                                        <p:attrNameLst>
                                          <p:attrName>style.visibility</p:attrName>
                                        </p:attrNameLst>
                                      </p:cBhvr>
                                      <p:to>
                                        <p:strVal val="visible"/>
                                      </p:to>
                                    </p:set>
                                  </p:childTnLst>
                                </p:cTn>
                              </p:par>
                              <p:par>
                                <p:cTn id="218" presetID="1" presetClass="entr" presetSubtype="0" fill="hold" grpId="1" nodeType="withEffect">
                                  <p:stCondLst>
                                    <p:cond delay="0"/>
                                  </p:stCondLst>
                                  <p:childTnLst>
                                    <p:set>
                                      <p:cBhvr>
                                        <p:cTn id="219" dur="1" fill="hold">
                                          <p:stCondLst>
                                            <p:cond delay="0"/>
                                          </p:stCondLst>
                                        </p:cTn>
                                        <p:tgtEl>
                                          <p:spTgt spid="41"/>
                                        </p:tgtEl>
                                        <p:attrNameLst>
                                          <p:attrName>style.visibility</p:attrName>
                                        </p:attrNameLst>
                                      </p:cBhvr>
                                      <p:to>
                                        <p:strVal val="visible"/>
                                      </p:to>
                                    </p:set>
                                  </p:childTnLst>
                                </p:cTn>
                              </p:par>
                              <p:par>
                                <p:cTn id="220" presetID="1" presetClass="entr" presetSubtype="0" fill="hold" grpId="1" nodeType="withEffect">
                                  <p:stCondLst>
                                    <p:cond delay="0"/>
                                  </p:stCondLst>
                                  <p:childTnLst>
                                    <p:set>
                                      <p:cBhvr>
                                        <p:cTn id="221" dur="1" fill="hold">
                                          <p:stCondLst>
                                            <p:cond delay="0"/>
                                          </p:stCondLst>
                                        </p:cTn>
                                        <p:tgtEl>
                                          <p:spTgt spid="43"/>
                                        </p:tgtEl>
                                        <p:attrNameLst>
                                          <p:attrName>style.visibility</p:attrName>
                                        </p:attrNameLst>
                                      </p:cBhvr>
                                      <p:to>
                                        <p:strVal val="visible"/>
                                      </p:to>
                                    </p:set>
                                  </p:childTnLst>
                                </p:cTn>
                              </p:par>
                              <p:par>
                                <p:cTn id="222" presetID="1" presetClass="entr" presetSubtype="0" fill="hold" grpId="1" nodeType="withEffect">
                                  <p:stCondLst>
                                    <p:cond delay="0"/>
                                  </p:stCondLst>
                                  <p:childTnLst>
                                    <p:set>
                                      <p:cBhvr>
                                        <p:cTn id="223" dur="1" fill="hold">
                                          <p:stCondLst>
                                            <p:cond delay="0"/>
                                          </p:stCondLst>
                                        </p:cTn>
                                        <p:tgtEl>
                                          <p:spTgt spid="42"/>
                                        </p:tgtEl>
                                        <p:attrNameLst>
                                          <p:attrName>style.visibility</p:attrName>
                                        </p:attrNameLst>
                                      </p:cBhvr>
                                      <p:to>
                                        <p:strVal val="visible"/>
                                      </p:to>
                                    </p:set>
                                  </p:childTnLst>
                                </p:cTn>
                              </p:par>
                              <p:par>
                                <p:cTn id="224" presetID="1" presetClass="entr" presetSubtype="0" fill="hold" grpId="1" nodeType="withEffect">
                                  <p:stCondLst>
                                    <p:cond delay="0"/>
                                  </p:stCondLst>
                                  <p:childTnLst>
                                    <p:set>
                                      <p:cBhvr>
                                        <p:cTn id="225" dur="1" fill="hold">
                                          <p:stCondLst>
                                            <p:cond delay="0"/>
                                          </p:stCondLst>
                                        </p:cTn>
                                        <p:tgtEl>
                                          <p:spTgt spid="44"/>
                                        </p:tgtEl>
                                        <p:attrNameLst>
                                          <p:attrName>style.visibility</p:attrName>
                                        </p:attrNameLst>
                                      </p:cBhvr>
                                      <p:to>
                                        <p:strVal val="visible"/>
                                      </p:to>
                                    </p:set>
                                  </p:childTnLst>
                                </p:cTn>
                              </p:par>
                              <p:par>
                                <p:cTn id="226" presetID="1" presetClass="emph" presetSubtype="2" fill="hold" nodeType="withEffect">
                                  <p:stCondLst>
                                    <p:cond delay="0"/>
                                  </p:stCondLst>
                                  <p:childTnLst>
                                    <p:animClr clrSpc="rgb" dir="cw">
                                      <p:cBhvr>
                                        <p:cTn id="227" dur="1000" fill="hold"/>
                                        <p:tgtEl>
                                          <p:spTgt spid="8"/>
                                        </p:tgtEl>
                                        <p:attrNameLst>
                                          <p:attrName>fillcolor</p:attrName>
                                        </p:attrNameLst>
                                      </p:cBhvr>
                                      <p:to>
                                        <a:srgbClr val="4E67C8"/>
                                      </p:to>
                                    </p:animClr>
                                    <p:set>
                                      <p:cBhvr>
                                        <p:cTn id="228" dur="1000" fill="hold"/>
                                        <p:tgtEl>
                                          <p:spTgt spid="8"/>
                                        </p:tgtEl>
                                        <p:attrNameLst>
                                          <p:attrName>fill.type</p:attrName>
                                        </p:attrNameLst>
                                      </p:cBhvr>
                                      <p:to>
                                        <p:strVal val="solid"/>
                                      </p:to>
                                    </p:set>
                                    <p:set>
                                      <p:cBhvr>
                                        <p:cTn id="229" dur="1000" fill="hold"/>
                                        <p:tgtEl>
                                          <p:spTgt spid="8"/>
                                        </p:tgtEl>
                                        <p:attrNameLst>
                                          <p:attrName>fill.on</p:attrName>
                                        </p:attrNameLst>
                                      </p:cBhvr>
                                      <p:to>
                                        <p:strVal val="true"/>
                                      </p:to>
                                    </p:set>
                                  </p:childTnLst>
                                </p:cTn>
                              </p:par>
                              <p:par>
                                <p:cTn id="230" presetID="1" presetClass="emph" presetSubtype="2" fill="hold" nodeType="withEffect">
                                  <p:stCondLst>
                                    <p:cond delay="0"/>
                                  </p:stCondLst>
                                  <p:childTnLst>
                                    <p:animClr clrSpc="rgb" dir="cw">
                                      <p:cBhvr>
                                        <p:cTn id="231" dur="1000" fill="hold"/>
                                        <p:tgtEl>
                                          <p:spTgt spid="48"/>
                                        </p:tgtEl>
                                        <p:attrNameLst>
                                          <p:attrName>fillcolor</p:attrName>
                                        </p:attrNameLst>
                                      </p:cBhvr>
                                      <p:to>
                                        <a:srgbClr val="B4DCFA"/>
                                      </p:to>
                                    </p:animClr>
                                    <p:set>
                                      <p:cBhvr>
                                        <p:cTn id="232" dur="1000" fill="hold"/>
                                        <p:tgtEl>
                                          <p:spTgt spid="48"/>
                                        </p:tgtEl>
                                        <p:attrNameLst>
                                          <p:attrName>fill.type</p:attrName>
                                        </p:attrNameLst>
                                      </p:cBhvr>
                                      <p:to>
                                        <p:strVal val="solid"/>
                                      </p:to>
                                    </p:set>
                                    <p:set>
                                      <p:cBhvr>
                                        <p:cTn id="233" dur="1000" fill="hold"/>
                                        <p:tgtEl>
                                          <p:spTgt spid="48"/>
                                        </p:tgtEl>
                                        <p:attrNameLst>
                                          <p:attrName>fill.on</p:attrName>
                                        </p:attrNameLst>
                                      </p:cBhvr>
                                      <p:to>
                                        <p:strVal val="true"/>
                                      </p:to>
                                    </p:set>
                                  </p:childTnLst>
                                </p:cTn>
                              </p:par>
                            </p:childTnLst>
                          </p:cTn>
                        </p:par>
                        <p:par>
                          <p:cTn id="234" fill="hold">
                            <p:stCondLst>
                              <p:cond delay="1000"/>
                            </p:stCondLst>
                            <p:childTnLst>
                              <p:par>
                                <p:cTn id="235" presetID="9" presetClass="entr" presetSubtype="0" fill="hold" grpId="3" nodeType="afterEffect">
                                  <p:stCondLst>
                                    <p:cond delay="0"/>
                                  </p:stCondLst>
                                  <p:childTnLst>
                                    <p:set>
                                      <p:cBhvr>
                                        <p:cTn id="236" dur="1" fill="hold">
                                          <p:stCondLst>
                                            <p:cond delay="0"/>
                                          </p:stCondLst>
                                        </p:cTn>
                                        <p:tgtEl>
                                          <p:spTgt spid="16"/>
                                        </p:tgtEl>
                                        <p:attrNameLst>
                                          <p:attrName>style.visibility</p:attrName>
                                        </p:attrNameLst>
                                      </p:cBhvr>
                                      <p:to>
                                        <p:strVal val="visible"/>
                                      </p:to>
                                    </p:set>
                                    <p:animEffect transition="in" filter="dissolve">
                                      <p:cBhvr>
                                        <p:cTn id="237" dur="1000"/>
                                        <p:tgtEl>
                                          <p:spTgt spid="16"/>
                                        </p:tgtEl>
                                      </p:cBhvr>
                                    </p:animEffec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47"/>
                    </p:tgtEl>
                  </p:cond>
                </p:stCondLst>
                <p:endSync evt="end" delay="0">
                  <p:rtn val="all"/>
                </p:endSync>
                <p:childTnLst>
                  <p:par>
                    <p:cTn id="239" fill="hold">
                      <p:stCondLst>
                        <p:cond delay="0"/>
                      </p:stCondLst>
                      <p:childTnLst>
                        <p:par>
                          <p:cTn id="240" fill="hold">
                            <p:stCondLst>
                              <p:cond delay="0"/>
                            </p:stCondLst>
                            <p:childTnLst>
                              <p:par>
                                <p:cTn id="241" presetID="1" presetClass="entr" presetSubtype="0" fill="hold" grpId="1" nodeType="withEffect">
                                  <p:stCondLst>
                                    <p:cond delay="0"/>
                                  </p:stCondLst>
                                  <p:childTnLst>
                                    <p:set>
                                      <p:cBhvr>
                                        <p:cTn id="242" dur="1" fill="hold">
                                          <p:stCondLst>
                                            <p:cond delay="0"/>
                                          </p:stCondLst>
                                        </p:cTn>
                                        <p:tgtEl>
                                          <p:spTgt spid="45"/>
                                        </p:tgtEl>
                                        <p:attrNameLst>
                                          <p:attrName>style.visibility</p:attrName>
                                        </p:attrNameLst>
                                      </p:cBhvr>
                                      <p:to>
                                        <p:strVal val="visible"/>
                                      </p:to>
                                    </p:set>
                                  </p:childTnLst>
                                </p:cTn>
                              </p:par>
                              <p:par>
                                <p:cTn id="243" presetID="1" presetClass="entr" presetSubtype="0" fill="hold" grpId="1" nodeType="withEffect">
                                  <p:stCondLst>
                                    <p:cond delay="0"/>
                                  </p:stCondLst>
                                  <p:childTnLst>
                                    <p:set>
                                      <p:cBhvr>
                                        <p:cTn id="244" dur="1" fill="hold">
                                          <p:stCondLst>
                                            <p:cond delay="0"/>
                                          </p:stCondLst>
                                        </p:cTn>
                                        <p:tgtEl>
                                          <p:spTgt spid="50"/>
                                        </p:tgtEl>
                                        <p:attrNameLst>
                                          <p:attrName>style.visibility</p:attrName>
                                        </p:attrNameLst>
                                      </p:cBhvr>
                                      <p:to>
                                        <p:strVal val="visible"/>
                                      </p:to>
                                    </p:set>
                                  </p:childTnLst>
                                </p:cTn>
                              </p:par>
                              <p:par>
                                <p:cTn id="245" presetID="1" presetClass="entr" presetSubtype="0" fill="hold" grpId="1" nodeType="withEffect">
                                  <p:stCondLst>
                                    <p:cond delay="0"/>
                                  </p:stCondLst>
                                  <p:childTnLst>
                                    <p:set>
                                      <p:cBhvr>
                                        <p:cTn id="246" dur="1" fill="hold">
                                          <p:stCondLst>
                                            <p:cond delay="0"/>
                                          </p:stCondLst>
                                        </p:cTn>
                                        <p:tgtEl>
                                          <p:spTgt spid="51"/>
                                        </p:tgtEl>
                                        <p:attrNameLst>
                                          <p:attrName>style.visibility</p:attrName>
                                        </p:attrNameLst>
                                      </p:cBhvr>
                                      <p:to>
                                        <p:strVal val="visible"/>
                                      </p:to>
                                    </p:set>
                                  </p:childTnLst>
                                </p:cTn>
                              </p:par>
                              <p:par>
                                <p:cTn id="247" presetID="1" presetClass="entr" presetSubtype="0" fill="hold" grpId="1" nodeType="withEffect">
                                  <p:stCondLst>
                                    <p:cond delay="0"/>
                                  </p:stCondLst>
                                  <p:childTnLst>
                                    <p:set>
                                      <p:cBhvr>
                                        <p:cTn id="248" dur="1" fill="hold">
                                          <p:stCondLst>
                                            <p:cond delay="0"/>
                                          </p:stCondLst>
                                        </p:cTn>
                                        <p:tgtEl>
                                          <p:spTgt spid="52"/>
                                        </p:tgtEl>
                                        <p:attrNameLst>
                                          <p:attrName>style.visibility</p:attrName>
                                        </p:attrNameLst>
                                      </p:cBhvr>
                                      <p:to>
                                        <p:strVal val="visible"/>
                                      </p:to>
                                    </p:set>
                                  </p:childTnLst>
                                </p:cTn>
                              </p:par>
                              <p:par>
                                <p:cTn id="249" presetID="1" presetClass="entr" presetSubtype="0" fill="hold" grpId="1" nodeType="withEffect">
                                  <p:stCondLst>
                                    <p:cond delay="0"/>
                                  </p:stCondLst>
                                  <p:childTnLst>
                                    <p:set>
                                      <p:cBhvr>
                                        <p:cTn id="250" dur="1" fill="hold">
                                          <p:stCondLst>
                                            <p:cond delay="0"/>
                                          </p:stCondLst>
                                        </p:cTn>
                                        <p:tgtEl>
                                          <p:spTgt spid="53"/>
                                        </p:tgtEl>
                                        <p:attrNameLst>
                                          <p:attrName>style.visibility</p:attrName>
                                        </p:attrNameLst>
                                      </p:cBhvr>
                                      <p:to>
                                        <p:strVal val="visible"/>
                                      </p:to>
                                    </p:set>
                                  </p:childTnLst>
                                </p:cTn>
                              </p:par>
                              <p:par>
                                <p:cTn id="251" presetID="1" presetClass="entr" presetSubtype="0" fill="hold" grpId="1" nodeType="withEffect">
                                  <p:stCondLst>
                                    <p:cond delay="0"/>
                                  </p:stCondLst>
                                  <p:childTnLst>
                                    <p:set>
                                      <p:cBhvr>
                                        <p:cTn id="252" dur="1" fill="hold">
                                          <p:stCondLst>
                                            <p:cond delay="0"/>
                                          </p:stCondLst>
                                        </p:cTn>
                                        <p:tgtEl>
                                          <p:spTgt spid="54"/>
                                        </p:tgtEl>
                                        <p:attrNameLst>
                                          <p:attrName>style.visibility</p:attrName>
                                        </p:attrNameLst>
                                      </p:cBhvr>
                                      <p:to>
                                        <p:strVal val="visible"/>
                                      </p:to>
                                    </p:set>
                                  </p:childTnLst>
                                </p:cTn>
                              </p:par>
                              <p:par>
                                <p:cTn id="253" presetID="1" presetClass="entr" presetSubtype="0" fill="hold" grpId="1" nodeType="withEffect">
                                  <p:stCondLst>
                                    <p:cond delay="0"/>
                                  </p:stCondLst>
                                  <p:childTnLst>
                                    <p:set>
                                      <p:cBhvr>
                                        <p:cTn id="254" dur="1" fill="hold">
                                          <p:stCondLst>
                                            <p:cond delay="0"/>
                                          </p:stCondLst>
                                        </p:cTn>
                                        <p:tgtEl>
                                          <p:spTgt spid="55"/>
                                        </p:tgtEl>
                                        <p:attrNameLst>
                                          <p:attrName>style.visibility</p:attrName>
                                        </p:attrNameLst>
                                      </p:cBhvr>
                                      <p:to>
                                        <p:strVal val="visible"/>
                                      </p:to>
                                    </p:set>
                                  </p:childTnLst>
                                </p:cTn>
                              </p:par>
                              <p:par>
                                <p:cTn id="255" presetID="1" presetClass="entr" presetSubtype="0" fill="hold" grpId="1" nodeType="withEffect">
                                  <p:stCondLst>
                                    <p:cond delay="0"/>
                                  </p:stCondLst>
                                  <p:childTnLst>
                                    <p:set>
                                      <p:cBhvr>
                                        <p:cTn id="256" dur="1" fill="hold">
                                          <p:stCondLst>
                                            <p:cond delay="0"/>
                                          </p:stCondLst>
                                        </p:cTn>
                                        <p:tgtEl>
                                          <p:spTgt spid="56"/>
                                        </p:tgtEl>
                                        <p:attrNameLst>
                                          <p:attrName>style.visibility</p:attrName>
                                        </p:attrNameLst>
                                      </p:cBhvr>
                                      <p:to>
                                        <p:strVal val="visible"/>
                                      </p:to>
                                    </p:set>
                                  </p:childTnLst>
                                </p:cTn>
                              </p:par>
                              <p:par>
                                <p:cTn id="257" presetID="1" presetClass="entr" presetSubtype="0" fill="hold" grpId="1" nodeType="withEffect">
                                  <p:stCondLst>
                                    <p:cond delay="0"/>
                                  </p:stCondLst>
                                  <p:childTnLst>
                                    <p:set>
                                      <p:cBhvr>
                                        <p:cTn id="258" dur="1" fill="hold">
                                          <p:stCondLst>
                                            <p:cond delay="0"/>
                                          </p:stCondLst>
                                        </p:cTn>
                                        <p:tgtEl>
                                          <p:spTgt spid="58"/>
                                        </p:tgtEl>
                                        <p:attrNameLst>
                                          <p:attrName>style.visibility</p:attrName>
                                        </p:attrNameLst>
                                      </p:cBhvr>
                                      <p:to>
                                        <p:strVal val="visible"/>
                                      </p:to>
                                    </p:set>
                                  </p:childTnLst>
                                </p:cTn>
                              </p:par>
                              <p:par>
                                <p:cTn id="259" presetID="1" presetClass="emph" presetSubtype="2" fill="hold" nodeType="withEffect">
                                  <p:stCondLst>
                                    <p:cond delay="0"/>
                                  </p:stCondLst>
                                  <p:childTnLst>
                                    <p:animClr clrSpc="rgb" dir="cw">
                                      <p:cBhvr>
                                        <p:cTn id="260" dur="1000" fill="hold"/>
                                        <p:tgtEl>
                                          <p:spTgt spid="47"/>
                                        </p:tgtEl>
                                        <p:attrNameLst>
                                          <p:attrName>fillcolor</p:attrName>
                                        </p:attrNameLst>
                                      </p:cBhvr>
                                      <p:to>
                                        <a:srgbClr val="4E67C8"/>
                                      </p:to>
                                    </p:animClr>
                                    <p:set>
                                      <p:cBhvr>
                                        <p:cTn id="261" dur="1000" fill="hold"/>
                                        <p:tgtEl>
                                          <p:spTgt spid="47"/>
                                        </p:tgtEl>
                                        <p:attrNameLst>
                                          <p:attrName>fill.type</p:attrName>
                                        </p:attrNameLst>
                                      </p:cBhvr>
                                      <p:to>
                                        <p:strVal val="solid"/>
                                      </p:to>
                                    </p:set>
                                    <p:set>
                                      <p:cBhvr>
                                        <p:cTn id="262" dur="1000" fill="hold"/>
                                        <p:tgtEl>
                                          <p:spTgt spid="47"/>
                                        </p:tgtEl>
                                        <p:attrNameLst>
                                          <p:attrName>fill.on</p:attrName>
                                        </p:attrNameLst>
                                      </p:cBhvr>
                                      <p:to>
                                        <p:strVal val="true"/>
                                      </p:to>
                                    </p:set>
                                  </p:childTnLst>
                                </p:cTn>
                              </p:par>
                              <p:par>
                                <p:cTn id="263" presetID="1" presetClass="emph" presetSubtype="2" fill="hold" nodeType="withEffect">
                                  <p:stCondLst>
                                    <p:cond delay="0"/>
                                  </p:stCondLst>
                                  <p:childTnLst>
                                    <p:animClr clrSpc="rgb" dir="cw">
                                      <p:cBhvr>
                                        <p:cTn id="264" dur="1000" fill="hold"/>
                                        <p:tgtEl>
                                          <p:spTgt spid="48"/>
                                        </p:tgtEl>
                                        <p:attrNameLst>
                                          <p:attrName>fillcolor</p:attrName>
                                        </p:attrNameLst>
                                      </p:cBhvr>
                                      <p:to>
                                        <a:srgbClr val="B4DCFA"/>
                                      </p:to>
                                    </p:animClr>
                                    <p:set>
                                      <p:cBhvr>
                                        <p:cTn id="265" dur="1000" fill="hold"/>
                                        <p:tgtEl>
                                          <p:spTgt spid="48"/>
                                        </p:tgtEl>
                                        <p:attrNameLst>
                                          <p:attrName>fill.type</p:attrName>
                                        </p:attrNameLst>
                                      </p:cBhvr>
                                      <p:to>
                                        <p:strVal val="solid"/>
                                      </p:to>
                                    </p:set>
                                    <p:set>
                                      <p:cBhvr>
                                        <p:cTn id="266" dur="1000" fill="hold"/>
                                        <p:tgtEl>
                                          <p:spTgt spid="48"/>
                                        </p:tgtEl>
                                        <p:attrNameLst>
                                          <p:attrName>fill.on</p:attrName>
                                        </p:attrNameLst>
                                      </p:cBhvr>
                                      <p:to>
                                        <p:strVal val="true"/>
                                      </p:to>
                                    </p:set>
                                  </p:childTnLst>
                                </p:cTn>
                              </p:par>
                            </p:childTnLst>
                          </p:cTn>
                        </p:par>
                        <p:par>
                          <p:cTn id="267" fill="hold">
                            <p:stCondLst>
                              <p:cond delay="1000"/>
                            </p:stCondLst>
                            <p:childTnLst>
                              <p:par>
                                <p:cTn id="268" presetID="9" presetClass="entr" presetSubtype="0" fill="hold" grpId="4" nodeType="afterEffect">
                                  <p:stCondLst>
                                    <p:cond delay="0"/>
                                  </p:stCondLst>
                                  <p:childTnLst>
                                    <p:set>
                                      <p:cBhvr>
                                        <p:cTn id="269" dur="1" fill="hold">
                                          <p:stCondLst>
                                            <p:cond delay="0"/>
                                          </p:stCondLst>
                                        </p:cTn>
                                        <p:tgtEl>
                                          <p:spTgt spid="16"/>
                                        </p:tgtEl>
                                        <p:attrNameLst>
                                          <p:attrName>style.visibility</p:attrName>
                                        </p:attrNameLst>
                                      </p:cBhvr>
                                      <p:to>
                                        <p:strVal val="visible"/>
                                      </p:to>
                                    </p:set>
                                    <p:animEffect transition="in" filter="dissolve">
                                      <p:cBhvr>
                                        <p:cTn id="270" dur="1000"/>
                                        <p:tgtEl>
                                          <p:spTgt spid="16"/>
                                        </p:tgtEl>
                                      </p:cBhvr>
                                    </p:animEffect>
                                  </p:childTnLst>
                                </p:cTn>
                              </p:par>
                            </p:childTnLst>
                          </p:cTn>
                        </p:par>
                      </p:childTnLst>
                    </p:cTn>
                  </p:par>
                </p:childTnLst>
              </p:cTn>
              <p:nextCondLst>
                <p:cond evt="onClick" delay="0">
                  <p:tgtEl>
                    <p:spTgt spid="47"/>
                  </p:tgtEl>
                </p:cond>
              </p:nextCondLst>
            </p:seq>
          </p:childTnLst>
        </p:cTn>
      </p:par>
    </p:tnLst>
    <p:bldLst>
      <p:bldP spid="4" grpId="0"/>
      <p:bldP spid="4" grpId="1"/>
      <p:bldP spid="4" grpId="2"/>
      <p:bldP spid="4" grpId="3"/>
      <p:bldP spid="5" grpId="0" animBg="1"/>
      <p:bldP spid="5" grpId="1" animBg="1"/>
      <p:bldP spid="5" grpId="2" animBg="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70" grpId="0"/>
      <p:bldP spid="7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hlinkClick r:id="" action="ppaction://noaction">
              <a:snd r:embed="rId4" name="cpL01S13_Mixdown.wav"/>
            </a:hlinkClick>
          </p:cNvPr>
          <p:cNvPicPr>
            <a:picLocks/>
          </p:cNvPicPr>
          <p:nvPr/>
        </p:nvPicPr>
        <p:blipFill>
          <a:blip r:embed="rId5"/>
          <a:stretch>
            <a:fillRect/>
          </a:stretch>
        </p:blipFill>
        <p:spPr>
          <a:xfrm>
            <a:off x="971999" y="4824000"/>
            <a:ext cx="792000" cy="792000"/>
          </a:xfrm>
          <a:prstGeom prst="rect">
            <a:avLst/>
          </a:prstGeom>
        </p:spPr>
      </p:pic>
      <p:sp>
        <p:nvSpPr>
          <p:cNvPr id="2" name="Nadpis 1"/>
          <p:cNvSpPr>
            <a:spLocks noGrp="1"/>
          </p:cNvSpPr>
          <p:nvPr>
            <p:ph type="title"/>
          </p:nvPr>
        </p:nvSpPr>
        <p:spPr>
          <a:xfrm>
            <a:off x="2052000" y="2160000"/>
            <a:ext cx="5976000" cy="1800000"/>
          </a:xfrm>
        </p:spPr>
        <p:txBody>
          <a:bodyPr/>
          <a:lstStyle/>
          <a:p>
            <a:pPr marL="182880" indent="0" algn="l">
              <a:buNone/>
            </a:pPr>
            <a:r>
              <a:rPr lang="en-GB" dirty="0">
                <a:solidFill>
                  <a:srgbClr val="7030A0"/>
                </a:solidFill>
              </a:rPr>
              <a:t>See you </a:t>
            </a:r>
            <a:br>
              <a:rPr lang="en-GB" dirty="0">
                <a:solidFill>
                  <a:srgbClr val="7030A0"/>
                </a:solidFill>
              </a:rPr>
            </a:br>
            <a:r>
              <a:rPr lang="en-GB" dirty="0">
                <a:solidFill>
                  <a:srgbClr val="7030A0"/>
                </a:solidFill>
              </a:rPr>
              <a:t>in the next lecture</a:t>
            </a:r>
          </a:p>
        </p:txBody>
      </p:sp>
      <p:sp>
        <p:nvSpPr>
          <p:cNvPr id="3" name="Podnadpis 2"/>
          <p:cNvSpPr>
            <a:spLocks noGrp="1"/>
          </p:cNvSpPr>
          <p:nvPr>
            <p:ph type="body" idx="1"/>
          </p:nvPr>
        </p:nvSpPr>
        <p:spPr>
          <a:xfrm>
            <a:off x="180000" y="288000"/>
            <a:ext cx="3600000" cy="360000"/>
          </a:xfrm>
        </p:spPr>
        <p:txBody>
          <a:bodyPr>
            <a:noAutofit/>
          </a:bodyPr>
          <a:lstStyle/>
          <a:p>
            <a:pPr marL="361950" indent="-361950" algn="l">
              <a:spcBef>
                <a:spcPts val="0"/>
              </a:spcBef>
              <a:spcAft>
                <a:spcPts val="0"/>
              </a:spcAft>
            </a:pPr>
            <a:r>
              <a:rPr lang="en-GB" sz="1600" cap="small" dirty="0">
                <a:latin typeface="Algerian" panose="04020705040A02060702" pitchFamily="82" charset="0"/>
                <a:ea typeface="Tahoma" panose="020B0604030504040204" pitchFamily="34" charset="0"/>
                <a:cs typeface="Tahoma" panose="020B0604030504040204" pitchFamily="34" charset="0"/>
              </a:rPr>
              <a:t>©</a:t>
            </a:r>
            <a:r>
              <a:rPr lang="en-GB" sz="1800" cap="small" dirty="0">
                <a:latin typeface="Algerian" panose="04020705040A02060702" pitchFamily="82" charset="0"/>
                <a:ea typeface="Tahoma" panose="020B0604030504040204" pitchFamily="34" charset="0"/>
                <a:cs typeface="Tahoma" panose="020B0604030504040204" pitchFamily="34" charset="0"/>
              </a:rPr>
              <a:t> O.D. Lecturing Legacy</a:t>
            </a:r>
          </a:p>
        </p:txBody>
      </p:sp>
      <p:sp>
        <p:nvSpPr>
          <p:cNvPr id="9" name="Zástupný symbol pro číslo snímku 2"/>
          <p:cNvSpPr>
            <a:spLocks noGrp="1"/>
          </p:cNvSpPr>
          <p:nvPr>
            <p:ph type="sldNum" sz="quarter" idx="12"/>
          </p:nvPr>
        </p:nvSpPr>
        <p:spPr>
          <a:xfrm>
            <a:off x="7164000" y="6336000"/>
            <a:ext cx="1800000" cy="360000"/>
          </a:xfrm>
        </p:spPr>
        <p:txBody>
          <a:bodyPr/>
          <a:lstStyle/>
          <a:p>
            <a:pPr algn="r"/>
            <a:r>
              <a:rPr lang="cs-CZ" dirty="0" smtClean="0"/>
              <a:t>1</a:t>
            </a:r>
            <a:r>
              <a:rPr lang="en-US" dirty="0" smtClean="0"/>
              <a:t>2</a:t>
            </a:r>
            <a:endParaRPr lang="cs-CZ" dirty="0"/>
          </a:p>
        </p:txBody>
      </p:sp>
      <p:sp>
        <p:nvSpPr>
          <p:cNvPr id="10" name="Zástupný symbol pro zápatí 1"/>
          <p:cNvSpPr>
            <a:spLocks noGrp="1"/>
          </p:cNvSpPr>
          <p:nvPr>
            <p:ph type="ftr" sz="quarter" idx="11"/>
          </p:nvPr>
        </p:nvSpPr>
        <p:spPr>
          <a:xfrm>
            <a:off x="180000" y="6336000"/>
            <a:ext cx="3312000" cy="360000"/>
          </a:xfrm>
        </p:spPr>
        <p:txBody>
          <a:bodyPr/>
          <a:lstStyle/>
          <a:p>
            <a:r>
              <a:rPr lang="en-GB" dirty="0"/>
              <a:t>Essentials of option contracts</a:t>
            </a:r>
          </a:p>
        </p:txBody>
      </p:sp>
      <p:sp>
        <p:nvSpPr>
          <p:cNvPr id="11" name="Podnadpis 2"/>
          <p:cNvSpPr txBox="1">
            <a:spLocks/>
          </p:cNvSpPr>
          <p:nvPr/>
        </p:nvSpPr>
        <p:spPr>
          <a:xfrm>
            <a:off x="2412192" y="-865069"/>
            <a:ext cx="3888000" cy="7817525"/>
          </a:xfrm>
          <a:prstGeom prst="rect">
            <a:avLst/>
          </a:prstGeom>
        </p:spPr>
        <p:txBody>
          <a:bodyPr vert="horz" wrap="square" lIns="91440" tIns="45720" rIns="91440" bIns="45720" rtlCol="0" anchor="t">
            <a:sp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l">
              <a:spcBef>
                <a:spcPts val="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Disclaimer claimer</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endParaRPr lang="en-GB" sz="1600" i="1" dirty="0">
              <a:latin typeface="Tekton Pro Cond" pitchFamily="34" charset="-18"/>
              <a:ea typeface="Tahoma" panose="020B0604030504040204" pitchFamily="34" charset="0"/>
              <a:cs typeface="Tahoma" panose="020B0604030504040204" pitchFamily="34" charset="0"/>
            </a:endParaRPr>
          </a:p>
          <a:p>
            <a:pPr marL="361950" indent="-361950"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Security inspector</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Senior producer</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Project coordinator</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Chief advisor</a:t>
            </a:r>
          </a:p>
          <a:p>
            <a:pPr algn="l">
              <a:spcBef>
                <a:spcPts val="0"/>
              </a:spcBef>
              <a:spcAft>
                <a:spcPts val="0"/>
              </a:spcAft>
            </a:pPr>
            <a:r>
              <a:rPr lang="en-GB" sz="1600" i="1" dirty="0">
                <a:latin typeface="Tekton Pro Cond" pitchFamily="34" charset="-18"/>
                <a:ea typeface="Tahoma" panose="020B0604030504040204" pitchFamily="34" charset="0"/>
                <a:cs typeface="Tahoma" panose="020B0604030504040204" pitchFamily="34" charset="0"/>
              </a:rPr>
              <a:t>idem</a:t>
            </a: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Beta tester</a:t>
            </a:r>
          </a:p>
          <a:p>
            <a:pPr algn="l">
              <a:spcBef>
                <a:spcPts val="0"/>
              </a:spcBef>
              <a:spcAft>
                <a:spcPts val="0"/>
              </a:spcAft>
            </a:pPr>
            <a:r>
              <a:rPr lang="en-GB" sz="1600" i="1" dirty="0">
                <a:latin typeface="Tekton Pro Cond" pitchFamily="34" charset="-18"/>
                <a:ea typeface="Tahoma" panose="020B0604030504040204" pitchFamily="34" charset="0"/>
                <a:cs typeface="Tahoma" panose="020B0604030504040204" pitchFamily="34" charset="0"/>
              </a:rPr>
              <a:t>idem</a:t>
            </a: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English subtitles</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Video shooter</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endParaRPr lang="en-GB" sz="1600" i="1" dirty="0">
              <a:latin typeface="Tekton Pro Cond" pitchFamily="34" charset="-18"/>
              <a:ea typeface="Tahoma" panose="020B0604030504040204" pitchFamily="34" charset="0"/>
              <a:cs typeface="Tahoma" panose="020B0604030504040204" pitchFamily="34" charset="0"/>
            </a:endParaRP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Voice interpreter</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Sound master</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Animation director</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endParaRPr lang="en-GB" sz="1600" i="1" dirty="0">
              <a:latin typeface="Tekton Pro Cond" pitchFamily="34" charset="-18"/>
              <a:ea typeface="Tahoma" panose="020B0604030504040204" pitchFamily="34" charset="0"/>
              <a:cs typeface="Tahoma" panose="020B0604030504040204" pitchFamily="34" charset="0"/>
            </a:endParaRP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Presentation designer</a:t>
            </a:r>
          </a:p>
          <a:p>
            <a:pPr algn="l">
              <a:spcBef>
                <a:spcPts val="0"/>
              </a:spcBef>
              <a:spcAft>
                <a:spcPts val="0"/>
              </a:spcAft>
            </a:pPr>
            <a:r>
              <a:rPr lang="cs-CZ" sz="1600" i="1" dirty="0">
                <a:latin typeface="Tekton Pro Cond" pitchFamily="34" charset="-18"/>
                <a:ea typeface="Tahoma" panose="020B0604030504040204" pitchFamily="34" charset="0"/>
                <a:cs typeface="Tahoma" panose="020B0604030504040204" pitchFamily="34" charset="0"/>
              </a:rPr>
              <a:t>idem</a:t>
            </a:r>
          </a:p>
          <a:p>
            <a:pPr algn="l">
              <a:spcBef>
                <a:spcPts val="600"/>
              </a:spcBef>
              <a:spcAft>
                <a:spcPts val="0"/>
              </a:spcAft>
            </a:pPr>
            <a:r>
              <a:rPr lang="en-GB" sz="1800" cap="small" dirty="0">
                <a:latin typeface="Algerian" panose="04020705040A02060702" pitchFamily="82" charset="0"/>
                <a:ea typeface="Tahoma" panose="020B0604030504040204" pitchFamily="34" charset="0"/>
                <a:cs typeface="Tahoma" panose="020B0604030504040204" pitchFamily="34" charset="0"/>
              </a:rPr>
              <a:t>Lecturer</a:t>
            </a:r>
          </a:p>
          <a:p>
            <a:pPr algn="l">
              <a:spcBef>
                <a:spcPts val="0"/>
              </a:spcBef>
              <a:spcAft>
                <a:spcPts val="0"/>
              </a:spcAft>
            </a:pPr>
            <a:r>
              <a:rPr lang="en-GB" sz="1600" b="1" cap="small" dirty="0">
                <a:solidFill>
                  <a:srgbClr val="C00000"/>
                </a:solidFill>
                <a:latin typeface="Garamond" panose="02020404030301010803" pitchFamily="18" charset="0"/>
                <a:ea typeface="Tahoma" panose="020B0604030504040204" pitchFamily="34" charset="0"/>
                <a:cs typeface="Tahoma" panose="020B0604030504040204" pitchFamily="34" charset="0"/>
              </a:rPr>
              <a:t>Prof Oldřich Dědek</a:t>
            </a:r>
          </a:p>
        </p:txBody>
      </p:sp>
      <p:sp>
        <p:nvSpPr>
          <p:cNvPr id="16" name="TextovéPole 15"/>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marL="0" lvl="1">
              <a:defRPr sz="1000"/>
            </a:lvl2pPr>
          </a:lstStyle>
          <a:p>
            <a:pPr lvl="1"/>
            <a:r>
              <a:rPr lang="cs-CZ" dirty="0"/>
              <a:t>Tak to by bylo pro dnešek všechno. Dobře si urovnejte nabyté poznatky, abyste si vytvořili dostatek místa pro nová fakta, čekající na vás v další lekci. O nové informace určitě nebude nouze. Ostatně čeho se nadít od bohaté teorie a praxe finančních trhů? Proto ta závěrečná trocha relaxačního zvuku nevtíravého deště by mohla přijít vhod.</a:t>
            </a:r>
          </a:p>
        </p:txBody>
      </p:sp>
      <p:pic>
        <p:nvPicPr>
          <p:cNvPr id="5" name="Obrázek 4">
            <a:extLst>
              <a:ext uri="{FF2B5EF4-FFF2-40B4-BE49-F238E27FC236}">
                <a16:creationId xmlns:a16="http://schemas.microsoft.com/office/drawing/2014/main" id="{848F33AD-C230-461C-ACA7-4C328D62DB03}"/>
              </a:ext>
            </a:extLst>
          </p:cNvPr>
          <p:cNvPicPr>
            <a:picLocks noChangeAspect="1"/>
          </p:cNvPicPr>
          <p:nvPr/>
        </p:nvPicPr>
        <p:blipFill>
          <a:blip r:embed="rId6"/>
          <a:stretch>
            <a:fillRect/>
          </a:stretch>
        </p:blipFill>
        <p:spPr>
          <a:xfrm>
            <a:off x="7200000" y="360000"/>
            <a:ext cx="1692000" cy="1692000"/>
          </a:xfrm>
          <a:prstGeom prst="rect">
            <a:avLst/>
          </a:prstGeom>
          <a:effectLst>
            <a:outerShdw blurRad="50800" dist="50800" dir="5400000" algn="ctr" rotWithShape="0">
              <a:srgbClr val="000000"/>
            </a:outerShdw>
            <a:reflection endPos="0" dist="50800" dir="5400000" sy="-100000" algn="bl" rotWithShape="0"/>
            <a:softEdge rad="190500"/>
          </a:effectLst>
        </p:spPr>
      </p:pic>
      <p:sp>
        <p:nvSpPr>
          <p:cNvPr id="12" name="Tlačítko akce: Prázdné 11">
            <a:hlinkClick r:id="" action="ppaction://noaction" highlightClick="1"/>
            <a:extLst>
              <a:ext uri="{FF2B5EF4-FFF2-40B4-BE49-F238E27FC236}">
                <a16:creationId xmlns:a16="http://schemas.microsoft.com/office/drawing/2014/main" id="{C6DB260D-CC60-4D84-9312-366402EBD661}"/>
              </a:ext>
            </a:extLst>
          </p:cNvPr>
          <p:cNvSpPr/>
          <p:nvPr/>
        </p:nvSpPr>
        <p:spPr>
          <a:xfrm>
            <a:off x="7638608" y="5769787"/>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13" name="Tlačítko akce: Prázdné 12">
            <a:hlinkClick r:id="" action="ppaction://noaction" highlightClick="1"/>
            <a:extLst>
              <a:ext uri="{FF2B5EF4-FFF2-40B4-BE49-F238E27FC236}">
                <a16:creationId xmlns:a16="http://schemas.microsoft.com/office/drawing/2014/main" id="{A9C8C958-9A40-4866-A992-5B106276983B}"/>
              </a:ext>
            </a:extLst>
          </p:cNvPr>
          <p:cNvSpPr/>
          <p:nvPr/>
        </p:nvSpPr>
        <p:spPr>
          <a:xfrm>
            <a:off x="8033713" y="5769787"/>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14" name="Tlačítko akce: Prázdné 13">
            <a:hlinkClick r:id="" action="ppaction://noaction" highlightClick="1"/>
            <a:extLst>
              <a:ext uri="{FF2B5EF4-FFF2-40B4-BE49-F238E27FC236}">
                <a16:creationId xmlns:a16="http://schemas.microsoft.com/office/drawing/2014/main" id="{418FEA9C-387C-4121-9DFB-0236D8DBD1BF}"/>
              </a:ext>
            </a:extLst>
          </p:cNvPr>
          <p:cNvSpPr/>
          <p:nvPr/>
        </p:nvSpPr>
        <p:spPr>
          <a:xfrm>
            <a:off x="8430696" y="5769787"/>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15" name="Zástupný symbol pro zápatí 1">
            <a:extLst>
              <a:ext uri="{FF2B5EF4-FFF2-40B4-BE49-F238E27FC236}">
                <a16:creationId xmlns:a16="http://schemas.microsoft.com/office/drawing/2014/main" id="{74ACC265-3A96-4F44-AF3D-5790C79D98BC}"/>
              </a:ext>
            </a:extLst>
          </p:cNvPr>
          <p:cNvSpPr txBox="1">
            <a:spLocks/>
          </p:cNvSpPr>
          <p:nvPr/>
        </p:nvSpPr>
        <p:spPr>
          <a:xfrm>
            <a:off x="7638528" y="5595843"/>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17" name="Obdélník 16">
            <a:extLst>
              <a:ext uri="{FF2B5EF4-FFF2-40B4-BE49-F238E27FC236}">
                <a16:creationId xmlns:a16="http://schemas.microsoft.com/office/drawing/2014/main" id="{77D7C704-923F-4AD2-B38B-3C4AAF482891}"/>
              </a:ext>
            </a:extLst>
          </p:cNvPr>
          <p:cNvSpPr/>
          <p:nvPr/>
        </p:nvSpPr>
        <p:spPr>
          <a:xfrm>
            <a:off x="7524328" y="5589240"/>
            <a:ext cx="1367672"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a:extLst>
              <a:ext uri="{FF2B5EF4-FFF2-40B4-BE49-F238E27FC236}">
                <a16:creationId xmlns:a16="http://schemas.microsoft.com/office/drawing/2014/main" id="{9495A9E6-7FBF-4604-9484-B63CAC39E621}"/>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US" sz="1000" dirty="0"/>
              <a:t>That's all for today. Organize acquired facts carefully so that you have enough head space for more knowledge which is waiting for you in the next lesson. There will be definitely no shortage of new information. After all, what can we expect from the rich theory and practice of financial markets? Therefore, the final relaxing sound of unobtrusive rain could come in handy.</a:t>
            </a:r>
            <a:endParaRPr lang="cs-CZ" sz="1000" dirty="0"/>
          </a:p>
        </p:txBody>
      </p:sp>
      <p:sp>
        <p:nvSpPr>
          <p:cNvPr id="19" name="Šipka: doprava 18">
            <a:extLst>
              <a:ext uri="{FF2B5EF4-FFF2-40B4-BE49-F238E27FC236}">
                <a16:creationId xmlns:a16="http://schemas.microsoft.com/office/drawing/2014/main" id="{F81FA5F0-5EAA-41BC-8223-9F5B1D8755FA}"/>
              </a:ext>
            </a:extLst>
          </p:cNvPr>
          <p:cNvSpPr/>
          <p:nvPr/>
        </p:nvSpPr>
        <p:spPr>
          <a:xfrm>
            <a:off x="468000" y="5112000"/>
            <a:ext cx="216000" cy="180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ovéPole 19">
            <a:extLst>
              <a:ext uri="{FF2B5EF4-FFF2-40B4-BE49-F238E27FC236}">
                <a16:creationId xmlns:a16="http://schemas.microsoft.com/office/drawing/2014/main" id="{47AB3EE7-DC78-4DBD-87F5-36DED4EB78BD}"/>
              </a:ext>
            </a:extLst>
          </p:cNvPr>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marL="0" lvl="1">
              <a:defRPr sz="1000"/>
            </a:lvl2pPr>
          </a:lstStyle>
          <a:p>
            <a:pPr lvl="1"/>
            <a:r>
              <a:rPr lang="cs-CZ" dirty="0"/>
              <a:t>Přeji hezký zbytek dne.</a:t>
            </a:r>
          </a:p>
        </p:txBody>
      </p:sp>
      <p:sp>
        <p:nvSpPr>
          <p:cNvPr id="21" name="TextovéPole 20">
            <a:extLst>
              <a:ext uri="{FF2B5EF4-FFF2-40B4-BE49-F238E27FC236}">
                <a16:creationId xmlns:a16="http://schemas.microsoft.com/office/drawing/2014/main" id="{C0322FD6-CEC5-443E-AC11-08F6EE6B0732}"/>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Have a nice day.</a:t>
            </a:r>
          </a:p>
        </p:txBody>
      </p:sp>
    </p:spTree>
    <p:extLst>
      <p:ext uri="{BB962C8B-B14F-4D97-AF65-F5344CB8AC3E}">
        <p14:creationId xmlns:p14="http://schemas.microsoft.com/office/powerpoint/2010/main" val="10582353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childTnLst>
                          </p:cTn>
                        </p:par>
                        <p:par>
                          <p:cTn id="13" fill="hold">
                            <p:stCondLst>
                              <p:cond delay="0"/>
                            </p:stCondLst>
                            <p:childTnLst>
                              <p:par>
                                <p:cTn id="14" presetID="2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edge">
                                      <p:cBhvr>
                                        <p:cTn id="16" dur="3000"/>
                                        <p:tgtEl>
                                          <p:spTgt spid="5"/>
                                        </p:tgtEl>
                                      </p:cBhvr>
                                    </p:animEffect>
                                  </p:childTnLst>
                                </p:cTn>
                              </p:par>
                              <p:par>
                                <p:cTn id="17" presetID="63" presetClass="path" presetSubtype="0" repeatCount="indefinite" accel="48000" decel="50000" fill="hold" grpId="0" nodeType="withEffect">
                                  <p:stCondLst>
                                    <p:cond delay="0"/>
                                  </p:stCondLst>
                                  <p:childTnLst>
                                    <p:animMotion origin="layout" path="M -8.33333E-7 -2.22222E-6 L 0.02639 -2.22222E-6 " pathEditMode="relative" rAng="0" ptsTypes="AA">
                                      <p:cBhvr>
                                        <p:cTn id="18" dur="1000" fill="hold"/>
                                        <p:tgtEl>
                                          <p:spTgt spid="19"/>
                                        </p:tgtEl>
                                        <p:attrNameLst>
                                          <p:attrName>ppt_x</p:attrName>
                                          <p:attrName>ppt_y</p:attrName>
                                        </p:attrNameLst>
                                      </p:cBhvr>
                                      <p:rCtr x="1319"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withEffect">
                                  <p:stCondLst>
                                    <p:cond delay="0"/>
                                  </p:stCondLst>
                                  <p:childTnLst>
                                    <p:animEffect transition="out" filter="fade">
                                      <p:cBhvr>
                                        <p:cTn id="23" dur="500" tmFilter="0, 0; .2, .5; .8, .5; 1, 0"/>
                                        <p:tgtEl>
                                          <p:spTgt spid="4"/>
                                        </p:tgtEl>
                                      </p:cBhvr>
                                    </p:animEffect>
                                    <p:animScale>
                                      <p:cBhvr>
                                        <p:cTn id="24" dur="250" autoRev="1" fill="hold"/>
                                        <p:tgtEl>
                                          <p:spTgt spid="4"/>
                                        </p:tgtEl>
                                      </p:cBhvr>
                                      <p:by x="105000" y="105000"/>
                                    </p:animScale>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2"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par>
                                <p:cTn id="30" presetID="1" presetClass="entr" presetSubtype="0" fill="hold" grpId="1" nodeType="withEffect">
                                  <p:stCondLst>
                                    <p:cond delay="4000"/>
                                  </p:stCondLst>
                                  <p:childTnLst>
                                    <p:set>
                                      <p:cBhvr>
                                        <p:cTn id="31" dur="1" fill="hold">
                                          <p:stCondLst>
                                            <p:cond delay="0"/>
                                          </p:stCondLst>
                                        </p:cTn>
                                        <p:tgtEl>
                                          <p:spTgt spid="11"/>
                                        </p:tgtEl>
                                        <p:attrNameLst>
                                          <p:attrName>style.visibility</p:attrName>
                                        </p:attrNameLst>
                                      </p:cBhvr>
                                      <p:to>
                                        <p:strVal val="visible"/>
                                      </p:to>
                                    </p:set>
                                  </p:childTnLst>
                                </p:cTn>
                              </p:par>
                              <p:par>
                                <p:cTn id="32" presetID="28" presetClass="exit" presetSubtype="0" fill="hold" grpId="0" nodeType="withEffect">
                                  <p:stCondLst>
                                    <p:cond delay="4000"/>
                                  </p:stCondLst>
                                  <p:childTnLst>
                                    <p:anim calcmode="lin" valueType="num">
                                      <p:cBhvr>
                                        <p:cTn id="33" dur="35000"/>
                                        <p:tgtEl>
                                          <p:spTgt spid="11"/>
                                        </p:tgtEl>
                                        <p:attrNameLst>
                                          <p:attrName>ppt_x</p:attrName>
                                        </p:attrNameLst>
                                      </p:cBhvr>
                                      <p:tavLst>
                                        <p:tav tm="0">
                                          <p:val>
                                            <p:strVal val="ppt_x"/>
                                          </p:val>
                                        </p:tav>
                                        <p:tav tm="100000">
                                          <p:val>
                                            <p:strVal val="ppt_x"/>
                                          </p:val>
                                        </p:tav>
                                      </p:tavLst>
                                    </p:anim>
                                    <p:anim calcmode="lin" valueType="num">
                                      <p:cBhvr>
                                        <p:cTn id="34" dur="35000"/>
                                        <p:tgtEl>
                                          <p:spTgt spid="11"/>
                                        </p:tgtEl>
                                        <p:attrNameLst>
                                          <p:attrName>ppt_y</p:attrName>
                                        </p:attrNameLst>
                                      </p:cBhvr>
                                      <p:tavLst>
                                        <p:tav tm="0">
                                          <p:val>
                                            <p:strVal val="ppt_y-1"/>
                                          </p:val>
                                        </p:tav>
                                        <p:tav tm="100000">
                                          <p:val>
                                            <p:strVal val="ppt_y+1"/>
                                          </p:val>
                                        </p:tav>
                                      </p:tavLst>
                                    </p:anim>
                                    <p:set>
                                      <p:cBhvr>
                                        <p:cTn id="35" dur="1" fill="hold">
                                          <p:stCondLst>
                                            <p:cond delay="34999"/>
                                          </p:stCondLst>
                                        </p:cTn>
                                        <p:tgtEl>
                                          <p:spTgt spid="11"/>
                                        </p:tgtEl>
                                        <p:attrNameLst>
                                          <p:attrName>style.visibility</p:attrName>
                                        </p:attrNameLst>
                                      </p:cBhvr>
                                      <p:to>
                                        <p:strVal val="hidden"/>
                                      </p:to>
                                    </p:set>
                                  </p:childTnLst>
                                </p:cTn>
                              </p:par>
                              <p:par>
                                <p:cTn id="36" presetID="64" presetClass="path" presetSubtype="0" accel="50000" decel="50000" fill="hold" nodeType="withEffect">
                                  <p:stCondLst>
                                    <p:cond delay="6500"/>
                                  </p:stCondLst>
                                  <p:childTnLst>
                                    <p:animMotion origin="layout" path="M 0.10798 0.04213 L 0.10573 -0.13982 " pathEditMode="relative" rAng="0" ptsTypes="AA">
                                      <p:cBhvr>
                                        <p:cTn id="37" dur="1000" fill="hold"/>
                                        <p:tgtEl>
                                          <p:spTgt spid="16"/>
                                        </p:tgtEl>
                                        <p:attrNameLst>
                                          <p:attrName>ppt_x</p:attrName>
                                          <p:attrName>ppt_y</p:attrName>
                                        </p:attrNameLst>
                                      </p:cBhvr>
                                      <p:rCtr x="-122" y="-9097"/>
                                    </p:animMotion>
                                  </p:childTnLst>
                                </p:cTn>
                              </p:par>
                              <p:par>
                                <p:cTn id="38" presetID="64" presetClass="path" presetSubtype="0" accel="50000" decel="50000" fill="hold" nodeType="withEffect">
                                  <p:stCondLst>
                                    <p:cond delay="6500"/>
                                  </p:stCondLst>
                                  <p:childTnLst>
                                    <p:animMotion origin="layout" path="M 0.10711 0.04074 L 0.10486 -0.23913 " pathEditMode="fixed" rAng="0" ptsTypes="AA">
                                      <p:cBhvr>
                                        <p:cTn id="39" dur="1000" fill="hold"/>
                                        <p:tgtEl>
                                          <p:spTgt spid="18"/>
                                        </p:tgtEl>
                                        <p:attrNameLst>
                                          <p:attrName>ppt_x</p:attrName>
                                          <p:attrName>ppt_y</p:attrName>
                                        </p:attrNameLst>
                                      </p:cBhvr>
                                      <p:rCtr x="-122" y="-14005"/>
                                    </p:animMotion>
                                  </p:childTnLst>
                                </p:cTn>
                              </p:par>
                              <p:par>
                                <p:cTn id="40" presetID="2" presetClass="exit" presetSubtype="4" fill="hold" nodeType="withEffect">
                                  <p:stCondLst>
                                    <p:cond delay="29900"/>
                                  </p:stCondLst>
                                  <p:childTnLst>
                                    <p:anim calcmode="lin" valueType="num">
                                      <p:cBhvr additive="base">
                                        <p:cTn id="41" dur="500"/>
                                        <p:tgtEl>
                                          <p:spTgt spid="16"/>
                                        </p:tgtEl>
                                        <p:attrNameLst>
                                          <p:attrName>ppt_x</p:attrName>
                                        </p:attrNameLst>
                                      </p:cBhvr>
                                      <p:tavLst>
                                        <p:tav tm="0">
                                          <p:val>
                                            <p:strVal val="ppt_x"/>
                                          </p:val>
                                        </p:tav>
                                        <p:tav tm="100000">
                                          <p:val>
                                            <p:strVal val="ppt_x"/>
                                          </p:val>
                                        </p:tav>
                                      </p:tavLst>
                                    </p:anim>
                                    <p:anim calcmode="lin" valueType="num">
                                      <p:cBhvr additive="base">
                                        <p:cTn id="42" dur="500"/>
                                        <p:tgtEl>
                                          <p:spTgt spid="16"/>
                                        </p:tgtEl>
                                        <p:attrNameLst>
                                          <p:attrName>ppt_y</p:attrName>
                                        </p:attrNameLst>
                                      </p:cBhvr>
                                      <p:tavLst>
                                        <p:tav tm="0">
                                          <p:val>
                                            <p:strVal val="ppt_y"/>
                                          </p:val>
                                        </p:tav>
                                        <p:tav tm="100000">
                                          <p:val>
                                            <p:strVal val="1+ppt_h/2"/>
                                          </p:val>
                                        </p:tav>
                                      </p:tavLst>
                                    </p:anim>
                                    <p:set>
                                      <p:cBhvr>
                                        <p:cTn id="43" dur="1" fill="hold">
                                          <p:stCondLst>
                                            <p:cond delay="499"/>
                                          </p:stCondLst>
                                        </p:cTn>
                                        <p:tgtEl>
                                          <p:spTgt spid="16"/>
                                        </p:tgtEl>
                                        <p:attrNameLst>
                                          <p:attrName>style.visibility</p:attrName>
                                        </p:attrNameLst>
                                      </p:cBhvr>
                                      <p:to>
                                        <p:strVal val="hidden"/>
                                      </p:to>
                                    </p:set>
                                  </p:childTnLst>
                                </p:cTn>
                              </p:par>
                              <p:par>
                                <p:cTn id="44" presetID="2" presetClass="exit" presetSubtype="4" fill="hold" nodeType="withEffect">
                                  <p:stCondLst>
                                    <p:cond delay="2990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1+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64" presetClass="path" presetSubtype="0" accel="50000" decel="50000" fill="hold" nodeType="withEffect">
                                  <p:stCondLst>
                                    <p:cond delay="32000"/>
                                  </p:stCondLst>
                                  <p:childTnLst>
                                    <p:animMotion origin="layout" path="M 0.08802 0.0412 L 0.08576 -0.14074 " pathEditMode="relative" rAng="0" ptsTypes="AA">
                                      <p:cBhvr>
                                        <p:cTn id="49" dur="1000" fill="hold"/>
                                        <p:tgtEl>
                                          <p:spTgt spid="20"/>
                                        </p:tgtEl>
                                        <p:attrNameLst>
                                          <p:attrName>ppt_x</p:attrName>
                                          <p:attrName>ppt_y</p:attrName>
                                        </p:attrNameLst>
                                      </p:cBhvr>
                                      <p:rCtr x="-122" y="-9097"/>
                                    </p:animMotion>
                                  </p:childTnLst>
                                </p:cTn>
                              </p:par>
                              <p:par>
                                <p:cTn id="50" presetID="64" presetClass="path" presetSubtype="0" accel="50000" decel="50000" fill="hold" nodeType="withEffect">
                                  <p:stCondLst>
                                    <p:cond delay="32000"/>
                                  </p:stCondLst>
                                  <p:childTnLst>
                                    <p:animMotion origin="layout" path="M 0.0875 0.04028 L 0.08524 -0.23958 " pathEditMode="fixed" rAng="0" ptsTypes="AA">
                                      <p:cBhvr>
                                        <p:cTn id="51" dur="1000" fill="hold"/>
                                        <p:tgtEl>
                                          <p:spTgt spid="21"/>
                                        </p:tgtEl>
                                        <p:attrNameLst>
                                          <p:attrName>ppt_x</p:attrName>
                                          <p:attrName>ppt_y</p:attrName>
                                        </p:attrNameLst>
                                      </p:cBhvr>
                                      <p:rCtr x="-122" y="-14005"/>
                                    </p:animMotion>
                                  </p:childTnLst>
                                </p:cTn>
                              </p:par>
                              <p:par>
                                <p:cTn id="52" presetID="2" presetClass="exit" presetSubtype="4" fill="hold" nodeType="withEffect">
                                  <p:stCondLst>
                                    <p:cond delay="36000"/>
                                  </p:stCondLst>
                                  <p:childTnLst>
                                    <p:anim calcmode="lin" valueType="num">
                                      <p:cBhvr additive="base">
                                        <p:cTn id="53" dur="500"/>
                                        <p:tgtEl>
                                          <p:spTgt spid="20"/>
                                        </p:tgtEl>
                                        <p:attrNameLst>
                                          <p:attrName>ppt_x</p:attrName>
                                        </p:attrNameLst>
                                      </p:cBhvr>
                                      <p:tavLst>
                                        <p:tav tm="0">
                                          <p:val>
                                            <p:strVal val="ppt_x"/>
                                          </p:val>
                                        </p:tav>
                                        <p:tav tm="100000">
                                          <p:val>
                                            <p:strVal val="ppt_x"/>
                                          </p:val>
                                        </p:tav>
                                      </p:tavLst>
                                    </p:anim>
                                    <p:anim calcmode="lin" valueType="num">
                                      <p:cBhvr additive="base">
                                        <p:cTn id="54" dur="500"/>
                                        <p:tgtEl>
                                          <p:spTgt spid="20"/>
                                        </p:tgtEl>
                                        <p:attrNameLst>
                                          <p:attrName>ppt_y</p:attrName>
                                        </p:attrNameLst>
                                      </p:cBhvr>
                                      <p:tavLst>
                                        <p:tav tm="0">
                                          <p:val>
                                            <p:strVal val="ppt_y"/>
                                          </p:val>
                                        </p:tav>
                                        <p:tav tm="100000">
                                          <p:val>
                                            <p:strVal val="1+ppt_h/2"/>
                                          </p:val>
                                        </p:tav>
                                      </p:tavLst>
                                    </p:anim>
                                    <p:set>
                                      <p:cBhvr>
                                        <p:cTn id="55" dur="1" fill="hold">
                                          <p:stCondLst>
                                            <p:cond delay="499"/>
                                          </p:stCondLst>
                                        </p:cTn>
                                        <p:tgtEl>
                                          <p:spTgt spid="20"/>
                                        </p:tgtEl>
                                        <p:attrNameLst>
                                          <p:attrName>style.visibility</p:attrName>
                                        </p:attrNameLst>
                                      </p:cBhvr>
                                      <p:to>
                                        <p:strVal val="hidden"/>
                                      </p:to>
                                    </p:set>
                                  </p:childTnLst>
                                </p:cTn>
                              </p:par>
                              <p:par>
                                <p:cTn id="56" presetID="2" presetClass="exit" presetSubtype="4" fill="hold" nodeType="withEffect">
                                  <p:stCondLst>
                                    <p:cond delay="36000"/>
                                  </p:stCondLst>
                                  <p:childTnLst>
                                    <p:anim calcmode="lin" valueType="num">
                                      <p:cBhvr additive="base">
                                        <p:cTn id="57" dur="500"/>
                                        <p:tgtEl>
                                          <p:spTgt spid="21"/>
                                        </p:tgtEl>
                                        <p:attrNameLst>
                                          <p:attrName>ppt_x</p:attrName>
                                        </p:attrNameLst>
                                      </p:cBhvr>
                                      <p:tavLst>
                                        <p:tav tm="0">
                                          <p:val>
                                            <p:strVal val="ppt_x"/>
                                          </p:val>
                                        </p:tav>
                                        <p:tav tm="100000">
                                          <p:val>
                                            <p:strVal val="ppt_x"/>
                                          </p:val>
                                        </p:tav>
                                      </p:tavLst>
                                    </p:anim>
                                    <p:anim calcmode="lin" valueType="num">
                                      <p:cBhvr additive="base">
                                        <p:cTn id="58" dur="500"/>
                                        <p:tgtEl>
                                          <p:spTgt spid="21"/>
                                        </p:tgtEl>
                                        <p:attrNameLst>
                                          <p:attrName>ppt_y</p:attrName>
                                        </p:attrNameLst>
                                      </p:cBhvr>
                                      <p:tavLst>
                                        <p:tav tm="0">
                                          <p:val>
                                            <p:strVal val="ppt_y"/>
                                          </p:val>
                                        </p:tav>
                                        <p:tav tm="100000">
                                          <p:val>
                                            <p:strVal val="1+ppt_h/2"/>
                                          </p:val>
                                        </p:tav>
                                      </p:tavLst>
                                    </p:anim>
                                    <p:set>
                                      <p:cBhvr>
                                        <p:cTn id="59" dur="1" fill="hold">
                                          <p:stCondLst>
                                            <p:cond delay="499"/>
                                          </p:stCondLst>
                                        </p:cTn>
                                        <p:tgtEl>
                                          <p:spTgt spid="21"/>
                                        </p:tgtEl>
                                        <p:attrNameLst>
                                          <p:attrName>style.visibility</p:attrName>
                                        </p:attrNameLst>
                                      </p:cBhvr>
                                      <p:to>
                                        <p:strVal val="hidden"/>
                                      </p:to>
                                    </p:set>
                                  </p:childTnLst>
                                </p:cTn>
                              </p:par>
                              <p:par>
                                <p:cTn id="60" presetID="26" presetClass="emph" presetSubtype="0" repeatCount="5000" fill="hold" nodeType="withEffect">
                                  <p:stCondLst>
                                    <p:cond delay="38000"/>
                                  </p:stCondLst>
                                  <p:childTnLst>
                                    <p:animEffect transition="out" filter="fade">
                                      <p:cBhvr>
                                        <p:cTn id="61" dur="250" tmFilter="0, 0; .2, .5; .8, .5; 1, 0"/>
                                        <p:tgtEl>
                                          <p:spTgt spid="4"/>
                                        </p:tgtEl>
                                      </p:cBhvr>
                                    </p:animEffect>
                                    <p:animScale>
                                      <p:cBhvr>
                                        <p:cTn id="62" dur="125" autoRev="1" fill="hold"/>
                                        <p:tgtEl>
                                          <p:spTgt spid="4"/>
                                        </p:tgtEl>
                                      </p:cBhvr>
                                      <p:by x="105000" y="105000"/>
                                    </p:animScale>
                                  </p:childTnLst>
                                </p:cTn>
                              </p:par>
                            </p:childTnLst>
                          </p:cTn>
                        </p:par>
                        <p:par>
                          <p:cTn id="63" fill="hold">
                            <p:stCondLst>
                              <p:cond delay="39250"/>
                            </p:stCondLst>
                            <p:childTnLst>
                              <p:par>
                                <p:cTn id="64" presetID="1" presetClass="exit" presetSubtype="0" fill="hold" nodeType="afterEffect">
                                  <p:stCondLst>
                                    <p:cond delay="0"/>
                                  </p:stCondLst>
                                  <p:childTnLst>
                                    <p:set>
                                      <p:cBhvr>
                                        <p:cTn id="65" dur="1" fill="hold">
                                          <p:stCondLst>
                                            <p:cond delay="0"/>
                                          </p:stCondLst>
                                        </p:cTn>
                                        <p:tgtEl>
                                          <p:spTgt spid="4"/>
                                        </p:tgtEl>
                                        <p:attrNameLst>
                                          <p:attrName>style.visibility</p:attrName>
                                        </p:attrNameLst>
                                      </p:cBhvr>
                                      <p:to>
                                        <p:strVal val="hidden"/>
                                      </p:to>
                                    </p:set>
                                  </p:childTnLst>
                                </p:cTn>
                              </p:par>
                            </p:childTnLst>
                          </p:cTn>
                        </p:par>
                        <p:par>
                          <p:cTn id="66" fill="hold">
                            <p:stCondLst>
                              <p:cond delay="39250"/>
                            </p:stCondLst>
                            <p:childTnLst>
                              <p:par>
                                <p:cTn id="67" presetID="53" presetClass="entr" presetSubtype="16" fill="hold" grpId="0" nodeType="afterEffect">
                                  <p:stCondLst>
                                    <p:cond delay="1000"/>
                                  </p:stCondLst>
                                  <p:childTnLst>
                                    <p:set>
                                      <p:cBhvr>
                                        <p:cTn id="68" dur="1" fill="hold">
                                          <p:stCondLst>
                                            <p:cond delay="0"/>
                                          </p:stCondLst>
                                        </p:cTn>
                                        <p:tgtEl>
                                          <p:spTgt spid="3">
                                            <p:txEl>
                                              <p:pRg st="0" end="0"/>
                                            </p:txEl>
                                          </p:spTgt>
                                        </p:tgtEl>
                                        <p:attrNameLst>
                                          <p:attrName>style.visibility</p:attrName>
                                        </p:attrNameLst>
                                      </p:cBhvr>
                                      <p:to>
                                        <p:strVal val="visible"/>
                                      </p:to>
                                    </p:set>
                                    <p:anim calcmode="lin" valueType="num">
                                      <p:cBhvr>
                                        <p:cTn id="6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70"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71" dur="2000"/>
                                        <p:tgtEl>
                                          <p:spTgt spid="3">
                                            <p:txEl>
                                              <p:pRg st="0" end="0"/>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3" name="MagicWand.wav"/>
                                        </p:tgtEl>
                                      </p:cMediaNode>
                                    </p:audio>
                                  </p:subTnLst>
                                </p:cTn>
                              </p:par>
                            </p:childTnLst>
                          </p:cTn>
                        </p:par>
                      </p:childTnLst>
                    </p:cTn>
                  </p:par>
                </p:childTnLst>
              </p:cTn>
              <p:nextCondLst>
                <p:cond evt="onClick" delay="0">
                  <p:tgtEl>
                    <p:spTgt spid="4"/>
                  </p:tgtEl>
                </p:cond>
              </p:nextCondLst>
            </p:seq>
            <p:seq concurrent="1" nextAc="seek">
              <p:cTn id="72" restart="whenNotActive" fill="hold" evtFilter="cancelBubble" nodeType="interactiveSeq">
                <p:stCondLst>
                  <p:cond evt="onClick" delay="0">
                    <p:tgtEl>
                      <p:spTgt spid="12"/>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par>
                                <p:cTn id="79" presetID="1" presetClass="emph" presetSubtype="2" fill="hold" nodeType="withEffect">
                                  <p:stCondLst>
                                    <p:cond delay="0"/>
                                  </p:stCondLst>
                                  <p:childTnLst>
                                    <p:animClr clrSpc="rgb" dir="cw">
                                      <p:cBhvr>
                                        <p:cTn id="80" dur="1000" fill="hold"/>
                                        <p:tgtEl>
                                          <p:spTgt spid="12"/>
                                        </p:tgtEl>
                                        <p:attrNameLst>
                                          <p:attrName>fillcolor</p:attrName>
                                        </p:attrNameLst>
                                      </p:cBhvr>
                                      <p:to>
                                        <a:srgbClr val="4E67C8"/>
                                      </p:to>
                                    </p:animClr>
                                    <p:set>
                                      <p:cBhvr>
                                        <p:cTn id="81" dur="1000" fill="hold"/>
                                        <p:tgtEl>
                                          <p:spTgt spid="12"/>
                                        </p:tgtEl>
                                        <p:attrNameLst>
                                          <p:attrName>fill.type</p:attrName>
                                        </p:attrNameLst>
                                      </p:cBhvr>
                                      <p:to>
                                        <p:strVal val="solid"/>
                                      </p:to>
                                    </p:set>
                                    <p:set>
                                      <p:cBhvr>
                                        <p:cTn id="82" dur="1000" fill="hold"/>
                                        <p:tgtEl>
                                          <p:spTgt spid="12"/>
                                        </p:tgtEl>
                                        <p:attrNameLst>
                                          <p:attrName>fill.on</p:attrName>
                                        </p:attrNameLst>
                                      </p:cBhvr>
                                      <p:to>
                                        <p:strVal val="true"/>
                                      </p:to>
                                    </p:set>
                                  </p:childTnLst>
                                </p:cTn>
                              </p:par>
                              <p:par>
                                <p:cTn id="83" presetID="1" presetClass="emph" presetSubtype="2" fill="hold" nodeType="withEffect">
                                  <p:stCondLst>
                                    <p:cond delay="0"/>
                                  </p:stCondLst>
                                  <p:childTnLst>
                                    <p:animClr clrSpc="rgb" dir="cw">
                                      <p:cBhvr>
                                        <p:cTn id="84" dur="1000" fill="hold"/>
                                        <p:tgtEl>
                                          <p:spTgt spid="14"/>
                                        </p:tgtEl>
                                        <p:attrNameLst>
                                          <p:attrName>fillcolor</p:attrName>
                                        </p:attrNameLst>
                                      </p:cBhvr>
                                      <p:to>
                                        <a:srgbClr val="B4DCFA"/>
                                      </p:to>
                                    </p:animClr>
                                    <p:set>
                                      <p:cBhvr>
                                        <p:cTn id="85" dur="1000" fill="hold"/>
                                        <p:tgtEl>
                                          <p:spTgt spid="14"/>
                                        </p:tgtEl>
                                        <p:attrNameLst>
                                          <p:attrName>fill.type</p:attrName>
                                        </p:attrNameLst>
                                      </p:cBhvr>
                                      <p:to>
                                        <p:strVal val="solid"/>
                                      </p:to>
                                    </p:set>
                                    <p:set>
                                      <p:cBhvr>
                                        <p:cTn id="86" dur="1000" fill="hold"/>
                                        <p:tgtEl>
                                          <p:spTgt spid="14"/>
                                        </p:tgtEl>
                                        <p:attrNameLst>
                                          <p:attrName>fill.on</p:attrName>
                                        </p:attrNameLst>
                                      </p:cBhvr>
                                      <p:to>
                                        <p:strVal val="true"/>
                                      </p:to>
                                    </p:set>
                                  </p:childTnLst>
                                </p:cTn>
                              </p:par>
                            </p:childTnLst>
                          </p:cTn>
                        </p:par>
                        <p:par>
                          <p:cTn id="87" fill="hold">
                            <p:stCondLst>
                              <p:cond delay="1000"/>
                            </p:stCondLst>
                            <p:childTnLst>
                              <p:par>
                                <p:cTn id="88" presetID="9" presetClass="entr" presetSubtype="0" fill="hold" grpId="1" nodeType="after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dissolve">
                                      <p:cBhvr>
                                        <p:cTn id="90" dur="1000"/>
                                        <p:tgtEl>
                                          <p:spTgt spid="17"/>
                                        </p:tgtEl>
                                      </p:cBhvr>
                                    </p:animEffec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grpId="1" nodeType="withEffect">
                                  <p:stCondLst>
                                    <p:cond delay="0"/>
                                  </p:stCondLst>
                                  <p:childTnLst>
                                    <p:set>
                                      <p:cBhvr>
                                        <p:cTn id="95" dur="1" fill="hold">
                                          <p:stCondLst>
                                            <p:cond delay="0"/>
                                          </p:stCondLst>
                                        </p:cTn>
                                        <p:tgtEl>
                                          <p:spTgt spid="18"/>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21"/>
                                        </p:tgtEl>
                                        <p:attrNameLst>
                                          <p:attrName>style.visibility</p:attrName>
                                        </p:attrNameLst>
                                      </p:cBhvr>
                                      <p:to>
                                        <p:strVal val="visible"/>
                                      </p:to>
                                    </p:set>
                                  </p:childTnLst>
                                </p:cTn>
                              </p:par>
                              <p:par>
                                <p:cTn id="98" presetID="1" presetClass="emph" presetSubtype="2" fill="hold" nodeType="withEffect">
                                  <p:stCondLst>
                                    <p:cond delay="0"/>
                                  </p:stCondLst>
                                  <p:childTnLst>
                                    <p:animClr clrSpc="rgb" dir="cw">
                                      <p:cBhvr>
                                        <p:cTn id="99" dur="1000" fill="hold"/>
                                        <p:tgtEl>
                                          <p:spTgt spid="13"/>
                                        </p:tgtEl>
                                        <p:attrNameLst>
                                          <p:attrName>fillcolor</p:attrName>
                                        </p:attrNameLst>
                                      </p:cBhvr>
                                      <p:to>
                                        <a:srgbClr val="4E67C8"/>
                                      </p:to>
                                    </p:animClr>
                                    <p:set>
                                      <p:cBhvr>
                                        <p:cTn id="100" dur="1000" fill="hold"/>
                                        <p:tgtEl>
                                          <p:spTgt spid="13"/>
                                        </p:tgtEl>
                                        <p:attrNameLst>
                                          <p:attrName>fill.type</p:attrName>
                                        </p:attrNameLst>
                                      </p:cBhvr>
                                      <p:to>
                                        <p:strVal val="solid"/>
                                      </p:to>
                                    </p:set>
                                    <p:set>
                                      <p:cBhvr>
                                        <p:cTn id="101" dur="1000" fill="hold"/>
                                        <p:tgtEl>
                                          <p:spTgt spid="13"/>
                                        </p:tgtEl>
                                        <p:attrNameLst>
                                          <p:attrName>fill.on</p:attrName>
                                        </p:attrNameLst>
                                      </p:cBhvr>
                                      <p:to>
                                        <p:strVal val="true"/>
                                      </p:to>
                                    </p:set>
                                  </p:childTnLst>
                                </p:cTn>
                              </p:par>
                              <p:par>
                                <p:cTn id="102" presetID="1" presetClass="emph" presetSubtype="2" fill="hold" nodeType="withEffect">
                                  <p:stCondLst>
                                    <p:cond delay="0"/>
                                  </p:stCondLst>
                                  <p:childTnLst>
                                    <p:animClr clrSpc="rgb" dir="cw">
                                      <p:cBhvr>
                                        <p:cTn id="103" dur="1000" fill="hold"/>
                                        <p:tgtEl>
                                          <p:spTgt spid="14"/>
                                        </p:tgtEl>
                                        <p:attrNameLst>
                                          <p:attrName>fillcolor</p:attrName>
                                        </p:attrNameLst>
                                      </p:cBhvr>
                                      <p:to>
                                        <a:srgbClr val="B4DCFA"/>
                                      </p:to>
                                    </p:animClr>
                                    <p:set>
                                      <p:cBhvr>
                                        <p:cTn id="104" dur="1000" fill="hold"/>
                                        <p:tgtEl>
                                          <p:spTgt spid="14"/>
                                        </p:tgtEl>
                                        <p:attrNameLst>
                                          <p:attrName>fill.type</p:attrName>
                                        </p:attrNameLst>
                                      </p:cBhvr>
                                      <p:to>
                                        <p:strVal val="solid"/>
                                      </p:to>
                                    </p:set>
                                    <p:set>
                                      <p:cBhvr>
                                        <p:cTn id="105" dur="1000" fill="hold"/>
                                        <p:tgtEl>
                                          <p:spTgt spid="14"/>
                                        </p:tgtEl>
                                        <p:attrNameLst>
                                          <p:attrName>fill.on</p:attrName>
                                        </p:attrNameLst>
                                      </p:cBhvr>
                                      <p:to>
                                        <p:strVal val="true"/>
                                      </p:to>
                                    </p:set>
                                  </p:childTnLst>
                                </p:cTn>
                              </p:par>
                            </p:childTnLst>
                          </p:cTn>
                        </p:par>
                        <p:par>
                          <p:cTn id="106" fill="hold">
                            <p:stCondLst>
                              <p:cond delay="1000"/>
                            </p:stCondLst>
                            <p:childTnLst>
                              <p:par>
                                <p:cTn id="107" presetID="9"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dissolve">
                                      <p:cBhvr>
                                        <p:cTn id="109" dur="1000"/>
                                        <p:tgtEl>
                                          <p:spTgt spid="17"/>
                                        </p:tgtEl>
                                      </p:cBhvr>
                                    </p:animEffect>
                                  </p:childTnLst>
                                </p:cTn>
                              </p:par>
                            </p:childTnLst>
                          </p:cTn>
                        </p:par>
                      </p:childTnLst>
                    </p:cTn>
                  </p:par>
                </p:childTnLst>
              </p:cTn>
              <p:nextCondLst>
                <p:cond evt="onClick" delay="0">
                  <p:tgtEl>
                    <p:spTgt spid="13"/>
                  </p:tgtEl>
                </p:cond>
              </p:nextCondLst>
            </p:seq>
          </p:childTnLst>
        </p:cTn>
      </p:par>
    </p:tnLst>
    <p:bldLst>
      <p:bldP spid="3" grpId="0" build="p"/>
      <p:bldP spid="11" grpId="0"/>
      <p:bldP spid="11" grpId="1"/>
      <p:bldP spid="16" grpId="0" animBg="1"/>
      <p:bldP spid="16" grpId="1" animBg="1"/>
      <p:bldP spid="17" grpId="0" animBg="1"/>
      <p:bldP spid="17" grpId="1" animBg="1"/>
      <p:bldP spid="17" grpId="2"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smtClean="0"/>
              <a:t>Exotic options</a:t>
            </a:r>
            <a:endParaRPr lang="en-GB" dirty="0"/>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2</a:t>
            </a:fld>
            <a:endParaRPr lang="cs-CZ" dirty="0"/>
          </a:p>
        </p:txBody>
      </p:sp>
      <p:sp>
        <p:nvSpPr>
          <p:cNvPr id="4" name="Nadpis 3"/>
          <p:cNvSpPr>
            <a:spLocks noGrp="1"/>
          </p:cNvSpPr>
          <p:nvPr>
            <p:ph type="title"/>
          </p:nvPr>
        </p:nvSpPr>
        <p:spPr>
          <a:xfrm>
            <a:off x="144000" y="144000"/>
            <a:ext cx="2267760" cy="648072"/>
          </a:xfrm>
        </p:spPr>
        <p:txBody>
          <a:bodyPr/>
          <a:lstStyle/>
          <a:p>
            <a:r>
              <a:rPr lang="en-GB" dirty="0" smtClean="0">
                <a:solidFill>
                  <a:srgbClr val="000000"/>
                </a:solidFill>
              </a:rPr>
              <a:t>Introduction</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cs-CZ" sz="1200" b="1" dirty="0" smtClean="0">
                <a:solidFill>
                  <a:srgbClr val="FFFF00"/>
                </a:solidFill>
              </a:rPr>
              <a:t>1</a:t>
            </a:r>
            <a:endParaRPr lang="en-GB" sz="800" dirty="0">
              <a:solidFill>
                <a:srgbClr val="FFFF00"/>
              </a:solidFill>
            </a:endParaRPr>
          </a:p>
        </p:txBody>
      </p:sp>
      <p:sp>
        <p:nvSpPr>
          <p:cNvPr id="29" name="TextovéPole 28"/>
          <p:cNvSpPr txBox="1"/>
          <p:nvPr/>
        </p:nvSpPr>
        <p:spPr>
          <a:xfrm>
            <a:off x="864000" y="937295"/>
            <a:ext cx="4976716"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Conventional vs. exotic options</a:t>
            </a:r>
            <a:endParaRPr lang="en-GB" sz="2200" dirty="0">
              <a:latin typeface="Cambria Math" panose="02040503050406030204" pitchFamily="18" charset="0"/>
              <a:ea typeface="Cambria Math" panose="02040503050406030204" pitchFamily="18" charset="0"/>
            </a:endParaRPr>
          </a:p>
        </p:txBody>
      </p:sp>
      <p:sp>
        <p:nvSpPr>
          <p:cNvPr id="33" name="Tlačítko akce: Zvuk 32">
            <a:hlinkClick r:id="" action="ppaction://noaction" highlightClick="1"/>
          </p:cNvPr>
          <p:cNvSpPr/>
          <p:nvPr/>
        </p:nvSpPr>
        <p:spPr>
          <a:xfrm>
            <a:off x="288000" y="3418683"/>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cs-CZ" sz="1200" b="1" dirty="0" smtClean="0">
                <a:solidFill>
                  <a:srgbClr val="FFFF00"/>
                </a:solidFill>
              </a:rPr>
              <a:t>2</a:t>
            </a:r>
            <a:endParaRPr lang="en-GB" sz="800" dirty="0">
              <a:solidFill>
                <a:srgbClr val="FFFF00"/>
              </a:solidFill>
            </a:endParaRPr>
          </a:p>
        </p:txBody>
      </p:sp>
      <p:sp>
        <p:nvSpPr>
          <p:cNvPr id="30" name="TextovéPole 29"/>
          <p:cNvSpPr txBox="1"/>
          <p:nvPr/>
        </p:nvSpPr>
        <p:spPr>
          <a:xfrm>
            <a:off x="864000" y="3505893"/>
            <a:ext cx="226784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Classification</a:t>
            </a:r>
            <a:endParaRPr lang="en-GB" sz="2200"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Vidíme, že vytvoření dlouhého </a:t>
            </a:r>
            <a:r>
              <a:rPr lang="cs-CZ" sz="1000" dirty="0" err="1"/>
              <a:t>straddlu</a:t>
            </a:r>
            <a:r>
              <a:rPr lang="cs-CZ" sz="1000" dirty="0"/>
              <a:t> je spojeno s vyššími náklady, protože zakoupit musíme dvě opce. Na druhé straně se dostáváme do zisku při dostatečně velkém růstu i poklesu ceny podkladového aktiva. Neboli vyšší počáteční náklad směňujeme za šanci na zisk v případě, že si nejsme jisti, jakým směrem se bude ubírat cena podkladového aktiva. </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5" name="TextovéPole 84">
            <a:extLst>
              <a:ext uri="{FF2B5EF4-FFF2-40B4-BE49-F238E27FC236}">
                <a16:creationId xmlns:a16="http://schemas.microsoft.com/office/drawing/2014/main" id="{EE16E3B3-D303-4859-B2FD-649CC47A3C14}"/>
              </a:ext>
            </a:extLst>
          </p:cNvPr>
          <p:cNvSpPr txBox="1"/>
          <p:nvPr/>
        </p:nvSpPr>
        <p:spPr>
          <a:xfrm>
            <a:off x="1187624" y="1268760"/>
            <a:ext cx="792088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Conventional (plain vanilla) features: one underlying asset, clear distinction between call and put option, upfront paid premium, immediate start</a:t>
            </a:r>
            <a:endParaRPr lang="en-GB"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108" name="TextovéPole 107"/>
              <p:cNvSpPr txBox="1"/>
              <p:nvPr/>
            </p:nvSpPr>
            <p:spPr>
              <a:xfrm>
                <a:off x="2399018" y="1861064"/>
                <a:ext cx="2574294"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m:rPr>
                          <m:nor/>
                        </m:rPr>
                        <a:rPr lang="cs-CZ" sz="1600" b="0" i="0" smtClean="0">
                          <a:latin typeface="Cambria Math" panose="02040503050406030204" pitchFamily="18" charset="0"/>
                          <a:ea typeface="Cambria Math" panose="02040503050406030204" pitchFamily="18" charset="0"/>
                        </a:rPr>
                        <m:t>long</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call</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max</m:t>
                      </m:r>
                      <m:r>
                        <m:rPr>
                          <m:nor/>
                        </m:rPr>
                        <a:rPr lang="cs-CZ" sz="1600" b="0" i="0"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,0)−</m:t>
                      </m:r>
                      <m:r>
                        <a:rPr lang="cs-CZ" sz="1600" b="0" i="1" smtClean="0">
                          <a:latin typeface="Cambria Math" panose="02040503050406030204" pitchFamily="18" charset="0"/>
                          <a:ea typeface="Cambria Math" panose="02040503050406030204" pitchFamily="18" charset="0"/>
                        </a:rPr>
                        <m:t>𝐶</m:t>
                      </m:r>
                    </m:oMath>
                  </m:oMathPara>
                </a14:m>
                <a:endParaRPr lang="cs-CZ" sz="1600" i="1" dirty="0" smtClean="0">
                  <a:latin typeface="Cambria Math"/>
                  <a:ea typeface="Cambria Math" panose="02040503050406030204" pitchFamily="18" charset="0"/>
                </a:endParaRPr>
              </a:p>
            </p:txBody>
          </p:sp>
        </mc:Choice>
        <mc:Fallback xmlns="">
          <p:sp>
            <p:nvSpPr>
              <p:cNvPr id="108" name="TextovéPole 107"/>
              <p:cNvSpPr txBox="1">
                <a:spLocks noRot="1" noChangeAspect="1" noMove="1" noResize="1" noEditPoints="1" noAdjustHandles="1" noChangeArrowheads="1" noChangeShapeType="1" noTextEdit="1"/>
              </p:cNvSpPr>
              <p:nvPr/>
            </p:nvSpPr>
            <p:spPr>
              <a:xfrm>
                <a:off x="2399018" y="1861064"/>
                <a:ext cx="2574294" cy="246221"/>
              </a:xfrm>
              <a:prstGeom prst="rect">
                <a:avLst/>
              </a:prstGeom>
              <a:blipFill>
                <a:blip r:embed="rId8"/>
                <a:stretch>
                  <a:fillRect l="-3318" b="-34146"/>
                </a:stretch>
              </a:blipFill>
            </p:spPr>
            <p:txBody>
              <a:bodyPr/>
              <a:lstStyle/>
              <a:p>
                <a:r>
                  <a:rPr lang="cs-CZ">
                    <a:noFill/>
                  </a:rPr>
                  <a:t> </a:t>
                </a:r>
              </a:p>
            </p:txBody>
          </p:sp>
        </mc:Fallback>
      </mc:AlternateContent>
      <p:sp>
        <p:nvSpPr>
          <p:cNvPr id="134" name="TextovéPole 133">
            <a:extLst>
              <a:ext uri="{FF2B5EF4-FFF2-40B4-BE49-F238E27FC236}">
                <a16:creationId xmlns:a16="http://schemas.microsoft.com/office/drawing/2014/main" id="{05FC8A4A-3761-4383-881C-9096ADBF4AD7}"/>
              </a:ext>
            </a:extLst>
          </p:cNvPr>
          <p:cNvSpPr txBox="1"/>
          <p:nvPr/>
        </p:nvSpPr>
        <p:spPr>
          <a:xfrm>
            <a:off x="1620000" y="5740287"/>
            <a:ext cx="6552400" cy="307777"/>
          </a:xfrm>
          <a:prstGeom prst="rect">
            <a:avLst/>
          </a:prstGeom>
          <a:noFill/>
          <a:ln>
            <a:noFill/>
          </a:ln>
        </p:spPr>
        <p:txBody>
          <a:bodyPr wrap="square" rtlCol="0">
            <a:spAutoFit/>
          </a:bodyPr>
          <a:lstStyle/>
          <a:p>
            <a:pPr>
              <a:buClr>
                <a:srgbClr val="7030A0"/>
              </a:buClr>
              <a:buSzPct val="100000"/>
            </a:pPr>
            <a:r>
              <a:rPr lang="en-GB" sz="1400" dirty="0" smtClean="0">
                <a:latin typeface="Cambria Math" panose="02040503050406030204" pitchFamily="18" charset="0"/>
                <a:ea typeface="Cambria Math" panose="02040503050406030204" pitchFamily="18" charset="0"/>
              </a:rPr>
              <a:t>Examples: compound, package, forward-start, binary, pay-later, Boston, Bermudan</a:t>
            </a:r>
            <a:endParaRPr lang="en-GB" sz="1400" dirty="0">
              <a:latin typeface="Cambria Math" panose="02040503050406030204" pitchFamily="18" charset="0"/>
              <a:ea typeface="Cambria Math" panose="02040503050406030204" pitchFamily="18" charset="0"/>
            </a:endParaRPr>
          </a:p>
        </p:txBody>
      </p:sp>
      <p:sp>
        <p:nvSpPr>
          <p:cNvPr id="136" name="TextovéPole 135">
            <a:extLst>
              <a:ext uri="{FF2B5EF4-FFF2-40B4-BE49-F238E27FC236}">
                <a16:creationId xmlns:a16="http://schemas.microsoft.com/office/drawing/2014/main" id="{05FC8A4A-3761-4383-881C-9096ADBF4AD7}"/>
              </a:ext>
            </a:extLst>
          </p:cNvPr>
          <p:cNvSpPr txBox="1"/>
          <p:nvPr/>
        </p:nvSpPr>
        <p:spPr>
          <a:xfrm>
            <a:off x="1611988" y="4389702"/>
            <a:ext cx="6840000" cy="307777"/>
          </a:xfrm>
          <a:prstGeom prst="rect">
            <a:avLst/>
          </a:prstGeom>
          <a:noFill/>
          <a:ln>
            <a:noFill/>
          </a:ln>
        </p:spPr>
        <p:txBody>
          <a:bodyPr wrap="square" rtlCol="0">
            <a:spAutoFit/>
          </a:bodyPr>
          <a:lstStyle/>
          <a:p>
            <a:pPr>
              <a:buClr>
                <a:srgbClr val="7030A0"/>
              </a:buClr>
              <a:buSzPct val="100000"/>
            </a:pPr>
            <a:r>
              <a:rPr lang="en-GB" sz="1400" dirty="0" smtClean="0">
                <a:latin typeface="Cambria Math" panose="02040503050406030204" pitchFamily="18" charset="0"/>
                <a:ea typeface="Cambria Math" panose="02040503050406030204" pitchFamily="18" charset="0"/>
              </a:rPr>
              <a:t>Examples: Asian, barrier, floating barrier, partial window, forward start, look-back</a:t>
            </a:r>
            <a:endParaRPr lang="en-GB" sz="1400" dirty="0">
              <a:latin typeface="Cambria Math" panose="02040503050406030204" pitchFamily="18" charset="0"/>
              <a:ea typeface="Cambria Math" panose="02040503050406030204" pitchFamily="18" charset="0"/>
            </a:endParaRPr>
          </a:p>
        </p:txBody>
      </p:sp>
      <p:sp>
        <p:nvSpPr>
          <p:cNvPr id="137" name="TextovéPole 136">
            <a:extLst>
              <a:ext uri="{FF2B5EF4-FFF2-40B4-BE49-F238E27FC236}">
                <a16:creationId xmlns:a16="http://schemas.microsoft.com/office/drawing/2014/main" id="{05FC8A4A-3761-4383-881C-9096ADBF4AD7}"/>
              </a:ext>
            </a:extLst>
          </p:cNvPr>
          <p:cNvSpPr txBox="1"/>
          <p:nvPr/>
        </p:nvSpPr>
        <p:spPr>
          <a:xfrm>
            <a:off x="1620000" y="5199138"/>
            <a:ext cx="5832320" cy="307777"/>
          </a:xfrm>
          <a:prstGeom prst="rect">
            <a:avLst/>
          </a:prstGeom>
          <a:noFill/>
          <a:ln>
            <a:noFill/>
          </a:ln>
        </p:spPr>
        <p:txBody>
          <a:bodyPr wrap="square" rtlCol="0">
            <a:spAutoFit/>
          </a:bodyPr>
          <a:lstStyle/>
          <a:p>
            <a:pPr marL="1520825" indent="-1520825">
              <a:buClr>
                <a:srgbClr val="7030A0"/>
              </a:buClr>
              <a:buSzPct val="100000"/>
            </a:pPr>
            <a:r>
              <a:rPr lang="en-GB" sz="1400" dirty="0" smtClean="0">
                <a:latin typeface="Cambria Math" panose="02040503050406030204" pitchFamily="18" charset="0"/>
                <a:ea typeface="Cambria Math" panose="02040503050406030204" pitchFamily="18" charset="0"/>
              </a:rPr>
              <a:t>Examples: basket, spread, product, rainbow, dual-strike, exchange, </a:t>
            </a:r>
            <a:r>
              <a:rPr lang="en-GB" sz="1400" dirty="0" err="1" smtClean="0">
                <a:latin typeface="Cambria Math" panose="02040503050406030204" pitchFamily="18" charset="0"/>
                <a:ea typeface="Cambria Math" panose="02040503050406030204" pitchFamily="18" charset="0"/>
              </a:rPr>
              <a:t>quanto</a:t>
            </a:r>
            <a:endParaRPr lang="en-GB" sz="14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46" name="TextovéPole 45"/>
              <p:cNvSpPr txBox="1"/>
              <p:nvPr/>
            </p:nvSpPr>
            <p:spPr>
              <a:xfrm>
                <a:off x="2396746" y="2118899"/>
                <a:ext cx="2567882"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m:rPr>
                          <m:nor/>
                        </m:rPr>
                        <a:rPr lang="cs-CZ" sz="1600" b="0" i="0" smtClean="0">
                          <a:latin typeface="Cambria Math" panose="02040503050406030204" pitchFamily="18" charset="0"/>
                          <a:ea typeface="Cambria Math" panose="02040503050406030204" pitchFamily="18" charset="0"/>
                        </a:rPr>
                        <m:t>long</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put</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max</m:t>
                      </m:r>
                      <m:r>
                        <m:rPr>
                          <m:nor/>
                        </m:rPr>
                        <a:rPr lang="cs-CZ" sz="1600" b="0" i="0"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cs-CZ" sz="1600" b="0" i="1" smtClean="0">
                          <a:latin typeface="Cambria Math" panose="02040503050406030204" pitchFamily="18" charset="0"/>
                          <a:ea typeface="Cambria Math" panose="02040503050406030204" pitchFamily="18" charset="0"/>
                        </a:rPr>
                        <m:t>,0)−</m:t>
                      </m:r>
                      <m:r>
                        <a:rPr lang="cs-CZ" sz="1600" b="0" i="1" smtClean="0">
                          <a:latin typeface="Cambria Math" panose="02040503050406030204" pitchFamily="18" charset="0"/>
                          <a:ea typeface="Cambria Math" panose="02040503050406030204" pitchFamily="18" charset="0"/>
                        </a:rPr>
                        <m:t>𝑃</m:t>
                      </m:r>
                    </m:oMath>
                  </m:oMathPara>
                </a14:m>
                <a:endParaRPr lang="cs-CZ" sz="1600" i="1" dirty="0" smtClean="0">
                  <a:latin typeface="Cambria Math"/>
                  <a:ea typeface="Cambria Math" panose="02040503050406030204" pitchFamily="18" charset="0"/>
                </a:endParaRPr>
              </a:p>
            </p:txBody>
          </p:sp>
        </mc:Choice>
        <mc:Fallback xmlns="">
          <p:sp>
            <p:nvSpPr>
              <p:cNvPr id="46" name="TextovéPole 45"/>
              <p:cNvSpPr txBox="1">
                <a:spLocks noRot="1" noChangeAspect="1" noMove="1" noResize="1" noEditPoints="1" noAdjustHandles="1" noChangeArrowheads="1" noChangeShapeType="1" noTextEdit="1"/>
              </p:cNvSpPr>
              <p:nvPr/>
            </p:nvSpPr>
            <p:spPr>
              <a:xfrm>
                <a:off x="2396746" y="2118899"/>
                <a:ext cx="2567882" cy="246221"/>
              </a:xfrm>
              <a:prstGeom prst="rect">
                <a:avLst/>
              </a:prstGeom>
              <a:blipFill>
                <a:blip r:embed="rId9"/>
                <a:stretch>
                  <a:fillRect l="-3088" r="-238" b="-35000"/>
                </a:stretch>
              </a:blipFill>
            </p:spPr>
            <p:txBody>
              <a:bodyPr/>
              <a:lstStyle/>
              <a:p>
                <a:r>
                  <a:rPr lang="cs-CZ">
                    <a:noFill/>
                  </a:rPr>
                  <a:t> </a:t>
                </a:r>
              </a:p>
            </p:txBody>
          </p:sp>
        </mc:Fallback>
      </mc:AlternateContent>
      <p:sp>
        <p:nvSpPr>
          <p:cNvPr id="57" name="TextovéPole 56">
            <a:extLst>
              <a:ext uri="{FF2B5EF4-FFF2-40B4-BE49-F238E27FC236}">
                <a16:creationId xmlns:a16="http://schemas.microsoft.com/office/drawing/2014/main" id="{EE16E3B3-D303-4859-B2FD-649CC47A3C14}"/>
              </a:ext>
            </a:extLst>
          </p:cNvPr>
          <p:cNvSpPr txBox="1"/>
          <p:nvPr/>
        </p:nvSpPr>
        <p:spPr>
          <a:xfrm>
            <a:off x="1187623" y="2360546"/>
            <a:ext cx="7776377"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Exotic option is an option that deviates from any of conventional  features</a:t>
            </a:r>
            <a:endParaRPr lang="en-GB" dirty="0">
              <a:latin typeface="Cambria Math" panose="02040503050406030204" pitchFamily="18" charset="0"/>
              <a:ea typeface="Cambria Math" panose="02040503050406030204" pitchFamily="18" charset="0"/>
            </a:endParaRPr>
          </a:p>
        </p:txBody>
      </p:sp>
      <p:sp>
        <p:nvSpPr>
          <p:cNvPr id="59" name="TextovéPole 58">
            <a:extLst>
              <a:ext uri="{FF2B5EF4-FFF2-40B4-BE49-F238E27FC236}">
                <a16:creationId xmlns:a16="http://schemas.microsoft.com/office/drawing/2014/main" id="{EE16E3B3-D303-4859-B2FD-649CC47A3C14}"/>
              </a:ext>
            </a:extLst>
          </p:cNvPr>
          <p:cNvSpPr txBox="1"/>
          <p:nvPr/>
        </p:nvSpPr>
        <p:spPr>
          <a:xfrm>
            <a:off x="1187624" y="2640636"/>
            <a:ext cx="7812376" cy="923330"/>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Interest in exotic options may stem from special hedging needs, tax or regulatory considerations, higher profitability, bets on particular market movement, etc. </a:t>
            </a:r>
            <a:endParaRPr lang="en-GB" dirty="0">
              <a:latin typeface="Cambria Math" panose="02040503050406030204" pitchFamily="18" charset="0"/>
              <a:ea typeface="Cambria Math" panose="02040503050406030204" pitchFamily="18" charset="0"/>
            </a:endParaRPr>
          </a:p>
        </p:txBody>
      </p:sp>
      <p:sp>
        <p:nvSpPr>
          <p:cNvPr id="60" name="TextovéPole 59">
            <a:extLst>
              <a:ext uri="{FF2B5EF4-FFF2-40B4-BE49-F238E27FC236}">
                <a16:creationId xmlns:a16="http://schemas.microsoft.com/office/drawing/2014/main" id="{EE16E3B3-D303-4859-B2FD-649CC47A3C14}"/>
              </a:ext>
            </a:extLst>
          </p:cNvPr>
          <p:cNvSpPr txBox="1"/>
          <p:nvPr/>
        </p:nvSpPr>
        <p:spPr>
          <a:xfrm>
            <a:off x="1187624" y="3833755"/>
            <a:ext cx="7704855"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solidFill>
                  <a:srgbClr val="7030A0"/>
                </a:solidFill>
                <a:latin typeface="Cambria Math" panose="02040503050406030204" pitchFamily="18" charset="0"/>
                <a:ea typeface="Cambria Math" panose="02040503050406030204" pitchFamily="18" charset="0"/>
              </a:rPr>
              <a:t>Path-dependent options</a:t>
            </a:r>
            <a:r>
              <a:rPr lang="en-GB" dirty="0" smtClean="0">
                <a:latin typeface="Cambria Math" panose="02040503050406030204" pitchFamily="18" charset="0"/>
                <a:ea typeface="Cambria Math" panose="02040503050406030204" pitchFamily="18" charset="0"/>
              </a:rPr>
              <a:t>: the pay-off depends on the particular path taken b</a:t>
            </a:r>
            <a:r>
              <a:rPr lang="cs-CZ" dirty="0" smtClean="0">
                <a:latin typeface="Cambria Math" panose="02040503050406030204" pitchFamily="18" charset="0"/>
                <a:ea typeface="Cambria Math" panose="02040503050406030204" pitchFamily="18" charset="0"/>
              </a:rPr>
              <a:t>y </a:t>
            </a:r>
            <a:r>
              <a:rPr lang="en-GB" dirty="0" smtClean="0">
                <a:latin typeface="Cambria Math" panose="02040503050406030204" pitchFamily="18" charset="0"/>
                <a:ea typeface="Cambria Math" panose="02040503050406030204" pitchFamily="18" charset="0"/>
              </a:rPr>
              <a:t>the price of the underlying security over the option’s life </a:t>
            </a:r>
            <a:endParaRPr lang="en-GB" dirty="0">
              <a:latin typeface="Cambria Math" panose="02040503050406030204" pitchFamily="18" charset="0"/>
              <a:ea typeface="Cambria Math" panose="02040503050406030204" pitchFamily="18" charset="0"/>
            </a:endParaRPr>
          </a:p>
        </p:txBody>
      </p:sp>
      <p:sp>
        <p:nvSpPr>
          <p:cNvPr id="61" name="TextovéPole 60">
            <a:extLst>
              <a:ext uri="{FF2B5EF4-FFF2-40B4-BE49-F238E27FC236}">
                <a16:creationId xmlns:a16="http://schemas.microsoft.com/office/drawing/2014/main" id="{EE16E3B3-D303-4859-B2FD-649CC47A3C14}"/>
              </a:ext>
            </a:extLst>
          </p:cNvPr>
          <p:cNvSpPr txBox="1"/>
          <p:nvPr/>
        </p:nvSpPr>
        <p:spPr>
          <a:xfrm>
            <a:off x="1201713" y="4632283"/>
            <a:ext cx="7690766"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solidFill>
                  <a:srgbClr val="7030A0"/>
                </a:solidFill>
                <a:latin typeface="Cambria Math" panose="02040503050406030204" pitchFamily="18" charset="0"/>
                <a:ea typeface="Cambria Math" panose="02040503050406030204" pitchFamily="18" charset="0"/>
              </a:rPr>
              <a:t>Multi-asset options (correlation)</a:t>
            </a:r>
            <a:r>
              <a:rPr lang="en-GB" dirty="0" smtClean="0">
                <a:latin typeface="Cambria Math" panose="02040503050406030204" pitchFamily="18" charset="0"/>
                <a:ea typeface="Cambria Math" panose="02040503050406030204" pitchFamily="18" charset="0"/>
              </a:rPr>
              <a:t>: the pay-off depends on the relationship between the prices of two or more assets</a:t>
            </a:r>
            <a:endParaRPr lang="en-GB" dirty="0">
              <a:latin typeface="Cambria Math" panose="02040503050406030204" pitchFamily="18" charset="0"/>
              <a:ea typeface="Cambria Math" panose="02040503050406030204" pitchFamily="18" charset="0"/>
            </a:endParaRPr>
          </a:p>
        </p:txBody>
      </p:sp>
      <p:sp>
        <p:nvSpPr>
          <p:cNvPr id="62" name="TextovéPole 61">
            <a:extLst>
              <a:ext uri="{FF2B5EF4-FFF2-40B4-BE49-F238E27FC236}">
                <a16:creationId xmlns:a16="http://schemas.microsoft.com/office/drawing/2014/main" id="{EE16E3B3-D303-4859-B2FD-649CC47A3C14}"/>
              </a:ext>
            </a:extLst>
          </p:cNvPr>
          <p:cNvSpPr txBox="1"/>
          <p:nvPr/>
        </p:nvSpPr>
        <p:spPr>
          <a:xfrm>
            <a:off x="1202991" y="5447423"/>
            <a:ext cx="7905513"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solidFill>
                  <a:srgbClr val="7030A0"/>
                </a:solidFill>
                <a:latin typeface="Cambria Math" panose="02040503050406030204" pitchFamily="18" charset="0"/>
                <a:ea typeface="Cambria Math" panose="02040503050406030204" pitchFamily="18" charset="0"/>
              </a:rPr>
              <a:t>Hybrid options</a:t>
            </a:r>
            <a:r>
              <a:rPr lang="en-GB" dirty="0" smtClean="0">
                <a:latin typeface="Cambria Math" panose="02040503050406030204" pitchFamily="18" charset="0"/>
                <a:ea typeface="Cambria Math" panose="02040503050406030204" pitchFamily="18" charset="0"/>
              </a:rPr>
              <a:t>: broad class of option with very specific </a:t>
            </a:r>
            <a:r>
              <a:rPr lang="cs-CZ" dirty="0" smtClean="0">
                <a:latin typeface="Cambria Math" panose="02040503050406030204" pitchFamily="18" charset="0"/>
                <a:ea typeface="Cambria Math" panose="02040503050406030204" pitchFamily="18" charset="0"/>
              </a:rPr>
              <a:t>and diverse </a:t>
            </a:r>
            <a:r>
              <a:rPr lang="en-GB" dirty="0" smtClean="0">
                <a:latin typeface="Cambria Math" panose="02040503050406030204" pitchFamily="18" charset="0"/>
                <a:ea typeface="Cambria Math" panose="02040503050406030204" pitchFamily="18" charset="0"/>
              </a:rPr>
              <a:t>features</a:t>
            </a:r>
            <a:endParaRPr lang="en-GB"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5021769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par>
                                <p:cTn id="45" presetID="2" presetClass="entr" presetSubtype="8" fill="hold" grpId="0" nodeType="withEffect">
                                  <p:stCondLst>
                                    <p:cond delay="2600"/>
                                  </p:stCondLst>
                                  <p:iterate type="lt">
                                    <p:tmPct val="0"/>
                                  </p:iterate>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0-#ppt_w/2"/>
                                          </p:val>
                                        </p:tav>
                                        <p:tav tm="100000">
                                          <p:val>
                                            <p:strVal val="#ppt_x"/>
                                          </p:val>
                                        </p:tav>
                                      </p:tavLst>
                                    </p:anim>
                                    <p:anim calcmode="lin" valueType="num">
                                      <p:cBhvr additive="base">
                                        <p:cTn id="48" dur="500" fill="hold"/>
                                        <p:tgtEl>
                                          <p:spTgt spid="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WhizzLeft.wav"/>
                                        </p:tgtEl>
                                      </p:cMediaNode>
                                    </p:audio>
                                  </p:subTnLst>
                                </p:cTn>
                              </p:par>
                            </p:childTnLst>
                          </p:cTn>
                        </p:par>
                        <p:par>
                          <p:cTn id="49" fill="hold">
                            <p:stCondLst>
                              <p:cond delay="3100"/>
                            </p:stCondLst>
                            <p:childTnLst>
                              <p:par>
                                <p:cTn id="50" presetID="2" presetClass="entr" presetSubtype="1" fill="hold" grpId="2" nodeType="afterEffect">
                                  <p:stCondLst>
                                    <p:cond delay="500"/>
                                  </p:stCondLst>
                                  <p:iterate type="lt">
                                    <p:tmPct val="0"/>
                                  </p:iterate>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0-#ppt_h/2"/>
                                          </p:val>
                                        </p:tav>
                                        <p:tav tm="100000">
                                          <p:val>
                                            <p:strVal val="#ppt_y"/>
                                          </p:val>
                                        </p:tav>
                                      </p:tavLst>
                                    </p:anim>
                                  </p:childTnLst>
                                </p:cTn>
                              </p:par>
                            </p:childTnLst>
                          </p:cTn>
                        </p:par>
                        <p:par>
                          <p:cTn id="54" fill="hold">
                            <p:stCondLst>
                              <p:cond delay="4100"/>
                            </p:stCondLst>
                            <p:childTnLst>
                              <p:par>
                                <p:cTn id="55" presetID="1" presetClass="entr" presetSubtype="0" fill="hold" grpId="3" nodeType="afterEffect">
                                  <p:stCondLst>
                                    <p:cond delay="0"/>
                                  </p:stCondLst>
                                  <p:iterate type="lt">
                                    <p:tmAbs val="0"/>
                                  </p:iterate>
                                  <p:childTnLst>
                                    <p:set>
                                      <p:cBhvr>
                                        <p:cTn id="56"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pL01S02_Headline.wav"/>
                                        </p:tgtEl>
                                      </p:cMediaNode>
                                    </p:audio>
                                  </p:subTnLst>
                                </p:cTn>
                              </p:par>
                              <p:par>
                                <p:cTn id="57" presetID="9"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dissolve">
                                      <p:cBhvr>
                                        <p:cTn id="59" dur="500"/>
                                        <p:tgtEl>
                                          <p:spTgt spid="16"/>
                                        </p:tgtEl>
                                      </p:cBhvr>
                                    </p:animEffect>
                                  </p:childTnLst>
                                </p:cTn>
                              </p:par>
                            </p:childTnLst>
                          </p:cTn>
                        </p:par>
                        <p:par>
                          <p:cTn id="60" fill="hold">
                            <p:stCondLst>
                              <p:cond delay="5200"/>
                            </p:stCondLst>
                            <p:childTnLst>
                              <p:par>
                                <p:cTn id="61" presetID="34" presetClass="emph" presetSubtype="0" fill="hold" grpId="0" nodeType="afterEffect">
                                  <p:stCondLst>
                                    <p:cond delay="0"/>
                                  </p:stCondLst>
                                  <p:iterate type="lt">
                                    <p:tmPct val="10000"/>
                                  </p:iterate>
                                  <p:childTnLst>
                                    <p:animMotion origin="layout" path="M -0.00104 2.96296E-6 L -2.5E-6 -0.04815 " pathEditMode="relative" rAng="0" ptsTypes="AA">
                                      <p:cBhvr>
                                        <p:cTn id="62" dur="250" accel="50000" decel="50000" autoRev="1" fill="hold">
                                          <p:stCondLst>
                                            <p:cond delay="0"/>
                                          </p:stCondLst>
                                        </p:cTn>
                                        <p:tgtEl>
                                          <p:spTgt spid="4"/>
                                        </p:tgtEl>
                                        <p:attrNameLst>
                                          <p:attrName>ppt_x</p:attrName>
                                          <p:attrName>ppt_y</p:attrName>
                                        </p:attrNameLst>
                                      </p:cBhvr>
                                      <p:rCtr x="52" y="-2407"/>
                                    </p:animMotion>
                                    <p:animRot by="1500000">
                                      <p:cBhvr>
                                        <p:cTn id="63" dur="125" fill="hold">
                                          <p:stCondLst>
                                            <p:cond delay="0"/>
                                          </p:stCondLst>
                                        </p:cTn>
                                        <p:tgtEl>
                                          <p:spTgt spid="4"/>
                                        </p:tgtEl>
                                        <p:attrNameLst>
                                          <p:attrName>r</p:attrName>
                                        </p:attrNameLst>
                                      </p:cBhvr>
                                    </p:animRot>
                                    <p:animRot by="-1500000">
                                      <p:cBhvr>
                                        <p:cTn id="64" dur="125" fill="hold">
                                          <p:stCondLst>
                                            <p:cond delay="125"/>
                                          </p:stCondLst>
                                        </p:cTn>
                                        <p:tgtEl>
                                          <p:spTgt spid="4"/>
                                        </p:tgtEl>
                                        <p:attrNameLst>
                                          <p:attrName>r</p:attrName>
                                        </p:attrNameLst>
                                      </p:cBhvr>
                                    </p:animRot>
                                    <p:animRot by="-1500000">
                                      <p:cBhvr>
                                        <p:cTn id="65" dur="125" fill="hold">
                                          <p:stCondLst>
                                            <p:cond delay="250"/>
                                          </p:stCondLst>
                                        </p:cTn>
                                        <p:tgtEl>
                                          <p:spTgt spid="4"/>
                                        </p:tgtEl>
                                        <p:attrNameLst>
                                          <p:attrName>r</p:attrName>
                                        </p:attrNameLst>
                                      </p:cBhvr>
                                    </p:animRot>
                                    <p:animRot by="1500000">
                                      <p:cBhvr>
                                        <p:cTn id="66" dur="125" fill="hold">
                                          <p:stCondLst>
                                            <p:cond delay="375"/>
                                          </p:stCondLst>
                                        </p:cTn>
                                        <p:tgtEl>
                                          <p:spTgt spid="4"/>
                                        </p:tgtEl>
                                        <p:attrNameLst>
                                          <p:attrName>r</p:attrName>
                                        </p:attrNameLst>
                                      </p:cBhvr>
                                    </p:animRot>
                                  </p:childTnLst>
                                </p:cTn>
                              </p:par>
                              <p:par>
                                <p:cTn id="67" presetID="1" presetClass="entr" presetSubtype="0" fill="hold" grpId="1" nodeType="withEffect">
                                  <p:stCondLst>
                                    <p:cond delay="0"/>
                                  </p:stCondLst>
                                  <p:iterate type="lt">
                                    <p:tmAbs val="0"/>
                                  </p:iterate>
                                  <p:childTnLst>
                                    <p:set>
                                      <p:cBhvr>
                                        <p:cTn id="68"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cpL01S02_Clip_1.wav"/>
                                        </p:tgtEl>
                                      </p:cMediaNode>
                                    </p:audio>
                                  </p:subTnLst>
                                </p:cTn>
                              </p:par>
                              <p:par>
                                <p:cTn id="69" presetID="64" presetClass="path" presetSubtype="0" accel="50000" decel="50000" fill="hold" nodeType="withEffect">
                                  <p:stCondLst>
                                    <p:cond delay="0"/>
                                  </p:stCondLst>
                                  <p:childTnLst>
                                    <p:animMotion origin="layout" path="M 0.10868 0.04351 L 0.10642 -0.13843 " pathEditMode="fixed" rAng="0" ptsTypes="AA">
                                      <p:cBhvr>
                                        <p:cTn id="70" dur="1000" fill="hold"/>
                                        <p:tgtEl>
                                          <p:spTgt spid="35"/>
                                        </p:tgtEl>
                                        <p:attrNameLst>
                                          <p:attrName>ppt_x</p:attrName>
                                          <p:attrName>ppt_y</p:attrName>
                                        </p:attrNameLst>
                                      </p:cBhvr>
                                      <p:rCtr x="-122" y="-9097"/>
                                    </p:animMotion>
                                  </p:childTnLst>
                                </p:cTn>
                              </p:par>
                              <p:par>
                                <p:cTn id="71" presetID="64" presetClass="path" presetSubtype="0" accel="50000" decel="50000" fill="hold" nodeType="withEffect">
                                  <p:stCondLst>
                                    <p:cond delay="0"/>
                                  </p:stCondLst>
                                  <p:childTnLst>
                                    <p:animMotion origin="layout" path="M 0.10799 0.04237 L 0.10574 -0.2375 " pathEditMode="fixed" rAng="0" ptsTypes="AA">
                                      <p:cBhvr>
                                        <p:cTn id="72" dur="1000" fill="hold"/>
                                        <p:tgtEl>
                                          <p:spTgt spid="45"/>
                                        </p:tgtEl>
                                        <p:attrNameLst>
                                          <p:attrName>ppt_x</p:attrName>
                                          <p:attrName>ppt_y</p:attrName>
                                        </p:attrNameLst>
                                      </p:cBhvr>
                                      <p:rCtr x="-122" y="-14005"/>
                                    </p:animMotion>
                                  </p:childTnLst>
                                </p:cTn>
                              </p:par>
                            </p:childTnLst>
                          </p:cTn>
                        </p:par>
                        <p:par>
                          <p:cTn id="73" fill="hold">
                            <p:stCondLst>
                              <p:cond delay="12400"/>
                            </p:stCondLst>
                            <p:childTnLst>
                              <p:par>
                                <p:cTn id="74" presetID="2" presetClass="exit" presetSubtype="4" fill="hold" nodeType="afterEffect">
                                  <p:stCondLst>
                                    <p:cond delay="0"/>
                                  </p:stCondLst>
                                  <p:childTnLst>
                                    <p:anim calcmode="lin" valueType="num">
                                      <p:cBhvr additive="base">
                                        <p:cTn id="75" dur="500"/>
                                        <p:tgtEl>
                                          <p:spTgt spid="35"/>
                                        </p:tgtEl>
                                        <p:attrNameLst>
                                          <p:attrName>ppt_x</p:attrName>
                                        </p:attrNameLst>
                                      </p:cBhvr>
                                      <p:tavLst>
                                        <p:tav tm="0">
                                          <p:val>
                                            <p:strVal val="ppt_x"/>
                                          </p:val>
                                        </p:tav>
                                        <p:tav tm="100000">
                                          <p:val>
                                            <p:strVal val="ppt_x"/>
                                          </p:val>
                                        </p:tav>
                                      </p:tavLst>
                                    </p:anim>
                                    <p:anim calcmode="lin" valueType="num">
                                      <p:cBhvr additive="base">
                                        <p:cTn id="76" dur="500"/>
                                        <p:tgtEl>
                                          <p:spTgt spid="35"/>
                                        </p:tgtEl>
                                        <p:attrNameLst>
                                          <p:attrName>ppt_y</p:attrName>
                                        </p:attrNameLst>
                                      </p:cBhvr>
                                      <p:tavLst>
                                        <p:tav tm="0">
                                          <p:val>
                                            <p:strVal val="ppt_y"/>
                                          </p:val>
                                        </p:tav>
                                        <p:tav tm="100000">
                                          <p:val>
                                            <p:strVal val="1+ppt_h/2"/>
                                          </p:val>
                                        </p:tav>
                                      </p:tavLst>
                                    </p:anim>
                                    <p:set>
                                      <p:cBhvr>
                                        <p:cTn id="77" dur="1" fill="hold">
                                          <p:stCondLst>
                                            <p:cond delay="499"/>
                                          </p:stCondLst>
                                        </p:cTn>
                                        <p:tgtEl>
                                          <p:spTgt spid="35"/>
                                        </p:tgtEl>
                                        <p:attrNameLst>
                                          <p:attrName>style.visibility</p:attrName>
                                        </p:attrNameLst>
                                      </p:cBhvr>
                                      <p:to>
                                        <p:strVal val="hidden"/>
                                      </p:to>
                                    </p:set>
                                  </p:childTnLst>
                                </p:cTn>
                              </p:par>
                              <p:par>
                                <p:cTn id="78" presetID="2" presetClass="exit" presetSubtype="4" fill="hold" nodeType="withEffect">
                                  <p:stCondLst>
                                    <p:cond delay="0"/>
                                  </p:stCondLst>
                                  <p:childTnLst>
                                    <p:anim calcmode="lin" valueType="num">
                                      <p:cBhvr additive="base">
                                        <p:cTn id="79" dur="500"/>
                                        <p:tgtEl>
                                          <p:spTgt spid="45"/>
                                        </p:tgtEl>
                                        <p:attrNameLst>
                                          <p:attrName>ppt_x</p:attrName>
                                        </p:attrNameLst>
                                      </p:cBhvr>
                                      <p:tavLst>
                                        <p:tav tm="0">
                                          <p:val>
                                            <p:strVal val="ppt_x"/>
                                          </p:val>
                                        </p:tav>
                                        <p:tav tm="100000">
                                          <p:val>
                                            <p:strVal val="ppt_x"/>
                                          </p:val>
                                        </p:tav>
                                      </p:tavLst>
                                    </p:anim>
                                    <p:anim calcmode="lin" valueType="num">
                                      <p:cBhvr additive="base">
                                        <p:cTn id="80" dur="500"/>
                                        <p:tgtEl>
                                          <p:spTgt spid="45"/>
                                        </p:tgtEl>
                                        <p:attrNameLst>
                                          <p:attrName>ppt_y</p:attrName>
                                        </p:attrNameLst>
                                      </p:cBhvr>
                                      <p:tavLst>
                                        <p:tav tm="0">
                                          <p:val>
                                            <p:strVal val="ppt_y"/>
                                          </p:val>
                                        </p:tav>
                                        <p:tav tm="100000">
                                          <p:val>
                                            <p:strVal val="1+ppt_h/2"/>
                                          </p:val>
                                        </p:tav>
                                      </p:tavLst>
                                    </p:anim>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2900"/>
                            </p:stCondLst>
                            <p:childTnLst>
                              <p:par>
                                <p:cTn id="83" presetID="22" presetClass="entr" presetSubtype="8" fill="hold" grpId="0" nodeType="afterEffect">
                                  <p:stCondLst>
                                    <p:cond delay="0"/>
                                  </p:stCondLst>
                                  <p:iterate type="lt">
                                    <p:tmPct val="10000"/>
                                  </p:iterate>
                                  <p:childTnLst>
                                    <p:set>
                                      <p:cBhvr>
                                        <p:cTn id="84" dur="1" fill="hold">
                                          <p:stCondLst>
                                            <p:cond delay="0"/>
                                          </p:stCondLst>
                                        </p:cTn>
                                        <p:tgtEl>
                                          <p:spTgt spid="85"/>
                                        </p:tgtEl>
                                        <p:attrNameLst>
                                          <p:attrName>style.visibility</p:attrName>
                                        </p:attrNameLst>
                                      </p:cBhvr>
                                      <p:to>
                                        <p:strVal val="visible"/>
                                      </p:to>
                                    </p:set>
                                    <p:animEffect transition="in" filter="wipe(left)">
                                      <p:cBhvr>
                                        <p:cTn id="85" dur="500"/>
                                        <p:tgtEl>
                                          <p:spTgt spid="85"/>
                                        </p:tgtEl>
                                      </p:cBhvr>
                                    </p:animEffect>
                                  </p:childTnLst>
                                </p:cTn>
                              </p:par>
                              <p:par>
                                <p:cTn id="86" presetID="1" presetClass="entr" presetSubtype="0" fill="hold" grpId="1" nodeType="withEffect">
                                  <p:stCondLst>
                                    <p:cond delay="0"/>
                                  </p:stCondLst>
                                  <p:iterate type="lt">
                                    <p:tmAbs val="0"/>
                                  </p:iterate>
                                  <p:childTnLst>
                                    <p:set>
                                      <p:cBhvr>
                                        <p:cTn id="87" dur="1" fill="hold">
                                          <p:stCondLst>
                                            <p:cond delay="11999"/>
                                          </p:stCondLst>
                                        </p:cTn>
                                        <p:tgtEl>
                                          <p:spTgt spid="85"/>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cpL01S02_Clip_2_1.wav"/>
                                        </p:tgtEl>
                                      </p:cMediaNode>
                                    </p:audio>
                                  </p:subTnLst>
                                </p:cTn>
                              </p:par>
                            </p:childTnLst>
                          </p:cTn>
                        </p:par>
                        <p:par>
                          <p:cTn id="88" fill="hold">
                            <p:stCondLst>
                              <p:cond delay="24900"/>
                            </p:stCondLst>
                            <p:childTnLst>
                              <p:par>
                                <p:cTn id="89" presetID="22" presetClass="entr" presetSubtype="8" fill="hold" grpId="0" nodeType="afterEffect">
                                  <p:stCondLst>
                                    <p:cond delay="0"/>
                                  </p:stCondLst>
                                  <p:iterate type="lt">
                                    <p:tmPct val="10000"/>
                                  </p:iterate>
                                  <p:childTnLst>
                                    <p:set>
                                      <p:cBhvr>
                                        <p:cTn id="90" dur="1" fill="hold">
                                          <p:stCondLst>
                                            <p:cond delay="0"/>
                                          </p:stCondLst>
                                        </p:cTn>
                                        <p:tgtEl>
                                          <p:spTgt spid="57"/>
                                        </p:tgtEl>
                                        <p:attrNameLst>
                                          <p:attrName>style.visibility</p:attrName>
                                        </p:attrNameLst>
                                      </p:cBhvr>
                                      <p:to>
                                        <p:strVal val="visible"/>
                                      </p:to>
                                    </p:set>
                                    <p:animEffect transition="in" filter="wipe(left)">
                                      <p:cBhvr>
                                        <p:cTn id="91" dur="500"/>
                                        <p:tgtEl>
                                          <p:spTgt spid="57"/>
                                        </p:tgtEl>
                                      </p:cBhvr>
                                    </p:animEffect>
                                  </p:childTnLst>
                                </p:cTn>
                              </p:par>
                              <p:par>
                                <p:cTn id="92" presetID="1" presetClass="entr" presetSubtype="0" fill="hold" grpId="1" nodeType="withEffect">
                                  <p:stCondLst>
                                    <p:cond delay="0"/>
                                  </p:stCondLst>
                                  <p:iterate type="lt">
                                    <p:tmAbs val="0"/>
                                  </p:iterate>
                                  <p:childTnLst>
                                    <p:set>
                                      <p:cBhvr>
                                        <p:cTn id="93" dur="1" fill="hold">
                                          <p:stCondLst>
                                            <p:cond delay="11999"/>
                                          </p:stCondLst>
                                        </p:cTn>
                                        <p:tgtEl>
                                          <p:spTgt spid="5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cpL01S02_Clip_2_1.wav"/>
                                        </p:tgtEl>
                                      </p:cMediaNode>
                                    </p:audio>
                                  </p:subTnLst>
                                </p:cTn>
                              </p:par>
                            </p:childTnLst>
                          </p:cTn>
                        </p:par>
                        <p:par>
                          <p:cTn id="94" fill="hold">
                            <p:stCondLst>
                              <p:cond delay="36900"/>
                            </p:stCondLst>
                            <p:childTnLst>
                              <p:par>
                                <p:cTn id="95" presetID="22" presetClass="entr" presetSubtype="8" fill="hold" grpId="0" nodeType="afterEffect">
                                  <p:stCondLst>
                                    <p:cond delay="0"/>
                                  </p:stCondLst>
                                  <p:iterate type="lt">
                                    <p:tmPct val="10000"/>
                                  </p:iterate>
                                  <p:childTnLst>
                                    <p:set>
                                      <p:cBhvr>
                                        <p:cTn id="96" dur="1" fill="hold">
                                          <p:stCondLst>
                                            <p:cond delay="0"/>
                                          </p:stCondLst>
                                        </p:cTn>
                                        <p:tgtEl>
                                          <p:spTgt spid="59"/>
                                        </p:tgtEl>
                                        <p:attrNameLst>
                                          <p:attrName>style.visibility</p:attrName>
                                        </p:attrNameLst>
                                      </p:cBhvr>
                                      <p:to>
                                        <p:strVal val="visible"/>
                                      </p:to>
                                    </p:set>
                                    <p:animEffect transition="in" filter="wipe(left)">
                                      <p:cBhvr>
                                        <p:cTn id="97" dur="500"/>
                                        <p:tgtEl>
                                          <p:spTgt spid="59"/>
                                        </p:tgtEl>
                                      </p:cBhvr>
                                    </p:animEffect>
                                  </p:childTnLst>
                                </p:cTn>
                              </p:par>
                              <p:par>
                                <p:cTn id="98" presetID="1" presetClass="entr" presetSubtype="0" fill="hold" grpId="1" nodeType="withEffect">
                                  <p:stCondLst>
                                    <p:cond delay="0"/>
                                  </p:stCondLst>
                                  <p:iterate type="lt">
                                    <p:tmAbs val="0"/>
                                  </p:iterate>
                                  <p:childTnLst>
                                    <p:set>
                                      <p:cBhvr>
                                        <p:cTn id="99" dur="1" fill="hold">
                                          <p:stCondLst>
                                            <p:cond delay="11999"/>
                                          </p:stCondLst>
                                        </p:cTn>
                                        <p:tgtEl>
                                          <p:spTgt spid="59"/>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5" name="cpL01S02_Clip_2_1.wav"/>
                                        </p:tgtEl>
                                      </p:cMediaNode>
                                    </p:audio>
                                  </p:subTnLst>
                                </p:cTn>
                              </p:par>
                            </p:childTnLst>
                          </p:cTn>
                        </p:par>
                        <p:par>
                          <p:cTn id="100" fill="hold">
                            <p:stCondLst>
                              <p:cond delay="48900"/>
                            </p:stCondLst>
                            <p:childTnLst>
                              <p:par>
                                <p:cTn id="101" presetID="22" presetClass="entr" presetSubtype="8" fill="hold" grpId="0" nodeType="afterEffect">
                                  <p:stCondLst>
                                    <p:cond delay="0"/>
                                  </p:stCondLst>
                                  <p:iterate type="lt">
                                    <p:tmPct val="10000"/>
                                  </p:iterate>
                                  <p:childTnLst>
                                    <p:set>
                                      <p:cBhvr>
                                        <p:cTn id="102" dur="1" fill="hold">
                                          <p:stCondLst>
                                            <p:cond delay="0"/>
                                          </p:stCondLst>
                                        </p:cTn>
                                        <p:tgtEl>
                                          <p:spTgt spid="60"/>
                                        </p:tgtEl>
                                        <p:attrNameLst>
                                          <p:attrName>style.visibility</p:attrName>
                                        </p:attrNameLst>
                                      </p:cBhvr>
                                      <p:to>
                                        <p:strVal val="visible"/>
                                      </p:to>
                                    </p:set>
                                    <p:animEffect transition="in" filter="wipe(left)">
                                      <p:cBhvr>
                                        <p:cTn id="103" dur="500"/>
                                        <p:tgtEl>
                                          <p:spTgt spid="60"/>
                                        </p:tgtEl>
                                      </p:cBhvr>
                                    </p:animEffect>
                                  </p:childTnLst>
                                </p:cTn>
                              </p:par>
                              <p:par>
                                <p:cTn id="104" presetID="1" presetClass="entr" presetSubtype="0" fill="hold" grpId="1" nodeType="withEffect">
                                  <p:stCondLst>
                                    <p:cond delay="0"/>
                                  </p:stCondLst>
                                  <p:iterate type="lt">
                                    <p:tmAbs val="0"/>
                                  </p:iterate>
                                  <p:childTnLst>
                                    <p:set>
                                      <p:cBhvr>
                                        <p:cTn id="105" dur="1" fill="hold">
                                          <p:stCondLst>
                                            <p:cond delay="11999"/>
                                          </p:stCondLst>
                                        </p:cTn>
                                        <p:tgtEl>
                                          <p:spTgt spid="60"/>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pL01S02_Clip_2_1.wav"/>
                                        </p:tgtEl>
                                      </p:cMediaNode>
                                    </p:audio>
                                  </p:subTnLst>
                                </p:cTn>
                              </p:par>
                            </p:childTnLst>
                          </p:cTn>
                        </p:par>
                        <p:par>
                          <p:cTn id="106" fill="hold">
                            <p:stCondLst>
                              <p:cond delay="60900"/>
                            </p:stCondLst>
                            <p:childTnLst>
                              <p:par>
                                <p:cTn id="107" presetID="22" presetClass="entr" presetSubtype="8" fill="hold" grpId="0" nodeType="afterEffect">
                                  <p:stCondLst>
                                    <p:cond delay="0"/>
                                  </p:stCondLst>
                                  <p:iterate type="lt">
                                    <p:tmPct val="10000"/>
                                  </p:iterate>
                                  <p:childTnLst>
                                    <p:set>
                                      <p:cBhvr>
                                        <p:cTn id="108" dur="1" fill="hold">
                                          <p:stCondLst>
                                            <p:cond delay="0"/>
                                          </p:stCondLst>
                                        </p:cTn>
                                        <p:tgtEl>
                                          <p:spTgt spid="61"/>
                                        </p:tgtEl>
                                        <p:attrNameLst>
                                          <p:attrName>style.visibility</p:attrName>
                                        </p:attrNameLst>
                                      </p:cBhvr>
                                      <p:to>
                                        <p:strVal val="visible"/>
                                      </p:to>
                                    </p:set>
                                    <p:animEffect transition="in" filter="wipe(left)">
                                      <p:cBhvr>
                                        <p:cTn id="109" dur="500"/>
                                        <p:tgtEl>
                                          <p:spTgt spid="61"/>
                                        </p:tgtEl>
                                      </p:cBhvr>
                                    </p:animEffect>
                                  </p:childTnLst>
                                </p:cTn>
                              </p:par>
                              <p:par>
                                <p:cTn id="110" presetID="1" presetClass="entr" presetSubtype="0" fill="hold" grpId="1" nodeType="withEffect">
                                  <p:stCondLst>
                                    <p:cond delay="0"/>
                                  </p:stCondLst>
                                  <p:iterate type="lt">
                                    <p:tmAbs val="0"/>
                                  </p:iterate>
                                  <p:childTnLst>
                                    <p:set>
                                      <p:cBhvr>
                                        <p:cTn id="111" dur="1" fill="hold">
                                          <p:stCondLst>
                                            <p:cond delay="11999"/>
                                          </p:stCondLst>
                                        </p:cTn>
                                        <p:tgtEl>
                                          <p:spTgt spid="61"/>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cpL01S02_Clip_2_1.wav"/>
                                        </p:tgtEl>
                                      </p:cMediaNode>
                                    </p:audio>
                                  </p:subTnLst>
                                </p:cTn>
                              </p:par>
                            </p:childTnLst>
                          </p:cTn>
                        </p:par>
                        <p:par>
                          <p:cTn id="112" fill="hold">
                            <p:stCondLst>
                              <p:cond delay="72900"/>
                            </p:stCondLst>
                            <p:childTnLst>
                              <p:par>
                                <p:cTn id="113" presetID="22" presetClass="entr" presetSubtype="8" fill="hold" grpId="0" nodeType="afterEffect">
                                  <p:stCondLst>
                                    <p:cond delay="0"/>
                                  </p:stCondLst>
                                  <p:iterate type="lt">
                                    <p:tmPct val="10000"/>
                                  </p:iterate>
                                  <p:childTnLst>
                                    <p:set>
                                      <p:cBhvr>
                                        <p:cTn id="114" dur="1" fill="hold">
                                          <p:stCondLst>
                                            <p:cond delay="0"/>
                                          </p:stCondLst>
                                        </p:cTn>
                                        <p:tgtEl>
                                          <p:spTgt spid="62"/>
                                        </p:tgtEl>
                                        <p:attrNameLst>
                                          <p:attrName>style.visibility</p:attrName>
                                        </p:attrNameLst>
                                      </p:cBhvr>
                                      <p:to>
                                        <p:strVal val="visible"/>
                                      </p:to>
                                    </p:set>
                                    <p:animEffect transition="in" filter="wipe(left)">
                                      <p:cBhvr>
                                        <p:cTn id="115" dur="500"/>
                                        <p:tgtEl>
                                          <p:spTgt spid="62"/>
                                        </p:tgtEl>
                                      </p:cBhvr>
                                    </p:animEffect>
                                  </p:childTnLst>
                                </p:cTn>
                              </p:par>
                              <p:par>
                                <p:cTn id="116" presetID="1" presetClass="entr" presetSubtype="0" fill="hold" grpId="1" nodeType="withEffect">
                                  <p:stCondLst>
                                    <p:cond delay="0"/>
                                  </p:stCondLst>
                                  <p:iterate type="lt">
                                    <p:tmAbs val="0"/>
                                  </p:iterate>
                                  <p:childTnLst>
                                    <p:set>
                                      <p:cBhvr>
                                        <p:cTn id="117" dur="1" fill="hold">
                                          <p:stCondLst>
                                            <p:cond delay="11999"/>
                                          </p:stCondLst>
                                        </p:cTn>
                                        <p:tgtEl>
                                          <p:spTgt spid="62"/>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cpL01S02_Clip_2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8" restart="whenNotActive" fill="hold" evtFilter="cancelBubble" nodeType="interactiveSeq">
                <p:stCondLst>
                  <p:cond evt="onClick" delay="0">
                    <p:tgtEl>
                      <p:spTgt spid="5"/>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grpId="1" nodeType="clickEffect">
                                  <p:stCondLst>
                                    <p:cond delay="0"/>
                                  </p:stCondLst>
                                  <p:iterate type="lt">
                                    <p:tmPct val="0"/>
                                  </p:iterate>
                                  <p:childTnLst>
                                    <p:animEffect transition="out" filter="fade">
                                      <p:cBhvr>
                                        <p:cTn id="122" dur="500" tmFilter="0, 0; .2, .5; .8, .5; 1, 0"/>
                                        <p:tgtEl>
                                          <p:spTgt spid="5"/>
                                        </p:tgtEl>
                                      </p:cBhvr>
                                    </p:animEffect>
                                    <p:animScale>
                                      <p:cBhvr>
                                        <p:cTn id="123" dur="250" autoRev="1" fill="hold"/>
                                        <p:tgtEl>
                                          <p:spTgt spid="5"/>
                                        </p:tgtEl>
                                      </p:cBhvr>
                                      <p:by x="105000" y="105000"/>
                                    </p:animScale>
                                  </p:childTnLst>
                                </p:cTn>
                              </p:par>
                              <p:par>
                                <p:cTn id="124" presetID="9" presetClass="entr" presetSubtype="0" fill="hold" grpId="1" nodeType="with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dissolve">
                                      <p:cBhvr>
                                        <p:cTn id="126" dur="500"/>
                                        <p:tgtEl>
                                          <p:spTgt spid="16"/>
                                        </p:tgtEl>
                                      </p:cBhvr>
                                    </p:animEffect>
                                  </p:childTnLst>
                                </p:cTn>
                              </p:par>
                            </p:childTnLst>
                          </p:cTn>
                        </p:par>
                        <p:par>
                          <p:cTn id="127" fill="hold">
                            <p:stCondLst>
                              <p:cond delay="500"/>
                            </p:stCondLst>
                            <p:childTnLst>
                              <p:par>
                                <p:cTn id="128" presetID="22" presetClass="entr" presetSubtype="8" fill="hold" grpId="0" nodeType="afterEffect">
                                  <p:stCondLst>
                                    <p:cond delay="0"/>
                                  </p:stCondLst>
                                  <p:iterate type="lt">
                                    <p:tmPct val="10000"/>
                                  </p:iterate>
                                  <p:childTnLst>
                                    <p:set>
                                      <p:cBhvr>
                                        <p:cTn id="129" dur="1" fill="hold">
                                          <p:stCondLst>
                                            <p:cond delay="0"/>
                                          </p:stCondLst>
                                        </p:cTn>
                                        <p:tgtEl>
                                          <p:spTgt spid="29"/>
                                        </p:tgtEl>
                                        <p:attrNameLst>
                                          <p:attrName>style.visibility</p:attrName>
                                        </p:attrNameLst>
                                      </p:cBhvr>
                                      <p:to>
                                        <p:strVal val="visible"/>
                                      </p:to>
                                    </p:set>
                                    <p:animEffect transition="in" filter="wipe(left)">
                                      <p:cBhvr>
                                        <p:cTn id="130" dur="1000"/>
                                        <p:tgtEl>
                                          <p:spTgt spid="29"/>
                                        </p:tgtEl>
                                      </p:cBhvr>
                                    </p:animEffect>
                                  </p:childTnLst>
                                </p:cTn>
                              </p:par>
                              <p:par>
                                <p:cTn id="131" presetID="1" presetClass="entr" presetSubtype="0" fill="hold" grpId="1" nodeType="withEffect">
                                  <p:stCondLst>
                                    <p:cond delay="0"/>
                                  </p:stCondLst>
                                  <p:iterate type="lt">
                                    <p:tmAbs val="0"/>
                                  </p:iterate>
                                  <p:childTnLst>
                                    <p:set>
                                      <p:cBhvr>
                                        <p:cTn id="132"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6" name="cpL01S02_Clip_2.wav"/>
                                        </p:tgtEl>
                                      </p:cMediaNode>
                                    </p:audio>
                                  </p:subTnLst>
                                </p:cTn>
                              </p:par>
                              <p:par>
                                <p:cTn id="133" presetID="64" presetClass="path" presetSubtype="0" accel="50000" decel="50000" fill="hold" nodeType="withEffect">
                                  <p:stCondLst>
                                    <p:cond delay="0"/>
                                  </p:stCondLst>
                                  <p:childTnLst>
                                    <p:animMotion origin="layout" path="M 0.08889 0.04236 L 0.08663 -0.13959 " pathEditMode="relative" rAng="0" ptsTypes="AA">
                                      <p:cBhvr>
                                        <p:cTn id="134" dur="1000" fill="hold"/>
                                        <p:tgtEl>
                                          <p:spTgt spid="37"/>
                                        </p:tgtEl>
                                        <p:attrNameLst>
                                          <p:attrName>ppt_x</p:attrName>
                                          <p:attrName>ppt_y</p:attrName>
                                        </p:attrNameLst>
                                      </p:cBhvr>
                                      <p:rCtr x="-122" y="-9097"/>
                                    </p:animMotion>
                                  </p:childTnLst>
                                </p:cTn>
                              </p:par>
                              <p:par>
                                <p:cTn id="135" presetID="64" presetClass="path" presetSubtype="0" accel="50000" decel="50000" fill="hold" nodeType="withEffect">
                                  <p:stCondLst>
                                    <p:cond delay="0"/>
                                  </p:stCondLst>
                                  <p:childTnLst>
                                    <p:animMotion origin="layout" path="M 0.08732 0.04101 L 0.08507 -0.23885 " pathEditMode="fixed" rAng="0" ptsTypes="AA">
                                      <p:cBhvr>
                                        <p:cTn id="136" dur="1000" fill="hold"/>
                                        <p:tgtEl>
                                          <p:spTgt spid="50"/>
                                        </p:tgtEl>
                                        <p:attrNameLst>
                                          <p:attrName>ppt_x</p:attrName>
                                          <p:attrName>ppt_y</p:attrName>
                                        </p:attrNameLst>
                                      </p:cBhvr>
                                      <p:rCtr x="-122" y="-14005"/>
                                    </p:animMotion>
                                  </p:childTnLst>
                                </p:cTn>
                              </p:par>
                            </p:childTnLst>
                          </p:cTn>
                        </p:par>
                        <p:par>
                          <p:cTn id="137" fill="hold">
                            <p:stCondLst>
                              <p:cond delay="4200"/>
                            </p:stCondLst>
                            <p:childTnLst>
                              <p:par>
                                <p:cTn id="138" presetID="2" presetClass="exit" presetSubtype="4" fill="hold" nodeType="afterEffect">
                                  <p:stCondLst>
                                    <p:cond delay="0"/>
                                  </p:stCondLst>
                                  <p:childTnLst>
                                    <p:anim calcmode="lin" valueType="num">
                                      <p:cBhvr additive="base">
                                        <p:cTn id="139" dur="500"/>
                                        <p:tgtEl>
                                          <p:spTgt spid="37"/>
                                        </p:tgtEl>
                                        <p:attrNameLst>
                                          <p:attrName>ppt_x</p:attrName>
                                        </p:attrNameLst>
                                      </p:cBhvr>
                                      <p:tavLst>
                                        <p:tav tm="0">
                                          <p:val>
                                            <p:strVal val="ppt_x"/>
                                          </p:val>
                                        </p:tav>
                                        <p:tav tm="100000">
                                          <p:val>
                                            <p:strVal val="ppt_x"/>
                                          </p:val>
                                        </p:tav>
                                      </p:tavLst>
                                    </p:anim>
                                    <p:anim calcmode="lin" valueType="num">
                                      <p:cBhvr additive="base">
                                        <p:cTn id="140" dur="500"/>
                                        <p:tgtEl>
                                          <p:spTgt spid="37"/>
                                        </p:tgtEl>
                                        <p:attrNameLst>
                                          <p:attrName>ppt_y</p:attrName>
                                        </p:attrNameLst>
                                      </p:cBhvr>
                                      <p:tavLst>
                                        <p:tav tm="0">
                                          <p:val>
                                            <p:strVal val="ppt_y"/>
                                          </p:val>
                                        </p:tav>
                                        <p:tav tm="100000">
                                          <p:val>
                                            <p:strVal val="1+ppt_h/2"/>
                                          </p:val>
                                        </p:tav>
                                      </p:tavLst>
                                    </p:anim>
                                    <p:set>
                                      <p:cBhvr>
                                        <p:cTn id="141" dur="1" fill="hold">
                                          <p:stCondLst>
                                            <p:cond delay="499"/>
                                          </p:stCondLst>
                                        </p:cTn>
                                        <p:tgtEl>
                                          <p:spTgt spid="37"/>
                                        </p:tgtEl>
                                        <p:attrNameLst>
                                          <p:attrName>style.visibility</p:attrName>
                                        </p:attrNameLst>
                                      </p:cBhvr>
                                      <p:to>
                                        <p:strVal val="hidden"/>
                                      </p:to>
                                    </p:set>
                                  </p:childTnLst>
                                </p:cTn>
                              </p:par>
                              <p:par>
                                <p:cTn id="142" presetID="2" presetClass="exit" presetSubtype="4" fill="hold" nodeType="withEffect">
                                  <p:stCondLst>
                                    <p:cond delay="0"/>
                                  </p:stCondLst>
                                  <p:childTnLst>
                                    <p:anim calcmode="lin" valueType="num">
                                      <p:cBhvr additive="base">
                                        <p:cTn id="143" dur="500"/>
                                        <p:tgtEl>
                                          <p:spTgt spid="50"/>
                                        </p:tgtEl>
                                        <p:attrNameLst>
                                          <p:attrName>ppt_x</p:attrName>
                                        </p:attrNameLst>
                                      </p:cBhvr>
                                      <p:tavLst>
                                        <p:tav tm="0">
                                          <p:val>
                                            <p:strVal val="ppt_x"/>
                                          </p:val>
                                        </p:tav>
                                        <p:tav tm="100000">
                                          <p:val>
                                            <p:strVal val="ppt_x"/>
                                          </p:val>
                                        </p:tav>
                                      </p:tavLst>
                                    </p:anim>
                                    <p:anim calcmode="lin" valueType="num">
                                      <p:cBhvr additive="base">
                                        <p:cTn id="144" dur="500"/>
                                        <p:tgtEl>
                                          <p:spTgt spid="50"/>
                                        </p:tgtEl>
                                        <p:attrNameLst>
                                          <p:attrName>ppt_y</p:attrName>
                                        </p:attrNameLst>
                                      </p:cBhvr>
                                      <p:tavLst>
                                        <p:tav tm="0">
                                          <p:val>
                                            <p:strVal val="ppt_y"/>
                                          </p:val>
                                        </p:tav>
                                        <p:tav tm="100000">
                                          <p:val>
                                            <p:strVal val="1+ppt_h/2"/>
                                          </p:val>
                                        </p:tav>
                                      </p:tavLst>
                                    </p:anim>
                                    <p:set>
                                      <p:cBhvr>
                                        <p:cTn id="145" dur="1" fill="hold">
                                          <p:stCondLst>
                                            <p:cond delay="499"/>
                                          </p:stCondLst>
                                        </p:cTn>
                                        <p:tgtEl>
                                          <p:spTgt spid="50"/>
                                        </p:tgtEl>
                                        <p:attrNameLst>
                                          <p:attrName>style.visibility</p:attrName>
                                        </p:attrNameLst>
                                      </p:cBhvr>
                                      <p:to>
                                        <p:strVal val="hidden"/>
                                      </p:to>
                                    </p:set>
                                  </p:childTnLst>
                                </p:cTn>
                              </p:par>
                              <p:par>
                                <p:cTn id="146" presetID="64" presetClass="path" presetSubtype="0" accel="50000" decel="50000" fill="hold" nodeType="withEffect">
                                  <p:stCondLst>
                                    <p:cond delay="0"/>
                                  </p:stCondLst>
                                  <p:childTnLst>
                                    <p:animMotion origin="layout" path="M 0.06927 0.04236 L 0.06701 -0.13959 " pathEditMode="relative" rAng="0" ptsTypes="AA">
                                      <p:cBhvr>
                                        <p:cTn id="147" dur="1000" fill="hold"/>
                                        <p:tgtEl>
                                          <p:spTgt spid="38"/>
                                        </p:tgtEl>
                                        <p:attrNameLst>
                                          <p:attrName>ppt_x</p:attrName>
                                          <p:attrName>ppt_y</p:attrName>
                                        </p:attrNameLst>
                                      </p:cBhvr>
                                      <p:rCtr x="-122" y="-9097"/>
                                    </p:animMotion>
                                  </p:childTnLst>
                                </p:cTn>
                              </p:par>
                              <p:par>
                                <p:cTn id="148" presetID="64" presetClass="path" presetSubtype="0" accel="50000" decel="50000" fill="hold" nodeType="withEffect">
                                  <p:stCondLst>
                                    <p:cond delay="0"/>
                                  </p:stCondLst>
                                  <p:childTnLst>
                                    <p:animMotion origin="layout" path="M 0.06788 0.04242 L 0.06562 -0.23745 " pathEditMode="fixed" rAng="0" ptsTypes="AA">
                                      <p:cBhvr>
                                        <p:cTn id="149" dur="1000" fill="hold"/>
                                        <p:tgtEl>
                                          <p:spTgt spid="51"/>
                                        </p:tgtEl>
                                        <p:attrNameLst>
                                          <p:attrName>ppt_x</p:attrName>
                                          <p:attrName>ppt_y</p:attrName>
                                        </p:attrNameLst>
                                      </p:cBhvr>
                                      <p:rCtr x="-122" y="-14005"/>
                                    </p:animMotion>
                                  </p:childTnLst>
                                </p:cTn>
                              </p:par>
                            </p:childTnLst>
                          </p:cTn>
                        </p:par>
                        <p:par>
                          <p:cTn id="150" fill="hold">
                            <p:stCondLst>
                              <p:cond delay="5200"/>
                            </p:stCondLst>
                            <p:childTnLst>
                              <p:par>
                                <p:cTn id="151" presetID="2" presetClass="exit" presetSubtype="4" fill="hold" nodeType="afterEffect">
                                  <p:stCondLst>
                                    <p:cond delay="0"/>
                                  </p:stCondLst>
                                  <p:childTnLst>
                                    <p:anim calcmode="lin" valueType="num">
                                      <p:cBhvr additive="base">
                                        <p:cTn id="152" dur="500"/>
                                        <p:tgtEl>
                                          <p:spTgt spid="38"/>
                                        </p:tgtEl>
                                        <p:attrNameLst>
                                          <p:attrName>ppt_x</p:attrName>
                                        </p:attrNameLst>
                                      </p:cBhvr>
                                      <p:tavLst>
                                        <p:tav tm="0">
                                          <p:val>
                                            <p:strVal val="ppt_x"/>
                                          </p:val>
                                        </p:tav>
                                        <p:tav tm="100000">
                                          <p:val>
                                            <p:strVal val="ppt_x"/>
                                          </p:val>
                                        </p:tav>
                                      </p:tavLst>
                                    </p:anim>
                                    <p:anim calcmode="lin" valueType="num">
                                      <p:cBhvr additive="base">
                                        <p:cTn id="153" dur="500"/>
                                        <p:tgtEl>
                                          <p:spTgt spid="38"/>
                                        </p:tgtEl>
                                        <p:attrNameLst>
                                          <p:attrName>ppt_y</p:attrName>
                                        </p:attrNameLst>
                                      </p:cBhvr>
                                      <p:tavLst>
                                        <p:tav tm="0">
                                          <p:val>
                                            <p:strVal val="ppt_y"/>
                                          </p:val>
                                        </p:tav>
                                        <p:tav tm="100000">
                                          <p:val>
                                            <p:strVal val="1+ppt_h/2"/>
                                          </p:val>
                                        </p:tav>
                                      </p:tavLst>
                                    </p:anim>
                                    <p:set>
                                      <p:cBhvr>
                                        <p:cTn id="154" dur="1" fill="hold">
                                          <p:stCondLst>
                                            <p:cond delay="499"/>
                                          </p:stCondLst>
                                        </p:cTn>
                                        <p:tgtEl>
                                          <p:spTgt spid="38"/>
                                        </p:tgtEl>
                                        <p:attrNameLst>
                                          <p:attrName>style.visibility</p:attrName>
                                        </p:attrNameLst>
                                      </p:cBhvr>
                                      <p:to>
                                        <p:strVal val="hidden"/>
                                      </p:to>
                                    </p:set>
                                  </p:childTnLst>
                                </p:cTn>
                              </p:par>
                              <p:par>
                                <p:cTn id="155" presetID="2" presetClass="exit" presetSubtype="4" fill="hold" nodeType="withEffect">
                                  <p:stCondLst>
                                    <p:cond delay="0"/>
                                  </p:stCondLst>
                                  <p:childTnLst>
                                    <p:anim calcmode="lin" valueType="num">
                                      <p:cBhvr additive="base">
                                        <p:cTn id="156" dur="500"/>
                                        <p:tgtEl>
                                          <p:spTgt spid="51"/>
                                        </p:tgtEl>
                                        <p:attrNameLst>
                                          <p:attrName>ppt_x</p:attrName>
                                        </p:attrNameLst>
                                      </p:cBhvr>
                                      <p:tavLst>
                                        <p:tav tm="0">
                                          <p:val>
                                            <p:strVal val="ppt_x"/>
                                          </p:val>
                                        </p:tav>
                                        <p:tav tm="100000">
                                          <p:val>
                                            <p:strVal val="ppt_x"/>
                                          </p:val>
                                        </p:tav>
                                      </p:tavLst>
                                    </p:anim>
                                    <p:anim calcmode="lin" valueType="num">
                                      <p:cBhvr additive="base">
                                        <p:cTn id="157" dur="500"/>
                                        <p:tgtEl>
                                          <p:spTgt spid="51"/>
                                        </p:tgtEl>
                                        <p:attrNameLst>
                                          <p:attrName>ppt_y</p:attrName>
                                        </p:attrNameLst>
                                      </p:cBhvr>
                                      <p:tavLst>
                                        <p:tav tm="0">
                                          <p:val>
                                            <p:strVal val="ppt_y"/>
                                          </p:val>
                                        </p:tav>
                                        <p:tav tm="100000">
                                          <p:val>
                                            <p:strVal val="1+ppt_h/2"/>
                                          </p:val>
                                        </p:tav>
                                      </p:tavLst>
                                    </p:anim>
                                    <p:set>
                                      <p:cBhvr>
                                        <p:cTn id="158" dur="1" fill="hold">
                                          <p:stCondLst>
                                            <p:cond delay="499"/>
                                          </p:stCondLst>
                                        </p:cTn>
                                        <p:tgtEl>
                                          <p:spTgt spid="51"/>
                                        </p:tgtEl>
                                        <p:attrNameLst>
                                          <p:attrName>style.visibility</p:attrName>
                                        </p:attrNameLst>
                                      </p:cBhvr>
                                      <p:to>
                                        <p:strVal val="hidden"/>
                                      </p:to>
                                    </p:set>
                                  </p:childTnLst>
                                </p:cTn>
                              </p:par>
                              <p:par>
                                <p:cTn id="159" presetID="64" presetClass="path" presetSubtype="0" accel="50000" decel="50000" fill="hold" nodeType="withEffect">
                                  <p:stCondLst>
                                    <p:cond delay="0"/>
                                  </p:stCondLst>
                                  <p:childTnLst>
                                    <p:animMotion origin="layout" path="M 0.04948 0.04166 L 0.04722 -0.14028 " pathEditMode="relative" rAng="0" ptsTypes="AA">
                                      <p:cBhvr>
                                        <p:cTn id="160" dur="1000" fill="hold"/>
                                        <p:tgtEl>
                                          <p:spTgt spid="39"/>
                                        </p:tgtEl>
                                        <p:attrNameLst>
                                          <p:attrName>ppt_x</p:attrName>
                                          <p:attrName>ppt_y</p:attrName>
                                        </p:attrNameLst>
                                      </p:cBhvr>
                                      <p:rCtr x="-122" y="-9097"/>
                                    </p:animMotion>
                                  </p:childTnLst>
                                </p:cTn>
                              </p:par>
                              <p:par>
                                <p:cTn id="161" presetID="64" presetClass="path" presetSubtype="0" accel="50000" decel="50000" fill="hold" nodeType="withEffect">
                                  <p:stCondLst>
                                    <p:cond delay="0"/>
                                  </p:stCondLst>
                                  <p:childTnLst>
                                    <p:animMotion origin="layout" path="M 0.04878 0.04144 L 0.04653 -0.23842 " pathEditMode="fixed" rAng="0" ptsTypes="AA">
                                      <p:cBhvr>
                                        <p:cTn id="162" dur="1000" fill="hold"/>
                                        <p:tgtEl>
                                          <p:spTgt spid="52"/>
                                        </p:tgtEl>
                                        <p:attrNameLst>
                                          <p:attrName>ppt_x</p:attrName>
                                          <p:attrName>ppt_y</p:attrName>
                                        </p:attrNameLst>
                                      </p:cBhvr>
                                      <p:rCtr x="-122" y="-14005"/>
                                    </p:animMotion>
                                  </p:childTnLst>
                                </p:cTn>
                              </p:par>
                            </p:childTnLst>
                          </p:cTn>
                        </p:par>
                        <p:par>
                          <p:cTn id="163" fill="hold">
                            <p:stCondLst>
                              <p:cond delay="6200"/>
                            </p:stCondLst>
                            <p:childTnLst>
                              <p:par>
                                <p:cTn id="164" presetID="2" presetClass="exit" presetSubtype="4" fill="hold" nodeType="afterEffect">
                                  <p:stCondLst>
                                    <p:cond delay="0"/>
                                  </p:stCondLst>
                                  <p:childTnLst>
                                    <p:anim calcmode="lin" valueType="num">
                                      <p:cBhvr additive="base">
                                        <p:cTn id="165" dur="500"/>
                                        <p:tgtEl>
                                          <p:spTgt spid="39"/>
                                        </p:tgtEl>
                                        <p:attrNameLst>
                                          <p:attrName>ppt_x</p:attrName>
                                        </p:attrNameLst>
                                      </p:cBhvr>
                                      <p:tavLst>
                                        <p:tav tm="0">
                                          <p:val>
                                            <p:strVal val="ppt_x"/>
                                          </p:val>
                                        </p:tav>
                                        <p:tav tm="100000">
                                          <p:val>
                                            <p:strVal val="ppt_x"/>
                                          </p:val>
                                        </p:tav>
                                      </p:tavLst>
                                    </p:anim>
                                    <p:anim calcmode="lin" valueType="num">
                                      <p:cBhvr additive="base">
                                        <p:cTn id="166" dur="500"/>
                                        <p:tgtEl>
                                          <p:spTgt spid="39"/>
                                        </p:tgtEl>
                                        <p:attrNameLst>
                                          <p:attrName>ppt_y</p:attrName>
                                        </p:attrNameLst>
                                      </p:cBhvr>
                                      <p:tavLst>
                                        <p:tav tm="0">
                                          <p:val>
                                            <p:strVal val="ppt_y"/>
                                          </p:val>
                                        </p:tav>
                                        <p:tav tm="100000">
                                          <p:val>
                                            <p:strVal val="1+ppt_h/2"/>
                                          </p:val>
                                        </p:tav>
                                      </p:tavLst>
                                    </p:anim>
                                    <p:set>
                                      <p:cBhvr>
                                        <p:cTn id="167" dur="1" fill="hold">
                                          <p:stCondLst>
                                            <p:cond delay="499"/>
                                          </p:stCondLst>
                                        </p:cTn>
                                        <p:tgtEl>
                                          <p:spTgt spid="39"/>
                                        </p:tgtEl>
                                        <p:attrNameLst>
                                          <p:attrName>style.visibility</p:attrName>
                                        </p:attrNameLst>
                                      </p:cBhvr>
                                      <p:to>
                                        <p:strVal val="hidden"/>
                                      </p:to>
                                    </p:set>
                                  </p:childTnLst>
                                </p:cTn>
                              </p:par>
                              <p:par>
                                <p:cTn id="168" presetID="2" presetClass="exit" presetSubtype="4" fill="hold" nodeType="withEffect">
                                  <p:stCondLst>
                                    <p:cond delay="0"/>
                                  </p:stCondLst>
                                  <p:childTnLst>
                                    <p:anim calcmode="lin" valueType="num">
                                      <p:cBhvr additive="base">
                                        <p:cTn id="169" dur="500"/>
                                        <p:tgtEl>
                                          <p:spTgt spid="52"/>
                                        </p:tgtEl>
                                        <p:attrNameLst>
                                          <p:attrName>ppt_x</p:attrName>
                                        </p:attrNameLst>
                                      </p:cBhvr>
                                      <p:tavLst>
                                        <p:tav tm="0">
                                          <p:val>
                                            <p:strVal val="ppt_x"/>
                                          </p:val>
                                        </p:tav>
                                        <p:tav tm="100000">
                                          <p:val>
                                            <p:strVal val="ppt_x"/>
                                          </p:val>
                                        </p:tav>
                                      </p:tavLst>
                                    </p:anim>
                                    <p:anim calcmode="lin" valueType="num">
                                      <p:cBhvr additive="base">
                                        <p:cTn id="170" dur="500"/>
                                        <p:tgtEl>
                                          <p:spTgt spid="52"/>
                                        </p:tgtEl>
                                        <p:attrNameLst>
                                          <p:attrName>ppt_y</p:attrName>
                                        </p:attrNameLst>
                                      </p:cBhvr>
                                      <p:tavLst>
                                        <p:tav tm="0">
                                          <p:val>
                                            <p:strVal val="ppt_y"/>
                                          </p:val>
                                        </p:tav>
                                        <p:tav tm="100000">
                                          <p:val>
                                            <p:strVal val="1+ppt_h/2"/>
                                          </p:val>
                                        </p:tav>
                                      </p:tavLst>
                                    </p:anim>
                                    <p:set>
                                      <p:cBhvr>
                                        <p:cTn id="171" dur="1" fill="hold">
                                          <p:stCondLst>
                                            <p:cond delay="499"/>
                                          </p:stCondLst>
                                        </p:cTn>
                                        <p:tgtEl>
                                          <p:spTgt spid="52"/>
                                        </p:tgtEl>
                                        <p:attrNameLst>
                                          <p:attrName>style.visibility</p:attrName>
                                        </p:attrNameLst>
                                      </p:cBhvr>
                                      <p:to>
                                        <p:strVal val="hidden"/>
                                      </p:to>
                                    </p:set>
                                  </p:childTnLst>
                                </p:cTn>
                              </p:par>
                            </p:childTnLst>
                          </p:cTn>
                        </p:par>
                        <p:par>
                          <p:cTn id="172" fill="hold">
                            <p:stCondLst>
                              <p:cond delay="6700"/>
                            </p:stCondLst>
                            <p:childTnLst>
                              <p:par>
                                <p:cTn id="173" presetID="16" presetClass="emph" presetSubtype="0" fill="hold" grpId="2" nodeType="afterEffect">
                                  <p:stCondLst>
                                    <p:cond delay="0"/>
                                  </p:stCondLst>
                                  <p:iterate type="lt">
                                    <p:tmPct val="4000"/>
                                  </p:iterate>
                                  <p:childTnLst>
                                    <p:set>
                                      <p:cBhvr override="childStyle">
                                        <p:cTn id="174" dur="500" fill="hold"/>
                                        <p:tgtEl>
                                          <p:spTgt spid="5"/>
                                        </p:tgtEl>
                                        <p:attrNameLst>
                                          <p:attrName>style.color</p:attrName>
                                        </p:attrNameLst>
                                      </p:cBhvr>
                                      <p:to>
                                        <p:clrVal>
                                          <a:srgbClr val="C00000"/>
                                        </p:clrVal>
                                      </p:to>
                                    </p:set>
                                    <p:set>
                                      <p:cBhvr>
                                        <p:cTn id="175" dur="500" fill="hold"/>
                                        <p:tgtEl>
                                          <p:spTgt spid="5"/>
                                        </p:tgtEl>
                                        <p:attrNameLst>
                                          <p:attrName>fillcolor</p:attrName>
                                        </p:attrNameLst>
                                      </p:cBhvr>
                                      <p:to>
                                        <p:clrVal>
                                          <a:srgbClr val="C00000"/>
                                        </p:clrVal>
                                      </p:to>
                                    </p:set>
                                    <p:set>
                                      <p:cBhvr>
                                        <p:cTn id="176"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77" restart="whenNotActive" fill="hold" evtFilter="cancelBubble" nodeType="interactiveSeq">
                <p:stCondLst>
                  <p:cond evt="onClick" delay="0">
                    <p:tgtEl>
                      <p:spTgt spid="33"/>
                    </p:tgtEl>
                  </p:cond>
                </p:stCondLst>
                <p:endSync evt="end" delay="0">
                  <p:rtn val="all"/>
                </p:endSync>
                <p:childTnLst>
                  <p:par>
                    <p:cTn id="178" fill="hold">
                      <p:stCondLst>
                        <p:cond delay="0"/>
                      </p:stCondLst>
                      <p:childTnLst>
                        <p:par>
                          <p:cTn id="179" fill="hold">
                            <p:stCondLst>
                              <p:cond delay="0"/>
                            </p:stCondLst>
                            <p:childTnLst>
                              <p:par>
                                <p:cTn id="180" presetID="26" presetClass="emph" presetSubtype="0" fill="hold" grpId="1" nodeType="clickEffect">
                                  <p:stCondLst>
                                    <p:cond delay="0"/>
                                  </p:stCondLst>
                                  <p:iterate type="lt">
                                    <p:tmPct val="0"/>
                                  </p:iterate>
                                  <p:childTnLst>
                                    <p:animEffect transition="out" filter="fade">
                                      <p:cBhvr>
                                        <p:cTn id="181" dur="500" tmFilter="0, 0; .2, .5; .8, .5; 1, 0"/>
                                        <p:tgtEl>
                                          <p:spTgt spid="33"/>
                                        </p:tgtEl>
                                      </p:cBhvr>
                                    </p:animEffect>
                                    <p:animScale>
                                      <p:cBhvr>
                                        <p:cTn id="182" dur="250" autoRev="1" fill="hold"/>
                                        <p:tgtEl>
                                          <p:spTgt spid="33"/>
                                        </p:tgtEl>
                                      </p:cBhvr>
                                      <p:by x="105000" y="105000"/>
                                    </p:animScale>
                                  </p:childTnLst>
                                </p:cTn>
                              </p:par>
                              <p:par>
                                <p:cTn id="183" presetID="9" presetClass="entr" presetSubtype="0" fill="hold" grpId="2" nodeType="with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dissolve">
                                      <p:cBhvr>
                                        <p:cTn id="185" dur="500"/>
                                        <p:tgtEl>
                                          <p:spTgt spid="16"/>
                                        </p:tgtEl>
                                      </p:cBhvr>
                                    </p:animEffect>
                                  </p:childTnLst>
                                </p:cTn>
                              </p:par>
                            </p:childTnLst>
                          </p:cTn>
                        </p:par>
                        <p:par>
                          <p:cTn id="186" fill="hold">
                            <p:stCondLst>
                              <p:cond delay="500"/>
                            </p:stCondLst>
                            <p:childTnLst>
                              <p:par>
                                <p:cTn id="187" presetID="22" presetClass="entr" presetSubtype="8" fill="hold" grpId="0" nodeType="afterEffect">
                                  <p:stCondLst>
                                    <p:cond delay="0"/>
                                  </p:stCondLst>
                                  <p:iterate type="lt">
                                    <p:tmPct val="10000"/>
                                  </p:iterate>
                                  <p:childTnLst>
                                    <p:set>
                                      <p:cBhvr>
                                        <p:cTn id="188" dur="1" fill="hold">
                                          <p:stCondLst>
                                            <p:cond delay="0"/>
                                          </p:stCondLst>
                                        </p:cTn>
                                        <p:tgtEl>
                                          <p:spTgt spid="30"/>
                                        </p:tgtEl>
                                        <p:attrNameLst>
                                          <p:attrName>style.visibility</p:attrName>
                                        </p:attrNameLst>
                                      </p:cBhvr>
                                      <p:to>
                                        <p:strVal val="visible"/>
                                      </p:to>
                                    </p:set>
                                    <p:animEffect transition="in" filter="wipe(left)">
                                      <p:cBhvr>
                                        <p:cTn id="189" dur="1000"/>
                                        <p:tgtEl>
                                          <p:spTgt spid="30"/>
                                        </p:tgtEl>
                                      </p:cBhvr>
                                    </p:animEffect>
                                  </p:childTnLst>
                                </p:cTn>
                              </p:par>
                              <p:par>
                                <p:cTn id="190" presetID="1" presetClass="entr" presetSubtype="0" fill="hold" grpId="1" nodeType="withEffect">
                                  <p:stCondLst>
                                    <p:cond delay="0"/>
                                  </p:stCondLst>
                                  <p:iterate type="lt">
                                    <p:tmAbs val="0"/>
                                  </p:iterate>
                                  <p:childTnLst>
                                    <p:set>
                                      <p:cBhvr>
                                        <p:cTn id="191" dur="1" fill="hold">
                                          <p:stCondLst>
                                            <p:cond delay="20599"/>
                                          </p:stCondLst>
                                        </p:cTn>
                                        <p:tgtEl>
                                          <p:spTgt spid="30"/>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7" name="cpL01S02_Clip_3.wav"/>
                                        </p:tgtEl>
                                      </p:cMediaNode>
                                    </p:audio>
                                  </p:subTnLst>
                                </p:cTn>
                              </p:par>
                              <p:par>
                                <p:cTn id="192" presetID="64" presetClass="path" presetSubtype="0" accel="50000" decel="50000" fill="hold" nodeType="withEffect">
                                  <p:stCondLst>
                                    <p:cond delay="0"/>
                                  </p:stCondLst>
                                  <p:childTnLst>
                                    <p:animMotion origin="layout" path="M 0.02986 0.04004 L 0.0276 -0.1419 " pathEditMode="relative" rAng="0" ptsTypes="AA">
                                      <p:cBhvr>
                                        <p:cTn id="193" dur="1000" fill="hold"/>
                                        <p:tgtEl>
                                          <p:spTgt spid="40"/>
                                        </p:tgtEl>
                                        <p:attrNameLst>
                                          <p:attrName>ppt_x</p:attrName>
                                          <p:attrName>ppt_y</p:attrName>
                                        </p:attrNameLst>
                                      </p:cBhvr>
                                      <p:rCtr x="-122" y="-9097"/>
                                    </p:animMotion>
                                  </p:childTnLst>
                                </p:cTn>
                              </p:par>
                              <p:par>
                                <p:cTn id="194" presetID="64" presetClass="path" presetSubtype="0" accel="50000" decel="50000" fill="hold" nodeType="withEffect">
                                  <p:stCondLst>
                                    <p:cond delay="0"/>
                                  </p:stCondLst>
                                  <p:childTnLst>
                                    <p:animMotion origin="layout" path="M 0.02847 0.04329 L 0.02621 -0.23657 " pathEditMode="fixed" rAng="0" ptsTypes="AA">
                                      <p:cBhvr>
                                        <p:cTn id="195" dur="1000" fill="hold"/>
                                        <p:tgtEl>
                                          <p:spTgt spid="53"/>
                                        </p:tgtEl>
                                        <p:attrNameLst>
                                          <p:attrName>ppt_x</p:attrName>
                                          <p:attrName>ppt_y</p:attrName>
                                        </p:attrNameLst>
                                      </p:cBhvr>
                                      <p:rCtr x="-122" y="-14005"/>
                                    </p:animMotion>
                                  </p:childTnLst>
                                </p:cTn>
                              </p:par>
                            </p:childTnLst>
                          </p:cTn>
                        </p:par>
                        <p:par>
                          <p:cTn id="196" fill="hold">
                            <p:stCondLst>
                              <p:cond delay="21100"/>
                            </p:stCondLst>
                            <p:childTnLst>
                              <p:par>
                                <p:cTn id="197" presetID="2" presetClass="exit" presetSubtype="4" fill="hold" nodeType="afterEffect">
                                  <p:stCondLst>
                                    <p:cond delay="0"/>
                                  </p:stCondLst>
                                  <p:childTnLst>
                                    <p:anim calcmode="lin" valueType="num">
                                      <p:cBhvr additive="base">
                                        <p:cTn id="198" dur="500"/>
                                        <p:tgtEl>
                                          <p:spTgt spid="40"/>
                                        </p:tgtEl>
                                        <p:attrNameLst>
                                          <p:attrName>ppt_x</p:attrName>
                                        </p:attrNameLst>
                                      </p:cBhvr>
                                      <p:tavLst>
                                        <p:tav tm="0">
                                          <p:val>
                                            <p:strVal val="ppt_x"/>
                                          </p:val>
                                        </p:tav>
                                        <p:tav tm="100000">
                                          <p:val>
                                            <p:strVal val="ppt_x"/>
                                          </p:val>
                                        </p:tav>
                                      </p:tavLst>
                                    </p:anim>
                                    <p:anim calcmode="lin" valueType="num">
                                      <p:cBhvr additive="base">
                                        <p:cTn id="199" dur="500"/>
                                        <p:tgtEl>
                                          <p:spTgt spid="40"/>
                                        </p:tgtEl>
                                        <p:attrNameLst>
                                          <p:attrName>ppt_y</p:attrName>
                                        </p:attrNameLst>
                                      </p:cBhvr>
                                      <p:tavLst>
                                        <p:tav tm="0">
                                          <p:val>
                                            <p:strVal val="ppt_y"/>
                                          </p:val>
                                        </p:tav>
                                        <p:tav tm="100000">
                                          <p:val>
                                            <p:strVal val="1+ppt_h/2"/>
                                          </p:val>
                                        </p:tav>
                                      </p:tavLst>
                                    </p:anim>
                                    <p:set>
                                      <p:cBhvr>
                                        <p:cTn id="200" dur="1" fill="hold">
                                          <p:stCondLst>
                                            <p:cond delay="499"/>
                                          </p:stCondLst>
                                        </p:cTn>
                                        <p:tgtEl>
                                          <p:spTgt spid="40"/>
                                        </p:tgtEl>
                                        <p:attrNameLst>
                                          <p:attrName>style.visibility</p:attrName>
                                        </p:attrNameLst>
                                      </p:cBhvr>
                                      <p:to>
                                        <p:strVal val="hidden"/>
                                      </p:to>
                                    </p:set>
                                  </p:childTnLst>
                                </p:cTn>
                              </p:par>
                              <p:par>
                                <p:cTn id="201" presetID="2" presetClass="exit" presetSubtype="4" fill="hold" nodeType="withEffect">
                                  <p:stCondLst>
                                    <p:cond delay="0"/>
                                  </p:stCondLst>
                                  <p:childTnLst>
                                    <p:anim calcmode="lin" valueType="num">
                                      <p:cBhvr additive="base">
                                        <p:cTn id="202" dur="500"/>
                                        <p:tgtEl>
                                          <p:spTgt spid="53"/>
                                        </p:tgtEl>
                                        <p:attrNameLst>
                                          <p:attrName>ppt_x</p:attrName>
                                        </p:attrNameLst>
                                      </p:cBhvr>
                                      <p:tavLst>
                                        <p:tav tm="0">
                                          <p:val>
                                            <p:strVal val="ppt_x"/>
                                          </p:val>
                                        </p:tav>
                                        <p:tav tm="100000">
                                          <p:val>
                                            <p:strVal val="ppt_x"/>
                                          </p:val>
                                        </p:tav>
                                      </p:tavLst>
                                    </p:anim>
                                    <p:anim calcmode="lin" valueType="num">
                                      <p:cBhvr additive="base">
                                        <p:cTn id="203" dur="500"/>
                                        <p:tgtEl>
                                          <p:spTgt spid="53"/>
                                        </p:tgtEl>
                                        <p:attrNameLst>
                                          <p:attrName>ppt_y</p:attrName>
                                        </p:attrNameLst>
                                      </p:cBhvr>
                                      <p:tavLst>
                                        <p:tav tm="0">
                                          <p:val>
                                            <p:strVal val="ppt_y"/>
                                          </p:val>
                                        </p:tav>
                                        <p:tav tm="100000">
                                          <p:val>
                                            <p:strVal val="1+ppt_h/2"/>
                                          </p:val>
                                        </p:tav>
                                      </p:tavLst>
                                    </p:anim>
                                    <p:set>
                                      <p:cBhvr>
                                        <p:cTn id="204" dur="1" fill="hold">
                                          <p:stCondLst>
                                            <p:cond delay="499"/>
                                          </p:stCondLst>
                                        </p:cTn>
                                        <p:tgtEl>
                                          <p:spTgt spid="53"/>
                                        </p:tgtEl>
                                        <p:attrNameLst>
                                          <p:attrName>style.visibility</p:attrName>
                                        </p:attrNameLst>
                                      </p:cBhvr>
                                      <p:to>
                                        <p:strVal val="hidden"/>
                                      </p:to>
                                    </p:set>
                                  </p:childTnLst>
                                </p:cTn>
                              </p:par>
                              <p:par>
                                <p:cTn id="205" presetID="64" presetClass="path" presetSubtype="0" accel="50000" decel="50000" fill="hold" nodeType="withEffect">
                                  <p:stCondLst>
                                    <p:cond delay="0"/>
                                  </p:stCondLst>
                                  <p:childTnLst>
                                    <p:animMotion origin="layout" path="M 0.01025 0.04166 L 0.00799 -0.14028 " pathEditMode="relative" rAng="0" ptsTypes="AA">
                                      <p:cBhvr>
                                        <p:cTn id="206" dur="1000" fill="hold"/>
                                        <p:tgtEl>
                                          <p:spTgt spid="41"/>
                                        </p:tgtEl>
                                        <p:attrNameLst>
                                          <p:attrName>ppt_x</p:attrName>
                                          <p:attrName>ppt_y</p:attrName>
                                        </p:attrNameLst>
                                      </p:cBhvr>
                                      <p:rCtr x="-122" y="-9097"/>
                                    </p:animMotion>
                                  </p:childTnLst>
                                </p:cTn>
                              </p:par>
                              <p:par>
                                <p:cTn id="207" presetID="64" presetClass="path" presetSubtype="0" accel="50000" decel="50000" fill="hold" nodeType="withEffect">
                                  <p:stCondLst>
                                    <p:cond delay="0"/>
                                  </p:stCondLst>
                                  <p:childTnLst>
                                    <p:animMotion origin="layout" path="M 0.00868 0.04237 L 0.00643 -0.2375 " pathEditMode="fixed" rAng="0" ptsTypes="AA">
                                      <p:cBhvr>
                                        <p:cTn id="208" dur="1000" fill="hold"/>
                                        <p:tgtEl>
                                          <p:spTgt spid="54"/>
                                        </p:tgtEl>
                                        <p:attrNameLst>
                                          <p:attrName>ppt_x</p:attrName>
                                          <p:attrName>ppt_y</p:attrName>
                                        </p:attrNameLst>
                                      </p:cBhvr>
                                      <p:rCtr x="-122" y="-14005"/>
                                    </p:animMotion>
                                  </p:childTnLst>
                                </p:cTn>
                              </p:par>
                            </p:childTnLst>
                          </p:cTn>
                        </p:par>
                        <p:par>
                          <p:cTn id="209" fill="hold">
                            <p:stCondLst>
                              <p:cond delay="22100"/>
                            </p:stCondLst>
                            <p:childTnLst>
                              <p:par>
                                <p:cTn id="210" presetID="2" presetClass="exit" presetSubtype="4" fill="hold" nodeType="afterEffect">
                                  <p:stCondLst>
                                    <p:cond delay="0"/>
                                  </p:stCondLst>
                                  <p:childTnLst>
                                    <p:anim calcmode="lin" valueType="num">
                                      <p:cBhvr additive="base">
                                        <p:cTn id="211" dur="500"/>
                                        <p:tgtEl>
                                          <p:spTgt spid="41"/>
                                        </p:tgtEl>
                                        <p:attrNameLst>
                                          <p:attrName>ppt_x</p:attrName>
                                        </p:attrNameLst>
                                      </p:cBhvr>
                                      <p:tavLst>
                                        <p:tav tm="0">
                                          <p:val>
                                            <p:strVal val="ppt_x"/>
                                          </p:val>
                                        </p:tav>
                                        <p:tav tm="100000">
                                          <p:val>
                                            <p:strVal val="ppt_x"/>
                                          </p:val>
                                        </p:tav>
                                      </p:tavLst>
                                    </p:anim>
                                    <p:anim calcmode="lin" valueType="num">
                                      <p:cBhvr additive="base">
                                        <p:cTn id="212" dur="500"/>
                                        <p:tgtEl>
                                          <p:spTgt spid="41"/>
                                        </p:tgtEl>
                                        <p:attrNameLst>
                                          <p:attrName>ppt_y</p:attrName>
                                        </p:attrNameLst>
                                      </p:cBhvr>
                                      <p:tavLst>
                                        <p:tav tm="0">
                                          <p:val>
                                            <p:strVal val="ppt_y"/>
                                          </p:val>
                                        </p:tav>
                                        <p:tav tm="100000">
                                          <p:val>
                                            <p:strVal val="1+ppt_h/2"/>
                                          </p:val>
                                        </p:tav>
                                      </p:tavLst>
                                    </p:anim>
                                    <p:set>
                                      <p:cBhvr>
                                        <p:cTn id="213" dur="1" fill="hold">
                                          <p:stCondLst>
                                            <p:cond delay="499"/>
                                          </p:stCondLst>
                                        </p:cTn>
                                        <p:tgtEl>
                                          <p:spTgt spid="41"/>
                                        </p:tgtEl>
                                        <p:attrNameLst>
                                          <p:attrName>style.visibility</p:attrName>
                                        </p:attrNameLst>
                                      </p:cBhvr>
                                      <p:to>
                                        <p:strVal val="hidden"/>
                                      </p:to>
                                    </p:set>
                                  </p:childTnLst>
                                </p:cTn>
                              </p:par>
                              <p:par>
                                <p:cTn id="214" presetID="2" presetClass="exit" presetSubtype="4" fill="hold" nodeType="withEffect">
                                  <p:stCondLst>
                                    <p:cond delay="0"/>
                                  </p:stCondLst>
                                  <p:childTnLst>
                                    <p:anim calcmode="lin" valueType="num">
                                      <p:cBhvr additive="base">
                                        <p:cTn id="215" dur="500"/>
                                        <p:tgtEl>
                                          <p:spTgt spid="54"/>
                                        </p:tgtEl>
                                        <p:attrNameLst>
                                          <p:attrName>ppt_x</p:attrName>
                                        </p:attrNameLst>
                                      </p:cBhvr>
                                      <p:tavLst>
                                        <p:tav tm="0">
                                          <p:val>
                                            <p:strVal val="ppt_x"/>
                                          </p:val>
                                        </p:tav>
                                        <p:tav tm="100000">
                                          <p:val>
                                            <p:strVal val="ppt_x"/>
                                          </p:val>
                                        </p:tav>
                                      </p:tavLst>
                                    </p:anim>
                                    <p:anim calcmode="lin" valueType="num">
                                      <p:cBhvr additive="base">
                                        <p:cTn id="216" dur="500"/>
                                        <p:tgtEl>
                                          <p:spTgt spid="54"/>
                                        </p:tgtEl>
                                        <p:attrNameLst>
                                          <p:attrName>ppt_y</p:attrName>
                                        </p:attrNameLst>
                                      </p:cBhvr>
                                      <p:tavLst>
                                        <p:tav tm="0">
                                          <p:val>
                                            <p:strVal val="ppt_y"/>
                                          </p:val>
                                        </p:tav>
                                        <p:tav tm="100000">
                                          <p:val>
                                            <p:strVal val="1+ppt_h/2"/>
                                          </p:val>
                                        </p:tav>
                                      </p:tavLst>
                                    </p:anim>
                                    <p:set>
                                      <p:cBhvr>
                                        <p:cTn id="217" dur="1" fill="hold">
                                          <p:stCondLst>
                                            <p:cond delay="499"/>
                                          </p:stCondLst>
                                        </p:cTn>
                                        <p:tgtEl>
                                          <p:spTgt spid="54"/>
                                        </p:tgtEl>
                                        <p:attrNameLst>
                                          <p:attrName>style.visibility</p:attrName>
                                        </p:attrNameLst>
                                      </p:cBhvr>
                                      <p:to>
                                        <p:strVal val="hidden"/>
                                      </p:to>
                                    </p:set>
                                  </p:childTnLst>
                                </p:cTn>
                              </p:par>
                              <p:par>
                                <p:cTn id="218" presetID="64" presetClass="path" presetSubtype="0" accel="50000" decel="50000" fill="hold" nodeType="withEffect">
                                  <p:stCondLst>
                                    <p:cond delay="0"/>
                                  </p:stCondLst>
                                  <p:childTnLst>
                                    <p:animMotion origin="layout" path="M -0.00955 0.0412 L -0.01181 -0.14074 " pathEditMode="relative" rAng="0" ptsTypes="AA">
                                      <p:cBhvr>
                                        <p:cTn id="219" dur="1000" fill="hold"/>
                                        <p:tgtEl>
                                          <p:spTgt spid="43"/>
                                        </p:tgtEl>
                                        <p:attrNameLst>
                                          <p:attrName>ppt_x</p:attrName>
                                          <p:attrName>ppt_y</p:attrName>
                                        </p:attrNameLst>
                                      </p:cBhvr>
                                      <p:rCtr x="-122" y="-9097"/>
                                    </p:animMotion>
                                  </p:childTnLst>
                                </p:cTn>
                              </p:par>
                              <p:par>
                                <p:cTn id="220" presetID="64" presetClass="path" presetSubtype="0" accel="50000" decel="50000" fill="hold" nodeType="withEffect">
                                  <p:stCondLst>
                                    <p:cond delay="0"/>
                                  </p:stCondLst>
                                  <p:childTnLst>
                                    <p:animMotion origin="layout" path="M -0.01094 0.04329 L -0.0132 -0.23657 " pathEditMode="fixed" rAng="0" ptsTypes="AA">
                                      <p:cBhvr>
                                        <p:cTn id="221" dur="1000" fill="hold"/>
                                        <p:tgtEl>
                                          <p:spTgt spid="55"/>
                                        </p:tgtEl>
                                        <p:attrNameLst>
                                          <p:attrName>ppt_x</p:attrName>
                                          <p:attrName>ppt_y</p:attrName>
                                        </p:attrNameLst>
                                      </p:cBhvr>
                                      <p:rCtr x="-122" y="-14005"/>
                                    </p:animMotion>
                                  </p:childTnLst>
                                </p:cTn>
                              </p:par>
                            </p:childTnLst>
                          </p:cTn>
                        </p:par>
                        <p:par>
                          <p:cTn id="222" fill="hold">
                            <p:stCondLst>
                              <p:cond delay="23100"/>
                            </p:stCondLst>
                            <p:childTnLst>
                              <p:par>
                                <p:cTn id="223" presetID="2" presetClass="exit" presetSubtype="4" fill="hold" nodeType="afterEffect">
                                  <p:stCondLst>
                                    <p:cond delay="0"/>
                                  </p:stCondLst>
                                  <p:childTnLst>
                                    <p:anim calcmode="lin" valueType="num">
                                      <p:cBhvr additive="base">
                                        <p:cTn id="224" dur="500"/>
                                        <p:tgtEl>
                                          <p:spTgt spid="43"/>
                                        </p:tgtEl>
                                        <p:attrNameLst>
                                          <p:attrName>ppt_x</p:attrName>
                                        </p:attrNameLst>
                                      </p:cBhvr>
                                      <p:tavLst>
                                        <p:tav tm="0">
                                          <p:val>
                                            <p:strVal val="ppt_x"/>
                                          </p:val>
                                        </p:tav>
                                        <p:tav tm="100000">
                                          <p:val>
                                            <p:strVal val="ppt_x"/>
                                          </p:val>
                                        </p:tav>
                                      </p:tavLst>
                                    </p:anim>
                                    <p:anim calcmode="lin" valueType="num">
                                      <p:cBhvr additive="base">
                                        <p:cTn id="225" dur="500"/>
                                        <p:tgtEl>
                                          <p:spTgt spid="43"/>
                                        </p:tgtEl>
                                        <p:attrNameLst>
                                          <p:attrName>ppt_y</p:attrName>
                                        </p:attrNameLst>
                                      </p:cBhvr>
                                      <p:tavLst>
                                        <p:tav tm="0">
                                          <p:val>
                                            <p:strVal val="ppt_y"/>
                                          </p:val>
                                        </p:tav>
                                        <p:tav tm="100000">
                                          <p:val>
                                            <p:strVal val="1+ppt_h/2"/>
                                          </p:val>
                                        </p:tav>
                                      </p:tavLst>
                                    </p:anim>
                                    <p:set>
                                      <p:cBhvr>
                                        <p:cTn id="226" dur="1" fill="hold">
                                          <p:stCondLst>
                                            <p:cond delay="499"/>
                                          </p:stCondLst>
                                        </p:cTn>
                                        <p:tgtEl>
                                          <p:spTgt spid="43"/>
                                        </p:tgtEl>
                                        <p:attrNameLst>
                                          <p:attrName>style.visibility</p:attrName>
                                        </p:attrNameLst>
                                      </p:cBhvr>
                                      <p:to>
                                        <p:strVal val="hidden"/>
                                      </p:to>
                                    </p:set>
                                  </p:childTnLst>
                                </p:cTn>
                              </p:par>
                              <p:par>
                                <p:cTn id="227" presetID="2" presetClass="exit" presetSubtype="4" fill="hold" nodeType="withEffect">
                                  <p:stCondLst>
                                    <p:cond delay="0"/>
                                  </p:stCondLst>
                                  <p:childTnLst>
                                    <p:anim calcmode="lin" valueType="num">
                                      <p:cBhvr additive="base">
                                        <p:cTn id="228" dur="500"/>
                                        <p:tgtEl>
                                          <p:spTgt spid="55"/>
                                        </p:tgtEl>
                                        <p:attrNameLst>
                                          <p:attrName>ppt_x</p:attrName>
                                        </p:attrNameLst>
                                      </p:cBhvr>
                                      <p:tavLst>
                                        <p:tav tm="0">
                                          <p:val>
                                            <p:strVal val="ppt_x"/>
                                          </p:val>
                                        </p:tav>
                                        <p:tav tm="100000">
                                          <p:val>
                                            <p:strVal val="ppt_x"/>
                                          </p:val>
                                        </p:tav>
                                      </p:tavLst>
                                    </p:anim>
                                    <p:anim calcmode="lin" valueType="num">
                                      <p:cBhvr additive="base">
                                        <p:cTn id="229" dur="500"/>
                                        <p:tgtEl>
                                          <p:spTgt spid="55"/>
                                        </p:tgtEl>
                                        <p:attrNameLst>
                                          <p:attrName>ppt_y</p:attrName>
                                        </p:attrNameLst>
                                      </p:cBhvr>
                                      <p:tavLst>
                                        <p:tav tm="0">
                                          <p:val>
                                            <p:strVal val="ppt_y"/>
                                          </p:val>
                                        </p:tav>
                                        <p:tav tm="100000">
                                          <p:val>
                                            <p:strVal val="1+ppt_h/2"/>
                                          </p:val>
                                        </p:tav>
                                      </p:tavLst>
                                    </p:anim>
                                    <p:set>
                                      <p:cBhvr>
                                        <p:cTn id="230" dur="1" fill="hold">
                                          <p:stCondLst>
                                            <p:cond delay="499"/>
                                          </p:stCondLst>
                                        </p:cTn>
                                        <p:tgtEl>
                                          <p:spTgt spid="55"/>
                                        </p:tgtEl>
                                        <p:attrNameLst>
                                          <p:attrName>style.visibility</p:attrName>
                                        </p:attrNameLst>
                                      </p:cBhvr>
                                      <p:to>
                                        <p:strVal val="hidden"/>
                                      </p:to>
                                    </p:set>
                                  </p:childTnLst>
                                </p:cTn>
                              </p:par>
                              <p:par>
                                <p:cTn id="231" presetID="64" presetClass="path" presetSubtype="0" accel="50000" decel="50000" fill="hold" nodeType="withEffect">
                                  <p:stCondLst>
                                    <p:cond delay="0"/>
                                  </p:stCondLst>
                                  <p:childTnLst>
                                    <p:animMotion origin="layout" path="M -0.02916 0.04259 L -0.03142 -0.13936 " pathEditMode="relative" rAng="0" ptsTypes="AA">
                                      <p:cBhvr>
                                        <p:cTn id="232" dur="1000" fill="hold"/>
                                        <p:tgtEl>
                                          <p:spTgt spid="42"/>
                                        </p:tgtEl>
                                        <p:attrNameLst>
                                          <p:attrName>ppt_x</p:attrName>
                                          <p:attrName>ppt_y</p:attrName>
                                        </p:attrNameLst>
                                      </p:cBhvr>
                                      <p:rCtr x="-122" y="-9097"/>
                                    </p:animMotion>
                                  </p:childTnLst>
                                </p:cTn>
                              </p:par>
                              <p:par>
                                <p:cTn id="233" presetID="64" presetClass="path" presetSubtype="0" accel="50000" decel="50000" fill="hold" nodeType="withEffect">
                                  <p:stCondLst>
                                    <p:cond delay="0"/>
                                  </p:stCondLst>
                                  <p:childTnLst>
                                    <p:animMotion origin="layout" path="M -0.03055 0.0419 L -0.03281 -0.23796 " pathEditMode="fixed" rAng="0" ptsTypes="AA">
                                      <p:cBhvr>
                                        <p:cTn id="234" dur="1000" fill="hold"/>
                                        <p:tgtEl>
                                          <p:spTgt spid="56"/>
                                        </p:tgtEl>
                                        <p:attrNameLst>
                                          <p:attrName>ppt_x</p:attrName>
                                          <p:attrName>ppt_y</p:attrName>
                                        </p:attrNameLst>
                                      </p:cBhvr>
                                      <p:rCtr x="-122" y="-14005"/>
                                    </p:animMotion>
                                  </p:childTnLst>
                                </p:cTn>
                              </p:par>
                            </p:childTnLst>
                          </p:cTn>
                        </p:par>
                        <p:par>
                          <p:cTn id="235" fill="hold">
                            <p:stCondLst>
                              <p:cond delay="24100"/>
                            </p:stCondLst>
                            <p:childTnLst>
                              <p:par>
                                <p:cTn id="236" presetID="2" presetClass="exit" presetSubtype="4" fill="hold" nodeType="afterEffect">
                                  <p:stCondLst>
                                    <p:cond delay="0"/>
                                  </p:stCondLst>
                                  <p:childTnLst>
                                    <p:anim calcmode="lin" valueType="num">
                                      <p:cBhvr additive="base">
                                        <p:cTn id="237" dur="500"/>
                                        <p:tgtEl>
                                          <p:spTgt spid="42"/>
                                        </p:tgtEl>
                                        <p:attrNameLst>
                                          <p:attrName>ppt_x</p:attrName>
                                        </p:attrNameLst>
                                      </p:cBhvr>
                                      <p:tavLst>
                                        <p:tav tm="0">
                                          <p:val>
                                            <p:strVal val="ppt_x"/>
                                          </p:val>
                                        </p:tav>
                                        <p:tav tm="100000">
                                          <p:val>
                                            <p:strVal val="ppt_x"/>
                                          </p:val>
                                        </p:tav>
                                      </p:tavLst>
                                    </p:anim>
                                    <p:anim calcmode="lin" valueType="num">
                                      <p:cBhvr additive="base">
                                        <p:cTn id="238" dur="500"/>
                                        <p:tgtEl>
                                          <p:spTgt spid="42"/>
                                        </p:tgtEl>
                                        <p:attrNameLst>
                                          <p:attrName>ppt_y</p:attrName>
                                        </p:attrNameLst>
                                      </p:cBhvr>
                                      <p:tavLst>
                                        <p:tav tm="0">
                                          <p:val>
                                            <p:strVal val="ppt_y"/>
                                          </p:val>
                                        </p:tav>
                                        <p:tav tm="100000">
                                          <p:val>
                                            <p:strVal val="1+ppt_h/2"/>
                                          </p:val>
                                        </p:tav>
                                      </p:tavLst>
                                    </p:anim>
                                    <p:set>
                                      <p:cBhvr>
                                        <p:cTn id="239" dur="1" fill="hold">
                                          <p:stCondLst>
                                            <p:cond delay="499"/>
                                          </p:stCondLst>
                                        </p:cTn>
                                        <p:tgtEl>
                                          <p:spTgt spid="42"/>
                                        </p:tgtEl>
                                        <p:attrNameLst>
                                          <p:attrName>style.visibility</p:attrName>
                                        </p:attrNameLst>
                                      </p:cBhvr>
                                      <p:to>
                                        <p:strVal val="hidden"/>
                                      </p:to>
                                    </p:set>
                                  </p:childTnLst>
                                </p:cTn>
                              </p:par>
                              <p:par>
                                <p:cTn id="240" presetID="2" presetClass="exit" presetSubtype="4" fill="hold" nodeType="withEffect">
                                  <p:stCondLst>
                                    <p:cond delay="0"/>
                                  </p:stCondLst>
                                  <p:childTnLst>
                                    <p:anim calcmode="lin" valueType="num">
                                      <p:cBhvr additive="base">
                                        <p:cTn id="241" dur="500"/>
                                        <p:tgtEl>
                                          <p:spTgt spid="56"/>
                                        </p:tgtEl>
                                        <p:attrNameLst>
                                          <p:attrName>ppt_x</p:attrName>
                                        </p:attrNameLst>
                                      </p:cBhvr>
                                      <p:tavLst>
                                        <p:tav tm="0">
                                          <p:val>
                                            <p:strVal val="ppt_x"/>
                                          </p:val>
                                        </p:tav>
                                        <p:tav tm="100000">
                                          <p:val>
                                            <p:strVal val="ppt_x"/>
                                          </p:val>
                                        </p:tav>
                                      </p:tavLst>
                                    </p:anim>
                                    <p:anim calcmode="lin" valueType="num">
                                      <p:cBhvr additive="base">
                                        <p:cTn id="242" dur="500"/>
                                        <p:tgtEl>
                                          <p:spTgt spid="56"/>
                                        </p:tgtEl>
                                        <p:attrNameLst>
                                          <p:attrName>ppt_y</p:attrName>
                                        </p:attrNameLst>
                                      </p:cBhvr>
                                      <p:tavLst>
                                        <p:tav tm="0">
                                          <p:val>
                                            <p:strVal val="ppt_y"/>
                                          </p:val>
                                        </p:tav>
                                        <p:tav tm="100000">
                                          <p:val>
                                            <p:strVal val="1+ppt_h/2"/>
                                          </p:val>
                                        </p:tav>
                                      </p:tavLst>
                                    </p:anim>
                                    <p:set>
                                      <p:cBhvr>
                                        <p:cTn id="243" dur="1" fill="hold">
                                          <p:stCondLst>
                                            <p:cond delay="499"/>
                                          </p:stCondLst>
                                        </p:cTn>
                                        <p:tgtEl>
                                          <p:spTgt spid="56"/>
                                        </p:tgtEl>
                                        <p:attrNameLst>
                                          <p:attrName>style.visibility</p:attrName>
                                        </p:attrNameLst>
                                      </p:cBhvr>
                                      <p:to>
                                        <p:strVal val="hidden"/>
                                      </p:to>
                                    </p:set>
                                  </p:childTnLst>
                                </p:cTn>
                              </p:par>
                              <p:par>
                                <p:cTn id="244" presetID="64" presetClass="path" presetSubtype="0" accel="50000" decel="50000" fill="hold" nodeType="withEffect">
                                  <p:stCondLst>
                                    <p:cond delay="0"/>
                                  </p:stCondLst>
                                  <p:childTnLst>
                                    <p:animMotion origin="layout" path="M -0.04896 0.04351 L -0.05122 -0.13843 " pathEditMode="relative" rAng="0" ptsTypes="AA">
                                      <p:cBhvr>
                                        <p:cTn id="245" dur="1000" fill="hold"/>
                                        <p:tgtEl>
                                          <p:spTgt spid="44"/>
                                        </p:tgtEl>
                                        <p:attrNameLst>
                                          <p:attrName>ppt_x</p:attrName>
                                          <p:attrName>ppt_y</p:attrName>
                                        </p:attrNameLst>
                                      </p:cBhvr>
                                      <p:rCtr x="-122" y="-9097"/>
                                    </p:animMotion>
                                  </p:childTnLst>
                                </p:cTn>
                              </p:par>
                              <p:par>
                                <p:cTn id="246" presetID="64" presetClass="path" presetSubtype="0" accel="50000" decel="50000" fill="hold" nodeType="withEffect">
                                  <p:stCondLst>
                                    <p:cond delay="0"/>
                                  </p:stCondLst>
                                  <p:childTnLst>
                                    <p:animMotion origin="layout" path="M -0.05053 0.04098 L -0.05278 -0.23888 " pathEditMode="fixed" rAng="0" ptsTypes="AA">
                                      <p:cBhvr>
                                        <p:cTn id="247" dur="1000" fill="hold"/>
                                        <p:tgtEl>
                                          <p:spTgt spid="58"/>
                                        </p:tgtEl>
                                        <p:attrNameLst>
                                          <p:attrName>ppt_x</p:attrName>
                                          <p:attrName>ppt_y</p:attrName>
                                        </p:attrNameLst>
                                      </p:cBhvr>
                                      <p:rCtr x="-122" y="-14005"/>
                                    </p:animMotion>
                                  </p:childTnLst>
                                </p:cTn>
                              </p:par>
                            </p:childTnLst>
                          </p:cTn>
                        </p:par>
                        <p:par>
                          <p:cTn id="248" fill="hold">
                            <p:stCondLst>
                              <p:cond delay="25100"/>
                            </p:stCondLst>
                            <p:childTnLst>
                              <p:par>
                                <p:cTn id="249" presetID="2" presetClass="exit" presetSubtype="4" fill="hold" nodeType="afterEffect">
                                  <p:stCondLst>
                                    <p:cond delay="0"/>
                                  </p:stCondLst>
                                  <p:childTnLst>
                                    <p:anim calcmode="lin" valueType="num">
                                      <p:cBhvr additive="base">
                                        <p:cTn id="250" dur="500"/>
                                        <p:tgtEl>
                                          <p:spTgt spid="44"/>
                                        </p:tgtEl>
                                        <p:attrNameLst>
                                          <p:attrName>ppt_x</p:attrName>
                                        </p:attrNameLst>
                                      </p:cBhvr>
                                      <p:tavLst>
                                        <p:tav tm="0">
                                          <p:val>
                                            <p:strVal val="ppt_x"/>
                                          </p:val>
                                        </p:tav>
                                        <p:tav tm="100000">
                                          <p:val>
                                            <p:strVal val="ppt_x"/>
                                          </p:val>
                                        </p:tav>
                                      </p:tavLst>
                                    </p:anim>
                                    <p:anim calcmode="lin" valueType="num">
                                      <p:cBhvr additive="base">
                                        <p:cTn id="251" dur="500"/>
                                        <p:tgtEl>
                                          <p:spTgt spid="44"/>
                                        </p:tgtEl>
                                        <p:attrNameLst>
                                          <p:attrName>ppt_y</p:attrName>
                                        </p:attrNameLst>
                                      </p:cBhvr>
                                      <p:tavLst>
                                        <p:tav tm="0">
                                          <p:val>
                                            <p:strVal val="ppt_y"/>
                                          </p:val>
                                        </p:tav>
                                        <p:tav tm="100000">
                                          <p:val>
                                            <p:strVal val="1+ppt_h/2"/>
                                          </p:val>
                                        </p:tav>
                                      </p:tavLst>
                                    </p:anim>
                                    <p:set>
                                      <p:cBhvr>
                                        <p:cTn id="252" dur="1" fill="hold">
                                          <p:stCondLst>
                                            <p:cond delay="499"/>
                                          </p:stCondLst>
                                        </p:cTn>
                                        <p:tgtEl>
                                          <p:spTgt spid="44"/>
                                        </p:tgtEl>
                                        <p:attrNameLst>
                                          <p:attrName>style.visibility</p:attrName>
                                        </p:attrNameLst>
                                      </p:cBhvr>
                                      <p:to>
                                        <p:strVal val="hidden"/>
                                      </p:to>
                                    </p:set>
                                  </p:childTnLst>
                                </p:cTn>
                              </p:par>
                              <p:par>
                                <p:cTn id="253" presetID="2" presetClass="exit" presetSubtype="4" fill="hold" nodeType="withEffect">
                                  <p:stCondLst>
                                    <p:cond delay="0"/>
                                  </p:stCondLst>
                                  <p:childTnLst>
                                    <p:anim calcmode="lin" valueType="num">
                                      <p:cBhvr additive="base">
                                        <p:cTn id="254" dur="500"/>
                                        <p:tgtEl>
                                          <p:spTgt spid="58"/>
                                        </p:tgtEl>
                                        <p:attrNameLst>
                                          <p:attrName>ppt_x</p:attrName>
                                        </p:attrNameLst>
                                      </p:cBhvr>
                                      <p:tavLst>
                                        <p:tav tm="0">
                                          <p:val>
                                            <p:strVal val="ppt_x"/>
                                          </p:val>
                                        </p:tav>
                                        <p:tav tm="100000">
                                          <p:val>
                                            <p:strVal val="ppt_x"/>
                                          </p:val>
                                        </p:tav>
                                      </p:tavLst>
                                    </p:anim>
                                    <p:anim calcmode="lin" valueType="num">
                                      <p:cBhvr additive="base">
                                        <p:cTn id="255" dur="500"/>
                                        <p:tgtEl>
                                          <p:spTgt spid="58"/>
                                        </p:tgtEl>
                                        <p:attrNameLst>
                                          <p:attrName>ppt_y</p:attrName>
                                        </p:attrNameLst>
                                      </p:cBhvr>
                                      <p:tavLst>
                                        <p:tav tm="0">
                                          <p:val>
                                            <p:strVal val="ppt_y"/>
                                          </p:val>
                                        </p:tav>
                                        <p:tav tm="100000">
                                          <p:val>
                                            <p:strVal val="1+ppt_h/2"/>
                                          </p:val>
                                        </p:tav>
                                      </p:tavLst>
                                    </p:anim>
                                    <p:set>
                                      <p:cBhvr>
                                        <p:cTn id="256" dur="1" fill="hold">
                                          <p:stCondLst>
                                            <p:cond delay="499"/>
                                          </p:stCondLst>
                                        </p:cTn>
                                        <p:tgtEl>
                                          <p:spTgt spid="58"/>
                                        </p:tgtEl>
                                        <p:attrNameLst>
                                          <p:attrName>style.visibility</p:attrName>
                                        </p:attrNameLst>
                                      </p:cBhvr>
                                      <p:to>
                                        <p:strVal val="hidden"/>
                                      </p:to>
                                    </p:set>
                                  </p:childTnLst>
                                </p:cTn>
                              </p:par>
                            </p:childTnLst>
                          </p:cTn>
                        </p:par>
                        <p:par>
                          <p:cTn id="257" fill="hold">
                            <p:stCondLst>
                              <p:cond delay="25600"/>
                            </p:stCondLst>
                            <p:childTnLst>
                              <p:par>
                                <p:cTn id="258" presetID="16" presetClass="emph" presetSubtype="0" fill="hold" grpId="2" nodeType="afterEffect">
                                  <p:stCondLst>
                                    <p:cond delay="0"/>
                                  </p:stCondLst>
                                  <p:iterate type="lt">
                                    <p:tmPct val="4000"/>
                                  </p:iterate>
                                  <p:childTnLst>
                                    <p:set>
                                      <p:cBhvr override="childStyle">
                                        <p:cTn id="259" dur="500" fill="hold"/>
                                        <p:tgtEl>
                                          <p:spTgt spid="33"/>
                                        </p:tgtEl>
                                        <p:attrNameLst>
                                          <p:attrName>style.color</p:attrName>
                                        </p:attrNameLst>
                                      </p:cBhvr>
                                      <p:to>
                                        <p:clrVal>
                                          <a:srgbClr val="C00000"/>
                                        </p:clrVal>
                                      </p:to>
                                    </p:set>
                                    <p:set>
                                      <p:cBhvr>
                                        <p:cTn id="260" dur="500" fill="hold"/>
                                        <p:tgtEl>
                                          <p:spTgt spid="33"/>
                                        </p:tgtEl>
                                        <p:attrNameLst>
                                          <p:attrName>fillcolor</p:attrName>
                                        </p:attrNameLst>
                                      </p:cBhvr>
                                      <p:to>
                                        <p:clrVal>
                                          <a:srgbClr val="C00000"/>
                                        </p:clrVal>
                                      </p:to>
                                    </p:set>
                                    <p:set>
                                      <p:cBhvr>
                                        <p:cTn id="261"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262" restart="whenNotActive" fill="hold" evtFilter="cancelBubble" nodeType="interactiveSeq">
                <p:stCondLst>
                  <p:cond evt="onClick" delay="0">
                    <p:tgtEl>
                      <p:spTgt spid="8"/>
                    </p:tgtEl>
                  </p:cond>
                </p:stCondLst>
                <p:endSync evt="end" delay="0">
                  <p:rtn val="all"/>
                </p:endSync>
                <p:childTnLst>
                  <p:par>
                    <p:cTn id="263" fill="hold">
                      <p:stCondLst>
                        <p:cond delay="0"/>
                      </p:stCondLst>
                      <p:childTnLst>
                        <p:par>
                          <p:cTn id="264" fill="hold">
                            <p:stCondLst>
                              <p:cond delay="0"/>
                            </p:stCondLst>
                            <p:childTnLst>
                              <p:par>
                                <p:cTn id="265" presetID="1" presetClass="entr" presetSubtype="0" fill="hold" grpId="1" nodeType="withEffect">
                                  <p:stCondLst>
                                    <p:cond delay="0"/>
                                  </p:stCondLst>
                                  <p:childTnLst>
                                    <p:set>
                                      <p:cBhvr>
                                        <p:cTn id="266" dur="1" fill="hold">
                                          <p:stCondLst>
                                            <p:cond delay="0"/>
                                          </p:stCondLst>
                                        </p:cTn>
                                        <p:tgtEl>
                                          <p:spTgt spid="35"/>
                                        </p:tgtEl>
                                        <p:attrNameLst>
                                          <p:attrName>style.visibility</p:attrName>
                                        </p:attrNameLst>
                                      </p:cBhvr>
                                      <p:to>
                                        <p:strVal val="visible"/>
                                      </p:to>
                                    </p:set>
                                  </p:childTnLst>
                                </p:cTn>
                              </p:par>
                              <p:par>
                                <p:cTn id="267" presetID="1" presetClass="entr" presetSubtype="0" fill="hold" grpId="1" nodeType="withEffect">
                                  <p:stCondLst>
                                    <p:cond delay="0"/>
                                  </p:stCondLst>
                                  <p:childTnLst>
                                    <p:set>
                                      <p:cBhvr>
                                        <p:cTn id="268" dur="1" fill="hold">
                                          <p:stCondLst>
                                            <p:cond delay="0"/>
                                          </p:stCondLst>
                                        </p:cTn>
                                        <p:tgtEl>
                                          <p:spTgt spid="37"/>
                                        </p:tgtEl>
                                        <p:attrNameLst>
                                          <p:attrName>style.visibility</p:attrName>
                                        </p:attrNameLst>
                                      </p:cBhvr>
                                      <p:to>
                                        <p:strVal val="visible"/>
                                      </p:to>
                                    </p:set>
                                  </p:childTnLst>
                                </p:cTn>
                              </p:par>
                              <p:par>
                                <p:cTn id="269" presetID="1" presetClass="entr" presetSubtype="0" fill="hold" grpId="1" nodeType="withEffect">
                                  <p:stCondLst>
                                    <p:cond delay="0"/>
                                  </p:stCondLst>
                                  <p:childTnLst>
                                    <p:set>
                                      <p:cBhvr>
                                        <p:cTn id="270" dur="1" fill="hold">
                                          <p:stCondLst>
                                            <p:cond delay="0"/>
                                          </p:stCondLst>
                                        </p:cTn>
                                        <p:tgtEl>
                                          <p:spTgt spid="38"/>
                                        </p:tgtEl>
                                        <p:attrNameLst>
                                          <p:attrName>style.visibility</p:attrName>
                                        </p:attrNameLst>
                                      </p:cBhvr>
                                      <p:to>
                                        <p:strVal val="visible"/>
                                      </p:to>
                                    </p:set>
                                  </p:childTnLst>
                                </p:cTn>
                              </p:par>
                              <p:par>
                                <p:cTn id="271" presetID="1" presetClass="entr" presetSubtype="0" fill="hold" grpId="1" nodeType="withEffect">
                                  <p:stCondLst>
                                    <p:cond delay="0"/>
                                  </p:stCondLst>
                                  <p:childTnLst>
                                    <p:set>
                                      <p:cBhvr>
                                        <p:cTn id="272" dur="1" fill="hold">
                                          <p:stCondLst>
                                            <p:cond delay="0"/>
                                          </p:stCondLst>
                                        </p:cTn>
                                        <p:tgtEl>
                                          <p:spTgt spid="39"/>
                                        </p:tgtEl>
                                        <p:attrNameLst>
                                          <p:attrName>style.visibility</p:attrName>
                                        </p:attrNameLst>
                                      </p:cBhvr>
                                      <p:to>
                                        <p:strVal val="visible"/>
                                      </p:to>
                                    </p:set>
                                  </p:childTnLst>
                                </p:cTn>
                              </p:par>
                              <p:par>
                                <p:cTn id="273" presetID="1" presetClass="entr" presetSubtype="0" fill="hold" grpId="1" nodeType="withEffect">
                                  <p:stCondLst>
                                    <p:cond delay="0"/>
                                  </p:stCondLst>
                                  <p:childTnLst>
                                    <p:set>
                                      <p:cBhvr>
                                        <p:cTn id="274" dur="1" fill="hold">
                                          <p:stCondLst>
                                            <p:cond delay="0"/>
                                          </p:stCondLst>
                                        </p:cTn>
                                        <p:tgtEl>
                                          <p:spTgt spid="40"/>
                                        </p:tgtEl>
                                        <p:attrNameLst>
                                          <p:attrName>style.visibility</p:attrName>
                                        </p:attrNameLst>
                                      </p:cBhvr>
                                      <p:to>
                                        <p:strVal val="visible"/>
                                      </p:to>
                                    </p:set>
                                  </p:childTnLst>
                                </p:cTn>
                              </p:par>
                              <p:par>
                                <p:cTn id="275" presetID="1" presetClass="entr" presetSubtype="0" fill="hold" grpId="1" nodeType="withEffect">
                                  <p:stCondLst>
                                    <p:cond delay="0"/>
                                  </p:stCondLst>
                                  <p:childTnLst>
                                    <p:set>
                                      <p:cBhvr>
                                        <p:cTn id="276" dur="1" fill="hold">
                                          <p:stCondLst>
                                            <p:cond delay="0"/>
                                          </p:stCondLst>
                                        </p:cTn>
                                        <p:tgtEl>
                                          <p:spTgt spid="41"/>
                                        </p:tgtEl>
                                        <p:attrNameLst>
                                          <p:attrName>style.visibility</p:attrName>
                                        </p:attrNameLst>
                                      </p:cBhvr>
                                      <p:to>
                                        <p:strVal val="visible"/>
                                      </p:to>
                                    </p:set>
                                  </p:childTnLst>
                                </p:cTn>
                              </p:par>
                              <p:par>
                                <p:cTn id="277" presetID="1" presetClass="entr" presetSubtype="0" fill="hold" grpId="1" nodeType="withEffect">
                                  <p:stCondLst>
                                    <p:cond delay="0"/>
                                  </p:stCondLst>
                                  <p:childTnLst>
                                    <p:set>
                                      <p:cBhvr>
                                        <p:cTn id="278" dur="1" fill="hold">
                                          <p:stCondLst>
                                            <p:cond delay="0"/>
                                          </p:stCondLst>
                                        </p:cTn>
                                        <p:tgtEl>
                                          <p:spTgt spid="43"/>
                                        </p:tgtEl>
                                        <p:attrNameLst>
                                          <p:attrName>style.visibility</p:attrName>
                                        </p:attrNameLst>
                                      </p:cBhvr>
                                      <p:to>
                                        <p:strVal val="visible"/>
                                      </p:to>
                                    </p:set>
                                  </p:childTnLst>
                                </p:cTn>
                              </p:par>
                              <p:par>
                                <p:cTn id="279" presetID="1" presetClass="entr" presetSubtype="0" fill="hold" grpId="1" nodeType="withEffect">
                                  <p:stCondLst>
                                    <p:cond delay="0"/>
                                  </p:stCondLst>
                                  <p:childTnLst>
                                    <p:set>
                                      <p:cBhvr>
                                        <p:cTn id="280" dur="1" fill="hold">
                                          <p:stCondLst>
                                            <p:cond delay="0"/>
                                          </p:stCondLst>
                                        </p:cTn>
                                        <p:tgtEl>
                                          <p:spTgt spid="42"/>
                                        </p:tgtEl>
                                        <p:attrNameLst>
                                          <p:attrName>style.visibility</p:attrName>
                                        </p:attrNameLst>
                                      </p:cBhvr>
                                      <p:to>
                                        <p:strVal val="visible"/>
                                      </p:to>
                                    </p:set>
                                  </p:childTnLst>
                                </p:cTn>
                              </p:par>
                              <p:par>
                                <p:cTn id="281" presetID="1" presetClass="entr" presetSubtype="0" fill="hold" grpId="1" nodeType="withEffect">
                                  <p:stCondLst>
                                    <p:cond delay="0"/>
                                  </p:stCondLst>
                                  <p:childTnLst>
                                    <p:set>
                                      <p:cBhvr>
                                        <p:cTn id="282" dur="1" fill="hold">
                                          <p:stCondLst>
                                            <p:cond delay="0"/>
                                          </p:stCondLst>
                                        </p:cTn>
                                        <p:tgtEl>
                                          <p:spTgt spid="44"/>
                                        </p:tgtEl>
                                        <p:attrNameLst>
                                          <p:attrName>style.visibility</p:attrName>
                                        </p:attrNameLst>
                                      </p:cBhvr>
                                      <p:to>
                                        <p:strVal val="visible"/>
                                      </p:to>
                                    </p:set>
                                  </p:childTnLst>
                                </p:cTn>
                              </p:par>
                              <p:par>
                                <p:cTn id="283" presetID="1" presetClass="emph" presetSubtype="2" fill="hold" nodeType="withEffect">
                                  <p:stCondLst>
                                    <p:cond delay="0"/>
                                  </p:stCondLst>
                                  <p:childTnLst>
                                    <p:animClr clrSpc="rgb" dir="cw">
                                      <p:cBhvr>
                                        <p:cTn id="284" dur="1000" fill="hold"/>
                                        <p:tgtEl>
                                          <p:spTgt spid="8"/>
                                        </p:tgtEl>
                                        <p:attrNameLst>
                                          <p:attrName>fillcolor</p:attrName>
                                        </p:attrNameLst>
                                      </p:cBhvr>
                                      <p:to>
                                        <a:srgbClr val="4E67C8"/>
                                      </p:to>
                                    </p:animClr>
                                    <p:set>
                                      <p:cBhvr>
                                        <p:cTn id="285" dur="1000" fill="hold"/>
                                        <p:tgtEl>
                                          <p:spTgt spid="8"/>
                                        </p:tgtEl>
                                        <p:attrNameLst>
                                          <p:attrName>fill.type</p:attrName>
                                        </p:attrNameLst>
                                      </p:cBhvr>
                                      <p:to>
                                        <p:strVal val="solid"/>
                                      </p:to>
                                    </p:set>
                                    <p:set>
                                      <p:cBhvr>
                                        <p:cTn id="286" dur="1000" fill="hold"/>
                                        <p:tgtEl>
                                          <p:spTgt spid="8"/>
                                        </p:tgtEl>
                                        <p:attrNameLst>
                                          <p:attrName>fill.on</p:attrName>
                                        </p:attrNameLst>
                                      </p:cBhvr>
                                      <p:to>
                                        <p:strVal val="true"/>
                                      </p:to>
                                    </p:set>
                                  </p:childTnLst>
                                </p:cTn>
                              </p:par>
                              <p:par>
                                <p:cTn id="287" presetID="1" presetClass="emph" presetSubtype="2" fill="hold" nodeType="withEffect">
                                  <p:stCondLst>
                                    <p:cond delay="0"/>
                                  </p:stCondLst>
                                  <p:childTnLst>
                                    <p:animClr clrSpc="rgb" dir="cw">
                                      <p:cBhvr>
                                        <p:cTn id="288" dur="1000" fill="hold"/>
                                        <p:tgtEl>
                                          <p:spTgt spid="48"/>
                                        </p:tgtEl>
                                        <p:attrNameLst>
                                          <p:attrName>fillcolor</p:attrName>
                                        </p:attrNameLst>
                                      </p:cBhvr>
                                      <p:to>
                                        <a:srgbClr val="B4DCFA"/>
                                      </p:to>
                                    </p:animClr>
                                    <p:set>
                                      <p:cBhvr>
                                        <p:cTn id="289" dur="1000" fill="hold"/>
                                        <p:tgtEl>
                                          <p:spTgt spid="48"/>
                                        </p:tgtEl>
                                        <p:attrNameLst>
                                          <p:attrName>fill.type</p:attrName>
                                        </p:attrNameLst>
                                      </p:cBhvr>
                                      <p:to>
                                        <p:strVal val="solid"/>
                                      </p:to>
                                    </p:set>
                                    <p:set>
                                      <p:cBhvr>
                                        <p:cTn id="290" dur="1000" fill="hold"/>
                                        <p:tgtEl>
                                          <p:spTgt spid="48"/>
                                        </p:tgtEl>
                                        <p:attrNameLst>
                                          <p:attrName>fill.on</p:attrName>
                                        </p:attrNameLst>
                                      </p:cBhvr>
                                      <p:to>
                                        <p:strVal val="true"/>
                                      </p:to>
                                    </p:set>
                                  </p:childTnLst>
                                </p:cTn>
                              </p:par>
                            </p:childTnLst>
                          </p:cTn>
                        </p:par>
                        <p:par>
                          <p:cTn id="291" fill="hold">
                            <p:stCondLst>
                              <p:cond delay="1000"/>
                            </p:stCondLst>
                            <p:childTnLst>
                              <p:par>
                                <p:cTn id="292" presetID="9" presetClass="entr" presetSubtype="0" fill="hold" grpId="3" nodeType="afterEffect">
                                  <p:stCondLst>
                                    <p:cond delay="0"/>
                                  </p:stCondLst>
                                  <p:childTnLst>
                                    <p:set>
                                      <p:cBhvr>
                                        <p:cTn id="293" dur="1" fill="hold">
                                          <p:stCondLst>
                                            <p:cond delay="0"/>
                                          </p:stCondLst>
                                        </p:cTn>
                                        <p:tgtEl>
                                          <p:spTgt spid="16"/>
                                        </p:tgtEl>
                                        <p:attrNameLst>
                                          <p:attrName>style.visibility</p:attrName>
                                        </p:attrNameLst>
                                      </p:cBhvr>
                                      <p:to>
                                        <p:strVal val="visible"/>
                                      </p:to>
                                    </p:set>
                                    <p:animEffect transition="in" filter="dissolve">
                                      <p:cBhvr>
                                        <p:cTn id="294" dur="1000"/>
                                        <p:tgtEl>
                                          <p:spTgt spid="16"/>
                                        </p:tgtEl>
                                      </p:cBhvr>
                                    </p:animEffect>
                                  </p:childTnLst>
                                </p:cTn>
                              </p:par>
                            </p:childTnLst>
                          </p:cTn>
                        </p:par>
                      </p:childTnLst>
                    </p:cTn>
                  </p:par>
                </p:childTnLst>
              </p:cTn>
              <p:nextCondLst>
                <p:cond evt="onClick" delay="0">
                  <p:tgtEl>
                    <p:spTgt spid="8"/>
                  </p:tgtEl>
                </p:cond>
              </p:nextCondLst>
            </p:seq>
            <p:seq concurrent="1" nextAc="seek">
              <p:cTn id="295" restart="whenNotActive" fill="hold" evtFilter="cancelBubble" nodeType="interactiveSeq">
                <p:stCondLst>
                  <p:cond evt="onClick" delay="0">
                    <p:tgtEl>
                      <p:spTgt spid="47"/>
                    </p:tgtEl>
                  </p:cond>
                </p:stCondLst>
                <p:endSync evt="end" delay="0">
                  <p:rtn val="all"/>
                </p:endSync>
                <p:childTnLst>
                  <p:par>
                    <p:cTn id="296" fill="hold">
                      <p:stCondLst>
                        <p:cond delay="0"/>
                      </p:stCondLst>
                      <p:childTnLst>
                        <p:par>
                          <p:cTn id="297" fill="hold">
                            <p:stCondLst>
                              <p:cond delay="0"/>
                            </p:stCondLst>
                            <p:childTnLst>
                              <p:par>
                                <p:cTn id="298" presetID="1" presetClass="entr" presetSubtype="0" fill="hold" grpId="1" nodeType="withEffect">
                                  <p:stCondLst>
                                    <p:cond delay="0"/>
                                  </p:stCondLst>
                                  <p:childTnLst>
                                    <p:set>
                                      <p:cBhvr>
                                        <p:cTn id="299" dur="1" fill="hold">
                                          <p:stCondLst>
                                            <p:cond delay="0"/>
                                          </p:stCondLst>
                                        </p:cTn>
                                        <p:tgtEl>
                                          <p:spTgt spid="45"/>
                                        </p:tgtEl>
                                        <p:attrNameLst>
                                          <p:attrName>style.visibility</p:attrName>
                                        </p:attrNameLst>
                                      </p:cBhvr>
                                      <p:to>
                                        <p:strVal val="visible"/>
                                      </p:to>
                                    </p:set>
                                  </p:childTnLst>
                                </p:cTn>
                              </p:par>
                              <p:par>
                                <p:cTn id="300" presetID="1" presetClass="entr" presetSubtype="0" fill="hold" grpId="1" nodeType="withEffect">
                                  <p:stCondLst>
                                    <p:cond delay="0"/>
                                  </p:stCondLst>
                                  <p:childTnLst>
                                    <p:set>
                                      <p:cBhvr>
                                        <p:cTn id="301" dur="1" fill="hold">
                                          <p:stCondLst>
                                            <p:cond delay="0"/>
                                          </p:stCondLst>
                                        </p:cTn>
                                        <p:tgtEl>
                                          <p:spTgt spid="50"/>
                                        </p:tgtEl>
                                        <p:attrNameLst>
                                          <p:attrName>style.visibility</p:attrName>
                                        </p:attrNameLst>
                                      </p:cBhvr>
                                      <p:to>
                                        <p:strVal val="visible"/>
                                      </p:to>
                                    </p:set>
                                  </p:childTnLst>
                                </p:cTn>
                              </p:par>
                              <p:par>
                                <p:cTn id="302" presetID="1" presetClass="entr" presetSubtype="0" fill="hold" grpId="1" nodeType="withEffect">
                                  <p:stCondLst>
                                    <p:cond delay="0"/>
                                  </p:stCondLst>
                                  <p:childTnLst>
                                    <p:set>
                                      <p:cBhvr>
                                        <p:cTn id="303" dur="1" fill="hold">
                                          <p:stCondLst>
                                            <p:cond delay="0"/>
                                          </p:stCondLst>
                                        </p:cTn>
                                        <p:tgtEl>
                                          <p:spTgt spid="51"/>
                                        </p:tgtEl>
                                        <p:attrNameLst>
                                          <p:attrName>style.visibility</p:attrName>
                                        </p:attrNameLst>
                                      </p:cBhvr>
                                      <p:to>
                                        <p:strVal val="visible"/>
                                      </p:to>
                                    </p:set>
                                  </p:childTnLst>
                                </p:cTn>
                              </p:par>
                              <p:par>
                                <p:cTn id="304" presetID="1" presetClass="entr" presetSubtype="0" fill="hold" grpId="1" nodeType="withEffect">
                                  <p:stCondLst>
                                    <p:cond delay="0"/>
                                  </p:stCondLst>
                                  <p:childTnLst>
                                    <p:set>
                                      <p:cBhvr>
                                        <p:cTn id="305" dur="1" fill="hold">
                                          <p:stCondLst>
                                            <p:cond delay="0"/>
                                          </p:stCondLst>
                                        </p:cTn>
                                        <p:tgtEl>
                                          <p:spTgt spid="52"/>
                                        </p:tgtEl>
                                        <p:attrNameLst>
                                          <p:attrName>style.visibility</p:attrName>
                                        </p:attrNameLst>
                                      </p:cBhvr>
                                      <p:to>
                                        <p:strVal val="visible"/>
                                      </p:to>
                                    </p:set>
                                  </p:childTnLst>
                                </p:cTn>
                              </p:par>
                              <p:par>
                                <p:cTn id="306" presetID="1" presetClass="entr" presetSubtype="0" fill="hold" grpId="1" nodeType="withEffect">
                                  <p:stCondLst>
                                    <p:cond delay="0"/>
                                  </p:stCondLst>
                                  <p:childTnLst>
                                    <p:set>
                                      <p:cBhvr>
                                        <p:cTn id="307" dur="1" fill="hold">
                                          <p:stCondLst>
                                            <p:cond delay="0"/>
                                          </p:stCondLst>
                                        </p:cTn>
                                        <p:tgtEl>
                                          <p:spTgt spid="53"/>
                                        </p:tgtEl>
                                        <p:attrNameLst>
                                          <p:attrName>style.visibility</p:attrName>
                                        </p:attrNameLst>
                                      </p:cBhvr>
                                      <p:to>
                                        <p:strVal val="visible"/>
                                      </p:to>
                                    </p:set>
                                  </p:childTnLst>
                                </p:cTn>
                              </p:par>
                              <p:par>
                                <p:cTn id="308" presetID="1" presetClass="entr" presetSubtype="0" fill="hold" grpId="1" nodeType="withEffect">
                                  <p:stCondLst>
                                    <p:cond delay="0"/>
                                  </p:stCondLst>
                                  <p:childTnLst>
                                    <p:set>
                                      <p:cBhvr>
                                        <p:cTn id="309" dur="1" fill="hold">
                                          <p:stCondLst>
                                            <p:cond delay="0"/>
                                          </p:stCondLst>
                                        </p:cTn>
                                        <p:tgtEl>
                                          <p:spTgt spid="54"/>
                                        </p:tgtEl>
                                        <p:attrNameLst>
                                          <p:attrName>style.visibility</p:attrName>
                                        </p:attrNameLst>
                                      </p:cBhvr>
                                      <p:to>
                                        <p:strVal val="visible"/>
                                      </p:to>
                                    </p:set>
                                  </p:childTnLst>
                                </p:cTn>
                              </p:par>
                              <p:par>
                                <p:cTn id="310" presetID="1" presetClass="entr" presetSubtype="0" fill="hold" grpId="1" nodeType="withEffect">
                                  <p:stCondLst>
                                    <p:cond delay="0"/>
                                  </p:stCondLst>
                                  <p:childTnLst>
                                    <p:set>
                                      <p:cBhvr>
                                        <p:cTn id="311" dur="1" fill="hold">
                                          <p:stCondLst>
                                            <p:cond delay="0"/>
                                          </p:stCondLst>
                                        </p:cTn>
                                        <p:tgtEl>
                                          <p:spTgt spid="55"/>
                                        </p:tgtEl>
                                        <p:attrNameLst>
                                          <p:attrName>style.visibility</p:attrName>
                                        </p:attrNameLst>
                                      </p:cBhvr>
                                      <p:to>
                                        <p:strVal val="visible"/>
                                      </p:to>
                                    </p:set>
                                  </p:childTnLst>
                                </p:cTn>
                              </p:par>
                              <p:par>
                                <p:cTn id="312" presetID="1" presetClass="entr" presetSubtype="0" fill="hold" grpId="1" nodeType="withEffect">
                                  <p:stCondLst>
                                    <p:cond delay="0"/>
                                  </p:stCondLst>
                                  <p:childTnLst>
                                    <p:set>
                                      <p:cBhvr>
                                        <p:cTn id="313" dur="1" fill="hold">
                                          <p:stCondLst>
                                            <p:cond delay="0"/>
                                          </p:stCondLst>
                                        </p:cTn>
                                        <p:tgtEl>
                                          <p:spTgt spid="56"/>
                                        </p:tgtEl>
                                        <p:attrNameLst>
                                          <p:attrName>style.visibility</p:attrName>
                                        </p:attrNameLst>
                                      </p:cBhvr>
                                      <p:to>
                                        <p:strVal val="visible"/>
                                      </p:to>
                                    </p:set>
                                  </p:childTnLst>
                                </p:cTn>
                              </p:par>
                              <p:par>
                                <p:cTn id="314" presetID="1" presetClass="entr" presetSubtype="0" fill="hold" grpId="1" nodeType="withEffect">
                                  <p:stCondLst>
                                    <p:cond delay="0"/>
                                  </p:stCondLst>
                                  <p:childTnLst>
                                    <p:set>
                                      <p:cBhvr>
                                        <p:cTn id="315" dur="1" fill="hold">
                                          <p:stCondLst>
                                            <p:cond delay="0"/>
                                          </p:stCondLst>
                                        </p:cTn>
                                        <p:tgtEl>
                                          <p:spTgt spid="58"/>
                                        </p:tgtEl>
                                        <p:attrNameLst>
                                          <p:attrName>style.visibility</p:attrName>
                                        </p:attrNameLst>
                                      </p:cBhvr>
                                      <p:to>
                                        <p:strVal val="visible"/>
                                      </p:to>
                                    </p:set>
                                  </p:childTnLst>
                                </p:cTn>
                              </p:par>
                              <p:par>
                                <p:cTn id="316" presetID="1" presetClass="emph" presetSubtype="2" fill="hold" nodeType="withEffect">
                                  <p:stCondLst>
                                    <p:cond delay="0"/>
                                  </p:stCondLst>
                                  <p:childTnLst>
                                    <p:animClr clrSpc="rgb" dir="cw">
                                      <p:cBhvr>
                                        <p:cTn id="317" dur="1000" fill="hold"/>
                                        <p:tgtEl>
                                          <p:spTgt spid="47"/>
                                        </p:tgtEl>
                                        <p:attrNameLst>
                                          <p:attrName>fillcolor</p:attrName>
                                        </p:attrNameLst>
                                      </p:cBhvr>
                                      <p:to>
                                        <a:srgbClr val="4E67C8"/>
                                      </p:to>
                                    </p:animClr>
                                    <p:set>
                                      <p:cBhvr>
                                        <p:cTn id="318" dur="1000" fill="hold"/>
                                        <p:tgtEl>
                                          <p:spTgt spid="47"/>
                                        </p:tgtEl>
                                        <p:attrNameLst>
                                          <p:attrName>fill.type</p:attrName>
                                        </p:attrNameLst>
                                      </p:cBhvr>
                                      <p:to>
                                        <p:strVal val="solid"/>
                                      </p:to>
                                    </p:set>
                                    <p:set>
                                      <p:cBhvr>
                                        <p:cTn id="319" dur="1000" fill="hold"/>
                                        <p:tgtEl>
                                          <p:spTgt spid="47"/>
                                        </p:tgtEl>
                                        <p:attrNameLst>
                                          <p:attrName>fill.on</p:attrName>
                                        </p:attrNameLst>
                                      </p:cBhvr>
                                      <p:to>
                                        <p:strVal val="true"/>
                                      </p:to>
                                    </p:set>
                                  </p:childTnLst>
                                </p:cTn>
                              </p:par>
                              <p:par>
                                <p:cTn id="320" presetID="1" presetClass="emph" presetSubtype="2" fill="hold" nodeType="withEffect">
                                  <p:stCondLst>
                                    <p:cond delay="0"/>
                                  </p:stCondLst>
                                  <p:childTnLst>
                                    <p:animClr clrSpc="rgb" dir="cw">
                                      <p:cBhvr>
                                        <p:cTn id="321" dur="1000" fill="hold"/>
                                        <p:tgtEl>
                                          <p:spTgt spid="48"/>
                                        </p:tgtEl>
                                        <p:attrNameLst>
                                          <p:attrName>fillcolor</p:attrName>
                                        </p:attrNameLst>
                                      </p:cBhvr>
                                      <p:to>
                                        <a:srgbClr val="B4DCFA"/>
                                      </p:to>
                                    </p:animClr>
                                    <p:set>
                                      <p:cBhvr>
                                        <p:cTn id="322" dur="1000" fill="hold"/>
                                        <p:tgtEl>
                                          <p:spTgt spid="48"/>
                                        </p:tgtEl>
                                        <p:attrNameLst>
                                          <p:attrName>fill.type</p:attrName>
                                        </p:attrNameLst>
                                      </p:cBhvr>
                                      <p:to>
                                        <p:strVal val="solid"/>
                                      </p:to>
                                    </p:set>
                                    <p:set>
                                      <p:cBhvr>
                                        <p:cTn id="323" dur="1000" fill="hold"/>
                                        <p:tgtEl>
                                          <p:spTgt spid="48"/>
                                        </p:tgtEl>
                                        <p:attrNameLst>
                                          <p:attrName>fill.on</p:attrName>
                                        </p:attrNameLst>
                                      </p:cBhvr>
                                      <p:to>
                                        <p:strVal val="true"/>
                                      </p:to>
                                    </p:set>
                                  </p:childTnLst>
                                </p:cTn>
                              </p:par>
                            </p:childTnLst>
                          </p:cTn>
                        </p:par>
                        <p:par>
                          <p:cTn id="324" fill="hold">
                            <p:stCondLst>
                              <p:cond delay="1000"/>
                            </p:stCondLst>
                            <p:childTnLst>
                              <p:par>
                                <p:cTn id="325" presetID="9" presetClass="entr" presetSubtype="0" fill="hold" grpId="4" nodeType="afterEffect">
                                  <p:stCondLst>
                                    <p:cond delay="0"/>
                                  </p:stCondLst>
                                  <p:childTnLst>
                                    <p:set>
                                      <p:cBhvr>
                                        <p:cTn id="326" dur="1" fill="hold">
                                          <p:stCondLst>
                                            <p:cond delay="0"/>
                                          </p:stCondLst>
                                        </p:cTn>
                                        <p:tgtEl>
                                          <p:spTgt spid="16"/>
                                        </p:tgtEl>
                                        <p:attrNameLst>
                                          <p:attrName>style.visibility</p:attrName>
                                        </p:attrNameLst>
                                      </p:cBhvr>
                                      <p:to>
                                        <p:strVal val="visible"/>
                                      </p:to>
                                    </p:set>
                                    <p:animEffect transition="in" filter="dissolve">
                                      <p:cBhvr>
                                        <p:cTn id="327" dur="1000"/>
                                        <p:tgtEl>
                                          <p:spTgt spid="16"/>
                                        </p:tgtEl>
                                      </p:cBhvr>
                                    </p:animEffect>
                                  </p:childTnLst>
                                </p:cTn>
                              </p:par>
                            </p:childTnLst>
                          </p:cTn>
                        </p:par>
                      </p:childTnLst>
                    </p:cTn>
                  </p:par>
                </p:childTnLst>
              </p:cTn>
              <p:nextCondLst>
                <p:cond evt="onClick" delay="0">
                  <p:tgtEl>
                    <p:spTgt spid="47"/>
                  </p:tgtEl>
                </p:cond>
              </p:nextCondLst>
            </p:seq>
          </p:childTnLst>
        </p:cTn>
      </p:par>
    </p:tnLst>
    <p:bldLst>
      <p:bldP spid="4" grpId="0"/>
      <p:bldP spid="4" grpId="1"/>
      <p:bldP spid="4" grpId="2"/>
      <p:bldP spid="4" grpId="3"/>
      <p:bldP spid="5" grpId="0" animBg="1"/>
      <p:bldP spid="5" grpId="1" animBg="1"/>
      <p:bldP spid="5" grpId="2" animBg="1"/>
      <p:bldP spid="29" grpId="0"/>
      <p:bldP spid="29" grpId="1"/>
      <p:bldP spid="33" grpId="0" animBg="1"/>
      <p:bldP spid="33" grpId="1" animBg="1"/>
      <p:bldP spid="33" grpId="2" animBg="1"/>
      <p:bldP spid="30" grpId="0"/>
      <p:bldP spid="30"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85" grpId="0"/>
      <p:bldP spid="85" grpId="1"/>
      <p:bldP spid="57" grpId="0"/>
      <p:bldP spid="57" grpId="1"/>
      <p:bldP spid="59" grpId="0"/>
      <p:bldP spid="59" grpId="1"/>
      <p:bldP spid="60" grpId="0"/>
      <p:bldP spid="60" grpId="1"/>
      <p:bldP spid="61" grpId="0"/>
      <p:bldP spid="61" grpId="1"/>
      <p:bldP spid="62" grpId="0"/>
      <p:bldP spid="6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3</a:t>
            </a:fld>
            <a:endParaRPr lang="cs-CZ" dirty="0"/>
          </a:p>
        </p:txBody>
      </p:sp>
      <p:sp>
        <p:nvSpPr>
          <p:cNvPr id="4" name="Nadpis 3"/>
          <p:cNvSpPr>
            <a:spLocks noGrp="1"/>
          </p:cNvSpPr>
          <p:nvPr>
            <p:ph type="title"/>
          </p:nvPr>
        </p:nvSpPr>
        <p:spPr>
          <a:xfrm>
            <a:off x="144001" y="144000"/>
            <a:ext cx="2987840" cy="648072"/>
          </a:xfrm>
        </p:spPr>
        <p:txBody>
          <a:bodyPr/>
          <a:lstStyle/>
          <a:p>
            <a:r>
              <a:rPr lang="en-GB" dirty="0" smtClean="0">
                <a:solidFill>
                  <a:srgbClr val="000000"/>
                </a:solidFill>
              </a:rPr>
              <a:t>Asian options</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cs-CZ" sz="1200" b="1" dirty="0">
                <a:solidFill>
                  <a:srgbClr val="FFFF00"/>
                </a:solidFill>
              </a:rPr>
              <a:t>1</a:t>
            </a:r>
            <a:endParaRPr lang="en-GB" sz="800" dirty="0">
              <a:solidFill>
                <a:srgbClr val="FFFF00"/>
              </a:solidFill>
            </a:endParaRPr>
          </a:p>
        </p:txBody>
      </p:sp>
      <p:sp>
        <p:nvSpPr>
          <p:cNvPr id="29" name="TextovéPole 28"/>
          <p:cNvSpPr txBox="1"/>
          <p:nvPr/>
        </p:nvSpPr>
        <p:spPr>
          <a:xfrm>
            <a:off x="864000" y="937295"/>
            <a:ext cx="3780008"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Description</a:t>
            </a:r>
            <a:endParaRPr lang="en-GB" sz="2200" dirty="0">
              <a:latin typeface="Cambria Math" panose="02040503050406030204" pitchFamily="18" charset="0"/>
              <a:ea typeface="Cambria Math" panose="02040503050406030204" pitchFamily="18" charset="0"/>
            </a:endParaRPr>
          </a:p>
        </p:txBody>
      </p:sp>
      <p:sp>
        <p:nvSpPr>
          <p:cNvPr id="31" name="TextovéPole 30"/>
          <p:cNvSpPr txBox="1"/>
          <p:nvPr/>
        </p:nvSpPr>
        <p:spPr>
          <a:xfrm>
            <a:off x="1188000" y="1256639"/>
            <a:ext cx="6912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The payoff of Asian options depends on an average of prices of the underlying asset during at least some part of the option’s life</a:t>
            </a:r>
            <a:endParaRPr lang="en-GB" dirty="0">
              <a:latin typeface="Cambria Math" panose="02040503050406030204" pitchFamily="18" charset="0"/>
              <a:ea typeface="Cambria Math" panose="02040503050406030204" pitchFamily="18" charset="0"/>
            </a:endParaRPr>
          </a:p>
        </p:txBody>
      </p:sp>
      <p:sp>
        <p:nvSpPr>
          <p:cNvPr id="33" name="Tlačítko akce: Zvuk 32">
            <a:hlinkClick r:id="" action="ppaction://noaction" highlightClick="1"/>
          </p:cNvPr>
          <p:cNvSpPr/>
          <p:nvPr/>
        </p:nvSpPr>
        <p:spPr>
          <a:xfrm>
            <a:off x="288000" y="3701664"/>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a:solidFill>
                  <a:srgbClr val="FFFF00"/>
                </a:solidFill>
              </a:rPr>
              <a:t>2</a:t>
            </a:r>
            <a:endParaRPr lang="en-GB" sz="800" dirty="0">
              <a:solidFill>
                <a:srgbClr val="FFFF00"/>
              </a:solidFill>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1.2	2.1	Kupní opce je spojena s právem na zakoupení podkladového aktiva za předem známou cenu, které říkáme uplatňovací či realizační cena. Snadno nahlédneme, kdy bude toto kupní právo využito. Pokud tržní cena aktiva bude vyšší než uplatňovací cena. V takovém případě lze koupit levně za uplatňovací cenu a okamžitě prodat za vyšší tržní cenu. </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0" name="TextovéPole 35">
            <a:extLst>
              <a:ext uri="{FF2B5EF4-FFF2-40B4-BE49-F238E27FC236}">
                <a16:creationId xmlns:a16="http://schemas.microsoft.com/office/drawing/2014/main" id="{BD37FAE9-2032-4298-ABE1-2A0D1AA19E90}"/>
              </a:ext>
            </a:extLst>
          </p:cNvPr>
          <p:cNvSpPr txBox="1"/>
          <p:nvPr/>
        </p:nvSpPr>
        <p:spPr>
          <a:xfrm>
            <a:off x="1186116" y="4660820"/>
            <a:ext cx="7706364" cy="646331"/>
          </a:xfrm>
          <a:prstGeom prst="rect">
            <a:avLst/>
          </a:prstGeom>
          <a:noFill/>
          <a:ln>
            <a:noFill/>
          </a:ln>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Averaging can be based on arithmetic or geometric formulas while using simple or weighting schemes</a:t>
            </a:r>
            <a:endParaRPr lang="en-GB" dirty="0">
              <a:latin typeface="Cambria Math" panose="02040503050406030204" pitchFamily="18" charset="0"/>
              <a:ea typeface="Cambria Math" panose="02040503050406030204" pitchFamily="18" charset="0"/>
            </a:endParaRPr>
          </a:p>
        </p:txBody>
      </p:sp>
      <p:sp>
        <p:nvSpPr>
          <p:cNvPr id="62" name="TextovéPole 61">
            <a:extLst>
              <a:ext uri="{FF2B5EF4-FFF2-40B4-BE49-F238E27FC236}">
                <a16:creationId xmlns:a16="http://schemas.microsoft.com/office/drawing/2014/main" id="{7AED3F95-42B5-4E30-86C6-EE8FE25EA982}"/>
              </a:ext>
            </a:extLst>
          </p:cNvPr>
          <p:cNvSpPr txBox="1"/>
          <p:nvPr/>
        </p:nvSpPr>
        <p:spPr>
          <a:xfrm>
            <a:off x="875648" y="3774793"/>
            <a:ext cx="3192296"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Other considerations</a:t>
            </a:r>
            <a:endParaRPr lang="en-GB" sz="2200" dirty="0">
              <a:latin typeface="Cambria Math" panose="02040503050406030204" pitchFamily="18" charset="0"/>
              <a:ea typeface="Cambria Math" panose="02040503050406030204" pitchFamily="18" charset="0"/>
            </a:endParaRPr>
          </a:p>
        </p:txBody>
      </p:sp>
      <p:sp>
        <p:nvSpPr>
          <p:cNvPr id="85" name="TextovéPole 84">
            <a:extLst>
              <a:ext uri="{FF2B5EF4-FFF2-40B4-BE49-F238E27FC236}">
                <a16:creationId xmlns:a16="http://schemas.microsoft.com/office/drawing/2014/main" id="{05FC8A4A-3761-4383-881C-9096ADBF4AD7}"/>
              </a:ext>
            </a:extLst>
          </p:cNvPr>
          <p:cNvSpPr txBox="1"/>
          <p:nvPr/>
        </p:nvSpPr>
        <p:spPr>
          <a:xfrm>
            <a:off x="1187624" y="4107569"/>
            <a:ext cx="7200856"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Asian options are typically cheaper than standard options because the averaging feature reduces the volatility in the option’s payoff</a:t>
            </a:r>
            <a:endParaRPr lang="en-GB" dirty="0">
              <a:latin typeface="Cambria Math" panose="02040503050406030204" pitchFamily="18" charset="0"/>
              <a:ea typeface="Cambria Math" panose="02040503050406030204" pitchFamily="18" charset="0"/>
            </a:endParaRPr>
          </a:p>
        </p:txBody>
      </p:sp>
      <p:sp>
        <p:nvSpPr>
          <p:cNvPr id="61" name="TextovéPole 60">
            <a:extLst>
              <a:ext uri="{FF2B5EF4-FFF2-40B4-BE49-F238E27FC236}">
                <a16:creationId xmlns:a16="http://schemas.microsoft.com/office/drawing/2014/main" id="{05FC8A4A-3761-4383-881C-9096ADBF4AD7}"/>
              </a:ext>
            </a:extLst>
          </p:cNvPr>
          <p:cNvSpPr txBox="1"/>
          <p:nvPr/>
        </p:nvSpPr>
        <p:spPr>
          <a:xfrm>
            <a:off x="1532296" y="1815913"/>
            <a:ext cx="7360184"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average price Asian option: a single expiry price is replaced by an average of market prices</a:t>
            </a:r>
            <a:endParaRPr lang="en-GB" sz="16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64" name="TextovéPole 63"/>
              <p:cNvSpPr txBox="1"/>
              <p:nvPr/>
            </p:nvSpPr>
            <p:spPr>
              <a:xfrm>
                <a:off x="1944000" y="2325828"/>
                <a:ext cx="4000775"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m:rPr>
                          <m:nor/>
                        </m:rPr>
                        <a:rPr lang="cs-CZ" sz="1600" b="0" i="0" smtClean="0">
                          <a:latin typeface="Cambria Math" panose="02040503050406030204" pitchFamily="18" charset="0"/>
                          <a:ea typeface="Cambria Math" panose="02040503050406030204" pitchFamily="18" charset="0"/>
                        </a:rPr>
                        <m:t>average</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price</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call</m:t>
                      </m:r>
                      <m:r>
                        <m:rPr>
                          <m:nor/>
                        </m:rPr>
                        <a:rPr lang="cs-CZ" sz="1600" b="0" i="0"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  </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𝐴</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𝑆</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,0]−</m:t>
                      </m:r>
                      <m:r>
                        <a:rPr lang="cs-CZ" sz="1600" b="0" i="1" smtClean="0">
                          <a:latin typeface="Cambria Math" panose="02040503050406030204" pitchFamily="18" charset="0"/>
                          <a:ea typeface="Cambria Math" panose="02040503050406030204" pitchFamily="18" charset="0"/>
                        </a:rPr>
                        <m:t>𝐶</m:t>
                      </m:r>
                    </m:oMath>
                  </m:oMathPara>
                </a14:m>
                <a:endParaRPr lang="cs-CZ" sz="1600" i="1" dirty="0" smtClean="0">
                  <a:latin typeface="Cambria Math"/>
                  <a:ea typeface="Cambria Math" panose="02040503050406030204" pitchFamily="18" charset="0"/>
                </a:endParaRPr>
              </a:p>
            </p:txBody>
          </p:sp>
        </mc:Choice>
        <mc:Fallback xmlns="">
          <p:sp>
            <p:nvSpPr>
              <p:cNvPr id="64" name="TextovéPole 63"/>
              <p:cNvSpPr txBox="1">
                <a:spLocks noRot="1" noChangeAspect="1" noMove="1" noResize="1" noEditPoints="1" noAdjustHandles="1" noChangeArrowheads="1" noChangeShapeType="1" noTextEdit="1"/>
              </p:cNvSpPr>
              <p:nvPr/>
            </p:nvSpPr>
            <p:spPr>
              <a:xfrm>
                <a:off x="1944000" y="2325828"/>
                <a:ext cx="4000775" cy="246221"/>
              </a:xfrm>
              <a:prstGeom prst="rect">
                <a:avLst/>
              </a:prstGeom>
              <a:blipFill>
                <a:blip r:embed="rId8"/>
                <a:stretch>
                  <a:fillRect l="-1372" b="-3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65" name="TextovéPole 64"/>
              <p:cNvSpPr txBox="1"/>
              <p:nvPr/>
            </p:nvSpPr>
            <p:spPr>
              <a:xfrm>
                <a:off x="1944000" y="2583663"/>
                <a:ext cx="4067267"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m:rPr>
                          <m:nor/>
                        </m:rPr>
                        <a:rPr lang="cs-CZ" sz="1600" smtClean="0">
                          <a:latin typeface="Cambria Math" panose="02040503050406030204" pitchFamily="18" charset="0"/>
                          <a:ea typeface="Cambria Math" panose="02040503050406030204" pitchFamily="18" charset="0"/>
                        </a:rPr>
                        <m:t>a</m:t>
                      </m:r>
                      <m:r>
                        <m:rPr>
                          <m:nor/>
                        </m:rPr>
                        <a:rPr lang="cs-CZ" sz="1600" b="0" i="0" smtClean="0">
                          <a:latin typeface="Cambria Math" panose="02040503050406030204" pitchFamily="18" charset="0"/>
                          <a:ea typeface="Cambria Math" panose="02040503050406030204" pitchFamily="18" charset="0"/>
                        </a:rPr>
                        <m:t>verage</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price</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put</m:t>
                      </m:r>
                      <m:r>
                        <m:rPr>
                          <m:nor/>
                        </m:rPr>
                        <a:rPr lang="cs-CZ" sz="1600" b="0" i="0" smtClean="0">
                          <a:latin typeface="Cambria Math" panose="02040503050406030204" pitchFamily="18" charset="0"/>
                          <a:ea typeface="Cambria Math" panose="02040503050406030204" pitchFamily="18" charset="0"/>
                        </a:rPr>
                        <m:t>:  </m:t>
                      </m:r>
                      <m:r>
                        <a:rPr lang="cs-CZ" sz="1600" i="1">
                          <a:latin typeface="Cambria Math" panose="02040503050406030204" pitchFamily="18" charset="0"/>
                          <a:ea typeface="Cambria Math" panose="02040503050406030204" pitchFamily="18" charset="0"/>
                        </a:rPr>
                        <m:t>𝑉</m:t>
                      </m:r>
                      <m:r>
                        <a:rPr lang="cs-CZ" sz="1600" i="1">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𝐴</m:t>
                      </m:r>
                      <m:r>
                        <a:rPr lang="cs-CZ"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𝑆</m:t>
                      </m:r>
                      <m:r>
                        <a:rPr lang="cs-CZ"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,0</m:t>
                      </m:r>
                      <m:r>
                        <a:rPr lang="en-US"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𝑃</m:t>
                      </m:r>
                    </m:oMath>
                  </m:oMathPara>
                </a14:m>
                <a:endParaRPr lang="cs-CZ" sz="1600" i="1" dirty="0" smtClean="0">
                  <a:latin typeface="Cambria Math"/>
                  <a:ea typeface="Cambria Math" panose="02040503050406030204" pitchFamily="18" charset="0"/>
                </a:endParaRPr>
              </a:p>
            </p:txBody>
          </p:sp>
        </mc:Choice>
        <mc:Fallback xmlns="">
          <p:sp>
            <p:nvSpPr>
              <p:cNvPr id="65" name="TextovéPole 64"/>
              <p:cNvSpPr txBox="1">
                <a:spLocks noRot="1" noChangeAspect="1" noMove="1" noResize="1" noEditPoints="1" noAdjustHandles="1" noChangeArrowheads="1" noChangeShapeType="1" noTextEdit="1"/>
              </p:cNvSpPr>
              <p:nvPr/>
            </p:nvSpPr>
            <p:spPr>
              <a:xfrm>
                <a:off x="1944000" y="2583663"/>
                <a:ext cx="4067267" cy="246221"/>
              </a:xfrm>
              <a:prstGeom prst="rect">
                <a:avLst/>
              </a:prstGeom>
              <a:blipFill>
                <a:blip r:embed="rId9"/>
                <a:stretch>
                  <a:fillRect l="-750" b="-35000"/>
                </a:stretch>
              </a:blipFill>
            </p:spPr>
            <p:txBody>
              <a:bodyPr/>
              <a:lstStyle/>
              <a:p>
                <a:r>
                  <a:rPr lang="cs-CZ">
                    <a:noFill/>
                  </a:rPr>
                  <a:t> </a:t>
                </a:r>
              </a:p>
            </p:txBody>
          </p:sp>
        </mc:Fallback>
      </mc:AlternateContent>
      <p:sp>
        <p:nvSpPr>
          <p:cNvPr id="66" name="TextovéPole 65">
            <a:extLst>
              <a:ext uri="{FF2B5EF4-FFF2-40B4-BE49-F238E27FC236}">
                <a16:creationId xmlns:a16="http://schemas.microsoft.com/office/drawing/2014/main" id="{05FC8A4A-3761-4383-881C-9096ADBF4AD7}"/>
              </a:ext>
            </a:extLst>
          </p:cNvPr>
          <p:cNvSpPr txBox="1"/>
          <p:nvPr/>
        </p:nvSpPr>
        <p:spPr>
          <a:xfrm>
            <a:off x="1524612" y="2796296"/>
            <a:ext cx="7547924"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average strike Asian option: a single exercise price is replaced by an average of market prices</a:t>
            </a:r>
            <a:endParaRPr lang="en-GB" sz="16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67" name="TextovéPole 66"/>
              <p:cNvSpPr txBox="1"/>
              <p:nvPr/>
            </p:nvSpPr>
            <p:spPr>
              <a:xfrm>
                <a:off x="1944000" y="3306211"/>
                <a:ext cx="4135363"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m:rPr>
                          <m:nor/>
                        </m:rPr>
                        <a:rPr lang="cs-CZ" sz="1600" b="0" i="0" smtClean="0">
                          <a:latin typeface="Cambria Math" panose="02040503050406030204" pitchFamily="18" charset="0"/>
                          <a:ea typeface="Cambria Math" panose="02040503050406030204" pitchFamily="18" charset="0"/>
                        </a:rPr>
                        <m:t>average</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strike</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call</m:t>
                      </m:r>
                      <m:r>
                        <m:rPr>
                          <m:nor/>
                        </m:rPr>
                        <a:rPr lang="cs-CZ" sz="1600" b="0" i="0" smtClean="0">
                          <a:latin typeface="Cambria Math" panose="02040503050406030204" pitchFamily="18" charset="0"/>
                          <a:ea typeface="Cambria Math" panose="02040503050406030204" pitchFamily="18" charset="0"/>
                        </a:rPr>
                        <m:t>:  </m:t>
                      </m:r>
                      <m:r>
                        <a:rPr lang="cs-CZ" sz="1600" i="1">
                          <a:latin typeface="Cambria Math" panose="02040503050406030204" pitchFamily="18" charset="0"/>
                          <a:ea typeface="Cambria Math" panose="02040503050406030204" pitchFamily="18" charset="0"/>
                        </a:rPr>
                        <m:t>𝑉</m:t>
                      </m:r>
                      <m:r>
                        <a:rPr lang="cs-CZ" sz="1600" i="1">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𝐴</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𝑆</m:t>
                      </m:r>
                      <m:r>
                        <a:rPr lang="cs-CZ" sz="1600" b="0" i="1" smtClean="0">
                          <a:latin typeface="Cambria Math" panose="02040503050406030204" pitchFamily="18" charset="0"/>
                          <a:ea typeface="Cambria Math" panose="02040503050406030204" pitchFamily="18" charset="0"/>
                        </a:rPr>
                        <m:t>),0]−</m:t>
                      </m:r>
                      <m:r>
                        <a:rPr lang="cs-CZ" sz="1600" b="0" i="1" smtClean="0">
                          <a:latin typeface="Cambria Math" panose="02040503050406030204" pitchFamily="18" charset="0"/>
                          <a:ea typeface="Cambria Math" panose="02040503050406030204" pitchFamily="18" charset="0"/>
                        </a:rPr>
                        <m:t>𝐶</m:t>
                      </m:r>
                    </m:oMath>
                  </m:oMathPara>
                </a14:m>
                <a:endParaRPr lang="cs-CZ" sz="1600" i="1" dirty="0" smtClean="0">
                  <a:latin typeface="Cambria Math"/>
                  <a:ea typeface="Cambria Math" panose="02040503050406030204" pitchFamily="18" charset="0"/>
                </a:endParaRPr>
              </a:p>
            </p:txBody>
          </p:sp>
        </mc:Choice>
        <mc:Fallback xmlns="">
          <p:sp>
            <p:nvSpPr>
              <p:cNvPr id="67" name="TextovéPole 66"/>
              <p:cNvSpPr txBox="1">
                <a:spLocks noRot="1" noChangeAspect="1" noMove="1" noResize="1" noEditPoints="1" noAdjustHandles="1" noChangeArrowheads="1" noChangeShapeType="1" noTextEdit="1"/>
              </p:cNvSpPr>
              <p:nvPr/>
            </p:nvSpPr>
            <p:spPr>
              <a:xfrm>
                <a:off x="1944000" y="3306211"/>
                <a:ext cx="4135363" cy="246221"/>
              </a:xfrm>
              <a:prstGeom prst="rect">
                <a:avLst/>
              </a:prstGeom>
              <a:blipFill>
                <a:blip r:embed="rId10"/>
                <a:stretch>
                  <a:fillRect l="-1327" b="-34146"/>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68" name="TextovéPole 67"/>
              <p:cNvSpPr txBox="1"/>
              <p:nvPr/>
            </p:nvSpPr>
            <p:spPr>
              <a:xfrm>
                <a:off x="1944000" y="3564046"/>
                <a:ext cx="4202241"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m:rPr>
                          <m:nor/>
                        </m:rPr>
                        <a:rPr lang="cs-CZ" sz="1600" smtClean="0">
                          <a:latin typeface="Cambria Math" panose="02040503050406030204" pitchFamily="18" charset="0"/>
                          <a:ea typeface="Cambria Math" panose="02040503050406030204" pitchFamily="18" charset="0"/>
                        </a:rPr>
                        <m:t>a</m:t>
                      </m:r>
                      <m:r>
                        <m:rPr>
                          <m:nor/>
                        </m:rPr>
                        <a:rPr lang="cs-CZ" sz="1600" b="0" i="0" smtClean="0">
                          <a:latin typeface="Cambria Math" panose="02040503050406030204" pitchFamily="18" charset="0"/>
                          <a:ea typeface="Cambria Math" panose="02040503050406030204" pitchFamily="18" charset="0"/>
                        </a:rPr>
                        <m:t>verage</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strike</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put</m:t>
                      </m:r>
                      <m:r>
                        <m:rPr>
                          <m:nor/>
                        </m:rPr>
                        <a:rPr lang="cs-CZ" sz="1600" b="0" i="0"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  </m:t>
                      </m:r>
                      <m:r>
                        <a:rPr lang="cs-CZ" sz="1600" i="1" smtClean="0">
                          <a:latin typeface="Cambria Math" panose="02040503050406030204" pitchFamily="18" charset="0"/>
                          <a:ea typeface="Cambria Math" panose="02040503050406030204" pitchFamily="18" charset="0"/>
                        </a:rPr>
                        <m:t>𝑉</m:t>
                      </m:r>
                      <m:r>
                        <a:rPr lang="cs-CZ" sz="160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𝐴</m:t>
                      </m:r>
                      <m:d>
                        <m:dPr>
                          <m:ctrlPr>
                            <a:rPr lang="cs-CZ" sz="1600" b="0" i="1" smtClean="0">
                              <a:latin typeface="Cambria Math" panose="02040503050406030204" pitchFamily="18" charset="0"/>
                              <a:ea typeface="Cambria Math" panose="02040503050406030204" pitchFamily="18" charset="0"/>
                            </a:rPr>
                          </m:ctrlPr>
                        </m:dPr>
                        <m:e>
                          <m:r>
                            <a:rPr lang="cs-CZ" sz="1600" b="0" i="1" smtClean="0">
                              <a:latin typeface="Cambria Math" panose="02040503050406030204" pitchFamily="18" charset="0"/>
                              <a:ea typeface="Cambria Math" panose="02040503050406030204" pitchFamily="18" charset="0"/>
                            </a:rPr>
                            <m:t>𝑆</m:t>
                          </m:r>
                        </m:e>
                      </m:d>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en-US"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,0</m:t>
                      </m:r>
                      <m:r>
                        <a:rPr lang="en-US"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𝑃</m:t>
                      </m:r>
                    </m:oMath>
                  </m:oMathPara>
                </a14:m>
                <a:endParaRPr lang="cs-CZ" sz="1600" i="1" dirty="0" smtClean="0">
                  <a:latin typeface="Cambria Math"/>
                  <a:ea typeface="Cambria Math" panose="02040503050406030204" pitchFamily="18" charset="0"/>
                </a:endParaRPr>
              </a:p>
            </p:txBody>
          </p:sp>
        </mc:Choice>
        <mc:Fallback xmlns="">
          <p:sp>
            <p:nvSpPr>
              <p:cNvPr id="68" name="TextovéPole 67"/>
              <p:cNvSpPr txBox="1">
                <a:spLocks noRot="1" noChangeAspect="1" noMove="1" noResize="1" noEditPoints="1" noAdjustHandles="1" noChangeArrowheads="1" noChangeShapeType="1" noTextEdit="1"/>
              </p:cNvSpPr>
              <p:nvPr/>
            </p:nvSpPr>
            <p:spPr>
              <a:xfrm>
                <a:off x="1944000" y="3564046"/>
                <a:ext cx="4202241" cy="246221"/>
              </a:xfrm>
              <a:prstGeom prst="rect">
                <a:avLst/>
              </a:prstGeom>
              <a:blipFill>
                <a:blip r:embed="rId11"/>
                <a:stretch>
                  <a:fillRect l="-726" b="-35000"/>
                </a:stretch>
              </a:blipFill>
            </p:spPr>
            <p:txBody>
              <a:bodyPr/>
              <a:lstStyle/>
              <a:p>
                <a:r>
                  <a:rPr lang="cs-CZ">
                    <a:noFill/>
                  </a:rPr>
                  <a:t> </a:t>
                </a:r>
              </a:p>
            </p:txBody>
          </p:sp>
        </mc:Fallback>
      </mc:AlternateContent>
      <p:sp>
        <p:nvSpPr>
          <p:cNvPr id="69" name="TextovéPole 35">
            <a:extLst>
              <a:ext uri="{FF2B5EF4-FFF2-40B4-BE49-F238E27FC236}">
                <a16:creationId xmlns:a16="http://schemas.microsoft.com/office/drawing/2014/main" id="{BD37FAE9-2032-4298-ABE1-2A0D1AA19E90}"/>
              </a:ext>
            </a:extLst>
          </p:cNvPr>
          <p:cNvSpPr txBox="1"/>
          <p:nvPr/>
        </p:nvSpPr>
        <p:spPr>
          <a:xfrm>
            <a:off x="1187624" y="5782212"/>
            <a:ext cx="5544616" cy="369332"/>
          </a:xfrm>
          <a:prstGeom prst="rect">
            <a:avLst/>
          </a:prstGeom>
          <a:noFill/>
          <a:ln>
            <a:noFill/>
          </a:ln>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Asian options can be American or European styles</a:t>
            </a:r>
            <a:endParaRPr lang="en-GB" dirty="0">
              <a:latin typeface="Cambria Math" panose="02040503050406030204" pitchFamily="18" charset="0"/>
              <a:ea typeface="Cambria Math" panose="02040503050406030204" pitchFamily="18" charset="0"/>
            </a:endParaRPr>
          </a:p>
        </p:txBody>
      </p:sp>
      <p:sp>
        <p:nvSpPr>
          <p:cNvPr id="70" name="TextovéPole 35">
            <a:extLst>
              <a:ext uri="{FF2B5EF4-FFF2-40B4-BE49-F238E27FC236}">
                <a16:creationId xmlns:a16="http://schemas.microsoft.com/office/drawing/2014/main" id="{BD37FAE9-2032-4298-ABE1-2A0D1AA19E90}"/>
              </a:ext>
            </a:extLst>
          </p:cNvPr>
          <p:cNvSpPr txBox="1"/>
          <p:nvPr/>
        </p:nvSpPr>
        <p:spPr>
          <a:xfrm>
            <a:off x="1187624" y="5221516"/>
            <a:ext cx="7704856" cy="646331"/>
          </a:xfrm>
          <a:prstGeom prst="rect">
            <a:avLst/>
          </a:prstGeom>
          <a:noFill/>
          <a:ln>
            <a:noFill/>
          </a:ln>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Averages are constructed from values collected at predetermined points of time</a:t>
            </a:r>
            <a:endParaRPr lang="en-GB"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2686199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par>
                                <p:cTn id="45" presetID="2" presetClass="entr" presetSubtype="8" fill="hold" grpId="0" nodeType="withEffect">
                                  <p:stCondLst>
                                    <p:cond delay="2600"/>
                                  </p:stCondLst>
                                  <p:iterate type="lt">
                                    <p:tmPct val="0"/>
                                  </p:iterate>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0-#ppt_w/2"/>
                                          </p:val>
                                        </p:tav>
                                        <p:tav tm="100000">
                                          <p:val>
                                            <p:strVal val="#ppt_x"/>
                                          </p:val>
                                        </p:tav>
                                      </p:tavLst>
                                    </p:anim>
                                    <p:anim calcmode="lin" valueType="num">
                                      <p:cBhvr additive="base">
                                        <p:cTn id="48" dur="500" fill="hold"/>
                                        <p:tgtEl>
                                          <p:spTgt spid="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WhizzLeft.wav"/>
                                        </p:tgtEl>
                                      </p:cMediaNode>
                                    </p:audio>
                                  </p:subTnLst>
                                </p:cTn>
                              </p:par>
                            </p:childTnLst>
                          </p:cTn>
                        </p:par>
                        <p:par>
                          <p:cTn id="49" fill="hold">
                            <p:stCondLst>
                              <p:cond delay="3100"/>
                            </p:stCondLst>
                            <p:childTnLst>
                              <p:par>
                                <p:cTn id="50" presetID="2" presetClass="entr" presetSubtype="1" fill="hold" grpId="2" nodeType="afterEffect">
                                  <p:stCondLst>
                                    <p:cond delay="500"/>
                                  </p:stCondLst>
                                  <p:iterate type="lt">
                                    <p:tmPct val="0"/>
                                  </p:iterate>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0-#ppt_h/2"/>
                                          </p:val>
                                        </p:tav>
                                        <p:tav tm="100000">
                                          <p:val>
                                            <p:strVal val="#ppt_y"/>
                                          </p:val>
                                        </p:tav>
                                      </p:tavLst>
                                    </p:anim>
                                  </p:childTnLst>
                                </p:cTn>
                              </p:par>
                            </p:childTnLst>
                          </p:cTn>
                        </p:par>
                        <p:par>
                          <p:cTn id="54" fill="hold">
                            <p:stCondLst>
                              <p:cond delay="4100"/>
                            </p:stCondLst>
                            <p:childTnLst>
                              <p:par>
                                <p:cTn id="55" presetID="1" presetClass="entr" presetSubtype="0" fill="hold" grpId="3" nodeType="afterEffect">
                                  <p:stCondLst>
                                    <p:cond delay="0"/>
                                  </p:stCondLst>
                                  <p:iterate type="lt">
                                    <p:tmAbs val="0"/>
                                  </p:iterate>
                                  <p:childTnLst>
                                    <p:set>
                                      <p:cBhvr>
                                        <p:cTn id="56"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pL01S02_Headline.wav"/>
                                        </p:tgtEl>
                                      </p:cMediaNode>
                                    </p:audio>
                                  </p:subTnLst>
                                </p:cTn>
                              </p:par>
                              <p:par>
                                <p:cTn id="57" presetID="9"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dissolve">
                                      <p:cBhvr>
                                        <p:cTn id="59" dur="500"/>
                                        <p:tgtEl>
                                          <p:spTgt spid="16"/>
                                        </p:tgtEl>
                                      </p:cBhvr>
                                    </p:animEffect>
                                  </p:childTnLst>
                                </p:cTn>
                              </p:par>
                            </p:childTnLst>
                          </p:cTn>
                        </p:par>
                        <p:par>
                          <p:cTn id="60" fill="hold">
                            <p:stCondLst>
                              <p:cond delay="5200"/>
                            </p:stCondLst>
                            <p:childTnLst>
                              <p:par>
                                <p:cTn id="61" presetID="34" presetClass="emph" presetSubtype="0" fill="hold" grpId="0" nodeType="afterEffect">
                                  <p:stCondLst>
                                    <p:cond delay="0"/>
                                  </p:stCondLst>
                                  <p:iterate type="lt">
                                    <p:tmPct val="10000"/>
                                  </p:iterate>
                                  <p:childTnLst>
                                    <p:animMotion origin="layout" path="M -0.00104 2.96296E-6 L -2.5E-6 -0.04815 " pathEditMode="relative" rAng="0" ptsTypes="AA">
                                      <p:cBhvr>
                                        <p:cTn id="62" dur="250" accel="50000" decel="50000" autoRev="1" fill="hold">
                                          <p:stCondLst>
                                            <p:cond delay="0"/>
                                          </p:stCondLst>
                                        </p:cTn>
                                        <p:tgtEl>
                                          <p:spTgt spid="4"/>
                                        </p:tgtEl>
                                        <p:attrNameLst>
                                          <p:attrName>ppt_x</p:attrName>
                                          <p:attrName>ppt_y</p:attrName>
                                        </p:attrNameLst>
                                      </p:cBhvr>
                                      <p:rCtr x="52" y="-2407"/>
                                    </p:animMotion>
                                    <p:animRot by="1500000">
                                      <p:cBhvr>
                                        <p:cTn id="63" dur="125" fill="hold">
                                          <p:stCondLst>
                                            <p:cond delay="0"/>
                                          </p:stCondLst>
                                        </p:cTn>
                                        <p:tgtEl>
                                          <p:spTgt spid="4"/>
                                        </p:tgtEl>
                                        <p:attrNameLst>
                                          <p:attrName>r</p:attrName>
                                        </p:attrNameLst>
                                      </p:cBhvr>
                                    </p:animRot>
                                    <p:animRot by="-1500000">
                                      <p:cBhvr>
                                        <p:cTn id="64" dur="125" fill="hold">
                                          <p:stCondLst>
                                            <p:cond delay="125"/>
                                          </p:stCondLst>
                                        </p:cTn>
                                        <p:tgtEl>
                                          <p:spTgt spid="4"/>
                                        </p:tgtEl>
                                        <p:attrNameLst>
                                          <p:attrName>r</p:attrName>
                                        </p:attrNameLst>
                                      </p:cBhvr>
                                    </p:animRot>
                                    <p:animRot by="-1500000">
                                      <p:cBhvr>
                                        <p:cTn id="65" dur="125" fill="hold">
                                          <p:stCondLst>
                                            <p:cond delay="250"/>
                                          </p:stCondLst>
                                        </p:cTn>
                                        <p:tgtEl>
                                          <p:spTgt spid="4"/>
                                        </p:tgtEl>
                                        <p:attrNameLst>
                                          <p:attrName>r</p:attrName>
                                        </p:attrNameLst>
                                      </p:cBhvr>
                                    </p:animRot>
                                    <p:animRot by="1500000">
                                      <p:cBhvr>
                                        <p:cTn id="66" dur="125" fill="hold">
                                          <p:stCondLst>
                                            <p:cond delay="375"/>
                                          </p:stCondLst>
                                        </p:cTn>
                                        <p:tgtEl>
                                          <p:spTgt spid="4"/>
                                        </p:tgtEl>
                                        <p:attrNameLst>
                                          <p:attrName>r</p:attrName>
                                        </p:attrNameLst>
                                      </p:cBhvr>
                                    </p:animRot>
                                  </p:childTnLst>
                                </p:cTn>
                              </p:par>
                              <p:par>
                                <p:cTn id="67" presetID="1" presetClass="entr" presetSubtype="0" fill="hold" grpId="1" nodeType="withEffect">
                                  <p:stCondLst>
                                    <p:cond delay="0"/>
                                  </p:stCondLst>
                                  <p:iterate type="lt">
                                    <p:tmAbs val="0"/>
                                  </p:iterate>
                                  <p:childTnLst>
                                    <p:set>
                                      <p:cBhvr>
                                        <p:cTn id="68"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cpL01S02_Clip_1.wav"/>
                                        </p:tgtEl>
                                      </p:cMediaNode>
                                    </p:audio>
                                  </p:subTnLst>
                                </p:cTn>
                              </p:par>
                              <p:par>
                                <p:cTn id="69" presetID="64" presetClass="path" presetSubtype="0" accel="50000" decel="50000" fill="hold" nodeType="withEffect">
                                  <p:stCondLst>
                                    <p:cond delay="0"/>
                                  </p:stCondLst>
                                  <p:childTnLst>
                                    <p:animMotion origin="layout" path="M 0.10868 0.04351 L 0.10642 -0.13843 " pathEditMode="fixed" rAng="0" ptsTypes="AA">
                                      <p:cBhvr>
                                        <p:cTn id="70" dur="1000" fill="hold"/>
                                        <p:tgtEl>
                                          <p:spTgt spid="35"/>
                                        </p:tgtEl>
                                        <p:attrNameLst>
                                          <p:attrName>ppt_x</p:attrName>
                                          <p:attrName>ppt_y</p:attrName>
                                        </p:attrNameLst>
                                      </p:cBhvr>
                                      <p:rCtr x="-122" y="-9097"/>
                                    </p:animMotion>
                                  </p:childTnLst>
                                </p:cTn>
                              </p:par>
                              <p:par>
                                <p:cTn id="71" presetID="64" presetClass="path" presetSubtype="0" accel="50000" decel="50000" fill="hold" nodeType="withEffect">
                                  <p:stCondLst>
                                    <p:cond delay="0"/>
                                  </p:stCondLst>
                                  <p:childTnLst>
                                    <p:animMotion origin="layout" path="M 0.10799 0.04237 L 0.10574 -0.2375 " pathEditMode="fixed" rAng="0" ptsTypes="AA">
                                      <p:cBhvr>
                                        <p:cTn id="72" dur="1000" fill="hold"/>
                                        <p:tgtEl>
                                          <p:spTgt spid="45"/>
                                        </p:tgtEl>
                                        <p:attrNameLst>
                                          <p:attrName>ppt_x</p:attrName>
                                          <p:attrName>ppt_y</p:attrName>
                                        </p:attrNameLst>
                                      </p:cBhvr>
                                      <p:rCtr x="-122" y="-14005"/>
                                    </p:animMotion>
                                  </p:childTnLst>
                                </p:cTn>
                              </p:par>
                            </p:childTnLst>
                          </p:cTn>
                        </p:par>
                        <p:par>
                          <p:cTn id="73" fill="hold">
                            <p:stCondLst>
                              <p:cond delay="12400"/>
                            </p:stCondLst>
                            <p:childTnLst>
                              <p:par>
                                <p:cTn id="74" presetID="2" presetClass="exit" presetSubtype="4" fill="hold" nodeType="afterEffect">
                                  <p:stCondLst>
                                    <p:cond delay="0"/>
                                  </p:stCondLst>
                                  <p:childTnLst>
                                    <p:anim calcmode="lin" valueType="num">
                                      <p:cBhvr additive="base">
                                        <p:cTn id="75" dur="500"/>
                                        <p:tgtEl>
                                          <p:spTgt spid="35"/>
                                        </p:tgtEl>
                                        <p:attrNameLst>
                                          <p:attrName>ppt_x</p:attrName>
                                        </p:attrNameLst>
                                      </p:cBhvr>
                                      <p:tavLst>
                                        <p:tav tm="0">
                                          <p:val>
                                            <p:strVal val="ppt_x"/>
                                          </p:val>
                                        </p:tav>
                                        <p:tav tm="100000">
                                          <p:val>
                                            <p:strVal val="ppt_x"/>
                                          </p:val>
                                        </p:tav>
                                      </p:tavLst>
                                    </p:anim>
                                    <p:anim calcmode="lin" valueType="num">
                                      <p:cBhvr additive="base">
                                        <p:cTn id="76" dur="500"/>
                                        <p:tgtEl>
                                          <p:spTgt spid="35"/>
                                        </p:tgtEl>
                                        <p:attrNameLst>
                                          <p:attrName>ppt_y</p:attrName>
                                        </p:attrNameLst>
                                      </p:cBhvr>
                                      <p:tavLst>
                                        <p:tav tm="0">
                                          <p:val>
                                            <p:strVal val="ppt_y"/>
                                          </p:val>
                                        </p:tav>
                                        <p:tav tm="100000">
                                          <p:val>
                                            <p:strVal val="1+ppt_h/2"/>
                                          </p:val>
                                        </p:tav>
                                      </p:tavLst>
                                    </p:anim>
                                    <p:set>
                                      <p:cBhvr>
                                        <p:cTn id="77" dur="1" fill="hold">
                                          <p:stCondLst>
                                            <p:cond delay="499"/>
                                          </p:stCondLst>
                                        </p:cTn>
                                        <p:tgtEl>
                                          <p:spTgt spid="35"/>
                                        </p:tgtEl>
                                        <p:attrNameLst>
                                          <p:attrName>style.visibility</p:attrName>
                                        </p:attrNameLst>
                                      </p:cBhvr>
                                      <p:to>
                                        <p:strVal val="hidden"/>
                                      </p:to>
                                    </p:set>
                                  </p:childTnLst>
                                </p:cTn>
                              </p:par>
                              <p:par>
                                <p:cTn id="78" presetID="2" presetClass="exit" presetSubtype="4" fill="hold" nodeType="withEffect">
                                  <p:stCondLst>
                                    <p:cond delay="0"/>
                                  </p:stCondLst>
                                  <p:childTnLst>
                                    <p:anim calcmode="lin" valueType="num">
                                      <p:cBhvr additive="base">
                                        <p:cTn id="79" dur="500"/>
                                        <p:tgtEl>
                                          <p:spTgt spid="45"/>
                                        </p:tgtEl>
                                        <p:attrNameLst>
                                          <p:attrName>ppt_x</p:attrName>
                                        </p:attrNameLst>
                                      </p:cBhvr>
                                      <p:tavLst>
                                        <p:tav tm="0">
                                          <p:val>
                                            <p:strVal val="ppt_x"/>
                                          </p:val>
                                        </p:tav>
                                        <p:tav tm="100000">
                                          <p:val>
                                            <p:strVal val="ppt_x"/>
                                          </p:val>
                                        </p:tav>
                                      </p:tavLst>
                                    </p:anim>
                                    <p:anim calcmode="lin" valueType="num">
                                      <p:cBhvr additive="base">
                                        <p:cTn id="80" dur="500"/>
                                        <p:tgtEl>
                                          <p:spTgt spid="45"/>
                                        </p:tgtEl>
                                        <p:attrNameLst>
                                          <p:attrName>ppt_y</p:attrName>
                                        </p:attrNameLst>
                                      </p:cBhvr>
                                      <p:tavLst>
                                        <p:tav tm="0">
                                          <p:val>
                                            <p:strVal val="ppt_y"/>
                                          </p:val>
                                        </p:tav>
                                        <p:tav tm="100000">
                                          <p:val>
                                            <p:strVal val="1+ppt_h/2"/>
                                          </p:val>
                                        </p:tav>
                                      </p:tavLst>
                                    </p:anim>
                                    <p:set>
                                      <p:cBhvr>
                                        <p:cTn id="81" dur="1" fill="hold">
                                          <p:stCondLst>
                                            <p:cond delay="499"/>
                                          </p:stCondLst>
                                        </p:cTn>
                                        <p:tgtEl>
                                          <p:spTgt spid="45"/>
                                        </p:tgtEl>
                                        <p:attrNameLst>
                                          <p:attrName>style.visibility</p:attrName>
                                        </p:attrNameLst>
                                      </p:cBhvr>
                                      <p:to>
                                        <p:strVal val="hidden"/>
                                      </p:to>
                                    </p:set>
                                  </p:childTnLst>
                                </p:cTn>
                              </p:par>
                              <p:par>
                                <p:cTn id="82" presetID="22" presetClass="entr" presetSubtype="8" fill="hold" grpId="0" nodeType="withEffect">
                                  <p:stCondLst>
                                    <p:cond delay="21900"/>
                                  </p:stCondLst>
                                  <p:childTnLst>
                                    <p:set>
                                      <p:cBhvr>
                                        <p:cTn id="83" dur="1" fill="hold">
                                          <p:stCondLst>
                                            <p:cond delay="0"/>
                                          </p:stCondLst>
                                        </p:cTn>
                                        <p:tgtEl>
                                          <p:spTgt spid="60"/>
                                        </p:tgtEl>
                                        <p:attrNameLst>
                                          <p:attrName>style.visibility</p:attrName>
                                        </p:attrNameLst>
                                      </p:cBhvr>
                                      <p:to>
                                        <p:strVal val="visible"/>
                                      </p:to>
                                    </p:set>
                                    <p:animEffect transition="in" filter="wipe(left)">
                                      <p:cBhvr>
                                        <p:cTn id="84" dur="2000"/>
                                        <p:tgtEl>
                                          <p:spTgt spid="60"/>
                                        </p:tgtEl>
                                      </p:cBhvr>
                                    </p:animEffect>
                                  </p:childTnLst>
                                </p:cTn>
                              </p:par>
                              <p:par>
                                <p:cTn id="85" presetID="26" presetClass="emph" presetSubtype="0" fill="hold" grpId="1" nodeType="withEffect">
                                  <p:stCondLst>
                                    <p:cond delay="23900"/>
                                  </p:stCondLst>
                                  <p:childTnLst>
                                    <p:animEffect transition="out" filter="fade">
                                      <p:cBhvr>
                                        <p:cTn id="86" dur="500" tmFilter="0, 0; .2, .5; .8, .5; 1, 0"/>
                                        <p:tgtEl>
                                          <p:spTgt spid="60"/>
                                        </p:tgtEl>
                                      </p:cBhvr>
                                    </p:animEffect>
                                    <p:animScale>
                                      <p:cBhvr>
                                        <p:cTn id="87" dur="250" autoRev="1" fill="hold"/>
                                        <p:tgtEl>
                                          <p:spTgt spid="60"/>
                                        </p:tgtEl>
                                      </p:cBhvr>
                                      <p:by x="105000" y="105000"/>
                                    </p:animScale>
                                  </p:childTnLst>
                                </p:cTn>
                              </p:par>
                            </p:childTnLst>
                          </p:cTn>
                        </p:par>
                        <p:par>
                          <p:cTn id="88" fill="hold">
                            <p:stCondLst>
                              <p:cond delay="36800"/>
                            </p:stCondLst>
                            <p:childTnLst>
                              <p:par>
                                <p:cTn id="89" presetID="22" presetClass="entr" presetSubtype="8" fill="hold" grpId="0" nodeType="afterEffect">
                                  <p:stCondLst>
                                    <p:cond delay="0"/>
                                  </p:stCondLst>
                                  <p:iterate type="lt">
                                    <p:tmPct val="10000"/>
                                  </p:iterate>
                                  <p:childTnLst>
                                    <p:set>
                                      <p:cBhvr>
                                        <p:cTn id="90" dur="1" fill="hold">
                                          <p:stCondLst>
                                            <p:cond delay="0"/>
                                          </p:stCondLst>
                                        </p:cTn>
                                        <p:tgtEl>
                                          <p:spTgt spid="62"/>
                                        </p:tgtEl>
                                        <p:attrNameLst>
                                          <p:attrName>style.visibility</p:attrName>
                                        </p:attrNameLst>
                                      </p:cBhvr>
                                      <p:to>
                                        <p:strVal val="visible"/>
                                      </p:to>
                                    </p:set>
                                    <p:animEffect transition="in" filter="wipe(left)">
                                      <p:cBhvr>
                                        <p:cTn id="91" dur="1000"/>
                                        <p:tgtEl>
                                          <p:spTgt spid="62"/>
                                        </p:tgtEl>
                                      </p:cBhvr>
                                    </p:animEffect>
                                  </p:childTnLst>
                                </p:cTn>
                              </p:par>
                              <p:par>
                                <p:cTn id="92" presetID="1" presetClass="entr" presetSubtype="0" fill="hold" grpId="1" nodeType="withEffect">
                                  <p:stCondLst>
                                    <p:cond delay="0"/>
                                  </p:stCondLst>
                                  <p:iterate type="lt">
                                    <p:tmAbs val="0"/>
                                  </p:iterate>
                                  <p:childTnLst>
                                    <p:set>
                                      <p:cBhvr>
                                        <p:cTn id="93" dur="1" fill="hold">
                                          <p:stCondLst>
                                            <p:cond delay="20599"/>
                                          </p:stCondLst>
                                        </p:cTn>
                                        <p:tgtEl>
                                          <p:spTgt spid="6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cpL01S02_Clip_3.wav"/>
                                        </p:tgtEl>
                                      </p:cMediaNode>
                                    </p:audio>
                                  </p:subTnLst>
                                </p:cTn>
                              </p:par>
                              <p:par>
                                <p:cTn id="94" presetID="22" presetClass="entr" presetSubtype="8" fill="hold" grpId="0" nodeType="withEffect">
                                  <p:stCondLst>
                                    <p:cond delay="21900"/>
                                  </p:stCondLst>
                                  <p:childTnLst>
                                    <p:set>
                                      <p:cBhvr>
                                        <p:cTn id="95" dur="1" fill="hold">
                                          <p:stCondLst>
                                            <p:cond delay="0"/>
                                          </p:stCondLst>
                                        </p:cTn>
                                        <p:tgtEl>
                                          <p:spTgt spid="69"/>
                                        </p:tgtEl>
                                        <p:attrNameLst>
                                          <p:attrName>style.visibility</p:attrName>
                                        </p:attrNameLst>
                                      </p:cBhvr>
                                      <p:to>
                                        <p:strVal val="visible"/>
                                      </p:to>
                                    </p:set>
                                    <p:animEffect transition="in" filter="wipe(left)">
                                      <p:cBhvr>
                                        <p:cTn id="96" dur="2000"/>
                                        <p:tgtEl>
                                          <p:spTgt spid="69"/>
                                        </p:tgtEl>
                                      </p:cBhvr>
                                    </p:animEffect>
                                  </p:childTnLst>
                                </p:cTn>
                              </p:par>
                              <p:par>
                                <p:cTn id="97" presetID="26" presetClass="emph" presetSubtype="0" fill="hold" grpId="1" nodeType="withEffect">
                                  <p:stCondLst>
                                    <p:cond delay="23900"/>
                                  </p:stCondLst>
                                  <p:childTnLst>
                                    <p:animEffect transition="out" filter="fade">
                                      <p:cBhvr>
                                        <p:cTn id="98" dur="500" tmFilter="0, 0; .2, .5; .8, .5; 1, 0"/>
                                        <p:tgtEl>
                                          <p:spTgt spid="69"/>
                                        </p:tgtEl>
                                      </p:cBhvr>
                                    </p:animEffect>
                                    <p:animScale>
                                      <p:cBhvr>
                                        <p:cTn id="99" dur="250" autoRev="1" fill="hold"/>
                                        <p:tgtEl>
                                          <p:spTgt spid="69"/>
                                        </p:tgtEl>
                                      </p:cBhvr>
                                      <p:by x="105000" y="105000"/>
                                    </p:animScale>
                                  </p:childTnLst>
                                </p:cTn>
                              </p:par>
                              <p:par>
                                <p:cTn id="100" presetID="22" presetClass="entr" presetSubtype="8" fill="hold" grpId="0" nodeType="withEffect">
                                  <p:stCondLst>
                                    <p:cond delay="21900"/>
                                  </p:stCondLst>
                                  <p:childTnLst>
                                    <p:set>
                                      <p:cBhvr>
                                        <p:cTn id="101" dur="1" fill="hold">
                                          <p:stCondLst>
                                            <p:cond delay="0"/>
                                          </p:stCondLst>
                                        </p:cTn>
                                        <p:tgtEl>
                                          <p:spTgt spid="70"/>
                                        </p:tgtEl>
                                        <p:attrNameLst>
                                          <p:attrName>style.visibility</p:attrName>
                                        </p:attrNameLst>
                                      </p:cBhvr>
                                      <p:to>
                                        <p:strVal val="visible"/>
                                      </p:to>
                                    </p:set>
                                    <p:animEffect transition="in" filter="wipe(left)">
                                      <p:cBhvr>
                                        <p:cTn id="102" dur="2000"/>
                                        <p:tgtEl>
                                          <p:spTgt spid="70"/>
                                        </p:tgtEl>
                                      </p:cBhvr>
                                    </p:animEffect>
                                  </p:childTnLst>
                                </p:cTn>
                              </p:par>
                              <p:par>
                                <p:cTn id="103" presetID="26" presetClass="emph" presetSubtype="0" fill="hold" grpId="1" nodeType="withEffect">
                                  <p:stCondLst>
                                    <p:cond delay="23900"/>
                                  </p:stCondLst>
                                  <p:childTnLst>
                                    <p:animEffect transition="out" filter="fade">
                                      <p:cBhvr>
                                        <p:cTn id="104" dur="500" tmFilter="0, 0; .2, .5; .8, .5; 1, 0"/>
                                        <p:tgtEl>
                                          <p:spTgt spid="70"/>
                                        </p:tgtEl>
                                      </p:cBhvr>
                                    </p:animEffect>
                                    <p:animScale>
                                      <p:cBhvr>
                                        <p:cTn id="105" dur="250" autoRev="1" fill="hold"/>
                                        <p:tgtEl>
                                          <p:spTgt spid="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6" restart="whenNotActive" fill="hold" evtFilter="cancelBubble" nodeType="interactiveSeq">
                <p:stCondLst>
                  <p:cond evt="onClick" delay="0">
                    <p:tgtEl>
                      <p:spTgt spid="5"/>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1" nodeType="clickEffect">
                                  <p:stCondLst>
                                    <p:cond delay="0"/>
                                  </p:stCondLst>
                                  <p:iterate type="lt">
                                    <p:tmPct val="0"/>
                                  </p:iterate>
                                  <p:childTnLst>
                                    <p:animEffect transition="out" filter="fade">
                                      <p:cBhvr>
                                        <p:cTn id="110" dur="500" tmFilter="0, 0; .2, .5; .8, .5; 1, 0"/>
                                        <p:tgtEl>
                                          <p:spTgt spid="5"/>
                                        </p:tgtEl>
                                      </p:cBhvr>
                                    </p:animEffect>
                                    <p:animScale>
                                      <p:cBhvr>
                                        <p:cTn id="111" dur="250" autoRev="1" fill="hold"/>
                                        <p:tgtEl>
                                          <p:spTgt spid="5"/>
                                        </p:tgtEl>
                                      </p:cBhvr>
                                      <p:by x="105000" y="105000"/>
                                    </p:animScale>
                                  </p:childTnLst>
                                </p:cTn>
                              </p:par>
                              <p:par>
                                <p:cTn id="112" presetID="9" presetClass="entr" presetSubtype="0" fill="hold" grpId="1" nodeType="with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dissolve">
                                      <p:cBhvr>
                                        <p:cTn id="114" dur="500"/>
                                        <p:tgtEl>
                                          <p:spTgt spid="16"/>
                                        </p:tgtEl>
                                      </p:cBhvr>
                                    </p:animEffect>
                                  </p:childTnLst>
                                </p:cTn>
                              </p:par>
                            </p:childTnLst>
                          </p:cTn>
                        </p:par>
                        <p:par>
                          <p:cTn id="115" fill="hold">
                            <p:stCondLst>
                              <p:cond delay="500"/>
                            </p:stCondLst>
                            <p:childTnLst>
                              <p:par>
                                <p:cTn id="116" presetID="22" presetClass="entr" presetSubtype="8" fill="hold" grpId="0" nodeType="afterEffect">
                                  <p:stCondLst>
                                    <p:cond delay="0"/>
                                  </p:stCondLst>
                                  <p:iterate type="lt">
                                    <p:tmPct val="10000"/>
                                  </p:iterate>
                                  <p:childTnLst>
                                    <p:set>
                                      <p:cBhvr>
                                        <p:cTn id="117" dur="1" fill="hold">
                                          <p:stCondLst>
                                            <p:cond delay="0"/>
                                          </p:stCondLst>
                                        </p:cTn>
                                        <p:tgtEl>
                                          <p:spTgt spid="29"/>
                                        </p:tgtEl>
                                        <p:attrNameLst>
                                          <p:attrName>style.visibility</p:attrName>
                                        </p:attrNameLst>
                                      </p:cBhvr>
                                      <p:to>
                                        <p:strVal val="visible"/>
                                      </p:to>
                                    </p:set>
                                    <p:animEffect transition="in" filter="wipe(left)">
                                      <p:cBhvr>
                                        <p:cTn id="118" dur="1000"/>
                                        <p:tgtEl>
                                          <p:spTgt spid="29"/>
                                        </p:tgtEl>
                                      </p:cBhvr>
                                    </p:animEffect>
                                  </p:childTnLst>
                                </p:cTn>
                              </p:par>
                              <p:par>
                                <p:cTn id="119" presetID="1" presetClass="entr" presetSubtype="0" fill="hold" grpId="1" nodeType="withEffect">
                                  <p:stCondLst>
                                    <p:cond delay="0"/>
                                  </p:stCondLst>
                                  <p:iterate type="lt">
                                    <p:tmAbs val="0"/>
                                  </p:iterate>
                                  <p:childTnLst>
                                    <p:set>
                                      <p:cBhvr>
                                        <p:cTn id="120"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6" name="cpL01S02_Clip_2.wav"/>
                                        </p:tgtEl>
                                      </p:cMediaNode>
                                    </p:audio>
                                  </p:subTnLst>
                                </p:cTn>
                              </p:par>
                              <p:par>
                                <p:cTn id="121" presetID="64" presetClass="path" presetSubtype="0" accel="50000" decel="50000" fill="hold" nodeType="withEffect">
                                  <p:stCondLst>
                                    <p:cond delay="0"/>
                                  </p:stCondLst>
                                  <p:childTnLst>
                                    <p:animMotion origin="layout" path="M 0.08889 0.04236 L 0.08663 -0.13959 " pathEditMode="relative" rAng="0" ptsTypes="AA">
                                      <p:cBhvr>
                                        <p:cTn id="122" dur="1000" fill="hold"/>
                                        <p:tgtEl>
                                          <p:spTgt spid="37"/>
                                        </p:tgtEl>
                                        <p:attrNameLst>
                                          <p:attrName>ppt_x</p:attrName>
                                          <p:attrName>ppt_y</p:attrName>
                                        </p:attrNameLst>
                                      </p:cBhvr>
                                      <p:rCtr x="-122" y="-9097"/>
                                    </p:animMotion>
                                  </p:childTnLst>
                                </p:cTn>
                              </p:par>
                              <p:par>
                                <p:cTn id="123" presetID="64" presetClass="path" presetSubtype="0" accel="50000" decel="50000" fill="hold" nodeType="withEffect">
                                  <p:stCondLst>
                                    <p:cond delay="0"/>
                                  </p:stCondLst>
                                  <p:childTnLst>
                                    <p:animMotion origin="layout" path="M 0.08732 0.04101 L 0.08507 -0.23885 " pathEditMode="fixed" rAng="0" ptsTypes="AA">
                                      <p:cBhvr>
                                        <p:cTn id="124" dur="1000" fill="hold"/>
                                        <p:tgtEl>
                                          <p:spTgt spid="50"/>
                                        </p:tgtEl>
                                        <p:attrNameLst>
                                          <p:attrName>ppt_x</p:attrName>
                                          <p:attrName>ppt_y</p:attrName>
                                        </p:attrNameLst>
                                      </p:cBhvr>
                                      <p:rCtr x="-122" y="-14005"/>
                                    </p:animMotion>
                                  </p:childTnLst>
                                </p:cTn>
                              </p:par>
                            </p:childTnLst>
                          </p:cTn>
                        </p:par>
                        <p:par>
                          <p:cTn id="125" fill="hold">
                            <p:stCondLst>
                              <p:cond delay="3200"/>
                            </p:stCondLst>
                            <p:childTnLst>
                              <p:par>
                                <p:cTn id="126" presetID="2" presetClass="exit" presetSubtype="4" fill="hold" nodeType="afterEffect">
                                  <p:stCondLst>
                                    <p:cond delay="0"/>
                                  </p:stCondLst>
                                  <p:childTnLst>
                                    <p:anim calcmode="lin" valueType="num">
                                      <p:cBhvr additive="base">
                                        <p:cTn id="127" dur="500"/>
                                        <p:tgtEl>
                                          <p:spTgt spid="37"/>
                                        </p:tgtEl>
                                        <p:attrNameLst>
                                          <p:attrName>ppt_x</p:attrName>
                                        </p:attrNameLst>
                                      </p:cBhvr>
                                      <p:tavLst>
                                        <p:tav tm="0">
                                          <p:val>
                                            <p:strVal val="ppt_x"/>
                                          </p:val>
                                        </p:tav>
                                        <p:tav tm="100000">
                                          <p:val>
                                            <p:strVal val="ppt_x"/>
                                          </p:val>
                                        </p:tav>
                                      </p:tavLst>
                                    </p:anim>
                                    <p:anim calcmode="lin" valueType="num">
                                      <p:cBhvr additive="base">
                                        <p:cTn id="128" dur="500"/>
                                        <p:tgtEl>
                                          <p:spTgt spid="37"/>
                                        </p:tgtEl>
                                        <p:attrNameLst>
                                          <p:attrName>ppt_y</p:attrName>
                                        </p:attrNameLst>
                                      </p:cBhvr>
                                      <p:tavLst>
                                        <p:tav tm="0">
                                          <p:val>
                                            <p:strVal val="ppt_y"/>
                                          </p:val>
                                        </p:tav>
                                        <p:tav tm="100000">
                                          <p:val>
                                            <p:strVal val="1+ppt_h/2"/>
                                          </p:val>
                                        </p:tav>
                                      </p:tavLst>
                                    </p:anim>
                                    <p:set>
                                      <p:cBhvr>
                                        <p:cTn id="129" dur="1" fill="hold">
                                          <p:stCondLst>
                                            <p:cond delay="499"/>
                                          </p:stCondLst>
                                        </p:cTn>
                                        <p:tgtEl>
                                          <p:spTgt spid="37"/>
                                        </p:tgtEl>
                                        <p:attrNameLst>
                                          <p:attrName>style.visibility</p:attrName>
                                        </p:attrNameLst>
                                      </p:cBhvr>
                                      <p:to>
                                        <p:strVal val="hidden"/>
                                      </p:to>
                                    </p:set>
                                  </p:childTnLst>
                                </p:cTn>
                              </p:par>
                              <p:par>
                                <p:cTn id="130" presetID="2" presetClass="exit" presetSubtype="4" fill="hold" nodeType="withEffect">
                                  <p:stCondLst>
                                    <p:cond delay="0"/>
                                  </p:stCondLst>
                                  <p:childTnLst>
                                    <p:anim calcmode="lin" valueType="num">
                                      <p:cBhvr additive="base">
                                        <p:cTn id="131" dur="500"/>
                                        <p:tgtEl>
                                          <p:spTgt spid="50"/>
                                        </p:tgtEl>
                                        <p:attrNameLst>
                                          <p:attrName>ppt_x</p:attrName>
                                        </p:attrNameLst>
                                      </p:cBhvr>
                                      <p:tavLst>
                                        <p:tav tm="0">
                                          <p:val>
                                            <p:strVal val="ppt_x"/>
                                          </p:val>
                                        </p:tav>
                                        <p:tav tm="100000">
                                          <p:val>
                                            <p:strVal val="ppt_x"/>
                                          </p:val>
                                        </p:tav>
                                      </p:tavLst>
                                    </p:anim>
                                    <p:anim calcmode="lin" valueType="num">
                                      <p:cBhvr additive="base">
                                        <p:cTn id="132" dur="500"/>
                                        <p:tgtEl>
                                          <p:spTgt spid="50"/>
                                        </p:tgtEl>
                                        <p:attrNameLst>
                                          <p:attrName>ppt_y</p:attrName>
                                        </p:attrNameLst>
                                      </p:cBhvr>
                                      <p:tavLst>
                                        <p:tav tm="0">
                                          <p:val>
                                            <p:strVal val="ppt_y"/>
                                          </p:val>
                                        </p:tav>
                                        <p:tav tm="100000">
                                          <p:val>
                                            <p:strVal val="1+ppt_h/2"/>
                                          </p:val>
                                        </p:tav>
                                      </p:tavLst>
                                    </p:anim>
                                    <p:set>
                                      <p:cBhvr>
                                        <p:cTn id="133" dur="1" fill="hold">
                                          <p:stCondLst>
                                            <p:cond delay="499"/>
                                          </p:stCondLst>
                                        </p:cTn>
                                        <p:tgtEl>
                                          <p:spTgt spid="50"/>
                                        </p:tgtEl>
                                        <p:attrNameLst>
                                          <p:attrName>style.visibility</p:attrName>
                                        </p:attrNameLst>
                                      </p:cBhvr>
                                      <p:to>
                                        <p:strVal val="hidden"/>
                                      </p:to>
                                    </p:set>
                                  </p:childTnLst>
                                </p:cTn>
                              </p:par>
                            </p:childTnLst>
                          </p:cTn>
                        </p:par>
                        <p:par>
                          <p:cTn id="134" fill="hold">
                            <p:stCondLst>
                              <p:cond delay="3700"/>
                            </p:stCondLst>
                            <p:childTnLst>
                              <p:par>
                                <p:cTn id="135" presetID="22" presetClass="entr" presetSubtype="8" fill="hold" grpId="0" nodeType="afterEffect">
                                  <p:stCondLst>
                                    <p:cond delay="0"/>
                                  </p:stCondLst>
                                  <p:iterate type="lt">
                                    <p:tmPct val="10000"/>
                                  </p:iterate>
                                  <p:childTnLst>
                                    <p:set>
                                      <p:cBhvr>
                                        <p:cTn id="136" dur="1" fill="hold">
                                          <p:stCondLst>
                                            <p:cond delay="0"/>
                                          </p:stCondLst>
                                        </p:cTn>
                                        <p:tgtEl>
                                          <p:spTgt spid="31"/>
                                        </p:tgtEl>
                                        <p:attrNameLst>
                                          <p:attrName>style.visibility</p:attrName>
                                        </p:attrNameLst>
                                      </p:cBhvr>
                                      <p:to>
                                        <p:strVal val="visible"/>
                                      </p:to>
                                    </p:set>
                                    <p:animEffect transition="in" filter="wipe(left)">
                                      <p:cBhvr>
                                        <p:cTn id="137" dur="500"/>
                                        <p:tgtEl>
                                          <p:spTgt spid="31"/>
                                        </p:tgtEl>
                                      </p:cBhvr>
                                    </p:animEffect>
                                  </p:childTnLst>
                                </p:cTn>
                              </p:par>
                              <p:par>
                                <p:cTn id="138" presetID="1" presetClass="entr" presetSubtype="0" fill="hold" grpId="1" nodeType="withEffect">
                                  <p:stCondLst>
                                    <p:cond delay="0"/>
                                  </p:stCondLst>
                                  <p:iterate type="lt">
                                    <p:tmAbs val="0"/>
                                  </p:iterate>
                                  <p:childTnLst>
                                    <p:set>
                                      <p:cBhvr>
                                        <p:cTn id="139" dur="1" fill="hold">
                                          <p:stCondLst>
                                            <p:cond delay="11999"/>
                                          </p:stCondLst>
                                        </p:cTn>
                                        <p:tgtEl>
                                          <p:spTgt spid="31"/>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7" name="cpL01S02_Clip_2_1.wav"/>
                                        </p:tgtEl>
                                      </p:cMediaNode>
                                    </p:audio>
                                  </p:subTnLst>
                                </p:cTn>
                              </p:par>
                              <p:par>
                                <p:cTn id="140" presetID="64" presetClass="path" presetSubtype="0" accel="50000" decel="50000" fill="hold" nodeType="withEffect">
                                  <p:stCondLst>
                                    <p:cond delay="0"/>
                                  </p:stCondLst>
                                  <p:childTnLst>
                                    <p:animMotion origin="layout" path="M 0.06927 0.04236 L 0.06701 -0.13959 " pathEditMode="relative" rAng="0" ptsTypes="AA">
                                      <p:cBhvr>
                                        <p:cTn id="141" dur="1000" fill="hold"/>
                                        <p:tgtEl>
                                          <p:spTgt spid="38"/>
                                        </p:tgtEl>
                                        <p:attrNameLst>
                                          <p:attrName>ppt_x</p:attrName>
                                          <p:attrName>ppt_y</p:attrName>
                                        </p:attrNameLst>
                                      </p:cBhvr>
                                      <p:rCtr x="-122" y="-9097"/>
                                    </p:animMotion>
                                  </p:childTnLst>
                                </p:cTn>
                              </p:par>
                              <p:par>
                                <p:cTn id="142" presetID="64" presetClass="path" presetSubtype="0" accel="50000" decel="50000" fill="hold" nodeType="withEffect">
                                  <p:stCondLst>
                                    <p:cond delay="0"/>
                                  </p:stCondLst>
                                  <p:childTnLst>
                                    <p:animMotion origin="layout" path="M 0.06788 0.04242 L 0.06562 -0.23745 " pathEditMode="fixed" rAng="0" ptsTypes="AA">
                                      <p:cBhvr>
                                        <p:cTn id="143" dur="1000" fill="hold"/>
                                        <p:tgtEl>
                                          <p:spTgt spid="51"/>
                                        </p:tgtEl>
                                        <p:attrNameLst>
                                          <p:attrName>ppt_x</p:attrName>
                                          <p:attrName>ppt_y</p:attrName>
                                        </p:attrNameLst>
                                      </p:cBhvr>
                                      <p:rCtr x="-122" y="-14005"/>
                                    </p:animMotion>
                                  </p:childTnLst>
                                </p:cTn>
                              </p:par>
                            </p:childTnLst>
                          </p:cTn>
                        </p:par>
                        <p:par>
                          <p:cTn id="144" fill="hold">
                            <p:stCondLst>
                              <p:cond delay="15700"/>
                            </p:stCondLst>
                            <p:childTnLst>
                              <p:par>
                                <p:cTn id="145" presetID="2" presetClass="exit" presetSubtype="4" fill="hold" nodeType="afterEffect">
                                  <p:stCondLst>
                                    <p:cond delay="0"/>
                                  </p:stCondLst>
                                  <p:childTnLst>
                                    <p:anim calcmode="lin" valueType="num">
                                      <p:cBhvr additive="base">
                                        <p:cTn id="146" dur="500"/>
                                        <p:tgtEl>
                                          <p:spTgt spid="38"/>
                                        </p:tgtEl>
                                        <p:attrNameLst>
                                          <p:attrName>ppt_x</p:attrName>
                                        </p:attrNameLst>
                                      </p:cBhvr>
                                      <p:tavLst>
                                        <p:tav tm="0">
                                          <p:val>
                                            <p:strVal val="ppt_x"/>
                                          </p:val>
                                        </p:tav>
                                        <p:tav tm="100000">
                                          <p:val>
                                            <p:strVal val="ppt_x"/>
                                          </p:val>
                                        </p:tav>
                                      </p:tavLst>
                                    </p:anim>
                                    <p:anim calcmode="lin" valueType="num">
                                      <p:cBhvr additive="base">
                                        <p:cTn id="147" dur="500"/>
                                        <p:tgtEl>
                                          <p:spTgt spid="38"/>
                                        </p:tgtEl>
                                        <p:attrNameLst>
                                          <p:attrName>ppt_y</p:attrName>
                                        </p:attrNameLst>
                                      </p:cBhvr>
                                      <p:tavLst>
                                        <p:tav tm="0">
                                          <p:val>
                                            <p:strVal val="ppt_y"/>
                                          </p:val>
                                        </p:tav>
                                        <p:tav tm="100000">
                                          <p:val>
                                            <p:strVal val="1+ppt_h/2"/>
                                          </p:val>
                                        </p:tav>
                                      </p:tavLst>
                                    </p:anim>
                                    <p:set>
                                      <p:cBhvr>
                                        <p:cTn id="148" dur="1" fill="hold">
                                          <p:stCondLst>
                                            <p:cond delay="499"/>
                                          </p:stCondLst>
                                        </p:cTn>
                                        <p:tgtEl>
                                          <p:spTgt spid="38"/>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51"/>
                                        </p:tgtEl>
                                        <p:attrNameLst>
                                          <p:attrName>ppt_x</p:attrName>
                                        </p:attrNameLst>
                                      </p:cBhvr>
                                      <p:tavLst>
                                        <p:tav tm="0">
                                          <p:val>
                                            <p:strVal val="ppt_x"/>
                                          </p:val>
                                        </p:tav>
                                        <p:tav tm="100000">
                                          <p:val>
                                            <p:strVal val="ppt_x"/>
                                          </p:val>
                                        </p:tav>
                                      </p:tavLst>
                                    </p:anim>
                                    <p:anim calcmode="lin" valueType="num">
                                      <p:cBhvr additive="base">
                                        <p:cTn id="151" dur="500"/>
                                        <p:tgtEl>
                                          <p:spTgt spid="51"/>
                                        </p:tgtEl>
                                        <p:attrNameLst>
                                          <p:attrName>ppt_y</p:attrName>
                                        </p:attrNameLst>
                                      </p:cBhvr>
                                      <p:tavLst>
                                        <p:tav tm="0">
                                          <p:val>
                                            <p:strVal val="ppt_y"/>
                                          </p:val>
                                        </p:tav>
                                        <p:tav tm="100000">
                                          <p:val>
                                            <p:strVal val="1+ppt_h/2"/>
                                          </p:val>
                                        </p:tav>
                                      </p:tavLst>
                                    </p:anim>
                                    <p:set>
                                      <p:cBhvr>
                                        <p:cTn id="152" dur="1" fill="hold">
                                          <p:stCondLst>
                                            <p:cond delay="499"/>
                                          </p:stCondLst>
                                        </p:cTn>
                                        <p:tgtEl>
                                          <p:spTgt spid="51"/>
                                        </p:tgtEl>
                                        <p:attrNameLst>
                                          <p:attrName>style.visibility</p:attrName>
                                        </p:attrNameLst>
                                      </p:cBhvr>
                                      <p:to>
                                        <p:strVal val="hidden"/>
                                      </p:to>
                                    </p:set>
                                  </p:childTnLst>
                                </p:cTn>
                              </p:par>
                              <p:par>
                                <p:cTn id="153" presetID="64" presetClass="path" presetSubtype="0" accel="50000" decel="50000" fill="hold" nodeType="withEffect">
                                  <p:stCondLst>
                                    <p:cond delay="0"/>
                                  </p:stCondLst>
                                  <p:childTnLst>
                                    <p:animMotion origin="layout" path="M 0.04948 0.04166 L 0.04722 -0.14028 " pathEditMode="relative" rAng="0" ptsTypes="AA">
                                      <p:cBhvr>
                                        <p:cTn id="154" dur="1000" fill="hold"/>
                                        <p:tgtEl>
                                          <p:spTgt spid="39"/>
                                        </p:tgtEl>
                                        <p:attrNameLst>
                                          <p:attrName>ppt_x</p:attrName>
                                          <p:attrName>ppt_y</p:attrName>
                                        </p:attrNameLst>
                                      </p:cBhvr>
                                      <p:rCtr x="-122" y="-9097"/>
                                    </p:animMotion>
                                  </p:childTnLst>
                                </p:cTn>
                              </p:par>
                              <p:par>
                                <p:cTn id="155" presetID="64" presetClass="path" presetSubtype="0" accel="50000" decel="50000" fill="hold" nodeType="withEffect">
                                  <p:stCondLst>
                                    <p:cond delay="0"/>
                                  </p:stCondLst>
                                  <p:childTnLst>
                                    <p:animMotion origin="layout" path="M 0.04878 0.04144 L 0.04653 -0.23842 " pathEditMode="fixed" rAng="0" ptsTypes="AA">
                                      <p:cBhvr>
                                        <p:cTn id="156" dur="1000" fill="hold"/>
                                        <p:tgtEl>
                                          <p:spTgt spid="52"/>
                                        </p:tgtEl>
                                        <p:attrNameLst>
                                          <p:attrName>ppt_x</p:attrName>
                                          <p:attrName>ppt_y</p:attrName>
                                        </p:attrNameLst>
                                      </p:cBhvr>
                                      <p:rCtr x="-122" y="-14005"/>
                                    </p:animMotion>
                                  </p:childTnLst>
                                </p:cTn>
                              </p:par>
                            </p:childTnLst>
                          </p:cTn>
                        </p:par>
                        <p:par>
                          <p:cTn id="157" fill="hold">
                            <p:stCondLst>
                              <p:cond delay="16700"/>
                            </p:stCondLst>
                            <p:childTnLst>
                              <p:par>
                                <p:cTn id="158" presetID="2" presetClass="exit" presetSubtype="4" fill="hold" nodeType="afterEffect">
                                  <p:stCondLst>
                                    <p:cond delay="0"/>
                                  </p:stCondLst>
                                  <p:childTnLst>
                                    <p:anim calcmode="lin" valueType="num">
                                      <p:cBhvr additive="base">
                                        <p:cTn id="159" dur="500"/>
                                        <p:tgtEl>
                                          <p:spTgt spid="39"/>
                                        </p:tgtEl>
                                        <p:attrNameLst>
                                          <p:attrName>ppt_x</p:attrName>
                                        </p:attrNameLst>
                                      </p:cBhvr>
                                      <p:tavLst>
                                        <p:tav tm="0">
                                          <p:val>
                                            <p:strVal val="ppt_x"/>
                                          </p:val>
                                        </p:tav>
                                        <p:tav tm="100000">
                                          <p:val>
                                            <p:strVal val="ppt_x"/>
                                          </p:val>
                                        </p:tav>
                                      </p:tavLst>
                                    </p:anim>
                                    <p:anim calcmode="lin" valueType="num">
                                      <p:cBhvr additive="base">
                                        <p:cTn id="160" dur="500"/>
                                        <p:tgtEl>
                                          <p:spTgt spid="39"/>
                                        </p:tgtEl>
                                        <p:attrNameLst>
                                          <p:attrName>ppt_y</p:attrName>
                                        </p:attrNameLst>
                                      </p:cBhvr>
                                      <p:tavLst>
                                        <p:tav tm="0">
                                          <p:val>
                                            <p:strVal val="ppt_y"/>
                                          </p:val>
                                        </p:tav>
                                        <p:tav tm="100000">
                                          <p:val>
                                            <p:strVal val="1+ppt_h/2"/>
                                          </p:val>
                                        </p:tav>
                                      </p:tavLst>
                                    </p:anim>
                                    <p:set>
                                      <p:cBhvr>
                                        <p:cTn id="161" dur="1" fill="hold">
                                          <p:stCondLst>
                                            <p:cond delay="499"/>
                                          </p:stCondLst>
                                        </p:cTn>
                                        <p:tgtEl>
                                          <p:spTgt spid="39"/>
                                        </p:tgtEl>
                                        <p:attrNameLst>
                                          <p:attrName>style.visibility</p:attrName>
                                        </p:attrNameLst>
                                      </p:cBhvr>
                                      <p:to>
                                        <p:strVal val="hidden"/>
                                      </p:to>
                                    </p:set>
                                  </p:childTnLst>
                                </p:cTn>
                              </p:par>
                              <p:par>
                                <p:cTn id="162" presetID="2" presetClass="exit" presetSubtype="4" fill="hold" nodeType="withEffect">
                                  <p:stCondLst>
                                    <p:cond delay="0"/>
                                  </p:stCondLst>
                                  <p:childTnLst>
                                    <p:anim calcmode="lin" valueType="num">
                                      <p:cBhvr additive="base">
                                        <p:cTn id="163" dur="500"/>
                                        <p:tgtEl>
                                          <p:spTgt spid="52"/>
                                        </p:tgtEl>
                                        <p:attrNameLst>
                                          <p:attrName>ppt_x</p:attrName>
                                        </p:attrNameLst>
                                      </p:cBhvr>
                                      <p:tavLst>
                                        <p:tav tm="0">
                                          <p:val>
                                            <p:strVal val="ppt_x"/>
                                          </p:val>
                                        </p:tav>
                                        <p:tav tm="100000">
                                          <p:val>
                                            <p:strVal val="ppt_x"/>
                                          </p:val>
                                        </p:tav>
                                      </p:tavLst>
                                    </p:anim>
                                    <p:anim calcmode="lin" valueType="num">
                                      <p:cBhvr additive="base">
                                        <p:cTn id="164" dur="500"/>
                                        <p:tgtEl>
                                          <p:spTgt spid="52"/>
                                        </p:tgtEl>
                                        <p:attrNameLst>
                                          <p:attrName>ppt_y</p:attrName>
                                        </p:attrNameLst>
                                      </p:cBhvr>
                                      <p:tavLst>
                                        <p:tav tm="0">
                                          <p:val>
                                            <p:strVal val="ppt_y"/>
                                          </p:val>
                                        </p:tav>
                                        <p:tav tm="100000">
                                          <p:val>
                                            <p:strVal val="1+ppt_h/2"/>
                                          </p:val>
                                        </p:tav>
                                      </p:tavLst>
                                    </p:anim>
                                    <p:set>
                                      <p:cBhvr>
                                        <p:cTn id="165" dur="1" fill="hold">
                                          <p:stCondLst>
                                            <p:cond delay="499"/>
                                          </p:stCondLst>
                                        </p:cTn>
                                        <p:tgtEl>
                                          <p:spTgt spid="52"/>
                                        </p:tgtEl>
                                        <p:attrNameLst>
                                          <p:attrName>style.visibility</p:attrName>
                                        </p:attrNameLst>
                                      </p:cBhvr>
                                      <p:to>
                                        <p:strVal val="hidden"/>
                                      </p:to>
                                    </p:set>
                                  </p:childTnLst>
                                </p:cTn>
                              </p:par>
                            </p:childTnLst>
                          </p:cTn>
                        </p:par>
                        <p:par>
                          <p:cTn id="166" fill="hold">
                            <p:stCondLst>
                              <p:cond delay="17200"/>
                            </p:stCondLst>
                            <p:childTnLst>
                              <p:par>
                                <p:cTn id="167" presetID="16" presetClass="emph" presetSubtype="0" fill="hold" grpId="2" nodeType="afterEffect">
                                  <p:stCondLst>
                                    <p:cond delay="0"/>
                                  </p:stCondLst>
                                  <p:iterate type="lt">
                                    <p:tmPct val="4000"/>
                                  </p:iterate>
                                  <p:childTnLst>
                                    <p:set>
                                      <p:cBhvr override="childStyle">
                                        <p:cTn id="168" dur="500" fill="hold"/>
                                        <p:tgtEl>
                                          <p:spTgt spid="5"/>
                                        </p:tgtEl>
                                        <p:attrNameLst>
                                          <p:attrName>style.color</p:attrName>
                                        </p:attrNameLst>
                                      </p:cBhvr>
                                      <p:to>
                                        <p:clrVal>
                                          <a:srgbClr val="C00000"/>
                                        </p:clrVal>
                                      </p:to>
                                    </p:set>
                                    <p:set>
                                      <p:cBhvr>
                                        <p:cTn id="169" dur="500" fill="hold"/>
                                        <p:tgtEl>
                                          <p:spTgt spid="5"/>
                                        </p:tgtEl>
                                        <p:attrNameLst>
                                          <p:attrName>fillcolor</p:attrName>
                                        </p:attrNameLst>
                                      </p:cBhvr>
                                      <p:to>
                                        <p:clrVal>
                                          <a:srgbClr val="C00000"/>
                                        </p:clrVal>
                                      </p:to>
                                    </p:set>
                                    <p:set>
                                      <p:cBhvr>
                                        <p:cTn id="170"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71" restart="whenNotActive" fill="hold" evtFilter="cancelBubble" nodeType="interactiveSeq">
                <p:stCondLst>
                  <p:cond evt="onClick" delay="0">
                    <p:tgtEl>
                      <p:spTgt spid="33"/>
                    </p:tgtEl>
                  </p:cond>
                </p:stCondLst>
                <p:endSync evt="end" delay="0">
                  <p:rtn val="all"/>
                </p:endSync>
                <p:childTnLst>
                  <p:par>
                    <p:cTn id="172" fill="hold">
                      <p:stCondLst>
                        <p:cond delay="0"/>
                      </p:stCondLst>
                      <p:childTnLst>
                        <p:par>
                          <p:cTn id="173" fill="hold">
                            <p:stCondLst>
                              <p:cond delay="0"/>
                            </p:stCondLst>
                            <p:childTnLst>
                              <p:par>
                                <p:cTn id="174" presetID="26" presetClass="emph" presetSubtype="0" fill="hold" grpId="1" nodeType="clickEffect">
                                  <p:stCondLst>
                                    <p:cond delay="0"/>
                                  </p:stCondLst>
                                  <p:iterate type="lt">
                                    <p:tmPct val="0"/>
                                  </p:iterate>
                                  <p:childTnLst>
                                    <p:animEffect transition="out" filter="fade">
                                      <p:cBhvr>
                                        <p:cTn id="175" dur="500" tmFilter="0, 0; .2, .5; .8, .5; 1, 0"/>
                                        <p:tgtEl>
                                          <p:spTgt spid="33"/>
                                        </p:tgtEl>
                                      </p:cBhvr>
                                    </p:animEffect>
                                    <p:animScale>
                                      <p:cBhvr>
                                        <p:cTn id="176" dur="250" autoRev="1" fill="hold"/>
                                        <p:tgtEl>
                                          <p:spTgt spid="33"/>
                                        </p:tgtEl>
                                      </p:cBhvr>
                                      <p:by x="105000" y="105000"/>
                                    </p:animScale>
                                  </p:childTnLst>
                                </p:cTn>
                              </p:par>
                              <p:par>
                                <p:cTn id="177" presetID="9" presetClass="entr" presetSubtype="0" fill="hold" grpId="2" nodeType="withEffect">
                                  <p:stCondLst>
                                    <p:cond delay="0"/>
                                  </p:stCondLst>
                                  <p:childTnLst>
                                    <p:set>
                                      <p:cBhvr>
                                        <p:cTn id="178" dur="1" fill="hold">
                                          <p:stCondLst>
                                            <p:cond delay="0"/>
                                          </p:stCondLst>
                                        </p:cTn>
                                        <p:tgtEl>
                                          <p:spTgt spid="16"/>
                                        </p:tgtEl>
                                        <p:attrNameLst>
                                          <p:attrName>style.visibility</p:attrName>
                                        </p:attrNameLst>
                                      </p:cBhvr>
                                      <p:to>
                                        <p:strVal val="visible"/>
                                      </p:to>
                                    </p:set>
                                    <p:animEffect transition="in" filter="dissolve">
                                      <p:cBhvr>
                                        <p:cTn id="179" dur="500"/>
                                        <p:tgtEl>
                                          <p:spTgt spid="16"/>
                                        </p:tgtEl>
                                      </p:cBhvr>
                                    </p:animEffect>
                                  </p:childTnLst>
                                </p:cTn>
                              </p:par>
                              <p:par>
                                <p:cTn id="180" presetID="64" presetClass="path" presetSubtype="0" accel="50000" decel="50000" fill="hold" nodeType="withEffect">
                                  <p:stCondLst>
                                    <p:cond delay="0"/>
                                  </p:stCondLst>
                                  <p:childTnLst>
                                    <p:animMotion origin="layout" path="M 0.02986 0.04004 L 0.0276 -0.1419 " pathEditMode="relative" rAng="0" ptsTypes="AA">
                                      <p:cBhvr>
                                        <p:cTn id="181" dur="1000" fill="hold"/>
                                        <p:tgtEl>
                                          <p:spTgt spid="40"/>
                                        </p:tgtEl>
                                        <p:attrNameLst>
                                          <p:attrName>ppt_x</p:attrName>
                                          <p:attrName>ppt_y</p:attrName>
                                        </p:attrNameLst>
                                      </p:cBhvr>
                                      <p:rCtr x="-122" y="-9097"/>
                                    </p:animMotion>
                                  </p:childTnLst>
                                </p:cTn>
                              </p:par>
                              <p:par>
                                <p:cTn id="182" presetID="64" presetClass="path" presetSubtype="0" accel="50000" decel="50000" fill="hold" nodeType="withEffect">
                                  <p:stCondLst>
                                    <p:cond delay="0"/>
                                  </p:stCondLst>
                                  <p:childTnLst>
                                    <p:animMotion origin="layout" path="M 0.02847 0.04329 L 0.02621 -0.23657 " pathEditMode="fixed" rAng="0" ptsTypes="AA">
                                      <p:cBhvr>
                                        <p:cTn id="183" dur="1000" fill="hold"/>
                                        <p:tgtEl>
                                          <p:spTgt spid="53"/>
                                        </p:tgtEl>
                                        <p:attrNameLst>
                                          <p:attrName>ppt_x</p:attrName>
                                          <p:attrName>ppt_y</p:attrName>
                                        </p:attrNameLst>
                                      </p:cBhvr>
                                      <p:rCtr x="-122" y="-14005"/>
                                    </p:animMotion>
                                  </p:childTnLst>
                                </p:cTn>
                              </p:par>
                            </p:childTnLst>
                          </p:cTn>
                        </p:par>
                        <p:par>
                          <p:cTn id="184" fill="hold">
                            <p:stCondLst>
                              <p:cond delay="1000"/>
                            </p:stCondLst>
                            <p:childTnLst>
                              <p:par>
                                <p:cTn id="185" presetID="2" presetClass="exit" presetSubtype="4" fill="hold" nodeType="afterEffect">
                                  <p:stCondLst>
                                    <p:cond delay="0"/>
                                  </p:stCondLst>
                                  <p:childTnLst>
                                    <p:anim calcmode="lin" valueType="num">
                                      <p:cBhvr additive="base">
                                        <p:cTn id="186" dur="500"/>
                                        <p:tgtEl>
                                          <p:spTgt spid="40"/>
                                        </p:tgtEl>
                                        <p:attrNameLst>
                                          <p:attrName>ppt_x</p:attrName>
                                        </p:attrNameLst>
                                      </p:cBhvr>
                                      <p:tavLst>
                                        <p:tav tm="0">
                                          <p:val>
                                            <p:strVal val="ppt_x"/>
                                          </p:val>
                                        </p:tav>
                                        <p:tav tm="100000">
                                          <p:val>
                                            <p:strVal val="ppt_x"/>
                                          </p:val>
                                        </p:tav>
                                      </p:tavLst>
                                    </p:anim>
                                    <p:anim calcmode="lin" valueType="num">
                                      <p:cBhvr additive="base">
                                        <p:cTn id="187" dur="500"/>
                                        <p:tgtEl>
                                          <p:spTgt spid="40"/>
                                        </p:tgtEl>
                                        <p:attrNameLst>
                                          <p:attrName>ppt_y</p:attrName>
                                        </p:attrNameLst>
                                      </p:cBhvr>
                                      <p:tavLst>
                                        <p:tav tm="0">
                                          <p:val>
                                            <p:strVal val="ppt_y"/>
                                          </p:val>
                                        </p:tav>
                                        <p:tav tm="100000">
                                          <p:val>
                                            <p:strVal val="1+ppt_h/2"/>
                                          </p:val>
                                        </p:tav>
                                      </p:tavLst>
                                    </p:anim>
                                    <p:set>
                                      <p:cBhvr>
                                        <p:cTn id="188" dur="1" fill="hold">
                                          <p:stCondLst>
                                            <p:cond delay="499"/>
                                          </p:stCondLst>
                                        </p:cTn>
                                        <p:tgtEl>
                                          <p:spTgt spid="40"/>
                                        </p:tgtEl>
                                        <p:attrNameLst>
                                          <p:attrName>style.visibility</p:attrName>
                                        </p:attrNameLst>
                                      </p:cBhvr>
                                      <p:to>
                                        <p:strVal val="hidden"/>
                                      </p:to>
                                    </p:set>
                                  </p:childTnLst>
                                </p:cTn>
                              </p:par>
                              <p:par>
                                <p:cTn id="189" presetID="2" presetClass="exit" presetSubtype="4" fill="hold" nodeType="withEffect">
                                  <p:stCondLst>
                                    <p:cond delay="0"/>
                                  </p:stCondLst>
                                  <p:childTnLst>
                                    <p:anim calcmode="lin" valueType="num">
                                      <p:cBhvr additive="base">
                                        <p:cTn id="190" dur="500"/>
                                        <p:tgtEl>
                                          <p:spTgt spid="53"/>
                                        </p:tgtEl>
                                        <p:attrNameLst>
                                          <p:attrName>ppt_x</p:attrName>
                                        </p:attrNameLst>
                                      </p:cBhvr>
                                      <p:tavLst>
                                        <p:tav tm="0">
                                          <p:val>
                                            <p:strVal val="ppt_x"/>
                                          </p:val>
                                        </p:tav>
                                        <p:tav tm="100000">
                                          <p:val>
                                            <p:strVal val="ppt_x"/>
                                          </p:val>
                                        </p:tav>
                                      </p:tavLst>
                                    </p:anim>
                                    <p:anim calcmode="lin" valueType="num">
                                      <p:cBhvr additive="base">
                                        <p:cTn id="191" dur="500"/>
                                        <p:tgtEl>
                                          <p:spTgt spid="53"/>
                                        </p:tgtEl>
                                        <p:attrNameLst>
                                          <p:attrName>ppt_y</p:attrName>
                                        </p:attrNameLst>
                                      </p:cBhvr>
                                      <p:tavLst>
                                        <p:tav tm="0">
                                          <p:val>
                                            <p:strVal val="ppt_y"/>
                                          </p:val>
                                        </p:tav>
                                        <p:tav tm="100000">
                                          <p:val>
                                            <p:strVal val="1+ppt_h/2"/>
                                          </p:val>
                                        </p:tav>
                                      </p:tavLst>
                                    </p:anim>
                                    <p:set>
                                      <p:cBhvr>
                                        <p:cTn id="192" dur="1" fill="hold">
                                          <p:stCondLst>
                                            <p:cond delay="499"/>
                                          </p:stCondLst>
                                        </p:cTn>
                                        <p:tgtEl>
                                          <p:spTgt spid="53"/>
                                        </p:tgtEl>
                                        <p:attrNameLst>
                                          <p:attrName>style.visibility</p:attrName>
                                        </p:attrNameLst>
                                      </p:cBhvr>
                                      <p:to>
                                        <p:strVal val="hidden"/>
                                      </p:to>
                                    </p:set>
                                  </p:childTnLst>
                                </p:cTn>
                              </p:par>
                              <p:par>
                                <p:cTn id="193" presetID="64" presetClass="path" presetSubtype="0" accel="50000" decel="50000" fill="hold" nodeType="withEffect">
                                  <p:stCondLst>
                                    <p:cond delay="0"/>
                                  </p:stCondLst>
                                  <p:childTnLst>
                                    <p:animMotion origin="layout" path="M 0.01025 0.04166 L 0.00799 -0.14028 " pathEditMode="relative" rAng="0" ptsTypes="AA">
                                      <p:cBhvr>
                                        <p:cTn id="194" dur="1000" fill="hold"/>
                                        <p:tgtEl>
                                          <p:spTgt spid="41"/>
                                        </p:tgtEl>
                                        <p:attrNameLst>
                                          <p:attrName>ppt_x</p:attrName>
                                          <p:attrName>ppt_y</p:attrName>
                                        </p:attrNameLst>
                                      </p:cBhvr>
                                      <p:rCtr x="-122" y="-9097"/>
                                    </p:animMotion>
                                  </p:childTnLst>
                                </p:cTn>
                              </p:par>
                              <p:par>
                                <p:cTn id="195" presetID="64" presetClass="path" presetSubtype="0" accel="50000" decel="50000" fill="hold" nodeType="withEffect">
                                  <p:stCondLst>
                                    <p:cond delay="0"/>
                                  </p:stCondLst>
                                  <p:childTnLst>
                                    <p:animMotion origin="layout" path="M 0.00868 0.04237 L 0.00643 -0.2375 " pathEditMode="fixed" rAng="0" ptsTypes="AA">
                                      <p:cBhvr>
                                        <p:cTn id="196" dur="1000" fill="hold"/>
                                        <p:tgtEl>
                                          <p:spTgt spid="54"/>
                                        </p:tgtEl>
                                        <p:attrNameLst>
                                          <p:attrName>ppt_x</p:attrName>
                                          <p:attrName>ppt_y</p:attrName>
                                        </p:attrNameLst>
                                      </p:cBhvr>
                                      <p:rCtr x="-122" y="-14005"/>
                                    </p:animMotion>
                                  </p:childTnLst>
                                </p:cTn>
                              </p:par>
                            </p:childTnLst>
                          </p:cTn>
                        </p:par>
                        <p:par>
                          <p:cTn id="197" fill="hold">
                            <p:stCondLst>
                              <p:cond delay="2000"/>
                            </p:stCondLst>
                            <p:childTnLst>
                              <p:par>
                                <p:cTn id="198" presetID="2" presetClass="exit" presetSubtype="4" fill="hold" nodeType="afterEffect">
                                  <p:stCondLst>
                                    <p:cond delay="0"/>
                                  </p:stCondLst>
                                  <p:childTnLst>
                                    <p:anim calcmode="lin" valueType="num">
                                      <p:cBhvr additive="base">
                                        <p:cTn id="199" dur="500"/>
                                        <p:tgtEl>
                                          <p:spTgt spid="41"/>
                                        </p:tgtEl>
                                        <p:attrNameLst>
                                          <p:attrName>ppt_x</p:attrName>
                                        </p:attrNameLst>
                                      </p:cBhvr>
                                      <p:tavLst>
                                        <p:tav tm="0">
                                          <p:val>
                                            <p:strVal val="ppt_x"/>
                                          </p:val>
                                        </p:tav>
                                        <p:tav tm="100000">
                                          <p:val>
                                            <p:strVal val="ppt_x"/>
                                          </p:val>
                                        </p:tav>
                                      </p:tavLst>
                                    </p:anim>
                                    <p:anim calcmode="lin" valueType="num">
                                      <p:cBhvr additive="base">
                                        <p:cTn id="200" dur="500"/>
                                        <p:tgtEl>
                                          <p:spTgt spid="41"/>
                                        </p:tgtEl>
                                        <p:attrNameLst>
                                          <p:attrName>ppt_y</p:attrName>
                                        </p:attrNameLst>
                                      </p:cBhvr>
                                      <p:tavLst>
                                        <p:tav tm="0">
                                          <p:val>
                                            <p:strVal val="ppt_y"/>
                                          </p:val>
                                        </p:tav>
                                        <p:tav tm="100000">
                                          <p:val>
                                            <p:strVal val="1+ppt_h/2"/>
                                          </p:val>
                                        </p:tav>
                                      </p:tavLst>
                                    </p:anim>
                                    <p:set>
                                      <p:cBhvr>
                                        <p:cTn id="201" dur="1" fill="hold">
                                          <p:stCondLst>
                                            <p:cond delay="499"/>
                                          </p:stCondLst>
                                        </p:cTn>
                                        <p:tgtEl>
                                          <p:spTgt spid="41"/>
                                        </p:tgtEl>
                                        <p:attrNameLst>
                                          <p:attrName>style.visibility</p:attrName>
                                        </p:attrNameLst>
                                      </p:cBhvr>
                                      <p:to>
                                        <p:strVal val="hidden"/>
                                      </p:to>
                                    </p:set>
                                  </p:childTnLst>
                                </p:cTn>
                              </p:par>
                              <p:par>
                                <p:cTn id="202" presetID="2" presetClass="exit" presetSubtype="4" fill="hold" nodeType="withEffect">
                                  <p:stCondLst>
                                    <p:cond delay="0"/>
                                  </p:stCondLst>
                                  <p:childTnLst>
                                    <p:anim calcmode="lin" valueType="num">
                                      <p:cBhvr additive="base">
                                        <p:cTn id="203" dur="500"/>
                                        <p:tgtEl>
                                          <p:spTgt spid="54"/>
                                        </p:tgtEl>
                                        <p:attrNameLst>
                                          <p:attrName>ppt_x</p:attrName>
                                        </p:attrNameLst>
                                      </p:cBhvr>
                                      <p:tavLst>
                                        <p:tav tm="0">
                                          <p:val>
                                            <p:strVal val="ppt_x"/>
                                          </p:val>
                                        </p:tav>
                                        <p:tav tm="100000">
                                          <p:val>
                                            <p:strVal val="ppt_x"/>
                                          </p:val>
                                        </p:tav>
                                      </p:tavLst>
                                    </p:anim>
                                    <p:anim calcmode="lin" valueType="num">
                                      <p:cBhvr additive="base">
                                        <p:cTn id="204" dur="500"/>
                                        <p:tgtEl>
                                          <p:spTgt spid="54"/>
                                        </p:tgtEl>
                                        <p:attrNameLst>
                                          <p:attrName>ppt_y</p:attrName>
                                        </p:attrNameLst>
                                      </p:cBhvr>
                                      <p:tavLst>
                                        <p:tav tm="0">
                                          <p:val>
                                            <p:strVal val="ppt_y"/>
                                          </p:val>
                                        </p:tav>
                                        <p:tav tm="100000">
                                          <p:val>
                                            <p:strVal val="1+ppt_h/2"/>
                                          </p:val>
                                        </p:tav>
                                      </p:tavLst>
                                    </p:anim>
                                    <p:set>
                                      <p:cBhvr>
                                        <p:cTn id="205" dur="1" fill="hold">
                                          <p:stCondLst>
                                            <p:cond delay="499"/>
                                          </p:stCondLst>
                                        </p:cTn>
                                        <p:tgtEl>
                                          <p:spTgt spid="54"/>
                                        </p:tgtEl>
                                        <p:attrNameLst>
                                          <p:attrName>style.visibility</p:attrName>
                                        </p:attrNameLst>
                                      </p:cBhvr>
                                      <p:to>
                                        <p:strVal val="hidden"/>
                                      </p:to>
                                    </p:set>
                                  </p:childTnLst>
                                </p:cTn>
                              </p:par>
                              <p:par>
                                <p:cTn id="206" presetID="64" presetClass="path" presetSubtype="0" accel="50000" decel="50000" fill="hold" nodeType="withEffect">
                                  <p:stCondLst>
                                    <p:cond delay="0"/>
                                  </p:stCondLst>
                                  <p:childTnLst>
                                    <p:animMotion origin="layout" path="M -0.00955 0.0412 L -0.01181 -0.14074 " pathEditMode="relative" rAng="0" ptsTypes="AA">
                                      <p:cBhvr>
                                        <p:cTn id="207" dur="1000" fill="hold"/>
                                        <p:tgtEl>
                                          <p:spTgt spid="43"/>
                                        </p:tgtEl>
                                        <p:attrNameLst>
                                          <p:attrName>ppt_x</p:attrName>
                                          <p:attrName>ppt_y</p:attrName>
                                        </p:attrNameLst>
                                      </p:cBhvr>
                                      <p:rCtr x="-122" y="-9097"/>
                                    </p:animMotion>
                                  </p:childTnLst>
                                </p:cTn>
                              </p:par>
                              <p:par>
                                <p:cTn id="208" presetID="64" presetClass="path" presetSubtype="0" accel="50000" decel="50000" fill="hold" nodeType="withEffect">
                                  <p:stCondLst>
                                    <p:cond delay="0"/>
                                  </p:stCondLst>
                                  <p:childTnLst>
                                    <p:animMotion origin="layout" path="M -0.01094 0.04329 L -0.0132 -0.23657 " pathEditMode="fixed" rAng="0" ptsTypes="AA">
                                      <p:cBhvr>
                                        <p:cTn id="209" dur="1000" fill="hold"/>
                                        <p:tgtEl>
                                          <p:spTgt spid="55"/>
                                        </p:tgtEl>
                                        <p:attrNameLst>
                                          <p:attrName>ppt_x</p:attrName>
                                          <p:attrName>ppt_y</p:attrName>
                                        </p:attrNameLst>
                                      </p:cBhvr>
                                      <p:rCtr x="-122" y="-14005"/>
                                    </p:animMotion>
                                  </p:childTnLst>
                                </p:cTn>
                              </p:par>
                            </p:childTnLst>
                          </p:cTn>
                        </p:par>
                        <p:par>
                          <p:cTn id="210" fill="hold">
                            <p:stCondLst>
                              <p:cond delay="3000"/>
                            </p:stCondLst>
                            <p:childTnLst>
                              <p:par>
                                <p:cTn id="211" presetID="2" presetClass="exit" presetSubtype="4" fill="hold" nodeType="afterEffect">
                                  <p:stCondLst>
                                    <p:cond delay="0"/>
                                  </p:stCondLst>
                                  <p:childTnLst>
                                    <p:anim calcmode="lin" valueType="num">
                                      <p:cBhvr additive="base">
                                        <p:cTn id="212" dur="500"/>
                                        <p:tgtEl>
                                          <p:spTgt spid="43"/>
                                        </p:tgtEl>
                                        <p:attrNameLst>
                                          <p:attrName>ppt_x</p:attrName>
                                        </p:attrNameLst>
                                      </p:cBhvr>
                                      <p:tavLst>
                                        <p:tav tm="0">
                                          <p:val>
                                            <p:strVal val="ppt_x"/>
                                          </p:val>
                                        </p:tav>
                                        <p:tav tm="100000">
                                          <p:val>
                                            <p:strVal val="ppt_x"/>
                                          </p:val>
                                        </p:tav>
                                      </p:tavLst>
                                    </p:anim>
                                    <p:anim calcmode="lin" valueType="num">
                                      <p:cBhvr additive="base">
                                        <p:cTn id="213" dur="500"/>
                                        <p:tgtEl>
                                          <p:spTgt spid="43"/>
                                        </p:tgtEl>
                                        <p:attrNameLst>
                                          <p:attrName>ppt_y</p:attrName>
                                        </p:attrNameLst>
                                      </p:cBhvr>
                                      <p:tavLst>
                                        <p:tav tm="0">
                                          <p:val>
                                            <p:strVal val="ppt_y"/>
                                          </p:val>
                                        </p:tav>
                                        <p:tav tm="100000">
                                          <p:val>
                                            <p:strVal val="1+ppt_h/2"/>
                                          </p:val>
                                        </p:tav>
                                      </p:tavLst>
                                    </p:anim>
                                    <p:set>
                                      <p:cBhvr>
                                        <p:cTn id="214" dur="1" fill="hold">
                                          <p:stCondLst>
                                            <p:cond delay="499"/>
                                          </p:stCondLst>
                                        </p:cTn>
                                        <p:tgtEl>
                                          <p:spTgt spid="43"/>
                                        </p:tgtEl>
                                        <p:attrNameLst>
                                          <p:attrName>style.visibility</p:attrName>
                                        </p:attrNameLst>
                                      </p:cBhvr>
                                      <p:to>
                                        <p:strVal val="hidden"/>
                                      </p:to>
                                    </p:set>
                                  </p:childTnLst>
                                </p:cTn>
                              </p:par>
                              <p:par>
                                <p:cTn id="215" presetID="2" presetClass="exit" presetSubtype="4" fill="hold" nodeType="withEffect">
                                  <p:stCondLst>
                                    <p:cond delay="0"/>
                                  </p:stCondLst>
                                  <p:childTnLst>
                                    <p:anim calcmode="lin" valueType="num">
                                      <p:cBhvr additive="base">
                                        <p:cTn id="216" dur="500"/>
                                        <p:tgtEl>
                                          <p:spTgt spid="55"/>
                                        </p:tgtEl>
                                        <p:attrNameLst>
                                          <p:attrName>ppt_x</p:attrName>
                                        </p:attrNameLst>
                                      </p:cBhvr>
                                      <p:tavLst>
                                        <p:tav tm="0">
                                          <p:val>
                                            <p:strVal val="ppt_x"/>
                                          </p:val>
                                        </p:tav>
                                        <p:tav tm="100000">
                                          <p:val>
                                            <p:strVal val="ppt_x"/>
                                          </p:val>
                                        </p:tav>
                                      </p:tavLst>
                                    </p:anim>
                                    <p:anim calcmode="lin" valueType="num">
                                      <p:cBhvr additive="base">
                                        <p:cTn id="217" dur="500"/>
                                        <p:tgtEl>
                                          <p:spTgt spid="55"/>
                                        </p:tgtEl>
                                        <p:attrNameLst>
                                          <p:attrName>ppt_y</p:attrName>
                                        </p:attrNameLst>
                                      </p:cBhvr>
                                      <p:tavLst>
                                        <p:tav tm="0">
                                          <p:val>
                                            <p:strVal val="ppt_y"/>
                                          </p:val>
                                        </p:tav>
                                        <p:tav tm="100000">
                                          <p:val>
                                            <p:strVal val="1+ppt_h/2"/>
                                          </p:val>
                                        </p:tav>
                                      </p:tavLst>
                                    </p:anim>
                                    <p:set>
                                      <p:cBhvr>
                                        <p:cTn id="218" dur="1" fill="hold">
                                          <p:stCondLst>
                                            <p:cond delay="499"/>
                                          </p:stCondLst>
                                        </p:cTn>
                                        <p:tgtEl>
                                          <p:spTgt spid="55"/>
                                        </p:tgtEl>
                                        <p:attrNameLst>
                                          <p:attrName>style.visibility</p:attrName>
                                        </p:attrNameLst>
                                      </p:cBhvr>
                                      <p:to>
                                        <p:strVal val="hidden"/>
                                      </p:to>
                                    </p:set>
                                  </p:childTnLst>
                                </p:cTn>
                              </p:par>
                              <p:par>
                                <p:cTn id="219" presetID="64" presetClass="path" presetSubtype="0" accel="50000" decel="50000" fill="hold" nodeType="withEffect">
                                  <p:stCondLst>
                                    <p:cond delay="0"/>
                                  </p:stCondLst>
                                  <p:childTnLst>
                                    <p:animMotion origin="layout" path="M -0.02916 0.04259 L -0.03142 -0.13936 " pathEditMode="relative" rAng="0" ptsTypes="AA">
                                      <p:cBhvr>
                                        <p:cTn id="220" dur="1000" fill="hold"/>
                                        <p:tgtEl>
                                          <p:spTgt spid="42"/>
                                        </p:tgtEl>
                                        <p:attrNameLst>
                                          <p:attrName>ppt_x</p:attrName>
                                          <p:attrName>ppt_y</p:attrName>
                                        </p:attrNameLst>
                                      </p:cBhvr>
                                      <p:rCtr x="-122" y="-9097"/>
                                    </p:animMotion>
                                  </p:childTnLst>
                                </p:cTn>
                              </p:par>
                              <p:par>
                                <p:cTn id="221" presetID="64" presetClass="path" presetSubtype="0" accel="50000" decel="50000" fill="hold" nodeType="withEffect">
                                  <p:stCondLst>
                                    <p:cond delay="0"/>
                                  </p:stCondLst>
                                  <p:childTnLst>
                                    <p:animMotion origin="layout" path="M -0.03055 0.0419 L -0.03281 -0.23796 " pathEditMode="fixed" rAng="0" ptsTypes="AA">
                                      <p:cBhvr>
                                        <p:cTn id="222" dur="1000" fill="hold"/>
                                        <p:tgtEl>
                                          <p:spTgt spid="56"/>
                                        </p:tgtEl>
                                        <p:attrNameLst>
                                          <p:attrName>ppt_x</p:attrName>
                                          <p:attrName>ppt_y</p:attrName>
                                        </p:attrNameLst>
                                      </p:cBhvr>
                                      <p:rCtr x="-122" y="-14005"/>
                                    </p:animMotion>
                                  </p:childTnLst>
                                </p:cTn>
                              </p:par>
                            </p:childTnLst>
                          </p:cTn>
                        </p:par>
                        <p:par>
                          <p:cTn id="223" fill="hold">
                            <p:stCondLst>
                              <p:cond delay="4000"/>
                            </p:stCondLst>
                            <p:childTnLst>
                              <p:par>
                                <p:cTn id="224" presetID="2" presetClass="exit" presetSubtype="4" fill="hold" nodeType="afterEffect">
                                  <p:stCondLst>
                                    <p:cond delay="0"/>
                                  </p:stCondLst>
                                  <p:childTnLst>
                                    <p:anim calcmode="lin" valueType="num">
                                      <p:cBhvr additive="base">
                                        <p:cTn id="225" dur="500"/>
                                        <p:tgtEl>
                                          <p:spTgt spid="42"/>
                                        </p:tgtEl>
                                        <p:attrNameLst>
                                          <p:attrName>ppt_x</p:attrName>
                                        </p:attrNameLst>
                                      </p:cBhvr>
                                      <p:tavLst>
                                        <p:tav tm="0">
                                          <p:val>
                                            <p:strVal val="ppt_x"/>
                                          </p:val>
                                        </p:tav>
                                        <p:tav tm="100000">
                                          <p:val>
                                            <p:strVal val="ppt_x"/>
                                          </p:val>
                                        </p:tav>
                                      </p:tavLst>
                                    </p:anim>
                                    <p:anim calcmode="lin" valueType="num">
                                      <p:cBhvr additive="base">
                                        <p:cTn id="226" dur="500"/>
                                        <p:tgtEl>
                                          <p:spTgt spid="42"/>
                                        </p:tgtEl>
                                        <p:attrNameLst>
                                          <p:attrName>ppt_y</p:attrName>
                                        </p:attrNameLst>
                                      </p:cBhvr>
                                      <p:tavLst>
                                        <p:tav tm="0">
                                          <p:val>
                                            <p:strVal val="ppt_y"/>
                                          </p:val>
                                        </p:tav>
                                        <p:tav tm="100000">
                                          <p:val>
                                            <p:strVal val="1+ppt_h/2"/>
                                          </p:val>
                                        </p:tav>
                                      </p:tavLst>
                                    </p:anim>
                                    <p:set>
                                      <p:cBhvr>
                                        <p:cTn id="227" dur="1" fill="hold">
                                          <p:stCondLst>
                                            <p:cond delay="499"/>
                                          </p:stCondLst>
                                        </p:cTn>
                                        <p:tgtEl>
                                          <p:spTgt spid="42"/>
                                        </p:tgtEl>
                                        <p:attrNameLst>
                                          <p:attrName>style.visibility</p:attrName>
                                        </p:attrNameLst>
                                      </p:cBhvr>
                                      <p:to>
                                        <p:strVal val="hidden"/>
                                      </p:to>
                                    </p:set>
                                  </p:childTnLst>
                                </p:cTn>
                              </p:par>
                              <p:par>
                                <p:cTn id="228" presetID="2" presetClass="exit" presetSubtype="4" fill="hold" nodeType="withEffect">
                                  <p:stCondLst>
                                    <p:cond delay="0"/>
                                  </p:stCondLst>
                                  <p:childTnLst>
                                    <p:anim calcmode="lin" valueType="num">
                                      <p:cBhvr additive="base">
                                        <p:cTn id="229" dur="500"/>
                                        <p:tgtEl>
                                          <p:spTgt spid="56"/>
                                        </p:tgtEl>
                                        <p:attrNameLst>
                                          <p:attrName>ppt_x</p:attrName>
                                        </p:attrNameLst>
                                      </p:cBhvr>
                                      <p:tavLst>
                                        <p:tav tm="0">
                                          <p:val>
                                            <p:strVal val="ppt_x"/>
                                          </p:val>
                                        </p:tav>
                                        <p:tav tm="100000">
                                          <p:val>
                                            <p:strVal val="ppt_x"/>
                                          </p:val>
                                        </p:tav>
                                      </p:tavLst>
                                    </p:anim>
                                    <p:anim calcmode="lin" valueType="num">
                                      <p:cBhvr additive="base">
                                        <p:cTn id="230" dur="500"/>
                                        <p:tgtEl>
                                          <p:spTgt spid="56"/>
                                        </p:tgtEl>
                                        <p:attrNameLst>
                                          <p:attrName>ppt_y</p:attrName>
                                        </p:attrNameLst>
                                      </p:cBhvr>
                                      <p:tavLst>
                                        <p:tav tm="0">
                                          <p:val>
                                            <p:strVal val="ppt_y"/>
                                          </p:val>
                                        </p:tav>
                                        <p:tav tm="100000">
                                          <p:val>
                                            <p:strVal val="1+ppt_h/2"/>
                                          </p:val>
                                        </p:tav>
                                      </p:tavLst>
                                    </p:anim>
                                    <p:set>
                                      <p:cBhvr>
                                        <p:cTn id="231" dur="1" fill="hold">
                                          <p:stCondLst>
                                            <p:cond delay="499"/>
                                          </p:stCondLst>
                                        </p:cTn>
                                        <p:tgtEl>
                                          <p:spTgt spid="56"/>
                                        </p:tgtEl>
                                        <p:attrNameLst>
                                          <p:attrName>style.visibility</p:attrName>
                                        </p:attrNameLst>
                                      </p:cBhvr>
                                      <p:to>
                                        <p:strVal val="hidden"/>
                                      </p:to>
                                    </p:set>
                                  </p:childTnLst>
                                </p:cTn>
                              </p:par>
                              <p:par>
                                <p:cTn id="232" presetID="64" presetClass="path" presetSubtype="0" accel="50000" decel="50000" fill="hold" nodeType="withEffect">
                                  <p:stCondLst>
                                    <p:cond delay="0"/>
                                  </p:stCondLst>
                                  <p:childTnLst>
                                    <p:animMotion origin="layout" path="M -0.04896 0.04351 L -0.05122 -0.13843 " pathEditMode="relative" rAng="0" ptsTypes="AA">
                                      <p:cBhvr>
                                        <p:cTn id="233" dur="1000" fill="hold"/>
                                        <p:tgtEl>
                                          <p:spTgt spid="44"/>
                                        </p:tgtEl>
                                        <p:attrNameLst>
                                          <p:attrName>ppt_x</p:attrName>
                                          <p:attrName>ppt_y</p:attrName>
                                        </p:attrNameLst>
                                      </p:cBhvr>
                                      <p:rCtr x="-122" y="-9097"/>
                                    </p:animMotion>
                                  </p:childTnLst>
                                </p:cTn>
                              </p:par>
                              <p:par>
                                <p:cTn id="234" presetID="64" presetClass="path" presetSubtype="0" accel="50000" decel="50000" fill="hold" nodeType="withEffect">
                                  <p:stCondLst>
                                    <p:cond delay="0"/>
                                  </p:stCondLst>
                                  <p:childTnLst>
                                    <p:animMotion origin="layout" path="M -0.05053 0.04098 L -0.05278 -0.23888 " pathEditMode="fixed" rAng="0" ptsTypes="AA">
                                      <p:cBhvr>
                                        <p:cTn id="235" dur="1000" fill="hold"/>
                                        <p:tgtEl>
                                          <p:spTgt spid="58"/>
                                        </p:tgtEl>
                                        <p:attrNameLst>
                                          <p:attrName>ppt_x</p:attrName>
                                          <p:attrName>ppt_y</p:attrName>
                                        </p:attrNameLst>
                                      </p:cBhvr>
                                      <p:rCtr x="-122" y="-14005"/>
                                    </p:animMotion>
                                  </p:childTnLst>
                                </p:cTn>
                              </p:par>
                            </p:childTnLst>
                          </p:cTn>
                        </p:par>
                        <p:par>
                          <p:cTn id="236" fill="hold">
                            <p:stCondLst>
                              <p:cond delay="5000"/>
                            </p:stCondLst>
                            <p:childTnLst>
                              <p:par>
                                <p:cTn id="237" presetID="2" presetClass="exit" presetSubtype="4" fill="hold" nodeType="afterEffect">
                                  <p:stCondLst>
                                    <p:cond delay="0"/>
                                  </p:stCondLst>
                                  <p:childTnLst>
                                    <p:anim calcmode="lin" valueType="num">
                                      <p:cBhvr additive="base">
                                        <p:cTn id="238" dur="500"/>
                                        <p:tgtEl>
                                          <p:spTgt spid="44"/>
                                        </p:tgtEl>
                                        <p:attrNameLst>
                                          <p:attrName>ppt_x</p:attrName>
                                        </p:attrNameLst>
                                      </p:cBhvr>
                                      <p:tavLst>
                                        <p:tav tm="0">
                                          <p:val>
                                            <p:strVal val="ppt_x"/>
                                          </p:val>
                                        </p:tav>
                                        <p:tav tm="100000">
                                          <p:val>
                                            <p:strVal val="ppt_x"/>
                                          </p:val>
                                        </p:tav>
                                      </p:tavLst>
                                    </p:anim>
                                    <p:anim calcmode="lin" valueType="num">
                                      <p:cBhvr additive="base">
                                        <p:cTn id="239" dur="500"/>
                                        <p:tgtEl>
                                          <p:spTgt spid="44"/>
                                        </p:tgtEl>
                                        <p:attrNameLst>
                                          <p:attrName>ppt_y</p:attrName>
                                        </p:attrNameLst>
                                      </p:cBhvr>
                                      <p:tavLst>
                                        <p:tav tm="0">
                                          <p:val>
                                            <p:strVal val="ppt_y"/>
                                          </p:val>
                                        </p:tav>
                                        <p:tav tm="100000">
                                          <p:val>
                                            <p:strVal val="1+ppt_h/2"/>
                                          </p:val>
                                        </p:tav>
                                      </p:tavLst>
                                    </p:anim>
                                    <p:set>
                                      <p:cBhvr>
                                        <p:cTn id="240" dur="1" fill="hold">
                                          <p:stCondLst>
                                            <p:cond delay="499"/>
                                          </p:stCondLst>
                                        </p:cTn>
                                        <p:tgtEl>
                                          <p:spTgt spid="44"/>
                                        </p:tgtEl>
                                        <p:attrNameLst>
                                          <p:attrName>style.visibility</p:attrName>
                                        </p:attrNameLst>
                                      </p:cBhvr>
                                      <p:to>
                                        <p:strVal val="hidden"/>
                                      </p:to>
                                    </p:set>
                                  </p:childTnLst>
                                </p:cTn>
                              </p:par>
                              <p:par>
                                <p:cTn id="241" presetID="2" presetClass="exit" presetSubtype="4" fill="hold" nodeType="withEffect">
                                  <p:stCondLst>
                                    <p:cond delay="0"/>
                                  </p:stCondLst>
                                  <p:childTnLst>
                                    <p:anim calcmode="lin" valueType="num">
                                      <p:cBhvr additive="base">
                                        <p:cTn id="242" dur="500"/>
                                        <p:tgtEl>
                                          <p:spTgt spid="58"/>
                                        </p:tgtEl>
                                        <p:attrNameLst>
                                          <p:attrName>ppt_x</p:attrName>
                                        </p:attrNameLst>
                                      </p:cBhvr>
                                      <p:tavLst>
                                        <p:tav tm="0">
                                          <p:val>
                                            <p:strVal val="ppt_x"/>
                                          </p:val>
                                        </p:tav>
                                        <p:tav tm="100000">
                                          <p:val>
                                            <p:strVal val="ppt_x"/>
                                          </p:val>
                                        </p:tav>
                                      </p:tavLst>
                                    </p:anim>
                                    <p:anim calcmode="lin" valueType="num">
                                      <p:cBhvr additive="base">
                                        <p:cTn id="243" dur="500"/>
                                        <p:tgtEl>
                                          <p:spTgt spid="58"/>
                                        </p:tgtEl>
                                        <p:attrNameLst>
                                          <p:attrName>ppt_y</p:attrName>
                                        </p:attrNameLst>
                                      </p:cBhvr>
                                      <p:tavLst>
                                        <p:tav tm="0">
                                          <p:val>
                                            <p:strVal val="ppt_y"/>
                                          </p:val>
                                        </p:tav>
                                        <p:tav tm="100000">
                                          <p:val>
                                            <p:strVal val="1+ppt_h/2"/>
                                          </p:val>
                                        </p:tav>
                                      </p:tavLst>
                                    </p:anim>
                                    <p:set>
                                      <p:cBhvr>
                                        <p:cTn id="244" dur="1" fill="hold">
                                          <p:stCondLst>
                                            <p:cond delay="499"/>
                                          </p:stCondLst>
                                        </p:cTn>
                                        <p:tgtEl>
                                          <p:spTgt spid="58"/>
                                        </p:tgtEl>
                                        <p:attrNameLst>
                                          <p:attrName>style.visibility</p:attrName>
                                        </p:attrNameLst>
                                      </p:cBhvr>
                                      <p:to>
                                        <p:strVal val="hidden"/>
                                      </p:to>
                                    </p:set>
                                  </p:childTnLst>
                                </p:cTn>
                              </p:par>
                            </p:childTnLst>
                          </p:cTn>
                        </p:par>
                        <p:par>
                          <p:cTn id="245" fill="hold">
                            <p:stCondLst>
                              <p:cond delay="5500"/>
                            </p:stCondLst>
                            <p:childTnLst>
                              <p:par>
                                <p:cTn id="246" presetID="16" presetClass="emph" presetSubtype="0" fill="hold" grpId="2" nodeType="afterEffect">
                                  <p:stCondLst>
                                    <p:cond delay="0"/>
                                  </p:stCondLst>
                                  <p:iterate type="lt">
                                    <p:tmPct val="4000"/>
                                  </p:iterate>
                                  <p:childTnLst>
                                    <p:set>
                                      <p:cBhvr override="childStyle">
                                        <p:cTn id="247" dur="500" fill="hold"/>
                                        <p:tgtEl>
                                          <p:spTgt spid="33"/>
                                        </p:tgtEl>
                                        <p:attrNameLst>
                                          <p:attrName>style.color</p:attrName>
                                        </p:attrNameLst>
                                      </p:cBhvr>
                                      <p:to>
                                        <p:clrVal>
                                          <a:srgbClr val="C00000"/>
                                        </p:clrVal>
                                      </p:to>
                                    </p:set>
                                    <p:set>
                                      <p:cBhvr>
                                        <p:cTn id="248" dur="500" fill="hold"/>
                                        <p:tgtEl>
                                          <p:spTgt spid="33"/>
                                        </p:tgtEl>
                                        <p:attrNameLst>
                                          <p:attrName>fillcolor</p:attrName>
                                        </p:attrNameLst>
                                      </p:cBhvr>
                                      <p:to>
                                        <p:clrVal>
                                          <a:srgbClr val="C00000"/>
                                        </p:clrVal>
                                      </p:to>
                                    </p:set>
                                    <p:set>
                                      <p:cBhvr>
                                        <p:cTn id="249"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250" restart="whenNotActive" fill="hold" evtFilter="cancelBubble" nodeType="interactiveSeq">
                <p:stCondLst>
                  <p:cond evt="onClick" delay="0">
                    <p:tgtEl>
                      <p:spTgt spid="8"/>
                    </p:tgtEl>
                  </p:cond>
                </p:stCondLst>
                <p:endSync evt="end" delay="0">
                  <p:rtn val="all"/>
                </p:endSync>
                <p:childTnLst>
                  <p:par>
                    <p:cTn id="251" fill="hold">
                      <p:stCondLst>
                        <p:cond delay="0"/>
                      </p:stCondLst>
                      <p:childTnLst>
                        <p:par>
                          <p:cTn id="252" fill="hold">
                            <p:stCondLst>
                              <p:cond delay="0"/>
                            </p:stCondLst>
                            <p:childTnLst>
                              <p:par>
                                <p:cTn id="253" presetID="1" presetClass="entr" presetSubtype="0" fill="hold" grpId="1" nodeType="withEffect">
                                  <p:stCondLst>
                                    <p:cond delay="0"/>
                                  </p:stCondLst>
                                  <p:childTnLst>
                                    <p:set>
                                      <p:cBhvr>
                                        <p:cTn id="254" dur="1" fill="hold">
                                          <p:stCondLst>
                                            <p:cond delay="0"/>
                                          </p:stCondLst>
                                        </p:cTn>
                                        <p:tgtEl>
                                          <p:spTgt spid="35"/>
                                        </p:tgtEl>
                                        <p:attrNameLst>
                                          <p:attrName>style.visibility</p:attrName>
                                        </p:attrNameLst>
                                      </p:cBhvr>
                                      <p:to>
                                        <p:strVal val="visible"/>
                                      </p:to>
                                    </p:set>
                                  </p:childTnLst>
                                </p:cTn>
                              </p:par>
                              <p:par>
                                <p:cTn id="255" presetID="1" presetClass="entr" presetSubtype="0" fill="hold" grpId="1" nodeType="withEffect">
                                  <p:stCondLst>
                                    <p:cond delay="0"/>
                                  </p:stCondLst>
                                  <p:childTnLst>
                                    <p:set>
                                      <p:cBhvr>
                                        <p:cTn id="256" dur="1" fill="hold">
                                          <p:stCondLst>
                                            <p:cond delay="0"/>
                                          </p:stCondLst>
                                        </p:cTn>
                                        <p:tgtEl>
                                          <p:spTgt spid="37"/>
                                        </p:tgtEl>
                                        <p:attrNameLst>
                                          <p:attrName>style.visibility</p:attrName>
                                        </p:attrNameLst>
                                      </p:cBhvr>
                                      <p:to>
                                        <p:strVal val="visible"/>
                                      </p:to>
                                    </p:set>
                                  </p:childTnLst>
                                </p:cTn>
                              </p:par>
                              <p:par>
                                <p:cTn id="257" presetID="1" presetClass="entr" presetSubtype="0" fill="hold" grpId="1" nodeType="withEffect">
                                  <p:stCondLst>
                                    <p:cond delay="0"/>
                                  </p:stCondLst>
                                  <p:childTnLst>
                                    <p:set>
                                      <p:cBhvr>
                                        <p:cTn id="258" dur="1" fill="hold">
                                          <p:stCondLst>
                                            <p:cond delay="0"/>
                                          </p:stCondLst>
                                        </p:cTn>
                                        <p:tgtEl>
                                          <p:spTgt spid="38"/>
                                        </p:tgtEl>
                                        <p:attrNameLst>
                                          <p:attrName>style.visibility</p:attrName>
                                        </p:attrNameLst>
                                      </p:cBhvr>
                                      <p:to>
                                        <p:strVal val="visible"/>
                                      </p:to>
                                    </p:set>
                                  </p:childTnLst>
                                </p:cTn>
                              </p:par>
                              <p:par>
                                <p:cTn id="259" presetID="1" presetClass="entr" presetSubtype="0" fill="hold" grpId="1" nodeType="withEffect">
                                  <p:stCondLst>
                                    <p:cond delay="0"/>
                                  </p:stCondLst>
                                  <p:childTnLst>
                                    <p:set>
                                      <p:cBhvr>
                                        <p:cTn id="260" dur="1" fill="hold">
                                          <p:stCondLst>
                                            <p:cond delay="0"/>
                                          </p:stCondLst>
                                        </p:cTn>
                                        <p:tgtEl>
                                          <p:spTgt spid="39"/>
                                        </p:tgtEl>
                                        <p:attrNameLst>
                                          <p:attrName>style.visibility</p:attrName>
                                        </p:attrNameLst>
                                      </p:cBhvr>
                                      <p:to>
                                        <p:strVal val="visible"/>
                                      </p:to>
                                    </p:set>
                                  </p:childTnLst>
                                </p:cTn>
                              </p:par>
                              <p:par>
                                <p:cTn id="261" presetID="1" presetClass="entr" presetSubtype="0" fill="hold" grpId="1" nodeType="withEffect">
                                  <p:stCondLst>
                                    <p:cond delay="0"/>
                                  </p:stCondLst>
                                  <p:childTnLst>
                                    <p:set>
                                      <p:cBhvr>
                                        <p:cTn id="262" dur="1" fill="hold">
                                          <p:stCondLst>
                                            <p:cond delay="0"/>
                                          </p:stCondLst>
                                        </p:cTn>
                                        <p:tgtEl>
                                          <p:spTgt spid="40"/>
                                        </p:tgtEl>
                                        <p:attrNameLst>
                                          <p:attrName>style.visibility</p:attrName>
                                        </p:attrNameLst>
                                      </p:cBhvr>
                                      <p:to>
                                        <p:strVal val="visible"/>
                                      </p:to>
                                    </p:set>
                                  </p:childTnLst>
                                </p:cTn>
                              </p:par>
                              <p:par>
                                <p:cTn id="263" presetID="1" presetClass="entr" presetSubtype="0" fill="hold" grpId="1" nodeType="withEffect">
                                  <p:stCondLst>
                                    <p:cond delay="0"/>
                                  </p:stCondLst>
                                  <p:childTnLst>
                                    <p:set>
                                      <p:cBhvr>
                                        <p:cTn id="264" dur="1" fill="hold">
                                          <p:stCondLst>
                                            <p:cond delay="0"/>
                                          </p:stCondLst>
                                        </p:cTn>
                                        <p:tgtEl>
                                          <p:spTgt spid="41"/>
                                        </p:tgtEl>
                                        <p:attrNameLst>
                                          <p:attrName>style.visibility</p:attrName>
                                        </p:attrNameLst>
                                      </p:cBhvr>
                                      <p:to>
                                        <p:strVal val="visible"/>
                                      </p:to>
                                    </p:set>
                                  </p:childTnLst>
                                </p:cTn>
                              </p:par>
                              <p:par>
                                <p:cTn id="265" presetID="1" presetClass="entr" presetSubtype="0" fill="hold" grpId="1" nodeType="withEffect">
                                  <p:stCondLst>
                                    <p:cond delay="0"/>
                                  </p:stCondLst>
                                  <p:childTnLst>
                                    <p:set>
                                      <p:cBhvr>
                                        <p:cTn id="266" dur="1" fill="hold">
                                          <p:stCondLst>
                                            <p:cond delay="0"/>
                                          </p:stCondLst>
                                        </p:cTn>
                                        <p:tgtEl>
                                          <p:spTgt spid="43"/>
                                        </p:tgtEl>
                                        <p:attrNameLst>
                                          <p:attrName>style.visibility</p:attrName>
                                        </p:attrNameLst>
                                      </p:cBhvr>
                                      <p:to>
                                        <p:strVal val="visible"/>
                                      </p:to>
                                    </p:set>
                                  </p:childTnLst>
                                </p:cTn>
                              </p:par>
                              <p:par>
                                <p:cTn id="267" presetID="1" presetClass="entr" presetSubtype="0" fill="hold" grpId="1" nodeType="withEffect">
                                  <p:stCondLst>
                                    <p:cond delay="0"/>
                                  </p:stCondLst>
                                  <p:childTnLst>
                                    <p:set>
                                      <p:cBhvr>
                                        <p:cTn id="268" dur="1" fill="hold">
                                          <p:stCondLst>
                                            <p:cond delay="0"/>
                                          </p:stCondLst>
                                        </p:cTn>
                                        <p:tgtEl>
                                          <p:spTgt spid="42"/>
                                        </p:tgtEl>
                                        <p:attrNameLst>
                                          <p:attrName>style.visibility</p:attrName>
                                        </p:attrNameLst>
                                      </p:cBhvr>
                                      <p:to>
                                        <p:strVal val="visible"/>
                                      </p:to>
                                    </p:set>
                                  </p:childTnLst>
                                </p:cTn>
                              </p:par>
                              <p:par>
                                <p:cTn id="269" presetID="1" presetClass="entr" presetSubtype="0" fill="hold" grpId="1" nodeType="withEffect">
                                  <p:stCondLst>
                                    <p:cond delay="0"/>
                                  </p:stCondLst>
                                  <p:childTnLst>
                                    <p:set>
                                      <p:cBhvr>
                                        <p:cTn id="270" dur="1" fill="hold">
                                          <p:stCondLst>
                                            <p:cond delay="0"/>
                                          </p:stCondLst>
                                        </p:cTn>
                                        <p:tgtEl>
                                          <p:spTgt spid="44"/>
                                        </p:tgtEl>
                                        <p:attrNameLst>
                                          <p:attrName>style.visibility</p:attrName>
                                        </p:attrNameLst>
                                      </p:cBhvr>
                                      <p:to>
                                        <p:strVal val="visible"/>
                                      </p:to>
                                    </p:set>
                                  </p:childTnLst>
                                </p:cTn>
                              </p:par>
                              <p:par>
                                <p:cTn id="271" presetID="1" presetClass="emph" presetSubtype="2" fill="hold" nodeType="withEffect">
                                  <p:stCondLst>
                                    <p:cond delay="0"/>
                                  </p:stCondLst>
                                  <p:childTnLst>
                                    <p:animClr clrSpc="rgb" dir="cw">
                                      <p:cBhvr>
                                        <p:cTn id="272" dur="1000" fill="hold"/>
                                        <p:tgtEl>
                                          <p:spTgt spid="8"/>
                                        </p:tgtEl>
                                        <p:attrNameLst>
                                          <p:attrName>fillcolor</p:attrName>
                                        </p:attrNameLst>
                                      </p:cBhvr>
                                      <p:to>
                                        <a:srgbClr val="4E67C8"/>
                                      </p:to>
                                    </p:animClr>
                                    <p:set>
                                      <p:cBhvr>
                                        <p:cTn id="273" dur="1000" fill="hold"/>
                                        <p:tgtEl>
                                          <p:spTgt spid="8"/>
                                        </p:tgtEl>
                                        <p:attrNameLst>
                                          <p:attrName>fill.type</p:attrName>
                                        </p:attrNameLst>
                                      </p:cBhvr>
                                      <p:to>
                                        <p:strVal val="solid"/>
                                      </p:to>
                                    </p:set>
                                    <p:set>
                                      <p:cBhvr>
                                        <p:cTn id="274" dur="1000" fill="hold"/>
                                        <p:tgtEl>
                                          <p:spTgt spid="8"/>
                                        </p:tgtEl>
                                        <p:attrNameLst>
                                          <p:attrName>fill.on</p:attrName>
                                        </p:attrNameLst>
                                      </p:cBhvr>
                                      <p:to>
                                        <p:strVal val="true"/>
                                      </p:to>
                                    </p:set>
                                  </p:childTnLst>
                                </p:cTn>
                              </p:par>
                              <p:par>
                                <p:cTn id="275" presetID="1" presetClass="emph" presetSubtype="2" fill="hold" nodeType="withEffect">
                                  <p:stCondLst>
                                    <p:cond delay="0"/>
                                  </p:stCondLst>
                                  <p:childTnLst>
                                    <p:animClr clrSpc="rgb" dir="cw">
                                      <p:cBhvr>
                                        <p:cTn id="276" dur="1000" fill="hold"/>
                                        <p:tgtEl>
                                          <p:spTgt spid="48"/>
                                        </p:tgtEl>
                                        <p:attrNameLst>
                                          <p:attrName>fillcolor</p:attrName>
                                        </p:attrNameLst>
                                      </p:cBhvr>
                                      <p:to>
                                        <a:srgbClr val="B4DCFA"/>
                                      </p:to>
                                    </p:animClr>
                                    <p:set>
                                      <p:cBhvr>
                                        <p:cTn id="277" dur="1000" fill="hold"/>
                                        <p:tgtEl>
                                          <p:spTgt spid="48"/>
                                        </p:tgtEl>
                                        <p:attrNameLst>
                                          <p:attrName>fill.type</p:attrName>
                                        </p:attrNameLst>
                                      </p:cBhvr>
                                      <p:to>
                                        <p:strVal val="solid"/>
                                      </p:to>
                                    </p:set>
                                    <p:set>
                                      <p:cBhvr>
                                        <p:cTn id="278" dur="1000" fill="hold"/>
                                        <p:tgtEl>
                                          <p:spTgt spid="48"/>
                                        </p:tgtEl>
                                        <p:attrNameLst>
                                          <p:attrName>fill.on</p:attrName>
                                        </p:attrNameLst>
                                      </p:cBhvr>
                                      <p:to>
                                        <p:strVal val="true"/>
                                      </p:to>
                                    </p:set>
                                  </p:childTnLst>
                                </p:cTn>
                              </p:par>
                            </p:childTnLst>
                          </p:cTn>
                        </p:par>
                        <p:par>
                          <p:cTn id="279" fill="hold">
                            <p:stCondLst>
                              <p:cond delay="1000"/>
                            </p:stCondLst>
                            <p:childTnLst>
                              <p:par>
                                <p:cTn id="280" presetID="9" presetClass="entr" presetSubtype="0" fill="hold" grpId="3" nodeType="afterEffect">
                                  <p:stCondLst>
                                    <p:cond delay="0"/>
                                  </p:stCondLst>
                                  <p:childTnLst>
                                    <p:set>
                                      <p:cBhvr>
                                        <p:cTn id="281" dur="1" fill="hold">
                                          <p:stCondLst>
                                            <p:cond delay="0"/>
                                          </p:stCondLst>
                                        </p:cTn>
                                        <p:tgtEl>
                                          <p:spTgt spid="16"/>
                                        </p:tgtEl>
                                        <p:attrNameLst>
                                          <p:attrName>style.visibility</p:attrName>
                                        </p:attrNameLst>
                                      </p:cBhvr>
                                      <p:to>
                                        <p:strVal val="visible"/>
                                      </p:to>
                                    </p:set>
                                    <p:animEffect transition="in" filter="dissolve">
                                      <p:cBhvr>
                                        <p:cTn id="282" dur="1000"/>
                                        <p:tgtEl>
                                          <p:spTgt spid="16"/>
                                        </p:tgtEl>
                                      </p:cBhvr>
                                    </p:animEffect>
                                  </p:childTnLst>
                                </p:cTn>
                              </p:par>
                            </p:childTnLst>
                          </p:cTn>
                        </p:par>
                      </p:childTnLst>
                    </p:cTn>
                  </p:par>
                </p:childTnLst>
              </p:cTn>
              <p:nextCondLst>
                <p:cond evt="onClick" delay="0">
                  <p:tgtEl>
                    <p:spTgt spid="8"/>
                  </p:tgtEl>
                </p:cond>
              </p:nextCondLst>
            </p:seq>
            <p:seq concurrent="1" nextAc="seek">
              <p:cTn id="283" restart="whenNotActive" fill="hold" evtFilter="cancelBubble" nodeType="interactiveSeq">
                <p:stCondLst>
                  <p:cond evt="onClick" delay="0">
                    <p:tgtEl>
                      <p:spTgt spid="47"/>
                    </p:tgtEl>
                  </p:cond>
                </p:stCondLst>
                <p:endSync evt="end" delay="0">
                  <p:rtn val="all"/>
                </p:endSync>
                <p:childTnLst>
                  <p:par>
                    <p:cTn id="284" fill="hold">
                      <p:stCondLst>
                        <p:cond delay="0"/>
                      </p:stCondLst>
                      <p:childTnLst>
                        <p:par>
                          <p:cTn id="285" fill="hold">
                            <p:stCondLst>
                              <p:cond delay="0"/>
                            </p:stCondLst>
                            <p:childTnLst>
                              <p:par>
                                <p:cTn id="286" presetID="1" presetClass="entr" presetSubtype="0" fill="hold" grpId="1" nodeType="withEffect">
                                  <p:stCondLst>
                                    <p:cond delay="0"/>
                                  </p:stCondLst>
                                  <p:childTnLst>
                                    <p:set>
                                      <p:cBhvr>
                                        <p:cTn id="287" dur="1" fill="hold">
                                          <p:stCondLst>
                                            <p:cond delay="0"/>
                                          </p:stCondLst>
                                        </p:cTn>
                                        <p:tgtEl>
                                          <p:spTgt spid="45"/>
                                        </p:tgtEl>
                                        <p:attrNameLst>
                                          <p:attrName>style.visibility</p:attrName>
                                        </p:attrNameLst>
                                      </p:cBhvr>
                                      <p:to>
                                        <p:strVal val="visible"/>
                                      </p:to>
                                    </p:set>
                                  </p:childTnLst>
                                </p:cTn>
                              </p:par>
                              <p:par>
                                <p:cTn id="288" presetID="1" presetClass="entr" presetSubtype="0" fill="hold" grpId="1" nodeType="withEffect">
                                  <p:stCondLst>
                                    <p:cond delay="0"/>
                                  </p:stCondLst>
                                  <p:childTnLst>
                                    <p:set>
                                      <p:cBhvr>
                                        <p:cTn id="289" dur="1" fill="hold">
                                          <p:stCondLst>
                                            <p:cond delay="0"/>
                                          </p:stCondLst>
                                        </p:cTn>
                                        <p:tgtEl>
                                          <p:spTgt spid="50"/>
                                        </p:tgtEl>
                                        <p:attrNameLst>
                                          <p:attrName>style.visibility</p:attrName>
                                        </p:attrNameLst>
                                      </p:cBhvr>
                                      <p:to>
                                        <p:strVal val="visible"/>
                                      </p:to>
                                    </p:set>
                                  </p:childTnLst>
                                </p:cTn>
                              </p:par>
                              <p:par>
                                <p:cTn id="290" presetID="1" presetClass="entr" presetSubtype="0" fill="hold" grpId="1" nodeType="withEffect">
                                  <p:stCondLst>
                                    <p:cond delay="0"/>
                                  </p:stCondLst>
                                  <p:childTnLst>
                                    <p:set>
                                      <p:cBhvr>
                                        <p:cTn id="291" dur="1" fill="hold">
                                          <p:stCondLst>
                                            <p:cond delay="0"/>
                                          </p:stCondLst>
                                        </p:cTn>
                                        <p:tgtEl>
                                          <p:spTgt spid="51"/>
                                        </p:tgtEl>
                                        <p:attrNameLst>
                                          <p:attrName>style.visibility</p:attrName>
                                        </p:attrNameLst>
                                      </p:cBhvr>
                                      <p:to>
                                        <p:strVal val="visible"/>
                                      </p:to>
                                    </p:set>
                                  </p:childTnLst>
                                </p:cTn>
                              </p:par>
                              <p:par>
                                <p:cTn id="292" presetID="1" presetClass="entr" presetSubtype="0" fill="hold" grpId="1" nodeType="withEffect">
                                  <p:stCondLst>
                                    <p:cond delay="0"/>
                                  </p:stCondLst>
                                  <p:childTnLst>
                                    <p:set>
                                      <p:cBhvr>
                                        <p:cTn id="293" dur="1" fill="hold">
                                          <p:stCondLst>
                                            <p:cond delay="0"/>
                                          </p:stCondLst>
                                        </p:cTn>
                                        <p:tgtEl>
                                          <p:spTgt spid="52"/>
                                        </p:tgtEl>
                                        <p:attrNameLst>
                                          <p:attrName>style.visibility</p:attrName>
                                        </p:attrNameLst>
                                      </p:cBhvr>
                                      <p:to>
                                        <p:strVal val="visible"/>
                                      </p:to>
                                    </p:set>
                                  </p:childTnLst>
                                </p:cTn>
                              </p:par>
                              <p:par>
                                <p:cTn id="294" presetID="1" presetClass="entr" presetSubtype="0" fill="hold" grpId="1" nodeType="withEffect">
                                  <p:stCondLst>
                                    <p:cond delay="0"/>
                                  </p:stCondLst>
                                  <p:childTnLst>
                                    <p:set>
                                      <p:cBhvr>
                                        <p:cTn id="295" dur="1" fill="hold">
                                          <p:stCondLst>
                                            <p:cond delay="0"/>
                                          </p:stCondLst>
                                        </p:cTn>
                                        <p:tgtEl>
                                          <p:spTgt spid="53"/>
                                        </p:tgtEl>
                                        <p:attrNameLst>
                                          <p:attrName>style.visibility</p:attrName>
                                        </p:attrNameLst>
                                      </p:cBhvr>
                                      <p:to>
                                        <p:strVal val="visible"/>
                                      </p:to>
                                    </p:set>
                                  </p:childTnLst>
                                </p:cTn>
                              </p:par>
                              <p:par>
                                <p:cTn id="296" presetID="1" presetClass="entr" presetSubtype="0" fill="hold" grpId="1" nodeType="withEffect">
                                  <p:stCondLst>
                                    <p:cond delay="0"/>
                                  </p:stCondLst>
                                  <p:childTnLst>
                                    <p:set>
                                      <p:cBhvr>
                                        <p:cTn id="297" dur="1" fill="hold">
                                          <p:stCondLst>
                                            <p:cond delay="0"/>
                                          </p:stCondLst>
                                        </p:cTn>
                                        <p:tgtEl>
                                          <p:spTgt spid="54"/>
                                        </p:tgtEl>
                                        <p:attrNameLst>
                                          <p:attrName>style.visibility</p:attrName>
                                        </p:attrNameLst>
                                      </p:cBhvr>
                                      <p:to>
                                        <p:strVal val="visible"/>
                                      </p:to>
                                    </p:set>
                                  </p:childTnLst>
                                </p:cTn>
                              </p:par>
                              <p:par>
                                <p:cTn id="298" presetID="1" presetClass="entr" presetSubtype="0" fill="hold" grpId="1" nodeType="withEffect">
                                  <p:stCondLst>
                                    <p:cond delay="0"/>
                                  </p:stCondLst>
                                  <p:childTnLst>
                                    <p:set>
                                      <p:cBhvr>
                                        <p:cTn id="299" dur="1" fill="hold">
                                          <p:stCondLst>
                                            <p:cond delay="0"/>
                                          </p:stCondLst>
                                        </p:cTn>
                                        <p:tgtEl>
                                          <p:spTgt spid="55"/>
                                        </p:tgtEl>
                                        <p:attrNameLst>
                                          <p:attrName>style.visibility</p:attrName>
                                        </p:attrNameLst>
                                      </p:cBhvr>
                                      <p:to>
                                        <p:strVal val="visible"/>
                                      </p:to>
                                    </p:set>
                                  </p:childTnLst>
                                </p:cTn>
                              </p:par>
                              <p:par>
                                <p:cTn id="300" presetID="1" presetClass="entr" presetSubtype="0" fill="hold" grpId="1" nodeType="withEffect">
                                  <p:stCondLst>
                                    <p:cond delay="0"/>
                                  </p:stCondLst>
                                  <p:childTnLst>
                                    <p:set>
                                      <p:cBhvr>
                                        <p:cTn id="301" dur="1" fill="hold">
                                          <p:stCondLst>
                                            <p:cond delay="0"/>
                                          </p:stCondLst>
                                        </p:cTn>
                                        <p:tgtEl>
                                          <p:spTgt spid="56"/>
                                        </p:tgtEl>
                                        <p:attrNameLst>
                                          <p:attrName>style.visibility</p:attrName>
                                        </p:attrNameLst>
                                      </p:cBhvr>
                                      <p:to>
                                        <p:strVal val="visible"/>
                                      </p:to>
                                    </p:set>
                                  </p:childTnLst>
                                </p:cTn>
                              </p:par>
                              <p:par>
                                <p:cTn id="302" presetID="1" presetClass="entr" presetSubtype="0" fill="hold" grpId="1" nodeType="withEffect">
                                  <p:stCondLst>
                                    <p:cond delay="0"/>
                                  </p:stCondLst>
                                  <p:childTnLst>
                                    <p:set>
                                      <p:cBhvr>
                                        <p:cTn id="303" dur="1" fill="hold">
                                          <p:stCondLst>
                                            <p:cond delay="0"/>
                                          </p:stCondLst>
                                        </p:cTn>
                                        <p:tgtEl>
                                          <p:spTgt spid="58"/>
                                        </p:tgtEl>
                                        <p:attrNameLst>
                                          <p:attrName>style.visibility</p:attrName>
                                        </p:attrNameLst>
                                      </p:cBhvr>
                                      <p:to>
                                        <p:strVal val="visible"/>
                                      </p:to>
                                    </p:set>
                                  </p:childTnLst>
                                </p:cTn>
                              </p:par>
                              <p:par>
                                <p:cTn id="304" presetID="1" presetClass="emph" presetSubtype="2" fill="hold" nodeType="withEffect">
                                  <p:stCondLst>
                                    <p:cond delay="0"/>
                                  </p:stCondLst>
                                  <p:childTnLst>
                                    <p:animClr clrSpc="rgb" dir="cw">
                                      <p:cBhvr>
                                        <p:cTn id="305" dur="1000" fill="hold"/>
                                        <p:tgtEl>
                                          <p:spTgt spid="47"/>
                                        </p:tgtEl>
                                        <p:attrNameLst>
                                          <p:attrName>fillcolor</p:attrName>
                                        </p:attrNameLst>
                                      </p:cBhvr>
                                      <p:to>
                                        <a:srgbClr val="4E67C8"/>
                                      </p:to>
                                    </p:animClr>
                                    <p:set>
                                      <p:cBhvr>
                                        <p:cTn id="306" dur="1000" fill="hold"/>
                                        <p:tgtEl>
                                          <p:spTgt spid="47"/>
                                        </p:tgtEl>
                                        <p:attrNameLst>
                                          <p:attrName>fill.type</p:attrName>
                                        </p:attrNameLst>
                                      </p:cBhvr>
                                      <p:to>
                                        <p:strVal val="solid"/>
                                      </p:to>
                                    </p:set>
                                    <p:set>
                                      <p:cBhvr>
                                        <p:cTn id="307" dur="1000" fill="hold"/>
                                        <p:tgtEl>
                                          <p:spTgt spid="47"/>
                                        </p:tgtEl>
                                        <p:attrNameLst>
                                          <p:attrName>fill.on</p:attrName>
                                        </p:attrNameLst>
                                      </p:cBhvr>
                                      <p:to>
                                        <p:strVal val="true"/>
                                      </p:to>
                                    </p:set>
                                  </p:childTnLst>
                                </p:cTn>
                              </p:par>
                              <p:par>
                                <p:cTn id="308" presetID="1" presetClass="emph" presetSubtype="2" fill="hold" nodeType="withEffect">
                                  <p:stCondLst>
                                    <p:cond delay="0"/>
                                  </p:stCondLst>
                                  <p:childTnLst>
                                    <p:animClr clrSpc="rgb" dir="cw">
                                      <p:cBhvr>
                                        <p:cTn id="309" dur="1000" fill="hold"/>
                                        <p:tgtEl>
                                          <p:spTgt spid="48"/>
                                        </p:tgtEl>
                                        <p:attrNameLst>
                                          <p:attrName>fillcolor</p:attrName>
                                        </p:attrNameLst>
                                      </p:cBhvr>
                                      <p:to>
                                        <a:srgbClr val="B4DCFA"/>
                                      </p:to>
                                    </p:animClr>
                                    <p:set>
                                      <p:cBhvr>
                                        <p:cTn id="310" dur="1000" fill="hold"/>
                                        <p:tgtEl>
                                          <p:spTgt spid="48"/>
                                        </p:tgtEl>
                                        <p:attrNameLst>
                                          <p:attrName>fill.type</p:attrName>
                                        </p:attrNameLst>
                                      </p:cBhvr>
                                      <p:to>
                                        <p:strVal val="solid"/>
                                      </p:to>
                                    </p:set>
                                    <p:set>
                                      <p:cBhvr>
                                        <p:cTn id="311" dur="1000" fill="hold"/>
                                        <p:tgtEl>
                                          <p:spTgt spid="48"/>
                                        </p:tgtEl>
                                        <p:attrNameLst>
                                          <p:attrName>fill.on</p:attrName>
                                        </p:attrNameLst>
                                      </p:cBhvr>
                                      <p:to>
                                        <p:strVal val="true"/>
                                      </p:to>
                                    </p:set>
                                  </p:childTnLst>
                                </p:cTn>
                              </p:par>
                            </p:childTnLst>
                          </p:cTn>
                        </p:par>
                        <p:par>
                          <p:cTn id="312" fill="hold">
                            <p:stCondLst>
                              <p:cond delay="1000"/>
                            </p:stCondLst>
                            <p:childTnLst>
                              <p:par>
                                <p:cTn id="313" presetID="9" presetClass="entr" presetSubtype="0" fill="hold" grpId="4" nodeType="afterEffect">
                                  <p:stCondLst>
                                    <p:cond delay="0"/>
                                  </p:stCondLst>
                                  <p:childTnLst>
                                    <p:set>
                                      <p:cBhvr>
                                        <p:cTn id="314" dur="1" fill="hold">
                                          <p:stCondLst>
                                            <p:cond delay="0"/>
                                          </p:stCondLst>
                                        </p:cTn>
                                        <p:tgtEl>
                                          <p:spTgt spid="16"/>
                                        </p:tgtEl>
                                        <p:attrNameLst>
                                          <p:attrName>style.visibility</p:attrName>
                                        </p:attrNameLst>
                                      </p:cBhvr>
                                      <p:to>
                                        <p:strVal val="visible"/>
                                      </p:to>
                                    </p:set>
                                    <p:animEffect transition="in" filter="dissolve">
                                      <p:cBhvr>
                                        <p:cTn id="315" dur="1000"/>
                                        <p:tgtEl>
                                          <p:spTgt spid="16"/>
                                        </p:tgtEl>
                                      </p:cBhvr>
                                    </p:animEffect>
                                  </p:childTnLst>
                                </p:cTn>
                              </p:par>
                            </p:childTnLst>
                          </p:cTn>
                        </p:par>
                      </p:childTnLst>
                    </p:cTn>
                  </p:par>
                </p:childTnLst>
              </p:cTn>
              <p:nextCondLst>
                <p:cond evt="onClick" delay="0">
                  <p:tgtEl>
                    <p:spTgt spid="47"/>
                  </p:tgtEl>
                </p:cond>
              </p:nextCondLst>
            </p:seq>
          </p:childTnLst>
        </p:cTn>
      </p:par>
    </p:tnLst>
    <p:bldLst>
      <p:bldP spid="4" grpId="0"/>
      <p:bldP spid="4" grpId="1"/>
      <p:bldP spid="4" grpId="2"/>
      <p:bldP spid="4" grpId="3"/>
      <p:bldP spid="5" grpId="0" animBg="1"/>
      <p:bldP spid="5" grpId="1" animBg="1"/>
      <p:bldP spid="5" grpId="2" animBg="1"/>
      <p:bldP spid="29" grpId="0"/>
      <p:bldP spid="29" grpId="1"/>
      <p:bldP spid="31" grpId="0"/>
      <p:bldP spid="31" grpId="1"/>
      <p:bldP spid="33" grpId="0" animBg="1"/>
      <p:bldP spid="33" grpId="1" animBg="1"/>
      <p:bldP spid="33" grpId="2" animBg="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60" grpId="0"/>
      <p:bldP spid="60" grpId="1"/>
      <p:bldP spid="62" grpId="0"/>
      <p:bldP spid="62" grpId="1"/>
      <p:bldP spid="69" grpId="0"/>
      <p:bldP spid="69" grpId="1"/>
      <p:bldP spid="70" grpId="0"/>
      <p:bldP spid="7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4</a:t>
            </a:fld>
            <a:endParaRPr lang="cs-CZ" dirty="0"/>
          </a:p>
        </p:txBody>
      </p:sp>
      <p:sp>
        <p:nvSpPr>
          <p:cNvPr id="4" name="Nadpis 3"/>
          <p:cNvSpPr>
            <a:spLocks noGrp="1"/>
          </p:cNvSpPr>
          <p:nvPr>
            <p:ph type="title"/>
          </p:nvPr>
        </p:nvSpPr>
        <p:spPr>
          <a:xfrm>
            <a:off x="144000" y="144000"/>
            <a:ext cx="3563904" cy="648072"/>
          </a:xfrm>
        </p:spPr>
        <p:txBody>
          <a:bodyPr/>
          <a:lstStyle/>
          <a:p>
            <a:r>
              <a:rPr lang="en-GB" dirty="0" smtClean="0">
                <a:solidFill>
                  <a:srgbClr val="000000"/>
                </a:solidFill>
              </a:rPr>
              <a:t>Binary options</a:t>
            </a:r>
            <a:r>
              <a:rPr lang="cs-CZ" dirty="0" smtClean="0">
                <a:solidFill>
                  <a:srgbClr val="000000"/>
                </a:solidFill>
              </a:rPr>
              <a:t> (1)</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1</a:t>
            </a:r>
            <a:endParaRPr lang="en-GB" sz="800" dirty="0">
              <a:solidFill>
                <a:srgbClr val="FFFF00"/>
              </a:solidFill>
            </a:endParaRPr>
          </a:p>
        </p:txBody>
      </p:sp>
      <p:sp>
        <p:nvSpPr>
          <p:cNvPr id="29" name="TextovéPole 28"/>
          <p:cNvSpPr txBox="1"/>
          <p:nvPr/>
        </p:nvSpPr>
        <p:spPr>
          <a:xfrm>
            <a:off x="864000" y="937295"/>
            <a:ext cx="226784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Description</a:t>
            </a:r>
            <a:endParaRPr lang="en-GB" sz="2200"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Za hotovostní tok s uvedenými vlastnostmi nabyvatel prosté obligace platí její cenu. Stanovení výše této ceny patří k základním analytickým úlohám, jimž se hned začneme věnovat.</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TextovéPole 58"/>
          <p:cNvSpPr txBox="1"/>
          <p:nvPr/>
        </p:nvSpPr>
        <p:spPr>
          <a:xfrm>
            <a:off x="1187623" y="1258224"/>
            <a:ext cx="7812377"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solidFill>
                  <a:srgbClr val="7030A0"/>
                </a:solidFill>
                <a:latin typeface="Cambria Math" panose="02040503050406030204" pitchFamily="18" charset="0"/>
                <a:ea typeface="Cambria Math" panose="02040503050406030204" pitchFamily="18" charset="0"/>
              </a:rPr>
              <a:t>Binary (digital) </a:t>
            </a:r>
            <a:r>
              <a:rPr lang="en-GB" dirty="0" smtClean="0">
                <a:latin typeface="Cambria Math" panose="02040503050406030204" pitchFamily="18" charset="0"/>
                <a:ea typeface="Cambria Math" panose="02040503050406030204" pitchFamily="18" charset="0"/>
              </a:rPr>
              <a:t>options offer simple discontinuous payoff consisting of „yes/no“ outcome</a:t>
            </a:r>
            <a:endParaRPr lang="en-GB" dirty="0">
              <a:latin typeface="Cambria Math" panose="02040503050406030204" pitchFamily="18" charset="0"/>
              <a:ea typeface="Cambria Math" panose="02040503050406030204" pitchFamily="18" charset="0"/>
            </a:endParaRPr>
          </a:p>
        </p:txBody>
      </p:sp>
      <p:sp>
        <p:nvSpPr>
          <p:cNvPr id="74" name="TextovéPole 73">
            <a:extLst>
              <a:ext uri="{FF2B5EF4-FFF2-40B4-BE49-F238E27FC236}">
                <a16:creationId xmlns:a16="http://schemas.microsoft.com/office/drawing/2014/main" id="{05FC8A4A-3761-4383-881C-9096ADBF4AD7}"/>
              </a:ext>
            </a:extLst>
          </p:cNvPr>
          <p:cNvSpPr txBox="1"/>
          <p:nvPr/>
        </p:nvSpPr>
        <p:spPr>
          <a:xfrm>
            <a:off x="1532296" y="2099268"/>
            <a:ext cx="6567704"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Cash-or-nothing binary option pays a fixed amount of cash or nothing</a:t>
            </a:r>
            <a:endParaRPr lang="en-GB" sz="1600" dirty="0">
              <a:latin typeface="Cambria Math" panose="02040503050406030204" pitchFamily="18" charset="0"/>
              <a:ea typeface="Cambria Math" panose="02040503050406030204" pitchFamily="18" charset="0"/>
            </a:endParaRPr>
          </a:p>
        </p:txBody>
      </p:sp>
      <p:sp>
        <p:nvSpPr>
          <p:cNvPr id="75" name="TextovéPole 74">
            <a:extLst>
              <a:ext uri="{FF2B5EF4-FFF2-40B4-BE49-F238E27FC236}">
                <a16:creationId xmlns:a16="http://schemas.microsoft.com/office/drawing/2014/main" id="{05FC8A4A-3761-4383-881C-9096ADBF4AD7}"/>
              </a:ext>
            </a:extLst>
          </p:cNvPr>
          <p:cNvSpPr txBox="1"/>
          <p:nvPr/>
        </p:nvSpPr>
        <p:spPr>
          <a:xfrm>
            <a:off x="1516928" y="3994528"/>
            <a:ext cx="7591576"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Asset-or-nothing binary option pays the value of the underlying security or nothing</a:t>
            </a:r>
            <a:endParaRPr lang="en-GB" sz="16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68" name="TextovéPole 67"/>
              <p:cNvSpPr txBox="1"/>
              <p:nvPr/>
            </p:nvSpPr>
            <p:spPr>
              <a:xfrm>
                <a:off x="1850294" y="3625496"/>
                <a:ext cx="2721706"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ea typeface="Cambria Math" panose="02040503050406030204" pitchFamily="18" charset="0"/>
                        </a:rPr>
                        <m:t>𝑉</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𝑄</m:t>
                      </m:r>
                      <m:r>
                        <a:rPr lang="en-GB" sz="1400" b="0" i="1" smtClean="0">
                          <a:latin typeface="Cambria Math" panose="02040503050406030204" pitchFamily="18" charset="0"/>
                          <a:ea typeface="Cambria Math" panose="02040503050406030204" pitchFamily="18" charset="0"/>
                        </a:rPr>
                        <m:t> </m:t>
                      </m:r>
                      <m:r>
                        <m:rPr>
                          <m:nor/>
                        </m:rPr>
                        <a:rPr lang="en-GB" sz="1400" b="0" i="0" smtClean="0">
                          <a:latin typeface="Cambria Math" panose="02040503050406030204" pitchFamily="18" charset="0"/>
                          <a:ea typeface="Cambria Math" panose="02040503050406030204" pitchFamily="18" charset="0"/>
                        </a:rPr>
                        <m:t>for</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&gt;</m:t>
                      </m:r>
                      <m:r>
                        <a:rPr lang="en-GB" sz="1400" b="0" i="1" smtClean="0">
                          <a:latin typeface="Cambria Math" panose="02040503050406030204" pitchFamily="18" charset="0"/>
                          <a:ea typeface="Cambria Math" panose="02040503050406030204" pitchFamily="18" charset="0"/>
                        </a:rPr>
                        <m:t>𝑋</m:t>
                      </m:r>
                      <m:r>
                        <a:rPr lang="en-GB" sz="1400" b="0" i="1" smtClean="0">
                          <a:latin typeface="Cambria Math" panose="02040503050406030204" pitchFamily="18" charset="0"/>
                          <a:ea typeface="Cambria Math" panose="02040503050406030204" pitchFamily="18" charset="0"/>
                        </a:rPr>
                        <m:t>, </m:t>
                      </m:r>
                      <m:r>
                        <a:rPr lang="en-GB" sz="1400" b="0" i="1" smtClean="0">
                          <a:latin typeface="Cambria Math" panose="02040503050406030204" pitchFamily="18" charset="0"/>
                          <a:ea typeface="Cambria Math" panose="02040503050406030204" pitchFamily="18" charset="0"/>
                        </a:rPr>
                        <m:t>𝑉</m:t>
                      </m:r>
                      <m:r>
                        <a:rPr lang="en-GB" sz="1400" b="0" i="1" smtClean="0">
                          <a:latin typeface="Cambria Math" panose="02040503050406030204" pitchFamily="18" charset="0"/>
                          <a:ea typeface="Cambria Math" panose="02040503050406030204" pitchFamily="18" charset="0"/>
                        </a:rPr>
                        <m:t>=0 </m:t>
                      </m:r>
                      <m:r>
                        <m:rPr>
                          <m:nor/>
                        </m:rPr>
                        <a:rPr lang="en-GB" sz="1400" b="0" i="0" smtClean="0">
                          <a:latin typeface="Cambria Math" panose="02040503050406030204" pitchFamily="18" charset="0"/>
                          <a:ea typeface="Cambria Math" panose="02040503050406030204" pitchFamily="18" charset="0"/>
                        </a:rPr>
                        <m:t>for</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𝑋</m:t>
                      </m:r>
                    </m:oMath>
                  </m:oMathPara>
                </a14:m>
                <a:endParaRPr lang="en-GB" sz="1400" i="1" dirty="0" smtClean="0">
                  <a:latin typeface="Cambria Math"/>
                  <a:ea typeface="Cambria Math" panose="02040503050406030204" pitchFamily="18" charset="0"/>
                </a:endParaRPr>
              </a:p>
            </p:txBody>
          </p:sp>
        </mc:Choice>
        <mc:Fallback xmlns="">
          <p:sp>
            <p:nvSpPr>
              <p:cNvPr id="68" name="TextovéPole 67"/>
              <p:cNvSpPr txBox="1">
                <a:spLocks noRot="1" noChangeAspect="1" noMove="1" noResize="1" noEditPoints="1" noAdjustHandles="1" noChangeArrowheads="1" noChangeShapeType="1" noTextEdit="1"/>
              </p:cNvSpPr>
              <p:nvPr/>
            </p:nvSpPr>
            <p:spPr>
              <a:xfrm>
                <a:off x="1850294" y="3625496"/>
                <a:ext cx="2721706" cy="215444"/>
              </a:xfrm>
              <a:prstGeom prst="rect">
                <a:avLst/>
              </a:prstGeom>
              <a:blipFill>
                <a:blip r:embed="rId7"/>
                <a:stretch>
                  <a:fillRect l="-2018" r="-224" b="-34286"/>
                </a:stretch>
              </a:blipFill>
            </p:spPr>
            <p:txBody>
              <a:bodyPr/>
              <a:lstStyle/>
              <a:p>
                <a:r>
                  <a:rPr lang="cs-CZ">
                    <a:noFill/>
                  </a:rPr>
                  <a:t> </a:t>
                </a:r>
              </a:p>
            </p:txBody>
          </p:sp>
        </mc:Fallback>
      </mc:AlternateContent>
      <p:grpSp>
        <p:nvGrpSpPr>
          <p:cNvPr id="11" name="Skupina 10"/>
          <p:cNvGrpSpPr/>
          <p:nvPr/>
        </p:nvGrpSpPr>
        <p:grpSpPr>
          <a:xfrm>
            <a:off x="1859737" y="2425982"/>
            <a:ext cx="2249479" cy="1158796"/>
            <a:chOff x="1742964" y="2287408"/>
            <a:chExt cx="2249479" cy="1158796"/>
          </a:xfrm>
        </p:grpSpPr>
        <mc:AlternateContent xmlns:mc="http://schemas.openxmlformats.org/markup-compatibility/2006" xmlns:a14="http://schemas.microsoft.com/office/drawing/2010/main">
          <mc:Choice Requires="a14">
            <p:sp>
              <p:nvSpPr>
                <p:cNvPr id="76" name="TextovéPole 75">
                  <a:extLst>
                    <a:ext uri="{FF2B5EF4-FFF2-40B4-BE49-F238E27FC236}">
                      <a16:creationId xmlns:a16="http://schemas.microsoft.com/office/drawing/2014/main" id="{1129F341-0890-4352-8ECF-8AB4C01D6AF5}"/>
                    </a:ext>
                  </a:extLst>
                </p:cNvPr>
                <p:cNvSpPr txBox="1"/>
                <p:nvPr/>
              </p:nvSpPr>
              <p:spPr>
                <a:xfrm>
                  <a:off x="2759463" y="3079658"/>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76" name="TextovéPole 7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759463" y="3079658"/>
                  <a:ext cx="187089" cy="261225"/>
                </a:xfrm>
                <a:prstGeom prst="rect">
                  <a:avLst/>
                </a:prstGeom>
                <a:blipFill>
                  <a:blip r:embed="rId8"/>
                  <a:stretch>
                    <a:fillRect l="-6452"/>
                  </a:stretch>
                </a:blipFill>
              </p:spPr>
              <p:txBody>
                <a:bodyPr/>
                <a:lstStyle/>
                <a:p>
                  <a:r>
                    <a:rPr lang="cs-CZ">
                      <a:noFill/>
                    </a:rPr>
                    <a:t> </a:t>
                  </a:r>
                </a:p>
              </p:txBody>
            </p:sp>
          </mc:Fallback>
        </mc:AlternateContent>
        <p:cxnSp>
          <p:nvCxnSpPr>
            <p:cNvPr id="77" name="Přímá spojnice 76">
              <a:extLst>
                <a:ext uri="{FF2B5EF4-FFF2-40B4-BE49-F238E27FC236}">
                  <a16:creationId xmlns:a16="http://schemas.microsoft.com/office/drawing/2014/main" id="{1A8E3DAD-B6C4-40D4-9CE0-16917D2F95E3}"/>
                </a:ext>
              </a:extLst>
            </p:cNvPr>
            <p:cNvCxnSpPr/>
            <p:nvPr/>
          </p:nvCxnSpPr>
          <p:spPr>
            <a:xfrm>
              <a:off x="1932065" y="2474228"/>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Přímá spojnice 78">
              <a:extLst>
                <a:ext uri="{FF2B5EF4-FFF2-40B4-BE49-F238E27FC236}">
                  <a16:creationId xmlns:a16="http://schemas.microsoft.com/office/drawing/2014/main" id="{906A2621-6FF0-4E69-B93F-0FD3D7509E11}"/>
                </a:ext>
              </a:extLst>
            </p:cNvPr>
            <p:cNvCxnSpPr/>
            <p:nvPr/>
          </p:nvCxnSpPr>
          <p:spPr>
            <a:xfrm>
              <a:off x="2869712" y="2655132"/>
              <a:ext cx="0" cy="466929"/>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Přímá spojnice 79">
              <a:extLst>
                <a:ext uri="{FF2B5EF4-FFF2-40B4-BE49-F238E27FC236}">
                  <a16:creationId xmlns:a16="http://schemas.microsoft.com/office/drawing/2014/main" id="{366013F4-C598-4589-BCA9-4D63C7A09A98}"/>
                </a:ext>
              </a:extLst>
            </p:cNvPr>
            <p:cNvCxnSpPr/>
            <p:nvPr/>
          </p:nvCxnSpPr>
          <p:spPr>
            <a:xfrm>
              <a:off x="1942681" y="3110187"/>
              <a:ext cx="1765223"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Přímá spojnice 81">
              <a:extLst>
                <a:ext uri="{FF2B5EF4-FFF2-40B4-BE49-F238E27FC236}">
                  <a16:creationId xmlns:a16="http://schemas.microsoft.com/office/drawing/2014/main" id="{F1012CB4-74D9-4DC7-84BD-B0CB720F5659}"/>
                </a:ext>
              </a:extLst>
            </p:cNvPr>
            <p:cNvCxnSpPr/>
            <p:nvPr/>
          </p:nvCxnSpPr>
          <p:spPr>
            <a:xfrm>
              <a:off x="1938440" y="2667648"/>
              <a:ext cx="923899"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6" name="TextovéPole 85">
              <a:extLst>
                <a:ext uri="{FF2B5EF4-FFF2-40B4-BE49-F238E27FC236}">
                  <a16:creationId xmlns:a16="http://schemas.microsoft.com/office/drawing/2014/main" id="{08463747-ADBE-47DD-BD10-8F53E0250636}"/>
                </a:ext>
              </a:extLst>
            </p:cNvPr>
            <p:cNvSpPr txBox="1"/>
            <p:nvPr/>
          </p:nvSpPr>
          <p:spPr>
            <a:xfrm>
              <a:off x="1763688" y="2287408"/>
              <a:ext cx="2228755"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Long cash-or-nothing call </a:t>
              </a:r>
              <a:endParaRPr lang="en-GB" sz="1200" b="1" dirty="0">
                <a:latin typeface="Cambria Math" panose="02040503050406030204" pitchFamily="18" charset="0"/>
                <a:ea typeface="Cambria Math" panose="02040503050406030204" pitchFamily="18" charset="0"/>
              </a:endParaRPr>
            </a:p>
          </p:txBody>
        </p:sp>
        <p:cxnSp>
          <p:nvCxnSpPr>
            <p:cNvPr id="90" name="Přímá spojnice 89">
              <a:extLst>
                <a:ext uri="{FF2B5EF4-FFF2-40B4-BE49-F238E27FC236}">
                  <a16:creationId xmlns:a16="http://schemas.microsoft.com/office/drawing/2014/main" id="{F1012CB4-74D9-4DC7-84BD-B0CB720F5659}"/>
                </a:ext>
              </a:extLst>
            </p:cNvPr>
            <p:cNvCxnSpPr/>
            <p:nvPr/>
          </p:nvCxnSpPr>
          <p:spPr>
            <a:xfrm>
              <a:off x="1938440" y="3117916"/>
              <a:ext cx="926375"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Přímá spojnice 92">
              <a:extLst>
                <a:ext uri="{FF2B5EF4-FFF2-40B4-BE49-F238E27FC236}">
                  <a16:creationId xmlns:a16="http://schemas.microsoft.com/office/drawing/2014/main" id="{F1012CB4-74D9-4DC7-84BD-B0CB720F5659}"/>
                </a:ext>
              </a:extLst>
            </p:cNvPr>
            <p:cNvCxnSpPr/>
            <p:nvPr/>
          </p:nvCxnSpPr>
          <p:spPr>
            <a:xfrm>
              <a:off x="2871888" y="2667648"/>
              <a:ext cx="926375"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ovéPole 93">
                  <a:extLst>
                    <a:ext uri="{FF2B5EF4-FFF2-40B4-BE49-F238E27FC236}">
                      <a16:creationId xmlns:a16="http://schemas.microsoft.com/office/drawing/2014/main" id="{1129F341-0890-4352-8ECF-8AB4C01D6AF5}"/>
                    </a:ext>
                  </a:extLst>
                </p:cNvPr>
                <p:cNvSpPr txBox="1"/>
                <p:nvPr/>
              </p:nvSpPr>
              <p:spPr>
                <a:xfrm>
                  <a:off x="1742964" y="2539262"/>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𝑄</m:t>
                        </m:r>
                      </m:oMath>
                    </m:oMathPara>
                  </a14:m>
                  <a:endParaRPr lang="en-GB" sz="1100" i="1" baseline="-25000" dirty="0"/>
                </a:p>
              </p:txBody>
            </p:sp>
          </mc:Choice>
          <mc:Fallback xmlns="">
            <p:sp>
              <p:nvSpPr>
                <p:cNvPr id="94" name="TextovéPole 9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742964" y="2539262"/>
                  <a:ext cx="187089" cy="261225"/>
                </a:xfrm>
                <a:prstGeom prst="rect">
                  <a:avLst/>
                </a:prstGeom>
                <a:blipFill>
                  <a:blip r:embed="rId9"/>
                  <a:stretch>
                    <a:fillRect l="-16129"/>
                  </a:stretch>
                </a:blipFill>
              </p:spPr>
              <p:txBody>
                <a:bodyPr/>
                <a:lstStyle/>
                <a:p>
                  <a:r>
                    <a:rPr lang="cs-CZ">
                      <a:noFill/>
                    </a:rPr>
                    <a:t> </a:t>
                  </a:r>
                </a:p>
              </p:txBody>
            </p:sp>
          </mc:Fallback>
        </mc:AlternateContent>
      </p:grpSp>
      <p:grpSp>
        <p:nvGrpSpPr>
          <p:cNvPr id="14" name="Skupina 13"/>
          <p:cNvGrpSpPr/>
          <p:nvPr/>
        </p:nvGrpSpPr>
        <p:grpSpPr>
          <a:xfrm>
            <a:off x="5096080" y="2427655"/>
            <a:ext cx="2257294" cy="1158796"/>
            <a:chOff x="4374327" y="2150159"/>
            <a:chExt cx="2257294" cy="1158796"/>
          </a:xfrm>
        </p:grpSpPr>
        <mc:AlternateContent xmlns:mc="http://schemas.openxmlformats.org/markup-compatibility/2006" xmlns:a14="http://schemas.microsoft.com/office/drawing/2010/main">
          <mc:Choice Requires="a14">
            <p:sp>
              <p:nvSpPr>
                <p:cNvPr id="107" name="TextovéPole 106">
                  <a:extLst>
                    <a:ext uri="{FF2B5EF4-FFF2-40B4-BE49-F238E27FC236}">
                      <a16:creationId xmlns:a16="http://schemas.microsoft.com/office/drawing/2014/main" id="{1129F341-0890-4352-8ECF-8AB4C01D6AF5}"/>
                    </a:ext>
                  </a:extLst>
                </p:cNvPr>
                <p:cNvSpPr txBox="1"/>
                <p:nvPr/>
              </p:nvSpPr>
              <p:spPr>
                <a:xfrm>
                  <a:off x="5398641" y="293459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07" name="TextovéPole 106">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5398641" y="2934594"/>
                  <a:ext cx="187089" cy="261225"/>
                </a:xfrm>
                <a:prstGeom prst="rect">
                  <a:avLst/>
                </a:prstGeom>
                <a:blipFill>
                  <a:blip r:embed="rId8"/>
                  <a:stretch>
                    <a:fillRect l="-6452"/>
                  </a:stretch>
                </a:blipFill>
              </p:spPr>
              <p:txBody>
                <a:bodyPr/>
                <a:lstStyle/>
                <a:p>
                  <a:r>
                    <a:rPr lang="cs-CZ">
                      <a:noFill/>
                    </a:rPr>
                    <a:t> </a:t>
                  </a:r>
                </a:p>
              </p:txBody>
            </p:sp>
          </mc:Fallback>
        </mc:AlternateContent>
        <p:cxnSp>
          <p:nvCxnSpPr>
            <p:cNvPr id="108" name="Přímá spojnice 107">
              <a:extLst>
                <a:ext uri="{FF2B5EF4-FFF2-40B4-BE49-F238E27FC236}">
                  <a16:creationId xmlns:a16="http://schemas.microsoft.com/office/drawing/2014/main" id="{1A8E3DAD-B6C4-40D4-9CE0-16917D2F95E3}"/>
                </a:ext>
              </a:extLst>
            </p:cNvPr>
            <p:cNvCxnSpPr/>
            <p:nvPr/>
          </p:nvCxnSpPr>
          <p:spPr>
            <a:xfrm>
              <a:off x="4571243" y="2336979"/>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9" name="Přímá spojnice 108">
              <a:extLst>
                <a:ext uri="{FF2B5EF4-FFF2-40B4-BE49-F238E27FC236}">
                  <a16:creationId xmlns:a16="http://schemas.microsoft.com/office/drawing/2014/main" id="{906A2621-6FF0-4E69-B93F-0FD3D7509E11}"/>
                </a:ext>
              </a:extLst>
            </p:cNvPr>
            <p:cNvCxnSpPr/>
            <p:nvPr/>
          </p:nvCxnSpPr>
          <p:spPr>
            <a:xfrm>
              <a:off x="5508890" y="2517883"/>
              <a:ext cx="0" cy="466929"/>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0" name="Přímá spojnice 109">
              <a:extLst>
                <a:ext uri="{FF2B5EF4-FFF2-40B4-BE49-F238E27FC236}">
                  <a16:creationId xmlns:a16="http://schemas.microsoft.com/office/drawing/2014/main" id="{366013F4-C598-4589-BCA9-4D63C7A09A98}"/>
                </a:ext>
              </a:extLst>
            </p:cNvPr>
            <p:cNvCxnSpPr/>
            <p:nvPr/>
          </p:nvCxnSpPr>
          <p:spPr>
            <a:xfrm>
              <a:off x="4581859" y="2972938"/>
              <a:ext cx="1765223"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2" name="TextovéPole 111">
              <a:extLst>
                <a:ext uri="{FF2B5EF4-FFF2-40B4-BE49-F238E27FC236}">
                  <a16:creationId xmlns:a16="http://schemas.microsoft.com/office/drawing/2014/main" id="{08463747-ADBE-47DD-BD10-8F53E0250636}"/>
                </a:ext>
              </a:extLst>
            </p:cNvPr>
            <p:cNvSpPr txBox="1"/>
            <p:nvPr/>
          </p:nvSpPr>
          <p:spPr>
            <a:xfrm>
              <a:off x="4402866" y="2150159"/>
              <a:ext cx="2228755"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Long cash-or-nothing put </a:t>
              </a:r>
              <a:endParaRPr lang="en-GB" sz="1200" b="1" dirty="0">
                <a:latin typeface="Cambria Math" panose="02040503050406030204" pitchFamily="18" charset="0"/>
                <a:ea typeface="Cambria Math" panose="02040503050406030204" pitchFamily="18" charset="0"/>
              </a:endParaRPr>
            </a:p>
          </p:txBody>
        </p:sp>
        <p:cxnSp>
          <p:nvCxnSpPr>
            <p:cNvPr id="113" name="Přímá spojnice 112">
              <a:extLst>
                <a:ext uri="{FF2B5EF4-FFF2-40B4-BE49-F238E27FC236}">
                  <a16:creationId xmlns:a16="http://schemas.microsoft.com/office/drawing/2014/main" id="{F1012CB4-74D9-4DC7-84BD-B0CB720F5659}"/>
                </a:ext>
              </a:extLst>
            </p:cNvPr>
            <p:cNvCxnSpPr/>
            <p:nvPr/>
          </p:nvCxnSpPr>
          <p:spPr>
            <a:xfrm>
              <a:off x="4577618" y="2516341"/>
              <a:ext cx="926375"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4" name="Přímá spojnice 113">
              <a:extLst>
                <a:ext uri="{FF2B5EF4-FFF2-40B4-BE49-F238E27FC236}">
                  <a16:creationId xmlns:a16="http://schemas.microsoft.com/office/drawing/2014/main" id="{F1012CB4-74D9-4DC7-84BD-B0CB720F5659}"/>
                </a:ext>
              </a:extLst>
            </p:cNvPr>
            <p:cNvCxnSpPr/>
            <p:nvPr/>
          </p:nvCxnSpPr>
          <p:spPr>
            <a:xfrm>
              <a:off x="5503251" y="2973507"/>
              <a:ext cx="926375"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ovéPole 114">
                  <a:extLst>
                    <a:ext uri="{FF2B5EF4-FFF2-40B4-BE49-F238E27FC236}">
                      <a16:creationId xmlns:a16="http://schemas.microsoft.com/office/drawing/2014/main" id="{1129F341-0890-4352-8ECF-8AB4C01D6AF5}"/>
                    </a:ext>
                  </a:extLst>
                </p:cNvPr>
                <p:cNvSpPr txBox="1"/>
                <p:nvPr/>
              </p:nvSpPr>
              <p:spPr>
                <a:xfrm>
                  <a:off x="4374327" y="2394198"/>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𝑄</m:t>
                        </m:r>
                      </m:oMath>
                    </m:oMathPara>
                  </a14:m>
                  <a:endParaRPr lang="en-GB" sz="1100" i="1" baseline="-25000" dirty="0"/>
                </a:p>
              </p:txBody>
            </p:sp>
          </mc:Choice>
          <mc:Fallback xmlns="">
            <p:sp>
              <p:nvSpPr>
                <p:cNvPr id="115" name="TextovéPole 114">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374327" y="2394198"/>
                  <a:ext cx="187089" cy="261225"/>
                </a:xfrm>
                <a:prstGeom prst="rect">
                  <a:avLst/>
                </a:prstGeom>
                <a:blipFill>
                  <a:blip r:embed="rId9"/>
                  <a:stretch>
                    <a:fillRect l="-16129"/>
                  </a:stretch>
                </a:blipFill>
              </p:spPr>
              <p:txBody>
                <a:bodyPr/>
                <a:lstStyle/>
                <a:p>
                  <a:r>
                    <a:rPr lang="cs-CZ">
                      <a:noFill/>
                    </a:rPr>
                    <a:t> </a:t>
                  </a:r>
                </a:p>
              </p:txBody>
            </p:sp>
          </mc:Fallback>
        </mc:AlternateContent>
      </p:grpSp>
      <mc:AlternateContent xmlns:mc="http://schemas.openxmlformats.org/markup-compatibility/2006" xmlns:a14="http://schemas.microsoft.com/office/drawing/2010/main">
        <mc:Choice Requires="a14">
          <p:sp>
            <p:nvSpPr>
              <p:cNvPr id="116" name="TextovéPole 115"/>
              <p:cNvSpPr txBox="1"/>
              <p:nvPr/>
            </p:nvSpPr>
            <p:spPr>
              <a:xfrm>
                <a:off x="5107315" y="3625496"/>
                <a:ext cx="2721707"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ea typeface="Cambria Math" panose="02040503050406030204" pitchFamily="18" charset="0"/>
                        </a:rPr>
                        <m:t>𝑉</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𝑄</m:t>
                      </m:r>
                      <m:r>
                        <a:rPr lang="en-GB" sz="1400" b="0" i="1" smtClean="0">
                          <a:latin typeface="Cambria Math" panose="02040503050406030204" pitchFamily="18" charset="0"/>
                          <a:ea typeface="Cambria Math" panose="02040503050406030204" pitchFamily="18" charset="0"/>
                        </a:rPr>
                        <m:t> </m:t>
                      </m:r>
                      <m:r>
                        <m:rPr>
                          <m:nor/>
                        </m:rPr>
                        <a:rPr lang="en-GB" sz="1400" b="0" i="0" smtClean="0">
                          <a:latin typeface="Cambria Math" panose="02040503050406030204" pitchFamily="18" charset="0"/>
                          <a:ea typeface="Cambria Math" panose="02040503050406030204" pitchFamily="18" charset="0"/>
                        </a:rPr>
                        <m:t>for</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&lt;</m:t>
                      </m:r>
                      <m:r>
                        <a:rPr lang="en-GB" sz="1400" b="0" i="1" smtClean="0">
                          <a:latin typeface="Cambria Math" panose="02040503050406030204" pitchFamily="18" charset="0"/>
                          <a:ea typeface="Cambria Math" panose="02040503050406030204" pitchFamily="18" charset="0"/>
                        </a:rPr>
                        <m:t>𝑋</m:t>
                      </m:r>
                      <m:r>
                        <a:rPr lang="en-GB" sz="1400" b="0" i="1" smtClean="0">
                          <a:latin typeface="Cambria Math" panose="02040503050406030204" pitchFamily="18" charset="0"/>
                          <a:ea typeface="Cambria Math" panose="02040503050406030204" pitchFamily="18" charset="0"/>
                        </a:rPr>
                        <m:t>, </m:t>
                      </m:r>
                      <m:r>
                        <a:rPr lang="en-GB" sz="1400" b="0" i="1" smtClean="0">
                          <a:latin typeface="Cambria Math" panose="02040503050406030204" pitchFamily="18" charset="0"/>
                          <a:ea typeface="Cambria Math" panose="02040503050406030204" pitchFamily="18" charset="0"/>
                        </a:rPr>
                        <m:t>𝑉</m:t>
                      </m:r>
                      <m:r>
                        <a:rPr lang="en-GB" sz="1400" b="0" i="1" smtClean="0">
                          <a:latin typeface="Cambria Math" panose="02040503050406030204" pitchFamily="18" charset="0"/>
                          <a:ea typeface="Cambria Math" panose="02040503050406030204" pitchFamily="18" charset="0"/>
                        </a:rPr>
                        <m:t>=0 </m:t>
                      </m:r>
                      <m:r>
                        <m:rPr>
                          <m:nor/>
                        </m:rPr>
                        <a:rPr lang="en-GB" sz="1400" b="0" i="0" smtClean="0">
                          <a:latin typeface="Cambria Math" panose="02040503050406030204" pitchFamily="18" charset="0"/>
                          <a:ea typeface="Cambria Math" panose="02040503050406030204" pitchFamily="18" charset="0"/>
                        </a:rPr>
                        <m:t>for</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𝑋</m:t>
                      </m:r>
                    </m:oMath>
                  </m:oMathPara>
                </a14:m>
                <a:endParaRPr lang="en-GB" sz="1400" i="1" dirty="0" smtClean="0">
                  <a:latin typeface="Cambria Math"/>
                  <a:ea typeface="Cambria Math" panose="02040503050406030204" pitchFamily="18" charset="0"/>
                </a:endParaRPr>
              </a:p>
            </p:txBody>
          </p:sp>
        </mc:Choice>
        <mc:Fallback xmlns="">
          <p:sp>
            <p:nvSpPr>
              <p:cNvPr id="116" name="TextovéPole 115"/>
              <p:cNvSpPr txBox="1">
                <a:spLocks noRot="1" noChangeAspect="1" noMove="1" noResize="1" noEditPoints="1" noAdjustHandles="1" noChangeArrowheads="1" noChangeShapeType="1" noTextEdit="1"/>
              </p:cNvSpPr>
              <p:nvPr/>
            </p:nvSpPr>
            <p:spPr>
              <a:xfrm>
                <a:off x="5107315" y="3625496"/>
                <a:ext cx="2721707" cy="215444"/>
              </a:xfrm>
              <a:prstGeom prst="rect">
                <a:avLst/>
              </a:prstGeom>
              <a:blipFill>
                <a:blip r:embed="rId10"/>
                <a:stretch>
                  <a:fillRect l="-1794" r="-448" b="-34286"/>
                </a:stretch>
              </a:blipFill>
            </p:spPr>
            <p:txBody>
              <a:bodyPr/>
              <a:lstStyle/>
              <a:p>
                <a:r>
                  <a:rPr lang="cs-CZ">
                    <a:noFill/>
                  </a:rPr>
                  <a:t> </a:t>
                </a:r>
              </a:p>
            </p:txBody>
          </p:sp>
        </mc:Fallback>
      </mc:AlternateContent>
      <p:grpSp>
        <p:nvGrpSpPr>
          <p:cNvPr id="19" name="Skupina 18"/>
          <p:cNvGrpSpPr/>
          <p:nvPr/>
        </p:nvGrpSpPr>
        <p:grpSpPr>
          <a:xfrm>
            <a:off x="1859213" y="4321635"/>
            <a:ext cx="2126158" cy="1402758"/>
            <a:chOff x="1859213" y="3915753"/>
            <a:chExt cx="2126158" cy="1402758"/>
          </a:xfrm>
        </p:grpSpPr>
        <p:cxnSp>
          <p:nvCxnSpPr>
            <p:cNvPr id="97" name="Přímá spojnice 96">
              <a:extLst>
                <a:ext uri="{FF2B5EF4-FFF2-40B4-BE49-F238E27FC236}">
                  <a16:creationId xmlns:a16="http://schemas.microsoft.com/office/drawing/2014/main" id="{1A8E3DAD-B6C4-40D4-9CE0-16917D2F95E3}"/>
                </a:ext>
              </a:extLst>
            </p:cNvPr>
            <p:cNvCxnSpPr/>
            <p:nvPr/>
          </p:nvCxnSpPr>
          <p:spPr>
            <a:xfrm>
              <a:off x="2048314" y="4250675"/>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Přímá spojnice 97">
              <a:extLst>
                <a:ext uri="{FF2B5EF4-FFF2-40B4-BE49-F238E27FC236}">
                  <a16:creationId xmlns:a16="http://schemas.microsoft.com/office/drawing/2014/main" id="{906A2621-6FF0-4E69-B93F-0FD3D7509E11}"/>
                </a:ext>
              </a:extLst>
            </p:cNvPr>
            <p:cNvCxnSpPr/>
            <p:nvPr/>
          </p:nvCxnSpPr>
          <p:spPr>
            <a:xfrm>
              <a:off x="2508886" y="4643517"/>
              <a:ext cx="0" cy="466929"/>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Přímá spojnice 98">
              <a:extLst>
                <a:ext uri="{FF2B5EF4-FFF2-40B4-BE49-F238E27FC236}">
                  <a16:creationId xmlns:a16="http://schemas.microsoft.com/office/drawing/2014/main" id="{366013F4-C598-4589-BCA9-4D63C7A09A98}"/>
                </a:ext>
              </a:extLst>
            </p:cNvPr>
            <p:cNvCxnSpPr/>
            <p:nvPr/>
          </p:nvCxnSpPr>
          <p:spPr>
            <a:xfrm>
              <a:off x="2058930" y="5098572"/>
              <a:ext cx="1765223"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1" name="TextovéPole 100">
              <a:extLst>
                <a:ext uri="{FF2B5EF4-FFF2-40B4-BE49-F238E27FC236}">
                  <a16:creationId xmlns:a16="http://schemas.microsoft.com/office/drawing/2014/main" id="{08463747-ADBE-47DD-BD10-8F53E0250636}"/>
                </a:ext>
              </a:extLst>
            </p:cNvPr>
            <p:cNvSpPr txBox="1"/>
            <p:nvPr/>
          </p:nvSpPr>
          <p:spPr>
            <a:xfrm>
              <a:off x="1950272" y="3915753"/>
              <a:ext cx="2035099"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Long asset-or-nothing call </a:t>
              </a:r>
              <a:endParaRPr lang="en-GB" sz="1200" b="1" dirty="0">
                <a:latin typeface="Cambria Math" panose="02040503050406030204" pitchFamily="18" charset="0"/>
                <a:ea typeface="Cambria Math" panose="02040503050406030204" pitchFamily="18" charset="0"/>
              </a:endParaRPr>
            </a:p>
          </p:txBody>
        </p:sp>
        <p:cxnSp>
          <p:nvCxnSpPr>
            <p:cNvPr id="102" name="Přímá spojnice 101">
              <a:extLst>
                <a:ext uri="{FF2B5EF4-FFF2-40B4-BE49-F238E27FC236}">
                  <a16:creationId xmlns:a16="http://schemas.microsoft.com/office/drawing/2014/main" id="{F1012CB4-74D9-4DC7-84BD-B0CB720F5659}"/>
                </a:ext>
              </a:extLst>
            </p:cNvPr>
            <p:cNvCxnSpPr/>
            <p:nvPr/>
          </p:nvCxnSpPr>
          <p:spPr>
            <a:xfrm>
              <a:off x="2054689" y="5106301"/>
              <a:ext cx="45085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ovéPole 103">
                  <a:extLst>
                    <a:ext uri="{FF2B5EF4-FFF2-40B4-BE49-F238E27FC236}">
                      <a16:creationId xmlns:a16="http://schemas.microsoft.com/office/drawing/2014/main" id="{1129F341-0890-4352-8ECF-8AB4C01D6AF5}"/>
                    </a:ext>
                  </a:extLst>
                </p:cNvPr>
                <p:cNvSpPr txBox="1"/>
                <p:nvPr/>
              </p:nvSpPr>
              <p:spPr>
                <a:xfrm>
                  <a:off x="1859213" y="451201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04" name="TextovéPole 10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859213" y="4512017"/>
                  <a:ext cx="187089" cy="261225"/>
                </a:xfrm>
                <a:prstGeom prst="rect">
                  <a:avLst/>
                </a:prstGeom>
                <a:blipFill>
                  <a:blip r:embed="rId8"/>
                  <a:stretch>
                    <a:fillRect l="-6452"/>
                  </a:stretch>
                </a:blipFill>
              </p:spPr>
              <p:txBody>
                <a:bodyPr/>
                <a:lstStyle/>
                <a:p>
                  <a:r>
                    <a:rPr lang="cs-CZ">
                      <a:noFill/>
                    </a:rPr>
                    <a:t> </a:t>
                  </a:r>
                </a:p>
              </p:txBody>
            </p:sp>
          </mc:Fallback>
        </mc:AlternateContent>
        <p:cxnSp>
          <p:nvCxnSpPr>
            <p:cNvPr id="105" name="Přímá spojnice 104">
              <a:extLst>
                <a:ext uri="{FF2B5EF4-FFF2-40B4-BE49-F238E27FC236}">
                  <a16:creationId xmlns:a16="http://schemas.microsoft.com/office/drawing/2014/main" id="{906A2621-6FF0-4E69-B93F-0FD3D7509E11}"/>
                </a:ext>
              </a:extLst>
            </p:cNvPr>
            <p:cNvCxnSpPr/>
            <p:nvPr/>
          </p:nvCxnSpPr>
          <p:spPr>
            <a:xfrm flipH="1">
              <a:off x="2051721" y="4632400"/>
              <a:ext cx="460470" cy="46047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7" name="Přímá spojnice 116">
              <a:extLst>
                <a:ext uri="{FF2B5EF4-FFF2-40B4-BE49-F238E27FC236}">
                  <a16:creationId xmlns:a16="http://schemas.microsoft.com/office/drawing/2014/main" id="{906A2621-6FF0-4E69-B93F-0FD3D7509E11}"/>
                </a:ext>
              </a:extLst>
            </p:cNvPr>
            <p:cNvCxnSpPr/>
            <p:nvPr/>
          </p:nvCxnSpPr>
          <p:spPr>
            <a:xfrm flipH="1">
              <a:off x="2505540" y="4170893"/>
              <a:ext cx="460470" cy="46047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Přímá spojnice 117">
              <a:extLst>
                <a:ext uri="{FF2B5EF4-FFF2-40B4-BE49-F238E27FC236}">
                  <a16:creationId xmlns:a16="http://schemas.microsoft.com/office/drawing/2014/main" id="{F1012CB4-74D9-4DC7-84BD-B0CB720F5659}"/>
                </a:ext>
              </a:extLst>
            </p:cNvPr>
            <p:cNvCxnSpPr/>
            <p:nvPr/>
          </p:nvCxnSpPr>
          <p:spPr>
            <a:xfrm>
              <a:off x="2056110" y="4643648"/>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ovéPole 118">
                  <a:extLst>
                    <a:ext uri="{FF2B5EF4-FFF2-40B4-BE49-F238E27FC236}">
                      <a16:creationId xmlns:a16="http://schemas.microsoft.com/office/drawing/2014/main" id="{1129F341-0890-4352-8ECF-8AB4C01D6AF5}"/>
                    </a:ext>
                  </a:extLst>
                </p:cNvPr>
                <p:cNvSpPr txBox="1"/>
                <p:nvPr/>
              </p:nvSpPr>
              <p:spPr>
                <a:xfrm>
                  <a:off x="2419575" y="5057286"/>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19" name="TextovéPole 11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9575" y="5057286"/>
                  <a:ext cx="187089" cy="261225"/>
                </a:xfrm>
                <a:prstGeom prst="rect">
                  <a:avLst/>
                </a:prstGeom>
                <a:blipFill>
                  <a:blip r:embed="rId11"/>
                  <a:stretch>
                    <a:fillRect l="-6452"/>
                  </a:stretch>
                </a:blipFill>
              </p:spPr>
              <p:txBody>
                <a:bodyPr/>
                <a:lstStyle/>
                <a:p>
                  <a:r>
                    <a:rPr lang="cs-CZ">
                      <a:noFill/>
                    </a:rPr>
                    <a:t> </a:t>
                  </a:r>
                </a:p>
              </p:txBody>
            </p:sp>
          </mc:Fallback>
        </mc:AlternateContent>
      </p:grpSp>
      <p:grpSp>
        <p:nvGrpSpPr>
          <p:cNvPr id="24" name="Skupina 23"/>
          <p:cNvGrpSpPr/>
          <p:nvPr/>
        </p:nvGrpSpPr>
        <p:grpSpPr>
          <a:xfrm>
            <a:off x="5099501" y="4321635"/>
            <a:ext cx="2126158" cy="1401085"/>
            <a:chOff x="5099501" y="4044139"/>
            <a:chExt cx="2126158" cy="1401085"/>
          </a:xfrm>
        </p:grpSpPr>
        <p:grpSp>
          <p:nvGrpSpPr>
            <p:cNvPr id="23" name="Skupina 22"/>
            <p:cNvGrpSpPr/>
            <p:nvPr/>
          </p:nvGrpSpPr>
          <p:grpSpPr>
            <a:xfrm>
              <a:off x="5099501" y="4044139"/>
              <a:ext cx="2126158" cy="1306898"/>
              <a:chOff x="5099501" y="3915753"/>
              <a:chExt cx="2126158" cy="1306898"/>
            </a:xfrm>
          </p:grpSpPr>
          <p:cxnSp>
            <p:nvCxnSpPr>
              <p:cNvPr id="121" name="Přímá spojnice 120">
                <a:extLst>
                  <a:ext uri="{FF2B5EF4-FFF2-40B4-BE49-F238E27FC236}">
                    <a16:creationId xmlns:a16="http://schemas.microsoft.com/office/drawing/2014/main" id="{1A8E3DAD-B6C4-40D4-9CE0-16917D2F95E3}"/>
                  </a:ext>
                </a:extLst>
              </p:cNvPr>
              <p:cNvCxnSpPr/>
              <p:nvPr/>
            </p:nvCxnSpPr>
            <p:spPr>
              <a:xfrm>
                <a:off x="5288602" y="4250675"/>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Přímá spojnice 121">
                <a:extLst>
                  <a:ext uri="{FF2B5EF4-FFF2-40B4-BE49-F238E27FC236}">
                    <a16:creationId xmlns:a16="http://schemas.microsoft.com/office/drawing/2014/main" id="{906A2621-6FF0-4E69-B93F-0FD3D7509E11}"/>
                  </a:ext>
                </a:extLst>
              </p:cNvPr>
              <p:cNvCxnSpPr/>
              <p:nvPr/>
            </p:nvCxnSpPr>
            <p:spPr>
              <a:xfrm>
                <a:off x="5756989" y="4643517"/>
                <a:ext cx="0" cy="466929"/>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3" name="Přímá spojnice 122">
                <a:extLst>
                  <a:ext uri="{FF2B5EF4-FFF2-40B4-BE49-F238E27FC236}">
                    <a16:creationId xmlns:a16="http://schemas.microsoft.com/office/drawing/2014/main" id="{366013F4-C598-4589-BCA9-4D63C7A09A98}"/>
                  </a:ext>
                </a:extLst>
              </p:cNvPr>
              <p:cNvCxnSpPr/>
              <p:nvPr/>
            </p:nvCxnSpPr>
            <p:spPr>
              <a:xfrm>
                <a:off x="5299218" y="5098572"/>
                <a:ext cx="1765223"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4" name="TextovéPole 123">
                <a:extLst>
                  <a:ext uri="{FF2B5EF4-FFF2-40B4-BE49-F238E27FC236}">
                    <a16:creationId xmlns:a16="http://schemas.microsoft.com/office/drawing/2014/main" id="{08463747-ADBE-47DD-BD10-8F53E0250636}"/>
                  </a:ext>
                </a:extLst>
              </p:cNvPr>
              <p:cNvSpPr txBox="1"/>
              <p:nvPr/>
            </p:nvSpPr>
            <p:spPr>
              <a:xfrm>
                <a:off x="5190560" y="3915753"/>
                <a:ext cx="2035099"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Long asset-or-nothing put </a:t>
                </a:r>
                <a:endParaRPr lang="en-GB" sz="1200" b="1" dirty="0">
                  <a:latin typeface="Cambria Math" panose="02040503050406030204" pitchFamily="18" charset="0"/>
                  <a:ea typeface="Cambria Math" panose="02040503050406030204" pitchFamily="18" charset="0"/>
                </a:endParaRPr>
              </a:p>
            </p:txBody>
          </p:sp>
          <p:cxnSp>
            <p:nvCxnSpPr>
              <p:cNvPr id="125" name="Přímá spojnice 124">
                <a:extLst>
                  <a:ext uri="{FF2B5EF4-FFF2-40B4-BE49-F238E27FC236}">
                    <a16:creationId xmlns:a16="http://schemas.microsoft.com/office/drawing/2014/main" id="{F1012CB4-74D9-4DC7-84BD-B0CB720F5659}"/>
                  </a:ext>
                </a:extLst>
              </p:cNvPr>
              <p:cNvCxnSpPr/>
              <p:nvPr/>
            </p:nvCxnSpPr>
            <p:spPr>
              <a:xfrm>
                <a:off x="5753888" y="5106301"/>
                <a:ext cx="834336"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ovéPole 125">
                    <a:extLst>
                      <a:ext uri="{FF2B5EF4-FFF2-40B4-BE49-F238E27FC236}">
                        <a16:creationId xmlns:a16="http://schemas.microsoft.com/office/drawing/2014/main" id="{1129F341-0890-4352-8ECF-8AB4C01D6AF5}"/>
                      </a:ext>
                    </a:extLst>
                  </p:cNvPr>
                  <p:cNvSpPr txBox="1"/>
                  <p:nvPr/>
                </p:nvSpPr>
                <p:spPr>
                  <a:xfrm>
                    <a:off x="5099501" y="451201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26" name="TextovéPole 12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5099501" y="4512017"/>
                    <a:ext cx="187089" cy="261225"/>
                  </a:xfrm>
                  <a:prstGeom prst="rect">
                    <a:avLst/>
                  </a:prstGeom>
                  <a:blipFill>
                    <a:blip r:embed="rId8"/>
                    <a:stretch>
                      <a:fillRect l="-10000"/>
                    </a:stretch>
                  </a:blipFill>
                </p:spPr>
                <p:txBody>
                  <a:bodyPr/>
                  <a:lstStyle/>
                  <a:p>
                    <a:r>
                      <a:rPr lang="cs-CZ">
                        <a:noFill/>
                      </a:rPr>
                      <a:t> </a:t>
                    </a:r>
                  </a:p>
                </p:txBody>
              </p:sp>
            </mc:Fallback>
          </mc:AlternateContent>
          <p:cxnSp>
            <p:nvCxnSpPr>
              <p:cNvPr id="128" name="Přímá spojnice 127">
                <a:extLst>
                  <a:ext uri="{FF2B5EF4-FFF2-40B4-BE49-F238E27FC236}">
                    <a16:creationId xmlns:a16="http://schemas.microsoft.com/office/drawing/2014/main" id="{906A2621-6FF0-4E69-B93F-0FD3D7509E11}"/>
                  </a:ext>
                </a:extLst>
              </p:cNvPr>
              <p:cNvCxnSpPr/>
              <p:nvPr/>
            </p:nvCxnSpPr>
            <p:spPr>
              <a:xfrm flipH="1">
                <a:off x="5294918" y="4639179"/>
                <a:ext cx="460470" cy="46047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9" name="Přímá spojnice 128">
                <a:extLst>
                  <a:ext uri="{FF2B5EF4-FFF2-40B4-BE49-F238E27FC236}">
                    <a16:creationId xmlns:a16="http://schemas.microsoft.com/office/drawing/2014/main" id="{F1012CB4-74D9-4DC7-84BD-B0CB720F5659}"/>
                  </a:ext>
                </a:extLst>
              </p:cNvPr>
              <p:cNvCxnSpPr/>
              <p:nvPr/>
            </p:nvCxnSpPr>
            <p:spPr>
              <a:xfrm>
                <a:off x="5296398" y="4635833"/>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0" name="TextovéPole 129">
                  <a:extLst>
                    <a:ext uri="{FF2B5EF4-FFF2-40B4-BE49-F238E27FC236}">
                      <a16:creationId xmlns:a16="http://schemas.microsoft.com/office/drawing/2014/main" id="{1129F341-0890-4352-8ECF-8AB4C01D6AF5}"/>
                    </a:ext>
                  </a:extLst>
                </p:cNvPr>
                <p:cNvSpPr txBox="1"/>
                <p:nvPr/>
              </p:nvSpPr>
              <p:spPr>
                <a:xfrm>
                  <a:off x="5659863" y="5183999"/>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30" name="TextovéPole 129">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5659863" y="5183999"/>
                  <a:ext cx="187089" cy="261225"/>
                </a:xfrm>
                <a:prstGeom prst="rect">
                  <a:avLst/>
                </a:prstGeom>
                <a:blipFill>
                  <a:blip r:embed="rId8"/>
                  <a:stretch>
                    <a:fillRect l="-6452"/>
                  </a:stretch>
                </a:blipFill>
              </p:spPr>
              <p:txBody>
                <a:bodyPr/>
                <a:lstStyle/>
                <a:p>
                  <a:r>
                    <a:rPr lang="cs-CZ">
                      <a:noFill/>
                    </a:rPr>
                    <a:t> </a:t>
                  </a:r>
                </a:p>
              </p:txBody>
            </p:sp>
          </mc:Fallback>
        </mc:AlternateContent>
      </p:grpSp>
      <mc:AlternateContent xmlns:mc="http://schemas.openxmlformats.org/markup-compatibility/2006" xmlns:a14="http://schemas.microsoft.com/office/drawing/2010/main">
        <mc:Choice Requires="a14">
          <p:sp>
            <p:nvSpPr>
              <p:cNvPr id="131" name="TextovéPole 130"/>
              <p:cNvSpPr txBox="1"/>
              <p:nvPr/>
            </p:nvSpPr>
            <p:spPr>
              <a:xfrm>
                <a:off x="1812992" y="5661882"/>
                <a:ext cx="2887394"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ea typeface="Cambria Math" panose="02040503050406030204" pitchFamily="18" charset="0"/>
                        </a:rPr>
                        <m:t>𝑉</m:t>
                      </m:r>
                      <m:r>
                        <a:rPr lang="en-GB" sz="1400" b="0" i="1" smtClean="0">
                          <a:latin typeface="Cambria Math" panose="02040503050406030204" pitchFamily="18" charset="0"/>
                          <a:ea typeface="Cambria Math" panose="02040503050406030204" pitchFamily="18" charset="0"/>
                        </a:rPr>
                        <m:t>=</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 </m:t>
                      </m:r>
                      <m:r>
                        <m:rPr>
                          <m:nor/>
                        </m:rPr>
                        <a:rPr lang="en-GB" sz="1400" b="0" i="0" smtClean="0">
                          <a:latin typeface="Cambria Math" panose="02040503050406030204" pitchFamily="18" charset="0"/>
                          <a:ea typeface="Cambria Math" panose="02040503050406030204" pitchFamily="18" charset="0"/>
                        </a:rPr>
                        <m:t>for</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&gt;</m:t>
                      </m:r>
                      <m:r>
                        <a:rPr lang="en-GB" sz="1400" b="0" i="1" smtClean="0">
                          <a:latin typeface="Cambria Math" panose="02040503050406030204" pitchFamily="18" charset="0"/>
                          <a:ea typeface="Cambria Math" panose="02040503050406030204" pitchFamily="18" charset="0"/>
                        </a:rPr>
                        <m:t>𝑋</m:t>
                      </m:r>
                      <m:r>
                        <a:rPr lang="en-GB" sz="1400" b="0" i="1" smtClean="0">
                          <a:latin typeface="Cambria Math" panose="02040503050406030204" pitchFamily="18" charset="0"/>
                          <a:ea typeface="Cambria Math" panose="02040503050406030204" pitchFamily="18" charset="0"/>
                        </a:rPr>
                        <m:t>, </m:t>
                      </m:r>
                      <m:r>
                        <a:rPr lang="en-GB" sz="1400" b="0" i="1" smtClean="0">
                          <a:latin typeface="Cambria Math" panose="02040503050406030204" pitchFamily="18" charset="0"/>
                          <a:ea typeface="Cambria Math" panose="02040503050406030204" pitchFamily="18" charset="0"/>
                        </a:rPr>
                        <m:t>𝑉</m:t>
                      </m:r>
                      <m:r>
                        <a:rPr lang="en-GB" sz="1400" b="0" i="1" smtClean="0">
                          <a:latin typeface="Cambria Math" panose="02040503050406030204" pitchFamily="18" charset="0"/>
                          <a:ea typeface="Cambria Math" panose="02040503050406030204" pitchFamily="18" charset="0"/>
                        </a:rPr>
                        <m:t>=0 </m:t>
                      </m:r>
                      <m:r>
                        <m:rPr>
                          <m:nor/>
                        </m:rPr>
                        <a:rPr lang="en-GB" sz="1400" b="0" i="0" smtClean="0">
                          <a:latin typeface="Cambria Math" panose="02040503050406030204" pitchFamily="18" charset="0"/>
                          <a:ea typeface="Cambria Math" panose="02040503050406030204" pitchFamily="18" charset="0"/>
                        </a:rPr>
                        <m:t>for</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𝑋</m:t>
                      </m:r>
                    </m:oMath>
                  </m:oMathPara>
                </a14:m>
                <a:endParaRPr lang="en-GB" sz="1400" i="1" dirty="0" smtClean="0">
                  <a:latin typeface="Cambria Math"/>
                  <a:ea typeface="Cambria Math" panose="02040503050406030204" pitchFamily="18" charset="0"/>
                </a:endParaRPr>
              </a:p>
            </p:txBody>
          </p:sp>
        </mc:Choice>
        <mc:Fallback xmlns="">
          <p:sp>
            <p:nvSpPr>
              <p:cNvPr id="131" name="TextovéPole 130"/>
              <p:cNvSpPr txBox="1">
                <a:spLocks noRot="1" noChangeAspect="1" noMove="1" noResize="1" noEditPoints="1" noAdjustHandles="1" noChangeArrowheads="1" noChangeShapeType="1" noTextEdit="1"/>
              </p:cNvSpPr>
              <p:nvPr/>
            </p:nvSpPr>
            <p:spPr>
              <a:xfrm>
                <a:off x="1812992" y="5661882"/>
                <a:ext cx="2887394" cy="215444"/>
              </a:xfrm>
              <a:prstGeom prst="rect">
                <a:avLst/>
              </a:prstGeom>
              <a:blipFill>
                <a:blip r:embed="rId12"/>
                <a:stretch>
                  <a:fillRect b="-1714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32" name="TextovéPole 131"/>
              <p:cNvSpPr txBox="1"/>
              <p:nvPr/>
            </p:nvSpPr>
            <p:spPr>
              <a:xfrm>
                <a:off x="5104991" y="5661882"/>
                <a:ext cx="2779287"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ea typeface="Cambria Math" panose="02040503050406030204" pitchFamily="18" charset="0"/>
                        </a:rPr>
                        <m:t>𝑉</m:t>
                      </m:r>
                      <m:r>
                        <a:rPr lang="en-GB" sz="1400" b="0" i="1" smtClean="0">
                          <a:latin typeface="Cambria Math" panose="02040503050406030204" pitchFamily="18" charset="0"/>
                          <a:ea typeface="Cambria Math" panose="02040503050406030204" pitchFamily="18" charset="0"/>
                        </a:rPr>
                        <m:t>=</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 </m:t>
                      </m:r>
                      <m:r>
                        <m:rPr>
                          <m:nor/>
                        </m:rPr>
                        <a:rPr lang="en-GB" sz="1400" b="0" i="0" smtClean="0">
                          <a:latin typeface="Cambria Math" panose="02040503050406030204" pitchFamily="18" charset="0"/>
                          <a:ea typeface="Cambria Math" panose="02040503050406030204" pitchFamily="18" charset="0"/>
                        </a:rPr>
                        <m:t>for</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&lt;</m:t>
                      </m:r>
                      <m:r>
                        <a:rPr lang="en-GB" sz="1400" b="0" i="1" smtClean="0">
                          <a:latin typeface="Cambria Math" panose="02040503050406030204" pitchFamily="18" charset="0"/>
                          <a:ea typeface="Cambria Math" panose="02040503050406030204" pitchFamily="18" charset="0"/>
                        </a:rPr>
                        <m:t>𝑋</m:t>
                      </m:r>
                      <m:r>
                        <a:rPr lang="en-GB" sz="1400" b="0" i="1" smtClean="0">
                          <a:latin typeface="Cambria Math" panose="02040503050406030204" pitchFamily="18" charset="0"/>
                          <a:ea typeface="Cambria Math" panose="02040503050406030204" pitchFamily="18" charset="0"/>
                        </a:rPr>
                        <m:t>, </m:t>
                      </m:r>
                      <m:r>
                        <a:rPr lang="en-GB" sz="1400" b="0" i="1" smtClean="0">
                          <a:latin typeface="Cambria Math" panose="02040503050406030204" pitchFamily="18" charset="0"/>
                          <a:ea typeface="Cambria Math" panose="02040503050406030204" pitchFamily="18" charset="0"/>
                        </a:rPr>
                        <m:t>𝑉</m:t>
                      </m:r>
                      <m:r>
                        <a:rPr lang="en-GB" sz="1400" b="0" i="1" smtClean="0">
                          <a:latin typeface="Cambria Math" panose="02040503050406030204" pitchFamily="18" charset="0"/>
                          <a:ea typeface="Cambria Math" panose="02040503050406030204" pitchFamily="18" charset="0"/>
                        </a:rPr>
                        <m:t>=0 </m:t>
                      </m:r>
                      <m:r>
                        <m:rPr>
                          <m:nor/>
                        </m:rPr>
                        <a:rPr lang="en-GB" sz="1400" b="0" i="0" smtClean="0">
                          <a:latin typeface="Cambria Math" panose="02040503050406030204" pitchFamily="18" charset="0"/>
                          <a:ea typeface="Cambria Math" panose="02040503050406030204" pitchFamily="18" charset="0"/>
                        </a:rPr>
                        <m:t>for</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𝑇</m:t>
                          </m:r>
                        </m:sub>
                      </m:sSub>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𝑋</m:t>
                      </m:r>
                    </m:oMath>
                  </m:oMathPara>
                </a14:m>
                <a:endParaRPr lang="en-GB" sz="1400" i="1" dirty="0" smtClean="0">
                  <a:latin typeface="Cambria Math"/>
                  <a:ea typeface="Cambria Math" panose="02040503050406030204" pitchFamily="18" charset="0"/>
                </a:endParaRPr>
              </a:p>
            </p:txBody>
          </p:sp>
        </mc:Choice>
        <mc:Fallback xmlns="">
          <p:sp>
            <p:nvSpPr>
              <p:cNvPr id="132" name="TextovéPole 131"/>
              <p:cNvSpPr txBox="1">
                <a:spLocks noRot="1" noChangeAspect="1" noMove="1" noResize="1" noEditPoints="1" noAdjustHandles="1" noChangeArrowheads="1" noChangeShapeType="1" noTextEdit="1"/>
              </p:cNvSpPr>
              <p:nvPr/>
            </p:nvSpPr>
            <p:spPr>
              <a:xfrm>
                <a:off x="5104991" y="5661882"/>
                <a:ext cx="2779287" cy="215444"/>
              </a:xfrm>
              <a:prstGeom prst="rect">
                <a:avLst/>
              </a:prstGeom>
              <a:blipFill>
                <a:blip r:embed="rId13"/>
                <a:stretch>
                  <a:fillRect l="-1754" r="-219" b="-17143"/>
                </a:stretch>
              </a:blipFill>
            </p:spPr>
            <p:txBody>
              <a:bodyPr/>
              <a:lstStyle/>
              <a:p>
                <a:r>
                  <a:rPr lang="cs-CZ">
                    <a:noFill/>
                  </a:rPr>
                  <a:t> </a:t>
                </a:r>
              </a:p>
            </p:txBody>
          </p:sp>
        </mc:Fallback>
      </mc:AlternateContent>
      <p:sp>
        <p:nvSpPr>
          <p:cNvPr id="78" name="TextovéPole 77"/>
          <p:cNvSpPr txBox="1"/>
          <p:nvPr/>
        </p:nvSpPr>
        <p:spPr>
          <a:xfrm>
            <a:off x="1187625" y="1815829"/>
            <a:ext cx="4824536"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Binary options exist in two basic designs</a:t>
            </a:r>
            <a:endParaRPr lang="en-GB"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6475917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4 2.96296E-6 L -2.77778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par>
                          <p:cTn id="78" fill="hold">
                            <p:stCondLst>
                              <p:cond delay="11550"/>
                            </p:stCondLst>
                            <p:childTnLst>
                              <p:par>
                                <p:cTn id="79" presetID="22" presetClass="entr" presetSubtype="8" fill="hold" grpId="0" nodeType="afterEffect">
                                  <p:stCondLst>
                                    <p:cond delay="0"/>
                                  </p:stCondLst>
                                  <p:iterate type="lt">
                                    <p:tmPct val="10000"/>
                                  </p:iterate>
                                  <p:childTnLst>
                                    <p:set>
                                      <p:cBhvr>
                                        <p:cTn id="80" dur="1" fill="hold">
                                          <p:stCondLst>
                                            <p:cond delay="0"/>
                                          </p:stCondLst>
                                        </p:cTn>
                                        <p:tgtEl>
                                          <p:spTgt spid="59"/>
                                        </p:tgtEl>
                                        <p:attrNameLst>
                                          <p:attrName>style.visibility</p:attrName>
                                        </p:attrNameLst>
                                      </p:cBhvr>
                                      <p:to>
                                        <p:strVal val="visible"/>
                                      </p:to>
                                    </p:set>
                                    <p:animEffect transition="in" filter="wipe(left)">
                                      <p:cBhvr>
                                        <p:cTn id="81" dur="500"/>
                                        <p:tgtEl>
                                          <p:spTgt spid="59"/>
                                        </p:tgtEl>
                                      </p:cBhvr>
                                    </p:animEffect>
                                  </p:childTnLst>
                                </p:cTn>
                              </p:par>
                              <p:par>
                                <p:cTn id="82" presetID="1" presetClass="entr" presetSubtype="0" fill="hold" grpId="1" nodeType="withEffect">
                                  <p:stCondLst>
                                    <p:cond delay="0"/>
                                  </p:stCondLst>
                                  <p:iterate type="lt">
                                    <p:tmAbs val="0"/>
                                  </p:iterate>
                                  <p:childTnLst>
                                    <p:set>
                                      <p:cBhvr>
                                        <p:cTn id="83" dur="1" fill="hold">
                                          <p:stCondLst>
                                            <p:cond delay="11999"/>
                                          </p:stCondLst>
                                        </p:cTn>
                                        <p:tgtEl>
                                          <p:spTgt spid="5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cpL01S02_Clip_2_1.wav"/>
                                        </p:tgtEl>
                                      </p:cMediaNode>
                                    </p:audio>
                                  </p:subTnLst>
                                </p:cTn>
                              </p:par>
                              <p:par>
                                <p:cTn id="84" presetID="9" presetClass="entr" presetSubtype="0" fill="hold" grpId="2"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dissolve">
                                      <p:cBhvr>
                                        <p:cTn id="86" dur="500"/>
                                        <p:tgtEl>
                                          <p:spTgt spid="16"/>
                                        </p:tgtEl>
                                      </p:cBhvr>
                                    </p:animEffect>
                                  </p:childTnLst>
                                </p:cTn>
                              </p:par>
                              <p:par>
                                <p:cTn id="87" presetID="64" presetClass="path" presetSubtype="0" accel="50000" decel="50000" fill="hold" nodeType="withEffect">
                                  <p:stCondLst>
                                    <p:cond delay="0"/>
                                  </p:stCondLst>
                                  <p:childTnLst>
                                    <p:animMotion origin="layout" path="M 0.02986 0.04004 L 0.0276 -0.1419 " pathEditMode="relative" rAng="0" ptsTypes="AA">
                                      <p:cBhvr>
                                        <p:cTn id="88" dur="1000" fill="hold"/>
                                        <p:tgtEl>
                                          <p:spTgt spid="40"/>
                                        </p:tgtEl>
                                        <p:attrNameLst>
                                          <p:attrName>ppt_x</p:attrName>
                                          <p:attrName>ppt_y</p:attrName>
                                        </p:attrNameLst>
                                      </p:cBhvr>
                                      <p:rCtr x="-122" y="-9097"/>
                                    </p:animMotion>
                                  </p:childTnLst>
                                </p:cTn>
                              </p:par>
                              <p:par>
                                <p:cTn id="89" presetID="64" presetClass="path" presetSubtype="0" accel="50000" decel="50000" fill="hold" nodeType="withEffect">
                                  <p:stCondLst>
                                    <p:cond delay="0"/>
                                  </p:stCondLst>
                                  <p:childTnLst>
                                    <p:animMotion origin="layout" path="M 0.02847 0.04329 L 0.02621 -0.23657 " pathEditMode="fixed" rAng="0" ptsTypes="AA">
                                      <p:cBhvr>
                                        <p:cTn id="90" dur="1000" fill="hold"/>
                                        <p:tgtEl>
                                          <p:spTgt spid="53"/>
                                        </p:tgtEl>
                                        <p:attrNameLst>
                                          <p:attrName>ppt_x</p:attrName>
                                          <p:attrName>ppt_y</p:attrName>
                                        </p:attrNameLst>
                                      </p:cBhvr>
                                      <p:rCtr x="-122" y="-14005"/>
                                    </p:animMotion>
                                  </p:childTnLst>
                                </p:cTn>
                              </p:par>
                            </p:childTnLst>
                          </p:cTn>
                        </p:par>
                        <p:par>
                          <p:cTn id="91" fill="hold">
                            <p:stCondLst>
                              <p:cond delay="23550"/>
                            </p:stCondLst>
                            <p:childTnLst>
                              <p:par>
                                <p:cTn id="92" presetID="2" presetClass="exit" presetSubtype="4" fill="hold" nodeType="afterEffect">
                                  <p:stCondLst>
                                    <p:cond delay="0"/>
                                  </p:stCondLst>
                                  <p:childTnLst>
                                    <p:anim calcmode="lin" valueType="num">
                                      <p:cBhvr additive="base">
                                        <p:cTn id="93" dur="500"/>
                                        <p:tgtEl>
                                          <p:spTgt spid="40"/>
                                        </p:tgtEl>
                                        <p:attrNameLst>
                                          <p:attrName>ppt_x</p:attrName>
                                        </p:attrNameLst>
                                      </p:cBhvr>
                                      <p:tavLst>
                                        <p:tav tm="0">
                                          <p:val>
                                            <p:strVal val="ppt_x"/>
                                          </p:val>
                                        </p:tav>
                                        <p:tav tm="100000">
                                          <p:val>
                                            <p:strVal val="ppt_x"/>
                                          </p:val>
                                        </p:tav>
                                      </p:tavLst>
                                    </p:anim>
                                    <p:anim calcmode="lin" valueType="num">
                                      <p:cBhvr additive="base">
                                        <p:cTn id="94" dur="500"/>
                                        <p:tgtEl>
                                          <p:spTgt spid="40"/>
                                        </p:tgtEl>
                                        <p:attrNameLst>
                                          <p:attrName>ppt_y</p:attrName>
                                        </p:attrNameLst>
                                      </p:cBhvr>
                                      <p:tavLst>
                                        <p:tav tm="0">
                                          <p:val>
                                            <p:strVal val="ppt_y"/>
                                          </p:val>
                                        </p:tav>
                                        <p:tav tm="100000">
                                          <p:val>
                                            <p:strVal val="1+ppt_h/2"/>
                                          </p:val>
                                        </p:tav>
                                      </p:tavLst>
                                    </p:anim>
                                    <p:set>
                                      <p:cBhvr>
                                        <p:cTn id="95" dur="1" fill="hold">
                                          <p:stCondLst>
                                            <p:cond delay="499"/>
                                          </p:stCondLst>
                                        </p:cTn>
                                        <p:tgtEl>
                                          <p:spTgt spid="40"/>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53"/>
                                        </p:tgtEl>
                                        <p:attrNameLst>
                                          <p:attrName>ppt_x</p:attrName>
                                        </p:attrNameLst>
                                      </p:cBhvr>
                                      <p:tavLst>
                                        <p:tav tm="0">
                                          <p:val>
                                            <p:strVal val="ppt_x"/>
                                          </p:val>
                                        </p:tav>
                                        <p:tav tm="100000">
                                          <p:val>
                                            <p:strVal val="ppt_x"/>
                                          </p:val>
                                        </p:tav>
                                      </p:tavLst>
                                    </p:anim>
                                    <p:anim calcmode="lin" valueType="num">
                                      <p:cBhvr additive="base">
                                        <p:cTn id="98" dur="500"/>
                                        <p:tgtEl>
                                          <p:spTgt spid="53"/>
                                        </p:tgtEl>
                                        <p:attrNameLst>
                                          <p:attrName>ppt_y</p:attrName>
                                        </p:attrNameLst>
                                      </p:cBhvr>
                                      <p:tavLst>
                                        <p:tav tm="0">
                                          <p:val>
                                            <p:strVal val="ppt_y"/>
                                          </p:val>
                                        </p:tav>
                                        <p:tav tm="100000">
                                          <p:val>
                                            <p:strVal val="1+ppt_h/2"/>
                                          </p:val>
                                        </p:tav>
                                      </p:tavLst>
                                    </p:anim>
                                    <p:set>
                                      <p:cBhvr>
                                        <p:cTn id="99" dur="1" fill="hold">
                                          <p:stCondLst>
                                            <p:cond delay="499"/>
                                          </p:stCondLst>
                                        </p:cTn>
                                        <p:tgtEl>
                                          <p:spTgt spid="53"/>
                                        </p:tgtEl>
                                        <p:attrNameLst>
                                          <p:attrName>style.visibility</p:attrName>
                                        </p:attrNameLst>
                                      </p:cBhvr>
                                      <p:to>
                                        <p:strVal val="hidden"/>
                                      </p:to>
                                    </p:set>
                                  </p:childTnLst>
                                </p:cTn>
                              </p:par>
                              <p:par>
                                <p:cTn id="100" presetID="64" presetClass="path" presetSubtype="0" accel="50000" decel="50000" fill="hold" nodeType="withEffect">
                                  <p:stCondLst>
                                    <p:cond delay="0"/>
                                  </p:stCondLst>
                                  <p:childTnLst>
                                    <p:animMotion origin="layout" path="M 0.01025 0.04166 L 0.00799 -0.14028 " pathEditMode="relative" rAng="0" ptsTypes="AA">
                                      <p:cBhvr>
                                        <p:cTn id="101" dur="1000" fill="hold"/>
                                        <p:tgtEl>
                                          <p:spTgt spid="41"/>
                                        </p:tgtEl>
                                        <p:attrNameLst>
                                          <p:attrName>ppt_x</p:attrName>
                                          <p:attrName>ppt_y</p:attrName>
                                        </p:attrNameLst>
                                      </p:cBhvr>
                                      <p:rCtr x="-122" y="-9097"/>
                                    </p:animMotion>
                                  </p:childTnLst>
                                </p:cTn>
                              </p:par>
                              <p:par>
                                <p:cTn id="102" presetID="64" presetClass="path" presetSubtype="0" accel="50000" decel="50000" fill="hold" nodeType="withEffect">
                                  <p:stCondLst>
                                    <p:cond delay="0"/>
                                  </p:stCondLst>
                                  <p:childTnLst>
                                    <p:animMotion origin="layout" path="M 0.00868 0.04237 L 0.00643 -0.2375 " pathEditMode="fixed" rAng="0" ptsTypes="AA">
                                      <p:cBhvr>
                                        <p:cTn id="103" dur="1000" fill="hold"/>
                                        <p:tgtEl>
                                          <p:spTgt spid="54"/>
                                        </p:tgtEl>
                                        <p:attrNameLst>
                                          <p:attrName>ppt_x</p:attrName>
                                          <p:attrName>ppt_y</p:attrName>
                                        </p:attrNameLst>
                                      </p:cBhvr>
                                      <p:rCtr x="-122" y="-14005"/>
                                    </p:animMotion>
                                  </p:childTnLst>
                                </p:cTn>
                              </p:par>
                            </p:childTnLst>
                          </p:cTn>
                        </p:par>
                        <p:par>
                          <p:cTn id="104" fill="hold">
                            <p:stCondLst>
                              <p:cond delay="24550"/>
                            </p:stCondLst>
                            <p:childTnLst>
                              <p:par>
                                <p:cTn id="105" presetID="2" presetClass="exit" presetSubtype="4" fill="hold" nodeType="afterEffect">
                                  <p:stCondLst>
                                    <p:cond delay="0"/>
                                  </p:stCondLst>
                                  <p:childTnLst>
                                    <p:anim calcmode="lin" valueType="num">
                                      <p:cBhvr additive="base">
                                        <p:cTn id="106" dur="500"/>
                                        <p:tgtEl>
                                          <p:spTgt spid="41"/>
                                        </p:tgtEl>
                                        <p:attrNameLst>
                                          <p:attrName>ppt_x</p:attrName>
                                        </p:attrNameLst>
                                      </p:cBhvr>
                                      <p:tavLst>
                                        <p:tav tm="0">
                                          <p:val>
                                            <p:strVal val="ppt_x"/>
                                          </p:val>
                                        </p:tav>
                                        <p:tav tm="100000">
                                          <p:val>
                                            <p:strVal val="ppt_x"/>
                                          </p:val>
                                        </p:tav>
                                      </p:tavLst>
                                    </p:anim>
                                    <p:anim calcmode="lin" valueType="num">
                                      <p:cBhvr additive="base">
                                        <p:cTn id="107" dur="500"/>
                                        <p:tgtEl>
                                          <p:spTgt spid="41"/>
                                        </p:tgtEl>
                                        <p:attrNameLst>
                                          <p:attrName>ppt_y</p:attrName>
                                        </p:attrNameLst>
                                      </p:cBhvr>
                                      <p:tavLst>
                                        <p:tav tm="0">
                                          <p:val>
                                            <p:strVal val="ppt_y"/>
                                          </p:val>
                                        </p:tav>
                                        <p:tav tm="100000">
                                          <p:val>
                                            <p:strVal val="1+ppt_h/2"/>
                                          </p:val>
                                        </p:tav>
                                      </p:tavLst>
                                    </p:anim>
                                    <p:set>
                                      <p:cBhvr>
                                        <p:cTn id="108" dur="1" fill="hold">
                                          <p:stCondLst>
                                            <p:cond delay="499"/>
                                          </p:stCondLst>
                                        </p:cTn>
                                        <p:tgtEl>
                                          <p:spTgt spid="41"/>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54"/>
                                        </p:tgtEl>
                                        <p:attrNameLst>
                                          <p:attrName>ppt_x</p:attrName>
                                        </p:attrNameLst>
                                      </p:cBhvr>
                                      <p:tavLst>
                                        <p:tav tm="0">
                                          <p:val>
                                            <p:strVal val="ppt_x"/>
                                          </p:val>
                                        </p:tav>
                                        <p:tav tm="100000">
                                          <p:val>
                                            <p:strVal val="ppt_x"/>
                                          </p:val>
                                        </p:tav>
                                      </p:tavLst>
                                    </p:anim>
                                    <p:anim calcmode="lin" valueType="num">
                                      <p:cBhvr additive="base">
                                        <p:cTn id="111" dur="500"/>
                                        <p:tgtEl>
                                          <p:spTgt spid="54"/>
                                        </p:tgtEl>
                                        <p:attrNameLst>
                                          <p:attrName>ppt_y</p:attrName>
                                        </p:attrNameLst>
                                      </p:cBhvr>
                                      <p:tavLst>
                                        <p:tav tm="0">
                                          <p:val>
                                            <p:strVal val="ppt_y"/>
                                          </p:val>
                                        </p:tav>
                                        <p:tav tm="100000">
                                          <p:val>
                                            <p:strVal val="1+ppt_h/2"/>
                                          </p:val>
                                        </p:tav>
                                      </p:tavLst>
                                    </p:anim>
                                    <p:set>
                                      <p:cBhvr>
                                        <p:cTn id="112" dur="1" fill="hold">
                                          <p:stCondLst>
                                            <p:cond delay="499"/>
                                          </p:stCondLst>
                                        </p:cTn>
                                        <p:tgtEl>
                                          <p:spTgt spid="54"/>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0.00955 0.0412 L -0.01181 -0.14074 " pathEditMode="relative" rAng="0" ptsTypes="AA">
                                      <p:cBhvr>
                                        <p:cTn id="114" dur="1000" fill="hold"/>
                                        <p:tgtEl>
                                          <p:spTgt spid="43"/>
                                        </p:tgtEl>
                                        <p:attrNameLst>
                                          <p:attrName>ppt_x</p:attrName>
                                          <p:attrName>ppt_y</p:attrName>
                                        </p:attrNameLst>
                                      </p:cBhvr>
                                      <p:rCtr x="-122" y="-9097"/>
                                    </p:animMotion>
                                  </p:childTnLst>
                                </p:cTn>
                              </p:par>
                              <p:par>
                                <p:cTn id="115" presetID="64" presetClass="path" presetSubtype="0" accel="50000" decel="50000" fill="hold" nodeType="withEffect">
                                  <p:stCondLst>
                                    <p:cond delay="0"/>
                                  </p:stCondLst>
                                  <p:childTnLst>
                                    <p:animMotion origin="layout" path="M -0.01094 0.04329 L -0.0132 -0.23657 " pathEditMode="fixed" rAng="0" ptsTypes="AA">
                                      <p:cBhvr>
                                        <p:cTn id="116" dur="1000" fill="hold"/>
                                        <p:tgtEl>
                                          <p:spTgt spid="55"/>
                                        </p:tgtEl>
                                        <p:attrNameLst>
                                          <p:attrName>ppt_x</p:attrName>
                                          <p:attrName>ppt_y</p:attrName>
                                        </p:attrNameLst>
                                      </p:cBhvr>
                                      <p:rCtr x="-122" y="-14005"/>
                                    </p:animMotion>
                                  </p:childTnLst>
                                </p:cTn>
                              </p:par>
                            </p:childTnLst>
                          </p:cTn>
                        </p:par>
                        <p:par>
                          <p:cTn id="117" fill="hold">
                            <p:stCondLst>
                              <p:cond delay="25550"/>
                            </p:stCondLst>
                            <p:childTnLst>
                              <p:par>
                                <p:cTn id="118" presetID="2" presetClass="exit" presetSubtype="4" fill="hold" nodeType="afterEffect">
                                  <p:stCondLst>
                                    <p:cond delay="0"/>
                                  </p:stCondLst>
                                  <p:childTnLst>
                                    <p:anim calcmode="lin" valueType="num">
                                      <p:cBhvr additive="base">
                                        <p:cTn id="119" dur="500"/>
                                        <p:tgtEl>
                                          <p:spTgt spid="43"/>
                                        </p:tgtEl>
                                        <p:attrNameLst>
                                          <p:attrName>ppt_x</p:attrName>
                                        </p:attrNameLst>
                                      </p:cBhvr>
                                      <p:tavLst>
                                        <p:tav tm="0">
                                          <p:val>
                                            <p:strVal val="ppt_x"/>
                                          </p:val>
                                        </p:tav>
                                        <p:tav tm="100000">
                                          <p:val>
                                            <p:strVal val="ppt_x"/>
                                          </p:val>
                                        </p:tav>
                                      </p:tavLst>
                                    </p:anim>
                                    <p:anim calcmode="lin" valueType="num">
                                      <p:cBhvr additive="base">
                                        <p:cTn id="120" dur="500"/>
                                        <p:tgtEl>
                                          <p:spTgt spid="43"/>
                                        </p:tgtEl>
                                        <p:attrNameLst>
                                          <p:attrName>ppt_y</p:attrName>
                                        </p:attrNameLst>
                                      </p:cBhvr>
                                      <p:tavLst>
                                        <p:tav tm="0">
                                          <p:val>
                                            <p:strVal val="ppt_y"/>
                                          </p:val>
                                        </p:tav>
                                        <p:tav tm="100000">
                                          <p:val>
                                            <p:strVal val="1+ppt_h/2"/>
                                          </p:val>
                                        </p:tav>
                                      </p:tavLst>
                                    </p:anim>
                                    <p:set>
                                      <p:cBhvr>
                                        <p:cTn id="121" dur="1" fill="hold">
                                          <p:stCondLst>
                                            <p:cond delay="499"/>
                                          </p:stCondLst>
                                        </p:cTn>
                                        <p:tgtEl>
                                          <p:spTgt spid="43"/>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55"/>
                                        </p:tgtEl>
                                        <p:attrNameLst>
                                          <p:attrName>ppt_x</p:attrName>
                                        </p:attrNameLst>
                                      </p:cBhvr>
                                      <p:tavLst>
                                        <p:tav tm="0">
                                          <p:val>
                                            <p:strVal val="ppt_x"/>
                                          </p:val>
                                        </p:tav>
                                        <p:tav tm="100000">
                                          <p:val>
                                            <p:strVal val="ppt_x"/>
                                          </p:val>
                                        </p:tav>
                                      </p:tavLst>
                                    </p:anim>
                                    <p:anim calcmode="lin" valueType="num">
                                      <p:cBhvr additive="base">
                                        <p:cTn id="124" dur="500"/>
                                        <p:tgtEl>
                                          <p:spTgt spid="55"/>
                                        </p:tgtEl>
                                        <p:attrNameLst>
                                          <p:attrName>ppt_y</p:attrName>
                                        </p:attrNameLst>
                                      </p:cBhvr>
                                      <p:tavLst>
                                        <p:tav tm="0">
                                          <p:val>
                                            <p:strVal val="ppt_y"/>
                                          </p:val>
                                        </p:tav>
                                        <p:tav tm="100000">
                                          <p:val>
                                            <p:strVal val="1+ppt_h/2"/>
                                          </p:val>
                                        </p:tav>
                                      </p:tavLst>
                                    </p:anim>
                                    <p:set>
                                      <p:cBhvr>
                                        <p:cTn id="125" dur="1" fill="hold">
                                          <p:stCondLst>
                                            <p:cond delay="499"/>
                                          </p:stCondLst>
                                        </p:cTn>
                                        <p:tgtEl>
                                          <p:spTgt spid="55"/>
                                        </p:tgtEl>
                                        <p:attrNameLst>
                                          <p:attrName>style.visibility</p:attrName>
                                        </p:attrNameLst>
                                      </p:cBhvr>
                                      <p:to>
                                        <p:strVal val="hidden"/>
                                      </p:to>
                                    </p:set>
                                  </p:childTnLst>
                                </p:cTn>
                              </p:par>
                              <p:par>
                                <p:cTn id="126" presetID="64" presetClass="path" presetSubtype="0" accel="50000" decel="50000" fill="hold" nodeType="withEffect">
                                  <p:stCondLst>
                                    <p:cond delay="0"/>
                                  </p:stCondLst>
                                  <p:childTnLst>
                                    <p:animMotion origin="layout" path="M -0.02916 0.04259 L -0.03142 -0.13936 " pathEditMode="relative" rAng="0" ptsTypes="AA">
                                      <p:cBhvr>
                                        <p:cTn id="127" dur="1000" fill="hold"/>
                                        <p:tgtEl>
                                          <p:spTgt spid="42"/>
                                        </p:tgtEl>
                                        <p:attrNameLst>
                                          <p:attrName>ppt_x</p:attrName>
                                          <p:attrName>ppt_y</p:attrName>
                                        </p:attrNameLst>
                                      </p:cBhvr>
                                      <p:rCtr x="-122" y="-9097"/>
                                    </p:animMotion>
                                  </p:childTnLst>
                                </p:cTn>
                              </p:par>
                              <p:par>
                                <p:cTn id="128" presetID="64" presetClass="path" presetSubtype="0" accel="50000" decel="50000" fill="hold" nodeType="withEffect">
                                  <p:stCondLst>
                                    <p:cond delay="0"/>
                                  </p:stCondLst>
                                  <p:childTnLst>
                                    <p:animMotion origin="layout" path="M -0.03055 0.0419 L -0.03281 -0.23796 " pathEditMode="fixed" rAng="0" ptsTypes="AA">
                                      <p:cBhvr>
                                        <p:cTn id="129" dur="1000" fill="hold"/>
                                        <p:tgtEl>
                                          <p:spTgt spid="56"/>
                                        </p:tgtEl>
                                        <p:attrNameLst>
                                          <p:attrName>ppt_x</p:attrName>
                                          <p:attrName>ppt_y</p:attrName>
                                        </p:attrNameLst>
                                      </p:cBhvr>
                                      <p:rCtr x="-122" y="-14005"/>
                                    </p:animMotion>
                                  </p:childTnLst>
                                </p:cTn>
                              </p:par>
                            </p:childTnLst>
                          </p:cTn>
                        </p:par>
                        <p:par>
                          <p:cTn id="130" fill="hold">
                            <p:stCondLst>
                              <p:cond delay="26550"/>
                            </p:stCondLst>
                            <p:childTnLst>
                              <p:par>
                                <p:cTn id="131" presetID="2" presetClass="exit" presetSubtype="4" fill="hold" nodeType="afterEffect">
                                  <p:stCondLst>
                                    <p:cond delay="0"/>
                                  </p:stCondLst>
                                  <p:childTnLst>
                                    <p:anim calcmode="lin" valueType="num">
                                      <p:cBhvr additive="base">
                                        <p:cTn id="132" dur="500"/>
                                        <p:tgtEl>
                                          <p:spTgt spid="42"/>
                                        </p:tgtEl>
                                        <p:attrNameLst>
                                          <p:attrName>ppt_x</p:attrName>
                                        </p:attrNameLst>
                                      </p:cBhvr>
                                      <p:tavLst>
                                        <p:tav tm="0">
                                          <p:val>
                                            <p:strVal val="ppt_x"/>
                                          </p:val>
                                        </p:tav>
                                        <p:tav tm="100000">
                                          <p:val>
                                            <p:strVal val="ppt_x"/>
                                          </p:val>
                                        </p:tav>
                                      </p:tavLst>
                                    </p:anim>
                                    <p:anim calcmode="lin" valueType="num">
                                      <p:cBhvr additive="base">
                                        <p:cTn id="133" dur="500"/>
                                        <p:tgtEl>
                                          <p:spTgt spid="42"/>
                                        </p:tgtEl>
                                        <p:attrNameLst>
                                          <p:attrName>ppt_y</p:attrName>
                                        </p:attrNameLst>
                                      </p:cBhvr>
                                      <p:tavLst>
                                        <p:tav tm="0">
                                          <p:val>
                                            <p:strVal val="ppt_y"/>
                                          </p:val>
                                        </p:tav>
                                        <p:tav tm="100000">
                                          <p:val>
                                            <p:strVal val="1+ppt_h/2"/>
                                          </p:val>
                                        </p:tav>
                                      </p:tavLst>
                                    </p:anim>
                                    <p:set>
                                      <p:cBhvr>
                                        <p:cTn id="134" dur="1" fill="hold">
                                          <p:stCondLst>
                                            <p:cond delay="499"/>
                                          </p:stCondLst>
                                        </p:cTn>
                                        <p:tgtEl>
                                          <p:spTgt spid="42"/>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56"/>
                                        </p:tgtEl>
                                        <p:attrNameLst>
                                          <p:attrName>ppt_x</p:attrName>
                                        </p:attrNameLst>
                                      </p:cBhvr>
                                      <p:tavLst>
                                        <p:tav tm="0">
                                          <p:val>
                                            <p:strVal val="ppt_x"/>
                                          </p:val>
                                        </p:tav>
                                        <p:tav tm="100000">
                                          <p:val>
                                            <p:strVal val="ppt_x"/>
                                          </p:val>
                                        </p:tav>
                                      </p:tavLst>
                                    </p:anim>
                                    <p:anim calcmode="lin" valueType="num">
                                      <p:cBhvr additive="base">
                                        <p:cTn id="137" dur="500"/>
                                        <p:tgtEl>
                                          <p:spTgt spid="56"/>
                                        </p:tgtEl>
                                        <p:attrNameLst>
                                          <p:attrName>ppt_y</p:attrName>
                                        </p:attrNameLst>
                                      </p:cBhvr>
                                      <p:tavLst>
                                        <p:tav tm="0">
                                          <p:val>
                                            <p:strVal val="ppt_y"/>
                                          </p:val>
                                        </p:tav>
                                        <p:tav tm="100000">
                                          <p:val>
                                            <p:strVal val="1+ppt_h/2"/>
                                          </p:val>
                                        </p:tav>
                                      </p:tavLst>
                                    </p:anim>
                                    <p:set>
                                      <p:cBhvr>
                                        <p:cTn id="138" dur="1" fill="hold">
                                          <p:stCondLst>
                                            <p:cond delay="499"/>
                                          </p:stCondLst>
                                        </p:cTn>
                                        <p:tgtEl>
                                          <p:spTgt spid="56"/>
                                        </p:tgtEl>
                                        <p:attrNameLst>
                                          <p:attrName>style.visibility</p:attrName>
                                        </p:attrNameLst>
                                      </p:cBhvr>
                                      <p:to>
                                        <p:strVal val="hidden"/>
                                      </p:to>
                                    </p:set>
                                  </p:childTnLst>
                                </p:cTn>
                              </p:par>
                              <p:par>
                                <p:cTn id="139" presetID="64" presetClass="path" presetSubtype="0" accel="50000" decel="50000" fill="hold" nodeType="withEffect">
                                  <p:stCondLst>
                                    <p:cond delay="0"/>
                                  </p:stCondLst>
                                  <p:childTnLst>
                                    <p:animMotion origin="layout" path="M -0.04896 0.04351 L -0.05122 -0.13843 " pathEditMode="relative" rAng="0" ptsTypes="AA">
                                      <p:cBhvr>
                                        <p:cTn id="140" dur="1000" fill="hold"/>
                                        <p:tgtEl>
                                          <p:spTgt spid="44"/>
                                        </p:tgtEl>
                                        <p:attrNameLst>
                                          <p:attrName>ppt_x</p:attrName>
                                          <p:attrName>ppt_y</p:attrName>
                                        </p:attrNameLst>
                                      </p:cBhvr>
                                      <p:rCtr x="-122" y="-9097"/>
                                    </p:animMotion>
                                  </p:childTnLst>
                                </p:cTn>
                              </p:par>
                              <p:par>
                                <p:cTn id="141" presetID="64" presetClass="path" presetSubtype="0" accel="50000" decel="50000" fill="hold" nodeType="withEffect">
                                  <p:stCondLst>
                                    <p:cond delay="0"/>
                                  </p:stCondLst>
                                  <p:childTnLst>
                                    <p:animMotion origin="layout" path="M -0.05053 0.04098 L -0.05278 -0.23888 " pathEditMode="fixed" rAng="0" ptsTypes="AA">
                                      <p:cBhvr>
                                        <p:cTn id="142" dur="1000" fill="hold"/>
                                        <p:tgtEl>
                                          <p:spTgt spid="58"/>
                                        </p:tgtEl>
                                        <p:attrNameLst>
                                          <p:attrName>ppt_x</p:attrName>
                                          <p:attrName>ppt_y</p:attrName>
                                        </p:attrNameLst>
                                      </p:cBhvr>
                                      <p:rCtr x="-122" y="-14005"/>
                                    </p:animMotion>
                                  </p:childTnLst>
                                </p:cTn>
                              </p:par>
                            </p:childTnLst>
                          </p:cTn>
                        </p:par>
                        <p:par>
                          <p:cTn id="143" fill="hold">
                            <p:stCondLst>
                              <p:cond delay="27550"/>
                            </p:stCondLst>
                            <p:childTnLst>
                              <p:par>
                                <p:cTn id="144" presetID="2" presetClass="exit" presetSubtype="4" fill="hold" nodeType="afterEffect">
                                  <p:stCondLst>
                                    <p:cond delay="0"/>
                                  </p:stCondLst>
                                  <p:childTnLst>
                                    <p:anim calcmode="lin" valueType="num">
                                      <p:cBhvr additive="base">
                                        <p:cTn id="145" dur="500"/>
                                        <p:tgtEl>
                                          <p:spTgt spid="44"/>
                                        </p:tgtEl>
                                        <p:attrNameLst>
                                          <p:attrName>ppt_x</p:attrName>
                                        </p:attrNameLst>
                                      </p:cBhvr>
                                      <p:tavLst>
                                        <p:tav tm="0">
                                          <p:val>
                                            <p:strVal val="ppt_x"/>
                                          </p:val>
                                        </p:tav>
                                        <p:tav tm="100000">
                                          <p:val>
                                            <p:strVal val="ppt_x"/>
                                          </p:val>
                                        </p:tav>
                                      </p:tavLst>
                                    </p:anim>
                                    <p:anim calcmode="lin" valueType="num">
                                      <p:cBhvr additive="base">
                                        <p:cTn id="146" dur="500"/>
                                        <p:tgtEl>
                                          <p:spTgt spid="44"/>
                                        </p:tgtEl>
                                        <p:attrNameLst>
                                          <p:attrName>ppt_y</p:attrName>
                                        </p:attrNameLst>
                                      </p:cBhvr>
                                      <p:tavLst>
                                        <p:tav tm="0">
                                          <p:val>
                                            <p:strVal val="ppt_y"/>
                                          </p:val>
                                        </p:tav>
                                        <p:tav tm="100000">
                                          <p:val>
                                            <p:strVal val="1+ppt_h/2"/>
                                          </p:val>
                                        </p:tav>
                                      </p:tavLst>
                                    </p:anim>
                                    <p:set>
                                      <p:cBhvr>
                                        <p:cTn id="147" dur="1" fill="hold">
                                          <p:stCondLst>
                                            <p:cond delay="499"/>
                                          </p:stCondLst>
                                        </p:cTn>
                                        <p:tgtEl>
                                          <p:spTgt spid="44"/>
                                        </p:tgtEl>
                                        <p:attrNameLst>
                                          <p:attrName>style.visibility</p:attrName>
                                        </p:attrNameLst>
                                      </p:cBhvr>
                                      <p:to>
                                        <p:strVal val="hidden"/>
                                      </p:to>
                                    </p:set>
                                  </p:childTnLst>
                                </p:cTn>
                              </p:par>
                              <p:par>
                                <p:cTn id="148" presetID="2" presetClass="exit" presetSubtype="4" fill="hold" nodeType="withEffect">
                                  <p:stCondLst>
                                    <p:cond delay="0"/>
                                  </p:stCondLst>
                                  <p:childTnLst>
                                    <p:anim calcmode="lin" valueType="num">
                                      <p:cBhvr additive="base">
                                        <p:cTn id="149" dur="500"/>
                                        <p:tgtEl>
                                          <p:spTgt spid="58"/>
                                        </p:tgtEl>
                                        <p:attrNameLst>
                                          <p:attrName>ppt_x</p:attrName>
                                        </p:attrNameLst>
                                      </p:cBhvr>
                                      <p:tavLst>
                                        <p:tav tm="0">
                                          <p:val>
                                            <p:strVal val="ppt_x"/>
                                          </p:val>
                                        </p:tav>
                                        <p:tav tm="100000">
                                          <p:val>
                                            <p:strVal val="ppt_x"/>
                                          </p:val>
                                        </p:tav>
                                      </p:tavLst>
                                    </p:anim>
                                    <p:anim calcmode="lin" valueType="num">
                                      <p:cBhvr additive="base">
                                        <p:cTn id="150" dur="500"/>
                                        <p:tgtEl>
                                          <p:spTgt spid="58"/>
                                        </p:tgtEl>
                                        <p:attrNameLst>
                                          <p:attrName>ppt_y</p:attrName>
                                        </p:attrNameLst>
                                      </p:cBhvr>
                                      <p:tavLst>
                                        <p:tav tm="0">
                                          <p:val>
                                            <p:strVal val="ppt_y"/>
                                          </p:val>
                                        </p:tav>
                                        <p:tav tm="100000">
                                          <p:val>
                                            <p:strVal val="1+ppt_h/2"/>
                                          </p:val>
                                        </p:tav>
                                      </p:tavLst>
                                    </p:anim>
                                    <p:set>
                                      <p:cBhvr>
                                        <p:cTn id="151" dur="1" fill="hold">
                                          <p:stCondLst>
                                            <p:cond delay="499"/>
                                          </p:stCondLst>
                                        </p:cTn>
                                        <p:tgtEl>
                                          <p:spTgt spid="58"/>
                                        </p:tgtEl>
                                        <p:attrNameLst>
                                          <p:attrName>style.visibility</p:attrName>
                                        </p:attrNameLst>
                                      </p:cBhvr>
                                      <p:to>
                                        <p:strVal val="hidden"/>
                                      </p:to>
                                    </p:set>
                                  </p:childTnLst>
                                </p:cTn>
                              </p:par>
                            </p:childTnLst>
                          </p:cTn>
                        </p:par>
                        <p:par>
                          <p:cTn id="152" fill="hold">
                            <p:stCondLst>
                              <p:cond delay="28050"/>
                            </p:stCondLst>
                            <p:childTnLst>
                              <p:par>
                                <p:cTn id="153" presetID="22" presetClass="entr" presetSubtype="8" fill="hold" grpId="0" nodeType="afterEffect">
                                  <p:stCondLst>
                                    <p:cond delay="0"/>
                                  </p:stCondLst>
                                  <p:iterate type="lt">
                                    <p:tmPct val="10000"/>
                                  </p:iterate>
                                  <p:childTnLst>
                                    <p:set>
                                      <p:cBhvr>
                                        <p:cTn id="154" dur="1" fill="hold">
                                          <p:stCondLst>
                                            <p:cond delay="0"/>
                                          </p:stCondLst>
                                        </p:cTn>
                                        <p:tgtEl>
                                          <p:spTgt spid="78"/>
                                        </p:tgtEl>
                                        <p:attrNameLst>
                                          <p:attrName>style.visibility</p:attrName>
                                        </p:attrNameLst>
                                      </p:cBhvr>
                                      <p:to>
                                        <p:strVal val="visible"/>
                                      </p:to>
                                    </p:set>
                                    <p:animEffect transition="in" filter="wipe(left)">
                                      <p:cBhvr>
                                        <p:cTn id="155" dur="500"/>
                                        <p:tgtEl>
                                          <p:spTgt spid="78"/>
                                        </p:tgtEl>
                                      </p:cBhvr>
                                    </p:animEffect>
                                  </p:childTnLst>
                                </p:cTn>
                              </p:par>
                              <p:par>
                                <p:cTn id="156" presetID="1" presetClass="entr" presetSubtype="0" fill="hold" grpId="1" nodeType="withEffect">
                                  <p:stCondLst>
                                    <p:cond delay="0"/>
                                  </p:stCondLst>
                                  <p:iterate type="lt">
                                    <p:tmAbs val="0"/>
                                  </p:iterate>
                                  <p:childTnLst>
                                    <p:set>
                                      <p:cBhvr>
                                        <p:cTn id="157" dur="1" fill="hold">
                                          <p:stCondLst>
                                            <p:cond delay="11999"/>
                                          </p:stCondLst>
                                        </p:cTn>
                                        <p:tgtEl>
                                          <p:spTgt spid="7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5" name="cpL01S02_Clip_2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8" restart="whenNotActive" fill="hold" evtFilter="cancelBubble" nodeType="interactiveSeq">
                <p:stCondLst>
                  <p:cond evt="onClick" delay="0">
                    <p:tgtEl>
                      <p:spTgt spid="5"/>
                    </p:tgtEl>
                  </p:cond>
                </p:stCondLst>
                <p:endSync evt="end" delay="0">
                  <p:rtn val="all"/>
                </p:endSync>
                <p:childTnLst>
                  <p:par>
                    <p:cTn id="159" fill="hold">
                      <p:stCondLst>
                        <p:cond delay="0"/>
                      </p:stCondLst>
                      <p:childTnLst>
                        <p:par>
                          <p:cTn id="160" fill="hold">
                            <p:stCondLst>
                              <p:cond delay="0"/>
                            </p:stCondLst>
                            <p:childTnLst>
                              <p:par>
                                <p:cTn id="161" presetID="26" presetClass="emph" presetSubtype="0" fill="hold" grpId="1" nodeType="clickEffect">
                                  <p:stCondLst>
                                    <p:cond delay="0"/>
                                  </p:stCondLst>
                                  <p:iterate type="lt">
                                    <p:tmPct val="0"/>
                                  </p:iterate>
                                  <p:childTnLst>
                                    <p:animEffect transition="out" filter="fade">
                                      <p:cBhvr>
                                        <p:cTn id="162" dur="500" tmFilter="0, 0; .2, .5; .8, .5; 1, 0"/>
                                        <p:tgtEl>
                                          <p:spTgt spid="5"/>
                                        </p:tgtEl>
                                      </p:cBhvr>
                                    </p:animEffect>
                                    <p:animScale>
                                      <p:cBhvr>
                                        <p:cTn id="163" dur="250" autoRev="1" fill="hold"/>
                                        <p:tgtEl>
                                          <p:spTgt spid="5"/>
                                        </p:tgtEl>
                                      </p:cBhvr>
                                      <p:by x="105000" y="105000"/>
                                    </p:animScale>
                                  </p:childTnLst>
                                </p:cTn>
                              </p:par>
                              <p:par>
                                <p:cTn id="164" presetID="9" presetClass="entr" presetSubtype="0" fill="hold" grpId="1" nodeType="withEffect">
                                  <p:stCondLst>
                                    <p:cond delay="0"/>
                                  </p:stCondLst>
                                  <p:childTnLst>
                                    <p:set>
                                      <p:cBhvr>
                                        <p:cTn id="165" dur="1" fill="hold">
                                          <p:stCondLst>
                                            <p:cond delay="0"/>
                                          </p:stCondLst>
                                        </p:cTn>
                                        <p:tgtEl>
                                          <p:spTgt spid="16"/>
                                        </p:tgtEl>
                                        <p:attrNameLst>
                                          <p:attrName>style.visibility</p:attrName>
                                        </p:attrNameLst>
                                      </p:cBhvr>
                                      <p:to>
                                        <p:strVal val="visible"/>
                                      </p:to>
                                    </p:set>
                                    <p:animEffect transition="in" filter="dissolve">
                                      <p:cBhvr>
                                        <p:cTn id="166" dur="500"/>
                                        <p:tgtEl>
                                          <p:spTgt spid="16"/>
                                        </p:tgtEl>
                                      </p:cBhvr>
                                    </p:animEffect>
                                  </p:childTnLst>
                                </p:cTn>
                              </p:par>
                            </p:childTnLst>
                          </p:cTn>
                        </p:par>
                        <p:par>
                          <p:cTn id="167" fill="hold">
                            <p:stCondLst>
                              <p:cond delay="500"/>
                            </p:stCondLst>
                            <p:childTnLst>
                              <p:par>
                                <p:cTn id="168" presetID="22" presetClass="entr" presetSubtype="8" fill="hold" grpId="0" nodeType="afterEffect">
                                  <p:stCondLst>
                                    <p:cond delay="0"/>
                                  </p:stCondLst>
                                  <p:iterate type="lt">
                                    <p:tmPct val="10000"/>
                                  </p:iterate>
                                  <p:childTnLst>
                                    <p:set>
                                      <p:cBhvr>
                                        <p:cTn id="169" dur="1" fill="hold">
                                          <p:stCondLst>
                                            <p:cond delay="0"/>
                                          </p:stCondLst>
                                        </p:cTn>
                                        <p:tgtEl>
                                          <p:spTgt spid="29"/>
                                        </p:tgtEl>
                                        <p:attrNameLst>
                                          <p:attrName>style.visibility</p:attrName>
                                        </p:attrNameLst>
                                      </p:cBhvr>
                                      <p:to>
                                        <p:strVal val="visible"/>
                                      </p:to>
                                    </p:set>
                                    <p:animEffect transition="in" filter="wipe(left)">
                                      <p:cBhvr>
                                        <p:cTn id="170" dur="1000"/>
                                        <p:tgtEl>
                                          <p:spTgt spid="29"/>
                                        </p:tgtEl>
                                      </p:cBhvr>
                                    </p:animEffect>
                                  </p:childTnLst>
                                </p:cTn>
                              </p:par>
                              <p:par>
                                <p:cTn id="171" presetID="1" presetClass="entr" presetSubtype="0" fill="hold" grpId="1" nodeType="withEffect">
                                  <p:stCondLst>
                                    <p:cond delay="0"/>
                                  </p:stCondLst>
                                  <p:iterate type="lt">
                                    <p:tmAbs val="0"/>
                                  </p:iterate>
                                  <p:childTnLst>
                                    <p:set>
                                      <p:cBhvr>
                                        <p:cTn id="172"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6" name="cpL01S02_Clip_2.wav"/>
                                        </p:tgtEl>
                                      </p:cMediaNode>
                                    </p:audio>
                                  </p:subTnLst>
                                </p:cTn>
                              </p:par>
                              <p:par>
                                <p:cTn id="173" presetID="64" presetClass="path" presetSubtype="0" accel="50000" decel="50000" fill="hold" nodeType="withEffect">
                                  <p:stCondLst>
                                    <p:cond delay="0"/>
                                  </p:stCondLst>
                                  <p:childTnLst>
                                    <p:animMotion origin="layout" path="M 0.08889 0.04236 L 0.08663 -0.13959 " pathEditMode="relative" rAng="0" ptsTypes="AA">
                                      <p:cBhvr>
                                        <p:cTn id="174" dur="1000" fill="hold"/>
                                        <p:tgtEl>
                                          <p:spTgt spid="37"/>
                                        </p:tgtEl>
                                        <p:attrNameLst>
                                          <p:attrName>ppt_x</p:attrName>
                                          <p:attrName>ppt_y</p:attrName>
                                        </p:attrNameLst>
                                      </p:cBhvr>
                                      <p:rCtr x="-122" y="-9097"/>
                                    </p:animMotion>
                                  </p:childTnLst>
                                </p:cTn>
                              </p:par>
                              <p:par>
                                <p:cTn id="175" presetID="64" presetClass="path" presetSubtype="0" accel="50000" decel="50000" fill="hold" nodeType="withEffect">
                                  <p:stCondLst>
                                    <p:cond delay="0"/>
                                  </p:stCondLst>
                                  <p:childTnLst>
                                    <p:animMotion origin="layout" path="M 0.08732 0.04101 L 0.08507 -0.23885 " pathEditMode="fixed" rAng="0" ptsTypes="AA">
                                      <p:cBhvr>
                                        <p:cTn id="176" dur="1000" fill="hold"/>
                                        <p:tgtEl>
                                          <p:spTgt spid="50"/>
                                        </p:tgtEl>
                                        <p:attrNameLst>
                                          <p:attrName>ppt_x</p:attrName>
                                          <p:attrName>ppt_y</p:attrName>
                                        </p:attrNameLst>
                                      </p:cBhvr>
                                      <p:rCtr x="-122" y="-14005"/>
                                    </p:animMotion>
                                  </p:childTnLst>
                                </p:cTn>
                              </p:par>
                            </p:childTnLst>
                          </p:cTn>
                        </p:par>
                        <p:par>
                          <p:cTn id="177" fill="hold">
                            <p:stCondLst>
                              <p:cond delay="3200"/>
                            </p:stCondLst>
                            <p:childTnLst>
                              <p:par>
                                <p:cTn id="178" presetID="2" presetClass="exit" presetSubtype="4" fill="hold" nodeType="afterEffect">
                                  <p:stCondLst>
                                    <p:cond delay="0"/>
                                  </p:stCondLst>
                                  <p:childTnLst>
                                    <p:anim calcmode="lin" valueType="num">
                                      <p:cBhvr additive="base">
                                        <p:cTn id="179" dur="500"/>
                                        <p:tgtEl>
                                          <p:spTgt spid="37"/>
                                        </p:tgtEl>
                                        <p:attrNameLst>
                                          <p:attrName>ppt_x</p:attrName>
                                        </p:attrNameLst>
                                      </p:cBhvr>
                                      <p:tavLst>
                                        <p:tav tm="0">
                                          <p:val>
                                            <p:strVal val="ppt_x"/>
                                          </p:val>
                                        </p:tav>
                                        <p:tav tm="100000">
                                          <p:val>
                                            <p:strVal val="ppt_x"/>
                                          </p:val>
                                        </p:tav>
                                      </p:tavLst>
                                    </p:anim>
                                    <p:anim calcmode="lin" valueType="num">
                                      <p:cBhvr additive="base">
                                        <p:cTn id="180" dur="500"/>
                                        <p:tgtEl>
                                          <p:spTgt spid="37"/>
                                        </p:tgtEl>
                                        <p:attrNameLst>
                                          <p:attrName>ppt_y</p:attrName>
                                        </p:attrNameLst>
                                      </p:cBhvr>
                                      <p:tavLst>
                                        <p:tav tm="0">
                                          <p:val>
                                            <p:strVal val="ppt_y"/>
                                          </p:val>
                                        </p:tav>
                                        <p:tav tm="100000">
                                          <p:val>
                                            <p:strVal val="1+ppt_h/2"/>
                                          </p:val>
                                        </p:tav>
                                      </p:tavLst>
                                    </p:anim>
                                    <p:set>
                                      <p:cBhvr>
                                        <p:cTn id="181" dur="1" fill="hold">
                                          <p:stCondLst>
                                            <p:cond delay="499"/>
                                          </p:stCondLst>
                                        </p:cTn>
                                        <p:tgtEl>
                                          <p:spTgt spid="37"/>
                                        </p:tgtEl>
                                        <p:attrNameLst>
                                          <p:attrName>style.visibility</p:attrName>
                                        </p:attrNameLst>
                                      </p:cBhvr>
                                      <p:to>
                                        <p:strVal val="hidden"/>
                                      </p:to>
                                    </p:set>
                                  </p:childTnLst>
                                </p:cTn>
                              </p:par>
                              <p:par>
                                <p:cTn id="182" presetID="2" presetClass="exit" presetSubtype="4" fill="hold" nodeType="withEffect">
                                  <p:stCondLst>
                                    <p:cond delay="0"/>
                                  </p:stCondLst>
                                  <p:childTnLst>
                                    <p:anim calcmode="lin" valueType="num">
                                      <p:cBhvr additive="base">
                                        <p:cTn id="183" dur="500"/>
                                        <p:tgtEl>
                                          <p:spTgt spid="50"/>
                                        </p:tgtEl>
                                        <p:attrNameLst>
                                          <p:attrName>ppt_x</p:attrName>
                                        </p:attrNameLst>
                                      </p:cBhvr>
                                      <p:tavLst>
                                        <p:tav tm="0">
                                          <p:val>
                                            <p:strVal val="ppt_x"/>
                                          </p:val>
                                        </p:tav>
                                        <p:tav tm="100000">
                                          <p:val>
                                            <p:strVal val="ppt_x"/>
                                          </p:val>
                                        </p:tav>
                                      </p:tavLst>
                                    </p:anim>
                                    <p:anim calcmode="lin" valueType="num">
                                      <p:cBhvr additive="base">
                                        <p:cTn id="184" dur="500"/>
                                        <p:tgtEl>
                                          <p:spTgt spid="50"/>
                                        </p:tgtEl>
                                        <p:attrNameLst>
                                          <p:attrName>ppt_y</p:attrName>
                                        </p:attrNameLst>
                                      </p:cBhvr>
                                      <p:tavLst>
                                        <p:tav tm="0">
                                          <p:val>
                                            <p:strVal val="ppt_y"/>
                                          </p:val>
                                        </p:tav>
                                        <p:tav tm="100000">
                                          <p:val>
                                            <p:strVal val="1+ppt_h/2"/>
                                          </p:val>
                                        </p:tav>
                                      </p:tavLst>
                                    </p:anim>
                                    <p:set>
                                      <p:cBhvr>
                                        <p:cTn id="185" dur="1" fill="hold">
                                          <p:stCondLst>
                                            <p:cond delay="499"/>
                                          </p:stCondLst>
                                        </p:cTn>
                                        <p:tgtEl>
                                          <p:spTgt spid="50"/>
                                        </p:tgtEl>
                                        <p:attrNameLst>
                                          <p:attrName>style.visibility</p:attrName>
                                        </p:attrNameLst>
                                      </p:cBhvr>
                                      <p:to>
                                        <p:strVal val="hidden"/>
                                      </p:to>
                                    </p:set>
                                  </p:childTnLst>
                                </p:cTn>
                              </p:par>
                              <p:par>
                                <p:cTn id="186" presetID="64" presetClass="path" presetSubtype="0" accel="50000" decel="50000" fill="hold" nodeType="withEffect">
                                  <p:stCondLst>
                                    <p:cond delay="0"/>
                                  </p:stCondLst>
                                  <p:childTnLst>
                                    <p:animMotion origin="layout" path="M 0.06927 0.04236 L 0.06701 -0.13959 " pathEditMode="relative" rAng="0" ptsTypes="AA">
                                      <p:cBhvr>
                                        <p:cTn id="187" dur="1000" fill="hold"/>
                                        <p:tgtEl>
                                          <p:spTgt spid="38"/>
                                        </p:tgtEl>
                                        <p:attrNameLst>
                                          <p:attrName>ppt_x</p:attrName>
                                          <p:attrName>ppt_y</p:attrName>
                                        </p:attrNameLst>
                                      </p:cBhvr>
                                      <p:rCtr x="-122" y="-9097"/>
                                    </p:animMotion>
                                  </p:childTnLst>
                                </p:cTn>
                              </p:par>
                              <p:par>
                                <p:cTn id="188" presetID="64" presetClass="path" presetSubtype="0" accel="50000" decel="50000" fill="hold" nodeType="withEffect">
                                  <p:stCondLst>
                                    <p:cond delay="0"/>
                                  </p:stCondLst>
                                  <p:childTnLst>
                                    <p:animMotion origin="layout" path="M 0.06788 0.04242 L 0.06562 -0.23745 " pathEditMode="fixed" rAng="0" ptsTypes="AA">
                                      <p:cBhvr>
                                        <p:cTn id="189" dur="1000" fill="hold"/>
                                        <p:tgtEl>
                                          <p:spTgt spid="51"/>
                                        </p:tgtEl>
                                        <p:attrNameLst>
                                          <p:attrName>ppt_x</p:attrName>
                                          <p:attrName>ppt_y</p:attrName>
                                        </p:attrNameLst>
                                      </p:cBhvr>
                                      <p:rCtr x="-122" y="-14005"/>
                                    </p:animMotion>
                                  </p:childTnLst>
                                </p:cTn>
                              </p:par>
                            </p:childTnLst>
                          </p:cTn>
                        </p:par>
                        <p:par>
                          <p:cTn id="190" fill="hold">
                            <p:stCondLst>
                              <p:cond delay="4200"/>
                            </p:stCondLst>
                            <p:childTnLst>
                              <p:par>
                                <p:cTn id="191" presetID="2" presetClass="exit" presetSubtype="4" fill="hold" nodeType="afterEffect">
                                  <p:stCondLst>
                                    <p:cond delay="0"/>
                                  </p:stCondLst>
                                  <p:childTnLst>
                                    <p:anim calcmode="lin" valueType="num">
                                      <p:cBhvr additive="base">
                                        <p:cTn id="192" dur="500"/>
                                        <p:tgtEl>
                                          <p:spTgt spid="38"/>
                                        </p:tgtEl>
                                        <p:attrNameLst>
                                          <p:attrName>ppt_x</p:attrName>
                                        </p:attrNameLst>
                                      </p:cBhvr>
                                      <p:tavLst>
                                        <p:tav tm="0">
                                          <p:val>
                                            <p:strVal val="ppt_x"/>
                                          </p:val>
                                        </p:tav>
                                        <p:tav tm="100000">
                                          <p:val>
                                            <p:strVal val="ppt_x"/>
                                          </p:val>
                                        </p:tav>
                                      </p:tavLst>
                                    </p:anim>
                                    <p:anim calcmode="lin" valueType="num">
                                      <p:cBhvr additive="base">
                                        <p:cTn id="193" dur="500"/>
                                        <p:tgtEl>
                                          <p:spTgt spid="38"/>
                                        </p:tgtEl>
                                        <p:attrNameLst>
                                          <p:attrName>ppt_y</p:attrName>
                                        </p:attrNameLst>
                                      </p:cBhvr>
                                      <p:tavLst>
                                        <p:tav tm="0">
                                          <p:val>
                                            <p:strVal val="ppt_y"/>
                                          </p:val>
                                        </p:tav>
                                        <p:tav tm="100000">
                                          <p:val>
                                            <p:strVal val="1+ppt_h/2"/>
                                          </p:val>
                                        </p:tav>
                                      </p:tavLst>
                                    </p:anim>
                                    <p:set>
                                      <p:cBhvr>
                                        <p:cTn id="194" dur="1" fill="hold">
                                          <p:stCondLst>
                                            <p:cond delay="499"/>
                                          </p:stCondLst>
                                        </p:cTn>
                                        <p:tgtEl>
                                          <p:spTgt spid="38"/>
                                        </p:tgtEl>
                                        <p:attrNameLst>
                                          <p:attrName>style.visibility</p:attrName>
                                        </p:attrNameLst>
                                      </p:cBhvr>
                                      <p:to>
                                        <p:strVal val="hidden"/>
                                      </p:to>
                                    </p:set>
                                  </p:childTnLst>
                                </p:cTn>
                              </p:par>
                              <p:par>
                                <p:cTn id="195" presetID="2" presetClass="exit" presetSubtype="4" fill="hold" nodeType="withEffect">
                                  <p:stCondLst>
                                    <p:cond delay="0"/>
                                  </p:stCondLst>
                                  <p:childTnLst>
                                    <p:anim calcmode="lin" valueType="num">
                                      <p:cBhvr additive="base">
                                        <p:cTn id="196" dur="500"/>
                                        <p:tgtEl>
                                          <p:spTgt spid="51"/>
                                        </p:tgtEl>
                                        <p:attrNameLst>
                                          <p:attrName>ppt_x</p:attrName>
                                        </p:attrNameLst>
                                      </p:cBhvr>
                                      <p:tavLst>
                                        <p:tav tm="0">
                                          <p:val>
                                            <p:strVal val="ppt_x"/>
                                          </p:val>
                                        </p:tav>
                                        <p:tav tm="100000">
                                          <p:val>
                                            <p:strVal val="ppt_x"/>
                                          </p:val>
                                        </p:tav>
                                      </p:tavLst>
                                    </p:anim>
                                    <p:anim calcmode="lin" valueType="num">
                                      <p:cBhvr additive="base">
                                        <p:cTn id="197" dur="500"/>
                                        <p:tgtEl>
                                          <p:spTgt spid="51"/>
                                        </p:tgtEl>
                                        <p:attrNameLst>
                                          <p:attrName>ppt_y</p:attrName>
                                        </p:attrNameLst>
                                      </p:cBhvr>
                                      <p:tavLst>
                                        <p:tav tm="0">
                                          <p:val>
                                            <p:strVal val="ppt_y"/>
                                          </p:val>
                                        </p:tav>
                                        <p:tav tm="100000">
                                          <p:val>
                                            <p:strVal val="1+ppt_h/2"/>
                                          </p:val>
                                        </p:tav>
                                      </p:tavLst>
                                    </p:anim>
                                    <p:set>
                                      <p:cBhvr>
                                        <p:cTn id="198" dur="1" fill="hold">
                                          <p:stCondLst>
                                            <p:cond delay="499"/>
                                          </p:stCondLst>
                                        </p:cTn>
                                        <p:tgtEl>
                                          <p:spTgt spid="51"/>
                                        </p:tgtEl>
                                        <p:attrNameLst>
                                          <p:attrName>style.visibility</p:attrName>
                                        </p:attrNameLst>
                                      </p:cBhvr>
                                      <p:to>
                                        <p:strVal val="hidden"/>
                                      </p:to>
                                    </p:set>
                                  </p:childTnLst>
                                </p:cTn>
                              </p:par>
                              <p:par>
                                <p:cTn id="199" presetID="64" presetClass="path" presetSubtype="0" accel="50000" decel="50000" fill="hold" nodeType="withEffect">
                                  <p:stCondLst>
                                    <p:cond delay="0"/>
                                  </p:stCondLst>
                                  <p:childTnLst>
                                    <p:animMotion origin="layout" path="M 0.04948 0.04166 L 0.04722 -0.14028 " pathEditMode="relative" rAng="0" ptsTypes="AA">
                                      <p:cBhvr>
                                        <p:cTn id="200" dur="1000" fill="hold"/>
                                        <p:tgtEl>
                                          <p:spTgt spid="39"/>
                                        </p:tgtEl>
                                        <p:attrNameLst>
                                          <p:attrName>ppt_x</p:attrName>
                                          <p:attrName>ppt_y</p:attrName>
                                        </p:attrNameLst>
                                      </p:cBhvr>
                                      <p:rCtr x="-122" y="-9097"/>
                                    </p:animMotion>
                                  </p:childTnLst>
                                </p:cTn>
                              </p:par>
                              <p:par>
                                <p:cTn id="201" presetID="64" presetClass="path" presetSubtype="0" accel="50000" decel="50000" fill="hold" nodeType="withEffect">
                                  <p:stCondLst>
                                    <p:cond delay="0"/>
                                  </p:stCondLst>
                                  <p:childTnLst>
                                    <p:animMotion origin="layout" path="M 0.04878 0.04144 L 0.04653 -0.23842 " pathEditMode="fixed" rAng="0" ptsTypes="AA">
                                      <p:cBhvr>
                                        <p:cTn id="202" dur="1000" fill="hold"/>
                                        <p:tgtEl>
                                          <p:spTgt spid="52"/>
                                        </p:tgtEl>
                                        <p:attrNameLst>
                                          <p:attrName>ppt_x</p:attrName>
                                          <p:attrName>ppt_y</p:attrName>
                                        </p:attrNameLst>
                                      </p:cBhvr>
                                      <p:rCtr x="-122" y="-14005"/>
                                    </p:animMotion>
                                  </p:childTnLst>
                                </p:cTn>
                              </p:par>
                            </p:childTnLst>
                          </p:cTn>
                        </p:par>
                        <p:par>
                          <p:cTn id="203" fill="hold">
                            <p:stCondLst>
                              <p:cond delay="5200"/>
                            </p:stCondLst>
                            <p:childTnLst>
                              <p:par>
                                <p:cTn id="204" presetID="2" presetClass="exit" presetSubtype="4" fill="hold" nodeType="afterEffect">
                                  <p:stCondLst>
                                    <p:cond delay="0"/>
                                  </p:stCondLst>
                                  <p:childTnLst>
                                    <p:anim calcmode="lin" valueType="num">
                                      <p:cBhvr additive="base">
                                        <p:cTn id="205" dur="500"/>
                                        <p:tgtEl>
                                          <p:spTgt spid="39"/>
                                        </p:tgtEl>
                                        <p:attrNameLst>
                                          <p:attrName>ppt_x</p:attrName>
                                        </p:attrNameLst>
                                      </p:cBhvr>
                                      <p:tavLst>
                                        <p:tav tm="0">
                                          <p:val>
                                            <p:strVal val="ppt_x"/>
                                          </p:val>
                                        </p:tav>
                                        <p:tav tm="100000">
                                          <p:val>
                                            <p:strVal val="ppt_x"/>
                                          </p:val>
                                        </p:tav>
                                      </p:tavLst>
                                    </p:anim>
                                    <p:anim calcmode="lin" valueType="num">
                                      <p:cBhvr additive="base">
                                        <p:cTn id="206" dur="500"/>
                                        <p:tgtEl>
                                          <p:spTgt spid="39"/>
                                        </p:tgtEl>
                                        <p:attrNameLst>
                                          <p:attrName>ppt_y</p:attrName>
                                        </p:attrNameLst>
                                      </p:cBhvr>
                                      <p:tavLst>
                                        <p:tav tm="0">
                                          <p:val>
                                            <p:strVal val="ppt_y"/>
                                          </p:val>
                                        </p:tav>
                                        <p:tav tm="100000">
                                          <p:val>
                                            <p:strVal val="1+ppt_h/2"/>
                                          </p:val>
                                        </p:tav>
                                      </p:tavLst>
                                    </p:anim>
                                    <p:set>
                                      <p:cBhvr>
                                        <p:cTn id="207" dur="1" fill="hold">
                                          <p:stCondLst>
                                            <p:cond delay="499"/>
                                          </p:stCondLst>
                                        </p:cTn>
                                        <p:tgtEl>
                                          <p:spTgt spid="39"/>
                                        </p:tgtEl>
                                        <p:attrNameLst>
                                          <p:attrName>style.visibility</p:attrName>
                                        </p:attrNameLst>
                                      </p:cBhvr>
                                      <p:to>
                                        <p:strVal val="hidden"/>
                                      </p:to>
                                    </p:set>
                                  </p:childTnLst>
                                </p:cTn>
                              </p:par>
                              <p:par>
                                <p:cTn id="208" presetID="2" presetClass="exit" presetSubtype="4" fill="hold" nodeType="withEffect">
                                  <p:stCondLst>
                                    <p:cond delay="0"/>
                                  </p:stCondLst>
                                  <p:childTnLst>
                                    <p:anim calcmode="lin" valueType="num">
                                      <p:cBhvr additive="base">
                                        <p:cTn id="209" dur="500"/>
                                        <p:tgtEl>
                                          <p:spTgt spid="52"/>
                                        </p:tgtEl>
                                        <p:attrNameLst>
                                          <p:attrName>ppt_x</p:attrName>
                                        </p:attrNameLst>
                                      </p:cBhvr>
                                      <p:tavLst>
                                        <p:tav tm="0">
                                          <p:val>
                                            <p:strVal val="ppt_x"/>
                                          </p:val>
                                        </p:tav>
                                        <p:tav tm="100000">
                                          <p:val>
                                            <p:strVal val="ppt_x"/>
                                          </p:val>
                                        </p:tav>
                                      </p:tavLst>
                                    </p:anim>
                                    <p:anim calcmode="lin" valueType="num">
                                      <p:cBhvr additive="base">
                                        <p:cTn id="210" dur="500"/>
                                        <p:tgtEl>
                                          <p:spTgt spid="52"/>
                                        </p:tgtEl>
                                        <p:attrNameLst>
                                          <p:attrName>ppt_y</p:attrName>
                                        </p:attrNameLst>
                                      </p:cBhvr>
                                      <p:tavLst>
                                        <p:tav tm="0">
                                          <p:val>
                                            <p:strVal val="ppt_y"/>
                                          </p:val>
                                        </p:tav>
                                        <p:tav tm="100000">
                                          <p:val>
                                            <p:strVal val="1+ppt_h/2"/>
                                          </p:val>
                                        </p:tav>
                                      </p:tavLst>
                                    </p:anim>
                                    <p:set>
                                      <p:cBhvr>
                                        <p:cTn id="211" dur="1" fill="hold">
                                          <p:stCondLst>
                                            <p:cond delay="499"/>
                                          </p:stCondLst>
                                        </p:cTn>
                                        <p:tgtEl>
                                          <p:spTgt spid="52"/>
                                        </p:tgtEl>
                                        <p:attrNameLst>
                                          <p:attrName>style.visibility</p:attrName>
                                        </p:attrNameLst>
                                      </p:cBhvr>
                                      <p:to>
                                        <p:strVal val="hidden"/>
                                      </p:to>
                                    </p:set>
                                  </p:childTnLst>
                                </p:cTn>
                              </p:par>
                            </p:childTnLst>
                          </p:cTn>
                        </p:par>
                        <p:par>
                          <p:cTn id="212" fill="hold">
                            <p:stCondLst>
                              <p:cond delay="5700"/>
                            </p:stCondLst>
                            <p:childTnLst>
                              <p:par>
                                <p:cTn id="213" presetID="16" presetClass="emph" presetSubtype="0" fill="hold" grpId="2" nodeType="afterEffect">
                                  <p:stCondLst>
                                    <p:cond delay="0"/>
                                  </p:stCondLst>
                                  <p:iterate type="lt">
                                    <p:tmPct val="4000"/>
                                  </p:iterate>
                                  <p:childTnLst>
                                    <p:set>
                                      <p:cBhvr override="childStyle">
                                        <p:cTn id="214" dur="500" fill="hold"/>
                                        <p:tgtEl>
                                          <p:spTgt spid="5"/>
                                        </p:tgtEl>
                                        <p:attrNameLst>
                                          <p:attrName>style.color</p:attrName>
                                        </p:attrNameLst>
                                      </p:cBhvr>
                                      <p:to>
                                        <p:clrVal>
                                          <a:srgbClr val="C00000"/>
                                        </p:clrVal>
                                      </p:to>
                                    </p:set>
                                    <p:set>
                                      <p:cBhvr>
                                        <p:cTn id="215" dur="500" fill="hold"/>
                                        <p:tgtEl>
                                          <p:spTgt spid="5"/>
                                        </p:tgtEl>
                                        <p:attrNameLst>
                                          <p:attrName>fillcolor</p:attrName>
                                        </p:attrNameLst>
                                      </p:cBhvr>
                                      <p:to>
                                        <p:clrVal>
                                          <a:srgbClr val="C00000"/>
                                        </p:clrVal>
                                      </p:to>
                                    </p:set>
                                    <p:set>
                                      <p:cBhvr>
                                        <p:cTn id="216"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17" restart="whenNotActive" fill="hold" evtFilter="cancelBubble" nodeType="interactiveSeq">
                <p:stCondLst>
                  <p:cond evt="onClick" delay="0">
                    <p:tgtEl>
                      <p:spTgt spid="8"/>
                    </p:tgtEl>
                  </p:cond>
                </p:stCondLst>
                <p:endSync evt="end" delay="0">
                  <p:rtn val="all"/>
                </p:endSync>
                <p:childTnLst>
                  <p:par>
                    <p:cTn id="218" fill="hold">
                      <p:stCondLst>
                        <p:cond delay="0"/>
                      </p:stCondLst>
                      <p:childTnLst>
                        <p:par>
                          <p:cTn id="219" fill="hold">
                            <p:stCondLst>
                              <p:cond delay="0"/>
                            </p:stCondLst>
                            <p:childTnLst>
                              <p:par>
                                <p:cTn id="220" presetID="1" presetClass="entr" presetSubtype="0" fill="hold" grpId="1" nodeType="withEffect">
                                  <p:stCondLst>
                                    <p:cond delay="0"/>
                                  </p:stCondLst>
                                  <p:childTnLst>
                                    <p:set>
                                      <p:cBhvr>
                                        <p:cTn id="221" dur="1" fill="hold">
                                          <p:stCondLst>
                                            <p:cond delay="0"/>
                                          </p:stCondLst>
                                        </p:cTn>
                                        <p:tgtEl>
                                          <p:spTgt spid="35"/>
                                        </p:tgtEl>
                                        <p:attrNameLst>
                                          <p:attrName>style.visibility</p:attrName>
                                        </p:attrNameLst>
                                      </p:cBhvr>
                                      <p:to>
                                        <p:strVal val="visible"/>
                                      </p:to>
                                    </p:set>
                                  </p:childTnLst>
                                </p:cTn>
                              </p:par>
                              <p:par>
                                <p:cTn id="222" presetID="1" presetClass="entr" presetSubtype="0" fill="hold" grpId="1" nodeType="withEffect">
                                  <p:stCondLst>
                                    <p:cond delay="0"/>
                                  </p:stCondLst>
                                  <p:childTnLst>
                                    <p:set>
                                      <p:cBhvr>
                                        <p:cTn id="223" dur="1" fill="hold">
                                          <p:stCondLst>
                                            <p:cond delay="0"/>
                                          </p:stCondLst>
                                        </p:cTn>
                                        <p:tgtEl>
                                          <p:spTgt spid="37"/>
                                        </p:tgtEl>
                                        <p:attrNameLst>
                                          <p:attrName>style.visibility</p:attrName>
                                        </p:attrNameLst>
                                      </p:cBhvr>
                                      <p:to>
                                        <p:strVal val="visible"/>
                                      </p:to>
                                    </p:set>
                                  </p:childTnLst>
                                </p:cTn>
                              </p:par>
                              <p:par>
                                <p:cTn id="224" presetID="1" presetClass="entr" presetSubtype="0" fill="hold" grpId="1" nodeType="withEffect">
                                  <p:stCondLst>
                                    <p:cond delay="0"/>
                                  </p:stCondLst>
                                  <p:childTnLst>
                                    <p:set>
                                      <p:cBhvr>
                                        <p:cTn id="225" dur="1" fill="hold">
                                          <p:stCondLst>
                                            <p:cond delay="0"/>
                                          </p:stCondLst>
                                        </p:cTn>
                                        <p:tgtEl>
                                          <p:spTgt spid="38"/>
                                        </p:tgtEl>
                                        <p:attrNameLst>
                                          <p:attrName>style.visibility</p:attrName>
                                        </p:attrNameLst>
                                      </p:cBhvr>
                                      <p:to>
                                        <p:strVal val="visible"/>
                                      </p:to>
                                    </p:set>
                                  </p:childTnLst>
                                </p:cTn>
                              </p:par>
                              <p:par>
                                <p:cTn id="226" presetID="1" presetClass="entr" presetSubtype="0" fill="hold" grpId="1" nodeType="withEffect">
                                  <p:stCondLst>
                                    <p:cond delay="0"/>
                                  </p:stCondLst>
                                  <p:childTnLst>
                                    <p:set>
                                      <p:cBhvr>
                                        <p:cTn id="227" dur="1" fill="hold">
                                          <p:stCondLst>
                                            <p:cond delay="0"/>
                                          </p:stCondLst>
                                        </p:cTn>
                                        <p:tgtEl>
                                          <p:spTgt spid="39"/>
                                        </p:tgtEl>
                                        <p:attrNameLst>
                                          <p:attrName>style.visibility</p:attrName>
                                        </p:attrNameLst>
                                      </p:cBhvr>
                                      <p:to>
                                        <p:strVal val="visible"/>
                                      </p:to>
                                    </p:set>
                                  </p:childTnLst>
                                </p:cTn>
                              </p:par>
                              <p:par>
                                <p:cTn id="228" presetID="1" presetClass="entr" presetSubtype="0" fill="hold" grpId="1" nodeType="withEffect">
                                  <p:stCondLst>
                                    <p:cond delay="0"/>
                                  </p:stCondLst>
                                  <p:childTnLst>
                                    <p:set>
                                      <p:cBhvr>
                                        <p:cTn id="229" dur="1" fill="hold">
                                          <p:stCondLst>
                                            <p:cond delay="0"/>
                                          </p:stCondLst>
                                        </p:cTn>
                                        <p:tgtEl>
                                          <p:spTgt spid="40"/>
                                        </p:tgtEl>
                                        <p:attrNameLst>
                                          <p:attrName>style.visibility</p:attrName>
                                        </p:attrNameLst>
                                      </p:cBhvr>
                                      <p:to>
                                        <p:strVal val="visible"/>
                                      </p:to>
                                    </p:set>
                                  </p:childTnLst>
                                </p:cTn>
                              </p:par>
                              <p:par>
                                <p:cTn id="230" presetID="1" presetClass="entr" presetSubtype="0" fill="hold" grpId="1" nodeType="withEffect">
                                  <p:stCondLst>
                                    <p:cond delay="0"/>
                                  </p:stCondLst>
                                  <p:childTnLst>
                                    <p:set>
                                      <p:cBhvr>
                                        <p:cTn id="231" dur="1" fill="hold">
                                          <p:stCondLst>
                                            <p:cond delay="0"/>
                                          </p:stCondLst>
                                        </p:cTn>
                                        <p:tgtEl>
                                          <p:spTgt spid="41"/>
                                        </p:tgtEl>
                                        <p:attrNameLst>
                                          <p:attrName>style.visibility</p:attrName>
                                        </p:attrNameLst>
                                      </p:cBhvr>
                                      <p:to>
                                        <p:strVal val="visible"/>
                                      </p:to>
                                    </p:set>
                                  </p:childTnLst>
                                </p:cTn>
                              </p:par>
                              <p:par>
                                <p:cTn id="232" presetID="1" presetClass="entr" presetSubtype="0" fill="hold" grpId="1" nodeType="withEffect">
                                  <p:stCondLst>
                                    <p:cond delay="0"/>
                                  </p:stCondLst>
                                  <p:childTnLst>
                                    <p:set>
                                      <p:cBhvr>
                                        <p:cTn id="233" dur="1" fill="hold">
                                          <p:stCondLst>
                                            <p:cond delay="0"/>
                                          </p:stCondLst>
                                        </p:cTn>
                                        <p:tgtEl>
                                          <p:spTgt spid="43"/>
                                        </p:tgtEl>
                                        <p:attrNameLst>
                                          <p:attrName>style.visibility</p:attrName>
                                        </p:attrNameLst>
                                      </p:cBhvr>
                                      <p:to>
                                        <p:strVal val="visible"/>
                                      </p:to>
                                    </p:set>
                                  </p:childTnLst>
                                </p:cTn>
                              </p:par>
                              <p:par>
                                <p:cTn id="234" presetID="1" presetClass="entr" presetSubtype="0" fill="hold" grpId="1" nodeType="withEffect">
                                  <p:stCondLst>
                                    <p:cond delay="0"/>
                                  </p:stCondLst>
                                  <p:childTnLst>
                                    <p:set>
                                      <p:cBhvr>
                                        <p:cTn id="235" dur="1" fill="hold">
                                          <p:stCondLst>
                                            <p:cond delay="0"/>
                                          </p:stCondLst>
                                        </p:cTn>
                                        <p:tgtEl>
                                          <p:spTgt spid="42"/>
                                        </p:tgtEl>
                                        <p:attrNameLst>
                                          <p:attrName>style.visibility</p:attrName>
                                        </p:attrNameLst>
                                      </p:cBhvr>
                                      <p:to>
                                        <p:strVal val="visible"/>
                                      </p:to>
                                    </p:set>
                                  </p:childTnLst>
                                </p:cTn>
                              </p:par>
                              <p:par>
                                <p:cTn id="236" presetID="1" presetClass="entr" presetSubtype="0" fill="hold" grpId="1" nodeType="withEffect">
                                  <p:stCondLst>
                                    <p:cond delay="0"/>
                                  </p:stCondLst>
                                  <p:childTnLst>
                                    <p:set>
                                      <p:cBhvr>
                                        <p:cTn id="237" dur="1" fill="hold">
                                          <p:stCondLst>
                                            <p:cond delay="0"/>
                                          </p:stCondLst>
                                        </p:cTn>
                                        <p:tgtEl>
                                          <p:spTgt spid="44"/>
                                        </p:tgtEl>
                                        <p:attrNameLst>
                                          <p:attrName>style.visibility</p:attrName>
                                        </p:attrNameLst>
                                      </p:cBhvr>
                                      <p:to>
                                        <p:strVal val="visible"/>
                                      </p:to>
                                    </p:set>
                                  </p:childTnLst>
                                </p:cTn>
                              </p:par>
                              <p:par>
                                <p:cTn id="238" presetID="1" presetClass="emph" presetSubtype="2" fill="hold" nodeType="withEffect">
                                  <p:stCondLst>
                                    <p:cond delay="0"/>
                                  </p:stCondLst>
                                  <p:childTnLst>
                                    <p:animClr clrSpc="rgb" dir="cw">
                                      <p:cBhvr>
                                        <p:cTn id="239" dur="1000" fill="hold"/>
                                        <p:tgtEl>
                                          <p:spTgt spid="8"/>
                                        </p:tgtEl>
                                        <p:attrNameLst>
                                          <p:attrName>fillcolor</p:attrName>
                                        </p:attrNameLst>
                                      </p:cBhvr>
                                      <p:to>
                                        <a:srgbClr val="4E67C8"/>
                                      </p:to>
                                    </p:animClr>
                                    <p:set>
                                      <p:cBhvr>
                                        <p:cTn id="240" dur="1000" fill="hold"/>
                                        <p:tgtEl>
                                          <p:spTgt spid="8"/>
                                        </p:tgtEl>
                                        <p:attrNameLst>
                                          <p:attrName>fill.type</p:attrName>
                                        </p:attrNameLst>
                                      </p:cBhvr>
                                      <p:to>
                                        <p:strVal val="solid"/>
                                      </p:to>
                                    </p:set>
                                    <p:set>
                                      <p:cBhvr>
                                        <p:cTn id="241" dur="1000" fill="hold"/>
                                        <p:tgtEl>
                                          <p:spTgt spid="8"/>
                                        </p:tgtEl>
                                        <p:attrNameLst>
                                          <p:attrName>fill.on</p:attrName>
                                        </p:attrNameLst>
                                      </p:cBhvr>
                                      <p:to>
                                        <p:strVal val="true"/>
                                      </p:to>
                                    </p:set>
                                  </p:childTnLst>
                                </p:cTn>
                              </p:par>
                              <p:par>
                                <p:cTn id="242" presetID="1" presetClass="emph" presetSubtype="2" fill="hold" nodeType="withEffect">
                                  <p:stCondLst>
                                    <p:cond delay="0"/>
                                  </p:stCondLst>
                                  <p:childTnLst>
                                    <p:animClr clrSpc="rgb" dir="cw">
                                      <p:cBhvr>
                                        <p:cTn id="243" dur="1000" fill="hold"/>
                                        <p:tgtEl>
                                          <p:spTgt spid="48"/>
                                        </p:tgtEl>
                                        <p:attrNameLst>
                                          <p:attrName>fillcolor</p:attrName>
                                        </p:attrNameLst>
                                      </p:cBhvr>
                                      <p:to>
                                        <a:srgbClr val="B4DCFA"/>
                                      </p:to>
                                    </p:animClr>
                                    <p:set>
                                      <p:cBhvr>
                                        <p:cTn id="244" dur="1000" fill="hold"/>
                                        <p:tgtEl>
                                          <p:spTgt spid="48"/>
                                        </p:tgtEl>
                                        <p:attrNameLst>
                                          <p:attrName>fill.type</p:attrName>
                                        </p:attrNameLst>
                                      </p:cBhvr>
                                      <p:to>
                                        <p:strVal val="solid"/>
                                      </p:to>
                                    </p:set>
                                    <p:set>
                                      <p:cBhvr>
                                        <p:cTn id="245" dur="1000" fill="hold"/>
                                        <p:tgtEl>
                                          <p:spTgt spid="48"/>
                                        </p:tgtEl>
                                        <p:attrNameLst>
                                          <p:attrName>fill.on</p:attrName>
                                        </p:attrNameLst>
                                      </p:cBhvr>
                                      <p:to>
                                        <p:strVal val="true"/>
                                      </p:to>
                                    </p:set>
                                  </p:childTnLst>
                                </p:cTn>
                              </p:par>
                            </p:childTnLst>
                          </p:cTn>
                        </p:par>
                        <p:par>
                          <p:cTn id="246" fill="hold">
                            <p:stCondLst>
                              <p:cond delay="1000"/>
                            </p:stCondLst>
                            <p:childTnLst>
                              <p:par>
                                <p:cTn id="247" presetID="9" presetClass="entr" presetSubtype="0" fill="hold" grpId="3" nodeType="afterEffect">
                                  <p:stCondLst>
                                    <p:cond delay="0"/>
                                  </p:stCondLst>
                                  <p:childTnLst>
                                    <p:set>
                                      <p:cBhvr>
                                        <p:cTn id="248" dur="1" fill="hold">
                                          <p:stCondLst>
                                            <p:cond delay="0"/>
                                          </p:stCondLst>
                                        </p:cTn>
                                        <p:tgtEl>
                                          <p:spTgt spid="16"/>
                                        </p:tgtEl>
                                        <p:attrNameLst>
                                          <p:attrName>style.visibility</p:attrName>
                                        </p:attrNameLst>
                                      </p:cBhvr>
                                      <p:to>
                                        <p:strVal val="visible"/>
                                      </p:to>
                                    </p:set>
                                    <p:animEffect transition="in" filter="dissolve">
                                      <p:cBhvr>
                                        <p:cTn id="249" dur="1000"/>
                                        <p:tgtEl>
                                          <p:spTgt spid="16"/>
                                        </p:tgtEl>
                                      </p:cBhvr>
                                    </p:animEffect>
                                  </p:childTnLst>
                                </p:cTn>
                              </p:par>
                            </p:childTnLst>
                          </p:cTn>
                        </p:par>
                      </p:childTnLst>
                    </p:cTn>
                  </p:par>
                </p:childTnLst>
              </p:cTn>
              <p:nextCondLst>
                <p:cond evt="onClick" delay="0">
                  <p:tgtEl>
                    <p:spTgt spid="8"/>
                  </p:tgtEl>
                </p:cond>
              </p:nextCondLst>
            </p:seq>
            <p:seq concurrent="1" nextAc="seek">
              <p:cTn id="250" restart="whenNotActive" fill="hold" evtFilter="cancelBubble" nodeType="interactiveSeq">
                <p:stCondLst>
                  <p:cond evt="onClick" delay="0">
                    <p:tgtEl>
                      <p:spTgt spid="47"/>
                    </p:tgtEl>
                  </p:cond>
                </p:stCondLst>
                <p:endSync evt="end" delay="0">
                  <p:rtn val="all"/>
                </p:endSync>
                <p:childTnLst>
                  <p:par>
                    <p:cTn id="251" fill="hold">
                      <p:stCondLst>
                        <p:cond delay="0"/>
                      </p:stCondLst>
                      <p:childTnLst>
                        <p:par>
                          <p:cTn id="252" fill="hold">
                            <p:stCondLst>
                              <p:cond delay="0"/>
                            </p:stCondLst>
                            <p:childTnLst>
                              <p:par>
                                <p:cTn id="253" presetID="1" presetClass="entr" presetSubtype="0" fill="hold" grpId="1" nodeType="withEffect">
                                  <p:stCondLst>
                                    <p:cond delay="0"/>
                                  </p:stCondLst>
                                  <p:childTnLst>
                                    <p:set>
                                      <p:cBhvr>
                                        <p:cTn id="254" dur="1" fill="hold">
                                          <p:stCondLst>
                                            <p:cond delay="0"/>
                                          </p:stCondLst>
                                        </p:cTn>
                                        <p:tgtEl>
                                          <p:spTgt spid="45"/>
                                        </p:tgtEl>
                                        <p:attrNameLst>
                                          <p:attrName>style.visibility</p:attrName>
                                        </p:attrNameLst>
                                      </p:cBhvr>
                                      <p:to>
                                        <p:strVal val="visible"/>
                                      </p:to>
                                    </p:set>
                                  </p:childTnLst>
                                </p:cTn>
                              </p:par>
                              <p:par>
                                <p:cTn id="255" presetID="1" presetClass="entr" presetSubtype="0" fill="hold" grpId="1" nodeType="withEffect">
                                  <p:stCondLst>
                                    <p:cond delay="0"/>
                                  </p:stCondLst>
                                  <p:childTnLst>
                                    <p:set>
                                      <p:cBhvr>
                                        <p:cTn id="256" dur="1" fill="hold">
                                          <p:stCondLst>
                                            <p:cond delay="0"/>
                                          </p:stCondLst>
                                        </p:cTn>
                                        <p:tgtEl>
                                          <p:spTgt spid="50"/>
                                        </p:tgtEl>
                                        <p:attrNameLst>
                                          <p:attrName>style.visibility</p:attrName>
                                        </p:attrNameLst>
                                      </p:cBhvr>
                                      <p:to>
                                        <p:strVal val="visible"/>
                                      </p:to>
                                    </p:set>
                                  </p:childTnLst>
                                </p:cTn>
                              </p:par>
                              <p:par>
                                <p:cTn id="257" presetID="1" presetClass="entr" presetSubtype="0" fill="hold" grpId="1" nodeType="withEffect">
                                  <p:stCondLst>
                                    <p:cond delay="0"/>
                                  </p:stCondLst>
                                  <p:childTnLst>
                                    <p:set>
                                      <p:cBhvr>
                                        <p:cTn id="258" dur="1" fill="hold">
                                          <p:stCondLst>
                                            <p:cond delay="0"/>
                                          </p:stCondLst>
                                        </p:cTn>
                                        <p:tgtEl>
                                          <p:spTgt spid="51"/>
                                        </p:tgtEl>
                                        <p:attrNameLst>
                                          <p:attrName>style.visibility</p:attrName>
                                        </p:attrNameLst>
                                      </p:cBhvr>
                                      <p:to>
                                        <p:strVal val="visible"/>
                                      </p:to>
                                    </p:set>
                                  </p:childTnLst>
                                </p:cTn>
                              </p:par>
                              <p:par>
                                <p:cTn id="259" presetID="1" presetClass="entr" presetSubtype="0" fill="hold" grpId="1" nodeType="withEffect">
                                  <p:stCondLst>
                                    <p:cond delay="0"/>
                                  </p:stCondLst>
                                  <p:childTnLst>
                                    <p:set>
                                      <p:cBhvr>
                                        <p:cTn id="260" dur="1" fill="hold">
                                          <p:stCondLst>
                                            <p:cond delay="0"/>
                                          </p:stCondLst>
                                        </p:cTn>
                                        <p:tgtEl>
                                          <p:spTgt spid="52"/>
                                        </p:tgtEl>
                                        <p:attrNameLst>
                                          <p:attrName>style.visibility</p:attrName>
                                        </p:attrNameLst>
                                      </p:cBhvr>
                                      <p:to>
                                        <p:strVal val="visible"/>
                                      </p:to>
                                    </p:set>
                                  </p:childTnLst>
                                </p:cTn>
                              </p:par>
                              <p:par>
                                <p:cTn id="261" presetID="1" presetClass="entr" presetSubtype="0" fill="hold" grpId="1" nodeType="withEffect">
                                  <p:stCondLst>
                                    <p:cond delay="0"/>
                                  </p:stCondLst>
                                  <p:childTnLst>
                                    <p:set>
                                      <p:cBhvr>
                                        <p:cTn id="262" dur="1" fill="hold">
                                          <p:stCondLst>
                                            <p:cond delay="0"/>
                                          </p:stCondLst>
                                        </p:cTn>
                                        <p:tgtEl>
                                          <p:spTgt spid="53"/>
                                        </p:tgtEl>
                                        <p:attrNameLst>
                                          <p:attrName>style.visibility</p:attrName>
                                        </p:attrNameLst>
                                      </p:cBhvr>
                                      <p:to>
                                        <p:strVal val="visible"/>
                                      </p:to>
                                    </p:set>
                                  </p:childTnLst>
                                </p:cTn>
                              </p:par>
                              <p:par>
                                <p:cTn id="263" presetID="1" presetClass="entr" presetSubtype="0" fill="hold" grpId="1" nodeType="withEffect">
                                  <p:stCondLst>
                                    <p:cond delay="0"/>
                                  </p:stCondLst>
                                  <p:childTnLst>
                                    <p:set>
                                      <p:cBhvr>
                                        <p:cTn id="264" dur="1" fill="hold">
                                          <p:stCondLst>
                                            <p:cond delay="0"/>
                                          </p:stCondLst>
                                        </p:cTn>
                                        <p:tgtEl>
                                          <p:spTgt spid="54"/>
                                        </p:tgtEl>
                                        <p:attrNameLst>
                                          <p:attrName>style.visibility</p:attrName>
                                        </p:attrNameLst>
                                      </p:cBhvr>
                                      <p:to>
                                        <p:strVal val="visible"/>
                                      </p:to>
                                    </p:set>
                                  </p:childTnLst>
                                </p:cTn>
                              </p:par>
                              <p:par>
                                <p:cTn id="265" presetID="1" presetClass="entr" presetSubtype="0" fill="hold" grpId="1" nodeType="withEffect">
                                  <p:stCondLst>
                                    <p:cond delay="0"/>
                                  </p:stCondLst>
                                  <p:childTnLst>
                                    <p:set>
                                      <p:cBhvr>
                                        <p:cTn id="266" dur="1" fill="hold">
                                          <p:stCondLst>
                                            <p:cond delay="0"/>
                                          </p:stCondLst>
                                        </p:cTn>
                                        <p:tgtEl>
                                          <p:spTgt spid="55"/>
                                        </p:tgtEl>
                                        <p:attrNameLst>
                                          <p:attrName>style.visibility</p:attrName>
                                        </p:attrNameLst>
                                      </p:cBhvr>
                                      <p:to>
                                        <p:strVal val="visible"/>
                                      </p:to>
                                    </p:set>
                                  </p:childTnLst>
                                </p:cTn>
                              </p:par>
                              <p:par>
                                <p:cTn id="267" presetID="1" presetClass="entr" presetSubtype="0" fill="hold" grpId="1" nodeType="withEffect">
                                  <p:stCondLst>
                                    <p:cond delay="0"/>
                                  </p:stCondLst>
                                  <p:childTnLst>
                                    <p:set>
                                      <p:cBhvr>
                                        <p:cTn id="268" dur="1" fill="hold">
                                          <p:stCondLst>
                                            <p:cond delay="0"/>
                                          </p:stCondLst>
                                        </p:cTn>
                                        <p:tgtEl>
                                          <p:spTgt spid="56"/>
                                        </p:tgtEl>
                                        <p:attrNameLst>
                                          <p:attrName>style.visibility</p:attrName>
                                        </p:attrNameLst>
                                      </p:cBhvr>
                                      <p:to>
                                        <p:strVal val="visible"/>
                                      </p:to>
                                    </p:set>
                                  </p:childTnLst>
                                </p:cTn>
                              </p:par>
                              <p:par>
                                <p:cTn id="269" presetID="1" presetClass="entr" presetSubtype="0" fill="hold" grpId="1" nodeType="withEffect">
                                  <p:stCondLst>
                                    <p:cond delay="0"/>
                                  </p:stCondLst>
                                  <p:childTnLst>
                                    <p:set>
                                      <p:cBhvr>
                                        <p:cTn id="270" dur="1" fill="hold">
                                          <p:stCondLst>
                                            <p:cond delay="0"/>
                                          </p:stCondLst>
                                        </p:cTn>
                                        <p:tgtEl>
                                          <p:spTgt spid="58"/>
                                        </p:tgtEl>
                                        <p:attrNameLst>
                                          <p:attrName>style.visibility</p:attrName>
                                        </p:attrNameLst>
                                      </p:cBhvr>
                                      <p:to>
                                        <p:strVal val="visible"/>
                                      </p:to>
                                    </p:set>
                                  </p:childTnLst>
                                </p:cTn>
                              </p:par>
                              <p:par>
                                <p:cTn id="271" presetID="1" presetClass="emph" presetSubtype="2" fill="hold" nodeType="withEffect">
                                  <p:stCondLst>
                                    <p:cond delay="0"/>
                                  </p:stCondLst>
                                  <p:childTnLst>
                                    <p:animClr clrSpc="rgb" dir="cw">
                                      <p:cBhvr>
                                        <p:cTn id="272" dur="1000" fill="hold"/>
                                        <p:tgtEl>
                                          <p:spTgt spid="47"/>
                                        </p:tgtEl>
                                        <p:attrNameLst>
                                          <p:attrName>fillcolor</p:attrName>
                                        </p:attrNameLst>
                                      </p:cBhvr>
                                      <p:to>
                                        <a:srgbClr val="4E67C8"/>
                                      </p:to>
                                    </p:animClr>
                                    <p:set>
                                      <p:cBhvr>
                                        <p:cTn id="273" dur="1000" fill="hold"/>
                                        <p:tgtEl>
                                          <p:spTgt spid="47"/>
                                        </p:tgtEl>
                                        <p:attrNameLst>
                                          <p:attrName>fill.type</p:attrName>
                                        </p:attrNameLst>
                                      </p:cBhvr>
                                      <p:to>
                                        <p:strVal val="solid"/>
                                      </p:to>
                                    </p:set>
                                    <p:set>
                                      <p:cBhvr>
                                        <p:cTn id="274" dur="1000" fill="hold"/>
                                        <p:tgtEl>
                                          <p:spTgt spid="47"/>
                                        </p:tgtEl>
                                        <p:attrNameLst>
                                          <p:attrName>fill.on</p:attrName>
                                        </p:attrNameLst>
                                      </p:cBhvr>
                                      <p:to>
                                        <p:strVal val="true"/>
                                      </p:to>
                                    </p:set>
                                  </p:childTnLst>
                                </p:cTn>
                              </p:par>
                              <p:par>
                                <p:cTn id="275" presetID="1" presetClass="emph" presetSubtype="2" fill="hold" nodeType="withEffect">
                                  <p:stCondLst>
                                    <p:cond delay="0"/>
                                  </p:stCondLst>
                                  <p:childTnLst>
                                    <p:animClr clrSpc="rgb" dir="cw">
                                      <p:cBhvr>
                                        <p:cTn id="276" dur="1000" fill="hold"/>
                                        <p:tgtEl>
                                          <p:spTgt spid="48"/>
                                        </p:tgtEl>
                                        <p:attrNameLst>
                                          <p:attrName>fillcolor</p:attrName>
                                        </p:attrNameLst>
                                      </p:cBhvr>
                                      <p:to>
                                        <a:srgbClr val="B4DCFA"/>
                                      </p:to>
                                    </p:animClr>
                                    <p:set>
                                      <p:cBhvr>
                                        <p:cTn id="277" dur="1000" fill="hold"/>
                                        <p:tgtEl>
                                          <p:spTgt spid="48"/>
                                        </p:tgtEl>
                                        <p:attrNameLst>
                                          <p:attrName>fill.type</p:attrName>
                                        </p:attrNameLst>
                                      </p:cBhvr>
                                      <p:to>
                                        <p:strVal val="solid"/>
                                      </p:to>
                                    </p:set>
                                    <p:set>
                                      <p:cBhvr>
                                        <p:cTn id="278" dur="1000" fill="hold"/>
                                        <p:tgtEl>
                                          <p:spTgt spid="48"/>
                                        </p:tgtEl>
                                        <p:attrNameLst>
                                          <p:attrName>fill.on</p:attrName>
                                        </p:attrNameLst>
                                      </p:cBhvr>
                                      <p:to>
                                        <p:strVal val="true"/>
                                      </p:to>
                                    </p:set>
                                  </p:childTnLst>
                                </p:cTn>
                              </p:par>
                            </p:childTnLst>
                          </p:cTn>
                        </p:par>
                        <p:par>
                          <p:cTn id="279" fill="hold">
                            <p:stCondLst>
                              <p:cond delay="1000"/>
                            </p:stCondLst>
                            <p:childTnLst>
                              <p:par>
                                <p:cTn id="280" presetID="9" presetClass="entr" presetSubtype="0" fill="hold" grpId="4" nodeType="afterEffect">
                                  <p:stCondLst>
                                    <p:cond delay="0"/>
                                  </p:stCondLst>
                                  <p:childTnLst>
                                    <p:set>
                                      <p:cBhvr>
                                        <p:cTn id="281" dur="1" fill="hold">
                                          <p:stCondLst>
                                            <p:cond delay="0"/>
                                          </p:stCondLst>
                                        </p:cTn>
                                        <p:tgtEl>
                                          <p:spTgt spid="16"/>
                                        </p:tgtEl>
                                        <p:attrNameLst>
                                          <p:attrName>style.visibility</p:attrName>
                                        </p:attrNameLst>
                                      </p:cBhvr>
                                      <p:to>
                                        <p:strVal val="visible"/>
                                      </p:to>
                                    </p:set>
                                    <p:animEffect transition="in" filter="dissolve">
                                      <p:cBhvr>
                                        <p:cTn id="282" dur="1000"/>
                                        <p:tgtEl>
                                          <p:spTgt spid="16"/>
                                        </p:tgtEl>
                                      </p:cBhvr>
                                    </p:animEffect>
                                  </p:childTnLst>
                                </p:cTn>
                              </p:par>
                            </p:childTnLst>
                          </p:cTn>
                        </p:par>
                      </p:childTnLst>
                    </p:cTn>
                  </p:par>
                </p:childTnLst>
              </p:cTn>
              <p:nextCondLst>
                <p:cond evt="onClick" delay="0">
                  <p:tgtEl>
                    <p:spTgt spid="47"/>
                  </p:tgtEl>
                </p:cond>
              </p:nextCondLst>
            </p:seq>
          </p:childTnLst>
        </p:cTn>
      </p:par>
    </p:tnLst>
    <p:bldLst>
      <p:bldP spid="4" grpId="0"/>
      <p:bldP spid="4" grpId="1"/>
      <p:bldP spid="4" grpId="2"/>
      <p:bldP spid="4" grpId="3"/>
      <p:bldP spid="5" grpId="0" animBg="1"/>
      <p:bldP spid="5" grpId="1" animBg="1"/>
      <p:bldP spid="5" grpId="2" animBg="1"/>
      <p:bldP spid="29" grpId="0"/>
      <p:bldP spid="29"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59" grpId="0"/>
      <p:bldP spid="59" grpId="1"/>
      <p:bldP spid="78" grpId="0"/>
      <p:bldP spid="7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5</a:t>
            </a:fld>
            <a:endParaRPr lang="cs-CZ" dirty="0"/>
          </a:p>
        </p:txBody>
      </p:sp>
      <p:sp>
        <p:nvSpPr>
          <p:cNvPr id="4" name="Nadpis 3"/>
          <p:cNvSpPr>
            <a:spLocks noGrp="1"/>
          </p:cNvSpPr>
          <p:nvPr>
            <p:ph type="title"/>
          </p:nvPr>
        </p:nvSpPr>
        <p:spPr>
          <a:xfrm>
            <a:off x="144000" y="144000"/>
            <a:ext cx="3563904" cy="648072"/>
          </a:xfrm>
        </p:spPr>
        <p:txBody>
          <a:bodyPr/>
          <a:lstStyle/>
          <a:p>
            <a:r>
              <a:rPr lang="en-GB" dirty="0" smtClean="0">
                <a:solidFill>
                  <a:srgbClr val="000000"/>
                </a:solidFill>
              </a:rPr>
              <a:t>Binary options</a:t>
            </a:r>
            <a:r>
              <a:rPr lang="cs-CZ" dirty="0" smtClean="0">
                <a:solidFill>
                  <a:srgbClr val="000000"/>
                </a:solidFill>
              </a:rPr>
              <a:t> (</a:t>
            </a:r>
            <a:r>
              <a:rPr lang="en-US" dirty="0" smtClean="0">
                <a:solidFill>
                  <a:srgbClr val="000000"/>
                </a:solidFill>
              </a:rPr>
              <a:t>2</a:t>
            </a:r>
            <a:r>
              <a:rPr lang="cs-CZ" dirty="0" smtClean="0">
                <a:solidFill>
                  <a:srgbClr val="000000"/>
                </a:solidFill>
              </a:rPr>
              <a:t>)</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1</a:t>
            </a:r>
            <a:endParaRPr lang="en-GB" sz="800" dirty="0">
              <a:solidFill>
                <a:srgbClr val="FFFF00"/>
              </a:solidFill>
            </a:endParaRPr>
          </a:p>
        </p:txBody>
      </p:sp>
      <p:sp>
        <p:nvSpPr>
          <p:cNvPr id="29" name="TextovéPole 28"/>
          <p:cNvSpPr txBox="1"/>
          <p:nvPr/>
        </p:nvSpPr>
        <p:spPr>
          <a:xfrm>
            <a:off x="864000" y="937295"/>
            <a:ext cx="7236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Breakdown of standard options into binary options</a:t>
            </a:r>
            <a:endParaRPr lang="en-GB" sz="2200"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Za hotovostní tok s uvedenými vlastnostmi nabyvatel prosté obligace platí její cenu. Stanovení výše této ceny patří k základním analytickým úlohám, jimž se hned začneme věnovat.</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TextovéPole 58"/>
          <p:cNvSpPr txBox="1"/>
          <p:nvPr/>
        </p:nvSpPr>
        <p:spPr>
          <a:xfrm>
            <a:off x="1187624" y="1258224"/>
            <a:ext cx="3168352"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Breakdown of </a:t>
            </a:r>
            <a:r>
              <a:rPr lang="cs-CZ" dirty="0" smtClean="0">
                <a:latin typeface="Cambria Math" panose="02040503050406030204" pitchFamily="18" charset="0"/>
                <a:ea typeface="Cambria Math" panose="02040503050406030204" pitchFamily="18" charset="0"/>
              </a:rPr>
              <a:t>a </a:t>
            </a:r>
            <a:r>
              <a:rPr lang="en-GB" dirty="0" smtClean="0">
                <a:latin typeface="Cambria Math" panose="02040503050406030204" pitchFamily="18" charset="0"/>
                <a:ea typeface="Cambria Math" panose="02040503050406030204" pitchFamily="18" charset="0"/>
              </a:rPr>
              <a:t>call option</a:t>
            </a:r>
            <a:endParaRPr lang="en-GB" dirty="0">
              <a:latin typeface="Cambria Math" panose="02040503050406030204" pitchFamily="18" charset="0"/>
              <a:ea typeface="Cambria Math" panose="02040503050406030204" pitchFamily="18" charset="0"/>
            </a:endParaRPr>
          </a:p>
        </p:txBody>
      </p:sp>
      <p:sp>
        <p:nvSpPr>
          <p:cNvPr id="101" name="TextovéPole 100">
            <a:extLst>
              <a:ext uri="{FF2B5EF4-FFF2-40B4-BE49-F238E27FC236}">
                <a16:creationId xmlns:a16="http://schemas.microsoft.com/office/drawing/2014/main" id="{08463747-ADBE-47DD-BD10-8F53E0250636}"/>
              </a:ext>
            </a:extLst>
          </p:cNvPr>
          <p:cNvSpPr txBox="1"/>
          <p:nvPr/>
        </p:nvSpPr>
        <p:spPr>
          <a:xfrm>
            <a:off x="1584000" y="1656000"/>
            <a:ext cx="2035099"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Long asset-or-nothing call </a:t>
            </a:r>
            <a:endParaRPr lang="en-GB" sz="1200" b="1" dirty="0">
              <a:latin typeface="Cambria Math" panose="02040503050406030204" pitchFamily="18" charset="0"/>
              <a:ea typeface="Cambria Math" panose="02040503050406030204" pitchFamily="18" charset="0"/>
            </a:endParaRPr>
          </a:p>
        </p:txBody>
      </p:sp>
      <p:grpSp>
        <p:nvGrpSpPr>
          <p:cNvPr id="31" name="Skupina 30"/>
          <p:cNvGrpSpPr/>
          <p:nvPr/>
        </p:nvGrpSpPr>
        <p:grpSpPr>
          <a:xfrm>
            <a:off x="1872000" y="1888716"/>
            <a:ext cx="1272627" cy="1327112"/>
            <a:chOff x="1859213" y="1988608"/>
            <a:chExt cx="1272627" cy="1327112"/>
          </a:xfrm>
        </p:grpSpPr>
        <p:cxnSp>
          <p:nvCxnSpPr>
            <p:cNvPr id="97" name="Přímá spojnice 96">
              <a:extLst>
                <a:ext uri="{FF2B5EF4-FFF2-40B4-BE49-F238E27FC236}">
                  <a16:creationId xmlns:a16="http://schemas.microsoft.com/office/drawing/2014/main" id="{1A8E3DAD-B6C4-40D4-9CE0-16917D2F95E3}"/>
                </a:ext>
              </a:extLst>
            </p:cNvPr>
            <p:cNvCxnSpPr/>
            <p:nvPr/>
          </p:nvCxnSpPr>
          <p:spPr>
            <a:xfrm>
              <a:off x="2048314" y="1988608"/>
              <a:ext cx="0" cy="1327112"/>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Přímá spojnice 97">
              <a:extLst>
                <a:ext uri="{FF2B5EF4-FFF2-40B4-BE49-F238E27FC236}">
                  <a16:creationId xmlns:a16="http://schemas.microsoft.com/office/drawing/2014/main" id="{906A2621-6FF0-4E69-B93F-0FD3D7509E11}"/>
                </a:ext>
              </a:extLst>
            </p:cNvPr>
            <p:cNvCxnSpPr/>
            <p:nvPr/>
          </p:nvCxnSpPr>
          <p:spPr>
            <a:xfrm>
              <a:off x="2508886" y="2381450"/>
              <a:ext cx="0" cy="466929"/>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Přímá spojnice 98">
              <a:extLst>
                <a:ext uri="{FF2B5EF4-FFF2-40B4-BE49-F238E27FC236}">
                  <a16:creationId xmlns:a16="http://schemas.microsoft.com/office/drawing/2014/main" id="{366013F4-C598-4589-BCA9-4D63C7A09A98}"/>
                </a:ext>
              </a:extLst>
            </p:cNvPr>
            <p:cNvCxnSpPr/>
            <p:nvPr/>
          </p:nvCxnSpPr>
          <p:spPr>
            <a:xfrm>
              <a:off x="2058930" y="2836505"/>
              <a:ext cx="1072910"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2" name="Přímá spojnice 101">
              <a:extLst>
                <a:ext uri="{FF2B5EF4-FFF2-40B4-BE49-F238E27FC236}">
                  <a16:creationId xmlns:a16="http://schemas.microsoft.com/office/drawing/2014/main" id="{F1012CB4-74D9-4DC7-84BD-B0CB720F5659}"/>
                </a:ext>
              </a:extLst>
            </p:cNvPr>
            <p:cNvCxnSpPr/>
            <p:nvPr/>
          </p:nvCxnSpPr>
          <p:spPr>
            <a:xfrm>
              <a:off x="2054689" y="2844234"/>
              <a:ext cx="45085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ovéPole 103">
                  <a:extLst>
                    <a:ext uri="{FF2B5EF4-FFF2-40B4-BE49-F238E27FC236}">
                      <a16:creationId xmlns:a16="http://schemas.microsoft.com/office/drawing/2014/main" id="{1129F341-0890-4352-8ECF-8AB4C01D6AF5}"/>
                    </a:ext>
                  </a:extLst>
                </p:cNvPr>
                <p:cNvSpPr txBox="1"/>
                <p:nvPr/>
              </p:nvSpPr>
              <p:spPr>
                <a:xfrm>
                  <a:off x="1859213" y="2249950"/>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04" name="TextovéPole 10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859213" y="2249950"/>
                  <a:ext cx="187089" cy="261225"/>
                </a:xfrm>
                <a:prstGeom prst="rect">
                  <a:avLst/>
                </a:prstGeom>
                <a:blipFill>
                  <a:blip r:embed="rId7"/>
                  <a:stretch>
                    <a:fillRect l="-6452"/>
                  </a:stretch>
                </a:blipFill>
              </p:spPr>
              <p:txBody>
                <a:bodyPr/>
                <a:lstStyle/>
                <a:p>
                  <a:r>
                    <a:rPr lang="cs-CZ">
                      <a:noFill/>
                    </a:rPr>
                    <a:t> </a:t>
                  </a:r>
                </a:p>
              </p:txBody>
            </p:sp>
          </mc:Fallback>
        </mc:AlternateContent>
        <p:cxnSp>
          <p:nvCxnSpPr>
            <p:cNvPr id="105" name="Přímá spojnice 104">
              <a:extLst>
                <a:ext uri="{FF2B5EF4-FFF2-40B4-BE49-F238E27FC236}">
                  <a16:creationId xmlns:a16="http://schemas.microsoft.com/office/drawing/2014/main" id="{906A2621-6FF0-4E69-B93F-0FD3D7509E11}"/>
                </a:ext>
              </a:extLst>
            </p:cNvPr>
            <p:cNvCxnSpPr/>
            <p:nvPr/>
          </p:nvCxnSpPr>
          <p:spPr>
            <a:xfrm flipH="1">
              <a:off x="2059405" y="2378017"/>
              <a:ext cx="460470" cy="46047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7" name="Přímá spojnice 116">
              <a:extLst>
                <a:ext uri="{FF2B5EF4-FFF2-40B4-BE49-F238E27FC236}">
                  <a16:creationId xmlns:a16="http://schemas.microsoft.com/office/drawing/2014/main" id="{906A2621-6FF0-4E69-B93F-0FD3D7509E11}"/>
                </a:ext>
              </a:extLst>
            </p:cNvPr>
            <p:cNvCxnSpPr/>
            <p:nvPr/>
          </p:nvCxnSpPr>
          <p:spPr>
            <a:xfrm flipH="1">
              <a:off x="2513224" y="2038712"/>
              <a:ext cx="338268" cy="338269"/>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Přímá spojnice 117">
              <a:extLst>
                <a:ext uri="{FF2B5EF4-FFF2-40B4-BE49-F238E27FC236}">
                  <a16:creationId xmlns:a16="http://schemas.microsoft.com/office/drawing/2014/main" id="{F1012CB4-74D9-4DC7-84BD-B0CB720F5659}"/>
                </a:ext>
              </a:extLst>
            </p:cNvPr>
            <p:cNvCxnSpPr/>
            <p:nvPr/>
          </p:nvCxnSpPr>
          <p:spPr>
            <a:xfrm>
              <a:off x="2056110" y="2381581"/>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ovéPole 118">
                  <a:extLst>
                    <a:ext uri="{FF2B5EF4-FFF2-40B4-BE49-F238E27FC236}">
                      <a16:creationId xmlns:a16="http://schemas.microsoft.com/office/drawing/2014/main" id="{1129F341-0890-4352-8ECF-8AB4C01D6AF5}"/>
                    </a:ext>
                  </a:extLst>
                </p:cNvPr>
                <p:cNvSpPr txBox="1"/>
                <p:nvPr/>
              </p:nvSpPr>
              <p:spPr>
                <a:xfrm>
                  <a:off x="2419575" y="2795219"/>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19" name="TextovéPole 11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9575" y="2795219"/>
                  <a:ext cx="187089" cy="261225"/>
                </a:xfrm>
                <a:prstGeom prst="rect">
                  <a:avLst/>
                </a:prstGeom>
                <a:blipFill>
                  <a:blip r:embed="rId8"/>
                  <a:stretch>
                    <a:fillRect l="-6452"/>
                  </a:stretch>
                </a:blipFill>
              </p:spPr>
              <p:txBody>
                <a:bodyPr/>
                <a:lstStyle/>
                <a:p>
                  <a:r>
                    <a:rPr lang="cs-CZ">
                      <a:noFill/>
                    </a:rPr>
                    <a:t> </a:t>
                  </a:r>
                </a:p>
              </p:txBody>
            </p:sp>
          </mc:Fallback>
        </mc:AlternateContent>
      </p:grpSp>
      <p:sp>
        <p:nvSpPr>
          <p:cNvPr id="124" name="TextovéPole 123">
            <a:extLst>
              <a:ext uri="{FF2B5EF4-FFF2-40B4-BE49-F238E27FC236}">
                <a16:creationId xmlns:a16="http://schemas.microsoft.com/office/drawing/2014/main" id="{08463747-ADBE-47DD-BD10-8F53E0250636}"/>
              </a:ext>
            </a:extLst>
          </p:cNvPr>
          <p:cNvSpPr txBox="1"/>
          <p:nvPr/>
        </p:nvSpPr>
        <p:spPr>
          <a:xfrm>
            <a:off x="1584000" y="3592108"/>
            <a:ext cx="2035099"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Long </a:t>
            </a:r>
            <a:r>
              <a:rPr lang="cs-CZ" sz="1200" b="1" dirty="0" smtClean="0">
                <a:latin typeface="Cambria Math" panose="02040503050406030204" pitchFamily="18" charset="0"/>
                <a:ea typeface="Cambria Math" panose="02040503050406030204" pitchFamily="18" charset="0"/>
                <a:sym typeface="Wingdings 2" panose="05020102010507070707" pitchFamily="18" charset="2"/>
              </a:rPr>
              <a:t>cash</a:t>
            </a: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-or-nothing put </a:t>
            </a:r>
            <a:endParaRPr lang="en-GB" sz="1200" b="1" dirty="0">
              <a:latin typeface="Cambria Math" panose="02040503050406030204" pitchFamily="18" charset="0"/>
              <a:ea typeface="Cambria Math" panose="02040503050406030204" pitchFamily="18" charset="0"/>
            </a:endParaRPr>
          </a:p>
        </p:txBody>
      </p:sp>
      <p:grpSp>
        <p:nvGrpSpPr>
          <p:cNvPr id="57" name="Skupina 56"/>
          <p:cNvGrpSpPr/>
          <p:nvPr/>
        </p:nvGrpSpPr>
        <p:grpSpPr>
          <a:xfrm>
            <a:off x="1872000" y="3869300"/>
            <a:ext cx="1424792" cy="749475"/>
            <a:chOff x="4011304" y="4168976"/>
            <a:chExt cx="1424792" cy="749475"/>
          </a:xfrm>
        </p:grpSpPr>
        <p:cxnSp>
          <p:nvCxnSpPr>
            <p:cNvPr id="121" name="Přímá spojnice 120">
              <a:extLst>
                <a:ext uri="{FF2B5EF4-FFF2-40B4-BE49-F238E27FC236}">
                  <a16:creationId xmlns:a16="http://schemas.microsoft.com/office/drawing/2014/main" id="{1A8E3DAD-B6C4-40D4-9CE0-16917D2F95E3}"/>
                </a:ext>
              </a:extLst>
            </p:cNvPr>
            <p:cNvCxnSpPr/>
            <p:nvPr/>
          </p:nvCxnSpPr>
          <p:spPr>
            <a:xfrm>
              <a:off x="4200405" y="4168976"/>
              <a:ext cx="0" cy="749475"/>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Přímá spojnice 121">
              <a:extLst>
                <a:ext uri="{FF2B5EF4-FFF2-40B4-BE49-F238E27FC236}">
                  <a16:creationId xmlns:a16="http://schemas.microsoft.com/office/drawing/2014/main" id="{906A2621-6FF0-4E69-B93F-0FD3D7509E11}"/>
                </a:ext>
              </a:extLst>
            </p:cNvPr>
            <p:cNvCxnSpPr/>
            <p:nvPr/>
          </p:nvCxnSpPr>
          <p:spPr>
            <a:xfrm>
              <a:off x="4668792" y="4437607"/>
              <a:ext cx="0" cy="263569"/>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3" name="Přímá spojnice 122">
              <a:extLst>
                <a:ext uri="{FF2B5EF4-FFF2-40B4-BE49-F238E27FC236}">
                  <a16:creationId xmlns:a16="http://schemas.microsoft.com/office/drawing/2014/main" id="{366013F4-C598-4589-BCA9-4D63C7A09A98}"/>
                </a:ext>
              </a:extLst>
            </p:cNvPr>
            <p:cNvCxnSpPr/>
            <p:nvPr/>
          </p:nvCxnSpPr>
          <p:spPr>
            <a:xfrm>
              <a:off x="4211021" y="4700185"/>
              <a:ext cx="1145252"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5" name="Přímá spojnice 124">
              <a:extLst>
                <a:ext uri="{FF2B5EF4-FFF2-40B4-BE49-F238E27FC236}">
                  <a16:creationId xmlns:a16="http://schemas.microsoft.com/office/drawing/2014/main" id="{F1012CB4-74D9-4DC7-84BD-B0CB720F5659}"/>
                </a:ext>
              </a:extLst>
            </p:cNvPr>
            <p:cNvCxnSpPr/>
            <p:nvPr/>
          </p:nvCxnSpPr>
          <p:spPr>
            <a:xfrm>
              <a:off x="4665691" y="4707914"/>
              <a:ext cx="690582"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ovéPole 125">
                  <a:extLst>
                    <a:ext uri="{FF2B5EF4-FFF2-40B4-BE49-F238E27FC236}">
                      <a16:creationId xmlns:a16="http://schemas.microsoft.com/office/drawing/2014/main" id="{1129F341-0890-4352-8ECF-8AB4C01D6AF5}"/>
                    </a:ext>
                  </a:extLst>
                </p:cNvPr>
                <p:cNvSpPr txBox="1"/>
                <p:nvPr/>
              </p:nvSpPr>
              <p:spPr>
                <a:xfrm>
                  <a:off x="4011304" y="4328695"/>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cs-CZ" sz="1100" b="0" i="1" smtClean="0">
                            <a:latin typeface="Cambria Math" panose="02040503050406030204" pitchFamily="18" charset="0"/>
                          </a:rPr>
                          <m:t>𝐶</m:t>
                        </m:r>
                      </m:oMath>
                    </m:oMathPara>
                  </a14:m>
                  <a:endParaRPr lang="cs-CZ" sz="1100" i="1" baseline="-25000" dirty="0"/>
                </a:p>
              </p:txBody>
            </p:sp>
          </mc:Choice>
          <mc:Fallback xmlns="">
            <p:sp>
              <p:nvSpPr>
                <p:cNvPr id="126" name="TextovéPole 12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011304" y="4328695"/>
                  <a:ext cx="187089" cy="261225"/>
                </a:xfrm>
                <a:prstGeom prst="rect">
                  <a:avLst/>
                </a:prstGeom>
                <a:blipFill>
                  <a:blip r:embed="rId9"/>
                  <a:stretch>
                    <a:fillRect l="-6452"/>
                  </a:stretch>
                </a:blipFill>
              </p:spPr>
              <p:txBody>
                <a:bodyPr/>
                <a:lstStyle/>
                <a:p>
                  <a:r>
                    <a:rPr lang="cs-CZ">
                      <a:noFill/>
                    </a:rPr>
                    <a:t> </a:t>
                  </a:r>
                </a:p>
              </p:txBody>
            </p:sp>
          </mc:Fallback>
        </mc:AlternateContent>
        <p:cxnSp>
          <p:nvCxnSpPr>
            <p:cNvPr id="128" name="Přímá spojnice 127">
              <a:extLst>
                <a:ext uri="{FF2B5EF4-FFF2-40B4-BE49-F238E27FC236}">
                  <a16:creationId xmlns:a16="http://schemas.microsoft.com/office/drawing/2014/main" id="{906A2621-6FF0-4E69-B93F-0FD3D7509E11}"/>
                </a:ext>
              </a:extLst>
            </p:cNvPr>
            <p:cNvCxnSpPr/>
            <p:nvPr/>
          </p:nvCxnSpPr>
          <p:spPr>
            <a:xfrm flipH="1">
              <a:off x="4198393" y="4441345"/>
              <a:ext cx="468798" cy="345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TextovéPole 129">
                  <a:extLst>
                    <a:ext uri="{FF2B5EF4-FFF2-40B4-BE49-F238E27FC236}">
                      <a16:creationId xmlns:a16="http://schemas.microsoft.com/office/drawing/2014/main" id="{1129F341-0890-4352-8ECF-8AB4C01D6AF5}"/>
                    </a:ext>
                  </a:extLst>
                </p:cNvPr>
                <p:cNvSpPr txBox="1"/>
                <p:nvPr/>
              </p:nvSpPr>
              <p:spPr>
                <a:xfrm>
                  <a:off x="5249007" y="4657226"/>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cs-CZ" sz="1100" b="0" i="1" smtClean="0">
                            <a:latin typeface="Cambria Math" panose="02040503050406030204" pitchFamily="18" charset="0"/>
                          </a:rPr>
                          <m:t>𝑋</m:t>
                        </m:r>
                      </m:oMath>
                    </m:oMathPara>
                  </a14:m>
                  <a:endParaRPr lang="cs-CZ" sz="1100" i="1" baseline="-25000" dirty="0"/>
                </a:p>
              </p:txBody>
            </p:sp>
          </mc:Choice>
          <mc:Fallback xmlns="">
            <p:sp>
              <p:nvSpPr>
                <p:cNvPr id="130" name="TextovéPole 129">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5249007" y="4657226"/>
                  <a:ext cx="187089" cy="261225"/>
                </a:xfrm>
                <a:prstGeom prst="rect">
                  <a:avLst/>
                </a:prstGeom>
                <a:blipFill>
                  <a:blip r:embed="rId8"/>
                  <a:stretch>
                    <a:fillRect l="-6452"/>
                  </a:stretch>
                </a:blipFill>
              </p:spPr>
              <p:txBody>
                <a:bodyPr/>
                <a:lstStyle/>
                <a:p>
                  <a:r>
                    <a:rPr lang="cs-CZ">
                      <a:noFill/>
                    </a:rPr>
                    <a:t> </a:t>
                  </a:r>
                </a:p>
              </p:txBody>
            </p:sp>
          </mc:Fallback>
        </mc:AlternateContent>
      </p:grpSp>
      <p:sp>
        <p:nvSpPr>
          <p:cNvPr id="85" name="TextovéPole 84">
            <a:extLst>
              <a:ext uri="{FF2B5EF4-FFF2-40B4-BE49-F238E27FC236}">
                <a16:creationId xmlns:a16="http://schemas.microsoft.com/office/drawing/2014/main" id="{08463747-ADBE-47DD-BD10-8F53E0250636}"/>
              </a:ext>
            </a:extLst>
          </p:cNvPr>
          <p:cNvSpPr txBox="1"/>
          <p:nvPr/>
        </p:nvSpPr>
        <p:spPr>
          <a:xfrm>
            <a:off x="3780000" y="1656000"/>
            <a:ext cx="2035099"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Short cash-or-nothing call </a:t>
            </a:r>
            <a:endParaRPr lang="en-GB" sz="1200" b="1" dirty="0">
              <a:latin typeface="Cambria Math" panose="02040503050406030204" pitchFamily="18" charset="0"/>
              <a:ea typeface="Cambria Math" panose="02040503050406030204" pitchFamily="18" charset="0"/>
            </a:endParaRPr>
          </a:p>
        </p:txBody>
      </p:sp>
      <p:sp>
        <p:nvSpPr>
          <p:cNvPr id="120" name="TextovéPole 119">
            <a:extLst>
              <a:ext uri="{FF2B5EF4-FFF2-40B4-BE49-F238E27FC236}">
                <a16:creationId xmlns:a16="http://schemas.microsoft.com/office/drawing/2014/main" id="{08463747-ADBE-47DD-BD10-8F53E0250636}"/>
              </a:ext>
            </a:extLst>
          </p:cNvPr>
          <p:cNvSpPr txBox="1"/>
          <p:nvPr/>
        </p:nvSpPr>
        <p:spPr>
          <a:xfrm>
            <a:off x="6281317" y="1656000"/>
            <a:ext cx="1171003"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Long call </a:t>
            </a:r>
            <a:endParaRPr lang="en-GB" sz="1200" b="1" dirty="0">
              <a:latin typeface="Cambria Math" panose="02040503050406030204" pitchFamily="18" charset="0"/>
              <a:ea typeface="Cambria Math" panose="02040503050406030204" pitchFamily="18" charset="0"/>
            </a:endParaRPr>
          </a:p>
        </p:txBody>
      </p:sp>
      <p:sp>
        <p:nvSpPr>
          <p:cNvPr id="6" name="Plus 5"/>
          <p:cNvSpPr/>
          <p:nvPr/>
        </p:nvSpPr>
        <p:spPr>
          <a:xfrm>
            <a:off x="3347864" y="2609052"/>
            <a:ext cx="216000" cy="216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vná se 6"/>
          <p:cNvSpPr/>
          <p:nvPr/>
        </p:nvSpPr>
        <p:spPr>
          <a:xfrm>
            <a:off x="5580112" y="2611008"/>
            <a:ext cx="216000" cy="21602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8" name="TextovéPole 137"/>
          <p:cNvSpPr txBox="1"/>
          <p:nvPr/>
        </p:nvSpPr>
        <p:spPr>
          <a:xfrm>
            <a:off x="1187624" y="3222514"/>
            <a:ext cx="3168352"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Breakdown of </a:t>
            </a:r>
            <a:r>
              <a:rPr lang="cs-CZ" dirty="0" smtClean="0">
                <a:latin typeface="Cambria Math" panose="02040503050406030204" pitchFamily="18" charset="0"/>
                <a:ea typeface="Cambria Math" panose="02040503050406030204" pitchFamily="18" charset="0"/>
              </a:rPr>
              <a:t>a </a:t>
            </a:r>
            <a:r>
              <a:rPr lang="en-GB" dirty="0" smtClean="0">
                <a:latin typeface="Cambria Math" panose="02040503050406030204" pitchFamily="18" charset="0"/>
                <a:ea typeface="Cambria Math" panose="02040503050406030204" pitchFamily="18" charset="0"/>
              </a:rPr>
              <a:t>put option</a:t>
            </a:r>
            <a:endParaRPr lang="en-GB" dirty="0">
              <a:latin typeface="Cambria Math" panose="02040503050406030204" pitchFamily="18" charset="0"/>
              <a:ea typeface="Cambria Math" panose="02040503050406030204" pitchFamily="18" charset="0"/>
            </a:endParaRPr>
          </a:p>
        </p:txBody>
      </p:sp>
      <p:sp>
        <p:nvSpPr>
          <p:cNvPr id="80" name="TextovéPole 79">
            <a:extLst>
              <a:ext uri="{FF2B5EF4-FFF2-40B4-BE49-F238E27FC236}">
                <a16:creationId xmlns:a16="http://schemas.microsoft.com/office/drawing/2014/main" id="{08463747-ADBE-47DD-BD10-8F53E0250636}"/>
              </a:ext>
            </a:extLst>
          </p:cNvPr>
          <p:cNvSpPr txBox="1"/>
          <p:nvPr/>
        </p:nvSpPr>
        <p:spPr>
          <a:xfrm>
            <a:off x="3780000" y="3592108"/>
            <a:ext cx="2035099"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Short asset-or-nothing put </a:t>
            </a:r>
            <a:endParaRPr lang="en-GB" sz="1200" b="1" dirty="0">
              <a:latin typeface="Cambria Math" panose="02040503050406030204" pitchFamily="18" charset="0"/>
              <a:ea typeface="Cambria Math" panose="02040503050406030204" pitchFamily="18" charset="0"/>
            </a:endParaRPr>
          </a:p>
        </p:txBody>
      </p:sp>
      <p:sp>
        <p:nvSpPr>
          <p:cNvPr id="91" name="Plus 90"/>
          <p:cNvSpPr/>
          <p:nvPr/>
        </p:nvSpPr>
        <p:spPr>
          <a:xfrm>
            <a:off x="3347864" y="4312188"/>
            <a:ext cx="216000" cy="216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ovná se 92"/>
          <p:cNvSpPr/>
          <p:nvPr/>
        </p:nvSpPr>
        <p:spPr>
          <a:xfrm>
            <a:off x="5580000" y="4315040"/>
            <a:ext cx="216000" cy="21602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46" name="Skupina 45"/>
          <p:cNvGrpSpPr/>
          <p:nvPr/>
        </p:nvGrpSpPr>
        <p:grpSpPr>
          <a:xfrm>
            <a:off x="3960000" y="3986726"/>
            <a:ext cx="1141098" cy="1008112"/>
            <a:chOff x="1895682" y="4240298"/>
            <a:chExt cx="1141098" cy="1008112"/>
          </a:xfrm>
        </p:grpSpPr>
        <p:cxnSp>
          <p:nvCxnSpPr>
            <p:cNvPr id="77" name="Přímá spojnice 76">
              <a:extLst>
                <a:ext uri="{FF2B5EF4-FFF2-40B4-BE49-F238E27FC236}">
                  <a16:creationId xmlns:a16="http://schemas.microsoft.com/office/drawing/2014/main" id="{1A8E3DAD-B6C4-40D4-9CE0-16917D2F95E3}"/>
                </a:ext>
              </a:extLst>
            </p:cNvPr>
            <p:cNvCxnSpPr/>
            <p:nvPr/>
          </p:nvCxnSpPr>
          <p:spPr>
            <a:xfrm>
              <a:off x="2130887" y="4240298"/>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Přímá spojnice 77">
              <a:extLst>
                <a:ext uri="{FF2B5EF4-FFF2-40B4-BE49-F238E27FC236}">
                  <a16:creationId xmlns:a16="http://schemas.microsoft.com/office/drawing/2014/main" id="{906A2621-6FF0-4E69-B93F-0FD3D7509E11}"/>
                </a:ext>
              </a:extLst>
            </p:cNvPr>
            <p:cNvCxnSpPr/>
            <p:nvPr/>
          </p:nvCxnSpPr>
          <p:spPr>
            <a:xfrm>
              <a:off x="2591459" y="4668201"/>
              <a:ext cx="0" cy="466929"/>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Přímá spojnice 78">
              <a:extLst>
                <a:ext uri="{FF2B5EF4-FFF2-40B4-BE49-F238E27FC236}">
                  <a16:creationId xmlns:a16="http://schemas.microsoft.com/office/drawing/2014/main" id="{366013F4-C598-4589-BCA9-4D63C7A09A98}"/>
                </a:ext>
              </a:extLst>
            </p:cNvPr>
            <p:cNvCxnSpPr/>
            <p:nvPr/>
          </p:nvCxnSpPr>
          <p:spPr>
            <a:xfrm>
              <a:off x="2141503" y="4653063"/>
              <a:ext cx="895277"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Přímá spojnice 81">
              <a:extLst>
                <a:ext uri="{FF2B5EF4-FFF2-40B4-BE49-F238E27FC236}">
                  <a16:creationId xmlns:a16="http://schemas.microsoft.com/office/drawing/2014/main" id="{F1012CB4-74D9-4DC7-84BD-B0CB720F5659}"/>
                </a:ext>
              </a:extLst>
            </p:cNvPr>
            <p:cNvCxnSpPr/>
            <p:nvPr/>
          </p:nvCxnSpPr>
          <p:spPr>
            <a:xfrm>
              <a:off x="2137262" y="4660792"/>
              <a:ext cx="448667" cy="474338"/>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ovéPole 85">
                  <a:extLst>
                    <a:ext uri="{FF2B5EF4-FFF2-40B4-BE49-F238E27FC236}">
                      <a16:creationId xmlns:a16="http://schemas.microsoft.com/office/drawing/2014/main" id="{1129F341-0890-4352-8ECF-8AB4C01D6AF5}"/>
                    </a:ext>
                  </a:extLst>
                </p:cNvPr>
                <p:cNvSpPr txBox="1"/>
                <p:nvPr/>
              </p:nvSpPr>
              <p:spPr>
                <a:xfrm>
                  <a:off x="1895682" y="4987185"/>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m:t>
                        </m:r>
                        <m:r>
                          <a:rPr lang="en-GB" sz="1100" b="0" i="1" smtClean="0">
                            <a:latin typeface="Cambria Math" panose="02040503050406030204" pitchFamily="18" charset="0"/>
                          </a:rPr>
                          <m:t>𝑋</m:t>
                        </m:r>
                      </m:oMath>
                    </m:oMathPara>
                  </a14:m>
                  <a:endParaRPr lang="en-GB" sz="1100" i="1" baseline="-25000" dirty="0"/>
                </a:p>
              </p:txBody>
            </p:sp>
          </mc:Choice>
          <mc:Fallback xmlns="">
            <p:sp>
              <p:nvSpPr>
                <p:cNvPr id="86" name="TextovéPole 8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895682" y="4987185"/>
                  <a:ext cx="187089" cy="261225"/>
                </a:xfrm>
                <a:prstGeom prst="rect">
                  <a:avLst/>
                </a:prstGeom>
                <a:blipFill>
                  <a:blip r:embed="rId13"/>
                  <a:stretch>
                    <a:fillRect l="-22581" r="-19355"/>
                  </a:stretch>
                </a:blipFill>
              </p:spPr>
              <p:txBody>
                <a:bodyPr/>
                <a:lstStyle/>
                <a:p>
                  <a:r>
                    <a:rPr lang="cs-CZ">
                      <a:noFill/>
                    </a:rPr>
                    <a:t> </a:t>
                  </a:r>
                </a:p>
              </p:txBody>
            </p:sp>
          </mc:Fallback>
        </mc:AlternateContent>
        <p:cxnSp>
          <p:nvCxnSpPr>
            <p:cNvPr id="89" name="Přímá spojnice 88">
              <a:extLst>
                <a:ext uri="{FF2B5EF4-FFF2-40B4-BE49-F238E27FC236}">
                  <a16:creationId xmlns:a16="http://schemas.microsoft.com/office/drawing/2014/main" id="{F1012CB4-74D9-4DC7-84BD-B0CB720F5659}"/>
                </a:ext>
              </a:extLst>
            </p:cNvPr>
            <p:cNvCxnSpPr/>
            <p:nvPr/>
          </p:nvCxnSpPr>
          <p:spPr>
            <a:xfrm>
              <a:off x="2130999" y="5142945"/>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Přímá spojnice 89">
              <a:extLst>
                <a:ext uri="{FF2B5EF4-FFF2-40B4-BE49-F238E27FC236}">
                  <a16:creationId xmlns:a16="http://schemas.microsoft.com/office/drawing/2014/main" id="{F1012CB4-74D9-4DC7-84BD-B0CB720F5659}"/>
                </a:ext>
              </a:extLst>
            </p:cNvPr>
            <p:cNvCxnSpPr/>
            <p:nvPr/>
          </p:nvCxnSpPr>
          <p:spPr>
            <a:xfrm>
              <a:off x="2585929" y="4661810"/>
              <a:ext cx="45085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3" name="TextovéPole 132">
                  <a:extLst>
                    <a:ext uri="{FF2B5EF4-FFF2-40B4-BE49-F238E27FC236}">
                      <a16:creationId xmlns:a16="http://schemas.microsoft.com/office/drawing/2014/main" id="{1129F341-0890-4352-8ECF-8AB4C01D6AF5}"/>
                    </a:ext>
                  </a:extLst>
                </p:cNvPr>
                <p:cNvSpPr txBox="1"/>
                <p:nvPr/>
              </p:nvSpPr>
              <p:spPr>
                <a:xfrm>
                  <a:off x="2518187" y="4456235"/>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33" name="TextovéPole 132">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518187" y="4456235"/>
                  <a:ext cx="187089" cy="261225"/>
                </a:xfrm>
                <a:prstGeom prst="rect">
                  <a:avLst/>
                </a:prstGeom>
                <a:blipFill>
                  <a:blip r:embed="rId8"/>
                  <a:stretch>
                    <a:fillRect l="-6452"/>
                  </a:stretch>
                </a:blipFill>
              </p:spPr>
              <p:txBody>
                <a:bodyPr/>
                <a:lstStyle/>
                <a:p>
                  <a:r>
                    <a:rPr lang="cs-CZ">
                      <a:noFill/>
                    </a:rPr>
                    <a:t> </a:t>
                  </a:r>
                </a:p>
              </p:txBody>
            </p:sp>
          </mc:Fallback>
        </mc:AlternateContent>
      </p:grpSp>
      <p:grpSp>
        <p:nvGrpSpPr>
          <p:cNvPr id="34" name="Skupina 33"/>
          <p:cNvGrpSpPr/>
          <p:nvPr/>
        </p:nvGrpSpPr>
        <p:grpSpPr>
          <a:xfrm>
            <a:off x="3960000" y="1950015"/>
            <a:ext cx="1380174" cy="1409829"/>
            <a:chOff x="3976099" y="2057591"/>
            <a:chExt cx="1380174" cy="1409829"/>
          </a:xfrm>
        </p:grpSpPr>
        <p:cxnSp>
          <p:nvCxnSpPr>
            <p:cNvPr id="81" name="Přímá spojnice 80">
              <a:extLst>
                <a:ext uri="{FF2B5EF4-FFF2-40B4-BE49-F238E27FC236}">
                  <a16:creationId xmlns:a16="http://schemas.microsoft.com/office/drawing/2014/main" id="{1A8E3DAD-B6C4-40D4-9CE0-16917D2F95E3}"/>
                </a:ext>
              </a:extLst>
            </p:cNvPr>
            <p:cNvCxnSpPr/>
            <p:nvPr/>
          </p:nvCxnSpPr>
          <p:spPr>
            <a:xfrm>
              <a:off x="4211304" y="2057591"/>
              <a:ext cx="0" cy="1335273"/>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Přímá spojnice 82">
              <a:extLst>
                <a:ext uri="{FF2B5EF4-FFF2-40B4-BE49-F238E27FC236}">
                  <a16:creationId xmlns:a16="http://schemas.microsoft.com/office/drawing/2014/main" id="{906A2621-6FF0-4E69-B93F-0FD3D7509E11}"/>
                </a:ext>
              </a:extLst>
            </p:cNvPr>
            <p:cNvCxnSpPr/>
            <p:nvPr/>
          </p:nvCxnSpPr>
          <p:spPr>
            <a:xfrm>
              <a:off x="4671876" y="2848791"/>
              <a:ext cx="0" cy="50820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Přímá spojnice 83">
              <a:extLst>
                <a:ext uri="{FF2B5EF4-FFF2-40B4-BE49-F238E27FC236}">
                  <a16:creationId xmlns:a16="http://schemas.microsoft.com/office/drawing/2014/main" id="{366013F4-C598-4589-BCA9-4D63C7A09A98}"/>
                </a:ext>
              </a:extLst>
            </p:cNvPr>
            <p:cNvCxnSpPr/>
            <p:nvPr/>
          </p:nvCxnSpPr>
          <p:spPr>
            <a:xfrm>
              <a:off x="4221920" y="2833653"/>
              <a:ext cx="1134353"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Přímá spojnice 86">
              <a:extLst>
                <a:ext uri="{FF2B5EF4-FFF2-40B4-BE49-F238E27FC236}">
                  <a16:creationId xmlns:a16="http://schemas.microsoft.com/office/drawing/2014/main" id="{F1012CB4-74D9-4DC7-84BD-B0CB720F5659}"/>
                </a:ext>
              </a:extLst>
            </p:cNvPr>
            <p:cNvCxnSpPr/>
            <p:nvPr/>
          </p:nvCxnSpPr>
          <p:spPr>
            <a:xfrm>
              <a:off x="4217679" y="2841382"/>
              <a:ext cx="45085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ovéPole 87">
                  <a:extLst>
                    <a:ext uri="{FF2B5EF4-FFF2-40B4-BE49-F238E27FC236}">
                      <a16:creationId xmlns:a16="http://schemas.microsoft.com/office/drawing/2014/main" id="{1129F341-0890-4352-8ECF-8AB4C01D6AF5}"/>
                    </a:ext>
                  </a:extLst>
                </p:cNvPr>
                <p:cNvSpPr txBox="1"/>
                <p:nvPr/>
              </p:nvSpPr>
              <p:spPr>
                <a:xfrm>
                  <a:off x="3976099" y="3206195"/>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m:t>
                        </m:r>
                        <m:r>
                          <a:rPr lang="cs-CZ" sz="1100" b="0" i="1" smtClean="0">
                            <a:latin typeface="Cambria Math" panose="02040503050406030204" pitchFamily="18" charset="0"/>
                          </a:rPr>
                          <m:t>𝐶</m:t>
                        </m:r>
                      </m:oMath>
                    </m:oMathPara>
                  </a14:m>
                  <a:endParaRPr lang="en-GB" sz="1100" i="1" baseline="-25000" dirty="0"/>
                </a:p>
              </p:txBody>
            </p:sp>
          </mc:Choice>
          <mc:Fallback xmlns="">
            <p:sp>
              <p:nvSpPr>
                <p:cNvPr id="88" name="TextovéPole 87">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976099" y="3206195"/>
                  <a:ext cx="187089" cy="261225"/>
                </a:xfrm>
                <a:prstGeom prst="rect">
                  <a:avLst/>
                </a:prstGeom>
                <a:blipFill>
                  <a:blip r:embed="rId14"/>
                  <a:stretch>
                    <a:fillRect l="-22581" r="-16129"/>
                  </a:stretch>
                </a:blipFill>
              </p:spPr>
              <p:txBody>
                <a:bodyPr/>
                <a:lstStyle/>
                <a:p>
                  <a:r>
                    <a:rPr lang="cs-CZ">
                      <a:noFill/>
                    </a:rPr>
                    <a:t> </a:t>
                  </a:r>
                </a:p>
              </p:txBody>
            </p:sp>
          </mc:Fallback>
        </mc:AlternateContent>
        <p:cxnSp>
          <p:nvCxnSpPr>
            <p:cNvPr id="92" name="Přímá spojnice 91">
              <a:extLst>
                <a:ext uri="{FF2B5EF4-FFF2-40B4-BE49-F238E27FC236}">
                  <a16:creationId xmlns:a16="http://schemas.microsoft.com/office/drawing/2014/main" id="{F1012CB4-74D9-4DC7-84BD-B0CB720F5659}"/>
                </a:ext>
              </a:extLst>
            </p:cNvPr>
            <p:cNvCxnSpPr/>
            <p:nvPr/>
          </p:nvCxnSpPr>
          <p:spPr>
            <a:xfrm>
              <a:off x="4211416" y="3356992"/>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Přímá spojnice 95">
              <a:extLst>
                <a:ext uri="{FF2B5EF4-FFF2-40B4-BE49-F238E27FC236}">
                  <a16:creationId xmlns:a16="http://schemas.microsoft.com/office/drawing/2014/main" id="{F1012CB4-74D9-4DC7-84BD-B0CB720F5659}"/>
                </a:ext>
              </a:extLst>
            </p:cNvPr>
            <p:cNvCxnSpPr/>
            <p:nvPr/>
          </p:nvCxnSpPr>
          <p:spPr>
            <a:xfrm>
              <a:off x="4666346" y="3346456"/>
              <a:ext cx="45085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TextovéPole 133">
                  <a:extLst>
                    <a:ext uri="{FF2B5EF4-FFF2-40B4-BE49-F238E27FC236}">
                      <a16:creationId xmlns:a16="http://schemas.microsoft.com/office/drawing/2014/main" id="{1129F341-0890-4352-8ECF-8AB4C01D6AF5}"/>
                    </a:ext>
                  </a:extLst>
                </p:cNvPr>
                <p:cNvSpPr txBox="1"/>
                <p:nvPr/>
              </p:nvSpPr>
              <p:spPr>
                <a:xfrm>
                  <a:off x="4605767" y="2636912"/>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34" name="TextovéPole 13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605767" y="2636912"/>
                  <a:ext cx="187089" cy="261225"/>
                </a:xfrm>
                <a:prstGeom prst="rect">
                  <a:avLst/>
                </a:prstGeom>
                <a:blipFill>
                  <a:blip r:embed="rId7"/>
                  <a:stretch>
                    <a:fillRect l="-10000"/>
                  </a:stretch>
                </a:blipFill>
              </p:spPr>
              <p:txBody>
                <a:bodyPr/>
                <a:lstStyle/>
                <a:p>
                  <a:r>
                    <a:rPr lang="cs-CZ">
                      <a:noFill/>
                    </a:rPr>
                    <a:t> </a:t>
                  </a:r>
                </a:p>
              </p:txBody>
            </p:sp>
          </mc:Fallback>
        </mc:AlternateContent>
      </p:grpSp>
      <p:grpSp>
        <p:nvGrpSpPr>
          <p:cNvPr id="9" name="Skupina 8"/>
          <p:cNvGrpSpPr/>
          <p:nvPr/>
        </p:nvGrpSpPr>
        <p:grpSpPr>
          <a:xfrm>
            <a:off x="5973740" y="1890928"/>
            <a:ext cx="1766612" cy="1328946"/>
            <a:chOff x="5973740" y="1890928"/>
            <a:chExt cx="1766612" cy="1328946"/>
          </a:xfrm>
        </p:grpSpPr>
        <p:grpSp>
          <p:nvGrpSpPr>
            <p:cNvPr id="36" name="Skupina 35"/>
            <p:cNvGrpSpPr/>
            <p:nvPr/>
          </p:nvGrpSpPr>
          <p:grpSpPr>
            <a:xfrm>
              <a:off x="6374607" y="1890928"/>
              <a:ext cx="1365745" cy="1328946"/>
              <a:chOff x="6374607" y="2100054"/>
              <a:chExt cx="1365745" cy="1328946"/>
            </a:xfrm>
          </p:grpSpPr>
          <p:cxnSp>
            <p:nvCxnSpPr>
              <p:cNvPr id="103" name="Přímá spojnice 102">
                <a:extLst>
                  <a:ext uri="{FF2B5EF4-FFF2-40B4-BE49-F238E27FC236}">
                    <a16:creationId xmlns:a16="http://schemas.microsoft.com/office/drawing/2014/main" id="{1A8E3DAD-B6C4-40D4-9CE0-16917D2F95E3}"/>
                  </a:ext>
                </a:extLst>
              </p:cNvPr>
              <p:cNvCxnSpPr/>
              <p:nvPr/>
            </p:nvCxnSpPr>
            <p:spPr>
              <a:xfrm>
                <a:off x="6379359" y="2100054"/>
                <a:ext cx="0" cy="132894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Přímá spojnice 110">
                <a:extLst>
                  <a:ext uri="{FF2B5EF4-FFF2-40B4-BE49-F238E27FC236}">
                    <a16:creationId xmlns:a16="http://schemas.microsoft.com/office/drawing/2014/main" id="{366013F4-C598-4589-BCA9-4D63C7A09A98}"/>
                  </a:ext>
                </a:extLst>
              </p:cNvPr>
              <p:cNvCxnSpPr/>
              <p:nvPr/>
            </p:nvCxnSpPr>
            <p:spPr>
              <a:xfrm>
                <a:off x="6374607" y="2947951"/>
                <a:ext cx="1365745"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7" name="Přímá spojnice 126">
                <a:extLst>
                  <a:ext uri="{FF2B5EF4-FFF2-40B4-BE49-F238E27FC236}">
                    <a16:creationId xmlns:a16="http://schemas.microsoft.com/office/drawing/2014/main" id="{F1012CB4-74D9-4DC7-84BD-B0CB720F5659}"/>
                  </a:ext>
                </a:extLst>
              </p:cNvPr>
              <p:cNvCxnSpPr/>
              <p:nvPr/>
            </p:nvCxnSpPr>
            <p:spPr>
              <a:xfrm>
                <a:off x="6377919" y="3046313"/>
                <a:ext cx="45085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Přímá spojnice 134">
                <a:extLst>
                  <a:ext uri="{FF2B5EF4-FFF2-40B4-BE49-F238E27FC236}">
                    <a16:creationId xmlns:a16="http://schemas.microsoft.com/office/drawing/2014/main" id="{906A2621-6FF0-4E69-B93F-0FD3D7509E11}"/>
                  </a:ext>
                </a:extLst>
              </p:cNvPr>
              <p:cNvCxnSpPr/>
              <p:nvPr/>
            </p:nvCxnSpPr>
            <p:spPr>
              <a:xfrm flipH="1">
                <a:off x="6828770" y="2261504"/>
                <a:ext cx="795343" cy="795345"/>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TextovéPole 136">
                    <a:extLst>
                      <a:ext uri="{FF2B5EF4-FFF2-40B4-BE49-F238E27FC236}">
                        <a16:creationId xmlns:a16="http://schemas.microsoft.com/office/drawing/2014/main" id="{1129F341-0890-4352-8ECF-8AB4C01D6AF5}"/>
                      </a:ext>
                    </a:extLst>
                  </p:cNvPr>
                  <p:cNvSpPr txBox="1"/>
                  <p:nvPr/>
                </p:nvSpPr>
                <p:spPr>
                  <a:xfrm>
                    <a:off x="6765988" y="2720359"/>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37" name="TextovéPole 136">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6765988" y="2720359"/>
                    <a:ext cx="187089" cy="261225"/>
                  </a:xfrm>
                  <a:prstGeom prst="rect">
                    <a:avLst/>
                  </a:prstGeom>
                  <a:blipFill>
                    <a:blip r:embed="rId7"/>
                    <a:stretch>
                      <a:fillRect l="-6452"/>
                    </a:stretch>
                  </a:blipFill>
                </p:spPr>
                <p:txBody>
                  <a:bodyPr/>
                  <a:lstStyle/>
                  <a:p>
                    <a:r>
                      <a:rPr lang="cs-CZ">
                        <a:noFill/>
                      </a:rPr>
                      <a:t> </a:t>
                    </a:r>
                  </a:p>
                </p:txBody>
              </p:sp>
            </mc:Fallback>
          </mc:AlternateContent>
          <p:cxnSp>
            <p:nvCxnSpPr>
              <p:cNvPr id="136" name="Přímá spojnice 135">
                <a:extLst>
                  <a:ext uri="{FF2B5EF4-FFF2-40B4-BE49-F238E27FC236}">
                    <a16:creationId xmlns:a16="http://schemas.microsoft.com/office/drawing/2014/main" id="{906A2621-6FF0-4E69-B93F-0FD3D7509E11}"/>
                  </a:ext>
                </a:extLst>
              </p:cNvPr>
              <p:cNvCxnSpPr/>
              <p:nvPr/>
            </p:nvCxnSpPr>
            <p:spPr>
              <a:xfrm>
                <a:off x="6845520" y="2937633"/>
                <a:ext cx="0" cy="110599"/>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9" name="TextovéPole 138">
                  <a:extLst>
                    <a:ext uri="{FF2B5EF4-FFF2-40B4-BE49-F238E27FC236}">
                      <a16:creationId xmlns:a16="http://schemas.microsoft.com/office/drawing/2014/main" id="{1129F341-0890-4352-8ECF-8AB4C01D6AF5}"/>
                    </a:ext>
                  </a:extLst>
                </p:cNvPr>
                <p:cNvSpPr txBox="1"/>
                <p:nvPr/>
              </p:nvSpPr>
              <p:spPr>
                <a:xfrm>
                  <a:off x="5973740" y="2708920"/>
                  <a:ext cx="436570" cy="257699"/>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cs-CZ" sz="1100" b="0" i="1" smtClean="0">
                            <a:latin typeface="Cambria Math" panose="02040503050406030204" pitchFamily="18" charset="0"/>
                          </a:rPr>
                          <m:t>𝑋</m:t>
                        </m:r>
                        <m:r>
                          <a:rPr lang="en-GB" sz="1100" b="0" i="1" smtClean="0">
                            <a:latin typeface="Cambria Math" panose="02040503050406030204" pitchFamily="18" charset="0"/>
                          </a:rPr>
                          <m:t>−</m:t>
                        </m:r>
                        <m:r>
                          <a:rPr lang="cs-CZ" sz="1100" b="0" i="1" smtClean="0">
                            <a:latin typeface="Cambria Math" panose="02040503050406030204" pitchFamily="18" charset="0"/>
                          </a:rPr>
                          <m:t>𝐶</m:t>
                        </m:r>
                      </m:oMath>
                    </m:oMathPara>
                  </a14:m>
                  <a:endParaRPr lang="en-GB" sz="1100" i="1" baseline="-25000" dirty="0"/>
                </a:p>
              </p:txBody>
            </p:sp>
          </mc:Choice>
          <mc:Fallback xmlns="">
            <p:sp>
              <p:nvSpPr>
                <p:cNvPr id="139" name="TextovéPole 13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5973740" y="2708920"/>
                  <a:ext cx="436570" cy="257699"/>
                </a:xfrm>
                <a:prstGeom prst="rect">
                  <a:avLst/>
                </a:prstGeom>
                <a:blipFill>
                  <a:blip r:embed="rId15"/>
                  <a:stretch>
                    <a:fillRect l="-4167"/>
                  </a:stretch>
                </a:blipFill>
              </p:spPr>
              <p:txBody>
                <a:bodyPr/>
                <a:lstStyle/>
                <a:p>
                  <a:r>
                    <a:rPr lang="cs-CZ">
                      <a:noFill/>
                    </a:rPr>
                    <a:t> </a:t>
                  </a:r>
                </a:p>
              </p:txBody>
            </p:sp>
          </mc:Fallback>
        </mc:AlternateContent>
      </p:grpSp>
      <p:grpSp>
        <p:nvGrpSpPr>
          <p:cNvPr id="10" name="Skupina 9"/>
          <p:cNvGrpSpPr/>
          <p:nvPr/>
        </p:nvGrpSpPr>
        <p:grpSpPr>
          <a:xfrm>
            <a:off x="5989108" y="3548521"/>
            <a:ext cx="1735876" cy="1284397"/>
            <a:chOff x="5989108" y="3548521"/>
            <a:chExt cx="1735876" cy="1284397"/>
          </a:xfrm>
        </p:grpSpPr>
        <p:cxnSp>
          <p:nvCxnSpPr>
            <p:cNvPr id="109" name="Přímá spojnice 108">
              <a:extLst>
                <a:ext uri="{FF2B5EF4-FFF2-40B4-BE49-F238E27FC236}">
                  <a16:creationId xmlns:a16="http://schemas.microsoft.com/office/drawing/2014/main" id="{1A8E3DAD-B6C4-40D4-9CE0-16917D2F95E3}"/>
                </a:ext>
              </a:extLst>
            </p:cNvPr>
            <p:cNvCxnSpPr/>
            <p:nvPr/>
          </p:nvCxnSpPr>
          <p:spPr>
            <a:xfrm>
              <a:off x="6386549" y="3810680"/>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Přímá spojnice 111">
              <a:extLst>
                <a:ext uri="{FF2B5EF4-FFF2-40B4-BE49-F238E27FC236}">
                  <a16:creationId xmlns:a16="http://schemas.microsoft.com/office/drawing/2014/main" id="{366013F4-C598-4589-BCA9-4D63C7A09A98}"/>
                </a:ext>
              </a:extLst>
            </p:cNvPr>
            <p:cNvCxnSpPr/>
            <p:nvPr/>
          </p:nvCxnSpPr>
          <p:spPr>
            <a:xfrm>
              <a:off x="6389481" y="4403026"/>
              <a:ext cx="1145252"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3" name="TextovéPole 112">
              <a:extLst>
                <a:ext uri="{FF2B5EF4-FFF2-40B4-BE49-F238E27FC236}">
                  <a16:creationId xmlns:a16="http://schemas.microsoft.com/office/drawing/2014/main" id="{08463747-ADBE-47DD-BD10-8F53E0250636}"/>
                </a:ext>
              </a:extLst>
            </p:cNvPr>
            <p:cNvSpPr txBox="1"/>
            <p:nvPr/>
          </p:nvSpPr>
          <p:spPr>
            <a:xfrm>
              <a:off x="6288507" y="3548521"/>
              <a:ext cx="1436477"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Long put </a:t>
              </a:r>
              <a:endParaRPr lang="en-GB" sz="1200" b="1" dirty="0">
                <a:latin typeface="Cambria Math" panose="02040503050406030204" pitchFamily="18" charset="0"/>
                <a:ea typeface="Cambria Math" panose="02040503050406030204" pitchFamily="18" charset="0"/>
              </a:endParaRPr>
            </a:p>
          </p:txBody>
        </p:sp>
        <p:cxnSp>
          <p:nvCxnSpPr>
            <p:cNvPr id="114" name="Přímá spojnice 113">
              <a:extLst>
                <a:ext uri="{FF2B5EF4-FFF2-40B4-BE49-F238E27FC236}">
                  <a16:creationId xmlns:a16="http://schemas.microsoft.com/office/drawing/2014/main" id="{F1012CB4-74D9-4DC7-84BD-B0CB720F5659}"/>
                </a:ext>
              </a:extLst>
            </p:cNvPr>
            <p:cNvCxnSpPr/>
            <p:nvPr/>
          </p:nvCxnSpPr>
          <p:spPr>
            <a:xfrm>
              <a:off x="6851835" y="4611643"/>
              <a:ext cx="690582"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ovéPole 114">
                  <a:extLst>
                    <a:ext uri="{FF2B5EF4-FFF2-40B4-BE49-F238E27FC236}">
                      <a16:creationId xmlns:a16="http://schemas.microsoft.com/office/drawing/2014/main" id="{1129F341-0890-4352-8ECF-8AB4C01D6AF5}"/>
                    </a:ext>
                  </a:extLst>
                </p:cNvPr>
                <p:cNvSpPr txBox="1"/>
                <p:nvPr/>
              </p:nvSpPr>
              <p:spPr>
                <a:xfrm>
                  <a:off x="5989108" y="4575219"/>
                  <a:ext cx="410797" cy="257699"/>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cs-CZ" sz="1100" b="0" i="1" smtClean="0">
                            <a:latin typeface="Cambria Math" panose="02040503050406030204" pitchFamily="18" charset="0"/>
                          </a:rPr>
                          <m:t>𝐶</m:t>
                        </m:r>
                        <m:r>
                          <a:rPr lang="cs-CZ" sz="1100" b="0" i="1" smtClean="0">
                            <a:latin typeface="Cambria Math" panose="02040503050406030204" pitchFamily="18" charset="0"/>
                          </a:rPr>
                          <m:t>−</m:t>
                        </m:r>
                        <m:r>
                          <a:rPr lang="cs-CZ" sz="1100" b="0" i="1" smtClean="0">
                            <a:latin typeface="Cambria Math" panose="02040503050406030204" pitchFamily="18" charset="0"/>
                          </a:rPr>
                          <m:t>𝑋</m:t>
                        </m:r>
                      </m:oMath>
                    </m:oMathPara>
                  </a14:m>
                  <a:endParaRPr lang="cs-CZ" sz="1100" i="1" baseline="-25000" dirty="0"/>
                </a:p>
              </p:txBody>
            </p:sp>
          </mc:Choice>
          <mc:Fallback xmlns="">
            <p:sp>
              <p:nvSpPr>
                <p:cNvPr id="115" name="TextovéPole 114">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5989108" y="4575219"/>
                  <a:ext cx="410797" cy="257699"/>
                </a:xfrm>
                <a:prstGeom prst="rect">
                  <a:avLst/>
                </a:prstGeom>
                <a:blipFill>
                  <a:blip r:embed="rId16"/>
                  <a:stretch>
                    <a:fillRect l="-7353"/>
                  </a:stretch>
                </a:blipFill>
              </p:spPr>
              <p:txBody>
                <a:bodyPr/>
                <a:lstStyle/>
                <a:p>
                  <a:r>
                    <a:rPr lang="cs-CZ">
                      <a:noFill/>
                    </a:rPr>
                    <a:t> </a:t>
                  </a:r>
                </a:p>
              </p:txBody>
            </p:sp>
          </mc:Fallback>
        </mc:AlternateContent>
        <p:cxnSp>
          <p:nvCxnSpPr>
            <p:cNvPr id="116" name="Přímá spojnice 115">
              <a:extLst>
                <a:ext uri="{FF2B5EF4-FFF2-40B4-BE49-F238E27FC236}">
                  <a16:creationId xmlns:a16="http://schemas.microsoft.com/office/drawing/2014/main" id="{906A2621-6FF0-4E69-B93F-0FD3D7509E11}"/>
                </a:ext>
              </a:extLst>
            </p:cNvPr>
            <p:cNvCxnSpPr/>
            <p:nvPr/>
          </p:nvCxnSpPr>
          <p:spPr>
            <a:xfrm flipH="1" flipV="1">
              <a:off x="6384537" y="4155656"/>
              <a:ext cx="467298" cy="453425"/>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ovéPole 107">
                  <a:extLst>
                    <a:ext uri="{FF2B5EF4-FFF2-40B4-BE49-F238E27FC236}">
                      <a16:creationId xmlns:a16="http://schemas.microsoft.com/office/drawing/2014/main" id="{1129F341-0890-4352-8ECF-8AB4C01D6AF5}"/>
                    </a:ext>
                  </a:extLst>
                </p:cNvPr>
                <p:cNvSpPr txBox="1"/>
                <p:nvPr/>
              </p:nvSpPr>
              <p:spPr>
                <a:xfrm>
                  <a:off x="6772640" y="4183540"/>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cs-CZ" sz="1100" b="0" i="1" smtClean="0">
                            <a:latin typeface="Cambria Math" panose="02040503050406030204" pitchFamily="18" charset="0"/>
                          </a:rPr>
                          <m:t>𝑋</m:t>
                        </m:r>
                      </m:oMath>
                    </m:oMathPara>
                  </a14:m>
                  <a:endParaRPr lang="cs-CZ" sz="1100" i="1" baseline="-25000" dirty="0"/>
                </a:p>
              </p:txBody>
            </p:sp>
          </mc:Choice>
          <mc:Fallback xmlns="">
            <p:sp>
              <p:nvSpPr>
                <p:cNvPr id="108" name="TextovéPole 107">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6772640" y="4183540"/>
                  <a:ext cx="187089" cy="261225"/>
                </a:xfrm>
                <a:prstGeom prst="rect">
                  <a:avLst/>
                </a:prstGeom>
                <a:blipFill>
                  <a:blip r:embed="rId17"/>
                  <a:stretch>
                    <a:fillRect l="-6452"/>
                  </a:stretch>
                </a:blipFill>
              </p:spPr>
              <p:txBody>
                <a:bodyPr/>
                <a:lstStyle/>
                <a:p>
                  <a:r>
                    <a:rPr lang="cs-CZ">
                      <a:noFill/>
                    </a:rPr>
                    <a:t> </a:t>
                  </a:r>
                </a:p>
              </p:txBody>
            </p:sp>
          </mc:Fallback>
        </mc:AlternateContent>
        <p:cxnSp>
          <p:nvCxnSpPr>
            <p:cNvPr id="140" name="Přímá spojnice 139">
              <a:extLst>
                <a:ext uri="{FF2B5EF4-FFF2-40B4-BE49-F238E27FC236}">
                  <a16:creationId xmlns:a16="http://schemas.microsoft.com/office/drawing/2014/main" id="{906A2621-6FF0-4E69-B93F-0FD3D7509E11}"/>
                </a:ext>
              </a:extLst>
            </p:cNvPr>
            <p:cNvCxnSpPr/>
            <p:nvPr/>
          </p:nvCxnSpPr>
          <p:spPr>
            <a:xfrm>
              <a:off x="6868636" y="4407628"/>
              <a:ext cx="0" cy="198023"/>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1" name="Přímá spojnice 140">
              <a:extLst>
                <a:ext uri="{FF2B5EF4-FFF2-40B4-BE49-F238E27FC236}">
                  <a16:creationId xmlns:a16="http://schemas.microsoft.com/office/drawing/2014/main" id="{F1012CB4-74D9-4DC7-84BD-B0CB720F5659}"/>
                </a:ext>
              </a:extLst>
            </p:cNvPr>
            <p:cNvCxnSpPr/>
            <p:nvPr/>
          </p:nvCxnSpPr>
          <p:spPr>
            <a:xfrm>
              <a:off x="6410202" y="4618440"/>
              <a:ext cx="421724"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42" name="Tlačítko akce: Zvuk 141">
            <a:hlinkClick r:id="" action="ppaction://noaction" highlightClick="1"/>
          </p:cNvPr>
          <p:cNvSpPr/>
          <p:nvPr/>
        </p:nvSpPr>
        <p:spPr>
          <a:xfrm>
            <a:off x="251520" y="4916393"/>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cs-CZ" sz="1200" b="1" dirty="0" smtClean="0">
                <a:solidFill>
                  <a:srgbClr val="FFFF00"/>
                </a:solidFill>
              </a:rPr>
              <a:t>2</a:t>
            </a:r>
            <a:endParaRPr lang="en-GB" sz="800" dirty="0">
              <a:solidFill>
                <a:srgbClr val="FFFF00"/>
              </a:solidFill>
            </a:endParaRPr>
          </a:p>
        </p:txBody>
      </p:sp>
      <p:sp>
        <p:nvSpPr>
          <p:cNvPr id="143" name="TextovéPole 142"/>
          <p:cNvSpPr txBox="1"/>
          <p:nvPr/>
        </p:nvSpPr>
        <p:spPr>
          <a:xfrm>
            <a:off x="864000" y="4970099"/>
            <a:ext cx="4951099"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Scams on online trading platforms</a:t>
            </a:r>
            <a:endParaRPr lang="en-GB" sz="2200" dirty="0">
              <a:latin typeface="Cambria Math" panose="02040503050406030204" pitchFamily="18" charset="0"/>
              <a:ea typeface="Cambria Math" panose="02040503050406030204" pitchFamily="18" charset="0"/>
            </a:endParaRPr>
          </a:p>
        </p:txBody>
      </p:sp>
      <p:sp>
        <p:nvSpPr>
          <p:cNvPr id="144" name="TextovéPole 143"/>
          <p:cNvSpPr txBox="1"/>
          <p:nvPr/>
        </p:nvSpPr>
        <p:spPr>
          <a:xfrm>
            <a:off x="1187624" y="5290930"/>
            <a:ext cx="6984776"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Seeming simplicity of binary option can hide fraudulent trading</a:t>
            </a:r>
            <a:endParaRPr lang="en-GB" dirty="0">
              <a:latin typeface="Cambria Math" panose="02040503050406030204" pitchFamily="18" charset="0"/>
              <a:ea typeface="Cambria Math" panose="02040503050406030204" pitchFamily="18" charset="0"/>
            </a:endParaRPr>
          </a:p>
        </p:txBody>
      </p:sp>
      <p:sp>
        <p:nvSpPr>
          <p:cNvPr id="106" name="TextovéPole 105"/>
          <p:cNvSpPr txBox="1"/>
          <p:nvPr/>
        </p:nvSpPr>
        <p:spPr>
          <a:xfrm>
            <a:off x="1187624" y="5575116"/>
            <a:ext cx="7704856"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Scams include: manipulation with the exercise price and the expiration time, hidden fees, overstatement of returns</a:t>
            </a:r>
            <a:endParaRPr lang="en-GB"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3910824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4 2.96296E-6 L -2.77778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par>
                          <p:cTn id="78" fill="hold">
                            <p:stCondLst>
                              <p:cond delay="11550"/>
                            </p:stCondLst>
                            <p:childTnLst>
                              <p:par>
                                <p:cTn id="79" presetID="22" presetClass="entr" presetSubtype="8" fill="hold" grpId="0" nodeType="afterEffect">
                                  <p:stCondLst>
                                    <p:cond delay="0"/>
                                  </p:stCondLst>
                                  <p:iterate type="lt">
                                    <p:tmPct val="10000"/>
                                  </p:iterate>
                                  <p:childTnLst>
                                    <p:set>
                                      <p:cBhvr>
                                        <p:cTn id="80" dur="1" fill="hold">
                                          <p:stCondLst>
                                            <p:cond delay="0"/>
                                          </p:stCondLst>
                                        </p:cTn>
                                        <p:tgtEl>
                                          <p:spTgt spid="59"/>
                                        </p:tgtEl>
                                        <p:attrNameLst>
                                          <p:attrName>style.visibility</p:attrName>
                                        </p:attrNameLst>
                                      </p:cBhvr>
                                      <p:to>
                                        <p:strVal val="visible"/>
                                      </p:to>
                                    </p:set>
                                    <p:animEffect transition="in" filter="wipe(left)">
                                      <p:cBhvr>
                                        <p:cTn id="81" dur="500"/>
                                        <p:tgtEl>
                                          <p:spTgt spid="59"/>
                                        </p:tgtEl>
                                      </p:cBhvr>
                                    </p:animEffect>
                                  </p:childTnLst>
                                </p:cTn>
                              </p:par>
                              <p:par>
                                <p:cTn id="82" presetID="1" presetClass="entr" presetSubtype="0" fill="hold" grpId="1" nodeType="withEffect">
                                  <p:stCondLst>
                                    <p:cond delay="0"/>
                                  </p:stCondLst>
                                  <p:iterate type="lt">
                                    <p:tmAbs val="0"/>
                                  </p:iterate>
                                  <p:childTnLst>
                                    <p:set>
                                      <p:cBhvr>
                                        <p:cTn id="83" dur="1" fill="hold">
                                          <p:stCondLst>
                                            <p:cond delay="11999"/>
                                          </p:stCondLst>
                                        </p:cTn>
                                        <p:tgtEl>
                                          <p:spTgt spid="5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cpL01S02_Clip_2_1.wav"/>
                                        </p:tgtEl>
                                      </p:cMediaNode>
                                    </p:audio>
                                  </p:subTnLst>
                                </p:cTn>
                              </p:par>
                              <p:par>
                                <p:cTn id="84" presetID="9" presetClass="entr" presetSubtype="0" fill="hold" grpId="2"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dissolve">
                                      <p:cBhvr>
                                        <p:cTn id="86" dur="500"/>
                                        <p:tgtEl>
                                          <p:spTgt spid="16"/>
                                        </p:tgtEl>
                                      </p:cBhvr>
                                    </p:animEffect>
                                  </p:childTnLst>
                                </p:cTn>
                              </p:par>
                              <p:par>
                                <p:cTn id="87" presetID="64" presetClass="path" presetSubtype="0" accel="50000" decel="50000" fill="hold" nodeType="withEffect">
                                  <p:stCondLst>
                                    <p:cond delay="0"/>
                                  </p:stCondLst>
                                  <p:childTnLst>
                                    <p:animMotion origin="layout" path="M 0.02986 0.04004 L 0.0276 -0.1419 " pathEditMode="relative" rAng="0" ptsTypes="AA">
                                      <p:cBhvr>
                                        <p:cTn id="88" dur="1000" fill="hold"/>
                                        <p:tgtEl>
                                          <p:spTgt spid="40"/>
                                        </p:tgtEl>
                                        <p:attrNameLst>
                                          <p:attrName>ppt_x</p:attrName>
                                          <p:attrName>ppt_y</p:attrName>
                                        </p:attrNameLst>
                                      </p:cBhvr>
                                      <p:rCtr x="-122" y="-9097"/>
                                    </p:animMotion>
                                  </p:childTnLst>
                                </p:cTn>
                              </p:par>
                              <p:par>
                                <p:cTn id="89" presetID="64" presetClass="path" presetSubtype="0" accel="50000" decel="50000" fill="hold" nodeType="withEffect">
                                  <p:stCondLst>
                                    <p:cond delay="0"/>
                                  </p:stCondLst>
                                  <p:childTnLst>
                                    <p:animMotion origin="layout" path="M 0.02847 0.04329 L 0.02621 -0.23657 " pathEditMode="fixed" rAng="0" ptsTypes="AA">
                                      <p:cBhvr>
                                        <p:cTn id="90" dur="1000" fill="hold"/>
                                        <p:tgtEl>
                                          <p:spTgt spid="53"/>
                                        </p:tgtEl>
                                        <p:attrNameLst>
                                          <p:attrName>ppt_x</p:attrName>
                                          <p:attrName>ppt_y</p:attrName>
                                        </p:attrNameLst>
                                      </p:cBhvr>
                                      <p:rCtr x="-122" y="-14005"/>
                                    </p:animMotion>
                                  </p:childTnLst>
                                </p:cTn>
                              </p:par>
                            </p:childTnLst>
                          </p:cTn>
                        </p:par>
                        <p:par>
                          <p:cTn id="91" fill="hold">
                            <p:stCondLst>
                              <p:cond delay="23550"/>
                            </p:stCondLst>
                            <p:childTnLst>
                              <p:par>
                                <p:cTn id="92" presetID="2" presetClass="exit" presetSubtype="4" fill="hold" nodeType="afterEffect">
                                  <p:stCondLst>
                                    <p:cond delay="0"/>
                                  </p:stCondLst>
                                  <p:childTnLst>
                                    <p:anim calcmode="lin" valueType="num">
                                      <p:cBhvr additive="base">
                                        <p:cTn id="93" dur="500"/>
                                        <p:tgtEl>
                                          <p:spTgt spid="40"/>
                                        </p:tgtEl>
                                        <p:attrNameLst>
                                          <p:attrName>ppt_x</p:attrName>
                                        </p:attrNameLst>
                                      </p:cBhvr>
                                      <p:tavLst>
                                        <p:tav tm="0">
                                          <p:val>
                                            <p:strVal val="ppt_x"/>
                                          </p:val>
                                        </p:tav>
                                        <p:tav tm="100000">
                                          <p:val>
                                            <p:strVal val="ppt_x"/>
                                          </p:val>
                                        </p:tav>
                                      </p:tavLst>
                                    </p:anim>
                                    <p:anim calcmode="lin" valueType="num">
                                      <p:cBhvr additive="base">
                                        <p:cTn id="94" dur="500"/>
                                        <p:tgtEl>
                                          <p:spTgt spid="40"/>
                                        </p:tgtEl>
                                        <p:attrNameLst>
                                          <p:attrName>ppt_y</p:attrName>
                                        </p:attrNameLst>
                                      </p:cBhvr>
                                      <p:tavLst>
                                        <p:tav tm="0">
                                          <p:val>
                                            <p:strVal val="ppt_y"/>
                                          </p:val>
                                        </p:tav>
                                        <p:tav tm="100000">
                                          <p:val>
                                            <p:strVal val="1+ppt_h/2"/>
                                          </p:val>
                                        </p:tav>
                                      </p:tavLst>
                                    </p:anim>
                                    <p:set>
                                      <p:cBhvr>
                                        <p:cTn id="95" dur="1" fill="hold">
                                          <p:stCondLst>
                                            <p:cond delay="499"/>
                                          </p:stCondLst>
                                        </p:cTn>
                                        <p:tgtEl>
                                          <p:spTgt spid="40"/>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53"/>
                                        </p:tgtEl>
                                        <p:attrNameLst>
                                          <p:attrName>ppt_x</p:attrName>
                                        </p:attrNameLst>
                                      </p:cBhvr>
                                      <p:tavLst>
                                        <p:tav tm="0">
                                          <p:val>
                                            <p:strVal val="ppt_x"/>
                                          </p:val>
                                        </p:tav>
                                        <p:tav tm="100000">
                                          <p:val>
                                            <p:strVal val="ppt_x"/>
                                          </p:val>
                                        </p:tav>
                                      </p:tavLst>
                                    </p:anim>
                                    <p:anim calcmode="lin" valueType="num">
                                      <p:cBhvr additive="base">
                                        <p:cTn id="98" dur="500"/>
                                        <p:tgtEl>
                                          <p:spTgt spid="53"/>
                                        </p:tgtEl>
                                        <p:attrNameLst>
                                          <p:attrName>ppt_y</p:attrName>
                                        </p:attrNameLst>
                                      </p:cBhvr>
                                      <p:tavLst>
                                        <p:tav tm="0">
                                          <p:val>
                                            <p:strVal val="ppt_y"/>
                                          </p:val>
                                        </p:tav>
                                        <p:tav tm="100000">
                                          <p:val>
                                            <p:strVal val="1+ppt_h/2"/>
                                          </p:val>
                                        </p:tav>
                                      </p:tavLst>
                                    </p:anim>
                                    <p:set>
                                      <p:cBhvr>
                                        <p:cTn id="99" dur="1" fill="hold">
                                          <p:stCondLst>
                                            <p:cond delay="499"/>
                                          </p:stCondLst>
                                        </p:cTn>
                                        <p:tgtEl>
                                          <p:spTgt spid="53"/>
                                        </p:tgtEl>
                                        <p:attrNameLst>
                                          <p:attrName>style.visibility</p:attrName>
                                        </p:attrNameLst>
                                      </p:cBhvr>
                                      <p:to>
                                        <p:strVal val="hidden"/>
                                      </p:to>
                                    </p:set>
                                  </p:childTnLst>
                                </p:cTn>
                              </p:par>
                              <p:par>
                                <p:cTn id="100" presetID="64" presetClass="path" presetSubtype="0" accel="50000" decel="50000" fill="hold" nodeType="withEffect">
                                  <p:stCondLst>
                                    <p:cond delay="0"/>
                                  </p:stCondLst>
                                  <p:childTnLst>
                                    <p:animMotion origin="layout" path="M 0.01025 0.04166 L 0.00799 -0.14028 " pathEditMode="relative" rAng="0" ptsTypes="AA">
                                      <p:cBhvr>
                                        <p:cTn id="101" dur="1000" fill="hold"/>
                                        <p:tgtEl>
                                          <p:spTgt spid="41"/>
                                        </p:tgtEl>
                                        <p:attrNameLst>
                                          <p:attrName>ppt_x</p:attrName>
                                          <p:attrName>ppt_y</p:attrName>
                                        </p:attrNameLst>
                                      </p:cBhvr>
                                      <p:rCtr x="-122" y="-9097"/>
                                    </p:animMotion>
                                  </p:childTnLst>
                                </p:cTn>
                              </p:par>
                              <p:par>
                                <p:cTn id="102" presetID="64" presetClass="path" presetSubtype="0" accel="50000" decel="50000" fill="hold" nodeType="withEffect">
                                  <p:stCondLst>
                                    <p:cond delay="0"/>
                                  </p:stCondLst>
                                  <p:childTnLst>
                                    <p:animMotion origin="layout" path="M 0.00868 0.04237 L 0.00643 -0.2375 " pathEditMode="fixed" rAng="0" ptsTypes="AA">
                                      <p:cBhvr>
                                        <p:cTn id="103" dur="1000" fill="hold"/>
                                        <p:tgtEl>
                                          <p:spTgt spid="54"/>
                                        </p:tgtEl>
                                        <p:attrNameLst>
                                          <p:attrName>ppt_x</p:attrName>
                                          <p:attrName>ppt_y</p:attrName>
                                        </p:attrNameLst>
                                      </p:cBhvr>
                                      <p:rCtr x="-122" y="-14005"/>
                                    </p:animMotion>
                                  </p:childTnLst>
                                </p:cTn>
                              </p:par>
                            </p:childTnLst>
                          </p:cTn>
                        </p:par>
                        <p:par>
                          <p:cTn id="104" fill="hold">
                            <p:stCondLst>
                              <p:cond delay="24550"/>
                            </p:stCondLst>
                            <p:childTnLst>
                              <p:par>
                                <p:cTn id="105" presetID="2" presetClass="exit" presetSubtype="4" fill="hold" nodeType="afterEffect">
                                  <p:stCondLst>
                                    <p:cond delay="0"/>
                                  </p:stCondLst>
                                  <p:childTnLst>
                                    <p:anim calcmode="lin" valueType="num">
                                      <p:cBhvr additive="base">
                                        <p:cTn id="106" dur="500"/>
                                        <p:tgtEl>
                                          <p:spTgt spid="41"/>
                                        </p:tgtEl>
                                        <p:attrNameLst>
                                          <p:attrName>ppt_x</p:attrName>
                                        </p:attrNameLst>
                                      </p:cBhvr>
                                      <p:tavLst>
                                        <p:tav tm="0">
                                          <p:val>
                                            <p:strVal val="ppt_x"/>
                                          </p:val>
                                        </p:tav>
                                        <p:tav tm="100000">
                                          <p:val>
                                            <p:strVal val="ppt_x"/>
                                          </p:val>
                                        </p:tav>
                                      </p:tavLst>
                                    </p:anim>
                                    <p:anim calcmode="lin" valueType="num">
                                      <p:cBhvr additive="base">
                                        <p:cTn id="107" dur="500"/>
                                        <p:tgtEl>
                                          <p:spTgt spid="41"/>
                                        </p:tgtEl>
                                        <p:attrNameLst>
                                          <p:attrName>ppt_y</p:attrName>
                                        </p:attrNameLst>
                                      </p:cBhvr>
                                      <p:tavLst>
                                        <p:tav tm="0">
                                          <p:val>
                                            <p:strVal val="ppt_y"/>
                                          </p:val>
                                        </p:tav>
                                        <p:tav tm="100000">
                                          <p:val>
                                            <p:strVal val="1+ppt_h/2"/>
                                          </p:val>
                                        </p:tav>
                                      </p:tavLst>
                                    </p:anim>
                                    <p:set>
                                      <p:cBhvr>
                                        <p:cTn id="108" dur="1" fill="hold">
                                          <p:stCondLst>
                                            <p:cond delay="499"/>
                                          </p:stCondLst>
                                        </p:cTn>
                                        <p:tgtEl>
                                          <p:spTgt spid="41"/>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54"/>
                                        </p:tgtEl>
                                        <p:attrNameLst>
                                          <p:attrName>ppt_x</p:attrName>
                                        </p:attrNameLst>
                                      </p:cBhvr>
                                      <p:tavLst>
                                        <p:tav tm="0">
                                          <p:val>
                                            <p:strVal val="ppt_x"/>
                                          </p:val>
                                        </p:tav>
                                        <p:tav tm="100000">
                                          <p:val>
                                            <p:strVal val="ppt_x"/>
                                          </p:val>
                                        </p:tav>
                                      </p:tavLst>
                                    </p:anim>
                                    <p:anim calcmode="lin" valueType="num">
                                      <p:cBhvr additive="base">
                                        <p:cTn id="111" dur="500"/>
                                        <p:tgtEl>
                                          <p:spTgt spid="54"/>
                                        </p:tgtEl>
                                        <p:attrNameLst>
                                          <p:attrName>ppt_y</p:attrName>
                                        </p:attrNameLst>
                                      </p:cBhvr>
                                      <p:tavLst>
                                        <p:tav tm="0">
                                          <p:val>
                                            <p:strVal val="ppt_y"/>
                                          </p:val>
                                        </p:tav>
                                        <p:tav tm="100000">
                                          <p:val>
                                            <p:strVal val="1+ppt_h/2"/>
                                          </p:val>
                                        </p:tav>
                                      </p:tavLst>
                                    </p:anim>
                                    <p:set>
                                      <p:cBhvr>
                                        <p:cTn id="112" dur="1" fill="hold">
                                          <p:stCondLst>
                                            <p:cond delay="499"/>
                                          </p:stCondLst>
                                        </p:cTn>
                                        <p:tgtEl>
                                          <p:spTgt spid="54"/>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0.00955 0.0412 L -0.01181 -0.14074 " pathEditMode="relative" rAng="0" ptsTypes="AA">
                                      <p:cBhvr>
                                        <p:cTn id="114" dur="1000" fill="hold"/>
                                        <p:tgtEl>
                                          <p:spTgt spid="43"/>
                                        </p:tgtEl>
                                        <p:attrNameLst>
                                          <p:attrName>ppt_x</p:attrName>
                                          <p:attrName>ppt_y</p:attrName>
                                        </p:attrNameLst>
                                      </p:cBhvr>
                                      <p:rCtr x="-122" y="-9097"/>
                                    </p:animMotion>
                                  </p:childTnLst>
                                </p:cTn>
                              </p:par>
                              <p:par>
                                <p:cTn id="115" presetID="64" presetClass="path" presetSubtype="0" accel="50000" decel="50000" fill="hold" nodeType="withEffect">
                                  <p:stCondLst>
                                    <p:cond delay="0"/>
                                  </p:stCondLst>
                                  <p:childTnLst>
                                    <p:animMotion origin="layout" path="M -0.01094 0.04329 L -0.0132 -0.23657 " pathEditMode="fixed" rAng="0" ptsTypes="AA">
                                      <p:cBhvr>
                                        <p:cTn id="116" dur="1000" fill="hold"/>
                                        <p:tgtEl>
                                          <p:spTgt spid="55"/>
                                        </p:tgtEl>
                                        <p:attrNameLst>
                                          <p:attrName>ppt_x</p:attrName>
                                          <p:attrName>ppt_y</p:attrName>
                                        </p:attrNameLst>
                                      </p:cBhvr>
                                      <p:rCtr x="-122" y="-14005"/>
                                    </p:animMotion>
                                  </p:childTnLst>
                                </p:cTn>
                              </p:par>
                            </p:childTnLst>
                          </p:cTn>
                        </p:par>
                        <p:par>
                          <p:cTn id="117" fill="hold">
                            <p:stCondLst>
                              <p:cond delay="25550"/>
                            </p:stCondLst>
                            <p:childTnLst>
                              <p:par>
                                <p:cTn id="118" presetID="2" presetClass="exit" presetSubtype="4" fill="hold" nodeType="afterEffect">
                                  <p:stCondLst>
                                    <p:cond delay="0"/>
                                  </p:stCondLst>
                                  <p:childTnLst>
                                    <p:anim calcmode="lin" valueType="num">
                                      <p:cBhvr additive="base">
                                        <p:cTn id="119" dur="500"/>
                                        <p:tgtEl>
                                          <p:spTgt spid="43"/>
                                        </p:tgtEl>
                                        <p:attrNameLst>
                                          <p:attrName>ppt_x</p:attrName>
                                        </p:attrNameLst>
                                      </p:cBhvr>
                                      <p:tavLst>
                                        <p:tav tm="0">
                                          <p:val>
                                            <p:strVal val="ppt_x"/>
                                          </p:val>
                                        </p:tav>
                                        <p:tav tm="100000">
                                          <p:val>
                                            <p:strVal val="ppt_x"/>
                                          </p:val>
                                        </p:tav>
                                      </p:tavLst>
                                    </p:anim>
                                    <p:anim calcmode="lin" valueType="num">
                                      <p:cBhvr additive="base">
                                        <p:cTn id="120" dur="500"/>
                                        <p:tgtEl>
                                          <p:spTgt spid="43"/>
                                        </p:tgtEl>
                                        <p:attrNameLst>
                                          <p:attrName>ppt_y</p:attrName>
                                        </p:attrNameLst>
                                      </p:cBhvr>
                                      <p:tavLst>
                                        <p:tav tm="0">
                                          <p:val>
                                            <p:strVal val="ppt_y"/>
                                          </p:val>
                                        </p:tav>
                                        <p:tav tm="100000">
                                          <p:val>
                                            <p:strVal val="1+ppt_h/2"/>
                                          </p:val>
                                        </p:tav>
                                      </p:tavLst>
                                    </p:anim>
                                    <p:set>
                                      <p:cBhvr>
                                        <p:cTn id="121" dur="1" fill="hold">
                                          <p:stCondLst>
                                            <p:cond delay="499"/>
                                          </p:stCondLst>
                                        </p:cTn>
                                        <p:tgtEl>
                                          <p:spTgt spid="43"/>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55"/>
                                        </p:tgtEl>
                                        <p:attrNameLst>
                                          <p:attrName>ppt_x</p:attrName>
                                        </p:attrNameLst>
                                      </p:cBhvr>
                                      <p:tavLst>
                                        <p:tav tm="0">
                                          <p:val>
                                            <p:strVal val="ppt_x"/>
                                          </p:val>
                                        </p:tav>
                                        <p:tav tm="100000">
                                          <p:val>
                                            <p:strVal val="ppt_x"/>
                                          </p:val>
                                        </p:tav>
                                      </p:tavLst>
                                    </p:anim>
                                    <p:anim calcmode="lin" valueType="num">
                                      <p:cBhvr additive="base">
                                        <p:cTn id="124" dur="500"/>
                                        <p:tgtEl>
                                          <p:spTgt spid="55"/>
                                        </p:tgtEl>
                                        <p:attrNameLst>
                                          <p:attrName>ppt_y</p:attrName>
                                        </p:attrNameLst>
                                      </p:cBhvr>
                                      <p:tavLst>
                                        <p:tav tm="0">
                                          <p:val>
                                            <p:strVal val="ppt_y"/>
                                          </p:val>
                                        </p:tav>
                                        <p:tav tm="100000">
                                          <p:val>
                                            <p:strVal val="1+ppt_h/2"/>
                                          </p:val>
                                        </p:tav>
                                      </p:tavLst>
                                    </p:anim>
                                    <p:set>
                                      <p:cBhvr>
                                        <p:cTn id="125" dur="1" fill="hold">
                                          <p:stCondLst>
                                            <p:cond delay="499"/>
                                          </p:stCondLst>
                                        </p:cTn>
                                        <p:tgtEl>
                                          <p:spTgt spid="55"/>
                                        </p:tgtEl>
                                        <p:attrNameLst>
                                          <p:attrName>style.visibility</p:attrName>
                                        </p:attrNameLst>
                                      </p:cBhvr>
                                      <p:to>
                                        <p:strVal val="hidden"/>
                                      </p:to>
                                    </p:set>
                                  </p:childTnLst>
                                </p:cTn>
                              </p:par>
                              <p:par>
                                <p:cTn id="126" presetID="64" presetClass="path" presetSubtype="0" accel="50000" decel="50000" fill="hold" nodeType="withEffect">
                                  <p:stCondLst>
                                    <p:cond delay="0"/>
                                  </p:stCondLst>
                                  <p:childTnLst>
                                    <p:animMotion origin="layout" path="M -0.02916 0.04259 L -0.03142 -0.13936 " pathEditMode="relative" rAng="0" ptsTypes="AA">
                                      <p:cBhvr>
                                        <p:cTn id="127" dur="1000" fill="hold"/>
                                        <p:tgtEl>
                                          <p:spTgt spid="42"/>
                                        </p:tgtEl>
                                        <p:attrNameLst>
                                          <p:attrName>ppt_x</p:attrName>
                                          <p:attrName>ppt_y</p:attrName>
                                        </p:attrNameLst>
                                      </p:cBhvr>
                                      <p:rCtr x="-122" y="-9097"/>
                                    </p:animMotion>
                                  </p:childTnLst>
                                </p:cTn>
                              </p:par>
                              <p:par>
                                <p:cTn id="128" presetID="64" presetClass="path" presetSubtype="0" accel="50000" decel="50000" fill="hold" nodeType="withEffect">
                                  <p:stCondLst>
                                    <p:cond delay="0"/>
                                  </p:stCondLst>
                                  <p:childTnLst>
                                    <p:animMotion origin="layout" path="M -0.03055 0.0419 L -0.03281 -0.23796 " pathEditMode="fixed" rAng="0" ptsTypes="AA">
                                      <p:cBhvr>
                                        <p:cTn id="129" dur="1000" fill="hold"/>
                                        <p:tgtEl>
                                          <p:spTgt spid="56"/>
                                        </p:tgtEl>
                                        <p:attrNameLst>
                                          <p:attrName>ppt_x</p:attrName>
                                          <p:attrName>ppt_y</p:attrName>
                                        </p:attrNameLst>
                                      </p:cBhvr>
                                      <p:rCtr x="-122" y="-14005"/>
                                    </p:animMotion>
                                  </p:childTnLst>
                                </p:cTn>
                              </p:par>
                            </p:childTnLst>
                          </p:cTn>
                        </p:par>
                        <p:par>
                          <p:cTn id="130" fill="hold">
                            <p:stCondLst>
                              <p:cond delay="26550"/>
                            </p:stCondLst>
                            <p:childTnLst>
                              <p:par>
                                <p:cTn id="131" presetID="2" presetClass="exit" presetSubtype="4" fill="hold" nodeType="afterEffect">
                                  <p:stCondLst>
                                    <p:cond delay="0"/>
                                  </p:stCondLst>
                                  <p:childTnLst>
                                    <p:anim calcmode="lin" valueType="num">
                                      <p:cBhvr additive="base">
                                        <p:cTn id="132" dur="500"/>
                                        <p:tgtEl>
                                          <p:spTgt spid="42"/>
                                        </p:tgtEl>
                                        <p:attrNameLst>
                                          <p:attrName>ppt_x</p:attrName>
                                        </p:attrNameLst>
                                      </p:cBhvr>
                                      <p:tavLst>
                                        <p:tav tm="0">
                                          <p:val>
                                            <p:strVal val="ppt_x"/>
                                          </p:val>
                                        </p:tav>
                                        <p:tav tm="100000">
                                          <p:val>
                                            <p:strVal val="ppt_x"/>
                                          </p:val>
                                        </p:tav>
                                      </p:tavLst>
                                    </p:anim>
                                    <p:anim calcmode="lin" valueType="num">
                                      <p:cBhvr additive="base">
                                        <p:cTn id="133" dur="500"/>
                                        <p:tgtEl>
                                          <p:spTgt spid="42"/>
                                        </p:tgtEl>
                                        <p:attrNameLst>
                                          <p:attrName>ppt_y</p:attrName>
                                        </p:attrNameLst>
                                      </p:cBhvr>
                                      <p:tavLst>
                                        <p:tav tm="0">
                                          <p:val>
                                            <p:strVal val="ppt_y"/>
                                          </p:val>
                                        </p:tav>
                                        <p:tav tm="100000">
                                          <p:val>
                                            <p:strVal val="1+ppt_h/2"/>
                                          </p:val>
                                        </p:tav>
                                      </p:tavLst>
                                    </p:anim>
                                    <p:set>
                                      <p:cBhvr>
                                        <p:cTn id="134" dur="1" fill="hold">
                                          <p:stCondLst>
                                            <p:cond delay="499"/>
                                          </p:stCondLst>
                                        </p:cTn>
                                        <p:tgtEl>
                                          <p:spTgt spid="42"/>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56"/>
                                        </p:tgtEl>
                                        <p:attrNameLst>
                                          <p:attrName>ppt_x</p:attrName>
                                        </p:attrNameLst>
                                      </p:cBhvr>
                                      <p:tavLst>
                                        <p:tav tm="0">
                                          <p:val>
                                            <p:strVal val="ppt_x"/>
                                          </p:val>
                                        </p:tav>
                                        <p:tav tm="100000">
                                          <p:val>
                                            <p:strVal val="ppt_x"/>
                                          </p:val>
                                        </p:tav>
                                      </p:tavLst>
                                    </p:anim>
                                    <p:anim calcmode="lin" valueType="num">
                                      <p:cBhvr additive="base">
                                        <p:cTn id="137" dur="500"/>
                                        <p:tgtEl>
                                          <p:spTgt spid="56"/>
                                        </p:tgtEl>
                                        <p:attrNameLst>
                                          <p:attrName>ppt_y</p:attrName>
                                        </p:attrNameLst>
                                      </p:cBhvr>
                                      <p:tavLst>
                                        <p:tav tm="0">
                                          <p:val>
                                            <p:strVal val="ppt_y"/>
                                          </p:val>
                                        </p:tav>
                                        <p:tav tm="100000">
                                          <p:val>
                                            <p:strVal val="1+ppt_h/2"/>
                                          </p:val>
                                        </p:tav>
                                      </p:tavLst>
                                    </p:anim>
                                    <p:set>
                                      <p:cBhvr>
                                        <p:cTn id="138" dur="1" fill="hold">
                                          <p:stCondLst>
                                            <p:cond delay="499"/>
                                          </p:stCondLst>
                                        </p:cTn>
                                        <p:tgtEl>
                                          <p:spTgt spid="56"/>
                                        </p:tgtEl>
                                        <p:attrNameLst>
                                          <p:attrName>style.visibility</p:attrName>
                                        </p:attrNameLst>
                                      </p:cBhvr>
                                      <p:to>
                                        <p:strVal val="hidden"/>
                                      </p:to>
                                    </p:set>
                                  </p:childTnLst>
                                </p:cTn>
                              </p:par>
                              <p:par>
                                <p:cTn id="139" presetID="64" presetClass="path" presetSubtype="0" accel="50000" decel="50000" fill="hold" nodeType="withEffect">
                                  <p:stCondLst>
                                    <p:cond delay="0"/>
                                  </p:stCondLst>
                                  <p:childTnLst>
                                    <p:animMotion origin="layout" path="M -0.04896 0.04351 L -0.05122 -0.13843 " pathEditMode="relative" rAng="0" ptsTypes="AA">
                                      <p:cBhvr>
                                        <p:cTn id="140" dur="1000" fill="hold"/>
                                        <p:tgtEl>
                                          <p:spTgt spid="44"/>
                                        </p:tgtEl>
                                        <p:attrNameLst>
                                          <p:attrName>ppt_x</p:attrName>
                                          <p:attrName>ppt_y</p:attrName>
                                        </p:attrNameLst>
                                      </p:cBhvr>
                                      <p:rCtr x="-122" y="-9097"/>
                                    </p:animMotion>
                                  </p:childTnLst>
                                </p:cTn>
                              </p:par>
                              <p:par>
                                <p:cTn id="141" presetID="64" presetClass="path" presetSubtype="0" accel="50000" decel="50000" fill="hold" nodeType="withEffect">
                                  <p:stCondLst>
                                    <p:cond delay="0"/>
                                  </p:stCondLst>
                                  <p:childTnLst>
                                    <p:animMotion origin="layout" path="M -0.05053 0.04098 L -0.05278 -0.23888 " pathEditMode="fixed" rAng="0" ptsTypes="AA">
                                      <p:cBhvr>
                                        <p:cTn id="142" dur="1000" fill="hold"/>
                                        <p:tgtEl>
                                          <p:spTgt spid="58"/>
                                        </p:tgtEl>
                                        <p:attrNameLst>
                                          <p:attrName>ppt_x</p:attrName>
                                          <p:attrName>ppt_y</p:attrName>
                                        </p:attrNameLst>
                                      </p:cBhvr>
                                      <p:rCtr x="-122" y="-14005"/>
                                    </p:animMotion>
                                  </p:childTnLst>
                                </p:cTn>
                              </p:par>
                            </p:childTnLst>
                          </p:cTn>
                        </p:par>
                        <p:par>
                          <p:cTn id="143" fill="hold">
                            <p:stCondLst>
                              <p:cond delay="27550"/>
                            </p:stCondLst>
                            <p:childTnLst>
                              <p:par>
                                <p:cTn id="144" presetID="2" presetClass="exit" presetSubtype="4" fill="hold" nodeType="afterEffect">
                                  <p:stCondLst>
                                    <p:cond delay="0"/>
                                  </p:stCondLst>
                                  <p:childTnLst>
                                    <p:anim calcmode="lin" valueType="num">
                                      <p:cBhvr additive="base">
                                        <p:cTn id="145" dur="500"/>
                                        <p:tgtEl>
                                          <p:spTgt spid="44"/>
                                        </p:tgtEl>
                                        <p:attrNameLst>
                                          <p:attrName>ppt_x</p:attrName>
                                        </p:attrNameLst>
                                      </p:cBhvr>
                                      <p:tavLst>
                                        <p:tav tm="0">
                                          <p:val>
                                            <p:strVal val="ppt_x"/>
                                          </p:val>
                                        </p:tav>
                                        <p:tav tm="100000">
                                          <p:val>
                                            <p:strVal val="ppt_x"/>
                                          </p:val>
                                        </p:tav>
                                      </p:tavLst>
                                    </p:anim>
                                    <p:anim calcmode="lin" valueType="num">
                                      <p:cBhvr additive="base">
                                        <p:cTn id="146" dur="500"/>
                                        <p:tgtEl>
                                          <p:spTgt spid="44"/>
                                        </p:tgtEl>
                                        <p:attrNameLst>
                                          <p:attrName>ppt_y</p:attrName>
                                        </p:attrNameLst>
                                      </p:cBhvr>
                                      <p:tavLst>
                                        <p:tav tm="0">
                                          <p:val>
                                            <p:strVal val="ppt_y"/>
                                          </p:val>
                                        </p:tav>
                                        <p:tav tm="100000">
                                          <p:val>
                                            <p:strVal val="1+ppt_h/2"/>
                                          </p:val>
                                        </p:tav>
                                      </p:tavLst>
                                    </p:anim>
                                    <p:set>
                                      <p:cBhvr>
                                        <p:cTn id="147" dur="1" fill="hold">
                                          <p:stCondLst>
                                            <p:cond delay="499"/>
                                          </p:stCondLst>
                                        </p:cTn>
                                        <p:tgtEl>
                                          <p:spTgt spid="44"/>
                                        </p:tgtEl>
                                        <p:attrNameLst>
                                          <p:attrName>style.visibility</p:attrName>
                                        </p:attrNameLst>
                                      </p:cBhvr>
                                      <p:to>
                                        <p:strVal val="hidden"/>
                                      </p:to>
                                    </p:set>
                                  </p:childTnLst>
                                </p:cTn>
                              </p:par>
                              <p:par>
                                <p:cTn id="148" presetID="2" presetClass="exit" presetSubtype="4" fill="hold" nodeType="withEffect">
                                  <p:stCondLst>
                                    <p:cond delay="0"/>
                                  </p:stCondLst>
                                  <p:childTnLst>
                                    <p:anim calcmode="lin" valueType="num">
                                      <p:cBhvr additive="base">
                                        <p:cTn id="149" dur="500"/>
                                        <p:tgtEl>
                                          <p:spTgt spid="58"/>
                                        </p:tgtEl>
                                        <p:attrNameLst>
                                          <p:attrName>ppt_x</p:attrName>
                                        </p:attrNameLst>
                                      </p:cBhvr>
                                      <p:tavLst>
                                        <p:tav tm="0">
                                          <p:val>
                                            <p:strVal val="ppt_x"/>
                                          </p:val>
                                        </p:tav>
                                        <p:tav tm="100000">
                                          <p:val>
                                            <p:strVal val="ppt_x"/>
                                          </p:val>
                                        </p:tav>
                                      </p:tavLst>
                                    </p:anim>
                                    <p:anim calcmode="lin" valueType="num">
                                      <p:cBhvr additive="base">
                                        <p:cTn id="150" dur="500"/>
                                        <p:tgtEl>
                                          <p:spTgt spid="58"/>
                                        </p:tgtEl>
                                        <p:attrNameLst>
                                          <p:attrName>ppt_y</p:attrName>
                                        </p:attrNameLst>
                                      </p:cBhvr>
                                      <p:tavLst>
                                        <p:tav tm="0">
                                          <p:val>
                                            <p:strVal val="ppt_y"/>
                                          </p:val>
                                        </p:tav>
                                        <p:tav tm="100000">
                                          <p:val>
                                            <p:strVal val="1+ppt_h/2"/>
                                          </p:val>
                                        </p:tav>
                                      </p:tavLst>
                                    </p:anim>
                                    <p:set>
                                      <p:cBhvr>
                                        <p:cTn id="151" dur="1" fill="hold">
                                          <p:stCondLst>
                                            <p:cond delay="499"/>
                                          </p:stCondLst>
                                        </p:cTn>
                                        <p:tgtEl>
                                          <p:spTgt spid="58"/>
                                        </p:tgtEl>
                                        <p:attrNameLst>
                                          <p:attrName>style.visibility</p:attrName>
                                        </p:attrNameLst>
                                      </p:cBhvr>
                                      <p:to>
                                        <p:strVal val="hidden"/>
                                      </p:to>
                                    </p:set>
                                  </p:childTnLst>
                                </p:cTn>
                              </p:par>
                            </p:childTnLst>
                          </p:cTn>
                        </p:par>
                        <p:par>
                          <p:cTn id="152" fill="hold">
                            <p:stCondLst>
                              <p:cond delay="28050"/>
                            </p:stCondLst>
                            <p:childTnLst>
                              <p:par>
                                <p:cTn id="153" presetID="22" presetClass="entr" presetSubtype="8" fill="hold" grpId="0" nodeType="afterEffect">
                                  <p:stCondLst>
                                    <p:cond delay="0"/>
                                  </p:stCondLst>
                                  <p:iterate type="lt">
                                    <p:tmPct val="10000"/>
                                  </p:iterate>
                                  <p:childTnLst>
                                    <p:set>
                                      <p:cBhvr>
                                        <p:cTn id="154" dur="1" fill="hold">
                                          <p:stCondLst>
                                            <p:cond delay="0"/>
                                          </p:stCondLst>
                                        </p:cTn>
                                        <p:tgtEl>
                                          <p:spTgt spid="138"/>
                                        </p:tgtEl>
                                        <p:attrNameLst>
                                          <p:attrName>style.visibility</p:attrName>
                                        </p:attrNameLst>
                                      </p:cBhvr>
                                      <p:to>
                                        <p:strVal val="visible"/>
                                      </p:to>
                                    </p:set>
                                    <p:animEffect transition="in" filter="wipe(left)">
                                      <p:cBhvr>
                                        <p:cTn id="155" dur="500"/>
                                        <p:tgtEl>
                                          <p:spTgt spid="138"/>
                                        </p:tgtEl>
                                      </p:cBhvr>
                                    </p:animEffect>
                                  </p:childTnLst>
                                </p:cTn>
                              </p:par>
                              <p:par>
                                <p:cTn id="156" presetID="1" presetClass="entr" presetSubtype="0" fill="hold" grpId="1" nodeType="withEffect">
                                  <p:stCondLst>
                                    <p:cond delay="0"/>
                                  </p:stCondLst>
                                  <p:iterate type="lt">
                                    <p:tmAbs val="0"/>
                                  </p:iterate>
                                  <p:childTnLst>
                                    <p:set>
                                      <p:cBhvr>
                                        <p:cTn id="157" dur="1" fill="hold">
                                          <p:stCondLst>
                                            <p:cond delay="11999"/>
                                          </p:stCondLst>
                                        </p:cTn>
                                        <p:tgtEl>
                                          <p:spTgt spid="13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5" name="cpL01S02_Clip_2_1.wav"/>
                                        </p:tgtEl>
                                      </p:cMediaNode>
                                    </p:audio>
                                  </p:subTnLst>
                                </p:cTn>
                              </p:par>
                              <p:par>
                                <p:cTn id="158" presetID="2" presetClass="entr" presetSubtype="8" fill="hold" grpId="0" nodeType="withEffect">
                                  <p:stCondLst>
                                    <p:cond delay="1250"/>
                                  </p:stCondLst>
                                  <p:iterate type="lt">
                                    <p:tmPct val="0"/>
                                  </p:iterate>
                                  <p:childTnLst>
                                    <p:set>
                                      <p:cBhvr>
                                        <p:cTn id="159" dur="1" fill="hold">
                                          <p:stCondLst>
                                            <p:cond delay="0"/>
                                          </p:stCondLst>
                                        </p:cTn>
                                        <p:tgtEl>
                                          <p:spTgt spid="142"/>
                                        </p:tgtEl>
                                        <p:attrNameLst>
                                          <p:attrName>style.visibility</p:attrName>
                                        </p:attrNameLst>
                                      </p:cBhvr>
                                      <p:to>
                                        <p:strVal val="visible"/>
                                      </p:to>
                                    </p:set>
                                    <p:anim calcmode="lin" valueType="num">
                                      <p:cBhvr additive="base">
                                        <p:cTn id="160" dur="500" fill="hold"/>
                                        <p:tgtEl>
                                          <p:spTgt spid="142"/>
                                        </p:tgtEl>
                                        <p:attrNameLst>
                                          <p:attrName>ppt_x</p:attrName>
                                        </p:attrNameLst>
                                      </p:cBhvr>
                                      <p:tavLst>
                                        <p:tav tm="0">
                                          <p:val>
                                            <p:strVal val="0-#ppt_w/2"/>
                                          </p:val>
                                        </p:tav>
                                        <p:tav tm="100000">
                                          <p:val>
                                            <p:strVal val="#ppt_x"/>
                                          </p:val>
                                        </p:tav>
                                      </p:tavLst>
                                    </p:anim>
                                    <p:anim calcmode="lin" valueType="num">
                                      <p:cBhvr additive="base">
                                        <p:cTn id="161" dur="500" fill="hold"/>
                                        <p:tgtEl>
                                          <p:spTgt spid="14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8"/>
                                            </p:cond>
                                          </p:stCondLst>
                                          <p:endCondLst>
                                            <p:cond evt="onStopAudio" delay="0">
                                              <p:tgtEl>
                                                <p:sldTgt/>
                                              </p:tgtEl>
                                            </p:cond>
                                          </p:endCondLst>
                                        </p:cTn>
                                        <p:tgtEl>
                                          <p:sndTgt r:embed="rId2" name="WhizzLeft.wav"/>
                                        </p:tgtEl>
                                      </p:cMediaNode>
                                    </p:audio>
                                  </p:subTnLst>
                                </p:cTn>
                              </p:par>
                            </p:childTnLst>
                          </p:cTn>
                        </p:par>
                        <p:par>
                          <p:cTn id="162" fill="hold">
                            <p:stCondLst>
                              <p:cond delay="40050"/>
                            </p:stCondLst>
                            <p:childTnLst>
                              <p:par>
                                <p:cTn id="163" presetID="22" presetClass="entr" presetSubtype="8" fill="hold" grpId="0" nodeType="afterEffect">
                                  <p:stCondLst>
                                    <p:cond delay="0"/>
                                  </p:stCondLst>
                                  <p:iterate type="lt">
                                    <p:tmPct val="10000"/>
                                  </p:iterate>
                                  <p:childTnLst>
                                    <p:set>
                                      <p:cBhvr>
                                        <p:cTn id="164" dur="1" fill="hold">
                                          <p:stCondLst>
                                            <p:cond delay="0"/>
                                          </p:stCondLst>
                                        </p:cTn>
                                        <p:tgtEl>
                                          <p:spTgt spid="144"/>
                                        </p:tgtEl>
                                        <p:attrNameLst>
                                          <p:attrName>style.visibility</p:attrName>
                                        </p:attrNameLst>
                                      </p:cBhvr>
                                      <p:to>
                                        <p:strVal val="visible"/>
                                      </p:to>
                                    </p:set>
                                    <p:animEffect transition="in" filter="wipe(left)">
                                      <p:cBhvr>
                                        <p:cTn id="165" dur="500"/>
                                        <p:tgtEl>
                                          <p:spTgt spid="144"/>
                                        </p:tgtEl>
                                      </p:cBhvr>
                                    </p:animEffect>
                                  </p:childTnLst>
                                </p:cTn>
                              </p:par>
                              <p:par>
                                <p:cTn id="166" presetID="1" presetClass="entr" presetSubtype="0" fill="hold" grpId="1" nodeType="withEffect">
                                  <p:stCondLst>
                                    <p:cond delay="0"/>
                                  </p:stCondLst>
                                  <p:iterate type="lt">
                                    <p:tmAbs val="0"/>
                                  </p:iterate>
                                  <p:childTnLst>
                                    <p:set>
                                      <p:cBhvr>
                                        <p:cTn id="167" dur="1" fill="hold">
                                          <p:stCondLst>
                                            <p:cond delay="11999"/>
                                          </p:stCondLst>
                                        </p:cTn>
                                        <p:tgtEl>
                                          <p:spTgt spid="144"/>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5" name="cpL01S02_Clip_2_1.wav"/>
                                        </p:tgtEl>
                                      </p:cMediaNode>
                                    </p:audio>
                                  </p:subTnLst>
                                </p:cTn>
                              </p:par>
                            </p:childTnLst>
                          </p:cTn>
                        </p:par>
                        <p:par>
                          <p:cTn id="168" fill="hold">
                            <p:stCondLst>
                              <p:cond delay="52050"/>
                            </p:stCondLst>
                            <p:childTnLst>
                              <p:par>
                                <p:cTn id="169" presetID="22" presetClass="entr" presetSubtype="8" fill="hold" grpId="0" nodeType="afterEffect">
                                  <p:stCondLst>
                                    <p:cond delay="0"/>
                                  </p:stCondLst>
                                  <p:iterate type="lt">
                                    <p:tmPct val="10000"/>
                                  </p:iterate>
                                  <p:childTnLst>
                                    <p:set>
                                      <p:cBhvr>
                                        <p:cTn id="170" dur="1" fill="hold">
                                          <p:stCondLst>
                                            <p:cond delay="0"/>
                                          </p:stCondLst>
                                        </p:cTn>
                                        <p:tgtEl>
                                          <p:spTgt spid="106"/>
                                        </p:tgtEl>
                                        <p:attrNameLst>
                                          <p:attrName>style.visibility</p:attrName>
                                        </p:attrNameLst>
                                      </p:cBhvr>
                                      <p:to>
                                        <p:strVal val="visible"/>
                                      </p:to>
                                    </p:set>
                                    <p:animEffect transition="in" filter="wipe(left)">
                                      <p:cBhvr>
                                        <p:cTn id="171" dur="500"/>
                                        <p:tgtEl>
                                          <p:spTgt spid="106"/>
                                        </p:tgtEl>
                                      </p:cBhvr>
                                    </p:animEffect>
                                  </p:childTnLst>
                                </p:cTn>
                              </p:par>
                              <p:par>
                                <p:cTn id="172" presetID="1" presetClass="entr" presetSubtype="0" fill="hold" grpId="1" nodeType="withEffect">
                                  <p:stCondLst>
                                    <p:cond delay="0"/>
                                  </p:stCondLst>
                                  <p:iterate type="lt">
                                    <p:tmAbs val="0"/>
                                  </p:iterate>
                                  <p:childTnLst>
                                    <p:set>
                                      <p:cBhvr>
                                        <p:cTn id="173" dur="1" fill="hold">
                                          <p:stCondLst>
                                            <p:cond delay="11999"/>
                                          </p:stCondLst>
                                        </p:cTn>
                                        <p:tgtEl>
                                          <p:spTgt spid="106"/>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cpL01S02_Clip_2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4" restart="whenNotActive" fill="hold" evtFilter="cancelBubble" nodeType="interactiveSeq">
                <p:stCondLst>
                  <p:cond evt="onClick" delay="0">
                    <p:tgtEl>
                      <p:spTgt spid="5"/>
                    </p:tgtEl>
                  </p:cond>
                </p:stCondLst>
                <p:endSync evt="end" delay="0">
                  <p:rtn val="all"/>
                </p:endSync>
                <p:childTnLst>
                  <p:par>
                    <p:cTn id="175" fill="hold">
                      <p:stCondLst>
                        <p:cond delay="0"/>
                      </p:stCondLst>
                      <p:childTnLst>
                        <p:par>
                          <p:cTn id="176" fill="hold">
                            <p:stCondLst>
                              <p:cond delay="0"/>
                            </p:stCondLst>
                            <p:childTnLst>
                              <p:par>
                                <p:cTn id="177" presetID="26" presetClass="emph" presetSubtype="0" fill="hold" grpId="1" nodeType="clickEffect">
                                  <p:stCondLst>
                                    <p:cond delay="0"/>
                                  </p:stCondLst>
                                  <p:iterate type="lt">
                                    <p:tmPct val="0"/>
                                  </p:iterate>
                                  <p:childTnLst>
                                    <p:animEffect transition="out" filter="fade">
                                      <p:cBhvr>
                                        <p:cTn id="178" dur="500" tmFilter="0, 0; .2, .5; .8, .5; 1, 0"/>
                                        <p:tgtEl>
                                          <p:spTgt spid="5"/>
                                        </p:tgtEl>
                                      </p:cBhvr>
                                    </p:animEffect>
                                    <p:animScale>
                                      <p:cBhvr>
                                        <p:cTn id="179" dur="250" autoRev="1" fill="hold"/>
                                        <p:tgtEl>
                                          <p:spTgt spid="5"/>
                                        </p:tgtEl>
                                      </p:cBhvr>
                                      <p:by x="105000" y="105000"/>
                                    </p:animScale>
                                  </p:childTnLst>
                                </p:cTn>
                              </p:par>
                              <p:par>
                                <p:cTn id="180" presetID="9" presetClass="entr" presetSubtype="0" fill="hold" grpId="1" nodeType="withEffect">
                                  <p:stCondLst>
                                    <p:cond delay="0"/>
                                  </p:stCondLst>
                                  <p:childTnLst>
                                    <p:set>
                                      <p:cBhvr>
                                        <p:cTn id="181" dur="1" fill="hold">
                                          <p:stCondLst>
                                            <p:cond delay="0"/>
                                          </p:stCondLst>
                                        </p:cTn>
                                        <p:tgtEl>
                                          <p:spTgt spid="16"/>
                                        </p:tgtEl>
                                        <p:attrNameLst>
                                          <p:attrName>style.visibility</p:attrName>
                                        </p:attrNameLst>
                                      </p:cBhvr>
                                      <p:to>
                                        <p:strVal val="visible"/>
                                      </p:to>
                                    </p:set>
                                    <p:animEffect transition="in" filter="dissolve">
                                      <p:cBhvr>
                                        <p:cTn id="182" dur="500"/>
                                        <p:tgtEl>
                                          <p:spTgt spid="16"/>
                                        </p:tgtEl>
                                      </p:cBhvr>
                                    </p:animEffect>
                                  </p:childTnLst>
                                </p:cTn>
                              </p:par>
                            </p:childTnLst>
                          </p:cTn>
                        </p:par>
                        <p:par>
                          <p:cTn id="183" fill="hold">
                            <p:stCondLst>
                              <p:cond delay="500"/>
                            </p:stCondLst>
                            <p:childTnLst>
                              <p:par>
                                <p:cTn id="184" presetID="22" presetClass="entr" presetSubtype="8" fill="hold" grpId="0" nodeType="afterEffect">
                                  <p:stCondLst>
                                    <p:cond delay="0"/>
                                  </p:stCondLst>
                                  <p:iterate type="lt">
                                    <p:tmPct val="10000"/>
                                  </p:iterate>
                                  <p:childTnLst>
                                    <p:set>
                                      <p:cBhvr>
                                        <p:cTn id="185" dur="1" fill="hold">
                                          <p:stCondLst>
                                            <p:cond delay="0"/>
                                          </p:stCondLst>
                                        </p:cTn>
                                        <p:tgtEl>
                                          <p:spTgt spid="29"/>
                                        </p:tgtEl>
                                        <p:attrNameLst>
                                          <p:attrName>style.visibility</p:attrName>
                                        </p:attrNameLst>
                                      </p:cBhvr>
                                      <p:to>
                                        <p:strVal val="visible"/>
                                      </p:to>
                                    </p:set>
                                    <p:animEffect transition="in" filter="wipe(left)">
                                      <p:cBhvr>
                                        <p:cTn id="186" dur="1000"/>
                                        <p:tgtEl>
                                          <p:spTgt spid="29"/>
                                        </p:tgtEl>
                                      </p:cBhvr>
                                    </p:animEffect>
                                  </p:childTnLst>
                                </p:cTn>
                              </p:par>
                              <p:par>
                                <p:cTn id="187" presetID="1" presetClass="entr" presetSubtype="0" fill="hold" grpId="1" nodeType="withEffect">
                                  <p:stCondLst>
                                    <p:cond delay="0"/>
                                  </p:stCondLst>
                                  <p:iterate type="lt">
                                    <p:tmAbs val="0"/>
                                  </p:iterate>
                                  <p:childTnLst>
                                    <p:set>
                                      <p:cBhvr>
                                        <p:cTn id="188"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6" name="cpL01S02_Clip_2.wav"/>
                                        </p:tgtEl>
                                      </p:cMediaNode>
                                    </p:audio>
                                  </p:subTnLst>
                                </p:cTn>
                              </p:par>
                              <p:par>
                                <p:cTn id="189" presetID="64" presetClass="path" presetSubtype="0" accel="50000" decel="50000" fill="hold" nodeType="withEffect">
                                  <p:stCondLst>
                                    <p:cond delay="0"/>
                                  </p:stCondLst>
                                  <p:childTnLst>
                                    <p:animMotion origin="layout" path="M 0.08889 0.04236 L 0.08663 -0.13959 " pathEditMode="relative" rAng="0" ptsTypes="AA">
                                      <p:cBhvr>
                                        <p:cTn id="190" dur="1000" fill="hold"/>
                                        <p:tgtEl>
                                          <p:spTgt spid="37"/>
                                        </p:tgtEl>
                                        <p:attrNameLst>
                                          <p:attrName>ppt_x</p:attrName>
                                          <p:attrName>ppt_y</p:attrName>
                                        </p:attrNameLst>
                                      </p:cBhvr>
                                      <p:rCtr x="-122" y="-9097"/>
                                    </p:animMotion>
                                  </p:childTnLst>
                                </p:cTn>
                              </p:par>
                              <p:par>
                                <p:cTn id="191" presetID="64" presetClass="path" presetSubtype="0" accel="50000" decel="50000" fill="hold" nodeType="withEffect">
                                  <p:stCondLst>
                                    <p:cond delay="0"/>
                                  </p:stCondLst>
                                  <p:childTnLst>
                                    <p:animMotion origin="layout" path="M 0.08732 0.04101 L 0.08507 -0.23885 " pathEditMode="fixed" rAng="0" ptsTypes="AA">
                                      <p:cBhvr>
                                        <p:cTn id="192" dur="1000" fill="hold"/>
                                        <p:tgtEl>
                                          <p:spTgt spid="50"/>
                                        </p:tgtEl>
                                        <p:attrNameLst>
                                          <p:attrName>ppt_x</p:attrName>
                                          <p:attrName>ppt_y</p:attrName>
                                        </p:attrNameLst>
                                      </p:cBhvr>
                                      <p:rCtr x="-122" y="-14005"/>
                                    </p:animMotion>
                                  </p:childTnLst>
                                </p:cTn>
                              </p:par>
                            </p:childTnLst>
                          </p:cTn>
                        </p:par>
                        <p:par>
                          <p:cTn id="193" fill="hold">
                            <p:stCondLst>
                              <p:cond delay="5700"/>
                            </p:stCondLst>
                            <p:childTnLst>
                              <p:par>
                                <p:cTn id="194" presetID="2" presetClass="exit" presetSubtype="4" fill="hold" nodeType="afterEffect">
                                  <p:stCondLst>
                                    <p:cond delay="0"/>
                                  </p:stCondLst>
                                  <p:childTnLst>
                                    <p:anim calcmode="lin" valueType="num">
                                      <p:cBhvr additive="base">
                                        <p:cTn id="195" dur="500"/>
                                        <p:tgtEl>
                                          <p:spTgt spid="37"/>
                                        </p:tgtEl>
                                        <p:attrNameLst>
                                          <p:attrName>ppt_x</p:attrName>
                                        </p:attrNameLst>
                                      </p:cBhvr>
                                      <p:tavLst>
                                        <p:tav tm="0">
                                          <p:val>
                                            <p:strVal val="ppt_x"/>
                                          </p:val>
                                        </p:tav>
                                        <p:tav tm="100000">
                                          <p:val>
                                            <p:strVal val="ppt_x"/>
                                          </p:val>
                                        </p:tav>
                                      </p:tavLst>
                                    </p:anim>
                                    <p:anim calcmode="lin" valueType="num">
                                      <p:cBhvr additive="base">
                                        <p:cTn id="196" dur="500"/>
                                        <p:tgtEl>
                                          <p:spTgt spid="37"/>
                                        </p:tgtEl>
                                        <p:attrNameLst>
                                          <p:attrName>ppt_y</p:attrName>
                                        </p:attrNameLst>
                                      </p:cBhvr>
                                      <p:tavLst>
                                        <p:tav tm="0">
                                          <p:val>
                                            <p:strVal val="ppt_y"/>
                                          </p:val>
                                        </p:tav>
                                        <p:tav tm="100000">
                                          <p:val>
                                            <p:strVal val="1+ppt_h/2"/>
                                          </p:val>
                                        </p:tav>
                                      </p:tavLst>
                                    </p:anim>
                                    <p:set>
                                      <p:cBhvr>
                                        <p:cTn id="197" dur="1" fill="hold">
                                          <p:stCondLst>
                                            <p:cond delay="499"/>
                                          </p:stCondLst>
                                        </p:cTn>
                                        <p:tgtEl>
                                          <p:spTgt spid="37"/>
                                        </p:tgtEl>
                                        <p:attrNameLst>
                                          <p:attrName>style.visibility</p:attrName>
                                        </p:attrNameLst>
                                      </p:cBhvr>
                                      <p:to>
                                        <p:strVal val="hidden"/>
                                      </p:to>
                                    </p:set>
                                  </p:childTnLst>
                                </p:cTn>
                              </p:par>
                              <p:par>
                                <p:cTn id="198" presetID="2" presetClass="exit" presetSubtype="4" fill="hold" nodeType="withEffect">
                                  <p:stCondLst>
                                    <p:cond delay="0"/>
                                  </p:stCondLst>
                                  <p:childTnLst>
                                    <p:anim calcmode="lin" valueType="num">
                                      <p:cBhvr additive="base">
                                        <p:cTn id="199" dur="500"/>
                                        <p:tgtEl>
                                          <p:spTgt spid="50"/>
                                        </p:tgtEl>
                                        <p:attrNameLst>
                                          <p:attrName>ppt_x</p:attrName>
                                        </p:attrNameLst>
                                      </p:cBhvr>
                                      <p:tavLst>
                                        <p:tav tm="0">
                                          <p:val>
                                            <p:strVal val="ppt_x"/>
                                          </p:val>
                                        </p:tav>
                                        <p:tav tm="100000">
                                          <p:val>
                                            <p:strVal val="ppt_x"/>
                                          </p:val>
                                        </p:tav>
                                      </p:tavLst>
                                    </p:anim>
                                    <p:anim calcmode="lin" valueType="num">
                                      <p:cBhvr additive="base">
                                        <p:cTn id="200" dur="500"/>
                                        <p:tgtEl>
                                          <p:spTgt spid="50"/>
                                        </p:tgtEl>
                                        <p:attrNameLst>
                                          <p:attrName>ppt_y</p:attrName>
                                        </p:attrNameLst>
                                      </p:cBhvr>
                                      <p:tavLst>
                                        <p:tav tm="0">
                                          <p:val>
                                            <p:strVal val="ppt_y"/>
                                          </p:val>
                                        </p:tav>
                                        <p:tav tm="100000">
                                          <p:val>
                                            <p:strVal val="1+ppt_h/2"/>
                                          </p:val>
                                        </p:tav>
                                      </p:tavLst>
                                    </p:anim>
                                    <p:set>
                                      <p:cBhvr>
                                        <p:cTn id="201" dur="1" fill="hold">
                                          <p:stCondLst>
                                            <p:cond delay="499"/>
                                          </p:stCondLst>
                                        </p:cTn>
                                        <p:tgtEl>
                                          <p:spTgt spid="50"/>
                                        </p:tgtEl>
                                        <p:attrNameLst>
                                          <p:attrName>style.visibility</p:attrName>
                                        </p:attrNameLst>
                                      </p:cBhvr>
                                      <p:to>
                                        <p:strVal val="hidden"/>
                                      </p:to>
                                    </p:set>
                                  </p:childTnLst>
                                </p:cTn>
                              </p:par>
                              <p:par>
                                <p:cTn id="202" presetID="64" presetClass="path" presetSubtype="0" accel="50000" decel="50000" fill="hold" nodeType="withEffect">
                                  <p:stCondLst>
                                    <p:cond delay="0"/>
                                  </p:stCondLst>
                                  <p:childTnLst>
                                    <p:animMotion origin="layout" path="M 0.06927 0.04236 L 0.06701 -0.13959 " pathEditMode="relative" rAng="0" ptsTypes="AA">
                                      <p:cBhvr>
                                        <p:cTn id="203" dur="1000" fill="hold"/>
                                        <p:tgtEl>
                                          <p:spTgt spid="38"/>
                                        </p:tgtEl>
                                        <p:attrNameLst>
                                          <p:attrName>ppt_x</p:attrName>
                                          <p:attrName>ppt_y</p:attrName>
                                        </p:attrNameLst>
                                      </p:cBhvr>
                                      <p:rCtr x="-122" y="-9097"/>
                                    </p:animMotion>
                                  </p:childTnLst>
                                </p:cTn>
                              </p:par>
                              <p:par>
                                <p:cTn id="204" presetID="64" presetClass="path" presetSubtype="0" accel="50000" decel="50000" fill="hold" nodeType="withEffect">
                                  <p:stCondLst>
                                    <p:cond delay="0"/>
                                  </p:stCondLst>
                                  <p:childTnLst>
                                    <p:animMotion origin="layout" path="M 0.06788 0.04242 L 0.06562 -0.23745 " pathEditMode="fixed" rAng="0" ptsTypes="AA">
                                      <p:cBhvr>
                                        <p:cTn id="205" dur="1000" fill="hold"/>
                                        <p:tgtEl>
                                          <p:spTgt spid="51"/>
                                        </p:tgtEl>
                                        <p:attrNameLst>
                                          <p:attrName>ppt_x</p:attrName>
                                          <p:attrName>ppt_y</p:attrName>
                                        </p:attrNameLst>
                                      </p:cBhvr>
                                      <p:rCtr x="-122" y="-14005"/>
                                    </p:animMotion>
                                  </p:childTnLst>
                                </p:cTn>
                              </p:par>
                            </p:childTnLst>
                          </p:cTn>
                        </p:par>
                        <p:par>
                          <p:cTn id="206" fill="hold">
                            <p:stCondLst>
                              <p:cond delay="6700"/>
                            </p:stCondLst>
                            <p:childTnLst>
                              <p:par>
                                <p:cTn id="207" presetID="2" presetClass="exit" presetSubtype="4" fill="hold" nodeType="afterEffect">
                                  <p:stCondLst>
                                    <p:cond delay="0"/>
                                  </p:stCondLst>
                                  <p:childTnLst>
                                    <p:anim calcmode="lin" valueType="num">
                                      <p:cBhvr additive="base">
                                        <p:cTn id="208" dur="500"/>
                                        <p:tgtEl>
                                          <p:spTgt spid="38"/>
                                        </p:tgtEl>
                                        <p:attrNameLst>
                                          <p:attrName>ppt_x</p:attrName>
                                        </p:attrNameLst>
                                      </p:cBhvr>
                                      <p:tavLst>
                                        <p:tav tm="0">
                                          <p:val>
                                            <p:strVal val="ppt_x"/>
                                          </p:val>
                                        </p:tav>
                                        <p:tav tm="100000">
                                          <p:val>
                                            <p:strVal val="ppt_x"/>
                                          </p:val>
                                        </p:tav>
                                      </p:tavLst>
                                    </p:anim>
                                    <p:anim calcmode="lin" valueType="num">
                                      <p:cBhvr additive="base">
                                        <p:cTn id="209" dur="500"/>
                                        <p:tgtEl>
                                          <p:spTgt spid="38"/>
                                        </p:tgtEl>
                                        <p:attrNameLst>
                                          <p:attrName>ppt_y</p:attrName>
                                        </p:attrNameLst>
                                      </p:cBhvr>
                                      <p:tavLst>
                                        <p:tav tm="0">
                                          <p:val>
                                            <p:strVal val="ppt_y"/>
                                          </p:val>
                                        </p:tav>
                                        <p:tav tm="100000">
                                          <p:val>
                                            <p:strVal val="1+ppt_h/2"/>
                                          </p:val>
                                        </p:tav>
                                      </p:tavLst>
                                    </p:anim>
                                    <p:set>
                                      <p:cBhvr>
                                        <p:cTn id="210" dur="1" fill="hold">
                                          <p:stCondLst>
                                            <p:cond delay="499"/>
                                          </p:stCondLst>
                                        </p:cTn>
                                        <p:tgtEl>
                                          <p:spTgt spid="38"/>
                                        </p:tgtEl>
                                        <p:attrNameLst>
                                          <p:attrName>style.visibility</p:attrName>
                                        </p:attrNameLst>
                                      </p:cBhvr>
                                      <p:to>
                                        <p:strVal val="hidden"/>
                                      </p:to>
                                    </p:set>
                                  </p:childTnLst>
                                </p:cTn>
                              </p:par>
                              <p:par>
                                <p:cTn id="211" presetID="2" presetClass="exit" presetSubtype="4" fill="hold" nodeType="withEffect">
                                  <p:stCondLst>
                                    <p:cond delay="0"/>
                                  </p:stCondLst>
                                  <p:childTnLst>
                                    <p:anim calcmode="lin" valueType="num">
                                      <p:cBhvr additive="base">
                                        <p:cTn id="212" dur="500"/>
                                        <p:tgtEl>
                                          <p:spTgt spid="51"/>
                                        </p:tgtEl>
                                        <p:attrNameLst>
                                          <p:attrName>ppt_x</p:attrName>
                                        </p:attrNameLst>
                                      </p:cBhvr>
                                      <p:tavLst>
                                        <p:tav tm="0">
                                          <p:val>
                                            <p:strVal val="ppt_x"/>
                                          </p:val>
                                        </p:tav>
                                        <p:tav tm="100000">
                                          <p:val>
                                            <p:strVal val="ppt_x"/>
                                          </p:val>
                                        </p:tav>
                                      </p:tavLst>
                                    </p:anim>
                                    <p:anim calcmode="lin" valueType="num">
                                      <p:cBhvr additive="base">
                                        <p:cTn id="213" dur="500"/>
                                        <p:tgtEl>
                                          <p:spTgt spid="51"/>
                                        </p:tgtEl>
                                        <p:attrNameLst>
                                          <p:attrName>ppt_y</p:attrName>
                                        </p:attrNameLst>
                                      </p:cBhvr>
                                      <p:tavLst>
                                        <p:tav tm="0">
                                          <p:val>
                                            <p:strVal val="ppt_y"/>
                                          </p:val>
                                        </p:tav>
                                        <p:tav tm="100000">
                                          <p:val>
                                            <p:strVal val="1+ppt_h/2"/>
                                          </p:val>
                                        </p:tav>
                                      </p:tavLst>
                                    </p:anim>
                                    <p:set>
                                      <p:cBhvr>
                                        <p:cTn id="214" dur="1" fill="hold">
                                          <p:stCondLst>
                                            <p:cond delay="499"/>
                                          </p:stCondLst>
                                        </p:cTn>
                                        <p:tgtEl>
                                          <p:spTgt spid="51"/>
                                        </p:tgtEl>
                                        <p:attrNameLst>
                                          <p:attrName>style.visibility</p:attrName>
                                        </p:attrNameLst>
                                      </p:cBhvr>
                                      <p:to>
                                        <p:strVal val="hidden"/>
                                      </p:to>
                                    </p:set>
                                  </p:childTnLst>
                                </p:cTn>
                              </p:par>
                              <p:par>
                                <p:cTn id="215" presetID="64" presetClass="path" presetSubtype="0" accel="50000" decel="50000" fill="hold" nodeType="withEffect">
                                  <p:stCondLst>
                                    <p:cond delay="0"/>
                                  </p:stCondLst>
                                  <p:childTnLst>
                                    <p:animMotion origin="layout" path="M 0.04948 0.04166 L 0.04722 -0.14028 " pathEditMode="relative" rAng="0" ptsTypes="AA">
                                      <p:cBhvr>
                                        <p:cTn id="216" dur="1000" fill="hold"/>
                                        <p:tgtEl>
                                          <p:spTgt spid="39"/>
                                        </p:tgtEl>
                                        <p:attrNameLst>
                                          <p:attrName>ppt_x</p:attrName>
                                          <p:attrName>ppt_y</p:attrName>
                                        </p:attrNameLst>
                                      </p:cBhvr>
                                      <p:rCtr x="-122" y="-9097"/>
                                    </p:animMotion>
                                  </p:childTnLst>
                                </p:cTn>
                              </p:par>
                              <p:par>
                                <p:cTn id="217" presetID="64" presetClass="path" presetSubtype="0" accel="50000" decel="50000" fill="hold" nodeType="withEffect">
                                  <p:stCondLst>
                                    <p:cond delay="0"/>
                                  </p:stCondLst>
                                  <p:childTnLst>
                                    <p:animMotion origin="layout" path="M 0.04878 0.04144 L 0.04653 -0.23842 " pathEditMode="fixed" rAng="0" ptsTypes="AA">
                                      <p:cBhvr>
                                        <p:cTn id="218" dur="1000" fill="hold"/>
                                        <p:tgtEl>
                                          <p:spTgt spid="52"/>
                                        </p:tgtEl>
                                        <p:attrNameLst>
                                          <p:attrName>ppt_x</p:attrName>
                                          <p:attrName>ppt_y</p:attrName>
                                        </p:attrNameLst>
                                      </p:cBhvr>
                                      <p:rCtr x="-122" y="-14005"/>
                                    </p:animMotion>
                                  </p:childTnLst>
                                </p:cTn>
                              </p:par>
                            </p:childTnLst>
                          </p:cTn>
                        </p:par>
                        <p:par>
                          <p:cTn id="219" fill="hold">
                            <p:stCondLst>
                              <p:cond delay="7700"/>
                            </p:stCondLst>
                            <p:childTnLst>
                              <p:par>
                                <p:cTn id="220" presetID="2" presetClass="exit" presetSubtype="4" fill="hold" nodeType="afterEffect">
                                  <p:stCondLst>
                                    <p:cond delay="0"/>
                                  </p:stCondLst>
                                  <p:childTnLst>
                                    <p:anim calcmode="lin" valueType="num">
                                      <p:cBhvr additive="base">
                                        <p:cTn id="221" dur="500"/>
                                        <p:tgtEl>
                                          <p:spTgt spid="39"/>
                                        </p:tgtEl>
                                        <p:attrNameLst>
                                          <p:attrName>ppt_x</p:attrName>
                                        </p:attrNameLst>
                                      </p:cBhvr>
                                      <p:tavLst>
                                        <p:tav tm="0">
                                          <p:val>
                                            <p:strVal val="ppt_x"/>
                                          </p:val>
                                        </p:tav>
                                        <p:tav tm="100000">
                                          <p:val>
                                            <p:strVal val="ppt_x"/>
                                          </p:val>
                                        </p:tav>
                                      </p:tavLst>
                                    </p:anim>
                                    <p:anim calcmode="lin" valueType="num">
                                      <p:cBhvr additive="base">
                                        <p:cTn id="222" dur="500"/>
                                        <p:tgtEl>
                                          <p:spTgt spid="39"/>
                                        </p:tgtEl>
                                        <p:attrNameLst>
                                          <p:attrName>ppt_y</p:attrName>
                                        </p:attrNameLst>
                                      </p:cBhvr>
                                      <p:tavLst>
                                        <p:tav tm="0">
                                          <p:val>
                                            <p:strVal val="ppt_y"/>
                                          </p:val>
                                        </p:tav>
                                        <p:tav tm="100000">
                                          <p:val>
                                            <p:strVal val="1+ppt_h/2"/>
                                          </p:val>
                                        </p:tav>
                                      </p:tavLst>
                                    </p:anim>
                                    <p:set>
                                      <p:cBhvr>
                                        <p:cTn id="223" dur="1" fill="hold">
                                          <p:stCondLst>
                                            <p:cond delay="499"/>
                                          </p:stCondLst>
                                        </p:cTn>
                                        <p:tgtEl>
                                          <p:spTgt spid="39"/>
                                        </p:tgtEl>
                                        <p:attrNameLst>
                                          <p:attrName>style.visibility</p:attrName>
                                        </p:attrNameLst>
                                      </p:cBhvr>
                                      <p:to>
                                        <p:strVal val="hidden"/>
                                      </p:to>
                                    </p:set>
                                  </p:childTnLst>
                                </p:cTn>
                              </p:par>
                              <p:par>
                                <p:cTn id="224" presetID="2" presetClass="exit" presetSubtype="4" fill="hold" nodeType="withEffect">
                                  <p:stCondLst>
                                    <p:cond delay="0"/>
                                  </p:stCondLst>
                                  <p:childTnLst>
                                    <p:anim calcmode="lin" valueType="num">
                                      <p:cBhvr additive="base">
                                        <p:cTn id="225" dur="500"/>
                                        <p:tgtEl>
                                          <p:spTgt spid="52"/>
                                        </p:tgtEl>
                                        <p:attrNameLst>
                                          <p:attrName>ppt_x</p:attrName>
                                        </p:attrNameLst>
                                      </p:cBhvr>
                                      <p:tavLst>
                                        <p:tav tm="0">
                                          <p:val>
                                            <p:strVal val="ppt_x"/>
                                          </p:val>
                                        </p:tav>
                                        <p:tav tm="100000">
                                          <p:val>
                                            <p:strVal val="ppt_x"/>
                                          </p:val>
                                        </p:tav>
                                      </p:tavLst>
                                    </p:anim>
                                    <p:anim calcmode="lin" valueType="num">
                                      <p:cBhvr additive="base">
                                        <p:cTn id="226" dur="500"/>
                                        <p:tgtEl>
                                          <p:spTgt spid="52"/>
                                        </p:tgtEl>
                                        <p:attrNameLst>
                                          <p:attrName>ppt_y</p:attrName>
                                        </p:attrNameLst>
                                      </p:cBhvr>
                                      <p:tavLst>
                                        <p:tav tm="0">
                                          <p:val>
                                            <p:strVal val="ppt_y"/>
                                          </p:val>
                                        </p:tav>
                                        <p:tav tm="100000">
                                          <p:val>
                                            <p:strVal val="1+ppt_h/2"/>
                                          </p:val>
                                        </p:tav>
                                      </p:tavLst>
                                    </p:anim>
                                    <p:set>
                                      <p:cBhvr>
                                        <p:cTn id="227" dur="1" fill="hold">
                                          <p:stCondLst>
                                            <p:cond delay="499"/>
                                          </p:stCondLst>
                                        </p:cTn>
                                        <p:tgtEl>
                                          <p:spTgt spid="52"/>
                                        </p:tgtEl>
                                        <p:attrNameLst>
                                          <p:attrName>style.visibility</p:attrName>
                                        </p:attrNameLst>
                                      </p:cBhvr>
                                      <p:to>
                                        <p:strVal val="hidden"/>
                                      </p:to>
                                    </p:set>
                                  </p:childTnLst>
                                </p:cTn>
                              </p:par>
                            </p:childTnLst>
                          </p:cTn>
                        </p:par>
                        <p:par>
                          <p:cTn id="228" fill="hold">
                            <p:stCondLst>
                              <p:cond delay="8200"/>
                            </p:stCondLst>
                            <p:childTnLst>
                              <p:par>
                                <p:cTn id="229" presetID="16" presetClass="emph" presetSubtype="0" fill="hold" grpId="2" nodeType="afterEffect">
                                  <p:stCondLst>
                                    <p:cond delay="0"/>
                                  </p:stCondLst>
                                  <p:iterate type="lt">
                                    <p:tmPct val="4000"/>
                                  </p:iterate>
                                  <p:childTnLst>
                                    <p:set>
                                      <p:cBhvr override="childStyle">
                                        <p:cTn id="230" dur="500" fill="hold"/>
                                        <p:tgtEl>
                                          <p:spTgt spid="5"/>
                                        </p:tgtEl>
                                        <p:attrNameLst>
                                          <p:attrName>style.color</p:attrName>
                                        </p:attrNameLst>
                                      </p:cBhvr>
                                      <p:to>
                                        <p:clrVal>
                                          <a:srgbClr val="C00000"/>
                                        </p:clrVal>
                                      </p:to>
                                    </p:set>
                                    <p:set>
                                      <p:cBhvr>
                                        <p:cTn id="231" dur="500" fill="hold"/>
                                        <p:tgtEl>
                                          <p:spTgt spid="5"/>
                                        </p:tgtEl>
                                        <p:attrNameLst>
                                          <p:attrName>fillcolor</p:attrName>
                                        </p:attrNameLst>
                                      </p:cBhvr>
                                      <p:to>
                                        <p:clrVal>
                                          <a:srgbClr val="C00000"/>
                                        </p:clrVal>
                                      </p:to>
                                    </p:set>
                                    <p:set>
                                      <p:cBhvr>
                                        <p:cTn id="232"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33" restart="whenNotActive" fill="hold" evtFilter="cancelBubble" nodeType="interactiveSeq">
                <p:stCondLst>
                  <p:cond evt="onClick" delay="0">
                    <p:tgtEl>
                      <p:spTgt spid="8"/>
                    </p:tgtEl>
                  </p:cond>
                </p:stCondLst>
                <p:endSync evt="end" delay="0">
                  <p:rtn val="all"/>
                </p:endSync>
                <p:childTnLst>
                  <p:par>
                    <p:cTn id="234" fill="hold">
                      <p:stCondLst>
                        <p:cond delay="0"/>
                      </p:stCondLst>
                      <p:childTnLst>
                        <p:par>
                          <p:cTn id="235" fill="hold">
                            <p:stCondLst>
                              <p:cond delay="0"/>
                            </p:stCondLst>
                            <p:childTnLst>
                              <p:par>
                                <p:cTn id="236" presetID="1" presetClass="entr" presetSubtype="0" fill="hold" grpId="1" nodeType="withEffect">
                                  <p:stCondLst>
                                    <p:cond delay="0"/>
                                  </p:stCondLst>
                                  <p:childTnLst>
                                    <p:set>
                                      <p:cBhvr>
                                        <p:cTn id="237" dur="1" fill="hold">
                                          <p:stCondLst>
                                            <p:cond delay="0"/>
                                          </p:stCondLst>
                                        </p:cTn>
                                        <p:tgtEl>
                                          <p:spTgt spid="35"/>
                                        </p:tgtEl>
                                        <p:attrNameLst>
                                          <p:attrName>style.visibility</p:attrName>
                                        </p:attrNameLst>
                                      </p:cBhvr>
                                      <p:to>
                                        <p:strVal val="visible"/>
                                      </p:to>
                                    </p:set>
                                  </p:childTnLst>
                                </p:cTn>
                              </p:par>
                              <p:par>
                                <p:cTn id="238" presetID="1" presetClass="entr" presetSubtype="0" fill="hold" grpId="1" nodeType="withEffect">
                                  <p:stCondLst>
                                    <p:cond delay="0"/>
                                  </p:stCondLst>
                                  <p:childTnLst>
                                    <p:set>
                                      <p:cBhvr>
                                        <p:cTn id="239" dur="1" fill="hold">
                                          <p:stCondLst>
                                            <p:cond delay="0"/>
                                          </p:stCondLst>
                                        </p:cTn>
                                        <p:tgtEl>
                                          <p:spTgt spid="37"/>
                                        </p:tgtEl>
                                        <p:attrNameLst>
                                          <p:attrName>style.visibility</p:attrName>
                                        </p:attrNameLst>
                                      </p:cBhvr>
                                      <p:to>
                                        <p:strVal val="visible"/>
                                      </p:to>
                                    </p:set>
                                  </p:childTnLst>
                                </p:cTn>
                              </p:par>
                              <p:par>
                                <p:cTn id="240" presetID="1" presetClass="entr" presetSubtype="0" fill="hold" grpId="1" nodeType="withEffect">
                                  <p:stCondLst>
                                    <p:cond delay="0"/>
                                  </p:stCondLst>
                                  <p:childTnLst>
                                    <p:set>
                                      <p:cBhvr>
                                        <p:cTn id="241" dur="1" fill="hold">
                                          <p:stCondLst>
                                            <p:cond delay="0"/>
                                          </p:stCondLst>
                                        </p:cTn>
                                        <p:tgtEl>
                                          <p:spTgt spid="38"/>
                                        </p:tgtEl>
                                        <p:attrNameLst>
                                          <p:attrName>style.visibility</p:attrName>
                                        </p:attrNameLst>
                                      </p:cBhvr>
                                      <p:to>
                                        <p:strVal val="visible"/>
                                      </p:to>
                                    </p:set>
                                  </p:childTnLst>
                                </p:cTn>
                              </p:par>
                              <p:par>
                                <p:cTn id="242" presetID="1" presetClass="entr" presetSubtype="0" fill="hold" grpId="1" nodeType="withEffect">
                                  <p:stCondLst>
                                    <p:cond delay="0"/>
                                  </p:stCondLst>
                                  <p:childTnLst>
                                    <p:set>
                                      <p:cBhvr>
                                        <p:cTn id="243" dur="1" fill="hold">
                                          <p:stCondLst>
                                            <p:cond delay="0"/>
                                          </p:stCondLst>
                                        </p:cTn>
                                        <p:tgtEl>
                                          <p:spTgt spid="39"/>
                                        </p:tgtEl>
                                        <p:attrNameLst>
                                          <p:attrName>style.visibility</p:attrName>
                                        </p:attrNameLst>
                                      </p:cBhvr>
                                      <p:to>
                                        <p:strVal val="visible"/>
                                      </p:to>
                                    </p:set>
                                  </p:childTnLst>
                                </p:cTn>
                              </p:par>
                              <p:par>
                                <p:cTn id="244" presetID="1" presetClass="entr" presetSubtype="0" fill="hold" grpId="1" nodeType="withEffect">
                                  <p:stCondLst>
                                    <p:cond delay="0"/>
                                  </p:stCondLst>
                                  <p:childTnLst>
                                    <p:set>
                                      <p:cBhvr>
                                        <p:cTn id="245" dur="1" fill="hold">
                                          <p:stCondLst>
                                            <p:cond delay="0"/>
                                          </p:stCondLst>
                                        </p:cTn>
                                        <p:tgtEl>
                                          <p:spTgt spid="40"/>
                                        </p:tgtEl>
                                        <p:attrNameLst>
                                          <p:attrName>style.visibility</p:attrName>
                                        </p:attrNameLst>
                                      </p:cBhvr>
                                      <p:to>
                                        <p:strVal val="visible"/>
                                      </p:to>
                                    </p:set>
                                  </p:childTnLst>
                                </p:cTn>
                              </p:par>
                              <p:par>
                                <p:cTn id="246" presetID="1" presetClass="entr" presetSubtype="0" fill="hold" grpId="1" nodeType="withEffect">
                                  <p:stCondLst>
                                    <p:cond delay="0"/>
                                  </p:stCondLst>
                                  <p:childTnLst>
                                    <p:set>
                                      <p:cBhvr>
                                        <p:cTn id="247" dur="1" fill="hold">
                                          <p:stCondLst>
                                            <p:cond delay="0"/>
                                          </p:stCondLst>
                                        </p:cTn>
                                        <p:tgtEl>
                                          <p:spTgt spid="41"/>
                                        </p:tgtEl>
                                        <p:attrNameLst>
                                          <p:attrName>style.visibility</p:attrName>
                                        </p:attrNameLst>
                                      </p:cBhvr>
                                      <p:to>
                                        <p:strVal val="visible"/>
                                      </p:to>
                                    </p:set>
                                  </p:childTnLst>
                                </p:cTn>
                              </p:par>
                              <p:par>
                                <p:cTn id="248" presetID="1" presetClass="entr" presetSubtype="0" fill="hold" grpId="1" nodeType="withEffect">
                                  <p:stCondLst>
                                    <p:cond delay="0"/>
                                  </p:stCondLst>
                                  <p:childTnLst>
                                    <p:set>
                                      <p:cBhvr>
                                        <p:cTn id="249" dur="1" fill="hold">
                                          <p:stCondLst>
                                            <p:cond delay="0"/>
                                          </p:stCondLst>
                                        </p:cTn>
                                        <p:tgtEl>
                                          <p:spTgt spid="43"/>
                                        </p:tgtEl>
                                        <p:attrNameLst>
                                          <p:attrName>style.visibility</p:attrName>
                                        </p:attrNameLst>
                                      </p:cBhvr>
                                      <p:to>
                                        <p:strVal val="visible"/>
                                      </p:to>
                                    </p:set>
                                  </p:childTnLst>
                                </p:cTn>
                              </p:par>
                              <p:par>
                                <p:cTn id="250" presetID="1" presetClass="entr" presetSubtype="0" fill="hold" grpId="1" nodeType="withEffect">
                                  <p:stCondLst>
                                    <p:cond delay="0"/>
                                  </p:stCondLst>
                                  <p:childTnLst>
                                    <p:set>
                                      <p:cBhvr>
                                        <p:cTn id="251" dur="1" fill="hold">
                                          <p:stCondLst>
                                            <p:cond delay="0"/>
                                          </p:stCondLst>
                                        </p:cTn>
                                        <p:tgtEl>
                                          <p:spTgt spid="42"/>
                                        </p:tgtEl>
                                        <p:attrNameLst>
                                          <p:attrName>style.visibility</p:attrName>
                                        </p:attrNameLst>
                                      </p:cBhvr>
                                      <p:to>
                                        <p:strVal val="visible"/>
                                      </p:to>
                                    </p:set>
                                  </p:childTnLst>
                                </p:cTn>
                              </p:par>
                              <p:par>
                                <p:cTn id="252" presetID="1" presetClass="entr" presetSubtype="0" fill="hold" grpId="1" nodeType="withEffect">
                                  <p:stCondLst>
                                    <p:cond delay="0"/>
                                  </p:stCondLst>
                                  <p:childTnLst>
                                    <p:set>
                                      <p:cBhvr>
                                        <p:cTn id="253" dur="1" fill="hold">
                                          <p:stCondLst>
                                            <p:cond delay="0"/>
                                          </p:stCondLst>
                                        </p:cTn>
                                        <p:tgtEl>
                                          <p:spTgt spid="44"/>
                                        </p:tgtEl>
                                        <p:attrNameLst>
                                          <p:attrName>style.visibility</p:attrName>
                                        </p:attrNameLst>
                                      </p:cBhvr>
                                      <p:to>
                                        <p:strVal val="visible"/>
                                      </p:to>
                                    </p:set>
                                  </p:childTnLst>
                                </p:cTn>
                              </p:par>
                              <p:par>
                                <p:cTn id="254" presetID="1" presetClass="emph" presetSubtype="2" fill="hold" nodeType="withEffect">
                                  <p:stCondLst>
                                    <p:cond delay="0"/>
                                  </p:stCondLst>
                                  <p:childTnLst>
                                    <p:animClr clrSpc="rgb" dir="cw">
                                      <p:cBhvr>
                                        <p:cTn id="255" dur="1000" fill="hold"/>
                                        <p:tgtEl>
                                          <p:spTgt spid="8"/>
                                        </p:tgtEl>
                                        <p:attrNameLst>
                                          <p:attrName>fillcolor</p:attrName>
                                        </p:attrNameLst>
                                      </p:cBhvr>
                                      <p:to>
                                        <a:srgbClr val="4E67C8"/>
                                      </p:to>
                                    </p:animClr>
                                    <p:set>
                                      <p:cBhvr>
                                        <p:cTn id="256" dur="1000" fill="hold"/>
                                        <p:tgtEl>
                                          <p:spTgt spid="8"/>
                                        </p:tgtEl>
                                        <p:attrNameLst>
                                          <p:attrName>fill.type</p:attrName>
                                        </p:attrNameLst>
                                      </p:cBhvr>
                                      <p:to>
                                        <p:strVal val="solid"/>
                                      </p:to>
                                    </p:set>
                                    <p:set>
                                      <p:cBhvr>
                                        <p:cTn id="257" dur="1000" fill="hold"/>
                                        <p:tgtEl>
                                          <p:spTgt spid="8"/>
                                        </p:tgtEl>
                                        <p:attrNameLst>
                                          <p:attrName>fill.on</p:attrName>
                                        </p:attrNameLst>
                                      </p:cBhvr>
                                      <p:to>
                                        <p:strVal val="true"/>
                                      </p:to>
                                    </p:set>
                                  </p:childTnLst>
                                </p:cTn>
                              </p:par>
                              <p:par>
                                <p:cTn id="258" presetID="1" presetClass="emph" presetSubtype="2" fill="hold" nodeType="withEffect">
                                  <p:stCondLst>
                                    <p:cond delay="0"/>
                                  </p:stCondLst>
                                  <p:childTnLst>
                                    <p:animClr clrSpc="rgb" dir="cw">
                                      <p:cBhvr>
                                        <p:cTn id="259" dur="1000" fill="hold"/>
                                        <p:tgtEl>
                                          <p:spTgt spid="48"/>
                                        </p:tgtEl>
                                        <p:attrNameLst>
                                          <p:attrName>fillcolor</p:attrName>
                                        </p:attrNameLst>
                                      </p:cBhvr>
                                      <p:to>
                                        <a:srgbClr val="B4DCFA"/>
                                      </p:to>
                                    </p:animClr>
                                    <p:set>
                                      <p:cBhvr>
                                        <p:cTn id="260" dur="1000" fill="hold"/>
                                        <p:tgtEl>
                                          <p:spTgt spid="48"/>
                                        </p:tgtEl>
                                        <p:attrNameLst>
                                          <p:attrName>fill.type</p:attrName>
                                        </p:attrNameLst>
                                      </p:cBhvr>
                                      <p:to>
                                        <p:strVal val="solid"/>
                                      </p:to>
                                    </p:set>
                                    <p:set>
                                      <p:cBhvr>
                                        <p:cTn id="261" dur="1000" fill="hold"/>
                                        <p:tgtEl>
                                          <p:spTgt spid="48"/>
                                        </p:tgtEl>
                                        <p:attrNameLst>
                                          <p:attrName>fill.on</p:attrName>
                                        </p:attrNameLst>
                                      </p:cBhvr>
                                      <p:to>
                                        <p:strVal val="true"/>
                                      </p:to>
                                    </p:set>
                                  </p:childTnLst>
                                </p:cTn>
                              </p:par>
                            </p:childTnLst>
                          </p:cTn>
                        </p:par>
                        <p:par>
                          <p:cTn id="262" fill="hold">
                            <p:stCondLst>
                              <p:cond delay="1000"/>
                            </p:stCondLst>
                            <p:childTnLst>
                              <p:par>
                                <p:cTn id="263" presetID="9" presetClass="entr" presetSubtype="0" fill="hold" grpId="3" nodeType="afterEffect">
                                  <p:stCondLst>
                                    <p:cond delay="0"/>
                                  </p:stCondLst>
                                  <p:childTnLst>
                                    <p:set>
                                      <p:cBhvr>
                                        <p:cTn id="264" dur="1" fill="hold">
                                          <p:stCondLst>
                                            <p:cond delay="0"/>
                                          </p:stCondLst>
                                        </p:cTn>
                                        <p:tgtEl>
                                          <p:spTgt spid="16"/>
                                        </p:tgtEl>
                                        <p:attrNameLst>
                                          <p:attrName>style.visibility</p:attrName>
                                        </p:attrNameLst>
                                      </p:cBhvr>
                                      <p:to>
                                        <p:strVal val="visible"/>
                                      </p:to>
                                    </p:set>
                                    <p:animEffect transition="in" filter="dissolve">
                                      <p:cBhvr>
                                        <p:cTn id="265" dur="1000"/>
                                        <p:tgtEl>
                                          <p:spTgt spid="16"/>
                                        </p:tgtEl>
                                      </p:cBhvr>
                                    </p:animEffect>
                                  </p:childTnLst>
                                </p:cTn>
                              </p:par>
                            </p:childTnLst>
                          </p:cTn>
                        </p:par>
                      </p:childTnLst>
                    </p:cTn>
                  </p:par>
                </p:childTnLst>
              </p:cTn>
              <p:nextCondLst>
                <p:cond evt="onClick" delay="0">
                  <p:tgtEl>
                    <p:spTgt spid="8"/>
                  </p:tgtEl>
                </p:cond>
              </p:nextCondLst>
            </p:seq>
            <p:seq concurrent="1" nextAc="seek">
              <p:cTn id="266" restart="whenNotActive" fill="hold" evtFilter="cancelBubble" nodeType="interactiveSeq">
                <p:stCondLst>
                  <p:cond evt="onClick" delay="0">
                    <p:tgtEl>
                      <p:spTgt spid="47"/>
                    </p:tgtEl>
                  </p:cond>
                </p:stCondLst>
                <p:endSync evt="end" delay="0">
                  <p:rtn val="all"/>
                </p:endSync>
                <p:childTnLst>
                  <p:par>
                    <p:cTn id="267" fill="hold">
                      <p:stCondLst>
                        <p:cond delay="0"/>
                      </p:stCondLst>
                      <p:childTnLst>
                        <p:par>
                          <p:cTn id="268" fill="hold">
                            <p:stCondLst>
                              <p:cond delay="0"/>
                            </p:stCondLst>
                            <p:childTnLst>
                              <p:par>
                                <p:cTn id="269" presetID="1" presetClass="entr" presetSubtype="0" fill="hold" grpId="1" nodeType="withEffect">
                                  <p:stCondLst>
                                    <p:cond delay="0"/>
                                  </p:stCondLst>
                                  <p:childTnLst>
                                    <p:set>
                                      <p:cBhvr>
                                        <p:cTn id="270" dur="1" fill="hold">
                                          <p:stCondLst>
                                            <p:cond delay="0"/>
                                          </p:stCondLst>
                                        </p:cTn>
                                        <p:tgtEl>
                                          <p:spTgt spid="45"/>
                                        </p:tgtEl>
                                        <p:attrNameLst>
                                          <p:attrName>style.visibility</p:attrName>
                                        </p:attrNameLst>
                                      </p:cBhvr>
                                      <p:to>
                                        <p:strVal val="visible"/>
                                      </p:to>
                                    </p:set>
                                  </p:childTnLst>
                                </p:cTn>
                              </p:par>
                              <p:par>
                                <p:cTn id="271" presetID="1" presetClass="entr" presetSubtype="0" fill="hold" grpId="1" nodeType="withEffect">
                                  <p:stCondLst>
                                    <p:cond delay="0"/>
                                  </p:stCondLst>
                                  <p:childTnLst>
                                    <p:set>
                                      <p:cBhvr>
                                        <p:cTn id="272" dur="1" fill="hold">
                                          <p:stCondLst>
                                            <p:cond delay="0"/>
                                          </p:stCondLst>
                                        </p:cTn>
                                        <p:tgtEl>
                                          <p:spTgt spid="50"/>
                                        </p:tgtEl>
                                        <p:attrNameLst>
                                          <p:attrName>style.visibility</p:attrName>
                                        </p:attrNameLst>
                                      </p:cBhvr>
                                      <p:to>
                                        <p:strVal val="visible"/>
                                      </p:to>
                                    </p:set>
                                  </p:childTnLst>
                                </p:cTn>
                              </p:par>
                              <p:par>
                                <p:cTn id="273" presetID="1" presetClass="entr" presetSubtype="0" fill="hold" grpId="1" nodeType="withEffect">
                                  <p:stCondLst>
                                    <p:cond delay="0"/>
                                  </p:stCondLst>
                                  <p:childTnLst>
                                    <p:set>
                                      <p:cBhvr>
                                        <p:cTn id="274" dur="1" fill="hold">
                                          <p:stCondLst>
                                            <p:cond delay="0"/>
                                          </p:stCondLst>
                                        </p:cTn>
                                        <p:tgtEl>
                                          <p:spTgt spid="51"/>
                                        </p:tgtEl>
                                        <p:attrNameLst>
                                          <p:attrName>style.visibility</p:attrName>
                                        </p:attrNameLst>
                                      </p:cBhvr>
                                      <p:to>
                                        <p:strVal val="visible"/>
                                      </p:to>
                                    </p:set>
                                  </p:childTnLst>
                                </p:cTn>
                              </p:par>
                              <p:par>
                                <p:cTn id="275" presetID="1" presetClass="entr" presetSubtype="0" fill="hold" grpId="1" nodeType="withEffect">
                                  <p:stCondLst>
                                    <p:cond delay="0"/>
                                  </p:stCondLst>
                                  <p:childTnLst>
                                    <p:set>
                                      <p:cBhvr>
                                        <p:cTn id="276" dur="1" fill="hold">
                                          <p:stCondLst>
                                            <p:cond delay="0"/>
                                          </p:stCondLst>
                                        </p:cTn>
                                        <p:tgtEl>
                                          <p:spTgt spid="52"/>
                                        </p:tgtEl>
                                        <p:attrNameLst>
                                          <p:attrName>style.visibility</p:attrName>
                                        </p:attrNameLst>
                                      </p:cBhvr>
                                      <p:to>
                                        <p:strVal val="visible"/>
                                      </p:to>
                                    </p:set>
                                  </p:childTnLst>
                                </p:cTn>
                              </p:par>
                              <p:par>
                                <p:cTn id="277" presetID="1" presetClass="entr" presetSubtype="0" fill="hold" grpId="1" nodeType="withEffect">
                                  <p:stCondLst>
                                    <p:cond delay="0"/>
                                  </p:stCondLst>
                                  <p:childTnLst>
                                    <p:set>
                                      <p:cBhvr>
                                        <p:cTn id="278" dur="1" fill="hold">
                                          <p:stCondLst>
                                            <p:cond delay="0"/>
                                          </p:stCondLst>
                                        </p:cTn>
                                        <p:tgtEl>
                                          <p:spTgt spid="53"/>
                                        </p:tgtEl>
                                        <p:attrNameLst>
                                          <p:attrName>style.visibility</p:attrName>
                                        </p:attrNameLst>
                                      </p:cBhvr>
                                      <p:to>
                                        <p:strVal val="visible"/>
                                      </p:to>
                                    </p:set>
                                  </p:childTnLst>
                                </p:cTn>
                              </p:par>
                              <p:par>
                                <p:cTn id="279" presetID="1" presetClass="entr" presetSubtype="0" fill="hold" grpId="1" nodeType="withEffect">
                                  <p:stCondLst>
                                    <p:cond delay="0"/>
                                  </p:stCondLst>
                                  <p:childTnLst>
                                    <p:set>
                                      <p:cBhvr>
                                        <p:cTn id="280" dur="1" fill="hold">
                                          <p:stCondLst>
                                            <p:cond delay="0"/>
                                          </p:stCondLst>
                                        </p:cTn>
                                        <p:tgtEl>
                                          <p:spTgt spid="54"/>
                                        </p:tgtEl>
                                        <p:attrNameLst>
                                          <p:attrName>style.visibility</p:attrName>
                                        </p:attrNameLst>
                                      </p:cBhvr>
                                      <p:to>
                                        <p:strVal val="visible"/>
                                      </p:to>
                                    </p:set>
                                  </p:childTnLst>
                                </p:cTn>
                              </p:par>
                              <p:par>
                                <p:cTn id="281" presetID="1" presetClass="entr" presetSubtype="0" fill="hold" grpId="1" nodeType="withEffect">
                                  <p:stCondLst>
                                    <p:cond delay="0"/>
                                  </p:stCondLst>
                                  <p:childTnLst>
                                    <p:set>
                                      <p:cBhvr>
                                        <p:cTn id="282" dur="1" fill="hold">
                                          <p:stCondLst>
                                            <p:cond delay="0"/>
                                          </p:stCondLst>
                                        </p:cTn>
                                        <p:tgtEl>
                                          <p:spTgt spid="55"/>
                                        </p:tgtEl>
                                        <p:attrNameLst>
                                          <p:attrName>style.visibility</p:attrName>
                                        </p:attrNameLst>
                                      </p:cBhvr>
                                      <p:to>
                                        <p:strVal val="visible"/>
                                      </p:to>
                                    </p:set>
                                  </p:childTnLst>
                                </p:cTn>
                              </p:par>
                              <p:par>
                                <p:cTn id="283" presetID="1" presetClass="entr" presetSubtype="0" fill="hold" grpId="1" nodeType="withEffect">
                                  <p:stCondLst>
                                    <p:cond delay="0"/>
                                  </p:stCondLst>
                                  <p:childTnLst>
                                    <p:set>
                                      <p:cBhvr>
                                        <p:cTn id="284" dur="1" fill="hold">
                                          <p:stCondLst>
                                            <p:cond delay="0"/>
                                          </p:stCondLst>
                                        </p:cTn>
                                        <p:tgtEl>
                                          <p:spTgt spid="56"/>
                                        </p:tgtEl>
                                        <p:attrNameLst>
                                          <p:attrName>style.visibility</p:attrName>
                                        </p:attrNameLst>
                                      </p:cBhvr>
                                      <p:to>
                                        <p:strVal val="visible"/>
                                      </p:to>
                                    </p:set>
                                  </p:childTnLst>
                                </p:cTn>
                              </p:par>
                              <p:par>
                                <p:cTn id="285" presetID="1" presetClass="entr" presetSubtype="0" fill="hold" grpId="1" nodeType="withEffect">
                                  <p:stCondLst>
                                    <p:cond delay="0"/>
                                  </p:stCondLst>
                                  <p:childTnLst>
                                    <p:set>
                                      <p:cBhvr>
                                        <p:cTn id="286" dur="1" fill="hold">
                                          <p:stCondLst>
                                            <p:cond delay="0"/>
                                          </p:stCondLst>
                                        </p:cTn>
                                        <p:tgtEl>
                                          <p:spTgt spid="58"/>
                                        </p:tgtEl>
                                        <p:attrNameLst>
                                          <p:attrName>style.visibility</p:attrName>
                                        </p:attrNameLst>
                                      </p:cBhvr>
                                      <p:to>
                                        <p:strVal val="visible"/>
                                      </p:to>
                                    </p:set>
                                  </p:childTnLst>
                                </p:cTn>
                              </p:par>
                              <p:par>
                                <p:cTn id="287" presetID="1" presetClass="emph" presetSubtype="2" fill="hold" nodeType="withEffect">
                                  <p:stCondLst>
                                    <p:cond delay="0"/>
                                  </p:stCondLst>
                                  <p:childTnLst>
                                    <p:animClr clrSpc="rgb" dir="cw">
                                      <p:cBhvr>
                                        <p:cTn id="288" dur="1000" fill="hold"/>
                                        <p:tgtEl>
                                          <p:spTgt spid="47"/>
                                        </p:tgtEl>
                                        <p:attrNameLst>
                                          <p:attrName>fillcolor</p:attrName>
                                        </p:attrNameLst>
                                      </p:cBhvr>
                                      <p:to>
                                        <a:srgbClr val="4E67C8"/>
                                      </p:to>
                                    </p:animClr>
                                    <p:set>
                                      <p:cBhvr>
                                        <p:cTn id="289" dur="1000" fill="hold"/>
                                        <p:tgtEl>
                                          <p:spTgt spid="47"/>
                                        </p:tgtEl>
                                        <p:attrNameLst>
                                          <p:attrName>fill.type</p:attrName>
                                        </p:attrNameLst>
                                      </p:cBhvr>
                                      <p:to>
                                        <p:strVal val="solid"/>
                                      </p:to>
                                    </p:set>
                                    <p:set>
                                      <p:cBhvr>
                                        <p:cTn id="290" dur="1000" fill="hold"/>
                                        <p:tgtEl>
                                          <p:spTgt spid="47"/>
                                        </p:tgtEl>
                                        <p:attrNameLst>
                                          <p:attrName>fill.on</p:attrName>
                                        </p:attrNameLst>
                                      </p:cBhvr>
                                      <p:to>
                                        <p:strVal val="true"/>
                                      </p:to>
                                    </p:set>
                                  </p:childTnLst>
                                </p:cTn>
                              </p:par>
                              <p:par>
                                <p:cTn id="291" presetID="1" presetClass="emph" presetSubtype="2" fill="hold" nodeType="withEffect">
                                  <p:stCondLst>
                                    <p:cond delay="0"/>
                                  </p:stCondLst>
                                  <p:childTnLst>
                                    <p:animClr clrSpc="rgb" dir="cw">
                                      <p:cBhvr>
                                        <p:cTn id="292" dur="1000" fill="hold"/>
                                        <p:tgtEl>
                                          <p:spTgt spid="48"/>
                                        </p:tgtEl>
                                        <p:attrNameLst>
                                          <p:attrName>fillcolor</p:attrName>
                                        </p:attrNameLst>
                                      </p:cBhvr>
                                      <p:to>
                                        <a:srgbClr val="B4DCFA"/>
                                      </p:to>
                                    </p:animClr>
                                    <p:set>
                                      <p:cBhvr>
                                        <p:cTn id="293" dur="1000" fill="hold"/>
                                        <p:tgtEl>
                                          <p:spTgt spid="48"/>
                                        </p:tgtEl>
                                        <p:attrNameLst>
                                          <p:attrName>fill.type</p:attrName>
                                        </p:attrNameLst>
                                      </p:cBhvr>
                                      <p:to>
                                        <p:strVal val="solid"/>
                                      </p:to>
                                    </p:set>
                                    <p:set>
                                      <p:cBhvr>
                                        <p:cTn id="294" dur="1000" fill="hold"/>
                                        <p:tgtEl>
                                          <p:spTgt spid="48"/>
                                        </p:tgtEl>
                                        <p:attrNameLst>
                                          <p:attrName>fill.on</p:attrName>
                                        </p:attrNameLst>
                                      </p:cBhvr>
                                      <p:to>
                                        <p:strVal val="true"/>
                                      </p:to>
                                    </p:set>
                                  </p:childTnLst>
                                </p:cTn>
                              </p:par>
                            </p:childTnLst>
                          </p:cTn>
                        </p:par>
                        <p:par>
                          <p:cTn id="295" fill="hold">
                            <p:stCondLst>
                              <p:cond delay="1000"/>
                            </p:stCondLst>
                            <p:childTnLst>
                              <p:par>
                                <p:cTn id="296" presetID="9" presetClass="entr" presetSubtype="0" fill="hold" grpId="4" nodeType="afterEffect">
                                  <p:stCondLst>
                                    <p:cond delay="0"/>
                                  </p:stCondLst>
                                  <p:childTnLst>
                                    <p:set>
                                      <p:cBhvr>
                                        <p:cTn id="297" dur="1" fill="hold">
                                          <p:stCondLst>
                                            <p:cond delay="0"/>
                                          </p:stCondLst>
                                        </p:cTn>
                                        <p:tgtEl>
                                          <p:spTgt spid="16"/>
                                        </p:tgtEl>
                                        <p:attrNameLst>
                                          <p:attrName>style.visibility</p:attrName>
                                        </p:attrNameLst>
                                      </p:cBhvr>
                                      <p:to>
                                        <p:strVal val="visible"/>
                                      </p:to>
                                    </p:set>
                                    <p:animEffect transition="in" filter="dissolve">
                                      <p:cBhvr>
                                        <p:cTn id="298" dur="1000"/>
                                        <p:tgtEl>
                                          <p:spTgt spid="16"/>
                                        </p:tgtEl>
                                      </p:cBhvr>
                                    </p:animEffect>
                                  </p:childTnLst>
                                </p:cTn>
                              </p:par>
                            </p:childTnLst>
                          </p:cTn>
                        </p:par>
                      </p:childTnLst>
                    </p:cTn>
                  </p:par>
                </p:childTnLst>
              </p:cTn>
              <p:nextCondLst>
                <p:cond evt="onClick" delay="0">
                  <p:tgtEl>
                    <p:spTgt spid="47"/>
                  </p:tgtEl>
                </p:cond>
              </p:nextCondLst>
            </p:seq>
            <p:seq concurrent="1" nextAc="seek">
              <p:cTn id="299" restart="whenNotActive" fill="hold" evtFilter="cancelBubble" nodeType="interactiveSeq">
                <p:stCondLst>
                  <p:cond evt="onClick" delay="0">
                    <p:tgtEl>
                      <p:spTgt spid="142"/>
                    </p:tgtEl>
                  </p:cond>
                </p:stCondLst>
                <p:endSync evt="end" delay="0">
                  <p:rtn val="all"/>
                </p:endSync>
                <p:childTnLst>
                  <p:par>
                    <p:cTn id="300" fill="hold">
                      <p:stCondLst>
                        <p:cond delay="0"/>
                      </p:stCondLst>
                      <p:childTnLst>
                        <p:par>
                          <p:cTn id="301" fill="hold">
                            <p:stCondLst>
                              <p:cond delay="0"/>
                            </p:stCondLst>
                            <p:childTnLst>
                              <p:par>
                                <p:cTn id="302" presetID="26" presetClass="emph" presetSubtype="0" fill="hold" grpId="1" nodeType="clickEffect">
                                  <p:stCondLst>
                                    <p:cond delay="0"/>
                                  </p:stCondLst>
                                  <p:iterate type="lt">
                                    <p:tmPct val="0"/>
                                  </p:iterate>
                                  <p:childTnLst>
                                    <p:animEffect transition="out" filter="fade">
                                      <p:cBhvr>
                                        <p:cTn id="303" dur="500" tmFilter="0, 0; .2, .5; .8, .5; 1, 0"/>
                                        <p:tgtEl>
                                          <p:spTgt spid="142"/>
                                        </p:tgtEl>
                                      </p:cBhvr>
                                    </p:animEffect>
                                    <p:animScale>
                                      <p:cBhvr>
                                        <p:cTn id="304" dur="250" autoRev="1" fill="hold"/>
                                        <p:tgtEl>
                                          <p:spTgt spid="142"/>
                                        </p:tgtEl>
                                      </p:cBhvr>
                                      <p:by x="105000" y="105000"/>
                                    </p:animScale>
                                  </p:childTnLst>
                                </p:cTn>
                              </p:par>
                            </p:childTnLst>
                          </p:cTn>
                        </p:par>
                        <p:par>
                          <p:cTn id="305" fill="hold">
                            <p:stCondLst>
                              <p:cond delay="500"/>
                            </p:stCondLst>
                            <p:childTnLst>
                              <p:par>
                                <p:cTn id="306" presetID="22" presetClass="entr" presetSubtype="8" fill="hold" grpId="0" nodeType="afterEffect">
                                  <p:stCondLst>
                                    <p:cond delay="0"/>
                                  </p:stCondLst>
                                  <p:iterate type="lt">
                                    <p:tmPct val="10000"/>
                                  </p:iterate>
                                  <p:childTnLst>
                                    <p:set>
                                      <p:cBhvr>
                                        <p:cTn id="307" dur="1" fill="hold">
                                          <p:stCondLst>
                                            <p:cond delay="0"/>
                                          </p:stCondLst>
                                        </p:cTn>
                                        <p:tgtEl>
                                          <p:spTgt spid="143"/>
                                        </p:tgtEl>
                                        <p:attrNameLst>
                                          <p:attrName>style.visibility</p:attrName>
                                        </p:attrNameLst>
                                      </p:cBhvr>
                                      <p:to>
                                        <p:strVal val="visible"/>
                                      </p:to>
                                    </p:set>
                                    <p:animEffect transition="in" filter="wipe(left)">
                                      <p:cBhvr>
                                        <p:cTn id="308" dur="1000"/>
                                        <p:tgtEl>
                                          <p:spTgt spid="143"/>
                                        </p:tgtEl>
                                      </p:cBhvr>
                                    </p:animEffect>
                                  </p:childTnLst>
                                </p:cTn>
                              </p:par>
                              <p:par>
                                <p:cTn id="309" presetID="1" presetClass="entr" presetSubtype="0" fill="hold" grpId="1" nodeType="withEffect">
                                  <p:stCondLst>
                                    <p:cond delay="0"/>
                                  </p:stCondLst>
                                  <p:iterate type="lt">
                                    <p:tmAbs val="0"/>
                                  </p:iterate>
                                  <p:childTnLst>
                                    <p:set>
                                      <p:cBhvr>
                                        <p:cTn id="310" dur="1" fill="hold">
                                          <p:stCondLst>
                                            <p:cond delay="2699"/>
                                          </p:stCondLst>
                                        </p:cTn>
                                        <p:tgtEl>
                                          <p:spTgt spid="143"/>
                                        </p:tgtEl>
                                        <p:attrNameLst>
                                          <p:attrName>style.visibility</p:attrName>
                                        </p:attrNameLst>
                                      </p:cBhvr>
                                      <p:to>
                                        <p:strVal val="visible"/>
                                      </p:to>
                                    </p:set>
                                  </p:childTnLst>
                                  <p:subTnLst>
                                    <p:audio>
                                      <p:cMediaNode>
                                        <p:cTn display="0" masterRel="sameClick">
                                          <p:stCondLst>
                                            <p:cond evt="begin" delay="0">
                                              <p:tn val="309"/>
                                            </p:cond>
                                          </p:stCondLst>
                                          <p:endCondLst>
                                            <p:cond evt="onStopAudio" delay="0">
                                              <p:tgtEl>
                                                <p:sldTgt/>
                                              </p:tgtEl>
                                            </p:cond>
                                          </p:endCondLst>
                                        </p:cTn>
                                        <p:tgtEl>
                                          <p:sndTgt r:embed="rId6" name="cpL01S02_Clip_2.wav"/>
                                        </p:tgtEl>
                                      </p:cMediaNode>
                                    </p:audio>
                                  </p:subTnLst>
                                </p:cTn>
                              </p:par>
                            </p:childTnLst>
                          </p:cTn>
                        </p:par>
                        <p:par>
                          <p:cTn id="311" fill="hold">
                            <p:stCondLst>
                              <p:cond delay="4300"/>
                            </p:stCondLst>
                            <p:childTnLst>
                              <p:par>
                                <p:cTn id="312" presetID="16" presetClass="emph" presetSubtype="0" fill="hold" grpId="2" nodeType="afterEffect">
                                  <p:stCondLst>
                                    <p:cond delay="0"/>
                                  </p:stCondLst>
                                  <p:iterate type="lt">
                                    <p:tmPct val="4000"/>
                                  </p:iterate>
                                  <p:childTnLst>
                                    <p:set>
                                      <p:cBhvr override="childStyle">
                                        <p:cTn id="313" dur="500" fill="hold"/>
                                        <p:tgtEl>
                                          <p:spTgt spid="142"/>
                                        </p:tgtEl>
                                        <p:attrNameLst>
                                          <p:attrName>style.color</p:attrName>
                                        </p:attrNameLst>
                                      </p:cBhvr>
                                      <p:to>
                                        <p:clrVal>
                                          <a:srgbClr val="C00000"/>
                                        </p:clrVal>
                                      </p:to>
                                    </p:set>
                                    <p:set>
                                      <p:cBhvr>
                                        <p:cTn id="314" dur="500" fill="hold"/>
                                        <p:tgtEl>
                                          <p:spTgt spid="142"/>
                                        </p:tgtEl>
                                        <p:attrNameLst>
                                          <p:attrName>fillcolor</p:attrName>
                                        </p:attrNameLst>
                                      </p:cBhvr>
                                      <p:to>
                                        <p:clrVal>
                                          <a:srgbClr val="C00000"/>
                                        </p:clrVal>
                                      </p:to>
                                    </p:set>
                                    <p:set>
                                      <p:cBhvr>
                                        <p:cTn id="315" dur="500" fill="hold"/>
                                        <p:tgtEl>
                                          <p:spTgt spid="142"/>
                                        </p:tgtEl>
                                        <p:attrNameLst>
                                          <p:attrName>fill.type</p:attrName>
                                        </p:attrNameLst>
                                      </p:cBhvr>
                                      <p:to>
                                        <p:strVal val="solid"/>
                                      </p:to>
                                    </p:set>
                                  </p:childTnLst>
                                </p:cTn>
                              </p:par>
                            </p:childTnLst>
                          </p:cTn>
                        </p:par>
                      </p:childTnLst>
                    </p:cTn>
                  </p:par>
                </p:childTnLst>
              </p:cTn>
              <p:nextCondLst>
                <p:cond evt="onClick" delay="0">
                  <p:tgtEl>
                    <p:spTgt spid="142"/>
                  </p:tgtEl>
                </p:cond>
              </p:nextCondLst>
            </p:seq>
          </p:childTnLst>
        </p:cTn>
      </p:par>
    </p:tnLst>
    <p:bldLst>
      <p:bldP spid="4" grpId="0"/>
      <p:bldP spid="4" grpId="1"/>
      <p:bldP spid="4" grpId="2"/>
      <p:bldP spid="4" grpId="3"/>
      <p:bldP spid="5" grpId="0" animBg="1"/>
      <p:bldP spid="5" grpId="1" animBg="1"/>
      <p:bldP spid="5" grpId="2" animBg="1"/>
      <p:bldP spid="29" grpId="0"/>
      <p:bldP spid="29"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59" grpId="0"/>
      <p:bldP spid="59" grpId="1"/>
      <p:bldP spid="138" grpId="0"/>
      <p:bldP spid="138" grpId="1"/>
      <p:bldP spid="142" grpId="0" animBg="1"/>
      <p:bldP spid="142" grpId="1" animBg="1"/>
      <p:bldP spid="142" grpId="2" animBg="1"/>
      <p:bldP spid="143" grpId="0"/>
      <p:bldP spid="143" grpId="1"/>
      <p:bldP spid="144" grpId="0"/>
      <p:bldP spid="144" grpId="1"/>
      <p:bldP spid="106" grpId="0"/>
      <p:bldP spid="10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6</a:t>
            </a:fld>
            <a:endParaRPr lang="cs-CZ" dirty="0"/>
          </a:p>
        </p:txBody>
      </p:sp>
      <p:sp>
        <p:nvSpPr>
          <p:cNvPr id="4" name="Nadpis 3"/>
          <p:cNvSpPr>
            <a:spLocks noGrp="1"/>
          </p:cNvSpPr>
          <p:nvPr>
            <p:ph type="title"/>
          </p:nvPr>
        </p:nvSpPr>
        <p:spPr>
          <a:xfrm>
            <a:off x="144001" y="144000"/>
            <a:ext cx="3059847" cy="648072"/>
          </a:xfrm>
        </p:spPr>
        <p:txBody>
          <a:bodyPr/>
          <a:lstStyle/>
          <a:p>
            <a:r>
              <a:rPr lang="en-GB" dirty="0" smtClean="0">
                <a:solidFill>
                  <a:srgbClr val="000000"/>
                </a:solidFill>
              </a:rPr>
              <a:t>Package options </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cs-CZ" sz="1200" b="1" dirty="0">
                <a:solidFill>
                  <a:srgbClr val="FFFF00"/>
                </a:solidFill>
              </a:rPr>
              <a:t>1</a:t>
            </a:r>
            <a:endParaRPr lang="en-GB" sz="800" dirty="0">
              <a:solidFill>
                <a:srgbClr val="FFFF00"/>
              </a:solidFill>
            </a:endParaRPr>
          </a:p>
        </p:txBody>
      </p:sp>
      <p:sp>
        <p:nvSpPr>
          <p:cNvPr id="29" name="TextovéPole 28"/>
          <p:cNvSpPr txBox="1"/>
          <p:nvPr/>
        </p:nvSpPr>
        <p:spPr>
          <a:xfrm>
            <a:off x="864000" y="937295"/>
            <a:ext cx="3780008"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Descriptions</a:t>
            </a:r>
            <a:endParaRPr lang="en-GB" sz="2200" dirty="0">
              <a:latin typeface="Cambria Math" panose="02040503050406030204" pitchFamily="18" charset="0"/>
              <a:ea typeface="Cambria Math" panose="02040503050406030204" pitchFamily="18" charset="0"/>
            </a:endParaRPr>
          </a:p>
        </p:txBody>
      </p:sp>
      <p:sp>
        <p:nvSpPr>
          <p:cNvPr id="31" name="TextovéPole 30"/>
          <p:cNvSpPr txBox="1"/>
          <p:nvPr/>
        </p:nvSpPr>
        <p:spPr>
          <a:xfrm>
            <a:off x="1188000" y="1256639"/>
            <a:ext cx="6984400"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solidFill>
                  <a:srgbClr val="7030A0"/>
                </a:solidFill>
                <a:latin typeface="Cambria Math" panose="02040503050406030204" pitchFamily="18" charset="0"/>
                <a:ea typeface="Cambria Math" panose="02040503050406030204" pitchFamily="18" charset="0"/>
              </a:rPr>
              <a:t>Package options </a:t>
            </a:r>
            <a:r>
              <a:rPr lang="en-GB" dirty="0" smtClean="0">
                <a:latin typeface="Cambria Math" panose="02040503050406030204" pitchFamily="18" charset="0"/>
                <a:ea typeface="Cambria Math" panose="02040503050406030204" pitchFamily="18" charset="0"/>
              </a:rPr>
              <a:t>replicate payoffs of specific option combinations</a:t>
            </a:r>
            <a:endParaRPr lang="en-GB"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1.2	2.1	Kupní opce je spojena s právem na zakoupení podkladového aktiva za předem známou cenu, které říkáme uplatňovací či realizační cena. Snadno nahlédneme, kdy bude toto kupní právo využito. Pokud tržní cena aktiva bude vyšší než uplatňovací cena. V takovém případě lze koupit levně za uplatňovací cenu a okamžitě prodat za vyšší tržní cenu. </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TextovéPole 45">
            <a:extLst>
              <a:ext uri="{FF2B5EF4-FFF2-40B4-BE49-F238E27FC236}">
                <a16:creationId xmlns:a16="http://schemas.microsoft.com/office/drawing/2014/main" id="{05FC8A4A-3761-4383-881C-9096ADBF4AD7}"/>
              </a:ext>
            </a:extLst>
          </p:cNvPr>
          <p:cNvSpPr txBox="1"/>
          <p:nvPr/>
        </p:nvSpPr>
        <p:spPr>
          <a:xfrm>
            <a:off x="1532296" y="1533740"/>
            <a:ext cx="5415968"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Long capped call (replicates long vertical bull call spread)</a:t>
            </a:r>
            <a:endParaRPr lang="en-GB" sz="1600" dirty="0">
              <a:latin typeface="Cambria Math" panose="02040503050406030204" pitchFamily="18" charset="0"/>
              <a:ea typeface="Cambria Math" panose="02040503050406030204" pitchFamily="18" charset="0"/>
            </a:endParaRPr>
          </a:p>
        </p:txBody>
      </p:sp>
      <p:grpSp>
        <p:nvGrpSpPr>
          <p:cNvPr id="10" name="Skupina 9"/>
          <p:cNvGrpSpPr/>
          <p:nvPr/>
        </p:nvGrpSpPr>
        <p:grpSpPr>
          <a:xfrm>
            <a:off x="1647772" y="1890389"/>
            <a:ext cx="1772100" cy="1004589"/>
            <a:chOff x="1671936" y="1957872"/>
            <a:chExt cx="1772100" cy="1004589"/>
          </a:xfrm>
        </p:grpSpPr>
        <p:cxnSp>
          <p:nvCxnSpPr>
            <p:cNvPr id="59" name="Přímá spojnice 58">
              <a:extLst>
                <a:ext uri="{FF2B5EF4-FFF2-40B4-BE49-F238E27FC236}">
                  <a16:creationId xmlns:a16="http://schemas.microsoft.com/office/drawing/2014/main" id="{1A8E3DAD-B6C4-40D4-9CE0-16917D2F95E3}"/>
                </a:ext>
              </a:extLst>
            </p:cNvPr>
            <p:cNvCxnSpPr/>
            <p:nvPr/>
          </p:nvCxnSpPr>
          <p:spPr>
            <a:xfrm>
              <a:off x="2061101" y="1957872"/>
              <a:ext cx="0" cy="998680"/>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Přímá spojnice 60">
              <a:extLst>
                <a:ext uri="{FF2B5EF4-FFF2-40B4-BE49-F238E27FC236}">
                  <a16:creationId xmlns:a16="http://schemas.microsoft.com/office/drawing/2014/main" id="{906A2621-6FF0-4E69-B93F-0FD3D7509E11}"/>
                </a:ext>
              </a:extLst>
            </p:cNvPr>
            <p:cNvCxnSpPr/>
            <p:nvPr/>
          </p:nvCxnSpPr>
          <p:spPr>
            <a:xfrm>
              <a:off x="2982992" y="2313960"/>
              <a:ext cx="0" cy="42448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Přímá spojnice 62">
              <a:extLst>
                <a:ext uri="{FF2B5EF4-FFF2-40B4-BE49-F238E27FC236}">
                  <a16:creationId xmlns:a16="http://schemas.microsoft.com/office/drawing/2014/main" id="{366013F4-C598-4589-BCA9-4D63C7A09A98}"/>
                </a:ext>
              </a:extLst>
            </p:cNvPr>
            <p:cNvCxnSpPr/>
            <p:nvPr/>
          </p:nvCxnSpPr>
          <p:spPr>
            <a:xfrm>
              <a:off x="2071717" y="2736613"/>
              <a:ext cx="1372319"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4" name="Přímá spojnice 63">
              <a:extLst>
                <a:ext uri="{FF2B5EF4-FFF2-40B4-BE49-F238E27FC236}">
                  <a16:creationId xmlns:a16="http://schemas.microsoft.com/office/drawing/2014/main" id="{F1012CB4-74D9-4DC7-84BD-B0CB720F5659}"/>
                </a:ext>
              </a:extLst>
            </p:cNvPr>
            <p:cNvCxnSpPr/>
            <p:nvPr/>
          </p:nvCxnSpPr>
          <p:spPr>
            <a:xfrm>
              <a:off x="2067476" y="2744342"/>
              <a:ext cx="45085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ovéPole 64">
                  <a:extLst>
                    <a:ext uri="{FF2B5EF4-FFF2-40B4-BE49-F238E27FC236}">
                      <a16:creationId xmlns:a16="http://schemas.microsoft.com/office/drawing/2014/main" id="{1129F341-0890-4352-8ECF-8AB4C01D6AF5}"/>
                    </a:ext>
                  </a:extLst>
                </p:cNvPr>
                <p:cNvSpPr txBox="1"/>
                <p:nvPr/>
              </p:nvSpPr>
              <p:spPr>
                <a:xfrm>
                  <a:off x="1671936" y="2150058"/>
                  <a:ext cx="369248" cy="257699"/>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cs-CZ" sz="1100" b="0" i="1" smtClean="0">
                            <a:latin typeface="Cambria Math" panose="02040503050406030204" pitchFamily="18" charset="0"/>
                          </a:rPr>
                          <m:t>𝐻</m:t>
                        </m:r>
                        <m:r>
                          <a:rPr lang="cs-CZ" sz="1100" b="0" i="1" smtClean="0">
                            <a:latin typeface="Cambria Math" panose="02040503050406030204" pitchFamily="18" charset="0"/>
                          </a:rPr>
                          <m:t>−</m:t>
                        </m:r>
                        <m:r>
                          <a:rPr lang="en-GB" sz="1100" b="0" i="1" smtClean="0">
                            <a:latin typeface="Cambria Math" panose="02040503050406030204" pitchFamily="18" charset="0"/>
                          </a:rPr>
                          <m:t>𝑋</m:t>
                        </m:r>
                      </m:oMath>
                    </m:oMathPara>
                  </a14:m>
                  <a:endParaRPr lang="en-GB" sz="1100" i="1" baseline="-25000" dirty="0"/>
                </a:p>
              </p:txBody>
            </p:sp>
          </mc:Choice>
          <mc:Fallback xmlns="">
            <p:sp>
              <p:nvSpPr>
                <p:cNvPr id="65" name="TextovéPole 64">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671936" y="2150058"/>
                  <a:ext cx="369248" cy="257699"/>
                </a:xfrm>
                <a:prstGeom prst="rect">
                  <a:avLst/>
                </a:prstGeom>
                <a:blipFill>
                  <a:blip r:embed="rId7"/>
                  <a:stretch>
                    <a:fillRect l="-16393" r="-8197"/>
                  </a:stretch>
                </a:blipFill>
              </p:spPr>
              <p:txBody>
                <a:bodyPr/>
                <a:lstStyle/>
                <a:p>
                  <a:r>
                    <a:rPr lang="cs-CZ">
                      <a:noFill/>
                    </a:rPr>
                    <a:t> </a:t>
                  </a:r>
                </a:p>
              </p:txBody>
            </p:sp>
          </mc:Fallback>
        </mc:AlternateContent>
        <p:cxnSp>
          <p:nvCxnSpPr>
            <p:cNvPr id="66" name="Přímá spojnice 65">
              <a:extLst>
                <a:ext uri="{FF2B5EF4-FFF2-40B4-BE49-F238E27FC236}">
                  <a16:creationId xmlns:a16="http://schemas.microsoft.com/office/drawing/2014/main" id="{906A2621-6FF0-4E69-B93F-0FD3D7509E11}"/>
                </a:ext>
              </a:extLst>
            </p:cNvPr>
            <p:cNvCxnSpPr/>
            <p:nvPr/>
          </p:nvCxnSpPr>
          <p:spPr>
            <a:xfrm flipH="1">
              <a:off x="2519539" y="2285809"/>
              <a:ext cx="460470" cy="46047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Přímá spojnice 67">
              <a:extLst>
                <a:ext uri="{FF2B5EF4-FFF2-40B4-BE49-F238E27FC236}">
                  <a16:creationId xmlns:a16="http://schemas.microsoft.com/office/drawing/2014/main" id="{F1012CB4-74D9-4DC7-84BD-B0CB720F5659}"/>
                </a:ext>
              </a:extLst>
            </p:cNvPr>
            <p:cNvCxnSpPr/>
            <p:nvPr/>
          </p:nvCxnSpPr>
          <p:spPr>
            <a:xfrm>
              <a:off x="2063922" y="2278908"/>
              <a:ext cx="905682" cy="278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ovéPole 68">
                  <a:extLst>
                    <a:ext uri="{FF2B5EF4-FFF2-40B4-BE49-F238E27FC236}">
                      <a16:creationId xmlns:a16="http://schemas.microsoft.com/office/drawing/2014/main" id="{1129F341-0890-4352-8ECF-8AB4C01D6AF5}"/>
                    </a:ext>
                  </a:extLst>
                </p:cNvPr>
                <p:cNvSpPr txBox="1"/>
                <p:nvPr/>
              </p:nvSpPr>
              <p:spPr>
                <a:xfrm>
                  <a:off x="2432362" y="269532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69" name="TextovéPole 6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32362" y="2695327"/>
                  <a:ext cx="187089" cy="261225"/>
                </a:xfrm>
                <a:prstGeom prst="rect">
                  <a:avLst/>
                </a:prstGeom>
                <a:blipFill>
                  <a:blip r:embed="rId8"/>
                  <a:stretch>
                    <a:fillRect l="-6452"/>
                  </a:stretch>
                </a:blipFill>
              </p:spPr>
              <p:txBody>
                <a:bodyPr/>
                <a:lstStyle/>
                <a:p>
                  <a:r>
                    <a:rPr lang="cs-CZ">
                      <a:noFill/>
                    </a:rPr>
                    <a:t> </a:t>
                  </a:r>
                </a:p>
              </p:txBody>
            </p:sp>
          </mc:Fallback>
        </mc:AlternateContent>
        <p:cxnSp>
          <p:nvCxnSpPr>
            <p:cNvPr id="70" name="Přímá spojnice 69">
              <a:extLst>
                <a:ext uri="{FF2B5EF4-FFF2-40B4-BE49-F238E27FC236}">
                  <a16:creationId xmlns:a16="http://schemas.microsoft.com/office/drawing/2014/main" id="{F1012CB4-74D9-4DC7-84BD-B0CB720F5659}"/>
                </a:ext>
              </a:extLst>
            </p:cNvPr>
            <p:cNvCxnSpPr/>
            <p:nvPr/>
          </p:nvCxnSpPr>
          <p:spPr>
            <a:xfrm>
              <a:off x="2980140" y="2284556"/>
              <a:ext cx="463896"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ovéPole 70">
                  <a:extLst>
                    <a:ext uri="{FF2B5EF4-FFF2-40B4-BE49-F238E27FC236}">
                      <a16:creationId xmlns:a16="http://schemas.microsoft.com/office/drawing/2014/main" id="{1129F341-0890-4352-8ECF-8AB4C01D6AF5}"/>
                    </a:ext>
                  </a:extLst>
                </p:cNvPr>
                <p:cNvSpPr txBox="1"/>
                <p:nvPr/>
              </p:nvSpPr>
              <p:spPr>
                <a:xfrm>
                  <a:off x="2898647" y="2701236"/>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cs-CZ" sz="1100" b="0" i="1" smtClean="0">
                            <a:latin typeface="Cambria Math" panose="02040503050406030204" pitchFamily="18" charset="0"/>
                          </a:rPr>
                          <m:t>𝐻</m:t>
                        </m:r>
                      </m:oMath>
                    </m:oMathPara>
                  </a14:m>
                  <a:endParaRPr lang="en-GB" sz="1100" i="1" baseline="-25000" dirty="0"/>
                </a:p>
              </p:txBody>
            </p:sp>
          </mc:Choice>
          <mc:Fallback xmlns="">
            <p:sp>
              <p:nvSpPr>
                <p:cNvPr id="71" name="TextovéPole 70">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898647" y="2701236"/>
                  <a:ext cx="187089" cy="261225"/>
                </a:xfrm>
                <a:prstGeom prst="rect">
                  <a:avLst/>
                </a:prstGeom>
                <a:blipFill>
                  <a:blip r:embed="rId9"/>
                  <a:stretch>
                    <a:fillRect l="-13333"/>
                  </a:stretch>
                </a:blipFill>
              </p:spPr>
              <p:txBody>
                <a:bodyPr/>
                <a:lstStyle/>
                <a:p>
                  <a:r>
                    <a:rPr lang="cs-CZ">
                      <a:noFill/>
                    </a:rPr>
                    <a:t> </a:t>
                  </a:r>
                </a:p>
              </p:txBody>
            </p:sp>
          </mc:Fallback>
        </mc:AlternateContent>
      </p:grpSp>
      <mc:AlternateContent xmlns:mc="http://schemas.openxmlformats.org/markup-compatibility/2006" xmlns:a14="http://schemas.microsoft.com/office/drawing/2010/main">
        <mc:Choice Requires="a14">
          <p:sp>
            <p:nvSpPr>
              <p:cNvPr id="72" name="TextovéPole 71"/>
              <p:cNvSpPr txBox="1"/>
              <p:nvPr/>
            </p:nvSpPr>
            <p:spPr>
              <a:xfrm>
                <a:off x="3943687" y="1883244"/>
                <a:ext cx="2492157"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r>
                        <m:rPr>
                          <m:sty m:val="p"/>
                        </m:rPr>
                        <a:rPr lang="cs-CZ" sz="1600" b="0" i="0" smtClean="0">
                          <a:latin typeface="Cambria Math" panose="02040503050406030204" pitchFamily="18" charset="0"/>
                          <a:ea typeface="Cambria Math" panose="02040503050406030204" pitchFamily="18" charset="0"/>
                        </a:rPr>
                        <m:t>min</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𝐻</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xmlns="">
          <p:sp>
            <p:nvSpPr>
              <p:cNvPr id="72" name="TextovéPole 71"/>
              <p:cNvSpPr txBox="1">
                <a:spLocks noRot="1" noChangeAspect="1" noMove="1" noResize="1" noEditPoints="1" noAdjustHandles="1" noChangeArrowheads="1" noChangeShapeType="1" noTextEdit="1"/>
              </p:cNvSpPr>
              <p:nvPr/>
            </p:nvSpPr>
            <p:spPr>
              <a:xfrm>
                <a:off x="3943687" y="1883244"/>
                <a:ext cx="2492157" cy="246221"/>
              </a:xfrm>
              <a:prstGeom prst="rect">
                <a:avLst/>
              </a:prstGeom>
              <a:blipFill>
                <a:blip r:embed="rId10"/>
                <a:stretch>
                  <a:fillRect l="-2200" r="-1467" b="-3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3" name="TextovéPole 72"/>
              <p:cNvSpPr txBox="1"/>
              <p:nvPr/>
            </p:nvSpPr>
            <p:spPr>
              <a:xfrm>
                <a:off x="4156859" y="2158760"/>
                <a:ext cx="1514261"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en-US" sz="1600" b="0" i="1" smtClean="0">
                          <a:latin typeface="Cambria Math" panose="02040503050406030204" pitchFamily="18" charset="0"/>
                          <a:ea typeface="Cambria Math" panose="02040503050406030204" pitchFamily="18" charset="0"/>
                        </a:rPr>
                        <m:t>&lt;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 ⇨</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xmlns="">
          <p:sp>
            <p:nvSpPr>
              <p:cNvPr id="73" name="TextovéPole 72"/>
              <p:cNvSpPr txBox="1">
                <a:spLocks noRot="1" noChangeAspect="1" noMove="1" noResize="1" noEditPoints="1" noAdjustHandles="1" noChangeArrowheads="1" noChangeShapeType="1" noTextEdit="1"/>
              </p:cNvSpPr>
              <p:nvPr/>
            </p:nvSpPr>
            <p:spPr>
              <a:xfrm>
                <a:off x="4156859" y="2158760"/>
                <a:ext cx="1514261" cy="246221"/>
              </a:xfrm>
              <a:prstGeom prst="rect">
                <a:avLst/>
              </a:prstGeom>
              <a:blipFill>
                <a:blip r:embed="rId11"/>
                <a:stretch>
                  <a:fillRect l="-4032" r="-1210" b="-1463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5" name="TextovéPole 74"/>
              <p:cNvSpPr txBox="1"/>
              <p:nvPr/>
            </p:nvSpPr>
            <p:spPr>
              <a:xfrm>
                <a:off x="3728656" y="2402668"/>
                <a:ext cx="2418291"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&lt;</m:t>
                          </m:r>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en-US" sz="1600" b="0" i="1" smtClean="0">
                          <a:latin typeface="Cambria Math" panose="02040503050406030204" pitchFamily="18" charset="0"/>
                          <a:ea typeface="Cambria Math" panose="02040503050406030204" pitchFamily="18" charset="0"/>
                        </a:rPr>
                        <m:t>&lt;</m:t>
                      </m:r>
                      <m:r>
                        <a:rPr lang="en-US" sz="1600" b="0" i="1" smtClean="0">
                          <a:latin typeface="Cambria Math" panose="02040503050406030204" pitchFamily="18" charset="0"/>
                          <a:ea typeface="Cambria Math" panose="02040503050406030204" pitchFamily="18" charset="0"/>
                        </a:rPr>
                        <m:t>𝐻</m:t>
                      </m:r>
                      <m:r>
                        <a:rPr lang="cs-CZ" sz="1600" b="0" i="1" smtClean="0">
                          <a:latin typeface="Cambria Math" panose="02040503050406030204" pitchFamily="18" charset="0"/>
                          <a:ea typeface="Cambria Math" panose="02040503050406030204" pitchFamily="18" charset="0"/>
                        </a:rPr>
                        <m:t> ⇨</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sSub>
                        <m:sSubPr>
                          <m:ctrlPr>
                            <a:rPr lang="cs-CZ" sz="1600" i="1" dirty="0" smtClean="0">
                              <a:latin typeface="Cambria Math" panose="02040503050406030204" pitchFamily="18" charset="0"/>
                              <a:ea typeface="Cambria Math" panose="02040503050406030204" pitchFamily="18" charset="0"/>
                            </a:rPr>
                          </m:ctrlPr>
                        </m:sSubPr>
                        <m:e>
                          <m:r>
                            <a:rPr lang="en-US" sz="1600" b="0" i="1" dirty="0" smtClean="0">
                              <a:latin typeface="Cambria Math" panose="02040503050406030204" pitchFamily="18" charset="0"/>
                              <a:ea typeface="Cambria Math" panose="02040503050406030204" pitchFamily="18" charset="0"/>
                            </a:rPr>
                            <m:t>𝑆</m:t>
                          </m:r>
                        </m:e>
                        <m:sub>
                          <m:r>
                            <a:rPr lang="en-US" sz="1600" b="0" i="1" dirty="0" smtClean="0">
                              <a:latin typeface="Cambria Math" panose="02040503050406030204" pitchFamily="18" charset="0"/>
                              <a:ea typeface="Cambria Math" panose="02040503050406030204" pitchFamily="18" charset="0"/>
                            </a:rPr>
                            <m:t>𝑇</m:t>
                          </m:r>
                        </m:sub>
                      </m:sSub>
                      <m:r>
                        <a:rPr lang="en-US" sz="1600" b="0" i="1" dirty="0" smtClean="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𝑋</m:t>
                      </m:r>
                    </m:oMath>
                  </m:oMathPara>
                </a14:m>
                <a:endParaRPr lang="cs-CZ" sz="1600" i="1" dirty="0" smtClean="0">
                  <a:latin typeface="Cambria Math"/>
                  <a:ea typeface="Cambria Math" panose="02040503050406030204" pitchFamily="18" charset="0"/>
                </a:endParaRPr>
              </a:p>
            </p:txBody>
          </p:sp>
        </mc:Choice>
        <mc:Fallback xmlns="">
          <p:sp>
            <p:nvSpPr>
              <p:cNvPr id="75" name="TextovéPole 74"/>
              <p:cNvSpPr txBox="1">
                <a:spLocks noRot="1" noChangeAspect="1" noMove="1" noResize="1" noEditPoints="1" noAdjustHandles="1" noChangeArrowheads="1" noChangeShapeType="1" noTextEdit="1"/>
              </p:cNvSpPr>
              <p:nvPr/>
            </p:nvSpPr>
            <p:spPr>
              <a:xfrm>
                <a:off x="3728656" y="2402668"/>
                <a:ext cx="2418291" cy="246221"/>
              </a:xfrm>
              <a:prstGeom prst="rect">
                <a:avLst/>
              </a:prstGeom>
              <a:blipFill>
                <a:blip r:embed="rId12"/>
                <a:stretch>
                  <a:fillRect l="-2273" r="-505" b="-1463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6" name="TextovéPole 75"/>
              <p:cNvSpPr txBox="1"/>
              <p:nvPr/>
            </p:nvSpPr>
            <p:spPr>
              <a:xfrm>
                <a:off x="4185399" y="2644596"/>
                <a:ext cx="1910844"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𝐻</m:t>
                          </m:r>
                          <m:r>
                            <a:rPr lang="en-US" sz="1600" b="0" i="1" smtClean="0">
                              <a:latin typeface="Cambria Math" panose="02040503050406030204" pitchFamily="18" charset="0"/>
                              <a:ea typeface="Cambria Math" panose="02040503050406030204" pitchFamily="18" charset="0"/>
                            </a:rPr>
                            <m:t>&lt;</m:t>
                          </m:r>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𝐻</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𝑋</m:t>
                      </m:r>
                    </m:oMath>
                  </m:oMathPara>
                </a14:m>
                <a:endParaRPr lang="cs-CZ" sz="1600" i="1" dirty="0" smtClean="0">
                  <a:latin typeface="Cambria Math"/>
                  <a:ea typeface="Cambria Math" panose="02040503050406030204" pitchFamily="18" charset="0"/>
                </a:endParaRPr>
              </a:p>
            </p:txBody>
          </p:sp>
        </mc:Choice>
        <mc:Fallback xmlns="">
          <p:sp>
            <p:nvSpPr>
              <p:cNvPr id="76" name="TextovéPole 75"/>
              <p:cNvSpPr txBox="1">
                <a:spLocks noRot="1" noChangeAspect="1" noMove="1" noResize="1" noEditPoints="1" noAdjustHandles="1" noChangeArrowheads="1" noChangeShapeType="1" noTextEdit="1"/>
              </p:cNvSpPr>
              <p:nvPr/>
            </p:nvSpPr>
            <p:spPr>
              <a:xfrm>
                <a:off x="4185399" y="2644596"/>
                <a:ext cx="1910844" cy="246221"/>
              </a:xfrm>
              <a:prstGeom prst="rect">
                <a:avLst/>
              </a:prstGeom>
              <a:blipFill>
                <a:blip r:embed="rId13"/>
                <a:stretch>
                  <a:fillRect l="-3195" r="-639" b="-17500"/>
                </a:stretch>
              </a:blipFill>
            </p:spPr>
            <p:txBody>
              <a:bodyPr/>
              <a:lstStyle/>
              <a:p>
                <a:r>
                  <a:rPr lang="cs-CZ">
                    <a:noFill/>
                  </a:rPr>
                  <a:t> </a:t>
                </a:r>
              </a:p>
            </p:txBody>
          </p:sp>
        </mc:Fallback>
      </mc:AlternateContent>
      <p:sp>
        <p:nvSpPr>
          <p:cNvPr id="77" name="TextovéPole 76">
            <a:extLst>
              <a:ext uri="{FF2B5EF4-FFF2-40B4-BE49-F238E27FC236}">
                <a16:creationId xmlns:a16="http://schemas.microsoft.com/office/drawing/2014/main" id="{05FC8A4A-3761-4383-881C-9096ADBF4AD7}"/>
              </a:ext>
            </a:extLst>
          </p:cNvPr>
          <p:cNvSpPr txBox="1"/>
          <p:nvPr/>
        </p:nvSpPr>
        <p:spPr>
          <a:xfrm>
            <a:off x="1532296" y="2992221"/>
            <a:ext cx="5704000"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Long floored put (replicates long vertical bear put spread)</a:t>
            </a:r>
            <a:endParaRPr lang="en-GB" sz="1600" dirty="0">
              <a:latin typeface="Cambria Math" panose="02040503050406030204" pitchFamily="18" charset="0"/>
              <a:ea typeface="Cambria Math" panose="02040503050406030204" pitchFamily="18" charset="0"/>
            </a:endParaRPr>
          </a:p>
        </p:txBody>
      </p:sp>
      <p:grpSp>
        <p:nvGrpSpPr>
          <p:cNvPr id="79" name="Skupina 78"/>
          <p:cNvGrpSpPr/>
          <p:nvPr/>
        </p:nvGrpSpPr>
        <p:grpSpPr>
          <a:xfrm>
            <a:off x="1650408" y="3340419"/>
            <a:ext cx="1772100" cy="1004589"/>
            <a:chOff x="1671936" y="1957872"/>
            <a:chExt cx="1772100" cy="1004589"/>
          </a:xfrm>
        </p:grpSpPr>
        <p:cxnSp>
          <p:nvCxnSpPr>
            <p:cNvPr id="80" name="Přímá spojnice 79">
              <a:extLst>
                <a:ext uri="{FF2B5EF4-FFF2-40B4-BE49-F238E27FC236}">
                  <a16:creationId xmlns:a16="http://schemas.microsoft.com/office/drawing/2014/main" id="{1A8E3DAD-B6C4-40D4-9CE0-16917D2F95E3}"/>
                </a:ext>
              </a:extLst>
            </p:cNvPr>
            <p:cNvCxnSpPr/>
            <p:nvPr/>
          </p:nvCxnSpPr>
          <p:spPr>
            <a:xfrm>
              <a:off x="2061101" y="1957872"/>
              <a:ext cx="0" cy="998680"/>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Přímá spojnice 80">
              <a:extLst>
                <a:ext uri="{FF2B5EF4-FFF2-40B4-BE49-F238E27FC236}">
                  <a16:creationId xmlns:a16="http://schemas.microsoft.com/office/drawing/2014/main" id="{906A2621-6FF0-4E69-B93F-0FD3D7509E11}"/>
                </a:ext>
              </a:extLst>
            </p:cNvPr>
            <p:cNvCxnSpPr/>
            <p:nvPr/>
          </p:nvCxnSpPr>
          <p:spPr>
            <a:xfrm>
              <a:off x="2505296" y="2313960"/>
              <a:ext cx="0" cy="42448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Přímá spojnice 81">
              <a:extLst>
                <a:ext uri="{FF2B5EF4-FFF2-40B4-BE49-F238E27FC236}">
                  <a16:creationId xmlns:a16="http://schemas.microsoft.com/office/drawing/2014/main" id="{366013F4-C598-4589-BCA9-4D63C7A09A98}"/>
                </a:ext>
              </a:extLst>
            </p:cNvPr>
            <p:cNvCxnSpPr/>
            <p:nvPr/>
          </p:nvCxnSpPr>
          <p:spPr>
            <a:xfrm>
              <a:off x="2071717" y="2736613"/>
              <a:ext cx="1372319"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Přímá spojnice 82">
              <a:extLst>
                <a:ext uri="{FF2B5EF4-FFF2-40B4-BE49-F238E27FC236}">
                  <a16:creationId xmlns:a16="http://schemas.microsoft.com/office/drawing/2014/main" id="{F1012CB4-74D9-4DC7-84BD-B0CB720F5659}"/>
                </a:ext>
              </a:extLst>
            </p:cNvPr>
            <p:cNvCxnSpPr/>
            <p:nvPr/>
          </p:nvCxnSpPr>
          <p:spPr>
            <a:xfrm>
              <a:off x="2978033" y="2744342"/>
              <a:ext cx="45085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ovéPole 83">
                  <a:extLst>
                    <a:ext uri="{FF2B5EF4-FFF2-40B4-BE49-F238E27FC236}">
                      <a16:creationId xmlns:a16="http://schemas.microsoft.com/office/drawing/2014/main" id="{1129F341-0890-4352-8ECF-8AB4C01D6AF5}"/>
                    </a:ext>
                  </a:extLst>
                </p:cNvPr>
                <p:cNvSpPr txBox="1"/>
                <p:nvPr/>
              </p:nvSpPr>
              <p:spPr>
                <a:xfrm>
                  <a:off x="1671936" y="2150058"/>
                  <a:ext cx="369248" cy="257699"/>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cs-CZ" sz="1100" b="0" i="1" smtClean="0">
                            <a:latin typeface="Cambria Math" panose="02040503050406030204" pitchFamily="18" charset="0"/>
                          </a:rPr>
                          <m:t>𝑋</m:t>
                        </m:r>
                        <m:r>
                          <a:rPr lang="cs-CZ" sz="1100" b="0" i="1" smtClean="0">
                            <a:latin typeface="Cambria Math" panose="02040503050406030204" pitchFamily="18" charset="0"/>
                          </a:rPr>
                          <m:t>−</m:t>
                        </m:r>
                        <m:r>
                          <a:rPr lang="cs-CZ" sz="1100" b="0" i="1" smtClean="0">
                            <a:latin typeface="Cambria Math" panose="02040503050406030204" pitchFamily="18" charset="0"/>
                          </a:rPr>
                          <m:t>𝐻</m:t>
                        </m:r>
                      </m:oMath>
                    </m:oMathPara>
                  </a14:m>
                  <a:endParaRPr lang="en-GB" sz="1100" i="1" baseline="-25000" dirty="0"/>
                </a:p>
              </p:txBody>
            </p:sp>
          </mc:Choice>
          <mc:Fallback xmlns="">
            <p:sp>
              <p:nvSpPr>
                <p:cNvPr id="84" name="TextovéPole 8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671936" y="2150058"/>
                  <a:ext cx="369248" cy="257699"/>
                </a:xfrm>
                <a:prstGeom prst="rect">
                  <a:avLst/>
                </a:prstGeom>
                <a:blipFill>
                  <a:blip r:embed="rId14"/>
                  <a:stretch>
                    <a:fillRect l="-18333" r="-8333"/>
                  </a:stretch>
                </a:blipFill>
              </p:spPr>
              <p:txBody>
                <a:bodyPr/>
                <a:lstStyle/>
                <a:p>
                  <a:r>
                    <a:rPr lang="cs-CZ">
                      <a:noFill/>
                    </a:rPr>
                    <a:t> </a:t>
                  </a:r>
                </a:p>
              </p:txBody>
            </p:sp>
          </mc:Fallback>
        </mc:AlternateContent>
        <p:cxnSp>
          <p:nvCxnSpPr>
            <p:cNvPr id="85" name="Přímá spojnice 84">
              <a:extLst>
                <a:ext uri="{FF2B5EF4-FFF2-40B4-BE49-F238E27FC236}">
                  <a16:creationId xmlns:a16="http://schemas.microsoft.com/office/drawing/2014/main" id="{906A2621-6FF0-4E69-B93F-0FD3D7509E11}"/>
                </a:ext>
              </a:extLst>
            </p:cNvPr>
            <p:cNvCxnSpPr/>
            <p:nvPr/>
          </p:nvCxnSpPr>
          <p:spPr>
            <a:xfrm rot="5400000" flipH="1">
              <a:off x="2519539" y="2285809"/>
              <a:ext cx="460470" cy="46047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ovéPole 86">
                  <a:extLst>
                    <a:ext uri="{FF2B5EF4-FFF2-40B4-BE49-F238E27FC236}">
                      <a16:creationId xmlns:a16="http://schemas.microsoft.com/office/drawing/2014/main" id="{1129F341-0890-4352-8ECF-8AB4C01D6AF5}"/>
                    </a:ext>
                  </a:extLst>
                </p:cNvPr>
                <p:cNvSpPr txBox="1"/>
                <p:nvPr/>
              </p:nvSpPr>
              <p:spPr>
                <a:xfrm>
                  <a:off x="2898924" y="269532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87" name="TextovéPole 86">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898924" y="2695327"/>
                  <a:ext cx="187089" cy="261225"/>
                </a:xfrm>
                <a:prstGeom prst="rect">
                  <a:avLst/>
                </a:prstGeom>
                <a:blipFill>
                  <a:blip r:embed="rId15"/>
                  <a:stretch>
                    <a:fillRect l="-6452"/>
                  </a:stretch>
                </a:blipFill>
              </p:spPr>
              <p:txBody>
                <a:bodyPr/>
                <a:lstStyle/>
                <a:p>
                  <a:r>
                    <a:rPr lang="cs-CZ">
                      <a:noFill/>
                    </a:rPr>
                    <a:t> </a:t>
                  </a:r>
                </a:p>
              </p:txBody>
            </p:sp>
          </mc:Fallback>
        </mc:AlternateContent>
        <p:cxnSp>
          <p:nvCxnSpPr>
            <p:cNvPr id="88" name="Přímá spojnice 87">
              <a:extLst>
                <a:ext uri="{FF2B5EF4-FFF2-40B4-BE49-F238E27FC236}">
                  <a16:creationId xmlns:a16="http://schemas.microsoft.com/office/drawing/2014/main" id="{F1012CB4-74D9-4DC7-84BD-B0CB720F5659}"/>
                </a:ext>
              </a:extLst>
            </p:cNvPr>
            <p:cNvCxnSpPr/>
            <p:nvPr/>
          </p:nvCxnSpPr>
          <p:spPr>
            <a:xfrm>
              <a:off x="2057880" y="2284556"/>
              <a:ext cx="463896"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ovéPole 88">
                  <a:extLst>
                    <a:ext uri="{FF2B5EF4-FFF2-40B4-BE49-F238E27FC236}">
                      <a16:creationId xmlns:a16="http://schemas.microsoft.com/office/drawing/2014/main" id="{1129F341-0890-4352-8ECF-8AB4C01D6AF5}"/>
                    </a:ext>
                  </a:extLst>
                </p:cNvPr>
                <p:cNvSpPr txBox="1"/>
                <p:nvPr/>
              </p:nvSpPr>
              <p:spPr>
                <a:xfrm>
                  <a:off x="2410236" y="2701236"/>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cs-CZ" sz="1100" b="0" i="1" smtClean="0">
                            <a:latin typeface="Cambria Math" panose="02040503050406030204" pitchFamily="18" charset="0"/>
                          </a:rPr>
                          <m:t>𝐻</m:t>
                        </m:r>
                      </m:oMath>
                    </m:oMathPara>
                  </a14:m>
                  <a:endParaRPr lang="en-GB" sz="1100" i="1" baseline="-25000" dirty="0"/>
                </a:p>
              </p:txBody>
            </p:sp>
          </mc:Choice>
          <mc:Fallback xmlns="">
            <p:sp>
              <p:nvSpPr>
                <p:cNvPr id="89" name="TextovéPole 8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0236" y="2701236"/>
                  <a:ext cx="187089" cy="261225"/>
                </a:xfrm>
                <a:prstGeom prst="rect">
                  <a:avLst/>
                </a:prstGeom>
                <a:blipFill>
                  <a:blip r:embed="rId16"/>
                  <a:stretch>
                    <a:fillRect l="-9677"/>
                  </a:stretch>
                </a:blipFill>
              </p:spPr>
              <p:txBody>
                <a:bodyPr/>
                <a:lstStyle/>
                <a:p>
                  <a:r>
                    <a:rPr lang="cs-CZ">
                      <a:noFill/>
                    </a:rPr>
                    <a:t> </a:t>
                  </a:r>
                </a:p>
              </p:txBody>
            </p:sp>
          </mc:Fallback>
        </mc:AlternateContent>
      </p:grpSp>
      <mc:AlternateContent xmlns:mc="http://schemas.openxmlformats.org/markup-compatibility/2006" xmlns:a14="http://schemas.microsoft.com/office/drawing/2010/main">
        <mc:Choice Requires="a14">
          <p:sp>
            <p:nvSpPr>
              <p:cNvPr id="90" name="TextovéPole 89">
                <a:extLst>
                  <a:ext uri="{FF2B5EF4-FFF2-40B4-BE49-F238E27FC236}">
                    <a16:creationId xmlns:a16="http://schemas.microsoft.com/office/drawing/2014/main" id="{05FC8A4A-3761-4383-881C-9096ADBF4AD7}"/>
                  </a:ext>
                </a:extLst>
              </p:cNvPr>
              <p:cNvSpPr txBox="1"/>
              <p:nvPr/>
            </p:nvSpPr>
            <p:spPr>
              <a:xfrm>
                <a:off x="6627299" y="1860454"/>
                <a:ext cx="2265181" cy="738664"/>
              </a:xfrm>
              <a:prstGeom prst="rect">
                <a:avLst/>
              </a:prstGeom>
              <a:noFill/>
              <a:ln>
                <a:noFill/>
              </a:ln>
            </p:spPr>
            <p:txBody>
              <a:bodyPr wrap="square" rtlCol="0">
                <a:spAutoFit/>
              </a:bodyPr>
              <a:lstStyle/>
              <a:p>
                <a:pPr>
                  <a:buClr>
                    <a:srgbClr val="7030A0"/>
                  </a:buClr>
                  <a:buSzPct val="100000"/>
                </a:pPr>
                <a:r>
                  <a:rPr lang="en-GB" sz="1400" dirty="0" smtClean="0">
                    <a:latin typeface="Cambria Math" panose="02040503050406030204" pitchFamily="18" charset="0"/>
                    <a:ea typeface="Cambria Math" panose="02040503050406030204" pitchFamily="18" charset="0"/>
                  </a:rPr>
                  <a:t>Limited upside potential of call option for prices above some threshold level </a:t>
                </a:r>
                <a14:m>
                  <m:oMath xmlns:m="http://schemas.openxmlformats.org/officeDocument/2006/math">
                    <m:r>
                      <a:rPr lang="en-GB" sz="1400" b="0" i="1" smtClean="0">
                        <a:latin typeface="Cambria Math" panose="02040503050406030204" pitchFamily="18" charset="0"/>
                        <a:ea typeface="Cambria Math" panose="02040503050406030204" pitchFamily="18" charset="0"/>
                      </a:rPr>
                      <m:t>𝐻</m:t>
                    </m:r>
                  </m:oMath>
                </a14:m>
                <a:endParaRPr lang="en-GB" sz="1400" dirty="0">
                  <a:latin typeface="Cambria Math" panose="02040503050406030204" pitchFamily="18" charset="0"/>
                  <a:ea typeface="Cambria Math" panose="02040503050406030204" pitchFamily="18" charset="0"/>
                </a:endParaRPr>
              </a:p>
            </p:txBody>
          </p:sp>
        </mc:Choice>
        <mc:Fallback xmlns="">
          <p:sp>
            <p:nvSpPr>
              <p:cNvPr id="90" name="TextovéPole 89">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6627299" y="1860454"/>
                <a:ext cx="2265181" cy="738664"/>
              </a:xfrm>
              <a:prstGeom prst="rect">
                <a:avLst/>
              </a:prstGeom>
              <a:blipFill>
                <a:blip r:embed="rId17"/>
                <a:stretch>
                  <a:fillRect l="-806" t="-2479" r="-806" b="-7438"/>
                </a:stretch>
              </a:blipFill>
              <a:ln>
                <a:no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1" name="TextovéPole 90"/>
              <p:cNvSpPr txBox="1"/>
              <p:nvPr/>
            </p:nvSpPr>
            <p:spPr>
              <a:xfrm>
                <a:off x="3923197" y="3355652"/>
                <a:ext cx="2521011"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max</m:t>
                      </m:r>
                      <m:r>
                        <m:rPr>
                          <m:nor/>
                        </m:rPr>
                        <a:rPr lang="en-US" sz="1600" b="0" i="0"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m:t>
                      </m:r>
                      <m:r>
                        <m:rPr>
                          <m:sty m:val="p"/>
                        </m:rPr>
                        <a:rPr lang="cs-CZ" sz="1600" b="0" i="0" smtClean="0">
                          <a:latin typeface="Cambria Math" panose="02040503050406030204" pitchFamily="18" charset="0"/>
                          <a:ea typeface="Cambria Math" panose="02040503050406030204" pitchFamily="18" charset="0"/>
                        </a:rPr>
                        <m:t>max</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𝐻</m:t>
                      </m:r>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xmlns="">
          <p:sp>
            <p:nvSpPr>
              <p:cNvPr id="91" name="TextovéPole 90"/>
              <p:cNvSpPr txBox="1">
                <a:spLocks noRot="1" noChangeAspect="1" noMove="1" noResize="1" noEditPoints="1" noAdjustHandles="1" noChangeArrowheads="1" noChangeShapeType="1" noTextEdit="1"/>
              </p:cNvSpPr>
              <p:nvPr/>
            </p:nvSpPr>
            <p:spPr>
              <a:xfrm>
                <a:off x="3923197" y="3355652"/>
                <a:ext cx="2521011" cy="246221"/>
              </a:xfrm>
              <a:prstGeom prst="rect">
                <a:avLst/>
              </a:prstGeom>
              <a:blipFill>
                <a:blip r:embed="rId18"/>
                <a:stretch>
                  <a:fillRect l="-2421" r="-1453" b="-34146"/>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2" name="TextovéPole 91"/>
              <p:cNvSpPr txBox="1"/>
              <p:nvPr/>
            </p:nvSpPr>
            <p:spPr>
              <a:xfrm>
                <a:off x="4152763" y="3612031"/>
                <a:ext cx="1938671"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en-US" sz="1600" b="0" i="1" smtClean="0">
                          <a:latin typeface="Cambria Math" panose="02040503050406030204" pitchFamily="18" charset="0"/>
                          <a:ea typeface="Cambria Math" panose="02040503050406030204" pitchFamily="18" charset="0"/>
                        </a:rPr>
                        <m:t>&lt;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 ⇨</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𝐻</m:t>
                      </m:r>
                    </m:oMath>
                  </m:oMathPara>
                </a14:m>
                <a:endParaRPr lang="cs-CZ" sz="1600" i="1" dirty="0" smtClean="0">
                  <a:latin typeface="Cambria Math"/>
                  <a:ea typeface="Cambria Math" panose="02040503050406030204" pitchFamily="18" charset="0"/>
                </a:endParaRPr>
              </a:p>
            </p:txBody>
          </p:sp>
        </mc:Choice>
        <mc:Fallback xmlns="">
          <p:sp>
            <p:nvSpPr>
              <p:cNvPr id="92" name="TextovéPole 91"/>
              <p:cNvSpPr txBox="1">
                <a:spLocks noRot="1" noChangeAspect="1" noMove="1" noResize="1" noEditPoints="1" noAdjustHandles="1" noChangeArrowheads="1" noChangeShapeType="1" noTextEdit="1"/>
              </p:cNvSpPr>
              <p:nvPr/>
            </p:nvSpPr>
            <p:spPr>
              <a:xfrm>
                <a:off x="4152763" y="3612031"/>
                <a:ext cx="1938671" cy="246221"/>
              </a:xfrm>
              <a:prstGeom prst="rect">
                <a:avLst/>
              </a:prstGeom>
              <a:blipFill>
                <a:blip r:embed="rId19"/>
                <a:stretch>
                  <a:fillRect l="-3145" r="-629" b="-175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3" name="TextovéPole 92"/>
              <p:cNvSpPr txBox="1"/>
              <p:nvPr/>
            </p:nvSpPr>
            <p:spPr>
              <a:xfrm>
                <a:off x="3730407" y="3856579"/>
                <a:ext cx="2418290"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𝐻</m:t>
                          </m:r>
                          <m:r>
                            <a:rPr lang="en-US" sz="1600" b="0" i="1" smtClean="0">
                              <a:latin typeface="Cambria Math" panose="02040503050406030204" pitchFamily="18" charset="0"/>
                              <a:ea typeface="Cambria Math" panose="02040503050406030204" pitchFamily="18" charset="0"/>
                            </a:rPr>
                            <m:t>&lt;</m:t>
                          </m:r>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en-US" sz="1600" b="0" i="1" smtClean="0">
                          <a:latin typeface="Cambria Math" panose="02040503050406030204" pitchFamily="18" charset="0"/>
                          <a:ea typeface="Cambria Math" panose="02040503050406030204" pitchFamily="18" charset="0"/>
                        </a:rPr>
                        <m:t>&lt;</m:t>
                      </m:r>
                      <m:r>
                        <a:rPr lang="cs-CZ" sz="1600" b="0" i="1" smtClean="0">
                          <a:latin typeface="Cambria Math" panose="02040503050406030204" pitchFamily="18" charset="0"/>
                          <a:ea typeface="Cambria Math" panose="02040503050406030204" pitchFamily="18" charset="0"/>
                        </a:rPr>
                        <m:t>𝑋</m:t>
                      </m:r>
                      <m:r>
                        <a:rPr lang="cs-CZ" sz="1600" b="0" i="1" smtClean="0">
                          <a:latin typeface="Cambria Math" panose="02040503050406030204" pitchFamily="18" charset="0"/>
                          <a:ea typeface="Cambria Math" panose="02040503050406030204" pitchFamily="18" charset="0"/>
                        </a:rPr>
                        <m:t> ⇨</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sSub>
                        <m:sSubPr>
                          <m:ctrlPr>
                            <a:rPr lang="cs-CZ" sz="1600" i="1" dirty="0" smtClean="0">
                              <a:latin typeface="Cambria Math" panose="02040503050406030204" pitchFamily="18" charset="0"/>
                              <a:ea typeface="Cambria Math" panose="02040503050406030204" pitchFamily="18" charset="0"/>
                            </a:rPr>
                          </m:ctrlPr>
                        </m:sSubPr>
                        <m:e>
                          <m:r>
                            <a:rPr lang="cs-CZ" sz="1600" b="0" i="1" dirty="0" smtClean="0">
                              <a:latin typeface="Cambria Math" panose="02040503050406030204" pitchFamily="18" charset="0"/>
                              <a:ea typeface="Cambria Math" panose="02040503050406030204" pitchFamily="18" charset="0"/>
                            </a:rPr>
                            <m:t>𝑋</m:t>
                          </m:r>
                          <m:r>
                            <a:rPr lang="cs-CZ" sz="1600" b="0" i="1" dirty="0" smtClean="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𝑆</m:t>
                          </m:r>
                        </m:e>
                        <m:sub>
                          <m:r>
                            <a:rPr lang="en-US" sz="1600" b="0" i="1" dirty="0" smtClean="0">
                              <a:latin typeface="Cambria Math" panose="02040503050406030204" pitchFamily="18" charset="0"/>
                              <a:ea typeface="Cambria Math" panose="02040503050406030204" pitchFamily="18" charset="0"/>
                            </a:rPr>
                            <m:t>𝑇</m:t>
                          </m:r>
                        </m:sub>
                      </m:sSub>
                    </m:oMath>
                  </m:oMathPara>
                </a14:m>
                <a:endParaRPr lang="cs-CZ" sz="1600" i="1" dirty="0" smtClean="0">
                  <a:latin typeface="Cambria Math"/>
                  <a:ea typeface="Cambria Math" panose="02040503050406030204" pitchFamily="18" charset="0"/>
                </a:endParaRPr>
              </a:p>
            </p:txBody>
          </p:sp>
        </mc:Choice>
        <mc:Fallback xmlns="">
          <p:sp>
            <p:nvSpPr>
              <p:cNvPr id="93" name="TextovéPole 92"/>
              <p:cNvSpPr txBox="1">
                <a:spLocks noRot="1" noChangeAspect="1" noMove="1" noResize="1" noEditPoints="1" noAdjustHandles="1" noChangeArrowheads="1" noChangeShapeType="1" noTextEdit="1"/>
              </p:cNvSpPr>
              <p:nvPr/>
            </p:nvSpPr>
            <p:spPr>
              <a:xfrm>
                <a:off x="3730407" y="3856579"/>
                <a:ext cx="2418290" cy="246221"/>
              </a:xfrm>
              <a:prstGeom prst="rect">
                <a:avLst/>
              </a:prstGeom>
              <a:blipFill>
                <a:blip r:embed="rId20"/>
                <a:stretch>
                  <a:fillRect l="-2267" b="-175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4" name="TextovéPole 93"/>
              <p:cNvSpPr txBox="1"/>
              <p:nvPr/>
            </p:nvSpPr>
            <p:spPr>
              <a:xfrm>
                <a:off x="4195781" y="4114414"/>
                <a:ext cx="1469377"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&lt;</m:t>
                          </m:r>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=0</m:t>
                      </m:r>
                    </m:oMath>
                  </m:oMathPara>
                </a14:m>
                <a:endParaRPr lang="cs-CZ" sz="1600" i="1" dirty="0" smtClean="0">
                  <a:latin typeface="Cambria Math"/>
                  <a:ea typeface="Cambria Math" panose="02040503050406030204" pitchFamily="18" charset="0"/>
                </a:endParaRPr>
              </a:p>
            </p:txBody>
          </p:sp>
        </mc:Choice>
        <mc:Fallback xmlns="">
          <p:sp>
            <p:nvSpPr>
              <p:cNvPr id="94" name="TextovéPole 93"/>
              <p:cNvSpPr txBox="1">
                <a:spLocks noRot="1" noChangeAspect="1" noMove="1" noResize="1" noEditPoints="1" noAdjustHandles="1" noChangeArrowheads="1" noChangeShapeType="1" noTextEdit="1"/>
              </p:cNvSpPr>
              <p:nvPr/>
            </p:nvSpPr>
            <p:spPr>
              <a:xfrm>
                <a:off x="4195781" y="4114414"/>
                <a:ext cx="1469377" cy="246221"/>
              </a:xfrm>
              <a:prstGeom prst="rect">
                <a:avLst/>
              </a:prstGeom>
              <a:blipFill>
                <a:blip r:embed="rId21"/>
                <a:stretch>
                  <a:fillRect l="-4149" r="-1245" b="-175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5" name="TextovéPole 94">
                <a:extLst>
                  <a:ext uri="{FF2B5EF4-FFF2-40B4-BE49-F238E27FC236}">
                    <a16:creationId xmlns:a16="http://schemas.microsoft.com/office/drawing/2014/main" id="{05FC8A4A-3761-4383-881C-9096ADBF4AD7}"/>
                  </a:ext>
                </a:extLst>
              </p:cNvPr>
              <p:cNvSpPr txBox="1"/>
              <p:nvPr/>
            </p:nvSpPr>
            <p:spPr>
              <a:xfrm>
                <a:off x="6652418" y="3336893"/>
                <a:ext cx="2259842" cy="738664"/>
              </a:xfrm>
              <a:prstGeom prst="rect">
                <a:avLst/>
              </a:prstGeom>
              <a:noFill/>
              <a:ln>
                <a:noFill/>
              </a:ln>
            </p:spPr>
            <p:txBody>
              <a:bodyPr wrap="square" rtlCol="0">
                <a:spAutoFit/>
              </a:bodyPr>
              <a:lstStyle/>
              <a:p>
                <a:pPr>
                  <a:buClr>
                    <a:srgbClr val="7030A0"/>
                  </a:buClr>
                  <a:buSzPct val="100000"/>
                </a:pPr>
                <a:r>
                  <a:rPr lang="en-GB" sz="1400" dirty="0" smtClean="0">
                    <a:latin typeface="Cambria Math" panose="02040503050406030204" pitchFamily="18" charset="0"/>
                    <a:ea typeface="Cambria Math" panose="02040503050406030204" pitchFamily="18" charset="0"/>
                  </a:rPr>
                  <a:t>Limited upside potential of put option for prices below some threshold level </a:t>
                </a:r>
                <a14:m>
                  <m:oMath xmlns:m="http://schemas.openxmlformats.org/officeDocument/2006/math">
                    <m:r>
                      <a:rPr lang="en-GB" sz="1400" b="0" i="1" smtClean="0">
                        <a:latin typeface="Cambria Math" panose="02040503050406030204" pitchFamily="18" charset="0"/>
                        <a:ea typeface="Cambria Math" panose="02040503050406030204" pitchFamily="18" charset="0"/>
                      </a:rPr>
                      <m:t>𝐻</m:t>
                    </m:r>
                  </m:oMath>
                </a14:m>
                <a:endParaRPr lang="en-GB" sz="1400" dirty="0">
                  <a:latin typeface="Cambria Math" panose="02040503050406030204" pitchFamily="18" charset="0"/>
                  <a:ea typeface="Cambria Math" panose="02040503050406030204" pitchFamily="18" charset="0"/>
                </a:endParaRPr>
              </a:p>
            </p:txBody>
          </p:sp>
        </mc:Choice>
        <mc:Fallback xmlns="">
          <p:sp>
            <p:nvSpPr>
              <p:cNvPr id="95" name="TextovéPole 94">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6652418" y="3336893"/>
                <a:ext cx="2259842" cy="738664"/>
              </a:xfrm>
              <a:prstGeom prst="rect">
                <a:avLst/>
              </a:prstGeom>
              <a:blipFill>
                <a:blip r:embed="rId22"/>
                <a:stretch>
                  <a:fillRect l="-809" t="-1639" r="-1617" b="-6557"/>
                </a:stretch>
              </a:blipFill>
              <a:ln>
                <a:noFill/>
              </a:ln>
            </p:spPr>
            <p:txBody>
              <a:bodyPr/>
              <a:lstStyle/>
              <a:p>
                <a:r>
                  <a:rPr lang="cs-CZ">
                    <a:noFill/>
                  </a:rPr>
                  <a:t> </a:t>
                </a:r>
              </a:p>
            </p:txBody>
          </p:sp>
        </mc:Fallback>
      </mc:AlternateContent>
      <p:sp>
        <p:nvSpPr>
          <p:cNvPr id="96" name="TextovéPole 95">
            <a:extLst>
              <a:ext uri="{FF2B5EF4-FFF2-40B4-BE49-F238E27FC236}">
                <a16:creationId xmlns:a16="http://schemas.microsoft.com/office/drawing/2014/main" id="{05FC8A4A-3761-4383-881C-9096ADBF4AD7}"/>
              </a:ext>
            </a:extLst>
          </p:cNvPr>
          <p:cNvSpPr txBox="1"/>
          <p:nvPr/>
        </p:nvSpPr>
        <p:spPr>
          <a:xfrm>
            <a:off x="1516404" y="4466413"/>
            <a:ext cx="1229492"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Collar </a:t>
            </a:r>
            <a:endParaRPr lang="en-GB" sz="16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78" name="TextovéPole 77"/>
              <p:cNvSpPr txBox="1"/>
              <p:nvPr/>
            </p:nvSpPr>
            <p:spPr>
              <a:xfrm>
                <a:off x="3923379" y="4891688"/>
                <a:ext cx="2299732"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min</m:t>
                      </m:r>
                      <m:r>
                        <m:rPr>
                          <m:nor/>
                        </m:rPr>
                        <a:rPr lang="en-US" sz="1600" b="0" i="0" smtClean="0">
                          <a:latin typeface="Cambria Math" panose="02040503050406030204" pitchFamily="18" charset="0"/>
                          <a:ea typeface="Cambria Math" panose="02040503050406030204" pitchFamily="18" charset="0"/>
                        </a:rPr>
                        <m:t>[</m:t>
                      </m:r>
                      <m:r>
                        <m:rPr>
                          <m:sty m:val="p"/>
                        </m:rPr>
                        <a:rPr lang="cs-CZ" sz="1600" b="0" i="0" smtClean="0">
                          <a:latin typeface="Cambria Math" panose="02040503050406030204" pitchFamily="18" charset="0"/>
                          <a:ea typeface="Cambria Math" panose="02040503050406030204" pitchFamily="18" charset="0"/>
                        </a:rPr>
                        <m:t>max</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𝐻</m:t>
                          </m:r>
                        </m:e>
                        <m:sub>
                          <m:r>
                            <a:rPr lang="cs-CZ" sz="1600" b="0" i="1" smtClean="0">
                              <a:latin typeface="Cambria Math" panose="02040503050406030204" pitchFamily="18" charset="0"/>
                              <a:ea typeface="Cambria Math" panose="02040503050406030204" pitchFamily="18" charset="0"/>
                            </a:rPr>
                            <m:t>1</m:t>
                          </m:r>
                        </m:sub>
                      </m:sSub>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𝐻</m:t>
                          </m:r>
                        </m:e>
                        <m:sub>
                          <m:r>
                            <a:rPr lang="cs-CZ" sz="1600" b="0" i="1" smtClean="0">
                              <a:latin typeface="Cambria Math" panose="02040503050406030204" pitchFamily="18" charset="0"/>
                              <a:ea typeface="Cambria Math" panose="02040503050406030204" pitchFamily="18" charset="0"/>
                            </a:rPr>
                            <m:t>2</m:t>
                          </m:r>
                        </m:sub>
                      </m:sSub>
                      <m:r>
                        <a:rPr lang="cs-CZ" sz="1600" b="0" i="1" smtClean="0">
                          <a:latin typeface="Cambria Math" panose="02040503050406030204" pitchFamily="18" charset="0"/>
                          <a:ea typeface="Cambria Math" panose="02040503050406030204" pitchFamily="18" charset="0"/>
                        </a:rPr>
                        <m:t>]</m:t>
                      </m:r>
                    </m:oMath>
                  </m:oMathPara>
                </a14:m>
                <a:endParaRPr lang="cs-CZ" sz="1600" i="1" dirty="0" smtClean="0">
                  <a:latin typeface="Cambria Math"/>
                  <a:ea typeface="Cambria Math" panose="02040503050406030204" pitchFamily="18" charset="0"/>
                </a:endParaRPr>
              </a:p>
            </p:txBody>
          </p:sp>
        </mc:Choice>
        <mc:Fallback xmlns="">
          <p:sp>
            <p:nvSpPr>
              <p:cNvPr id="78" name="TextovéPole 77"/>
              <p:cNvSpPr txBox="1">
                <a:spLocks noRot="1" noChangeAspect="1" noMove="1" noResize="1" noEditPoints="1" noAdjustHandles="1" noChangeArrowheads="1" noChangeShapeType="1" noTextEdit="1"/>
              </p:cNvSpPr>
              <p:nvPr/>
            </p:nvSpPr>
            <p:spPr>
              <a:xfrm>
                <a:off x="3923379" y="4891688"/>
                <a:ext cx="2299732" cy="246221"/>
              </a:xfrm>
              <a:prstGeom prst="rect">
                <a:avLst/>
              </a:prstGeom>
              <a:blipFill>
                <a:blip r:embed="rId23"/>
                <a:stretch>
                  <a:fillRect l="-2653" r="-1857" b="-34146"/>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6" name="TextovéPole 85"/>
              <p:cNvSpPr txBox="1"/>
              <p:nvPr/>
            </p:nvSpPr>
            <p:spPr>
              <a:xfrm>
                <a:off x="4067264" y="5144983"/>
                <a:ext cx="1717265"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en-US" sz="1600" b="0" i="1" smtClean="0">
                          <a:latin typeface="Cambria Math" panose="02040503050406030204" pitchFamily="18" charset="0"/>
                          <a:ea typeface="Cambria Math" panose="02040503050406030204" pitchFamily="18" charset="0"/>
                        </a:rPr>
                        <m:t>&lt;</m:t>
                      </m:r>
                      <m:sSub>
                        <m:sSubPr>
                          <m:ctrlPr>
                            <a:rPr lang="en-US"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𝐻</m:t>
                          </m:r>
                        </m:e>
                        <m:sub>
                          <m:r>
                            <a:rPr lang="cs-CZ" sz="1600" b="0" i="1" smtClean="0">
                              <a:latin typeface="Cambria Math" panose="02040503050406030204" pitchFamily="18" charset="0"/>
                              <a:ea typeface="Cambria Math" panose="02040503050406030204" pitchFamily="18" charset="0"/>
                            </a:rPr>
                            <m:t>1</m:t>
                          </m:r>
                        </m:sub>
                      </m:sSub>
                      <m:r>
                        <a:rPr lang="cs-CZ" sz="1600" b="0" i="1" smtClean="0">
                          <a:latin typeface="Cambria Math" panose="02040503050406030204" pitchFamily="18" charset="0"/>
                          <a:ea typeface="Cambria Math" panose="02040503050406030204" pitchFamily="18" charset="0"/>
                        </a:rPr>
                        <m:t> ⇨</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𝐻</m:t>
                          </m:r>
                        </m:e>
                        <m:sub>
                          <m:r>
                            <a:rPr lang="cs-CZ" sz="1600" b="0" i="1" smtClean="0">
                              <a:latin typeface="Cambria Math" panose="02040503050406030204" pitchFamily="18" charset="0"/>
                              <a:ea typeface="Cambria Math" panose="02040503050406030204" pitchFamily="18" charset="0"/>
                            </a:rPr>
                            <m:t>1</m:t>
                          </m:r>
                        </m:sub>
                      </m:sSub>
                    </m:oMath>
                  </m:oMathPara>
                </a14:m>
                <a:endParaRPr lang="cs-CZ" sz="1600" i="1" dirty="0" smtClean="0">
                  <a:latin typeface="Cambria Math"/>
                  <a:ea typeface="Cambria Math" panose="02040503050406030204" pitchFamily="18" charset="0"/>
                </a:endParaRPr>
              </a:p>
            </p:txBody>
          </p:sp>
        </mc:Choice>
        <mc:Fallback xmlns="">
          <p:sp>
            <p:nvSpPr>
              <p:cNvPr id="86" name="TextovéPole 85"/>
              <p:cNvSpPr txBox="1">
                <a:spLocks noRot="1" noChangeAspect="1" noMove="1" noResize="1" noEditPoints="1" noAdjustHandles="1" noChangeArrowheads="1" noChangeShapeType="1" noTextEdit="1"/>
              </p:cNvSpPr>
              <p:nvPr/>
            </p:nvSpPr>
            <p:spPr>
              <a:xfrm>
                <a:off x="4067264" y="5144983"/>
                <a:ext cx="1717265" cy="246221"/>
              </a:xfrm>
              <a:prstGeom prst="rect">
                <a:avLst/>
              </a:prstGeom>
              <a:blipFill>
                <a:blip r:embed="rId24"/>
                <a:stretch>
                  <a:fillRect l="-3546" b="-175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07" name="TextovéPole 106"/>
              <p:cNvSpPr txBox="1"/>
              <p:nvPr/>
            </p:nvSpPr>
            <p:spPr>
              <a:xfrm>
                <a:off x="3573744" y="5397986"/>
                <a:ext cx="2201628"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𝐻</m:t>
                              </m:r>
                            </m:e>
                            <m:sub>
                              <m:r>
                                <a:rPr lang="cs-CZ"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&lt;</m:t>
                          </m:r>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en-US" sz="1600" b="0" i="1" smtClean="0">
                          <a:latin typeface="Cambria Math" panose="02040503050406030204" pitchFamily="18" charset="0"/>
                          <a:ea typeface="Cambria Math" panose="02040503050406030204" pitchFamily="18" charset="0"/>
                        </a:rPr>
                        <m:t>&lt;</m:t>
                      </m:r>
                      <m:sSub>
                        <m:sSubPr>
                          <m:ctrlPr>
                            <a:rPr lang="en-US"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𝐻</m:t>
                          </m:r>
                        </m:e>
                        <m:sub>
                          <m:r>
                            <a:rPr lang="cs-CZ" sz="1600" b="0" i="1" smtClean="0">
                              <a:latin typeface="Cambria Math" panose="02040503050406030204" pitchFamily="18" charset="0"/>
                              <a:ea typeface="Cambria Math" panose="02040503050406030204" pitchFamily="18" charset="0"/>
                            </a:rPr>
                            <m:t>2</m:t>
                          </m:r>
                        </m:sub>
                      </m:sSub>
                      <m:r>
                        <a:rPr lang="cs-CZ" sz="1600" b="0" i="1" smtClean="0">
                          <a:latin typeface="Cambria Math" panose="02040503050406030204" pitchFamily="18" charset="0"/>
                          <a:ea typeface="Cambria Math" panose="02040503050406030204" pitchFamily="18" charset="0"/>
                        </a:rPr>
                        <m:t> ⇨</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oMath>
                  </m:oMathPara>
                </a14:m>
                <a:endParaRPr lang="cs-CZ" sz="1600" i="1" dirty="0" smtClean="0">
                  <a:latin typeface="Cambria Math"/>
                  <a:ea typeface="Cambria Math" panose="02040503050406030204" pitchFamily="18" charset="0"/>
                </a:endParaRPr>
              </a:p>
            </p:txBody>
          </p:sp>
        </mc:Choice>
        <mc:Fallback xmlns="">
          <p:sp>
            <p:nvSpPr>
              <p:cNvPr id="107" name="TextovéPole 106"/>
              <p:cNvSpPr txBox="1">
                <a:spLocks noRot="1" noChangeAspect="1" noMove="1" noResize="1" noEditPoints="1" noAdjustHandles="1" noChangeArrowheads="1" noChangeShapeType="1" noTextEdit="1"/>
              </p:cNvSpPr>
              <p:nvPr/>
            </p:nvSpPr>
            <p:spPr>
              <a:xfrm>
                <a:off x="3573744" y="5397986"/>
                <a:ext cx="2201628" cy="246221"/>
              </a:xfrm>
              <a:prstGeom prst="rect">
                <a:avLst/>
              </a:prstGeom>
              <a:blipFill>
                <a:blip r:embed="rId25"/>
                <a:stretch>
                  <a:fillRect l="-2770" b="-1463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08" name="TextovéPole 107"/>
              <p:cNvSpPr txBox="1"/>
              <p:nvPr/>
            </p:nvSpPr>
            <p:spPr>
              <a:xfrm>
                <a:off x="4208476" y="5647598"/>
                <a:ext cx="1587742"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𝑋</m:t>
                          </m:r>
                          <m:r>
                            <a:rPr lang="en-US" sz="1600" b="0" i="1" smtClean="0">
                              <a:latin typeface="Cambria Math" panose="02040503050406030204" pitchFamily="18" charset="0"/>
                              <a:ea typeface="Cambria Math" panose="02040503050406030204" pitchFamily="18" charset="0"/>
                            </a:rPr>
                            <m:t>&lt;</m:t>
                          </m:r>
                          <m:r>
                            <a:rPr lang="cs-CZ" sz="1600" b="0" i="1" smtClean="0">
                              <a:latin typeface="Cambria Math" panose="02040503050406030204" pitchFamily="18" charset="0"/>
                              <a:ea typeface="Cambria Math" panose="02040503050406030204" pitchFamily="18" charset="0"/>
                            </a:rPr>
                            <m:t>𝑆</m:t>
                          </m:r>
                        </m:e>
                        <m:sub>
                          <m:r>
                            <a:rPr lang="cs-CZ" sz="1600" b="0" i="1" smtClean="0">
                              <a:latin typeface="Cambria Math" panose="02040503050406030204" pitchFamily="18" charset="0"/>
                              <a:ea typeface="Cambria Math" panose="02040503050406030204" pitchFamily="18" charset="0"/>
                            </a:rPr>
                            <m:t>𝑇</m:t>
                          </m:r>
                        </m:sub>
                      </m:sSub>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𝑉</m:t>
                      </m:r>
                      <m:r>
                        <a:rPr lang="cs-CZ" sz="1600" b="0" i="1" smtClean="0">
                          <a:latin typeface="Cambria Math" panose="02040503050406030204" pitchFamily="18" charset="0"/>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panose="02040503050406030204" pitchFamily="18" charset="0"/>
                              <a:ea typeface="Cambria Math" panose="02040503050406030204" pitchFamily="18" charset="0"/>
                            </a:rPr>
                            <m:t>𝐻</m:t>
                          </m:r>
                        </m:e>
                        <m:sub>
                          <m:r>
                            <a:rPr lang="cs-CZ" sz="1600" b="0" i="1" smtClean="0">
                              <a:latin typeface="Cambria Math" panose="02040503050406030204" pitchFamily="18" charset="0"/>
                              <a:ea typeface="Cambria Math" panose="02040503050406030204" pitchFamily="18" charset="0"/>
                            </a:rPr>
                            <m:t>2</m:t>
                          </m:r>
                        </m:sub>
                      </m:sSub>
                    </m:oMath>
                  </m:oMathPara>
                </a14:m>
                <a:endParaRPr lang="cs-CZ" sz="1600" i="1" dirty="0" smtClean="0">
                  <a:latin typeface="Cambria Math"/>
                  <a:ea typeface="Cambria Math" panose="02040503050406030204" pitchFamily="18" charset="0"/>
                </a:endParaRPr>
              </a:p>
            </p:txBody>
          </p:sp>
        </mc:Choice>
        <mc:Fallback xmlns="">
          <p:sp>
            <p:nvSpPr>
              <p:cNvPr id="108" name="TextovéPole 107"/>
              <p:cNvSpPr txBox="1">
                <a:spLocks noRot="1" noChangeAspect="1" noMove="1" noResize="1" noEditPoints="1" noAdjustHandles="1" noChangeArrowheads="1" noChangeShapeType="1" noTextEdit="1"/>
              </p:cNvSpPr>
              <p:nvPr/>
            </p:nvSpPr>
            <p:spPr>
              <a:xfrm>
                <a:off x="4208476" y="5647598"/>
                <a:ext cx="1587742" cy="246221"/>
              </a:xfrm>
              <a:prstGeom prst="rect">
                <a:avLst/>
              </a:prstGeom>
              <a:blipFill>
                <a:blip r:embed="rId26"/>
                <a:stretch>
                  <a:fillRect l="-3831" b="-14634"/>
                </a:stretch>
              </a:blipFill>
            </p:spPr>
            <p:txBody>
              <a:bodyPr/>
              <a:lstStyle/>
              <a:p>
                <a:r>
                  <a:rPr lang="cs-CZ">
                    <a:noFill/>
                  </a:rPr>
                  <a:t> </a:t>
                </a:r>
              </a:p>
            </p:txBody>
          </p:sp>
        </mc:Fallback>
      </mc:AlternateContent>
      <p:grpSp>
        <p:nvGrpSpPr>
          <p:cNvPr id="30" name="Skupina 29"/>
          <p:cNvGrpSpPr/>
          <p:nvPr/>
        </p:nvGrpSpPr>
        <p:grpSpPr>
          <a:xfrm>
            <a:off x="1997670" y="4784922"/>
            <a:ext cx="1360730" cy="1114942"/>
            <a:chOff x="1997670" y="4702590"/>
            <a:chExt cx="1360730" cy="1114942"/>
          </a:xfrm>
        </p:grpSpPr>
        <p:cxnSp>
          <p:nvCxnSpPr>
            <p:cNvPr id="98" name="Přímá spojnice 97">
              <a:extLst>
                <a:ext uri="{FF2B5EF4-FFF2-40B4-BE49-F238E27FC236}">
                  <a16:creationId xmlns:a16="http://schemas.microsoft.com/office/drawing/2014/main" id="{1A8E3DAD-B6C4-40D4-9CE0-16917D2F95E3}"/>
                </a:ext>
              </a:extLst>
            </p:cNvPr>
            <p:cNvCxnSpPr/>
            <p:nvPr/>
          </p:nvCxnSpPr>
          <p:spPr>
            <a:xfrm>
              <a:off x="2191973" y="4702590"/>
              <a:ext cx="0" cy="1038562"/>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Přímá spojnice 98">
              <a:extLst>
                <a:ext uri="{FF2B5EF4-FFF2-40B4-BE49-F238E27FC236}">
                  <a16:creationId xmlns:a16="http://schemas.microsoft.com/office/drawing/2014/main" id="{906A2621-6FF0-4E69-B93F-0FD3D7509E11}"/>
                </a:ext>
              </a:extLst>
            </p:cNvPr>
            <p:cNvCxnSpPr/>
            <p:nvPr/>
          </p:nvCxnSpPr>
          <p:spPr>
            <a:xfrm>
              <a:off x="2486125" y="5307830"/>
              <a:ext cx="0" cy="28713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0" name="Přímá spojnice 99">
              <a:extLst>
                <a:ext uri="{FF2B5EF4-FFF2-40B4-BE49-F238E27FC236}">
                  <a16:creationId xmlns:a16="http://schemas.microsoft.com/office/drawing/2014/main" id="{366013F4-C598-4589-BCA9-4D63C7A09A98}"/>
                </a:ext>
              </a:extLst>
            </p:cNvPr>
            <p:cNvCxnSpPr/>
            <p:nvPr/>
          </p:nvCxnSpPr>
          <p:spPr>
            <a:xfrm>
              <a:off x="2202589" y="5587231"/>
              <a:ext cx="1073267"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1" name="Přímá spojnice 100">
              <a:extLst>
                <a:ext uri="{FF2B5EF4-FFF2-40B4-BE49-F238E27FC236}">
                  <a16:creationId xmlns:a16="http://schemas.microsoft.com/office/drawing/2014/main" id="{F1012CB4-74D9-4DC7-84BD-B0CB720F5659}"/>
                </a:ext>
              </a:extLst>
            </p:cNvPr>
            <p:cNvCxnSpPr/>
            <p:nvPr/>
          </p:nvCxnSpPr>
          <p:spPr>
            <a:xfrm>
              <a:off x="2843808" y="4913423"/>
              <a:ext cx="514592"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 name="Přímá spojnice 102">
              <a:extLst>
                <a:ext uri="{FF2B5EF4-FFF2-40B4-BE49-F238E27FC236}">
                  <a16:creationId xmlns:a16="http://schemas.microsoft.com/office/drawing/2014/main" id="{906A2621-6FF0-4E69-B93F-0FD3D7509E11}"/>
                </a:ext>
              </a:extLst>
            </p:cNvPr>
            <p:cNvCxnSpPr/>
            <p:nvPr/>
          </p:nvCxnSpPr>
          <p:spPr>
            <a:xfrm flipH="1">
              <a:off x="2487693" y="4917212"/>
              <a:ext cx="365494" cy="365498"/>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5" name="Přímá spojnice 104">
              <a:extLst>
                <a:ext uri="{FF2B5EF4-FFF2-40B4-BE49-F238E27FC236}">
                  <a16:creationId xmlns:a16="http://schemas.microsoft.com/office/drawing/2014/main" id="{F1012CB4-74D9-4DC7-84BD-B0CB720F5659}"/>
                </a:ext>
              </a:extLst>
            </p:cNvPr>
            <p:cNvCxnSpPr/>
            <p:nvPr/>
          </p:nvCxnSpPr>
          <p:spPr>
            <a:xfrm>
              <a:off x="2194624" y="5290672"/>
              <a:ext cx="279944"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ovéPole 105">
                  <a:extLst>
                    <a:ext uri="{FF2B5EF4-FFF2-40B4-BE49-F238E27FC236}">
                      <a16:creationId xmlns:a16="http://schemas.microsoft.com/office/drawing/2014/main" id="{1129F341-0890-4352-8ECF-8AB4C01D6AF5}"/>
                    </a:ext>
                  </a:extLst>
                </p:cNvPr>
                <p:cNvSpPr txBox="1"/>
                <p:nvPr/>
              </p:nvSpPr>
              <p:spPr>
                <a:xfrm>
                  <a:off x="2411760" y="555185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100" b="0" i="1" smtClean="0">
                                <a:latin typeface="Cambria Math" panose="02040503050406030204" pitchFamily="18" charset="0"/>
                              </a:rPr>
                            </m:ctrlPr>
                          </m:sSubPr>
                          <m:e>
                            <m:r>
                              <a:rPr lang="cs-CZ" sz="1100" b="0" i="1" smtClean="0">
                                <a:latin typeface="Cambria Math" panose="02040503050406030204" pitchFamily="18" charset="0"/>
                              </a:rPr>
                              <m:t>𝐻</m:t>
                            </m:r>
                          </m:e>
                          <m:sub>
                            <m:r>
                              <a:rPr lang="cs-CZ" sz="1100" b="0" i="1" smtClean="0">
                                <a:latin typeface="Cambria Math" panose="02040503050406030204" pitchFamily="18" charset="0"/>
                              </a:rPr>
                              <m:t>1</m:t>
                            </m:r>
                          </m:sub>
                        </m:sSub>
                      </m:oMath>
                    </m:oMathPara>
                  </a14:m>
                  <a:endParaRPr lang="en-GB" sz="1100" i="1" baseline="-25000" dirty="0"/>
                </a:p>
              </p:txBody>
            </p:sp>
          </mc:Choice>
          <mc:Fallback xmlns="">
            <p:sp>
              <p:nvSpPr>
                <p:cNvPr id="106" name="TextovéPole 10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1760" y="5551854"/>
                  <a:ext cx="187089" cy="261225"/>
                </a:xfrm>
                <a:prstGeom prst="rect">
                  <a:avLst/>
                </a:prstGeom>
                <a:blipFill>
                  <a:blip r:embed="rId27"/>
                  <a:stretch>
                    <a:fillRect l="-26667" r="-3333"/>
                  </a:stretch>
                </a:blipFill>
              </p:spPr>
              <p:txBody>
                <a:bodyPr/>
                <a:lstStyle/>
                <a:p>
                  <a:r>
                    <a:rPr lang="cs-CZ">
                      <a:noFill/>
                    </a:rPr>
                    <a:t> </a:t>
                  </a:r>
                </a:p>
              </p:txBody>
            </p:sp>
          </mc:Fallback>
        </mc:AlternateContent>
        <p:cxnSp>
          <p:nvCxnSpPr>
            <p:cNvPr id="7" name="Přímá spojnice 6"/>
            <p:cNvCxnSpPr/>
            <p:nvPr/>
          </p:nvCxnSpPr>
          <p:spPr>
            <a:xfrm flipV="1">
              <a:off x="2200447" y="5284155"/>
              <a:ext cx="297401" cy="29740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ovéPole 108">
                  <a:extLst>
                    <a:ext uri="{FF2B5EF4-FFF2-40B4-BE49-F238E27FC236}">
                      <a16:creationId xmlns:a16="http://schemas.microsoft.com/office/drawing/2014/main" id="{1129F341-0890-4352-8ECF-8AB4C01D6AF5}"/>
                    </a:ext>
                  </a:extLst>
                </p:cNvPr>
                <p:cNvSpPr txBox="1"/>
                <p:nvPr/>
              </p:nvSpPr>
              <p:spPr>
                <a:xfrm>
                  <a:off x="2759987" y="555630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100" b="0" i="1" smtClean="0">
                                <a:latin typeface="Cambria Math" panose="02040503050406030204" pitchFamily="18" charset="0"/>
                              </a:rPr>
                            </m:ctrlPr>
                          </m:sSubPr>
                          <m:e>
                            <m:r>
                              <a:rPr lang="cs-CZ" sz="1100" b="0" i="1" smtClean="0">
                                <a:latin typeface="Cambria Math" panose="02040503050406030204" pitchFamily="18" charset="0"/>
                              </a:rPr>
                              <m:t>𝐻</m:t>
                            </m:r>
                          </m:e>
                          <m:sub>
                            <m:r>
                              <a:rPr lang="cs-CZ" sz="1100" b="0" i="1" smtClean="0">
                                <a:latin typeface="Cambria Math" panose="02040503050406030204" pitchFamily="18" charset="0"/>
                              </a:rPr>
                              <m:t>2</m:t>
                            </m:r>
                          </m:sub>
                        </m:sSub>
                      </m:oMath>
                    </m:oMathPara>
                  </a14:m>
                  <a:endParaRPr lang="en-GB" sz="1100" i="1" baseline="-25000" dirty="0"/>
                </a:p>
              </p:txBody>
            </p:sp>
          </mc:Choice>
          <mc:Fallback xmlns="">
            <p:sp>
              <p:nvSpPr>
                <p:cNvPr id="109" name="TextovéPole 10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759987" y="5556307"/>
                  <a:ext cx="187089" cy="261225"/>
                </a:xfrm>
                <a:prstGeom prst="rect">
                  <a:avLst/>
                </a:prstGeom>
                <a:blipFill>
                  <a:blip r:embed="rId28"/>
                  <a:stretch>
                    <a:fillRect l="-26667" r="-6667"/>
                  </a:stretch>
                </a:blipFill>
              </p:spPr>
              <p:txBody>
                <a:bodyPr/>
                <a:lstStyle/>
                <a:p>
                  <a:r>
                    <a:rPr lang="cs-CZ">
                      <a:noFill/>
                    </a:rPr>
                    <a:t> </a:t>
                  </a:r>
                </a:p>
              </p:txBody>
            </p:sp>
          </mc:Fallback>
        </mc:AlternateContent>
        <p:cxnSp>
          <p:nvCxnSpPr>
            <p:cNvPr id="110" name="Přímá spojnice 109">
              <a:extLst>
                <a:ext uri="{FF2B5EF4-FFF2-40B4-BE49-F238E27FC236}">
                  <a16:creationId xmlns:a16="http://schemas.microsoft.com/office/drawing/2014/main" id="{906A2621-6FF0-4E69-B93F-0FD3D7509E11}"/>
                </a:ext>
              </a:extLst>
            </p:cNvPr>
            <p:cNvCxnSpPr/>
            <p:nvPr/>
          </p:nvCxnSpPr>
          <p:spPr>
            <a:xfrm flipH="1">
              <a:off x="2843770" y="4932999"/>
              <a:ext cx="6320" cy="66196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V="1">
              <a:off x="2859438" y="4714820"/>
              <a:ext cx="193414" cy="193415"/>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TextovéPole 111">
                  <a:extLst>
                    <a:ext uri="{FF2B5EF4-FFF2-40B4-BE49-F238E27FC236}">
                      <a16:creationId xmlns:a16="http://schemas.microsoft.com/office/drawing/2014/main" id="{1129F341-0890-4352-8ECF-8AB4C01D6AF5}"/>
                    </a:ext>
                  </a:extLst>
                </p:cNvPr>
                <p:cNvSpPr txBox="1"/>
                <p:nvPr/>
              </p:nvSpPr>
              <p:spPr>
                <a:xfrm>
                  <a:off x="1997670" y="5144676"/>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100" b="0" i="1" smtClean="0">
                                <a:latin typeface="Cambria Math" panose="02040503050406030204" pitchFamily="18" charset="0"/>
                              </a:rPr>
                            </m:ctrlPr>
                          </m:sSubPr>
                          <m:e>
                            <m:r>
                              <a:rPr lang="cs-CZ" sz="1100" b="0" i="1" smtClean="0">
                                <a:latin typeface="Cambria Math" panose="02040503050406030204" pitchFamily="18" charset="0"/>
                              </a:rPr>
                              <m:t>𝐻</m:t>
                            </m:r>
                          </m:e>
                          <m:sub>
                            <m:r>
                              <a:rPr lang="cs-CZ" sz="1100" b="0" i="1" smtClean="0">
                                <a:latin typeface="Cambria Math" panose="02040503050406030204" pitchFamily="18" charset="0"/>
                              </a:rPr>
                              <m:t>1</m:t>
                            </m:r>
                          </m:sub>
                        </m:sSub>
                      </m:oMath>
                    </m:oMathPara>
                  </a14:m>
                  <a:endParaRPr lang="en-GB" sz="1100" i="1" baseline="-25000" dirty="0"/>
                </a:p>
              </p:txBody>
            </p:sp>
          </mc:Choice>
          <mc:Fallback xmlns="">
            <p:sp>
              <p:nvSpPr>
                <p:cNvPr id="112" name="TextovéPole 111">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997670" y="5144676"/>
                  <a:ext cx="187089" cy="261225"/>
                </a:xfrm>
                <a:prstGeom prst="rect">
                  <a:avLst/>
                </a:prstGeom>
                <a:blipFill>
                  <a:blip r:embed="rId29"/>
                  <a:stretch>
                    <a:fillRect l="-26667" r="-3333"/>
                  </a:stretch>
                </a:blipFill>
              </p:spPr>
              <p:txBody>
                <a:bodyPr/>
                <a:lstStyle/>
                <a:p>
                  <a:r>
                    <a:rPr lang="cs-CZ">
                      <a:noFill/>
                    </a:rPr>
                    <a:t> </a:t>
                  </a:r>
                </a:p>
              </p:txBody>
            </p:sp>
          </mc:Fallback>
        </mc:AlternateContent>
        <p:cxnSp>
          <p:nvCxnSpPr>
            <p:cNvPr id="113" name="Přímá spojnice 112">
              <a:extLst>
                <a:ext uri="{FF2B5EF4-FFF2-40B4-BE49-F238E27FC236}">
                  <a16:creationId xmlns:a16="http://schemas.microsoft.com/office/drawing/2014/main" id="{906A2621-6FF0-4E69-B93F-0FD3D7509E11}"/>
                </a:ext>
              </a:extLst>
            </p:cNvPr>
            <p:cNvCxnSpPr/>
            <p:nvPr/>
          </p:nvCxnSpPr>
          <p:spPr>
            <a:xfrm flipH="1" flipV="1">
              <a:off x="2198403" y="4917723"/>
              <a:ext cx="645405" cy="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TextovéPole 113">
                  <a:extLst>
                    <a:ext uri="{FF2B5EF4-FFF2-40B4-BE49-F238E27FC236}">
                      <a16:creationId xmlns:a16="http://schemas.microsoft.com/office/drawing/2014/main" id="{1129F341-0890-4352-8ECF-8AB4C01D6AF5}"/>
                    </a:ext>
                  </a:extLst>
                </p:cNvPr>
                <p:cNvSpPr txBox="1"/>
                <p:nvPr/>
              </p:nvSpPr>
              <p:spPr>
                <a:xfrm>
                  <a:off x="2000832" y="4790748"/>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100" b="0" i="1" smtClean="0">
                                <a:latin typeface="Cambria Math" panose="02040503050406030204" pitchFamily="18" charset="0"/>
                              </a:rPr>
                            </m:ctrlPr>
                          </m:sSubPr>
                          <m:e>
                            <m:r>
                              <a:rPr lang="cs-CZ" sz="1100" b="0" i="1" smtClean="0">
                                <a:latin typeface="Cambria Math" panose="02040503050406030204" pitchFamily="18" charset="0"/>
                              </a:rPr>
                              <m:t>𝐻</m:t>
                            </m:r>
                          </m:e>
                          <m:sub>
                            <m:r>
                              <a:rPr lang="cs-CZ" sz="1100" b="0" i="1" smtClean="0">
                                <a:latin typeface="Cambria Math" panose="02040503050406030204" pitchFamily="18" charset="0"/>
                              </a:rPr>
                              <m:t>2</m:t>
                            </m:r>
                          </m:sub>
                        </m:sSub>
                      </m:oMath>
                    </m:oMathPara>
                  </a14:m>
                  <a:endParaRPr lang="en-GB" sz="1100" i="1" baseline="-25000" dirty="0"/>
                </a:p>
              </p:txBody>
            </p:sp>
          </mc:Choice>
          <mc:Fallback xmlns="">
            <p:sp>
              <p:nvSpPr>
                <p:cNvPr id="114" name="TextovéPole 11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000832" y="4790748"/>
                  <a:ext cx="187089" cy="261225"/>
                </a:xfrm>
                <a:prstGeom prst="rect">
                  <a:avLst/>
                </a:prstGeom>
                <a:blipFill>
                  <a:blip r:embed="rId28"/>
                  <a:stretch>
                    <a:fillRect l="-25806" r="-3226"/>
                  </a:stretch>
                </a:blipFill>
              </p:spPr>
              <p:txBody>
                <a:bodyPr/>
                <a:lstStyle/>
                <a:p>
                  <a:r>
                    <a:rPr lang="cs-CZ">
                      <a:noFill/>
                    </a:rPr>
                    <a:t> </a:t>
                  </a:r>
                </a:p>
              </p:txBody>
            </p:sp>
          </mc:Fallback>
        </mc:AlternateContent>
      </p:grpSp>
      <mc:AlternateContent xmlns:mc="http://schemas.openxmlformats.org/markup-compatibility/2006" xmlns:a14="http://schemas.microsoft.com/office/drawing/2010/main">
        <mc:Choice Requires="a14">
          <p:sp>
            <p:nvSpPr>
              <p:cNvPr id="115" name="TextovéPole 114">
                <a:extLst>
                  <a:ext uri="{FF2B5EF4-FFF2-40B4-BE49-F238E27FC236}">
                    <a16:creationId xmlns:a16="http://schemas.microsoft.com/office/drawing/2014/main" id="{05FC8A4A-3761-4383-881C-9096ADBF4AD7}"/>
                  </a:ext>
                </a:extLst>
              </p:cNvPr>
              <p:cNvSpPr txBox="1"/>
              <p:nvPr/>
            </p:nvSpPr>
            <p:spPr>
              <a:xfrm>
                <a:off x="6652417" y="4875114"/>
                <a:ext cx="2259842" cy="523220"/>
              </a:xfrm>
              <a:prstGeom prst="rect">
                <a:avLst/>
              </a:prstGeom>
              <a:noFill/>
              <a:ln>
                <a:noFill/>
              </a:ln>
            </p:spPr>
            <p:txBody>
              <a:bodyPr wrap="square" rtlCol="0">
                <a:spAutoFit/>
              </a:bodyPr>
              <a:lstStyle/>
              <a:p>
                <a:pPr>
                  <a:buClr>
                    <a:srgbClr val="7030A0"/>
                  </a:buClr>
                  <a:buSzPct val="100000"/>
                </a:pPr>
                <a:r>
                  <a:rPr lang="en-GB" sz="1400" dirty="0" smtClean="0">
                    <a:latin typeface="Cambria Math" panose="02040503050406030204" pitchFamily="18" charset="0"/>
                    <a:ea typeface="Cambria Math" panose="02040503050406030204" pitchFamily="18" charset="0"/>
                  </a:rPr>
                  <a:t>Payoff limited by border values </a:t>
                </a:r>
                <a14:m>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𝐻</m:t>
                        </m:r>
                      </m:e>
                      <m:sub>
                        <m:r>
                          <a:rPr lang="en-GB" sz="1400" b="0" i="1" smtClean="0">
                            <a:latin typeface="Cambria Math" panose="02040503050406030204" pitchFamily="18" charset="0"/>
                            <a:ea typeface="Cambria Math" panose="02040503050406030204" pitchFamily="18" charset="0"/>
                          </a:rPr>
                          <m:t>1</m:t>
                        </m:r>
                      </m:sub>
                    </m:sSub>
                  </m:oMath>
                </a14:m>
                <a:r>
                  <a:rPr lang="en-GB" sz="1400" dirty="0" smtClean="0">
                    <a:latin typeface="Cambria Math" panose="02040503050406030204" pitchFamily="18" charset="0"/>
                    <a:ea typeface="Cambria Math" panose="02040503050406030204" pitchFamily="18" charset="0"/>
                  </a:rPr>
                  <a:t>and </a:t>
                </a:r>
                <a14:m>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𝐻</m:t>
                        </m:r>
                      </m:e>
                      <m:sub>
                        <m:r>
                          <a:rPr lang="en-GB" sz="1400" b="0" i="1" smtClean="0">
                            <a:latin typeface="Cambria Math" panose="02040503050406030204" pitchFamily="18" charset="0"/>
                            <a:ea typeface="Cambria Math" panose="02040503050406030204" pitchFamily="18" charset="0"/>
                          </a:rPr>
                          <m:t>2</m:t>
                        </m:r>
                      </m:sub>
                    </m:sSub>
                  </m:oMath>
                </a14:m>
                <a:endParaRPr lang="en-GB" sz="1400" dirty="0">
                  <a:latin typeface="Cambria Math" panose="02040503050406030204" pitchFamily="18" charset="0"/>
                  <a:ea typeface="Cambria Math" panose="02040503050406030204" pitchFamily="18" charset="0"/>
                </a:endParaRPr>
              </a:p>
            </p:txBody>
          </p:sp>
        </mc:Choice>
        <mc:Fallback xmlns="">
          <p:sp>
            <p:nvSpPr>
              <p:cNvPr id="115" name="TextovéPole 114">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6652417" y="4875114"/>
                <a:ext cx="2259842" cy="523220"/>
              </a:xfrm>
              <a:prstGeom prst="rect">
                <a:avLst/>
              </a:prstGeom>
              <a:blipFill>
                <a:blip r:embed="rId30"/>
                <a:stretch>
                  <a:fillRect l="-809" t="-3488" b="-9302"/>
                </a:stretch>
              </a:blipFill>
              <a:ln>
                <a:noFill/>
              </a:ln>
            </p:spPr>
            <p:txBody>
              <a:bodyPr/>
              <a:lstStyle/>
              <a:p>
                <a:r>
                  <a:rPr lang="cs-CZ">
                    <a:noFill/>
                  </a:rPr>
                  <a:t> </a:t>
                </a:r>
              </a:p>
            </p:txBody>
          </p:sp>
        </mc:Fallback>
      </mc:AlternateContent>
    </p:spTree>
    <p:extLst>
      <p:ext uri="{BB962C8B-B14F-4D97-AF65-F5344CB8AC3E}">
        <p14:creationId xmlns:p14="http://schemas.microsoft.com/office/powerpoint/2010/main" val="1252219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5 2.96296E-6 L 3.88889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par>
                                <p:cTn id="78" presetID="9" presetClass="entr" presetSubtype="0" fill="hold" grpId="2"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dissolve">
                                      <p:cBhvr>
                                        <p:cTn id="80" dur="500"/>
                                        <p:tgtEl>
                                          <p:spTgt spid="16"/>
                                        </p:tgtEl>
                                      </p:cBhvr>
                                    </p:animEffect>
                                  </p:childTnLst>
                                </p:cTn>
                              </p:par>
                              <p:par>
                                <p:cTn id="81" presetID="64" presetClass="path" presetSubtype="0" accel="50000" decel="50000" fill="hold" nodeType="withEffect">
                                  <p:stCondLst>
                                    <p:cond delay="0"/>
                                  </p:stCondLst>
                                  <p:childTnLst>
                                    <p:animMotion origin="layout" path="M 0.02986 0.04004 L 0.0276 -0.1419 " pathEditMode="relative" rAng="0" ptsTypes="AA">
                                      <p:cBhvr>
                                        <p:cTn id="82" dur="1000" fill="hold"/>
                                        <p:tgtEl>
                                          <p:spTgt spid="40"/>
                                        </p:tgtEl>
                                        <p:attrNameLst>
                                          <p:attrName>ppt_x</p:attrName>
                                          <p:attrName>ppt_y</p:attrName>
                                        </p:attrNameLst>
                                      </p:cBhvr>
                                      <p:rCtr x="-122" y="-9097"/>
                                    </p:animMotion>
                                  </p:childTnLst>
                                </p:cTn>
                              </p:par>
                              <p:par>
                                <p:cTn id="83" presetID="64" presetClass="path" presetSubtype="0" accel="50000" decel="50000" fill="hold" nodeType="withEffect">
                                  <p:stCondLst>
                                    <p:cond delay="0"/>
                                  </p:stCondLst>
                                  <p:childTnLst>
                                    <p:animMotion origin="layout" path="M 0.02847 0.04329 L 0.02621 -0.23657 " pathEditMode="fixed" rAng="0" ptsTypes="AA">
                                      <p:cBhvr>
                                        <p:cTn id="84" dur="1000" fill="hold"/>
                                        <p:tgtEl>
                                          <p:spTgt spid="53"/>
                                        </p:tgtEl>
                                        <p:attrNameLst>
                                          <p:attrName>ppt_x</p:attrName>
                                          <p:attrName>ppt_y</p:attrName>
                                        </p:attrNameLst>
                                      </p:cBhvr>
                                      <p:rCtr x="-122" y="-14005"/>
                                    </p:animMotion>
                                  </p:childTnLst>
                                </p:cTn>
                              </p:par>
                            </p:childTnLst>
                          </p:cTn>
                        </p:par>
                        <p:par>
                          <p:cTn id="85" fill="hold">
                            <p:stCondLst>
                              <p:cond delay="12050"/>
                            </p:stCondLst>
                            <p:childTnLst>
                              <p:par>
                                <p:cTn id="86" presetID="2" presetClass="exit" presetSubtype="4" fill="hold" nodeType="afterEffect">
                                  <p:stCondLst>
                                    <p:cond delay="0"/>
                                  </p:stCondLst>
                                  <p:childTnLst>
                                    <p:anim calcmode="lin" valueType="num">
                                      <p:cBhvr additive="base">
                                        <p:cTn id="87" dur="500"/>
                                        <p:tgtEl>
                                          <p:spTgt spid="40"/>
                                        </p:tgtEl>
                                        <p:attrNameLst>
                                          <p:attrName>ppt_x</p:attrName>
                                        </p:attrNameLst>
                                      </p:cBhvr>
                                      <p:tavLst>
                                        <p:tav tm="0">
                                          <p:val>
                                            <p:strVal val="ppt_x"/>
                                          </p:val>
                                        </p:tav>
                                        <p:tav tm="100000">
                                          <p:val>
                                            <p:strVal val="ppt_x"/>
                                          </p:val>
                                        </p:tav>
                                      </p:tavLst>
                                    </p:anim>
                                    <p:anim calcmode="lin" valueType="num">
                                      <p:cBhvr additive="base">
                                        <p:cTn id="88" dur="500"/>
                                        <p:tgtEl>
                                          <p:spTgt spid="40"/>
                                        </p:tgtEl>
                                        <p:attrNameLst>
                                          <p:attrName>ppt_y</p:attrName>
                                        </p:attrNameLst>
                                      </p:cBhvr>
                                      <p:tavLst>
                                        <p:tav tm="0">
                                          <p:val>
                                            <p:strVal val="ppt_y"/>
                                          </p:val>
                                        </p:tav>
                                        <p:tav tm="100000">
                                          <p:val>
                                            <p:strVal val="1+ppt_h/2"/>
                                          </p:val>
                                        </p:tav>
                                      </p:tavLst>
                                    </p:anim>
                                    <p:set>
                                      <p:cBhvr>
                                        <p:cTn id="89" dur="1" fill="hold">
                                          <p:stCondLst>
                                            <p:cond delay="499"/>
                                          </p:stCondLst>
                                        </p:cTn>
                                        <p:tgtEl>
                                          <p:spTgt spid="40"/>
                                        </p:tgtEl>
                                        <p:attrNameLst>
                                          <p:attrName>style.visibility</p:attrName>
                                        </p:attrNameLst>
                                      </p:cBhvr>
                                      <p:to>
                                        <p:strVal val="hidden"/>
                                      </p:to>
                                    </p:set>
                                  </p:childTnLst>
                                </p:cTn>
                              </p:par>
                              <p:par>
                                <p:cTn id="90" presetID="2" presetClass="exit" presetSubtype="4" fill="hold" nodeType="withEffect">
                                  <p:stCondLst>
                                    <p:cond delay="0"/>
                                  </p:stCondLst>
                                  <p:childTnLst>
                                    <p:anim calcmode="lin" valueType="num">
                                      <p:cBhvr additive="base">
                                        <p:cTn id="91" dur="500"/>
                                        <p:tgtEl>
                                          <p:spTgt spid="53"/>
                                        </p:tgtEl>
                                        <p:attrNameLst>
                                          <p:attrName>ppt_x</p:attrName>
                                        </p:attrNameLst>
                                      </p:cBhvr>
                                      <p:tavLst>
                                        <p:tav tm="0">
                                          <p:val>
                                            <p:strVal val="ppt_x"/>
                                          </p:val>
                                        </p:tav>
                                        <p:tav tm="100000">
                                          <p:val>
                                            <p:strVal val="ppt_x"/>
                                          </p:val>
                                        </p:tav>
                                      </p:tavLst>
                                    </p:anim>
                                    <p:anim calcmode="lin" valueType="num">
                                      <p:cBhvr additive="base">
                                        <p:cTn id="92" dur="500"/>
                                        <p:tgtEl>
                                          <p:spTgt spid="53"/>
                                        </p:tgtEl>
                                        <p:attrNameLst>
                                          <p:attrName>ppt_y</p:attrName>
                                        </p:attrNameLst>
                                      </p:cBhvr>
                                      <p:tavLst>
                                        <p:tav tm="0">
                                          <p:val>
                                            <p:strVal val="ppt_y"/>
                                          </p:val>
                                        </p:tav>
                                        <p:tav tm="100000">
                                          <p:val>
                                            <p:strVal val="1+ppt_h/2"/>
                                          </p:val>
                                        </p:tav>
                                      </p:tavLst>
                                    </p:anim>
                                    <p:set>
                                      <p:cBhvr>
                                        <p:cTn id="93" dur="1" fill="hold">
                                          <p:stCondLst>
                                            <p:cond delay="499"/>
                                          </p:stCondLst>
                                        </p:cTn>
                                        <p:tgtEl>
                                          <p:spTgt spid="53"/>
                                        </p:tgtEl>
                                        <p:attrNameLst>
                                          <p:attrName>style.visibility</p:attrName>
                                        </p:attrNameLst>
                                      </p:cBhvr>
                                      <p:to>
                                        <p:strVal val="hidden"/>
                                      </p:to>
                                    </p:set>
                                  </p:childTnLst>
                                </p:cTn>
                              </p:par>
                              <p:par>
                                <p:cTn id="94" presetID="64" presetClass="path" presetSubtype="0" accel="50000" decel="50000" fill="hold" nodeType="withEffect">
                                  <p:stCondLst>
                                    <p:cond delay="0"/>
                                  </p:stCondLst>
                                  <p:childTnLst>
                                    <p:animMotion origin="layout" path="M 0.01025 0.04166 L 0.00799 -0.14028 " pathEditMode="relative" rAng="0" ptsTypes="AA">
                                      <p:cBhvr>
                                        <p:cTn id="95" dur="1000" fill="hold"/>
                                        <p:tgtEl>
                                          <p:spTgt spid="41"/>
                                        </p:tgtEl>
                                        <p:attrNameLst>
                                          <p:attrName>ppt_x</p:attrName>
                                          <p:attrName>ppt_y</p:attrName>
                                        </p:attrNameLst>
                                      </p:cBhvr>
                                      <p:rCtr x="-122" y="-9097"/>
                                    </p:animMotion>
                                  </p:childTnLst>
                                </p:cTn>
                              </p:par>
                              <p:par>
                                <p:cTn id="96" presetID="64" presetClass="path" presetSubtype="0" accel="50000" decel="50000" fill="hold" nodeType="withEffect">
                                  <p:stCondLst>
                                    <p:cond delay="0"/>
                                  </p:stCondLst>
                                  <p:childTnLst>
                                    <p:animMotion origin="layout" path="M 0.00868 0.04237 L 0.00643 -0.2375 " pathEditMode="fixed" rAng="0" ptsTypes="AA">
                                      <p:cBhvr>
                                        <p:cTn id="97" dur="1000" fill="hold"/>
                                        <p:tgtEl>
                                          <p:spTgt spid="54"/>
                                        </p:tgtEl>
                                        <p:attrNameLst>
                                          <p:attrName>ppt_x</p:attrName>
                                          <p:attrName>ppt_y</p:attrName>
                                        </p:attrNameLst>
                                      </p:cBhvr>
                                      <p:rCtr x="-122" y="-14005"/>
                                    </p:animMotion>
                                  </p:childTnLst>
                                </p:cTn>
                              </p:par>
                            </p:childTnLst>
                          </p:cTn>
                        </p:par>
                        <p:par>
                          <p:cTn id="98" fill="hold">
                            <p:stCondLst>
                              <p:cond delay="13050"/>
                            </p:stCondLst>
                            <p:childTnLst>
                              <p:par>
                                <p:cTn id="99" presetID="2" presetClass="exit" presetSubtype="4" fill="hold" nodeType="afterEffect">
                                  <p:stCondLst>
                                    <p:cond delay="0"/>
                                  </p:stCondLst>
                                  <p:childTnLst>
                                    <p:anim calcmode="lin" valueType="num">
                                      <p:cBhvr additive="base">
                                        <p:cTn id="100" dur="500"/>
                                        <p:tgtEl>
                                          <p:spTgt spid="41"/>
                                        </p:tgtEl>
                                        <p:attrNameLst>
                                          <p:attrName>ppt_x</p:attrName>
                                        </p:attrNameLst>
                                      </p:cBhvr>
                                      <p:tavLst>
                                        <p:tav tm="0">
                                          <p:val>
                                            <p:strVal val="ppt_x"/>
                                          </p:val>
                                        </p:tav>
                                        <p:tav tm="100000">
                                          <p:val>
                                            <p:strVal val="ppt_x"/>
                                          </p:val>
                                        </p:tav>
                                      </p:tavLst>
                                    </p:anim>
                                    <p:anim calcmode="lin" valueType="num">
                                      <p:cBhvr additive="base">
                                        <p:cTn id="101" dur="500"/>
                                        <p:tgtEl>
                                          <p:spTgt spid="41"/>
                                        </p:tgtEl>
                                        <p:attrNameLst>
                                          <p:attrName>ppt_y</p:attrName>
                                        </p:attrNameLst>
                                      </p:cBhvr>
                                      <p:tavLst>
                                        <p:tav tm="0">
                                          <p:val>
                                            <p:strVal val="ppt_y"/>
                                          </p:val>
                                        </p:tav>
                                        <p:tav tm="100000">
                                          <p:val>
                                            <p:strVal val="1+ppt_h/2"/>
                                          </p:val>
                                        </p:tav>
                                      </p:tavLst>
                                    </p:anim>
                                    <p:set>
                                      <p:cBhvr>
                                        <p:cTn id="102" dur="1" fill="hold">
                                          <p:stCondLst>
                                            <p:cond delay="499"/>
                                          </p:stCondLst>
                                        </p:cTn>
                                        <p:tgtEl>
                                          <p:spTgt spid="41"/>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54"/>
                                        </p:tgtEl>
                                        <p:attrNameLst>
                                          <p:attrName>ppt_x</p:attrName>
                                        </p:attrNameLst>
                                      </p:cBhvr>
                                      <p:tavLst>
                                        <p:tav tm="0">
                                          <p:val>
                                            <p:strVal val="ppt_x"/>
                                          </p:val>
                                        </p:tav>
                                        <p:tav tm="100000">
                                          <p:val>
                                            <p:strVal val="ppt_x"/>
                                          </p:val>
                                        </p:tav>
                                      </p:tavLst>
                                    </p:anim>
                                    <p:anim calcmode="lin" valueType="num">
                                      <p:cBhvr additive="base">
                                        <p:cTn id="105" dur="500"/>
                                        <p:tgtEl>
                                          <p:spTgt spid="54"/>
                                        </p:tgtEl>
                                        <p:attrNameLst>
                                          <p:attrName>ppt_y</p:attrName>
                                        </p:attrNameLst>
                                      </p:cBhvr>
                                      <p:tavLst>
                                        <p:tav tm="0">
                                          <p:val>
                                            <p:strVal val="ppt_y"/>
                                          </p:val>
                                        </p:tav>
                                        <p:tav tm="100000">
                                          <p:val>
                                            <p:strVal val="1+ppt_h/2"/>
                                          </p:val>
                                        </p:tav>
                                      </p:tavLst>
                                    </p:anim>
                                    <p:set>
                                      <p:cBhvr>
                                        <p:cTn id="106" dur="1" fill="hold">
                                          <p:stCondLst>
                                            <p:cond delay="499"/>
                                          </p:stCondLst>
                                        </p:cTn>
                                        <p:tgtEl>
                                          <p:spTgt spid="54"/>
                                        </p:tgtEl>
                                        <p:attrNameLst>
                                          <p:attrName>style.visibility</p:attrName>
                                        </p:attrNameLst>
                                      </p:cBhvr>
                                      <p:to>
                                        <p:strVal val="hidden"/>
                                      </p:to>
                                    </p:set>
                                  </p:childTnLst>
                                </p:cTn>
                              </p:par>
                              <p:par>
                                <p:cTn id="107" presetID="64" presetClass="path" presetSubtype="0" accel="50000" decel="50000" fill="hold" nodeType="withEffect">
                                  <p:stCondLst>
                                    <p:cond delay="0"/>
                                  </p:stCondLst>
                                  <p:childTnLst>
                                    <p:animMotion origin="layout" path="M -0.00955 0.0412 L -0.01181 -0.14074 " pathEditMode="relative" rAng="0" ptsTypes="AA">
                                      <p:cBhvr>
                                        <p:cTn id="108" dur="1000" fill="hold"/>
                                        <p:tgtEl>
                                          <p:spTgt spid="43"/>
                                        </p:tgtEl>
                                        <p:attrNameLst>
                                          <p:attrName>ppt_x</p:attrName>
                                          <p:attrName>ppt_y</p:attrName>
                                        </p:attrNameLst>
                                      </p:cBhvr>
                                      <p:rCtr x="-122" y="-9097"/>
                                    </p:animMotion>
                                  </p:childTnLst>
                                </p:cTn>
                              </p:par>
                              <p:par>
                                <p:cTn id="109" presetID="64" presetClass="path" presetSubtype="0" accel="50000" decel="50000" fill="hold" nodeType="withEffect">
                                  <p:stCondLst>
                                    <p:cond delay="0"/>
                                  </p:stCondLst>
                                  <p:childTnLst>
                                    <p:animMotion origin="layout" path="M -0.01094 0.04329 L -0.0132 -0.23657 " pathEditMode="fixed" rAng="0" ptsTypes="AA">
                                      <p:cBhvr>
                                        <p:cTn id="110" dur="1000" fill="hold"/>
                                        <p:tgtEl>
                                          <p:spTgt spid="55"/>
                                        </p:tgtEl>
                                        <p:attrNameLst>
                                          <p:attrName>ppt_x</p:attrName>
                                          <p:attrName>ppt_y</p:attrName>
                                        </p:attrNameLst>
                                      </p:cBhvr>
                                      <p:rCtr x="-122" y="-14005"/>
                                    </p:animMotion>
                                  </p:childTnLst>
                                </p:cTn>
                              </p:par>
                            </p:childTnLst>
                          </p:cTn>
                        </p:par>
                        <p:par>
                          <p:cTn id="111" fill="hold">
                            <p:stCondLst>
                              <p:cond delay="14050"/>
                            </p:stCondLst>
                            <p:childTnLst>
                              <p:par>
                                <p:cTn id="112" presetID="2" presetClass="exit" presetSubtype="4" fill="hold" nodeType="afterEffect">
                                  <p:stCondLst>
                                    <p:cond delay="0"/>
                                  </p:stCondLst>
                                  <p:childTnLst>
                                    <p:anim calcmode="lin" valueType="num">
                                      <p:cBhvr additive="base">
                                        <p:cTn id="113" dur="500"/>
                                        <p:tgtEl>
                                          <p:spTgt spid="43"/>
                                        </p:tgtEl>
                                        <p:attrNameLst>
                                          <p:attrName>ppt_x</p:attrName>
                                        </p:attrNameLst>
                                      </p:cBhvr>
                                      <p:tavLst>
                                        <p:tav tm="0">
                                          <p:val>
                                            <p:strVal val="ppt_x"/>
                                          </p:val>
                                        </p:tav>
                                        <p:tav tm="100000">
                                          <p:val>
                                            <p:strVal val="ppt_x"/>
                                          </p:val>
                                        </p:tav>
                                      </p:tavLst>
                                    </p:anim>
                                    <p:anim calcmode="lin" valueType="num">
                                      <p:cBhvr additive="base">
                                        <p:cTn id="114" dur="500"/>
                                        <p:tgtEl>
                                          <p:spTgt spid="43"/>
                                        </p:tgtEl>
                                        <p:attrNameLst>
                                          <p:attrName>ppt_y</p:attrName>
                                        </p:attrNameLst>
                                      </p:cBhvr>
                                      <p:tavLst>
                                        <p:tav tm="0">
                                          <p:val>
                                            <p:strVal val="ppt_y"/>
                                          </p:val>
                                        </p:tav>
                                        <p:tav tm="100000">
                                          <p:val>
                                            <p:strVal val="1+ppt_h/2"/>
                                          </p:val>
                                        </p:tav>
                                      </p:tavLst>
                                    </p:anim>
                                    <p:set>
                                      <p:cBhvr>
                                        <p:cTn id="115" dur="1" fill="hold">
                                          <p:stCondLst>
                                            <p:cond delay="499"/>
                                          </p:stCondLst>
                                        </p:cTn>
                                        <p:tgtEl>
                                          <p:spTgt spid="43"/>
                                        </p:tgtEl>
                                        <p:attrNameLst>
                                          <p:attrName>style.visibility</p:attrName>
                                        </p:attrNameLst>
                                      </p:cBhvr>
                                      <p:to>
                                        <p:strVal val="hidden"/>
                                      </p:to>
                                    </p:set>
                                  </p:childTnLst>
                                </p:cTn>
                              </p:par>
                              <p:par>
                                <p:cTn id="116" presetID="2" presetClass="exit" presetSubtype="4" fill="hold" nodeType="withEffect">
                                  <p:stCondLst>
                                    <p:cond delay="0"/>
                                  </p:stCondLst>
                                  <p:childTnLst>
                                    <p:anim calcmode="lin" valueType="num">
                                      <p:cBhvr additive="base">
                                        <p:cTn id="117" dur="500"/>
                                        <p:tgtEl>
                                          <p:spTgt spid="55"/>
                                        </p:tgtEl>
                                        <p:attrNameLst>
                                          <p:attrName>ppt_x</p:attrName>
                                        </p:attrNameLst>
                                      </p:cBhvr>
                                      <p:tavLst>
                                        <p:tav tm="0">
                                          <p:val>
                                            <p:strVal val="ppt_x"/>
                                          </p:val>
                                        </p:tav>
                                        <p:tav tm="100000">
                                          <p:val>
                                            <p:strVal val="ppt_x"/>
                                          </p:val>
                                        </p:tav>
                                      </p:tavLst>
                                    </p:anim>
                                    <p:anim calcmode="lin" valueType="num">
                                      <p:cBhvr additive="base">
                                        <p:cTn id="118" dur="500"/>
                                        <p:tgtEl>
                                          <p:spTgt spid="55"/>
                                        </p:tgtEl>
                                        <p:attrNameLst>
                                          <p:attrName>ppt_y</p:attrName>
                                        </p:attrNameLst>
                                      </p:cBhvr>
                                      <p:tavLst>
                                        <p:tav tm="0">
                                          <p:val>
                                            <p:strVal val="ppt_y"/>
                                          </p:val>
                                        </p:tav>
                                        <p:tav tm="100000">
                                          <p:val>
                                            <p:strVal val="1+ppt_h/2"/>
                                          </p:val>
                                        </p:tav>
                                      </p:tavLst>
                                    </p:anim>
                                    <p:set>
                                      <p:cBhvr>
                                        <p:cTn id="119" dur="1" fill="hold">
                                          <p:stCondLst>
                                            <p:cond delay="499"/>
                                          </p:stCondLst>
                                        </p:cTn>
                                        <p:tgtEl>
                                          <p:spTgt spid="55"/>
                                        </p:tgtEl>
                                        <p:attrNameLst>
                                          <p:attrName>style.visibility</p:attrName>
                                        </p:attrNameLst>
                                      </p:cBhvr>
                                      <p:to>
                                        <p:strVal val="hidden"/>
                                      </p:to>
                                    </p:set>
                                  </p:childTnLst>
                                </p:cTn>
                              </p:par>
                              <p:par>
                                <p:cTn id="120" presetID="64" presetClass="path" presetSubtype="0" accel="50000" decel="50000" fill="hold" nodeType="withEffect">
                                  <p:stCondLst>
                                    <p:cond delay="0"/>
                                  </p:stCondLst>
                                  <p:childTnLst>
                                    <p:animMotion origin="layout" path="M -0.02916 0.04259 L -0.03142 -0.13936 " pathEditMode="relative" rAng="0" ptsTypes="AA">
                                      <p:cBhvr>
                                        <p:cTn id="121" dur="1000" fill="hold"/>
                                        <p:tgtEl>
                                          <p:spTgt spid="42"/>
                                        </p:tgtEl>
                                        <p:attrNameLst>
                                          <p:attrName>ppt_x</p:attrName>
                                          <p:attrName>ppt_y</p:attrName>
                                        </p:attrNameLst>
                                      </p:cBhvr>
                                      <p:rCtr x="-122" y="-9097"/>
                                    </p:animMotion>
                                  </p:childTnLst>
                                </p:cTn>
                              </p:par>
                              <p:par>
                                <p:cTn id="122" presetID="64" presetClass="path" presetSubtype="0" accel="50000" decel="50000" fill="hold" nodeType="withEffect">
                                  <p:stCondLst>
                                    <p:cond delay="0"/>
                                  </p:stCondLst>
                                  <p:childTnLst>
                                    <p:animMotion origin="layout" path="M -0.03055 0.0419 L -0.03281 -0.23796 " pathEditMode="fixed" rAng="0" ptsTypes="AA">
                                      <p:cBhvr>
                                        <p:cTn id="123" dur="1000" fill="hold"/>
                                        <p:tgtEl>
                                          <p:spTgt spid="56"/>
                                        </p:tgtEl>
                                        <p:attrNameLst>
                                          <p:attrName>ppt_x</p:attrName>
                                          <p:attrName>ppt_y</p:attrName>
                                        </p:attrNameLst>
                                      </p:cBhvr>
                                      <p:rCtr x="-122" y="-14005"/>
                                    </p:animMotion>
                                  </p:childTnLst>
                                </p:cTn>
                              </p:par>
                            </p:childTnLst>
                          </p:cTn>
                        </p:par>
                        <p:par>
                          <p:cTn id="124" fill="hold">
                            <p:stCondLst>
                              <p:cond delay="15050"/>
                            </p:stCondLst>
                            <p:childTnLst>
                              <p:par>
                                <p:cTn id="125" presetID="2" presetClass="exit" presetSubtype="4" fill="hold" nodeType="afterEffect">
                                  <p:stCondLst>
                                    <p:cond delay="0"/>
                                  </p:stCondLst>
                                  <p:childTnLst>
                                    <p:anim calcmode="lin" valueType="num">
                                      <p:cBhvr additive="base">
                                        <p:cTn id="126" dur="500"/>
                                        <p:tgtEl>
                                          <p:spTgt spid="42"/>
                                        </p:tgtEl>
                                        <p:attrNameLst>
                                          <p:attrName>ppt_x</p:attrName>
                                        </p:attrNameLst>
                                      </p:cBhvr>
                                      <p:tavLst>
                                        <p:tav tm="0">
                                          <p:val>
                                            <p:strVal val="ppt_x"/>
                                          </p:val>
                                        </p:tav>
                                        <p:tav tm="100000">
                                          <p:val>
                                            <p:strVal val="ppt_x"/>
                                          </p:val>
                                        </p:tav>
                                      </p:tavLst>
                                    </p:anim>
                                    <p:anim calcmode="lin" valueType="num">
                                      <p:cBhvr additive="base">
                                        <p:cTn id="127" dur="500"/>
                                        <p:tgtEl>
                                          <p:spTgt spid="42"/>
                                        </p:tgtEl>
                                        <p:attrNameLst>
                                          <p:attrName>ppt_y</p:attrName>
                                        </p:attrNameLst>
                                      </p:cBhvr>
                                      <p:tavLst>
                                        <p:tav tm="0">
                                          <p:val>
                                            <p:strVal val="ppt_y"/>
                                          </p:val>
                                        </p:tav>
                                        <p:tav tm="100000">
                                          <p:val>
                                            <p:strVal val="1+ppt_h/2"/>
                                          </p:val>
                                        </p:tav>
                                      </p:tavLst>
                                    </p:anim>
                                    <p:set>
                                      <p:cBhvr>
                                        <p:cTn id="128" dur="1" fill="hold">
                                          <p:stCondLst>
                                            <p:cond delay="499"/>
                                          </p:stCondLst>
                                        </p:cTn>
                                        <p:tgtEl>
                                          <p:spTgt spid="42"/>
                                        </p:tgtEl>
                                        <p:attrNameLst>
                                          <p:attrName>style.visibility</p:attrName>
                                        </p:attrNameLst>
                                      </p:cBhvr>
                                      <p:to>
                                        <p:strVal val="hidden"/>
                                      </p:to>
                                    </p:set>
                                  </p:childTnLst>
                                </p:cTn>
                              </p:par>
                              <p:par>
                                <p:cTn id="129" presetID="2" presetClass="exit" presetSubtype="4" fill="hold" nodeType="withEffect">
                                  <p:stCondLst>
                                    <p:cond delay="0"/>
                                  </p:stCondLst>
                                  <p:childTnLst>
                                    <p:anim calcmode="lin" valueType="num">
                                      <p:cBhvr additive="base">
                                        <p:cTn id="130" dur="500"/>
                                        <p:tgtEl>
                                          <p:spTgt spid="56"/>
                                        </p:tgtEl>
                                        <p:attrNameLst>
                                          <p:attrName>ppt_x</p:attrName>
                                        </p:attrNameLst>
                                      </p:cBhvr>
                                      <p:tavLst>
                                        <p:tav tm="0">
                                          <p:val>
                                            <p:strVal val="ppt_x"/>
                                          </p:val>
                                        </p:tav>
                                        <p:tav tm="100000">
                                          <p:val>
                                            <p:strVal val="ppt_x"/>
                                          </p:val>
                                        </p:tav>
                                      </p:tavLst>
                                    </p:anim>
                                    <p:anim calcmode="lin" valueType="num">
                                      <p:cBhvr additive="base">
                                        <p:cTn id="131" dur="500"/>
                                        <p:tgtEl>
                                          <p:spTgt spid="56"/>
                                        </p:tgtEl>
                                        <p:attrNameLst>
                                          <p:attrName>ppt_y</p:attrName>
                                        </p:attrNameLst>
                                      </p:cBhvr>
                                      <p:tavLst>
                                        <p:tav tm="0">
                                          <p:val>
                                            <p:strVal val="ppt_y"/>
                                          </p:val>
                                        </p:tav>
                                        <p:tav tm="100000">
                                          <p:val>
                                            <p:strVal val="1+ppt_h/2"/>
                                          </p:val>
                                        </p:tav>
                                      </p:tavLst>
                                    </p:anim>
                                    <p:set>
                                      <p:cBhvr>
                                        <p:cTn id="132" dur="1" fill="hold">
                                          <p:stCondLst>
                                            <p:cond delay="499"/>
                                          </p:stCondLst>
                                        </p:cTn>
                                        <p:tgtEl>
                                          <p:spTgt spid="56"/>
                                        </p:tgtEl>
                                        <p:attrNameLst>
                                          <p:attrName>style.visibility</p:attrName>
                                        </p:attrNameLst>
                                      </p:cBhvr>
                                      <p:to>
                                        <p:strVal val="hidden"/>
                                      </p:to>
                                    </p:set>
                                  </p:childTnLst>
                                </p:cTn>
                              </p:par>
                              <p:par>
                                <p:cTn id="133" presetID="64" presetClass="path" presetSubtype="0" accel="50000" decel="50000" fill="hold" nodeType="withEffect">
                                  <p:stCondLst>
                                    <p:cond delay="0"/>
                                  </p:stCondLst>
                                  <p:childTnLst>
                                    <p:animMotion origin="layout" path="M -0.04896 0.04351 L -0.05122 -0.13843 " pathEditMode="relative" rAng="0" ptsTypes="AA">
                                      <p:cBhvr>
                                        <p:cTn id="134" dur="1000" fill="hold"/>
                                        <p:tgtEl>
                                          <p:spTgt spid="44"/>
                                        </p:tgtEl>
                                        <p:attrNameLst>
                                          <p:attrName>ppt_x</p:attrName>
                                          <p:attrName>ppt_y</p:attrName>
                                        </p:attrNameLst>
                                      </p:cBhvr>
                                      <p:rCtr x="-122" y="-9097"/>
                                    </p:animMotion>
                                  </p:childTnLst>
                                </p:cTn>
                              </p:par>
                              <p:par>
                                <p:cTn id="135" presetID="64" presetClass="path" presetSubtype="0" accel="50000" decel="50000" fill="hold" nodeType="withEffect">
                                  <p:stCondLst>
                                    <p:cond delay="0"/>
                                  </p:stCondLst>
                                  <p:childTnLst>
                                    <p:animMotion origin="layout" path="M -0.05053 0.04098 L -0.05278 -0.23888 " pathEditMode="fixed" rAng="0" ptsTypes="AA">
                                      <p:cBhvr>
                                        <p:cTn id="136" dur="1000" fill="hold"/>
                                        <p:tgtEl>
                                          <p:spTgt spid="58"/>
                                        </p:tgtEl>
                                        <p:attrNameLst>
                                          <p:attrName>ppt_x</p:attrName>
                                          <p:attrName>ppt_y</p:attrName>
                                        </p:attrNameLst>
                                      </p:cBhvr>
                                      <p:rCtr x="-122" y="-14005"/>
                                    </p:animMotion>
                                  </p:childTnLst>
                                </p:cTn>
                              </p:par>
                            </p:childTnLst>
                          </p:cTn>
                        </p:par>
                        <p:par>
                          <p:cTn id="137" fill="hold">
                            <p:stCondLst>
                              <p:cond delay="16050"/>
                            </p:stCondLst>
                            <p:childTnLst>
                              <p:par>
                                <p:cTn id="138" presetID="2" presetClass="exit" presetSubtype="4" fill="hold" nodeType="afterEffect">
                                  <p:stCondLst>
                                    <p:cond delay="0"/>
                                  </p:stCondLst>
                                  <p:childTnLst>
                                    <p:anim calcmode="lin" valueType="num">
                                      <p:cBhvr additive="base">
                                        <p:cTn id="139" dur="500"/>
                                        <p:tgtEl>
                                          <p:spTgt spid="44"/>
                                        </p:tgtEl>
                                        <p:attrNameLst>
                                          <p:attrName>ppt_x</p:attrName>
                                        </p:attrNameLst>
                                      </p:cBhvr>
                                      <p:tavLst>
                                        <p:tav tm="0">
                                          <p:val>
                                            <p:strVal val="ppt_x"/>
                                          </p:val>
                                        </p:tav>
                                        <p:tav tm="100000">
                                          <p:val>
                                            <p:strVal val="ppt_x"/>
                                          </p:val>
                                        </p:tav>
                                      </p:tavLst>
                                    </p:anim>
                                    <p:anim calcmode="lin" valueType="num">
                                      <p:cBhvr additive="base">
                                        <p:cTn id="140" dur="500"/>
                                        <p:tgtEl>
                                          <p:spTgt spid="44"/>
                                        </p:tgtEl>
                                        <p:attrNameLst>
                                          <p:attrName>ppt_y</p:attrName>
                                        </p:attrNameLst>
                                      </p:cBhvr>
                                      <p:tavLst>
                                        <p:tav tm="0">
                                          <p:val>
                                            <p:strVal val="ppt_y"/>
                                          </p:val>
                                        </p:tav>
                                        <p:tav tm="100000">
                                          <p:val>
                                            <p:strVal val="1+ppt_h/2"/>
                                          </p:val>
                                        </p:tav>
                                      </p:tavLst>
                                    </p:anim>
                                    <p:set>
                                      <p:cBhvr>
                                        <p:cTn id="141" dur="1" fill="hold">
                                          <p:stCondLst>
                                            <p:cond delay="499"/>
                                          </p:stCondLst>
                                        </p:cTn>
                                        <p:tgtEl>
                                          <p:spTgt spid="44"/>
                                        </p:tgtEl>
                                        <p:attrNameLst>
                                          <p:attrName>style.visibility</p:attrName>
                                        </p:attrNameLst>
                                      </p:cBhvr>
                                      <p:to>
                                        <p:strVal val="hidden"/>
                                      </p:to>
                                    </p:set>
                                  </p:childTnLst>
                                </p:cTn>
                              </p:par>
                              <p:par>
                                <p:cTn id="142" presetID="2" presetClass="exit" presetSubtype="4" fill="hold" nodeType="withEffect">
                                  <p:stCondLst>
                                    <p:cond delay="0"/>
                                  </p:stCondLst>
                                  <p:childTnLst>
                                    <p:anim calcmode="lin" valueType="num">
                                      <p:cBhvr additive="base">
                                        <p:cTn id="143" dur="500"/>
                                        <p:tgtEl>
                                          <p:spTgt spid="58"/>
                                        </p:tgtEl>
                                        <p:attrNameLst>
                                          <p:attrName>ppt_x</p:attrName>
                                        </p:attrNameLst>
                                      </p:cBhvr>
                                      <p:tavLst>
                                        <p:tav tm="0">
                                          <p:val>
                                            <p:strVal val="ppt_x"/>
                                          </p:val>
                                        </p:tav>
                                        <p:tav tm="100000">
                                          <p:val>
                                            <p:strVal val="ppt_x"/>
                                          </p:val>
                                        </p:tav>
                                      </p:tavLst>
                                    </p:anim>
                                    <p:anim calcmode="lin" valueType="num">
                                      <p:cBhvr additive="base">
                                        <p:cTn id="144" dur="500"/>
                                        <p:tgtEl>
                                          <p:spTgt spid="58"/>
                                        </p:tgtEl>
                                        <p:attrNameLst>
                                          <p:attrName>ppt_y</p:attrName>
                                        </p:attrNameLst>
                                      </p:cBhvr>
                                      <p:tavLst>
                                        <p:tav tm="0">
                                          <p:val>
                                            <p:strVal val="ppt_y"/>
                                          </p:val>
                                        </p:tav>
                                        <p:tav tm="100000">
                                          <p:val>
                                            <p:strVal val="1+ppt_h/2"/>
                                          </p:val>
                                        </p:tav>
                                      </p:tavLst>
                                    </p:anim>
                                    <p:set>
                                      <p:cBhvr>
                                        <p:cTn id="145"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5"/>
                    </p:tgtEl>
                  </p:cond>
                </p:stCondLst>
                <p:endSync evt="end" delay="0">
                  <p:rtn val="all"/>
                </p:endSync>
                <p:childTnLst>
                  <p:par>
                    <p:cTn id="147" fill="hold">
                      <p:stCondLst>
                        <p:cond delay="0"/>
                      </p:stCondLst>
                      <p:childTnLst>
                        <p:par>
                          <p:cTn id="148" fill="hold">
                            <p:stCondLst>
                              <p:cond delay="0"/>
                            </p:stCondLst>
                            <p:childTnLst>
                              <p:par>
                                <p:cTn id="149" presetID="26" presetClass="emph" presetSubtype="0" fill="hold" grpId="1" nodeType="clickEffect">
                                  <p:stCondLst>
                                    <p:cond delay="0"/>
                                  </p:stCondLst>
                                  <p:iterate type="lt">
                                    <p:tmPct val="0"/>
                                  </p:iterate>
                                  <p:childTnLst>
                                    <p:animEffect transition="out" filter="fade">
                                      <p:cBhvr>
                                        <p:cTn id="150" dur="500" tmFilter="0, 0; .2, .5; .8, .5; 1, 0"/>
                                        <p:tgtEl>
                                          <p:spTgt spid="5"/>
                                        </p:tgtEl>
                                      </p:cBhvr>
                                    </p:animEffect>
                                    <p:animScale>
                                      <p:cBhvr>
                                        <p:cTn id="151" dur="250" autoRev="1" fill="hold"/>
                                        <p:tgtEl>
                                          <p:spTgt spid="5"/>
                                        </p:tgtEl>
                                      </p:cBhvr>
                                      <p:by x="105000" y="105000"/>
                                    </p:animScale>
                                  </p:childTnLst>
                                </p:cTn>
                              </p:par>
                              <p:par>
                                <p:cTn id="152" presetID="9" presetClass="entr" presetSubtype="0" fill="hold" grpId="1" nodeType="withEffect">
                                  <p:stCondLst>
                                    <p:cond delay="0"/>
                                  </p:stCondLst>
                                  <p:childTnLst>
                                    <p:set>
                                      <p:cBhvr>
                                        <p:cTn id="153" dur="1" fill="hold">
                                          <p:stCondLst>
                                            <p:cond delay="0"/>
                                          </p:stCondLst>
                                        </p:cTn>
                                        <p:tgtEl>
                                          <p:spTgt spid="16"/>
                                        </p:tgtEl>
                                        <p:attrNameLst>
                                          <p:attrName>style.visibility</p:attrName>
                                        </p:attrNameLst>
                                      </p:cBhvr>
                                      <p:to>
                                        <p:strVal val="visible"/>
                                      </p:to>
                                    </p:set>
                                    <p:animEffect transition="in" filter="dissolve">
                                      <p:cBhvr>
                                        <p:cTn id="154" dur="500"/>
                                        <p:tgtEl>
                                          <p:spTgt spid="16"/>
                                        </p:tgtEl>
                                      </p:cBhvr>
                                    </p:animEffect>
                                  </p:childTnLst>
                                </p:cTn>
                              </p:par>
                            </p:childTnLst>
                          </p:cTn>
                        </p:par>
                        <p:par>
                          <p:cTn id="155" fill="hold">
                            <p:stCondLst>
                              <p:cond delay="500"/>
                            </p:stCondLst>
                            <p:childTnLst>
                              <p:par>
                                <p:cTn id="156" presetID="22" presetClass="entr" presetSubtype="8" fill="hold" grpId="0" nodeType="afterEffect">
                                  <p:stCondLst>
                                    <p:cond delay="0"/>
                                  </p:stCondLst>
                                  <p:iterate type="lt">
                                    <p:tmPct val="10000"/>
                                  </p:iterate>
                                  <p:childTnLst>
                                    <p:set>
                                      <p:cBhvr>
                                        <p:cTn id="157" dur="1" fill="hold">
                                          <p:stCondLst>
                                            <p:cond delay="0"/>
                                          </p:stCondLst>
                                        </p:cTn>
                                        <p:tgtEl>
                                          <p:spTgt spid="29"/>
                                        </p:tgtEl>
                                        <p:attrNameLst>
                                          <p:attrName>style.visibility</p:attrName>
                                        </p:attrNameLst>
                                      </p:cBhvr>
                                      <p:to>
                                        <p:strVal val="visible"/>
                                      </p:to>
                                    </p:set>
                                    <p:animEffect transition="in" filter="wipe(left)">
                                      <p:cBhvr>
                                        <p:cTn id="158" dur="1000"/>
                                        <p:tgtEl>
                                          <p:spTgt spid="29"/>
                                        </p:tgtEl>
                                      </p:cBhvr>
                                    </p:animEffect>
                                  </p:childTnLst>
                                </p:cTn>
                              </p:par>
                              <p:par>
                                <p:cTn id="159" presetID="1" presetClass="entr" presetSubtype="0" fill="hold" grpId="1" nodeType="withEffect">
                                  <p:stCondLst>
                                    <p:cond delay="0"/>
                                  </p:stCondLst>
                                  <p:iterate type="lt">
                                    <p:tmAbs val="0"/>
                                  </p:iterate>
                                  <p:childTnLst>
                                    <p:set>
                                      <p:cBhvr>
                                        <p:cTn id="160"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5" name="cpL01S02_Clip_2.wav"/>
                                        </p:tgtEl>
                                      </p:cMediaNode>
                                    </p:audio>
                                  </p:subTnLst>
                                </p:cTn>
                              </p:par>
                              <p:par>
                                <p:cTn id="161" presetID="64" presetClass="path" presetSubtype="0" accel="50000" decel="50000" fill="hold" nodeType="withEffect">
                                  <p:stCondLst>
                                    <p:cond delay="0"/>
                                  </p:stCondLst>
                                  <p:childTnLst>
                                    <p:animMotion origin="layout" path="M 0.08889 0.04236 L 0.08663 -0.13959 " pathEditMode="relative" rAng="0" ptsTypes="AA">
                                      <p:cBhvr>
                                        <p:cTn id="162" dur="1000" fill="hold"/>
                                        <p:tgtEl>
                                          <p:spTgt spid="37"/>
                                        </p:tgtEl>
                                        <p:attrNameLst>
                                          <p:attrName>ppt_x</p:attrName>
                                          <p:attrName>ppt_y</p:attrName>
                                        </p:attrNameLst>
                                      </p:cBhvr>
                                      <p:rCtr x="-122" y="-9097"/>
                                    </p:animMotion>
                                  </p:childTnLst>
                                </p:cTn>
                              </p:par>
                              <p:par>
                                <p:cTn id="163" presetID="64" presetClass="path" presetSubtype="0" accel="50000" decel="50000" fill="hold" nodeType="withEffect">
                                  <p:stCondLst>
                                    <p:cond delay="0"/>
                                  </p:stCondLst>
                                  <p:childTnLst>
                                    <p:animMotion origin="layout" path="M 0.08732 0.04101 L 0.08507 -0.23885 " pathEditMode="fixed" rAng="0" ptsTypes="AA">
                                      <p:cBhvr>
                                        <p:cTn id="164" dur="1000" fill="hold"/>
                                        <p:tgtEl>
                                          <p:spTgt spid="50"/>
                                        </p:tgtEl>
                                        <p:attrNameLst>
                                          <p:attrName>ppt_x</p:attrName>
                                          <p:attrName>ppt_y</p:attrName>
                                        </p:attrNameLst>
                                      </p:cBhvr>
                                      <p:rCtr x="-122" y="-14005"/>
                                    </p:animMotion>
                                  </p:childTnLst>
                                </p:cTn>
                              </p:par>
                            </p:childTnLst>
                          </p:cTn>
                        </p:par>
                        <p:par>
                          <p:cTn id="165" fill="hold">
                            <p:stCondLst>
                              <p:cond delay="3200"/>
                            </p:stCondLst>
                            <p:childTnLst>
                              <p:par>
                                <p:cTn id="166" presetID="2" presetClass="exit" presetSubtype="4" fill="hold" nodeType="afterEffect">
                                  <p:stCondLst>
                                    <p:cond delay="0"/>
                                  </p:stCondLst>
                                  <p:childTnLst>
                                    <p:anim calcmode="lin" valueType="num">
                                      <p:cBhvr additive="base">
                                        <p:cTn id="167" dur="500"/>
                                        <p:tgtEl>
                                          <p:spTgt spid="37"/>
                                        </p:tgtEl>
                                        <p:attrNameLst>
                                          <p:attrName>ppt_x</p:attrName>
                                        </p:attrNameLst>
                                      </p:cBhvr>
                                      <p:tavLst>
                                        <p:tav tm="0">
                                          <p:val>
                                            <p:strVal val="ppt_x"/>
                                          </p:val>
                                        </p:tav>
                                        <p:tav tm="100000">
                                          <p:val>
                                            <p:strVal val="ppt_x"/>
                                          </p:val>
                                        </p:tav>
                                      </p:tavLst>
                                    </p:anim>
                                    <p:anim calcmode="lin" valueType="num">
                                      <p:cBhvr additive="base">
                                        <p:cTn id="168" dur="500"/>
                                        <p:tgtEl>
                                          <p:spTgt spid="37"/>
                                        </p:tgtEl>
                                        <p:attrNameLst>
                                          <p:attrName>ppt_y</p:attrName>
                                        </p:attrNameLst>
                                      </p:cBhvr>
                                      <p:tavLst>
                                        <p:tav tm="0">
                                          <p:val>
                                            <p:strVal val="ppt_y"/>
                                          </p:val>
                                        </p:tav>
                                        <p:tav tm="100000">
                                          <p:val>
                                            <p:strVal val="1+ppt_h/2"/>
                                          </p:val>
                                        </p:tav>
                                      </p:tavLst>
                                    </p:anim>
                                    <p:set>
                                      <p:cBhvr>
                                        <p:cTn id="169" dur="1" fill="hold">
                                          <p:stCondLst>
                                            <p:cond delay="499"/>
                                          </p:stCondLst>
                                        </p:cTn>
                                        <p:tgtEl>
                                          <p:spTgt spid="37"/>
                                        </p:tgtEl>
                                        <p:attrNameLst>
                                          <p:attrName>style.visibility</p:attrName>
                                        </p:attrNameLst>
                                      </p:cBhvr>
                                      <p:to>
                                        <p:strVal val="hidden"/>
                                      </p:to>
                                    </p:set>
                                  </p:childTnLst>
                                </p:cTn>
                              </p:par>
                              <p:par>
                                <p:cTn id="170" presetID="2" presetClass="exit" presetSubtype="4" fill="hold" nodeType="withEffect">
                                  <p:stCondLst>
                                    <p:cond delay="0"/>
                                  </p:stCondLst>
                                  <p:childTnLst>
                                    <p:anim calcmode="lin" valueType="num">
                                      <p:cBhvr additive="base">
                                        <p:cTn id="171" dur="500"/>
                                        <p:tgtEl>
                                          <p:spTgt spid="50"/>
                                        </p:tgtEl>
                                        <p:attrNameLst>
                                          <p:attrName>ppt_x</p:attrName>
                                        </p:attrNameLst>
                                      </p:cBhvr>
                                      <p:tavLst>
                                        <p:tav tm="0">
                                          <p:val>
                                            <p:strVal val="ppt_x"/>
                                          </p:val>
                                        </p:tav>
                                        <p:tav tm="100000">
                                          <p:val>
                                            <p:strVal val="ppt_x"/>
                                          </p:val>
                                        </p:tav>
                                      </p:tavLst>
                                    </p:anim>
                                    <p:anim calcmode="lin" valueType="num">
                                      <p:cBhvr additive="base">
                                        <p:cTn id="172" dur="500"/>
                                        <p:tgtEl>
                                          <p:spTgt spid="50"/>
                                        </p:tgtEl>
                                        <p:attrNameLst>
                                          <p:attrName>ppt_y</p:attrName>
                                        </p:attrNameLst>
                                      </p:cBhvr>
                                      <p:tavLst>
                                        <p:tav tm="0">
                                          <p:val>
                                            <p:strVal val="ppt_y"/>
                                          </p:val>
                                        </p:tav>
                                        <p:tav tm="100000">
                                          <p:val>
                                            <p:strVal val="1+ppt_h/2"/>
                                          </p:val>
                                        </p:tav>
                                      </p:tavLst>
                                    </p:anim>
                                    <p:set>
                                      <p:cBhvr>
                                        <p:cTn id="173" dur="1" fill="hold">
                                          <p:stCondLst>
                                            <p:cond delay="499"/>
                                          </p:stCondLst>
                                        </p:cTn>
                                        <p:tgtEl>
                                          <p:spTgt spid="50"/>
                                        </p:tgtEl>
                                        <p:attrNameLst>
                                          <p:attrName>style.visibility</p:attrName>
                                        </p:attrNameLst>
                                      </p:cBhvr>
                                      <p:to>
                                        <p:strVal val="hidden"/>
                                      </p:to>
                                    </p:set>
                                  </p:childTnLst>
                                </p:cTn>
                              </p:par>
                            </p:childTnLst>
                          </p:cTn>
                        </p:par>
                        <p:par>
                          <p:cTn id="174" fill="hold">
                            <p:stCondLst>
                              <p:cond delay="3700"/>
                            </p:stCondLst>
                            <p:childTnLst>
                              <p:par>
                                <p:cTn id="175" presetID="22" presetClass="entr" presetSubtype="8" fill="hold" grpId="0" nodeType="afterEffect">
                                  <p:stCondLst>
                                    <p:cond delay="0"/>
                                  </p:stCondLst>
                                  <p:iterate type="lt">
                                    <p:tmPct val="10000"/>
                                  </p:iterate>
                                  <p:childTnLst>
                                    <p:set>
                                      <p:cBhvr>
                                        <p:cTn id="176" dur="1" fill="hold">
                                          <p:stCondLst>
                                            <p:cond delay="0"/>
                                          </p:stCondLst>
                                        </p:cTn>
                                        <p:tgtEl>
                                          <p:spTgt spid="31"/>
                                        </p:tgtEl>
                                        <p:attrNameLst>
                                          <p:attrName>style.visibility</p:attrName>
                                        </p:attrNameLst>
                                      </p:cBhvr>
                                      <p:to>
                                        <p:strVal val="visible"/>
                                      </p:to>
                                    </p:set>
                                    <p:animEffect transition="in" filter="wipe(left)">
                                      <p:cBhvr>
                                        <p:cTn id="177" dur="500"/>
                                        <p:tgtEl>
                                          <p:spTgt spid="31"/>
                                        </p:tgtEl>
                                      </p:cBhvr>
                                    </p:animEffect>
                                  </p:childTnLst>
                                </p:cTn>
                              </p:par>
                              <p:par>
                                <p:cTn id="178" presetID="1" presetClass="entr" presetSubtype="0" fill="hold" grpId="1" nodeType="withEffect">
                                  <p:stCondLst>
                                    <p:cond delay="0"/>
                                  </p:stCondLst>
                                  <p:iterate type="lt">
                                    <p:tmAbs val="0"/>
                                  </p:iterate>
                                  <p:childTnLst>
                                    <p:set>
                                      <p:cBhvr>
                                        <p:cTn id="179" dur="1" fill="hold">
                                          <p:stCondLst>
                                            <p:cond delay="11999"/>
                                          </p:stCondLst>
                                        </p:cTn>
                                        <p:tgtEl>
                                          <p:spTgt spid="31"/>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6" name="cpL01S02_Clip_2_1.wav"/>
                                        </p:tgtEl>
                                      </p:cMediaNode>
                                    </p:audio>
                                  </p:subTnLst>
                                </p:cTn>
                              </p:par>
                              <p:par>
                                <p:cTn id="180" presetID="64" presetClass="path" presetSubtype="0" accel="50000" decel="50000" fill="hold" nodeType="withEffect">
                                  <p:stCondLst>
                                    <p:cond delay="0"/>
                                  </p:stCondLst>
                                  <p:childTnLst>
                                    <p:animMotion origin="layout" path="M 0.06927 0.04236 L 0.06701 -0.13959 " pathEditMode="relative" rAng="0" ptsTypes="AA">
                                      <p:cBhvr>
                                        <p:cTn id="181" dur="1000" fill="hold"/>
                                        <p:tgtEl>
                                          <p:spTgt spid="38"/>
                                        </p:tgtEl>
                                        <p:attrNameLst>
                                          <p:attrName>ppt_x</p:attrName>
                                          <p:attrName>ppt_y</p:attrName>
                                        </p:attrNameLst>
                                      </p:cBhvr>
                                      <p:rCtr x="-122" y="-9097"/>
                                    </p:animMotion>
                                  </p:childTnLst>
                                </p:cTn>
                              </p:par>
                              <p:par>
                                <p:cTn id="182" presetID="64" presetClass="path" presetSubtype="0" accel="50000" decel="50000" fill="hold" nodeType="withEffect">
                                  <p:stCondLst>
                                    <p:cond delay="0"/>
                                  </p:stCondLst>
                                  <p:childTnLst>
                                    <p:animMotion origin="layout" path="M 0.06788 0.04242 L 0.06562 -0.23745 " pathEditMode="fixed" rAng="0" ptsTypes="AA">
                                      <p:cBhvr>
                                        <p:cTn id="183" dur="1000" fill="hold"/>
                                        <p:tgtEl>
                                          <p:spTgt spid="51"/>
                                        </p:tgtEl>
                                        <p:attrNameLst>
                                          <p:attrName>ppt_x</p:attrName>
                                          <p:attrName>ppt_y</p:attrName>
                                        </p:attrNameLst>
                                      </p:cBhvr>
                                      <p:rCtr x="-122" y="-14005"/>
                                    </p:animMotion>
                                  </p:childTnLst>
                                </p:cTn>
                              </p:par>
                            </p:childTnLst>
                          </p:cTn>
                        </p:par>
                        <p:par>
                          <p:cTn id="184" fill="hold">
                            <p:stCondLst>
                              <p:cond delay="15700"/>
                            </p:stCondLst>
                            <p:childTnLst>
                              <p:par>
                                <p:cTn id="185" presetID="2" presetClass="exit" presetSubtype="4" fill="hold" nodeType="afterEffect">
                                  <p:stCondLst>
                                    <p:cond delay="0"/>
                                  </p:stCondLst>
                                  <p:childTnLst>
                                    <p:anim calcmode="lin" valueType="num">
                                      <p:cBhvr additive="base">
                                        <p:cTn id="186" dur="500"/>
                                        <p:tgtEl>
                                          <p:spTgt spid="38"/>
                                        </p:tgtEl>
                                        <p:attrNameLst>
                                          <p:attrName>ppt_x</p:attrName>
                                        </p:attrNameLst>
                                      </p:cBhvr>
                                      <p:tavLst>
                                        <p:tav tm="0">
                                          <p:val>
                                            <p:strVal val="ppt_x"/>
                                          </p:val>
                                        </p:tav>
                                        <p:tav tm="100000">
                                          <p:val>
                                            <p:strVal val="ppt_x"/>
                                          </p:val>
                                        </p:tav>
                                      </p:tavLst>
                                    </p:anim>
                                    <p:anim calcmode="lin" valueType="num">
                                      <p:cBhvr additive="base">
                                        <p:cTn id="187" dur="500"/>
                                        <p:tgtEl>
                                          <p:spTgt spid="38"/>
                                        </p:tgtEl>
                                        <p:attrNameLst>
                                          <p:attrName>ppt_y</p:attrName>
                                        </p:attrNameLst>
                                      </p:cBhvr>
                                      <p:tavLst>
                                        <p:tav tm="0">
                                          <p:val>
                                            <p:strVal val="ppt_y"/>
                                          </p:val>
                                        </p:tav>
                                        <p:tav tm="100000">
                                          <p:val>
                                            <p:strVal val="1+ppt_h/2"/>
                                          </p:val>
                                        </p:tav>
                                      </p:tavLst>
                                    </p:anim>
                                    <p:set>
                                      <p:cBhvr>
                                        <p:cTn id="188" dur="1" fill="hold">
                                          <p:stCondLst>
                                            <p:cond delay="499"/>
                                          </p:stCondLst>
                                        </p:cTn>
                                        <p:tgtEl>
                                          <p:spTgt spid="38"/>
                                        </p:tgtEl>
                                        <p:attrNameLst>
                                          <p:attrName>style.visibility</p:attrName>
                                        </p:attrNameLst>
                                      </p:cBhvr>
                                      <p:to>
                                        <p:strVal val="hidden"/>
                                      </p:to>
                                    </p:set>
                                  </p:childTnLst>
                                </p:cTn>
                              </p:par>
                              <p:par>
                                <p:cTn id="189" presetID="2" presetClass="exit" presetSubtype="4" fill="hold" nodeType="withEffect">
                                  <p:stCondLst>
                                    <p:cond delay="0"/>
                                  </p:stCondLst>
                                  <p:childTnLst>
                                    <p:anim calcmode="lin" valueType="num">
                                      <p:cBhvr additive="base">
                                        <p:cTn id="190" dur="500"/>
                                        <p:tgtEl>
                                          <p:spTgt spid="51"/>
                                        </p:tgtEl>
                                        <p:attrNameLst>
                                          <p:attrName>ppt_x</p:attrName>
                                        </p:attrNameLst>
                                      </p:cBhvr>
                                      <p:tavLst>
                                        <p:tav tm="0">
                                          <p:val>
                                            <p:strVal val="ppt_x"/>
                                          </p:val>
                                        </p:tav>
                                        <p:tav tm="100000">
                                          <p:val>
                                            <p:strVal val="ppt_x"/>
                                          </p:val>
                                        </p:tav>
                                      </p:tavLst>
                                    </p:anim>
                                    <p:anim calcmode="lin" valueType="num">
                                      <p:cBhvr additive="base">
                                        <p:cTn id="191" dur="500"/>
                                        <p:tgtEl>
                                          <p:spTgt spid="51"/>
                                        </p:tgtEl>
                                        <p:attrNameLst>
                                          <p:attrName>ppt_y</p:attrName>
                                        </p:attrNameLst>
                                      </p:cBhvr>
                                      <p:tavLst>
                                        <p:tav tm="0">
                                          <p:val>
                                            <p:strVal val="ppt_y"/>
                                          </p:val>
                                        </p:tav>
                                        <p:tav tm="100000">
                                          <p:val>
                                            <p:strVal val="1+ppt_h/2"/>
                                          </p:val>
                                        </p:tav>
                                      </p:tavLst>
                                    </p:anim>
                                    <p:set>
                                      <p:cBhvr>
                                        <p:cTn id="192" dur="1" fill="hold">
                                          <p:stCondLst>
                                            <p:cond delay="499"/>
                                          </p:stCondLst>
                                        </p:cTn>
                                        <p:tgtEl>
                                          <p:spTgt spid="51"/>
                                        </p:tgtEl>
                                        <p:attrNameLst>
                                          <p:attrName>style.visibility</p:attrName>
                                        </p:attrNameLst>
                                      </p:cBhvr>
                                      <p:to>
                                        <p:strVal val="hidden"/>
                                      </p:to>
                                    </p:set>
                                  </p:childTnLst>
                                </p:cTn>
                              </p:par>
                              <p:par>
                                <p:cTn id="193" presetID="64" presetClass="path" presetSubtype="0" accel="50000" decel="50000" fill="hold" nodeType="withEffect">
                                  <p:stCondLst>
                                    <p:cond delay="0"/>
                                  </p:stCondLst>
                                  <p:childTnLst>
                                    <p:animMotion origin="layout" path="M 0.04948 0.04166 L 0.04722 -0.14028 " pathEditMode="relative" rAng="0" ptsTypes="AA">
                                      <p:cBhvr>
                                        <p:cTn id="194" dur="1000" fill="hold"/>
                                        <p:tgtEl>
                                          <p:spTgt spid="39"/>
                                        </p:tgtEl>
                                        <p:attrNameLst>
                                          <p:attrName>ppt_x</p:attrName>
                                          <p:attrName>ppt_y</p:attrName>
                                        </p:attrNameLst>
                                      </p:cBhvr>
                                      <p:rCtr x="-122" y="-9097"/>
                                    </p:animMotion>
                                  </p:childTnLst>
                                </p:cTn>
                              </p:par>
                              <p:par>
                                <p:cTn id="195" presetID="64" presetClass="path" presetSubtype="0" accel="50000" decel="50000" fill="hold" nodeType="withEffect">
                                  <p:stCondLst>
                                    <p:cond delay="0"/>
                                  </p:stCondLst>
                                  <p:childTnLst>
                                    <p:animMotion origin="layout" path="M 0.04878 0.04144 L 0.04653 -0.23842 " pathEditMode="fixed" rAng="0" ptsTypes="AA">
                                      <p:cBhvr>
                                        <p:cTn id="196" dur="1000" fill="hold"/>
                                        <p:tgtEl>
                                          <p:spTgt spid="52"/>
                                        </p:tgtEl>
                                        <p:attrNameLst>
                                          <p:attrName>ppt_x</p:attrName>
                                          <p:attrName>ppt_y</p:attrName>
                                        </p:attrNameLst>
                                      </p:cBhvr>
                                      <p:rCtr x="-122" y="-14005"/>
                                    </p:animMotion>
                                  </p:childTnLst>
                                </p:cTn>
                              </p:par>
                            </p:childTnLst>
                          </p:cTn>
                        </p:par>
                        <p:par>
                          <p:cTn id="197" fill="hold">
                            <p:stCondLst>
                              <p:cond delay="16700"/>
                            </p:stCondLst>
                            <p:childTnLst>
                              <p:par>
                                <p:cTn id="198" presetID="2" presetClass="exit" presetSubtype="4" fill="hold" nodeType="afterEffect">
                                  <p:stCondLst>
                                    <p:cond delay="0"/>
                                  </p:stCondLst>
                                  <p:childTnLst>
                                    <p:anim calcmode="lin" valueType="num">
                                      <p:cBhvr additive="base">
                                        <p:cTn id="199" dur="500"/>
                                        <p:tgtEl>
                                          <p:spTgt spid="39"/>
                                        </p:tgtEl>
                                        <p:attrNameLst>
                                          <p:attrName>ppt_x</p:attrName>
                                        </p:attrNameLst>
                                      </p:cBhvr>
                                      <p:tavLst>
                                        <p:tav tm="0">
                                          <p:val>
                                            <p:strVal val="ppt_x"/>
                                          </p:val>
                                        </p:tav>
                                        <p:tav tm="100000">
                                          <p:val>
                                            <p:strVal val="ppt_x"/>
                                          </p:val>
                                        </p:tav>
                                      </p:tavLst>
                                    </p:anim>
                                    <p:anim calcmode="lin" valueType="num">
                                      <p:cBhvr additive="base">
                                        <p:cTn id="200" dur="500"/>
                                        <p:tgtEl>
                                          <p:spTgt spid="39"/>
                                        </p:tgtEl>
                                        <p:attrNameLst>
                                          <p:attrName>ppt_y</p:attrName>
                                        </p:attrNameLst>
                                      </p:cBhvr>
                                      <p:tavLst>
                                        <p:tav tm="0">
                                          <p:val>
                                            <p:strVal val="ppt_y"/>
                                          </p:val>
                                        </p:tav>
                                        <p:tav tm="100000">
                                          <p:val>
                                            <p:strVal val="1+ppt_h/2"/>
                                          </p:val>
                                        </p:tav>
                                      </p:tavLst>
                                    </p:anim>
                                    <p:set>
                                      <p:cBhvr>
                                        <p:cTn id="201" dur="1" fill="hold">
                                          <p:stCondLst>
                                            <p:cond delay="499"/>
                                          </p:stCondLst>
                                        </p:cTn>
                                        <p:tgtEl>
                                          <p:spTgt spid="39"/>
                                        </p:tgtEl>
                                        <p:attrNameLst>
                                          <p:attrName>style.visibility</p:attrName>
                                        </p:attrNameLst>
                                      </p:cBhvr>
                                      <p:to>
                                        <p:strVal val="hidden"/>
                                      </p:to>
                                    </p:set>
                                  </p:childTnLst>
                                </p:cTn>
                              </p:par>
                              <p:par>
                                <p:cTn id="202" presetID="2" presetClass="exit" presetSubtype="4" fill="hold" nodeType="withEffect">
                                  <p:stCondLst>
                                    <p:cond delay="0"/>
                                  </p:stCondLst>
                                  <p:childTnLst>
                                    <p:anim calcmode="lin" valueType="num">
                                      <p:cBhvr additive="base">
                                        <p:cTn id="203" dur="500"/>
                                        <p:tgtEl>
                                          <p:spTgt spid="52"/>
                                        </p:tgtEl>
                                        <p:attrNameLst>
                                          <p:attrName>ppt_x</p:attrName>
                                        </p:attrNameLst>
                                      </p:cBhvr>
                                      <p:tavLst>
                                        <p:tav tm="0">
                                          <p:val>
                                            <p:strVal val="ppt_x"/>
                                          </p:val>
                                        </p:tav>
                                        <p:tav tm="100000">
                                          <p:val>
                                            <p:strVal val="ppt_x"/>
                                          </p:val>
                                        </p:tav>
                                      </p:tavLst>
                                    </p:anim>
                                    <p:anim calcmode="lin" valueType="num">
                                      <p:cBhvr additive="base">
                                        <p:cTn id="204" dur="500"/>
                                        <p:tgtEl>
                                          <p:spTgt spid="52"/>
                                        </p:tgtEl>
                                        <p:attrNameLst>
                                          <p:attrName>ppt_y</p:attrName>
                                        </p:attrNameLst>
                                      </p:cBhvr>
                                      <p:tavLst>
                                        <p:tav tm="0">
                                          <p:val>
                                            <p:strVal val="ppt_y"/>
                                          </p:val>
                                        </p:tav>
                                        <p:tav tm="100000">
                                          <p:val>
                                            <p:strVal val="1+ppt_h/2"/>
                                          </p:val>
                                        </p:tav>
                                      </p:tavLst>
                                    </p:anim>
                                    <p:set>
                                      <p:cBhvr>
                                        <p:cTn id="205" dur="1" fill="hold">
                                          <p:stCondLst>
                                            <p:cond delay="499"/>
                                          </p:stCondLst>
                                        </p:cTn>
                                        <p:tgtEl>
                                          <p:spTgt spid="52"/>
                                        </p:tgtEl>
                                        <p:attrNameLst>
                                          <p:attrName>style.visibility</p:attrName>
                                        </p:attrNameLst>
                                      </p:cBhvr>
                                      <p:to>
                                        <p:strVal val="hidden"/>
                                      </p:to>
                                    </p:set>
                                  </p:childTnLst>
                                </p:cTn>
                              </p:par>
                            </p:childTnLst>
                          </p:cTn>
                        </p:par>
                        <p:par>
                          <p:cTn id="206" fill="hold">
                            <p:stCondLst>
                              <p:cond delay="17200"/>
                            </p:stCondLst>
                            <p:childTnLst>
                              <p:par>
                                <p:cTn id="207" presetID="16" presetClass="emph" presetSubtype="0" fill="hold" grpId="2" nodeType="afterEffect">
                                  <p:stCondLst>
                                    <p:cond delay="0"/>
                                  </p:stCondLst>
                                  <p:iterate type="lt">
                                    <p:tmPct val="4000"/>
                                  </p:iterate>
                                  <p:childTnLst>
                                    <p:set>
                                      <p:cBhvr override="childStyle">
                                        <p:cTn id="208" dur="500" fill="hold"/>
                                        <p:tgtEl>
                                          <p:spTgt spid="5"/>
                                        </p:tgtEl>
                                        <p:attrNameLst>
                                          <p:attrName>style.color</p:attrName>
                                        </p:attrNameLst>
                                      </p:cBhvr>
                                      <p:to>
                                        <p:clrVal>
                                          <a:srgbClr val="C00000"/>
                                        </p:clrVal>
                                      </p:to>
                                    </p:set>
                                    <p:set>
                                      <p:cBhvr>
                                        <p:cTn id="209" dur="500" fill="hold"/>
                                        <p:tgtEl>
                                          <p:spTgt spid="5"/>
                                        </p:tgtEl>
                                        <p:attrNameLst>
                                          <p:attrName>fillcolor</p:attrName>
                                        </p:attrNameLst>
                                      </p:cBhvr>
                                      <p:to>
                                        <p:clrVal>
                                          <a:srgbClr val="C00000"/>
                                        </p:clrVal>
                                      </p:to>
                                    </p:set>
                                    <p:set>
                                      <p:cBhvr>
                                        <p:cTn id="210"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11" restart="whenNotActive" fill="hold" evtFilter="cancelBubble" nodeType="interactiveSeq">
                <p:stCondLst>
                  <p:cond evt="onClick" delay="0">
                    <p:tgtEl>
                      <p:spTgt spid="8"/>
                    </p:tgtEl>
                  </p:cond>
                </p:stCondLst>
                <p:endSync evt="end" delay="0">
                  <p:rtn val="all"/>
                </p:endSync>
                <p:childTnLst>
                  <p:par>
                    <p:cTn id="212" fill="hold">
                      <p:stCondLst>
                        <p:cond delay="0"/>
                      </p:stCondLst>
                      <p:childTnLst>
                        <p:par>
                          <p:cTn id="213" fill="hold">
                            <p:stCondLst>
                              <p:cond delay="0"/>
                            </p:stCondLst>
                            <p:childTnLst>
                              <p:par>
                                <p:cTn id="214" presetID="1" presetClass="entr" presetSubtype="0" fill="hold" grpId="1" nodeType="withEffect">
                                  <p:stCondLst>
                                    <p:cond delay="0"/>
                                  </p:stCondLst>
                                  <p:childTnLst>
                                    <p:set>
                                      <p:cBhvr>
                                        <p:cTn id="215" dur="1" fill="hold">
                                          <p:stCondLst>
                                            <p:cond delay="0"/>
                                          </p:stCondLst>
                                        </p:cTn>
                                        <p:tgtEl>
                                          <p:spTgt spid="35"/>
                                        </p:tgtEl>
                                        <p:attrNameLst>
                                          <p:attrName>style.visibility</p:attrName>
                                        </p:attrNameLst>
                                      </p:cBhvr>
                                      <p:to>
                                        <p:strVal val="visible"/>
                                      </p:to>
                                    </p:set>
                                  </p:childTnLst>
                                </p:cTn>
                              </p:par>
                              <p:par>
                                <p:cTn id="216" presetID="1" presetClass="entr" presetSubtype="0" fill="hold" grpId="1" nodeType="withEffect">
                                  <p:stCondLst>
                                    <p:cond delay="0"/>
                                  </p:stCondLst>
                                  <p:childTnLst>
                                    <p:set>
                                      <p:cBhvr>
                                        <p:cTn id="217" dur="1" fill="hold">
                                          <p:stCondLst>
                                            <p:cond delay="0"/>
                                          </p:stCondLst>
                                        </p:cTn>
                                        <p:tgtEl>
                                          <p:spTgt spid="37"/>
                                        </p:tgtEl>
                                        <p:attrNameLst>
                                          <p:attrName>style.visibility</p:attrName>
                                        </p:attrNameLst>
                                      </p:cBhvr>
                                      <p:to>
                                        <p:strVal val="visible"/>
                                      </p:to>
                                    </p:set>
                                  </p:childTnLst>
                                </p:cTn>
                              </p:par>
                              <p:par>
                                <p:cTn id="218" presetID="1" presetClass="entr" presetSubtype="0" fill="hold" grpId="1" nodeType="withEffect">
                                  <p:stCondLst>
                                    <p:cond delay="0"/>
                                  </p:stCondLst>
                                  <p:childTnLst>
                                    <p:set>
                                      <p:cBhvr>
                                        <p:cTn id="219" dur="1" fill="hold">
                                          <p:stCondLst>
                                            <p:cond delay="0"/>
                                          </p:stCondLst>
                                        </p:cTn>
                                        <p:tgtEl>
                                          <p:spTgt spid="38"/>
                                        </p:tgtEl>
                                        <p:attrNameLst>
                                          <p:attrName>style.visibility</p:attrName>
                                        </p:attrNameLst>
                                      </p:cBhvr>
                                      <p:to>
                                        <p:strVal val="visible"/>
                                      </p:to>
                                    </p:set>
                                  </p:childTnLst>
                                </p:cTn>
                              </p:par>
                              <p:par>
                                <p:cTn id="220" presetID="1" presetClass="entr" presetSubtype="0" fill="hold" grpId="1" nodeType="withEffect">
                                  <p:stCondLst>
                                    <p:cond delay="0"/>
                                  </p:stCondLst>
                                  <p:childTnLst>
                                    <p:set>
                                      <p:cBhvr>
                                        <p:cTn id="221" dur="1" fill="hold">
                                          <p:stCondLst>
                                            <p:cond delay="0"/>
                                          </p:stCondLst>
                                        </p:cTn>
                                        <p:tgtEl>
                                          <p:spTgt spid="39"/>
                                        </p:tgtEl>
                                        <p:attrNameLst>
                                          <p:attrName>style.visibility</p:attrName>
                                        </p:attrNameLst>
                                      </p:cBhvr>
                                      <p:to>
                                        <p:strVal val="visible"/>
                                      </p:to>
                                    </p:set>
                                  </p:childTnLst>
                                </p:cTn>
                              </p:par>
                              <p:par>
                                <p:cTn id="222" presetID="1" presetClass="entr" presetSubtype="0" fill="hold" grpId="1" nodeType="withEffect">
                                  <p:stCondLst>
                                    <p:cond delay="0"/>
                                  </p:stCondLst>
                                  <p:childTnLst>
                                    <p:set>
                                      <p:cBhvr>
                                        <p:cTn id="223" dur="1" fill="hold">
                                          <p:stCondLst>
                                            <p:cond delay="0"/>
                                          </p:stCondLst>
                                        </p:cTn>
                                        <p:tgtEl>
                                          <p:spTgt spid="40"/>
                                        </p:tgtEl>
                                        <p:attrNameLst>
                                          <p:attrName>style.visibility</p:attrName>
                                        </p:attrNameLst>
                                      </p:cBhvr>
                                      <p:to>
                                        <p:strVal val="visible"/>
                                      </p:to>
                                    </p:set>
                                  </p:childTnLst>
                                </p:cTn>
                              </p:par>
                              <p:par>
                                <p:cTn id="224" presetID="1" presetClass="entr" presetSubtype="0" fill="hold" grpId="1" nodeType="withEffect">
                                  <p:stCondLst>
                                    <p:cond delay="0"/>
                                  </p:stCondLst>
                                  <p:childTnLst>
                                    <p:set>
                                      <p:cBhvr>
                                        <p:cTn id="225" dur="1" fill="hold">
                                          <p:stCondLst>
                                            <p:cond delay="0"/>
                                          </p:stCondLst>
                                        </p:cTn>
                                        <p:tgtEl>
                                          <p:spTgt spid="41"/>
                                        </p:tgtEl>
                                        <p:attrNameLst>
                                          <p:attrName>style.visibility</p:attrName>
                                        </p:attrNameLst>
                                      </p:cBhvr>
                                      <p:to>
                                        <p:strVal val="visible"/>
                                      </p:to>
                                    </p:set>
                                  </p:childTnLst>
                                </p:cTn>
                              </p:par>
                              <p:par>
                                <p:cTn id="226" presetID="1" presetClass="entr" presetSubtype="0" fill="hold" grpId="1" nodeType="withEffect">
                                  <p:stCondLst>
                                    <p:cond delay="0"/>
                                  </p:stCondLst>
                                  <p:childTnLst>
                                    <p:set>
                                      <p:cBhvr>
                                        <p:cTn id="227" dur="1" fill="hold">
                                          <p:stCondLst>
                                            <p:cond delay="0"/>
                                          </p:stCondLst>
                                        </p:cTn>
                                        <p:tgtEl>
                                          <p:spTgt spid="43"/>
                                        </p:tgtEl>
                                        <p:attrNameLst>
                                          <p:attrName>style.visibility</p:attrName>
                                        </p:attrNameLst>
                                      </p:cBhvr>
                                      <p:to>
                                        <p:strVal val="visible"/>
                                      </p:to>
                                    </p:set>
                                  </p:childTnLst>
                                </p:cTn>
                              </p:par>
                              <p:par>
                                <p:cTn id="228" presetID="1" presetClass="entr" presetSubtype="0" fill="hold" grpId="1" nodeType="withEffect">
                                  <p:stCondLst>
                                    <p:cond delay="0"/>
                                  </p:stCondLst>
                                  <p:childTnLst>
                                    <p:set>
                                      <p:cBhvr>
                                        <p:cTn id="229" dur="1" fill="hold">
                                          <p:stCondLst>
                                            <p:cond delay="0"/>
                                          </p:stCondLst>
                                        </p:cTn>
                                        <p:tgtEl>
                                          <p:spTgt spid="42"/>
                                        </p:tgtEl>
                                        <p:attrNameLst>
                                          <p:attrName>style.visibility</p:attrName>
                                        </p:attrNameLst>
                                      </p:cBhvr>
                                      <p:to>
                                        <p:strVal val="visible"/>
                                      </p:to>
                                    </p:set>
                                  </p:childTnLst>
                                </p:cTn>
                              </p:par>
                              <p:par>
                                <p:cTn id="230" presetID="1" presetClass="entr" presetSubtype="0" fill="hold" grpId="1" nodeType="withEffect">
                                  <p:stCondLst>
                                    <p:cond delay="0"/>
                                  </p:stCondLst>
                                  <p:childTnLst>
                                    <p:set>
                                      <p:cBhvr>
                                        <p:cTn id="231" dur="1" fill="hold">
                                          <p:stCondLst>
                                            <p:cond delay="0"/>
                                          </p:stCondLst>
                                        </p:cTn>
                                        <p:tgtEl>
                                          <p:spTgt spid="44"/>
                                        </p:tgtEl>
                                        <p:attrNameLst>
                                          <p:attrName>style.visibility</p:attrName>
                                        </p:attrNameLst>
                                      </p:cBhvr>
                                      <p:to>
                                        <p:strVal val="visible"/>
                                      </p:to>
                                    </p:set>
                                  </p:childTnLst>
                                </p:cTn>
                              </p:par>
                              <p:par>
                                <p:cTn id="232" presetID="1" presetClass="emph" presetSubtype="2" fill="hold" nodeType="withEffect">
                                  <p:stCondLst>
                                    <p:cond delay="0"/>
                                  </p:stCondLst>
                                  <p:childTnLst>
                                    <p:animClr clrSpc="rgb" dir="cw">
                                      <p:cBhvr>
                                        <p:cTn id="233" dur="1000" fill="hold"/>
                                        <p:tgtEl>
                                          <p:spTgt spid="8"/>
                                        </p:tgtEl>
                                        <p:attrNameLst>
                                          <p:attrName>fillcolor</p:attrName>
                                        </p:attrNameLst>
                                      </p:cBhvr>
                                      <p:to>
                                        <a:srgbClr val="4E67C8"/>
                                      </p:to>
                                    </p:animClr>
                                    <p:set>
                                      <p:cBhvr>
                                        <p:cTn id="234" dur="1000" fill="hold"/>
                                        <p:tgtEl>
                                          <p:spTgt spid="8"/>
                                        </p:tgtEl>
                                        <p:attrNameLst>
                                          <p:attrName>fill.type</p:attrName>
                                        </p:attrNameLst>
                                      </p:cBhvr>
                                      <p:to>
                                        <p:strVal val="solid"/>
                                      </p:to>
                                    </p:set>
                                    <p:set>
                                      <p:cBhvr>
                                        <p:cTn id="235" dur="1000" fill="hold"/>
                                        <p:tgtEl>
                                          <p:spTgt spid="8"/>
                                        </p:tgtEl>
                                        <p:attrNameLst>
                                          <p:attrName>fill.on</p:attrName>
                                        </p:attrNameLst>
                                      </p:cBhvr>
                                      <p:to>
                                        <p:strVal val="true"/>
                                      </p:to>
                                    </p:set>
                                  </p:childTnLst>
                                </p:cTn>
                              </p:par>
                              <p:par>
                                <p:cTn id="236" presetID="1" presetClass="emph" presetSubtype="2" fill="hold" nodeType="withEffect">
                                  <p:stCondLst>
                                    <p:cond delay="0"/>
                                  </p:stCondLst>
                                  <p:childTnLst>
                                    <p:animClr clrSpc="rgb" dir="cw">
                                      <p:cBhvr>
                                        <p:cTn id="237" dur="1000" fill="hold"/>
                                        <p:tgtEl>
                                          <p:spTgt spid="48"/>
                                        </p:tgtEl>
                                        <p:attrNameLst>
                                          <p:attrName>fillcolor</p:attrName>
                                        </p:attrNameLst>
                                      </p:cBhvr>
                                      <p:to>
                                        <a:srgbClr val="B4DCFA"/>
                                      </p:to>
                                    </p:animClr>
                                    <p:set>
                                      <p:cBhvr>
                                        <p:cTn id="238" dur="1000" fill="hold"/>
                                        <p:tgtEl>
                                          <p:spTgt spid="48"/>
                                        </p:tgtEl>
                                        <p:attrNameLst>
                                          <p:attrName>fill.type</p:attrName>
                                        </p:attrNameLst>
                                      </p:cBhvr>
                                      <p:to>
                                        <p:strVal val="solid"/>
                                      </p:to>
                                    </p:set>
                                    <p:set>
                                      <p:cBhvr>
                                        <p:cTn id="239" dur="1000" fill="hold"/>
                                        <p:tgtEl>
                                          <p:spTgt spid="48"/>
                                        </p:tgtEl>
                                        <p:attrNameLst>
                                          <p:attrName>fill.on</p:attrName>
                                        </p:attrNameLst>
                                      </p:cBhvr>
                                      <p:to>
                                        <p:strVal val="true"/>
                                      </p:to>
                                    </p:set>
                                  </p:childTnLst>
                                </p:cTn>
                              </p:par>
                            </p:childTnLst>
                          </p:cTn>
                        </p:par>
                        <p:par>
                          <p:cTn id="240" fill="hold">
                            <p:stCondLst>
                              <p:cond delay="1000"/>
                            </p:stCondLst>
                            <p:childTnLst>
                              <p:par>
                                <p:cTn id="241" presetID="9" presetClass="entr" presetSubtype="0" fill="hold" grpId="3" nodeType="afterEffect">
                                  <p:stCondLst>
                                    <p:cond delay="0"/>
                                  </p:stCondLst>
                                  <p:childTnLst>
                                    <p:set>
                                      <p:cBhvr>
                                        <p:cTn id="242" dur="1" fill="hold">
                                          <p:stCondLst>
                                            <p:cond delay="0"/>
                                          </p:stCondLst>
                                        </p:cTn>
                                        <p:tgtEl>
                                          <p:spTgt spid="16"/>
                                        </p:tgtEl>
                                        <p:attrNameLst>
                                          <p:attrName>style.visibility</p:attrName>
                                        </p:attrNameLst>
                                      </p:cBhvr>
                                      <p:to>
                                        <p:strVal val="visible"/>
                                      </p:to>
                                    </p:set>
                                    <p:animEffect transition="in" filter="dissolve">
                                      <p:cBhvr>
                                        <p:cTn id="243" dur="1000"/>
                                        <p:tgtEl>
                                          <p:spTgt spid="16"/>
                                        </p:tgtEl>
                                      </p:cBhvr>
                                    </p:animEffect>
                                  </p:childTnLst>
                                </p:cTn>
                              </p:par>
                            </p:childTnLst>
                          </p:cTn>
                        </p:par>
                      </p:childTnLst>
                    </p:cTn>
                  </p:par>
                </p:childTnLst>
              </p:cTn>
              <p:nextCondLst>
                <p:cond evt="onClick" delay="0">
                  <p:tgtEl>
                    <p:spTgt spid="8"/>
                  </p:tgtEl>
                </p:cond>
              </p:nextCondLst>
            </p:seq>
            <p:seq concurrent="1" nextAc="seek">
              <p:cTn id="244" restart="whenNotActive" fill="hold" evtFilter="cancelBubble" nodeType="interactiveSeq">
                <p:stCondLst>
                  <p:cond evt="onClick" delay="0">
                    <p:tgtEl>
                      <p:spTgt spid="47"/>
                    </p:tgtEl>
                  </p:cond>
                </p:stCondLst>
                <p:endSync evt="end" delay="0">
                  <p:rtn val="all"/>
                </p:endSync>
                <p:childTnLst>
                  <p:par>
                    <p:cTn id="245" fill="hold">
                      <p:stCondLst>
                        <p:cond delay="0"/>
                      </p:stCondLst>
                      <p:childTnLst>
                        <p:par>
                          <p:cTn id="246" fill="hold">
                            <p:stCondLst>
                              <p:cond delay="0"/>
                            </p:stCondLst>
                            <p:childTnLst>
                              <p:par>
                                <p:cTn id="247" presetID="1" presetClass="entr" presetSubtype="0" fill="hold" grpId="1" nodeType="withEffect">
                                  <p:stCondLst>
                                    <p:cond delay="0"/>
                                  </p:stCondLst>
                                  <p:childTnLst>
                                    <p:set>
                                      <p:cBhvr>
                                        <p:cTn id="248" dur="1" fill="hold">
                                          <p:stCondLst>
                                            <p:cond delay="0"/>
                                          </p:stCondLst>
                                        </p:cTn>
                                        <p:tgtEl>
                                          <p:spTgt spid="45"/>
                                        </p:tgtEl>
                                        <p:attrNameLst>
                                          <p:attrName>style.visibility</p:attrName>
                                        </p:attrNameLst>
                                      </p:cBhvr>
                                      <p:to>
                                        <p:strVal val="visible"/>
                                      </p:to>
                                    </p:set>
                                  </p:childTnLst>
                                </p:cTn>
                              </p:par>
                              <p:par>
                                <p:cTn id="249" presetID="1" presetClass="entr" presetSubtype="0" fill="hold" grpId="1" nodeType="withEffect">
                                  <p:stCondLst>
                                    <p:cond delay="0"/>
                                  </p:stCondLst>
                                  <p:childTnLst>
                                    <p:set>
                                      <p:cBhvr>
                                        <p:cTn id="250" dur="1" fill="hold">
                                          <p:stCondLst>
                                            <p:cond delay="0"/>
                                          </p:stCondLst>
                                        </p:cTn>
                                        <p:tgtEl>
                                          <p:spTgt spid="50"/>
                                        </p:tgtEl>
                                        <p:attrNameLst>
                                          <p:attrName>style.visibility</p:attrName>
                                        </p:attrNameLst>
                                      </p:cBhvr>
                                      <p:to>
                                        <p:strVal val="visible"/>
                                      </p:to>
                                    </p:set>
                                  </p:childTnLst>
                                </p:cTn>
                              </p:par>
                              <p:par>
                                <p:cTn id="251" presetID="1" presetClass="entr" presetSubtype="0" fill="hold" grpId="1" nodeType="withEffect">
                                  <p:stCondLst>
                                    <p:cond delay="0"/>
                                  </p:stCondLst>
                                  <p:childTnLst>
                                    <p:set>
                                      <p:cBhvr>
                                        <p:cTn id="252" dur="1" fill="hold">
                                          <p:stCondLst>
                                            <p:cond delay="0"/>
                                          </p:stCondLst>
                                        </p:cTn>
                                        <p:tgtEl>
                                          <p:spTgt spid="51"/>
                                        </p:tgtEl>
                                        <p:attrNameLst>
                                          <p:attrName>style.visibility</p:attrName>
                                        </p:attrNameLst>
                                      </p:cBhvr>
                                      <p:to>
                                        <p:strVal val="visible"/>
                                      </p:to>
                                    </p:set>
                                  </p:childTnLst>
                                </p:cTn>
                              </p:par>
                              <p:par>
                                <p:cTn id="253" presetID="1" presetClass="entr" presetSubtype="0" fill="hold" grpId="1" nodeType="withEffect">
                                  <p:stCondLst>
                                    <p:cond delay="0"/>
                                  </p:stCondLst>
                                  <p:childTnLst>
                                    <p:set>
                                      <p:cBhvr>
                                        <p:cTn id="254" dur="1" fill="hold">
                                          <p:stCondLst>
                                            <p:cond delay="0"/>
                                          </p:stCondLst>
                                        </p:cTn>
                                        <p:tgtEl>
                                          <p:spTgt spid="52"/>
                                        </p:tgtEl>
                                        <p:attrNameLst>
                                          <p:attrName>style.visibility</p:attrName>
                                        </p:attrNameLst>
                                      </p:cBhvr>
                                      <p:to>
                                        <p:strVal val="visible"/>
                                      </p:to>
                                    </p:set>
                                  </p:childTnLst>
                                </p:cTn>
                              </p:par>
                              <p:par>
                                <p:cTn id="255" presetID="1" presetClass="entr" presetSubtype="0" fill="hold" grpId="1" nodeType="withEffect">
                                  <p:stCondLst>
                                    <p:cond delay="0"/>
                                  </p:stCondLst>
                                  <p:childTnLst>
                                    <p:set>
                                      <p:cBhvr>
                                        <p:cTn id="256" dur="1" fill="hold">
                                          <p:stCondLst>
                                            <p:cond delay="0"/>
                                          </p:stCondLst>
                                        </p:cTn>
                                        <p:tgtEl>
                                          <p:spTgt spid="53"/>
                                        </p:tgtEl>
                                        <p:attrNameLst>
                                          <p:attrName>style.visibility</p:attrName>
                                        </p:attrNameLst>
                                      </p:cBhvr>
                                      <p:to>
                                        <p:strVal val="visible"/>
                                      </p:to>
                                    </p:set>
                                  </p:childTnLst>
                                </p:cTn>
                              </p:par>
                              <p:par>
                                <p:cTn id="257" presetID="1" presetClass="entr" presetSubtype="0" fill="hold" grpId="1" nodeType="withEffect">
                                  <p:stCondLst>
                                    <p:cond delay="0"/>
                                  </p:stCondLst>
                                  <p:childTnLst>
                                    <p:set>
                                      <p:cBhvr>
                                        <p:cTn id="258" dur="1" fill="hold">
                                          <p:stCondLst>
                                            <p:cond delay="0"/>
                                          </p:stCondLst>
                                        </p:cTn>
                                        <p:tgtEl>
                                          <p:spTgt spid="54"/>
                                        </p:tgtEl>
                                        <p:attrNameLst>
                                          <p:attrName>style.visibility</p:attrName>
                                        </p:attrNameLst>
                                      </p:cBhvr>
                                      <p:to>
                                        <p:strVal val="visible"/>
                                      </p:to>
                                    </p:set>
                                  </p:childTnLst>
                                </p:cTn>
                              </p:par>
                              <p:par>
                                <p:cTn id="259" presetID="1" presetClass="entr" presetSubtype="0" fill="hold" grpId="1" nodeType="withEffect">
                                  <p:stCondLst>
                                    <p:cond delay="0"/>
                                  </p:stCondLst>
                                  <p:childTnLst>
                                    <p:set>
                                      <p:cBhvr>
                                        <p:cTn id="260" dur="1" fill="hold">
                                          <p:stCondLst>
                                            <p:cond delay="0"/>
                                          </p:stCondLst>
                                        </p:cTn>
                                        <p:tgtEl>
                                          <p:spTgt spid="55"/>
                                        </p:tgtEl>
                                        <p:attrNameLst>
                                          <p:attrName>style.visibility</p:attrName>
                                        </p:attrNameLst>
                                      </p:cBhvr>
                                      <p:to>
                                        <p:strVal val="visible"/>
                                      </p:to>
                                    </p:set>
                                  </p:childTnLst>
                                </p:cTn>
                              </p:par>
                              <p:par>
                                <p:cTn id="261" presetID="1" presetClass="entr" presetSubtype="0" fill="hold" grpId="1" nodeType="withEffect">
                                  <p:stCondLst>
                                    <p:cond delay="0"/>
                                  </p:stCondLst>
                                  <p:childTnLst>
                                    <p:set>
                                      <p:cBhvr>
                                        <p:cTn id="262" dur="1" fill="hold">
                                          <p:stCondLst>
                                            <p:cond delay="0"/>
                                          </p:stCondLst>
                                        </p:cTn>
                                        <p:tgtEl>
                                          <p:spTgt spid="56"/>
                                        </p:tgtEl>
                                        <p:attrNameLst>
                                          <p:attrName>style.visibility</p:attrName>
                                        </p:attrNameLst>
                                      </p:cBhvr>
                                      <p:to>
                                        <p:strVal val="visible"/>
                                      </p:to>
                                    </p:set>
                                  </p:childTnLst>
                                </p:cTn>
                              </p:par>
                              <p:par>
                                <p:cTn id="263" presetID="1" presetClass="entr" presetSubtype="0" fill="hold" grpId="1" nodeType="withEffect">
                                  <p:stCondLst>
                                    <p:cond delay="0"/>
                                  </p:stCondLst>
                                  <p:childTnLst>
                                    <p:set>
                                      <p:cBhvr>
                                        <p:cTn id="264" dur="1" fill="hold">
                                          <p:stCondLst>
                                            <p:cond delay="0"/>
                                          </p:stCondLst>
                                        </p:cTn>
                                        <p:tgtEl>
                                          <p:spTgt spid="58"/>
                                        </p:tgtEl>
                                        <p:attrNameLst>
                                          <p:attrName>style.visibility</p:attrName>
                                        </p:attrNameLst>
                                      </p:cBhvr>
                                      <p:to>
                                        <p:strVal val="visible"/>
                                      </p:to>
                                    </p:set>
                                  </p:childTnLst>
                                </p:cTn>
                              </p:par>
                              <p:par>
                                <p:cTn id="265" presetID="1" presetClass="emph" presetSubtype="2" fill="hold" nodeType="withEffect">
                                  <p:stCondLst>
                                    <p:cond delay="0"/>
                                  </p:stCondLst>
                                  <p:childTnLst>
                                    <p:animClr clrSpc="rgb" dir="cw">
                                      <p:cBhvr>
                                        <p:cTn id="266" dur="1000" fill="hold"/>
                                        <p:tgtEl>
                                          <p:spTgt spid="47"/>
                                        </p:tgtEl>
                                        <p:attrNameLst>
                                          <p:attrName>fillcolor</p:attrName>
                                        </p:attrNameLst>
                                      </p:cBhvr>
                                      <p:to>
                                        <a:srgbClr val="4E67C8"/>
                                      </p:to>
                                    </p:animClr>
                                    <p:set>
                                      <p:cBhvr>
                                        <p:cTn id="267" dur="1000" fill="hold"/>
                                        <p:tgtEl>
                                          <p:spTgt spid="47"/>
                                        </p:tgtEl>
                                        <p:attrNameLst>
                                          <p:attrName>fill.type</p:attrName>
                                        </p:attrNameLst>
                                      </p:cBhvr>
                                      <p:to>
                                        <p:strVal val="solid"/>
                                      </p:to>
                                    </p:set>
                                    <p:set>
                                      <p:cBhvr>
                                        <p:cTn id="268" dur="1000" fill="hold"/>
                                        <p:tgtEl>
                                          <p:spTgt spid="47"/>
                                        </p:tgtEl>
                                        <p:attrNameLst>
                                          <p:attrName>fill.on</p:attrName>
                                        </p:attrNameLst>
                                      </p:cBhvr>
                                      <p:to>
                                        <p:strVal val="true"/>
                                      </p:to>
                                    </p:set>
                                  </p:childTnLst>
                                </p:cTn>
                              </p:par>
                              <p:par>
                                <p:cTn id="269" presetID="1" presetClass="emph" presetSubtype="2" fill="hold" nodeType="withEffect">
                                  <p:stCondLst>
                                    <p:cond delay="0"/>
                                  </p:stCondLst>
                                  <p:childTnLst>
                                    <p:animClr clrSpc="rgb" dir="cw">
                                      <p:cBhvr>
                                        <p:cTn id="270" dur="1000" fill="hold"/>
                                        <p:tgtEl>
                                          <p:spTgt spid="48"/>
                                        </p:tgtEl>
                                        <p:attrNameLst>
                                          <p:attrName>fillcolor</p:attrName>
                                        </p:attrNameLst>
                                      </p:cBhvr>
                                      <p:to>
                                        <a:srgbClr val="B4DCFA"/>
                                      </p:to>
                                    </p:animClr>
                                    <p:set>
                                      <p:cBhvr>
                                        <p:cTn id="271" dur="1000" fill="hold"/>
                                        <p:tgtEl>
                                          <p:spTgt spid="48"/>
                                        </p:tgtEl>
                                        <p:attrNameLst>
                                          <p:attrName>fill.type</p:attrName>
                                        </p:attrNameLst>
                                      </p:cBhvr>
                                      <p:to>
                                        <p:strVal val="solid"/>
                                      </p:to>
                                    </p:set>
                                    <p:set>
                                      <p:cBhvr>
                                        <p:cTn id="272" dur="1000" fill="hold"/>
                                        <p:tgtEl>
                                          <p:spTgt spid="48"/>
                                        </p:tgtEl>
                                        <p:attrNameLst>
                                          <p:attrName>fill.on</p:attrName>
                                        </p:attrNameLst>
                                      </p:cBhvr>
                                      <p:to>
                                        <p:strVal val="true"/>
                                      </p:to>
                                    </p:set>
                                  </p:childTnLst>
                                </p:cTn>
                              </p:par>
                            </p:childTnLst>
                          </p:cTn>
                        </p:par>
                        <p:par>
                          <p:cTn id="273" fill="hold">
                            <p:stCondLst>
                              <p:cond delay="1000"/>
                            </p:stCondLst>
                            <p:childTnLst>
                              <p:par>
                                <p:cTn id="274" presetID="9" presetClass="entr" presetSubtype="0" fill="hold" grpId="4" nodeType="afterEffect">
                                  <p:stCondLst>
                                    <p:cond delay="0"/>
                                  </p:stCondLst>
                                  <p:childTnLst>
                                    <p:set>
                                      <p:cBhvr>
                                        <p:cTn id="275" dur="1" fill="hold">
                                          <p:stCondLst>
                                            <p:cond delay="0"/>
                                          </p:stCondLst>
                                        </p:cTn>
                                        <p:tgtEl>
                                          <p:spTgt spid="16"/>
                                        </p:tgtEl>
                                        <p:attrNameLst>
                                          <p:attrName>style.visibility</p:attrName>
                                        </p:attrNameLst>
                                      </p:cBhvr>
                                      <p:to>
                                        <p:strVal val="visible"/>
                                      </p:to>
                                    </p:set>
                                    <p:animEffect transition="in" filter="dissolve">
                                      <p:cBhvr>
                                        <p:cTn id="276" dur="1000"/>
                                        <p:tgtEl>
                                          <p:spTgt spid="16"/>
                                        </p:tgtEl>
                                      </p:cBhvr>
                                    </p:animEffect>
                                  </p:childTnLst>
                                </p:cTn>
                              </p:par>
                            </p:childTnLst>
                          </p:cTn>
                        </p:par>
                      </p:childTnLst>
                    </p:cTn>
                  </p:par>
                </p:childTnLst>
              </p:cTn>
              <p:nextCondLst>
                <p:cond evt="onClick" delay="0">
                  <p:tgtEl>
                    <p:spTgt spid="47"/>
                  </p:tgtEl>
                </p:cond>
              </p:nextCondLst>
            </p:seq>
          </p:childTnLst>
        </p:cTn>
      </p:par>
    </p:tnLst>
    <p:bldLst>
      <p:bldP spid="4" grpId="0"/>
      <p:bldP spid="4" grpId="1"/>
      <p:bldP spid="4" grpId="2"/>
      <p:bldP spid="4" grpId="3"/>
      <p:bldP spid="5" grpId="0" animBg="1"/>
      <p:bldP spid="5" grpId="1" animBg="1"/>
      <p:bldP spid="5" grpId="2" animBg="1"/>
      <p:bldP spid="29" grpId="0"/>
      <p:bldP spid="29" grpId="1"/>
      <p:bldP spid="31" grpId="0"/>
      <p:bldP spid="31"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7</a:t>
            </a:fld>
            <a:endParaRPr lang="cs-CZ" dirty="0"/>
          </a:p>
        </p:txBody>
      </p:sp>
      <p:sp>
        <p:nvSpPr>
          <p:cNvPr id="4" name="Nadpis 3"/>
          <p:cNvSpPr>
            <a:spLocks noGrp="1"/>
          </p:cNvSpPr>
          <p:nvPr>
            <p:ph type="title"/>
          </p:nvPr>
        </p:nvSpPr>
        <p:spPr>
          <a:xfrm>
            <a:off x="144001" y="144000"/>
            <a:ext cx="3707919" cy="648072"/>
          </a:xfrm>
        </p:spPr>
        <p:txBody>
          <a:bodyPr/>
          <a:lstStyle/>
          <a:p>
            <a:r>
              <a:rPr lang="en-GB" dirty="0" smtClean="0">
                <a:solidFill>
                  <a:srgbClr val="000000"/>
                </a:solidFill>
              </a:rPr>
              <a:t>Barrier options</a:t>
            </a:r>
            <a:r>
              <a:rPr lang="cs-CZ" dirty="0" smtClean="0">
                <a:solidFill>
                  <a:srgbClr val="000000"/>
                </a:solidFill>
              </a:rPr>
              <a:t> (1)</a:t>
            </a:r>
            <a:r>
              <a:rPr lang="en-GB" dirty="0" smtClean="0">
                <a:solidFill>
                  <a:srgbClr val="000000"/>
                </a:solidFill>
              </a:rPr>
              <a:t> </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cs-CZ" sz="1200" b="1" dirty="0">
                <a:solidFill>
                  <a:srgbClr val="FFFF00"/>
                </a:solidFill>
              </a:rPr>
              <a:t>1</a:t>
            </a:r>
            <a:endParaRPr lang="en-GB" sz="800" dirty="0">
              <a:solidFill>
                <a:srgbClr val="FFFF00"/>
              </a:solidFill>
            </a:endParaRPr>
          </a:p>
        </p:txBody>
      </p:sp>
      <p:sp>
        <p:nvSpPr>
          <p:cNvPr id="29" name="TextovéPole 28"/>
          <p:cNvSpPr txBox="1"/>
          <p:nvPr/>
        </p:nvSpPr>
        <p:spPr>
          <a:xfrm>
            <a:off x="864000" y="937295"/>
            <a:ext cx="226784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Descriptions</a:t>
            </a:r>
            <a:endParaRPr lang="en-GB" sz="2200" dirty="0">
              <a:latin typeface="Cambria Math" panose="02040503050406030204" pitchFamily="18" charset="0"/>
              <a:ea typeface="Cambria Math" panose="02040503050406030204" pitchFamily="18" charset="0"/>
            </a:endParaRPr>
          </a:p>
        </p:txBody>
      </p:sp>
      <p:sp>
        <p:nvSpPr>
          <p:cNvPr id="31" name="TextovéPole 30"/>
          <p:cNvSpPr txBox="1"/>
          <p:nvPr/>
        </p:nvSpPr>
        <p:spPr>
          <a:xfrm>
            <a:off x="1188000" y="1256639"/>
            <a:ext cx="7812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solidFill>
                  <a:srgbClr val="7030A0"/>
                </a:solidFill>
                <a:latin typeface="Cambria Math" panose="02040503050406030204" pitchFamily="18" charset="0"/>
                <a:ea typeface="Cambria Math" panose="02040503050406030204" pitchFamily="18" charset="0"/>
              </a:rPr>
              <a:t>Barrier options </a:t>
            </a:r>
            <a:r>
              <a:rPr lang="en-GB" dirty="0" smtClean="0">
                <a:latin typeface="Cambria Math" panose="02040503050406030204" pitchFamily="18" charset="0"/>
                <a:ea typeface="Cambria Math" panose="02040503050406030204" pitchFamily="18" charset="0"/>
              </a:rPr>
              <a:t>condition their payoffs on whether the price of the underlying asset hits a certain level (barrier)</a:t>
            </a:r>
            <a:endParaRPr lang="en-GB"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1.2	2.1	Kupní opce je spojena s právem na zakoupení podkladového aktiva za předem známou cenu, které říkáme uplatňovací či realizační cena. Snadno nahlédneme, kdy bude toto kupní právo využito. Pokud tržní cena aktiva bude vyšší než uplatňovací cena. V takovém případě lze koupit levně za uplatňovací cenu a okamžitě prodat za vyšší tržní cenu. </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TextovéPole 45">
            <a:extLst>
              <a:ext uri="{FF2B5EF4-FFF2-40B4-BE49-F238E27FC236}">
                <a16:creationId xmlns:a16="http://schemas.microsoft.com/office/drawing/2014/main" id="{05FC8A4A-3761-4383-881C-9096ADBF4AD7}"/>
              </a:ext>
            </a:extLst>
          </p:cNvPr>
          <p:cNvSpPr txBox="1"/>
          <p:nvPr/>
        </p:nvSpPr>
        <p:spPr>
          <a:xfrm>
            <a:off x="1532295" y="2090018"/>
            <a:ext cx="7144161"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solidFill>
                  <a:srgbClr val="7030A0"/>
                </a:solidFill>
                <a:latin typeface="Cambria Math" panose="02040503050406030204" pitchFamily="18" charset="0"/>
                <a:ea typeface="Cambria Math" panose="02040503050406030204" pitchFamily="18" charset="0"/>
              </a:rPr>
              <a:t>Knock-in</a:t>
            </a:r>
            <a:r>
              <a:rPr lang="en-GB" sz="1600" dirty="0" smtClean="0">
                <a:latin typeface="Cambria Math" panose="02040503050406030204" pitchFamily="18" charset="0"/>
                <a:ea typeface="Cambria Math" panose="02040503050406030204" pitchFamily="18" charset="0"/>
              </a:rPr>
              <a:t>: a security turns into an option when the underlying price reaches the barrier</a:t>
            </a:r>
            <a:endParaRPr lang="en-GB" sz="1600" dirty="0">
              <a:latin typeface="Cambria Math" panose="02040503050406030204" pitchFamily="18" charset="0"/>
              <a:ea typeface="Cambria Math" panose="02040503050406030204" pitchFamily="18" charset="0"/>
            </a:endParaRPr>
          </a:p>
        </p:txBody>
      </p:sp>
      <p:sp>
        <p:nvSpPr>
          <p:cNvPr id="77" name="TextovéPole 76">
            <a:extLst>
              <a:ext uri="{FF2B5EF4-FFF2-40B4-BE49-F238E27FC236}">
                <a16:creationId xmlns:a16="http://schemas.microsoft.com/office/drawing/2014/main" id="{05FC8A4A-3761-4383-881C-9096ADBF4AD7}"/>
              </a:ext>
            </a:extLst>
          </p:cNvPr>
          <p:cNvSpPr txBox="1"/>
          <p:nvPr/>
        </p:nvSpPr>
        <p:spPr>
          <a:xfrm>
            <a:off x="1532296" y="4780218"/>
            <a:ext cx="7431704"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Partial window: the option knocks for only part of the option’s life</a:t>
            </a:r>
            <a:endParaRPr lang="en-GB" sz="1600" dirty="0">
              <a:latin typeface="Cambria Math" panose="02040503050406030204" pitchFamily="18" charset="0"/>
              <a:ea typeface="Cambria Math" panose="02040503050406030204" pitchFamily="18" charset="0"/>
            </a:endParaRPr>
          </a:p>
        </p:txBody>
      </p:sp>
      <p:sp>
        <p:nvSpPr>
          <p:cNvPr id="97" name="TextovéPole 96"/>
          <p:cNvSpPr txBox="1"/>
          <p:nvPr/>
        </p:nvSpPr>
        <p:spPr>
          <a:xfrm>
            <a:off x="1187625" y="1815829"/>
            <a:ext cx="4824536"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Knock-in vs. knock-out barrier </a:t>
            </a:r>
            <a:r>
              <a:rPr lang="en-GB" dirty="0" smtClean="0">
                <a:latin typeface="Cambria Math" panose="02040503050406030204" pitchFamily="18" charset="0"/>
                <a:ea typeface="Cambria Math" panose="02040503050406030204" pitchFamily="18" charset="0"/>
              </a:rPr>
              <a:t>options</a:t>
            </a:r>
            <a:endParaRPr lang="en-GB" dirty="0">
              <a:latin typeface="Cambria Math" panose="02040503050406030204" pitchFamily="18" charset="0"/>
              <a:ea typeface="Cambria Math" panose="02040503050406030204" pitchFamily="18" charset="0"/>
            </a:endParaRPr>
          </a:p>
        </p:txBody>
      </p:sp>
      <p:sp>
        <p:nvSpPr>
          <p:cNvPr id="102" name="TextovéPole 101">
            <a:extLst>
              <a:ext uri="{FF2B5EF4-FFF2-40B4-BE49-F238E27FC236}">
                <a16:creationId xmlns:a16="http://schemas.microsoft.com/office/drawing/2014/main" id="{05FC8A4A-3761-4383-881C-9096ADBF4AD7}"/>
              </a:ext>
            </a:extLst>
          </p:cNvPr>
          <p:cNvSpPr txBox="1"/>
          <p:nvPr/>
        </p:nvSpPr>
        <p:spPr>
          <a:xfrm>
            <a:off x="1512517" y="2589781"/>
            <a:ext cx="7487483"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solidFill>
                  <a:srgbClr val="7030A0"/>
                </a:solidFill>
                <a:latin typeface="Cambria Math" panose="02040503050406030204" pitchFamily="18" charset="0"/>
                <a:ea typeface="Cambria Math" panose="02040503050406030204" pitchFamily="18" charset="0"/>
              </a:rPr>
              <a:t>Knock-out</a:t>
            </a:r>
            <a:r>
              <a:rPr lang="en-GB" sz="1600" dirty="0" smtClean="0">
                <a:latin typeface="Cambria Math" panose="02040503050406030204" pitchFamily="18" charset="0"/>
                <a:ea typeface="Cambria Math" panose="02040503050406030204" pitchFamily="18" charset="0"/>
              </a:rPr>
              <a:t>: an option ceases to exist when the underlying price reaches the barrier</a:t>
            </a:r>
            <a:endParaRPr lang="en-GB" sz="1600" dirty="0">
              <a:latin typeface="Cambria Math" panose="02040503050406030204" pitchFamily="18" charset="0"/>
              <a:ea typeface="Cambria Math" panose="02040503050406030204" pitchFamily="18" charset="0"/>
            </a:endParaRPr>
          </a:p>
        </p:txBody>
      </p:sp>
      <p:sp>
        <p:nvSpPr>
          <p:cNvPr id="104" name="TextovéPole 103">
            <a:extLst>
              <a:ext uri="{FF2B5EF4-FFF2-40B4-BE49-F238E27FC236}">
                <a16:creationId xmlns:a16="http://schemas.microsoft.com/office/drawing/2014/main" id="{05FC8A4A-3761-4383-881C-9096ADBF4AD7}"/>
              </a:ext>
            </a:extLst>
          </p:cNvPr>
          <p:cNvSpPr txBox="1"/>
          <p:nvPr/>
        </p:nvSpPr>
        <p:spPr>
          <a:xfrm>
            <a:off x="1532294" y="3127125"/>
            <a:ext cx="4479867"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solidFill>
                  <a:srgbClr val="7030A0"/>
                </a:solidFill>
                <a:latin typeface="Cambria Math" panose="02040503050406030204" pitchFamily="18" charset="0"/>
                <a:ea typeface="Cambria Math" panose="02040503050406030204" pitchFamily="18" charset="0"/>
              </a:rPr>
              <a:t>Up</a:t>
            </a:r>
            <a:r>
              <a:rPr lang="en-GB" sz="1600" dirty="0" smtClean="0">
                <a:latin typeface="Cambria Math" panose="02040503050406030204" pitchFamily="18" charset="0"/>
                <a:ea typeface="Cambria Math" panose="02040503050406030204" pitchFamily="18" charset="0"/>
              </a:rPr>
              <a:t>: the barrier is above the initial asset price</a:t>
            </a:r>
            <a:endParaRPr lang="en-GB" sz="1600" dirty="0">
              <a:latin typeface="Cambria Math" panose="02040503050406030204" pitchFamily="18" charset="0"/>
              <a:ea typeface="Cambria Math" panose="02040503050406030204" pitchFamily="18" charset="0"/>
            </a:endParaRPr>
          </a:p>
        </p:txBody>
      </p:sp>
      <p:sp>
        <p:nvSpPr>
          <p:cNvPr id="116" name="TextovéPole 115"/>
          <p:cNvSpPr txBox="1"/>
          <p:nvPr/>
        </p:nvSpPr>
        <p:spPr>
          <a:xfrm>
            <a:off x="1187624" y="2852936"/>
            <a:ext cx="3384376"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Up vs. down barrier options</a:t>
            </a:r>
            <a:endParaRPr lang="en-GB" dirty="0">
              <a:latin typeface="Cambria Math" panose="02040503050406030204" pitchFamily="18" charset="0"/>
              <a:ea typeface="Cambria Math" panose="02040503050406030204" pitchFamily="18" charset="0"/>
            </a:endParaRPr>
          </a:p>
        </p:txBody>
      </p:sp>
      <p:sp>
        <p:nvSpPr>
          <p:cNvPr id="117" name="TextovéPole 116">
            <a:extLst>
              <a:ext uri="{FF2B5EF4-FFF2-40B4-BE49-F238E27FC236}">
                <a16:creationId xmlns:a16="http://schemas.microsoft.com/office/drawing/2014/main" id="{05FC8A4A-3761-4383-881C-9096ADBF4AD7}"/>
              </a:ext>
            </a:extLst>
          </p:cNvPr>
          <p:cNvSpPr txBox="1"/>
          <p:nvPr/>
        </p:nvSpPr>
        <p:spPr>
          <a:xfrm>
            <a:off x="1512517" y="3390580"/>
            <a:ext cx="4571652"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solidFill>
                  <a:srgbClr val="7030A0"/>
                </a:solidFill>
                <a:latin typeface="Cambria Math" panose="02040503050406030204" pitchFamily="18" charset="0"/>
                <a:ea typeface="Cambria Math" panose="02040503050406030204" pitchFamily="18" charset="0"/>
              </a:rPr>
              <a:t>Down</a:t>
            </a:r>
            <a:r>
              <a:rPr lang="en-GB" sz="1600" dirty="0" smtClean="0">
                <a:latin typeface="Cambria Math" panose="02040503050406030204" pitchFamily="18" charset="0"/>
                <a:ea typeface="Cambria Math" panose="02040503050406030204" pitchFamily="18" charset="0"/>
              </a:rPr>
              <a:t>: the barrier is below the initial asset price</a:t>
            </a:r>
            <a:endParaRPr lang="en-GB" sz="1600" dirty="0">
              <a:latin typeface="Cambria Math" panose="02040503050406030204" pitchFamily="18" charset="0"/>
              <a:ea typeface="Cambria Math" panose="02040503050406030204" pitchFamily="18" charset="0"/>
            </a:endParaRPr>
          </a:p>
        </p:txBody>
      </p:sp>
      <p:sp>
        <p:nvSpPr>
          <p:cNvPr id="118" name="TextovéPole 117">
            <a:extLst>
              <a:ext uri="{FF2B5EF4-FFF2-40B4-BE49-F238E27FC236}">
                <a16:creationId xmlns:a16="http://schemas.microsoft.com/office/drawing/2014/main" id="{05FC8A4A-3761-4383-881C-9096ADBF4AD7}"/>
              </a:ext>
            </a:extLst>
          </p:cNvPr>
          <p:cNvSpPr txBox="1"/>
          <p:nvPr/>
        </p:nvSpPr>
        <p:spPr>
          <a:xfrm>
            <a:off x="1516926" y="3932887"/>
            <a:ext cx="6655474"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Up-and-in call, up-and-out call, down-and-in call, down-and-out call</a:t>
            </a:r>
            <a:endParaRPr lang="en-GB" sz="1600" dirty="0">
              <a:latin typeface="Cambria Math" panose="02040503050406030204" pitchFamily="18" charset="0"/>
              <a:ea typeface="Cambria Math" panose="02040503050406030204" pitchFamily="18" charset="0"/>
            </a:endParaRPr>
          </a:p>
        </p:txBody>
      </p:sp>
      <p:sp>
        <p:nvSpPr>
          <p:cNvPr id="119" name="TextovéPole 118"/>
          <p:cNvSpPr txBox="1"/>
          <p:nvPr/>
        </p:nvSpPr>
        <p:spPr>
          <a:xfrm>
            <a:off x="1172256" y="3643458"/>
            <a:ext cx="6747744"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Basic types of barrier options (in = knock-in, out = knock-out) </a:t>
            </a:r>
            <a:endParaRPr lang="en-GB" dirty="0">
              <a:latin typeface="Cambria Math" panose="02040503050406030204" pitchFamily="18" charset="0"/>
              <a:ea typeface="Cambria Math" panose="02040503050406030204" pitchFamily="18" charset="0"/>
            </a:endParaRPr>
          </a:p>
        </p:txBody>
      </p:sp>
      <p:sp>
        <p:nvSpPr>
          <p:cNvPr id="121" name="TextovéPole 120">
            <a:extLst>
              <a:ext uri="{FF2B5EF4-FFF2-40B4-BE49-F238E27FC236}">
                <a16:creationId xmlns:a16="http://schemas.microsoft.com/office/drawing/2014/main" id="{05FC8A4A-3761-4383-881C-9096ADBF4AD7}"/>
              </a:ext>
            </a:extLst>
          </p:cNvPr>
          <p:cNvSpPr txBox="1"/>
          <p:nvPr/>
        </p:nvSpPr>
        <p:spPr>
          <a:xfrm>
            <a:off x="1516928" y="4196342"/>
            <a:ext cx="6655474"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Up-and-in put, up-and-out put, down-and-in put, down-and-out put</a:t>
            </a:r>
            <a:endParaRPr lang="en-GB" sz="1600" dirty="0">
              <a:latin typeface="Cambria Math" panose="02040503050406030204" pitchFamily="18" charset="0"/>
              <a:ea typeface="Cambria Math" panose="02040503050406030204" pitchFamily="18" charset="0"/>
            </a:endParaRPr>
          </a:p>
        </p:txBody>
      </p:sp>
      <p:sp>
        <p:nvSpPr>
          <p:cNvPr id="122" name="Tlačítko akce: Zvuk 121">
            <a:hlinkClick r:id="" action="ppaction://noaction" highlightClick="1"/>
          </p:cNvPr>
          <p:cNvSpPr/>
          <p:nvPr/>
        </p:nvSpPr>
        <p:spPr>
          <a:xfrm>
            <a:off x="251520" y="4395840"/>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cs-CZ" sz="1200" b="1" dirty="0" smtClean="0">
                <a:solidFill>
                  <a:srgbClr val="FFFF00"/>
                </a:solidFill>
              </a:rPr>
              <a:t>2</a:t>
            </a:r>
            <a:endParaRPr lang="en-GB" sz="800" dirty="0">
              <a:solidFill>
                <a:srgbClr val="FFFF00"/>
              </a:solidFill>
            </a:endParaRPr>
          </a:p>
        </p:txBody>
      </p:sp>
      <p:sp>
        <p:nvSpPr>
          <p:cNvPr id="123" name="TextovéPole 122"/>
          <p:cNvSpPr txBox="1"/>
          <p:nvPr/>
        </p:nvSpPr>
        <p:spPr>
          <a:xfrm>
            <a:off x="863999" y="4449546"/>
            <a:ext cx="5868241"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Some exotic variants of barrier option</a:t>
            </a:r>
            <a:r>
              <a:rPr lang="cs-CZ" sz="2200" dirty="0" smtClean="0">
                <a:latin typeface="Cambria Math" panose="02040503050406030204" pitchFamily="18" charset="0"/>
                <a:ea typeface="Cambria Math" panose="02040503050406030204" pitchFamily="18" charset="0"/>
              </a:rPr>
              <a:t>s</a:t>
            </a:r>
            <a:endParaRPr lang="en-GB" sz="2200" dirty="0">
              <a:latin typeface="Cambria Math" panose="02040503050406030204" pitchFamily="18" charset="0"/>
              <a:ea typeface="Cambria Math" panose="02040503050406030204" pitchFamily="18" charset="0"/>
            </a:endParaRPr>
          </a:p>
        </p:txBody>
      </p:sp>
      <p:sp>
        <p:nvSpPr>
          <p:cNvPr id="124" name="TextovéPole 123">
            <a:extLst>
              <a:ext uri="{FF2B5EF4-FFF2-40B4-BE49-F238E27FC236}">
                <a16:creationId xmlns:a16="http://schemas.microsoft.com/office/drawing/2014/main" id="{05FC8A4A-3761-4383-881C-9096ADBF4AD7}"/>
              </a:ext>
            </a:extLst>
          </p:cNvPr>
          <p:cNvSpPr txBox="1"/>
          <p:nvPr/>
        </p:nvSpPr>
        <p:spPr>
          <a:xfrm>
            <a:off x="1532296" y="5037514"/>
            <a:ext cx="7467704"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Second chance: the option knocks if the barrier is breached for two consecutive days </a:t>
            </a:r>
            <a:endParaRPr lang="en-GB" sz="1600" dirty="0">
              <a:latin typeface="Cambria Math" panose="02040503050406030204" pitchFamily="18" charset="0"/>
              <a:ea typeface="Cambria Math" panose="02040503050406030204" pitchFamily="18" charset="0"/>
            </a:endParaRPr>
          </a:p>
        </p:txBody>
      </p:sp>
      <p:sp>
        <p:nvSpPr>
          <p:cNvPr id="125" name="TextovéPole 124">
            <a:extLst>
              <a:ext uri="{FF2B5EF4-FFF2-40B4-BE49-F238E27FC236}">
                <a16:creationId xmlns:a16="http://schemas.microsoft.com/office/drawing/2014/main" id="{05FC8A4A-3761-4383-881C-9096ADBF4AD7}"/>
              </a:ext>
            </a:extLst>
          </p:cNvPr>
          <p:cNvSpPr txBox="1"/>
          <p:nvPr/>
        </p:nvSpPr>
        <p:spPr>
          <a:xfrm>
            <a:off x="1506916" y="5542109"/>
            <a:ext cx="5163448"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Floating: the barrier changes during the option’s life</a:t>
            </a:r>
            <a:endParaRPr lang="en-GB" sz="1600" dirty="0">
              <a:latin typeface="Cambria Math" panose="02040503050406030204" pitchFamily="18" charset="0"/>
              <a:ea typeface="Cambria Math" panose="02040503050406030204" pitchFamily="18" charset="0"/>
            </a:endParaRPr>
          </a:p>
        </p:txBody>
      </p:sp>
      <p:sp>
        <p:nvSpPr>
          <p:cNvPr id="126" name="TextovéPole 125">
            <a:extLst>
              <a:ext uri="{FF2B5EF4-FFF2-40B4-BE49-F238E27FC236}">
                <a16:creationId xmlns:a16="http://schemas.microsoft.com/office/drawing/2014/main" id="{05FC8A4A-3761-4383-881C-9096ADBF4AD7}"/>
              </a:ext>
            </a:extLst>
          </p:cNvPr>
          <p:cNvSpPr txBox="1"/>
          <p:nvPr/>
        </p:nvSpPr>
        <p:spPr>
          <a:xfrm>
            <a:off x="1506915" y="5802912"/>
            <a:ext cx="7405343"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Forward start: the barrier is introduces after some time during the option’s life</a:t>
            </a:r>
            <a:endParaRPr lang="en-GB" sz="1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3378193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4 2.96296E-6 L -2.77778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par>
                                <p:cTn id="78" presetID="9" presetClass="entr" presetSubtype="0" fill="hold" grpId="2"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dissolve">
                                      <p:cBhvr>
                                        <p:cTn id="80" dur="500"/>
                                        <p:tgtEl>
                                          <p:spTgt spid="16"/>
                                        </p:tgtEl>
                                      </p:cBhvr>
                                    </p:animEffect>
                                  </p:childTnLst>
                                </p:cTn>
                              </p:par>
                              <p:par>
                                <p:cTn id="81" presetID="64" presetClass="path" presetSubtype="0" accel="50000" decel="50000" fill="hold" nodeType="withEffect">
                                  <p:stCondLst>
                                    <p:cond delay="0"/>
                                  </p:stCondLst>
                                  <p:childTnLst>
                                    <p:animMotion origin="layout" path="M 0.02986 0.04004 L 0.0276 -0.1419 " pathEditMode="relative" rAng="0" ptsTypes="AA">
                                      <p:cBhvr>
                                        <p:cTn id="82" dur="1000" fill="hold"/>
                                        <p:tgtEl>
                                          <p:spTgt spid="40"/>
                                        </p:tgtEl>
                                        <p:attrNameLst>
                                          <p:attrName>ppt_x</p:attrName>
                                          <p:attrName>ppt_y</p:attrName>
                                        </p:attrNameLst>
                                      </p:cBhvr>
                                      <p:rCtr x="-122" y="-9097"/>
                                    </p:animMotion>
                                  </p:childTnLst>
                                </p:cTn>
                              </p:par>
                              <p:par>
                                <p:cTn id="83" presetID="64" presetClass="path" presetSubtype="0" accel="50000" decel="50000" fill="hold" nodeType="withEffect">
                                  <p:stCondLst>
                                    <p:cond delay="0"/>
                                  </p:stCondLst>
                                  <p:childTnLst>
                                    <p:animMotion origin="layout" path="M 0.02847 0.04329 L 0.02621 -0.23657 " pathEditMode="fixed" rAng="0" ptsTypes="AA">
                                      <p:cBhvr>
                                        <p:cTn id="84" dur="1000" fill="hold"/>
                                        <p:tgtEl>
                                          <p:spTgt spid="53"/>
                                        </p:tgtEl>
                                        <p:attrNameLst>
                                          <p:attrName>ppt_x</p:attrName>
                                          <p:attrName>ppt_y</p:attrName>
                                        </p:attrNameLst>
                                      </p:cBhvr>
                                      <p:rCtr x="-122" y="-14005"/>
                                    </p:animMotion>
                                  </p:childTnLst>
                                </p:cTn>
                              </p:par>
                            </p:childTnLst>
                          </p:cTn>
                        </p:par>
                        <p:par>
                          <p:cTn id="85" fill="hold">
                            <p:stCondLst>
                              <p:cond delay="12050"/>
                            </p:stCondLst>
                            <p:childTnLst>
                              <p:par>
                                <p:cTn id="86" presetID="2" presetClass="exit" presetSubtype="4" fill="hold" nodeType="afterEffect">
                                  <p:stCondLst>
                                    <p:cond delay="0"/>
                                  </p:stCondLst>
                                  <p:childTnLst>
                                    <p:anim calcmode="lin" valueType="num">
                                      <p:cBhvr additive="base">
                                        <p:cTn id="87" dur="500"/>
                                        <p:tgtEl>
                                          <p:spTgt spid="40"/>
                                        </p:tgtEl>
                                        <p:attrNameLst>
                                          <p:attrName>ppt_x</p:attrName>
                                        </p:attrNameLst>
                                      </p:cBhvr>
                                      <p:tavLst>
                                        <p:tav tm="0">
                                          <p:val>
                                            <p:strVal val="ppt_x"/>
                                          </p:val>
                                        </p:tav>
                                        <p:tav tm="100000">
                                          <p:val>
                                            <p:strVal val="ppt_x"/>
                                          </p:val>
                                        </p:tav>
                                      </p:tavLst>
                                    </p:anim>
                                    <p:anim calcmode="lin" valueType="num">
                                      <p:cBhvr additive="base">
                                        <p:cTn id="88" dur="500"/>
                                        <p:tgtEl>
                                          <p:spTgt spid="40"/>
                                        </p:tgtEl>
                                        <p:attrNameLst>
                                          <p:attrName>ppt_y</p:attrName>
                                        </p:attrNameLst>
                                      </p:cBhvr>
                                      <p:tavLst>
                                        <p:tav tm="0">
                                          <p:val>
                                            <p:strVal val="ppt_y"/>
                                          </p:val>
                                        </p:tav>
                                        <p:tav tm="100000">
                                          <p:val>
                                            <p:strVal val="1+ppt_h/2"/>
                                          </p:val>
                                        </p:tav>
                                      </p:tavLst>
                                    </p:anim>
                                    <p:set>
                                      <p:cBhvr>
                                        <p:cTn id="89" dur="1" fill="hold">
                                          <p:stCondLst>
                                            <p:cond delay="499"/>
                                          </p:stCondLst>
                                        </p:cTn>
                                        <p:tgtEl>
                                          <p:spTgt spid="40"/>
                                        </p:tgtEl>
                                        <p:attrNameLst>
                                          <p:attrName>style.visibility</p:attrName>
                                        </p:attrNameLst>
                                      </p:cBhvr>
                                      <p:to>
                                        <p:strVal val="hidden"/>
                                      </p:to>
                                    </p:set>
                                  </p:childTnLst>
                                </p:cTn>
                              </p:par>
                              <p:par>
                                <p:cTn id="90" presetID="2" presetClass="exit" presetSubtype="4" fill="hold" nodeType="withEffect">
                                  <p:stCondLst>
                                    <p:cond delay="0"/>
                                  </p:stCondLst>
                                  <p:childTnLst>
                                    <p:anim calcmode="lin" valueType="num">
                                      <p:cBhvr additive="base">
                                        <p:cTn id="91" dur="500"/>
                                        <p:tgtEl>
                                          <p:spTgt spid="53"/>
                                        </p:tgtEl>
                                        <p:attrNameLst>
                                          <p:attrName>ppt_x</p:attrName>
                                        </p:attrNameLst>
                                      </p:cBhvr>
                                      <p:tavLst>
                                        <p:tav tm="0">
                                          <p:val>
                                            <p:strVal val="ppt_x"/>
                                          </p:val>
                                        </p:tav>
                                        <p:tav tm="100000">
                                          <p:val>
                                            <p:strVal val="ppt_x"/>
                                          </p:val>
                                        </p:tav>
                                      </p:tavLst>
                                    </p:anim>
                                    <p:anim calcmode="lin" valueType="num">
                                      <p:cBhvr additive="base">
                                        <p:cTn id="92" dur="500"/>
                                        <p:tgtEl>
                                          <p:spTgt spid="53"/>
                                        </p:tgtEl>
                                        <p:attrNameLst>
                                          <p:attrName>ppt_y</p:attrName>
                                        </p:attrNameLst>
                                      </p:cBhvr>
                                      <p:tavLst>
                                        <p:tav tm="0">
                                          <p:val>
                                            <p:strVal val="ppt_y"/>
                                          </p:val>
                                        </p:tav>
                                        <p:tav tm="100000">
                                          <p:val>
                                            <p:strVal val="1+ppt_h/2"/>
                                          </p:val>
                                        </p:tav>
                                      </p:tavLst>
                                    </p:anim>
                                    <p:set>
                                      <p:cBhvr>
                                        <p:cTn id="93" dur="1" fill="hold">
                                          <p:stCondLst>
                                            <p:cond delay="499"/>
                                          </p:stCondLst>
                                        </p:cTn>
                                        <p:tgtEl>
                                          <p:spTgt spid="53"/>
                                        </p:tgtEl>
                                        <p:attrNameLst>
                                          <p:attrName>style.visibility</p:attrName>
                                        </p:attrNameLst>
                                      </p:cBhvr>
                                      <p:to>
                                        <p:strVal val="hidden"/>
                                      </p:to>
                                    </p:set>
                                  </p:childTnLst>
                                </p:cTn>
                              </p:par>
                              <p:par>
                                <p:cTn id="94" presetID="64" presetClass="path" presetSubtype="0" accel="50000" decel="50000" fill="hold" nodeType="withEffect">
                                  <p:stCondLst>
                                    <p:cond delay="0"/>
                                  </p:stCondLst>
                                  <p:childTnLst>
                                    <p:animMotion origin="layout" path="M 0.01025 0.04166 L 0.00799 -0.14028 " pathEditMode="relative" rAng="0" ptsTypes="AA">
                                      <p:cBhvr>
                                        <p:cTn id="95" dur="1000" fill="hold"/>
                                        <p:tgtEl>
                                          <p:spTgt spid="41"/>
                                        </p:tgtEl>
                                        <p:attrNameLst>
                                          <p:attrName>ppt_x</p:attrName>
                                          <p:attrName>ppt_y</p:attrName>
                                        </p:attrNameLst>
                                      </p:cBhvr>
                                      <p:rCtr x="-122" y="-9097"/>
                                    </p:animMotion>
                                  </p:childTnLst>
                                </p:cTn>
                              </p:par>
                              <p:par>
                                <p:cTn id="96" presetID="64" presetClass="path" presetSubtype="0" accel="50000" decel="50000" fill="hold" nodeType="withEffect">
                                  <p:stCondLst>
                                    <p:cond delay="0"/>
                                  </p:stCondLst>
                                  <p:childTnLst>
                                    <p:animMotion origin="layout" path="M 0.00868 0.04237 L 0.00643 -0.2375 " pathEditMode="fixed" rAng="0" ptsTypes="AA">
                                      <p:cBhvr>
                                        <p:cTn id="97" dur="1000" fill="hold"/>
                                        <p:tgtEl>
                                          <p:spTgt spid="54"/>
                                        </p:tgtEl>
                                        <p:attrNameLst>
                                          <p:attrName>ppt_x</p:attrName>
                                          <p:attrName>ppt_y</p:attrName>
                                        </p:attrNameLst>
                                      </p:cBhvr>
                                      <p:rCtr x="-122" y="-14005"/>
                                    </p:animMotion>
                                  </p:childTnLst>
                                </p:cTn>
                              </p:par>
                            </p:childTnLst>
                          </p:cTn>
                        </p:par>
                        <p:par>
                          <p:cTn id="98" fill="hold">
                            <p:stCondLst>
                              <p:cond delay="13050"/>
                            </p:stCondLst>
                            <p:childTnLst>
                              <p:par>
                                <p:cTn id="99" presetID="2" presetClass="exit" presetSubtype="4" fill="hold" nodeType="afterEffect">
                                  <p:stCondLst>
                                    <p:cond delay="0"/>
                                  </p:stCondLst>
                                  <p:childTnLst>
                                    <p:anim calcmode="lin" valueType="num">
                                      <p:cBhvr additive="base">
                                        <p:cTn id="100" dur="500"/>
                                        <p:tgtEl>
                                          <p:spTgt spid="41"/>
                                        </p:tgtEl>
                                        <p:attrNameLst>
                                          <p:attrName>ppt_x</p:attrName>
                                        </p:attrNameLst>
                                      </p:cBhvr>
                                      <p:tavLst>
                                        <p:tav tm="0">
                                          <p:val>
                                            <p:strVal val="ppt_x"/>
                                          </p:val>
                                        </p:tav>
                                        <p:tav tm="100000">
                                          <p:val>
                                            <p:strVal val="ppt_x"/>
                                          </p:val>
                                        </p:tav>
                                      </p:tavLst>
                                    </p:anim>
                                    <p:anim calcmode="lin" valueType="num">
                                      <p:cBhvr additive="base">
                                        <p:cTn id="101" dur="500"/>
                                        <p:tgtEl>
                                          <p:spTgt spid="41"/>
                                        </p:tgtEl>
                                        <p:attrNameLst>
                                          <p:attrName>ppt_y</p:attrName>
                                        </p:attrNameLst>
                                      </p:cBhvr>
                                      <p:tavLst>
                                        <p:tav tm="0">
                                          <p:val>
                                            <p:strVal val="ppt_y"/>
                                          </p:val>
                                        </p:tav>
                                        <p:tav tm="100000">
                                          <p:val>
                                            <p:strVal val="1+ppt_h/2"/>
                                          </p:val>
                                        </p:tav>
                                      </p:tavLst>
                                    </p:anim>
                                    <p:set>
                                      <p:cBhvr>
                                        <p:cTn id="102" dur="1" fill="hold">
                                          <p:stCondLst>
                                            <p:cond delay="499"/>
                                          </p:stCondLst>
                                        </p:cTn>
                                        <p:tgtEl>
                                          <p:spTgt spid="41"/>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54"/>
                                        </p:tgtEl>
                                        <p:attrNameLst>
                                          <p:attrName>ppt_x</p:attrName>
                                        </p:attrNameLst>
                                      </p:cBhvr>
                                      <p:tavLst>
                                        <p:tav tm="0">
                                          <p:val>
                                            <p:strVal val="ppt_x"/>
                                          </p:val>
                                        </p:tav>
                                        <p:tav tm="100000">
                                          <p:val>
                                            <p:strVal val="ppt_x"/>
                                          </p:val>
                                        </p:tav>
                                      </p:tavLst>
                                    </p:anim>
                                    <p:anim calcmode="lin" valueType="num">
                                      <p:cBhvr additive="base">
                                        <p:cTn id="105" dur="500"/>
                                        <p:tgtEl>
                                          <p:spTgt spid="54"/>
                                        </p:tgtEl>
                                        <p:attrNameLst>
                                          <p:attrName>ppt_y</p:attrName>
                                        </p:attrNameLst>
                                      </p:cBhvr>
                                      <p:tavLst>
                                        <p:tav tm="0">
                                          <p:val>
                                            <p:strVal val="ppt_y"/>
                                          </p:val>
                                        </p:tav>
                                        <p:tav tm="100000">
                                          <p:val>
                                            <p:strVal val="1+ppt_h/2"/>
                                          </p:val>
                                        </p:tav>
                                      </p:tavLst>
                                    </p:anim>
                                    <p:set>
                                      <p:cBhvr>
                                        <p:cTn id="106" dur="1" fill="hold">
                                          <p:stCondLst>
                                            <p:cond delay="499"/>
                                          </p:stCondLst>
                                        </p:cTn>
                                        <p:tgtEl>
                                          <p:spTgt spid="54"/>
                                        </p:tgtEl>
                                        <p:attrNameLst>
                                          <p:attrName>style.visibility</p:attrName>
                                        </p:attrNameLst>
                                      </p:cBhvr>
                                      <p:to>
                                        <p:strVal val="hidden"/>
                                      </p:to>
                                    </p:set>
                                  </p:childTnLst>
                                </p:cTn>
                              </p:par>
                              <p:par>
                                <p:cTn id="107" presetID="64" presetClass="path" presetSubtype="0" accel="50000" decel="50000" fill="hold" nodeType="withEffect">
                                  <p:stCondLst>
                                    <p:cond delay="0"/>
                                  </p:stCondLst>
                                  <p:childTnLst>
                                    <p:animMotion origin="layout" path="M -0.00955 0.0412 L -0.01181 -0.14074 " pathEditMode="relative" rAng="0" ptsTypes="AA">
                                      <p:cBhvr>
                                        <p:cTn id="108" dur="1000" fill="hold"/>
                                        <p:tgtEl>
                                          <p:spTgt spid="43"/>
                                        </p:tgtEl>
                                        <p:attrNameLst>
                                          <p:attrName>ppt_x</p:attrName>
                                          <p:attrName>ppt_y</p:attrName>
                                        </p:attrNameLst>
                                      </p:cBhvr>
                                      <p:rCtr x="-122" y="-9097"/>
                                    </p:animMotion>
                                  </p:childTnLst>
                                </p:cTn>
                              </p:par>
                              <p:par>
                                <p:cTn id="109" presetID="64" presetClass="path" presetSubtype="0" accel="50000" decel="50000" fill="hold" nodeType="withEffect">
                                  <p:stCondLst>
                                    <p:cond delay="0"/>
                                  </p:stCondLst>
                                  <p:childTnLst>
                                    <p:animMotion origin="layout" path="M -0.01094 0.04329 L -0.0132 -0.23657 " pathEditMode="fixed" rAng="0" ptsTypes="AA">
                                      <p:cBhvr>
                                        <p:cTn id="110" dur="1000" fill="hold"/>
                                        <p:tgtEl>
                                          <p:spTgt spid="55"/>
                                        </p:tgtEl>
                                        <p:attrNameLst>
                                          <p:attrName>ppt_x</p:attrName>
                                          <p:attrName>ppt_y</p:attrName>
                                        </p:attrNameLst>
                                      </p:cBhvr>
                                      <p:rCtr x="-122" y="-14005"/>
                                    </p:animMotion>
                                  </p:childTnLst>
                                </p:cTn>
                              </p:par>
                            </p:childTnLst>
                          </p:cTn>
                        </p:par>
                        <p:par>
                          <p:cTn id="111" fill="hold">
                            <p:stCondLst>
                              <p:cond delay="14050"/>
                            </p:stCondLst>
                            <p:childTnLst>
                              <p:par>
                                <p:cTn id="112" presetID="2" presetClass="exit" presetSubtype="4" fill="hold" nodeType="afterEffect">
                                  <p:stCondLst>
                                    <p:cond delay="0"/>
                                  </p:stCondLst>
                                  <p:childTnLst>
                                    <p:anim calcmode="lin" valueType="num">
                                      <p:cBhvr additive="base">
                                        <p:cTn id="113" dur="500"/>
                                        <p:tgtEl>
                                          <p:spTgt spid="43"/>
                                        </p:tgtEl>
                                        <p:attrNameLst>
                                          <p:attrName>ppt_x</p:attrName>
                                        </p:attrNameLst>
                                      </p:cBhvr>
                                      <p:tavLst>
                                        <p:tav tm="0">
                                          <p:val>
                                            <p:strVal val="ppt_x"/>
                                          </p:val>
                                        </p:tav>
                                        <p:tav tm="100000">
                                          <p:val>
                                            <p:strVal val="ppt_x"/>
                                          </p:val>
                                        </p:tav>
                                      </p:tavLst>
                                    </p:anim>
                                    <p:anim calcmode="lin" valueType="num">
                                      <p:cBhvr additive="base">
                                        <p:cTn id="114" dur="500"/>
                                        <p:tgtEl>
                                          <p:spTgt spid="43"/>
                                        </p:tgtEl>
                                        <p:attrNameLst>
                                          <p:attrName>ppt_y</p:attrName>
                                        </p:attrNameLst>
                                      </p:cBhvr>
                                      <p:tavLst>
                                        <p:tav tm="0">
                                          <p:val>
                                            <p:strVal val="ppt_y"/>
                                          </p:val>
                                        </p:tav>
                                        <p:tav tm="100000">
                                          <p:val>
                                            <p:strVal val="1+ppt_h/2"/>
                                          </p:val>
                                        </p:tav>
                                      </p:tavLst>
                                    </p:anim>
                                    <p:set>
                                      <p:cBhvr>
                                        <p:cTn id="115" dur="1" fill="hold">
                                          <p:stCondLst>
                                            <p:cond delay="499"/>
                                          </p:stCondLst>
                                        </p:cTn>
                                        <p:tgtEl>
                                          <p:spTgt spid="43"/>
                                        </p:tgtEl>
                                        <p:attrNameLst>
                                          <p:attrName>style.visibility</p:attrName>
                                        </p:attrNameLst>
                                      </p:cBhvr>
                                      <p:to>
                                        <p:strVal val="hidden"/>
                                      </p:to>
                                    </p:set>
                                  </p:childTnLst>
                                </p:cTn>
                              </p:par>
                              <p:par>
                                <p:cTn id="116" presetID="2" presetClass="exit" presetSubtype="4" fill="hold" nodeType="withEffect">
                                  <p:stCondLst>
                                    <p:cond delay="0"/>
                                  </p:stCondLst>
                                  <p:childTnLst>
                                    <p:anim calcmode="lin" valueType="num">
                                      <p:cBhvr additive="base">
                                        <p:cTn id="117" dur="500"/>
                                        <p:tgtEl>
                                          <p:spTgt spid="55"/>
                                        </p:tgtEl>
                                        <p:attrNameLst>
                                          <p:attrName>ppt_x</p:attrName>
                                        </p:attrNameLst>
                                      </p:cBhvr>
                                      <p:tavLst>
                                        <p:tav tm="0">
                                          <p:val>
                                            <p:strVal val="ppt_x"/>
                                          </p:val>
                                        </p:tav>
                                        <p:tav tm="100000">
                                          <p:val>
                                            <p:strVal val="ppt_x"/>
                                          </p:val>
                                        </p:tav>
                                      </p:tavLst>
                                    </p:anim>
                                    <p:anim calcmode="lin" valueType="num">
                                      <p:cBhvr additive="base">
                                        <p:cTn id="118" dur="500"/>
                                        <p:tgtEl>
                                          <p:spTgt spid="55"/>
                                        </p:tgtEl>
                                        <p:attrNameLst>
                                          <p:attrName>ppt_y</p:attrName>
                                        </p:attrNameLst>
                                      </p:cBhvr>
                                      <p:tavLst>
                                        <p:tav tm="0">
                                          <p:val>
                                            <p:strVal val="ppt_y"/>
                                          </p:val>
                                        </p:tav>
                                        <p:tav tm="100000">
                                          <p:val>
                                            <p:strVal val="1+ppt_h/2"/>
                                          </p:val>
                                        </p:tav>
                                      </p:tavLst>
                                    </p:anim>
                                    <p:set>
                                      <p:cBhvr>
                                        <p:cTn id="119" dur="1" fill="hold">
                                          <p:stCondLst>
                                            <p:cond delay="499"/>
                                          </p:stCondLst>
                                        </p:cTn>
                                        <p:tgtEl>
                                          <p:spTgt spid="55"/>
                                        </p:tgtEl>
                                        <p:attrNameLst>
                                          <p:attrName>style.visibility</p:attrName>
                                        </p:attrNameLst>
                                      </p:cBhvr>
                                      <p:to>
                                        <p:strVal val="hidden"/>
                                      </p:to>
                                    </p:set>
                                  </p:childTnLst>
                                </p:cTn>
                              </p:par>
                              <p:par>
                                <p:cTn id="120" presetID="64" presetClass="path" presetSubtype="0" accel="50000" decel="50000" fill="hold" nodeType="withEffect">
                                  <p:stCondLst>
                                    <p:cond delay="0"/>
                                  </p:stCondLst>
                                  <p:childTnLst>
                                    <p:animMotion origin="layout" path="M -0.02916 0.04259 L -0.03142 -0.13936 " pathEditMode="relative" rAng="0" ptsTypes="AA">
                                      <p:cBhvr>
                                        <p:cTn id="121" dur="1000" fill="hold"/>
                                        <p:tgtEl>
                                          <p:spTgt spid="42"/>
                                        </p:tgtEl>
                                        <p:attrNameLst>
                                          <p:attrName>ppt_x</p:attrName>
                                          <p:attrName>ppt_y</p:attrName>
                                        </p:attrNameLst>
                                      </p:cBhvr>
                                      <p:rCtr x="-122" y="-9097"/>
                                    </p:animMotion>
                                  </p:childTnLst>
                                </p:cTn>
                              </p:par>
                              <p:par>
                                <p:cTn id="122" presetID="64" presetClass="path" presetSubtype="0" accel="50000" decel="50000" fill="hold" nodeType="withEffect">
                                  <p:stCondLst>
                                    <p:cond delay="0"/>
                                  </p:stCondLst>
                                  <p:childTnLst>
                                    <p:animMotion origin="layout" path="M -0.03055 0.0419 L -0.03281 -0.23796 " pathEditMode="fixed" rAng="0" ptsTypes="AA">
                                      <p:cBhvr>
                                        <p:cTn id="123" dur="1000" fill="hold"/>
                                        <p:tgtEl>
                                          <p:spTgt spid="56"/>
                                        </p:tgtEl>
                                        <p:attrNameLst>
                                          <p:attrName>ppt_x</p:attrName>
                                          <p:attrName>ppt_y</p:attrName>
                                        </p:attrNameLst>
                                      </p:cBhvr>
                                      <p:rCtr x="-122" y="-14005"/>
                                    </p:animMotion>
                                  </p:childTnLst>
                                </p:cTn>
                              </p:par>
                            </p:childTnLst>
                          </p:cTn>
                        </p:par>
                        <p:par>
                          <p:cTn id="124" fill="hold">
                            <p:stCondLst>
                              <p:cond delay="15050"/>
                            </p:stCondLst>
                            <p:childTnLst>
                              <p:par>
                                <p:cTn id="125" presetID="2" presetClass="exit" presetSubtype="4" fill="hold" nodeType="afterEffect">
                                  <p:stCondLst>
                                    <p:cond delay="0"/>
                                  </p:stCondLst>
                                  <p:childTnLst>
                                    <p:anim calcmode="lin" valueType="num">
                                      <p:cBhvr additive="base">
                                        <p:cTn id="126" dur="500"/>
                                        <p:tgtEl>
                                          <p:spTgt spid="42"/>
                                        </p:tgtEl>
                                        <p:attrNameLst>
                                          <p:attrName>ppt_x</p:attrName>
                                        </p:attrNameLst>
                                      </p:cBhvr>
                                      <p:tavLst>
                                        <p:tav tm="0">
                                          <p:val>
                                            <p:strVal val="ppt_x"/>
                                          </p:val>
                                        </p:tav>
                                        <p:tav tm="100000">
                                          <p:val>
                                            <p:strVal val="ppt_x"/>
                                          </p:val>
                                        </p:tav>
                                      </p:tavLst>
                                    </p:anim>
                                    <p:anim calcmode="lin" valueType="num">
                                      <p:cBhvr additive="base">
                                        <p:cTn id="127" dur="500"/>
                                        <p:tgtEl>
                                          <p:spTgt spid="42"/>
                                        </p:tgtEl>
                                        <p:attrNameLst>
                                          <p:attrName>ppt_y</p:attrName>
                                        </p:attrNameLst>
                                      </p:cBhvr>
                                      <p:tavLst>
                                        <p:tav tm="0">
                                          <p:val>
                                            <p:strVal val="ppt_y"/>
                                          </p:val>
                                        </p:tav>
                                        <p:tav tm="100000">
                                          <p:val>
                                            <p:strVal val="1+ppt_h/2"/>
                                          </p:val>
                                        </p:tav>
                                      </p:tavLst>
                                    </p:anim>
                                    <p:set>
                                      <p:cBhvr>
                                        <p:cTn id="128" dur="1" fill="hold">
                                          <p:stCondLst>
                                            <p:cond delay="499"/>
                                          </p:stCondLst>
                                        </p:cTn>
                                        <p:tgtEl>
                                          <p:spTgt spid="42"/>
                                        </p:tgtEl>
                                        <p:attrNameLst>
                                          <p:attrName>style.visibility</p:attrName>
                                        </p:attrNameLst>
                                      </p:cBhvr>
                                      <p:to>
                                        <p:strVal val="hidden"/>
                                      </p:to>
                                    </p:set>
                                  </p:childTnLst>
                                </p:cTn>
                              </p:par>
                              <p:par>
                                <p:cTn id="129" presetID="2" presetClass="exit" presetSubtype="4" fill="hold" nodeType="withEffect">
                                  <p:stCondLst>
                                    <p:cond delay="0"/>
                                  </p:stCondLst>
                                  <p:childTnLst>
                                    <p:anim calcmode="lin" valueType="num">
                                      <p:cBhvr additive="base">
                                        <p:cTn id="130" dur="500"/>
                                        <p:tgtEl>
                                          <p:spTgt spid="56"/>
                                        </p:tgtEl>
                                        <p:attrNameLst>
                                          <p:attrName>ppt_x</p:attrName>
                                        </p:attrNameLst>
                                      </p:cBhvr>
                                      <p:tavLst>
                                        <p:tav tm="0">
                                          <p:val>
                                            <p:strVal val="ppt_x"/>
                                          </p:val>
                                        </p:tav>
                                        <p:tav tm="100000">
                                          <p:val>
                                            <p:strVal val="ppt_x"/>
                                          </p:val>
                                        </p:tav>
                                      </p:tavLst>
                                    </p:anim>
                                    <p:anim calcmode="lin" valueType="num">
                                      <p:cBhvr additive="base">
                                        <p:cTn id="131" dur="500"/>
                                        <p:tgtEl>
                                          <p:spTgt spid="56"/>
                                        </p:tgtEl>
                                        <p:attrNameLst>
                                          <p:attrName>ppt_y</p:attrName>
                                        </p:attrNameLst>
                                      </p:cBhvr>
                                      <p:tavLst>
                                        <p:tav tm="0">
                                          <p:val>
                                            <p:strVal val="ppt_y"/>
                                          </p:val>
                                        </p:tav>
                                        <p:tav tm="100000">
                                          <p:val>
                                            <p:strVal val="1+ppt_h/2"/>
                                          </p:val>
                                        </p:tav>
                                      </p:tavLst>
                                    </p:anim>
                                    <p:set>
                                      <p:cBhvr>
                                        <p:cTn id="132" dur="1" fill="hold">
                                          <p:stCondLst>
                                            <p:cond delay="499"/>
                                          </p:stCondLst>
                                        </p:cTn>
                                        <p:tgtEl>
                                          <p:spTgt spid="56"/>
                                        </p:tgtEl>
                                        <p:attrNameLst>
                                          <p:attrName>style.visibility</p:attrName>
                                        </p:attrNameLst>
                                      </p:cBhvr>
                                      <p:to>
                                        <p:strVal val="hidden"/>
                                      </p:to>
                                    </p:set>
                                  </p:childTnLst>
                                </p:cTn>
                              </p:par>
                              <p:par>
                                <p:cTn id="133" presetID="64" presetClass="path" presetSubtype="0" accel="50000" decel="50000" fill="hold" nodeType="withEffect">
                                  <p:stCondLst>
                                    <p:cond delay="0"/>
                                  </p:stCondLst>
                                  <p:childTnLst>
                                    <p:animMotion origin="layout" path="M -0.04896 0.04351 L -0.05122 -0.13843 " pathEditMode="relative" rAng="0" ptsTypes="AA">
                                      <p:cBhvr>
                                        <p:cTn id="134" dur="1000" fill="hold"/>
                                        <p:tgtEl>
                                          <p:spTgt spid="44"/>
                                        </p:tgtEl>
                                        <p:attrNameLst>
                                          <p:attrName>ppt_x</p:attrName>
                                          <p:attrName>ppt_y</p:attrName>
                                        </p:attrNameLst>
                                      </p:cBhvr>
                                      <p:rCtr x="-122" y="-9097"/>
                                    </p:animMotion>
                                  </p:childTnLst>
                                </p:cTn>
                              </p:par>
                              <p:par>
                                <p:cTn id="135" presetID="64" presetClass="path" presetSubtype="0" accel="50000" decel="50000" fill="hold" nodeType="withEffect">
                                  <p:stCondLst>
                                    <p:cond delay="0"/>
                                  </p:stCondLst>
                                  <p:childTnLst>
                                    <p:animMotion origin="layout" path="M -0.05053 0.04098 L -0.05278 -0.23888 " pathEditMode="fixed" rAng="0" ptsTypes="AA">
                                      <p:cBhvr>
                                        <p:cTn id="136" dur="1000" fill="hold"/>
                                        <p:tgtEl>
                                          <p:spTgt spid="58"/>
                                        </p:tgtEl>
                                        <p:attrNameLst>
                                          <p:attrName>ppt_x</p:attrName>
                                          <p:attrName>ppt_y</p:attrName>
                                        </p:attrNameLst>
                                      </p:cBhvr>
                                      <p:rCtr x="-122" y="-14005"/>
                                    </p:animMotion>
                                  </p:childTnLst>
                                </p:cTn>
                              </p:par>
                            </p:childTnLst>
                          </p:cTn>
                        </p:par>
                        <p:par>
                          <p:cTn id="137" fill="hold">
                            <p:stCondLst>
                              <p:cond delay="16050"/>
                            </p:stCondLst>
                            <p:childTnLst>
                              <p:par>
                                <p:cTn id="138" presetID="2" presetClass="exit" presetSubtype="4" fill="hold" nodeType="afterEffect">
                                  <p:stCondLst>
                                    <p:cond delay="0"/>
                                  </p:stCondLst>
                                  <p:childTnLst>
                                    <p:anim calcmode="lin" valueType="num">
                                      <p:cBhvr additive="base">
                                        <p:cTn id="139" dur="500"/>
                                        <p:tgtEl>
                                          <p:spTgt spid="44"/>
                                        </p:tgtEl>
                                        <p:attrNameLst>
                                          <p:attrName>ppt_x</p:attrName>
                                        </p:attrNameLst>
                                      </p:cBhvr>
                                      <p:tavLst>
                                        <p:tav tm="0">
                                          <p:val>
                                            <p:strVal val="ppt_x"/>
                                          </p:val>
                                        </p:tav>
                                        <p:tav tm="100000">
                                          <p:val>
                                            <p:strVal val="ppt_x"/>
                                          </p:val>
                                        </p:tav>
                                      </p:tavLst>
                                    </p:anim>
                                    <p:anim calcmode="lin" valueType="num">
                                      <p:cBhvr additive="base">
                                        <p:cTn id="140" dur="500"/>
                                        <p:tgtEl>
                                          <p:spTgt spid="44"/>
                                        </p:tgtEl>
                                        <p:attrNameLst>
                                          <p:attrName>ppt_y</p:attrName>
                                        </p:attrNameLst>
                                      </p:cBhvr>
                                      <p:tavLst>
                                        <p:tav tm="0">
                                          <p:val>
                                            <p:strVal val="ppt_y"/>
                                          </p:val>
                                        </p:tav>
                                        <p:tav tm="100000">
                                          <p:val>
                                            <p:strVal val="1+ppt_h/2"/>
                                          </p:val>
                                        </p:tav>
                                      </p:tavLst>
                                    </p:anim>
                                    <p:set>
                                      <p:cBhvr>
                                        <p:cTn id="141" dur="1" fill="hold">
                                          <p:stCondLst>
                                            <p:cond delay="499"/>
                                          </p:stCondLst>
                                        </p:cTn>
                                        <p:tgtEl>
                                          <p:spTgt spid="44"/>
                                        </p:tgtEl>
                                        <p:attrNameLst>
                                          <p:attrName>style.visibility</p:attrName>
                                        </p:attrNameLst>
                                      </p:cBhvr>
                                      <p:to>
                                        <p:strVal val="hidden"/>
                                      </p:to>
                                    </p:set>
                                  </p:childTnLst>
                                </p:cTn>
                              </p:par>
                              <p:par>
                                <p:cTn id="142" presetID="2" presetClass="exit" presetSubtype="4" fill="hold" nodeType="withEffect">
                                  <p:stCondLst>
                                    <p:cond delay="0"/>
                                  </p:stCondLst>
                                  <p:childTnLst>
                                    <p:anim calcmode="lin" valueType="num">
                                      <p:cBhvr additive="base">
                                        <p:cTn id="143" dur="500"/>
                                        <p:tgtEl>
                                          <p:spTgt spid="58"/>
                                        </p:tgtEl>
                                        <p:attrNameLst>
                                          <p:attrName>ppt_x</p:attrName>
                                        </p:attrNameLst>
                                      </p:cBhvr>
                                      <p:tavLst>
                                        <p:tav tm="0">
                                          <p:val>
                                            <p:strVal val="ppt_x"/>
                                          </p:val>
                                        </p:tav>
                                        <p:tav tm="100000">
                                          <p:val>
                                            <p:strVal val="ppt_x"/>
                                          </p:val>
                                        </p:tav>
                                      </p:tavLst>
                                    </p:anim>
                                    <p:anim calcmode="lin" valueType="num">
                                      <p:cBhvr additive="base">
                                        <p:cTn id="144" dur="500"/>
                                        <p:tgtEl>
                                          <p:spTgt spid="58"/>
                                        </p:tgtEl>
                                        <p:attrNameLst>
                                          <p:attrName>ppt_y</p:attrName>
                                        </p:attrNameLst>
                                      </p:cBhvr>
                                      <p:tavLst>
                                        <p:tav tm="0">
                                          <p:val>
                                            <p:strVal val="ppt_y"/>
                                          </p:val>
                                        </p:tav>
                                        <p:tav tm="100000">
                                          <p:val>
                                            <p:strVal val="1+ppt_h/2"/>
                                          </p:val>
                                        </p:tav>
                                      </p:tavLst>
                                    </p:anim>
                                    <p:set>
                                      <p:cBhvr>
                                        <p:cTn id="145" dur="1" fill="hold">
                                          <p:stCondLst>
                                            <p:cond delay="499"/>
                                          </p:stCondLst>
                                        </p:cTn>
                                        <p:tgtEl>
                                          <p:spTgt spid="58"/>
                                        </p:tgtEl>
                                        <p:attrNameLst>
                                          <p:attrName>style.visibility</p:attrName>
                                        </p:attrNameLst>
                                      </p:cBhvr>
                                      <p:to>
                                        <p:strVal val="hidden"/>
                                      </p:to>
                                    </p:set>
                                  </p:childTnLst>
                                </p:cTn>
                              </p:par>
                            </p:childTnLst>
                          </p:cTn>
                        </p:par>
                        <p:par>
                          <p:cTn id="146" fill="hold">
                            <p:stCondLst>
                              <p:cond delay="16550"/>
                            </p:stCondLst>
                            <p:childTnLst>
                              <p:par>
                                <p:cTn id="147" presetID="22" presetClass="entr" presetSubtype="8" fill="hold" grpId="0" nodeType="afterEffect">
                                  <p:stCondLst>
                                    <p:cond delay="0"/>
                                  </p:stCondLst>
                                  <p:iterate type="lt">
                                    <p:tmPct val="10000"/>
                                  </p:iterate>
                                  <p:childTnLst>
                                    <p:set>
                                      <p:cBhvr>
                                        <p:cTn id="148" dur="1" fill="hold">
                                          <p:stCondLst>
                                            <p:cond delay="0"/>
                                          </p:stCondLst>
                                        </p:cTn>
                                        <p:tgtEl>
                                          <p:spTgt spid="97"/>
                                        </p:tgtEl>
                                        <p:attrNameLst>
                                          <p:attrName>style.visibility</p:attrName>
                                        </p:attrNameLst>
                                      </p:cBhvr>
                                      <p:to>
                                        <p:strVal val="visible"/>
                                      </p:to>
                                    </p:set>
                                    <p:animEffect transition="in" filter="wipe(left)">
                                      <p:cBhvr>
                                        <p:cTn id="149" dur="500"/>
                                        <p:tgtEl>
                                          <p:spTgt spid="97"/>
                                        </p:tgtEl>
                                      </p:cBhvr>
                                    </p:animEffect>
                                  </p:childTnLst>
                                </p:cTn>
                              </p:par>
                              <p:par>
                                <p:cTn id="150" presetID="1" presetClass="entr" presetSubtype="0" fill="hold" grpId="1" nodeType="withEffect">
                                  <p:stCondLst>
                                    <p:cond delay="0"/>
                                  </p:stCondLst>
                                  <p:iterate type="lt">
                                    <p:tmAbs val="0"/>
                                  </p:iterate>
                                  <p:childTnLst>
                                    <p:set>
                                      <p:cBhvr>
                                        <p:cTn id="151" dur="1" fill="hold">
                                          <p:stCondLst>
                                            <p:cond delay="11999"/>
                                          </p:stCondLst>
                                        </p:cTn>
                                        <p:tgtEl>
                                          <p:spTgt spid="97"/>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5" name="cpL01S02_Clip_2_1.wav"/>
                                        </p:tgtEl>
                                      </p:cMediaNode>
                                    </p:audio>
                                  </p:subTnLst>
                                </p:cTn>
                              </p:par>
                            </p:childTnLst>
                          </p:cTn>
                        </p:par>
                        <p:par>
                          <p:cTn id="152" fill="hold">
                            <p:stCondLst>
                              <p:cond delay="28550"/>
                            </p:stCondLst>
                            <p:childTnLst>
                              <p:par>
                                <p:cTn id="153" presetID="22" presetClass="entr" presetSubtype="8" fill="hold" grpId="0" nodeType="afterEffect">
                                  <p:stCondLst>
                                    <p:cond delay="0"/>
                                  </p:stCondLst>
                                  <p:iterate type="lt">
                                    <p:tmPct val="10000"/>
                                  </p:iterate>
                                  <p:childTnLst>
                                    <p:set>
                                      <p:cBhvr>
                                        <p:cTn id="154" dur="1" fill="hold">
                                          <p:stCondLst>
                                            <p:cond delay="0"/>
                                          </p:stCondLst>
                                        </p:cTn>
                                        <p:tgtEl>
                                          <p:spTgt spid="116"/>
                                        </p:tgtEl>
                                        <p:attrNameLst>
                                          <p:attrName>style.visibility</p:attrName>
                                        </p:attrNameLst>
                                      </p:cBhvr>
                                      <p:to>
                                        <p:strVal val="visible"/>
                                      </p:to>
                                    </p:set>
                                    <p:animEffect transition="in" filter="wipe(left)">
                                      <p:cBhvr>
                                        <p:cTn id="155" dur="500"/>
                                        <p:tgtEl>
                                          <p:spTgt spid="116"/>
                                        </p:tgtEl>
                                      </p:cBhvr>
                                    </p:animEffect>
                                  </p:childTnLst>
                                </p:cTn>
                              </p:par>
                              <p:par>
                                <p:cTn id="156" presetID="1" presetClass="entr" presetSubtype="0" fill="hold" grpId="1" nodeType="withEffect">
                                  <p:stCondLst>
                                    <p:cond delay="0"/>
                                  </p:stCondLst>
                                  <p:iterate type="lt">
                                    <p:tmAbs val="0"/>
                                  </p:iterate>
                                  <p:childTnLst>
                                    <p:set>
                                      <p:cBhvr>
                                        <p:cTn id="157" dur="1" fill="hold">
                                          <p:stCondLst>
                                            <p:cond delay="11999"/>
                                          </p:stCondLst>
                                        </p:cTn>
                                        <p:tgtEl>
                                          <p:spTgt spid="116"/>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5" name="cpL01S02_Clip_2_1.wav"/>
                                        </p:tgtEl>
                                      </p:cMediaNode>
                                    </p:audio>
                                  </p:subTnLst>
                                </p:cTn>
                              </p:par>
                            </p:childTnLst>
                          </p:cTn>
                        </p:par>
                        <p:par>
                          <p:cTn id="158" fill="hold">
                            <p:stCondLst>
                              <p:cond delay="40550"/>
                            </p:stCondLst>
                            <p:childTnLst>
                              <p:par>
                                <p:cTn id="159" presetID="22" presetClass="entr" presetSubtype="8" fill="hold" grpId="0" nodeType="afterEffect">
                                  <p:stCondLst>
                                    <p:cond delay="0"/>
                                  </p:stCondLst>
                                  <p:iterate type="lt">
                                    <p:tmPct val="10000"/>
                                  </p:iterate>
                                  <p:childTnLst>
                                    <p:set>
                                      <p:cBhvr>
                                        <p:cTn id="160" dur="1" fill="hold">
                                          <p:stCondLst>
                                            <p:cond delay="0"/>
                                          </p:stCondLst>
                                        </p:cTn>
                                        <p:tgtEl>
                                          <p:spTgt spid="119"/>
                                        </p:tgtEl>
                                        <p:attrNameLst>
                                          <p:attrName>style.visibility</p:attrName>
                                        </p:attrNameLst>
                                      </p:cBhvr>
                                      <p:to>
                                        <p:strVal val="visible"/>
                                      </p:to>
                                    </p:set>
                                    <p:animEffect transition="in" filter="wipe(left)">
                                      <p:cBhvr>
                                        <p:cTn id="161" dur="500"/>
                                        <p:tgtEl>
                                          <p:spTgt spid="119"/>
                                        </p:tgtEl>
                                      </p:cBhvr>
                                    </p:animEffect>
                                  </p:childTnLst>
                                </p:cTn>
                              </p:par>
                              <p:par>
                                <p:cTn id="162" presetID="1" presetClass="entr" presetSubtype="0" fill="hold" grpId="1" nodeType="withEffect">
                                  <p:stCondLst>
                                    <p:cond delay="0"/>
                                  </p:stCondLst>
                                  <p:iterate type="lt">
                                    <p:tmAbs val="0"/>
                                  </p:iterate>
                                  <p:childTnLst>
                                    <p:set>
                                      <p:cBhvr>
                                        <p:cTn id="163" dur="1" fill="hold">
                                          <p:stCondLst>
                                            <p:cond delay="11999"/>
                                          </p:stCondLst>
                                        </p:cTn>
                                        <p:tgtEl>
                                          <p:spTgt spid="119"/>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5" name="cpL01S02_Clip_2_1.wav"/>
                                        </p:tgtEl>
                                      </p:cMediaNode>
                                    </p:audio>
                                  </p:subTnLst>
                                </p:cTn>
                              </p:par>
                              <p:par>
                                <p:cTn id="164" presetID="2" presetClass="entr" presetSubtype="8" fill="hold" grpId="0" nodeType="withEffect">
                                  <p:stCondLst>
                                    <p:cond delay="1250"/>
                                  </p:stCondLst>
                                  <p:iterate type="lt">
                                    <p:tmPct val="0"/>
                                  </p:iterate>
                                  <p:childTnLst>
                                    <p:set>
                                      <p:cBhvr>
                                        <p:cTn id="165" dur="1" fill="hold">
                                          <p:stCondLst>
                                            <p:cond delay="0"/>
                                          </p:stCondLst>
                                        </p:cTn>
                                        <p:tgtEl>
                                          <p:spTgt spid="122"/>
                                        </p:tgtEl>
                                        <p:attrNameLst>
                                          <p:attrName>style.visibility</p:attrName>
                                        </p:attrNameLst>
                                      </p:cBhvr>
                                      <p:to>
                                        <p:strVal val="visible"/>
                                      </p:to>
                                    </p:set>
                                    <p:anim calcmode="lin" valueType="num">
                                      <p:cBhvr additive="base">
                                        <p:cTn id="166" dur="500" fill="hold"/>
                                        <p:tgtEl>
                                          <p:spTgt spid="122"/>
                                        </p:tgtEl>
                                        <p:attrNameLst>
                                          <p:attrName>ppt_x</p:attrName>
                                        </p:attrNameLst>
                                      </p:cBhvr>
                                      <p:tavLst>
                                        <p:tav tm="0">
                                          <p:val>
                                            <p:strVal val="0-#ppt_w/2"/>
                                          </p:val>
                                        </p:tav>
                                        <p:tav tm="100000">
                                          <p:val>
                                            <p:strVal val="#ppt_x"/>
                                          </p:val>
                                        </p:tav>
                                      </p:tavLst>
                                    </p:anim>
                                    <p:anim calcmode="lin" valueType="num">
                                      <p:cBhvr additive="base">
                                        <p:cTn id="167" dur="500" fill="hold"/>
                                        <p:tgtEl>
                                          <p:spTgt spid="1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4"/>
                                            </p:cond>
                                          </p:stCondLst>
                                          <p:endCondLst>
                                            <p:cond evt="onStopAudio" delay="0">
                                              <p:tgtEl>
                                                <p:sldTgt/>
                                              </p:tgtEl>
                                            </p:cond>
                                          </p:endCondLst>
                                        </p:cTn>
                                        <p:tgtEl>
                                          <p:sndTgt r:embed="rId2" name="WhizzLeft.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8" restart="whenNotActive" fill="hold" evtFilter="cancelBubble" nodeType="interactiveSeq">
                <p:stCondLst>
                  <p:cond evt="onClick" delay="0">
                    <p:tgtEl>
                      <p:spTgt spid="5"/>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grpId="1" nodeType="clickEffect">
                                  <p:stCondLst>
                                    <p:cond delay="0"/>
                                  </p:stCondLst>
                                  <p:iterate type="lt">
                                    <p:tmPct val="0"/>
                                  </p:iterate>
                                  <p:childTnLst>
                                    <p:animEffect transition="out" filter="fade">
                                      <p:cBhvr>
                                        <p:cTn id="172" dur="500" tmFilter="0, 0; .2, .5; .8, .5; 1, 0"/>
                                        <p:tgtEl>
                                          <p:spTgt spid="5"/>
                                        </p:tgtEl>
                                      </p:cBhvr>
                                    </p:animEffect>
                                    <p:animScale>
                                      <p:cBhvr>
                                        <p:cTn id="173" dur="250" autoRev="1" fill="hold"/>
                                        <p:tgtEl>
                                          <p:spTgt spid="5"/>
                                        </p:tgtEl>
                                      </p:cBhvr>
                                      <p:by x="105000" y="105000"/>
                                    </p:animScale>
                                  </p:childTnLst>
                                </p:cTn>
                              </p:par>
                              <p:par>
                                <p:cTn id="174" presetID="9" presetClass="entr" presetSubtype="0" fill="hold" grpId="1" nodeType="withEffect">
                                  <p:stCondLst>
                                    <p:cond delay="0"/>
                                  </p:stCondLst>
                                  <p:childTnLst>
                                    <p:set>
                                      <p:cBhvr>
                                        <p:cTn id="175" dur="1" fill="hold">
                                          <p:stCondLst>
                                            <p:cond delay="0"/>
                                          </p:stCondLst>
                                        </p:cTn>
                                        <p:tgtEl>
                                          <p:spTgt spid="16"/>
                                        </p:tgtEl>
                                        <p:attrNameLst>
                                          <p:attrName>style.visibility</p:attrName>
                                        </p:attrNameLst>
                                      </p:cBhvr>
                                      <p:to>
                                        <p:strVal val="visible"/>
                                      </p:to>
                                    </p:set>
                                    <p:animEffect transition="in" filter="dissolve">
                                      <p:cBhvr>
                                        <p:cTn id="176" dur="500"/>
                                        <p:tgtEl>
                                          <p:spTgt spid="16"/>
                                        </p:tgtEl>
                                      </p:cBhvr>
                                    </p:animEffect>
                                  </p:childTnLst>
                                </p:cTn>
                              </p:par>
                            </p:childTnLst>
                          </p:cTn>
                        </p:par>
                        <p:par>
                          <p:cTn id="177" fill="hold">
                            <p:stCondLst>
                              <p:cond delay="500"/>
                            </p:stCondLst>
                            <p:childTnLst>
                              <p:par>
                                <p:cTn id="178" presetID="22" presetClass="entr" presetSubtype="8" fill="hold" grpId="0" nodeType="afterEffect">
                                  <p:stCondLst>
                                    <p:cond delay="0"/>
                                  </p:stCondLst>
                                  <p:iterate type="lt">
                                    <p:tmPct val="10000"/>
                                  </p:iterate>
                                  <p:childTnLst>
                                    <p:set>
                                      <p:cBhvr>
                                        <p:cTn id="179" dur="1" fill="hold">
                                          <p:stCondLst>
                                            <p:cond delay="0"/>
                                          </p:stCondLst>
                                        </p:cTn>
                                        <p:tgtEl>
                                          <p:spTgt spid="29"/>
                                        </p:tgtEl>
                                        <p:attrNameLst>
                                          <p:attrName>style.visibility</p:attrName>
                                        </p:attrNameLst>
                                      </p:cBhvr>
                                      <p:to>
                                        <p:strVal val="visible"/>
                                      </p:to>
                                    </p:set>
                                    <p:animEffect transition="in" filter="wipe(left)">
                                      <p:cBhvr>
                                        <p:cTn id="180" dur="1000"/>
                                        <p:tgtEl>
                                          <p:spTgt spid="29"/>
                                        </p:tgtEl>
                                      </p:cBhvr>
                                    </p:animEffect>
                                  </p:childTnLst>
                                </p:cTn>
                              </p:par>
                              <p:par>
                                <p:cTn id="181" presetID="1" presetClass="entr" presetSubtype="0" fill="hold" grpId="1" nodeType="withEffect">
                                  <p:stCondLst>
                                    <p:cond delay="0"/>
                                  </p:stCondLst>
                                  <p:iterate type="lt">
                                    <p:tmAbs val="0"/>
                                  </p:iterate>
                                  <p:childTnLst>
                                    <p:set>
                                      <p:cBhvr>
                                        <p:cTn id="182"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cpL01S02_Clip_2.wav"/>
                                        </p:tgtEl>
                                      </p:cMediaNode>
                                    </p:audio>
                                  </p:subTnLst>
                                </p:cTn>
                              </p:par>
                              <p:par>
                                <p:cTn id="183" presetID="64" presetClass="path" presetSubtype="0" accel="50000" decel="50000" fill="hold" nodeType="withEffect">
                                  <p:stCondLst>
                                    <p:cond delay="0"/>
                                  </p:stCondLst>
                                  <p:childTnLst>
                                    <p:animMotion origin="layout" path="M 0.08889 0.04236 L 0.08663 -0.13959 " pathEditMode="relative" rAng="0" ptsTypes="AA">
                                      <p:cBhvr>
                                        <p:cTn id="184" dur="1000" fill="hold"/>
                                        <p:tgtEl>
                                          <p:spTgt spid="37"/>
                                        </p:tgtEl>
                                        <p:attrNameLst>
                                          <p:attrName>ppt_x</p:attrName>
                                          <p:attrName>ppt_y</p:attrName>
                                        </p:attrNameLst>
                                      </p:cBhvr>
                                      <p:rCtr x="-122" y="-9097"/>
                                    </p:animMotion>
                                  </p:childTnLst>
                                </p:cTn>
                              </p:par>
                              <p:par>
                                <p:cTn id="185" presetID="64" presetClass="path" presetSubtype="0" accel="50000" decel="50000" fill="hold" nodeType="withEffect">
                                  <p:stCondLst>
                                    <p:cond delay="0"/>
                                  </p:stCondLst>
                                  <p:childTnLst>
                                    <p:animMotion origin="layout" path="M 0.08732 0.04101 L 0.08507 -0.23885 " pathEditMode="fixed" rAng="0" ptsTypes="AA">
                                      <p:cBhvr>
                                        <p:cTn id="186" dur="1000" fill="hold"/>
                                        <p:tgtEl>
                                          <p:spTgt spid="50"/>
                                        </p:tgtEl>
                                        <p:attrNameLst>
                                          <p:attrName>ppt_x</p:attrName>
                                          <p:attrName>ppt_y</p:attrName>
                                        </p:attrNameLst>
                                      </p:cBhvr>
                                      <p:rCtr x="-122" y="-14005"/>
                                    </p:animMotion>
                                  </p:childTnLst>
                                </p:cTn>
                              </p:par>
                            </p:childTnLst>
                          </p:cTn>
                        </p:par>
                        <p:par>
                          <p:cTn id="187" fill="hold">
                            <p:stCondLst>
                              <p:cond delay="3200"/>
                            </p:stCondLst>
                            <p:childTnLst>
                              <p:par>
                                <p:cTn id="188" presetID="2" presetClass="exit" presetSubtype="4" fill="hold" nodeType="afterEffect">
                                  <p:stCondLst>
                                    <p:cond delay="0"/>
                                  </p:stCondLst>
                                  <p:childTnLst>
                                    <p:anim calcmode="lin" valueType="num">
                                      <p:cBhvr additive="base">
                                        <p:cTn id="189" dur="500"/>
                                        <p:tgtEl>
                                          <p:spTgt spid="37"/>
                                        </p:tgtEl>
                                        <p:attrNameLst>
                                          <p:attrName>ppt_x</p:attrName>
                                        </p:attrNameLst>
                                      </p:cBhvr>
                                      <p:tavLst>
                                        <p:tav tm="0">
                                          <p:val>
                                            <p:strVal val="ppt_x"/>
                                          </p:val>
                                        </p:tav>
                                        <p:tav tm="100000">
                                          <p:val>
                                            <p:strVal val="ppt_x"/>
                                          </p:val>
                                        </p:tav>
                                      </p:tavLst>
                                    </p:anim>
                                    <p:anim calcmode="lin" valueType="num">
                                      <p:cBhvr additive="base">
                                        <p:cTn id="190" dur="500"/>
                                        <p:tgtEl>
                                          <p:spTgt spid="37"/>
                                        </p:tgtEl>
                                        <p:attrNameLst>
                                          <p:attrName>ppt_y</p:attrName>
                                        </p:attrNameLst>
                                      </p:cBhvr>
                                      <p:tavLst>
                                        <p:tav tm="0">
                                          <p:val>
                                            <p:strVal val="ppt_y"/>
                                          </p:val>
                                        </p:tav>
                                        <p:tav tm="100000">
                                          <p:val>
                                            <p:strVal val="1+ppt_h/2"/>
                                          </p:val>
                                        </p:tav>
                                      </p:tavLst>
                                    </p:anim>
                                    <p:set>
                                      <p:cBhvr>
                                        <p:cTn id="191" dur="1" fill="hold">
                                          <p:stCondLst>
                                            <p:cond delay="499"/>
                                          </p:stCondLst>
                                        </p:cTn>
                                        <p:tgtEl>
                                          <p:spTgt spid="37"/>
                                        </p:tgtEl>
                                        <p:attrNameLst>
                                          <p:attrName>style.visibility</p:attrName>
                                        </p:attrNameLst>
                                      </p:cBhvr>
                                      <p:to>
                                        <p:strVal val="hidden"/>
                                      </p:to>
                                    </p:set>
                                  </p:childTnLst>
                                </p:cTn>
                              </p:par>
                              <p:par>
                                <p:cTn id="192" presetID="2" presetClass="exit" presetSubtype="4" fill="hold" nodeType="withEffect">
                                  <p:stCondLst>
                                    <p:cond delay="0"/>
                                  </p:stCondLst>
                                  <p:childTnLst>
                                    <p:anim calcmode="lin" valueType="num">
                                      <p:cBhvr additive="base">
                                        <p:cTn id="193" dur="500"/>
                                        <p:tgtEl>
                                          <p:spTgt spid="50"/>
                                        </p:tgtEl>
                                        <p:attrNameLst>
                                          <p:attrName>ppt_x</p:attrName>
                                        </p:attrNameLst>
                                      </p:cBhvr>
                                      <p:tavLst>
                                        <p:tav tm="0">
                                          <p:val>
                                            <p:strVal val="ppt_x"/>
                                          </p:val>
                                        </p:tav>
                                        <p:tav tm="100000">
                                          <p:val>
                                            <p:strVal val="ppt_x"/>
                                          </p:val>
                                        </p:tav>
                                      </p:tavLst>
                                    </p:anim>
                                    <p:anim calcmode="lin" valueType="num">
                                      <p:cBhvr additive="base">
                                        <p:cTn id="194" dur="500"/>
                                        <p:tgtEl>
                                          <p:spTgt spid="50"/>
                                        </p:tgtEl>
                                        <p:attrNameLst>
                                          <p:attrName>ppt_y</p:attrName>
                                        </p:attrNameLst>
                                      </p:cBhvr>
                                      <p:tavLst>
                                        <p:tav tm="0">
                                          <p:val>
                                            <p:strVal val="ppt_y"/>
                                          </p:val>
                                        </p:tav>
                                        <p:tav tm="100000">
                                          <p:val>
                                            <p:strVal val="1+ppt_h/2"/>
                                          </p:val>
                                        </p:tav>
                                      </p:tavLst>
                                    </p:anim>
                                    <p:set>
                                      <p:cBhvr>
                                        <p:cTn id="195" dur="1" fill="hold">
                                          <p:stCondLst>
                                            <p:cond delay="499"/>
                                          </p:stCondLst>
                                        </p:cTn>
                                        <p:tgtEl>
                                          <p:spTgt spid="50"/>
                                        </p:tgtEl>
                                        <p:attrNameLst>
                                          <p:attrName>style.visibility</p:attrName>
                                        </p:attrNameLst>
                                      </p:cBhvr>
                                      <p:to>
                                        <p:strVal val="hidden"/>
                                      </p:to>
                                    </p:set>
                                  </p:childTnLst>
                                </p:cTn>
                              </p:par>
                            </p:childTnLst>
                          </p:cTn>
                        </p:par>
                        <p:par>
                          <p:cTn id="196" fill="hold">
                            <p:stCondLst>
                              <p:cond delay="3700"/>
                            </p:stCondLst>
                            <p:childTnLst>
                              <p:par>
                                <p:cTn id="197" presetID="22" presetClass="entr" presetSubtype="8" fill="hold" grpId="0" nodeType="afterEffect">
                                  <p:stCondLst>
                                    <p:cond delay="0"/>
                                  </p:stCondLst>
                                  <p:iterate type="lt">
                                    <p:tmPct val="10000"/>
                                  </p:iterate>
                                  <p:childTnLst>
                                    <p:set>
                                      <p:cBhvr>
                                        <p:cTn id="198" dur="1" fill="hold">
                                          <p:stCondLst>
                                            <p:cond delay="0"/>
                                          </p:stCondLst>
                                        </p:cTn>
                                        <p:tgtEl>
                                          <p:spTgt spid="31"/>
                                        </p:tgtEl>
                                        <p:attrNameLst>
                                          <p:attrName>style.visibility</p:attrName>
                                        </p:attrNameLst>
                                      </p:cBhvr>
                                      <p:to>
                                        <p:strVal val="visible"/>
                                      </p:to>
                                    </p:set>
                                    <p:animEffect transition="in" filter="wipe(left)">
                                      <p:cBhvr>
                                        <p:cTn id="199" dur="500"/>
                                        <p:tgtEl>
                                          <p:spTgt spid="31"/>
                                        </p:tgtEl>
                                      </p:cBhvr>
                                    </p:animEffect>
                                  </p:childTnLst>
                                </p:cTn>
                              </p:par>
                              <p:par>
                                <p:cTn id="200" presetID="1" presetClass="entr" presetSubtype="0" fill="hold" grpId="1" nodeType="withEffect">
                                  <p:stCondLst>
                                    <p:cond delay="0"/>
                                  </p:stCondLst>
                                  <p:iterate type="lt">
                                    <p:tmAbs val="0"/>
                                  </p:iterate>
                                  <p:childTnLst>
                                    <p:set>
                                      <p:cBhvr>
                                        <p:cTn id="201" dur="1" fill="hold">
                                          <p:stCondLst>
                                            <p:cond delay="11999"/>
                                          </p:stCondLst>
                                        </p:cTn>
                                        <p:tgtEl>
                                          <p:spTgt spid="31"/>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5" name="cpL01S02_Clip_2_1.wav"/>
                                        </p:tgtEl>
                                      </p:cMediaNode>
                                    </p:audio>
                                  </p:subTnLst>
                                </p:cTn>
                              </p:par>
                              <p:par>
                                <p:cTn id="202" presetID="64" presetClass="path" presetSubtype="0" accel="50000" decel="50000" fill="hold" nodeType="withEffect">
                                  <p:stCondLst>
                                    <p:cond delay="0"/>
                                  </p:stCondLst>
                                  <p:childTnLst>
                                    <p:animMotion origin="layout" path="M 0.06927 0.04236 L 0.06701 -0.13959 " pathEditMode="relative" rAng="0" ptsTypes="AA">
                                      <p:cBhvr>
                                        <p:cTn id="203" dur="1000" fill="hold"/>
                                        <p:tgtEl>
                                          <p:spTgt spid="38"/>
                                        </p:tgtEl>
                                        <p:attrNameLst>
                                          <p:attrName>ppt_x</p:attrName>
                                          <p:attrName>ppt_y</p:attrName>
                                        </p:attrNameLst>
                                      </p:cBhvr>
                                      <p:rCtr x="-122" y="-9097"/>
                                    </p:animMotion>
                                  </p:childTnLst>
                                </p:cTn>
                              </p:par>
                              <p:par>
                                <p:cTn id="204" presetID="64" presetClass="path" presetSubtype="0" accel="50000" decel="50000" fill="hold" nodeType="withEffect">
                                  <p:stCondLst>
                                    <p:cond delay="0"/>
                                  </p:stCondLst>
                                  <p:childTnLst>
                                    <p:animMotion origin="layout" path="M 0.06788 0.04242 L 0.06562 -0.23745 " pathEditMode="fixed" rAng="0" ptsTypes="AA">
                                      <p:cBhvr>
                                        <p:cTn id="205" dur="1000" fill="hold"/>
                                        <p:tgtEl>
                                          <p:spTgt spid="51"/>
                                        </p:tgtEl>
                                        <p:attrNameLst>
                                          <p:attrName>ppt_x</p:attrName>
                                          <p:attrName>ppt_y</p:attrName>
                                        </p:attrNameLst>
                                      </p:cBhvr>
                                      <p:rCtr x="-122" y="-14005"/>
                                    </p:animMotion>
                                  </p:childTnLst>
                                </p:cTn>
                              </p:par>
                            </p:childTnLst>
                          </p:cTn>
                        </p:par>
                        <p:par>
                          <p:cTn id="206" fill="hold">
                            <p:stCondLst>
                              <p:cond delay="15700"/>
                            </p:stCondLst>
                            <p:childTnLst>
                              <p:par>
                                <p:cTn id="207" presetID="2" presetClass="exit" presetSubtype="4" fill="hold" nodeType="afterEffect">
                                  <p:stCondLst>
                                    <p:cond delay="0"/>
                                  </p:stCondLst>
                                  <p:childTnLst>
                                    <p:anim calcmode="lin" valueType="num">
                                      <p:cBhvr additive="base">
                                        <p:cTn id="208" dur="500"/>
                                        <p:tgtEl>
                                          <p:spTgt spid="38"/>
                                        </p:tgtEl>
                                        <p:attrNameLst>
                                          <p:attrName>ppt_x</p:attrName>
                                        </p:attrNameLst>
                                      </p:cBhvr>
                                      <p:tavLst>
                                        <p:tav tm="0">
                                          <p:val>
                                            <p:strVal val="ppt_x"/>
                                          </p:val>
                                        </p:tav>
                                        <p:tav tm="100000">
                                          <p:val>
                                            <p:strVal val="ppt_x"/>
                                          </p:val>
                                        </p:tav>
                                      </p:tavLst>
                                    </p:anim>
                                    <p:anim calcmode="lin" valueType="num">
                                      <p:cBhvr additive="base">
                                        <p:cTn id="209" dur="500"/>
                                        <p:tgtEl>
                                          <p:spTgt spid="38"/>
                                        </p:tgtEl>
                                        <p:attrNameLst>
                                          <p:attrName>ppt_y</p:attrName>
                                        </p:attrNameLst>
                                      </p:cBhvr>
                                      <p:tavLst>
                                        <p:tav tm="0">
                                          <p:val>
                                            <p:strVal val="ppt_y"/>
                                          </p:val>
                                        </p:tav>
                                        <p:tav tm="100000">
                                          <p:val>
                                            <p:strVal val="1+ppt_h/2"/>
                                          </p:val>
                                        </p:tav>
                                      </p:tavLst>
                                    </p:anim>
                                    <p:set>
                                      <p:cBhvr>
                                        <p:cTn id="210" dur="1" fill="hold">
                                          <p:stCondLst>
                                            <p:cond delay="499"/>
                                          </p:stCondLst>
                                        </p:cTn>
                                        <p:tgtEl>
                                          <p:spTgt spid="38"/>
                                        </p:tgtEl>
                                        <p:attrNameLst>
                                          <p:attrName>style.visibility</p:attrName>
                                        </p:attrNameLst>
                                      </p:cBhvr>
                                      <p:to>
                                        <p:strVal val="hidden"/>
                                      </p:to>
                                    </p:set>
                                  </p:childTnLst>
                                </p:cTn>
                              </p:par>
                              <p:par>
                                <p:cTn id="211" presetID="2" presetClass="exit" presetSubtype="4" fill="hold" nodeType="withEffect">
                                  <p:stCondLst>
                                    <p:cond delay="0"/>
                                  </p:stCondLst>
                                  <p:childTnLst>
                                    <p:anim calcmode="lin" valueType="num">
                                      <p:cBhvr additive="base">
                                        <p:cTn id="212" dur="500"/>
                                        <p:tgtEl>
                                          <p:spTgt spid="51"/>
                                        </p:tgtEl>
                                        <p:attrNameLst>
                                          <p:attrName>ppt_x</p:attrName>
                                        </p:attrNameLst>
                                      </p:cBhvr>
                                      <p:tavLst>
                                        <p:tav tm="0">
                                          <p:val>
                                            <p:strVal val="ppt_x"/>
                                          </p:val>
                                        </p:tav>
                                        <p:tav tm="100000">
                                          <p:val>
                                            <p:strVal val="ppt_x"/>
                                          </p:val>
                                        </p:tav>
                                      </p:tavLst>
                                    </p:anim>
                                    <p:anim calcmode="lin" valueType="num">
                                      <p:cBhvr additive="base">
                                        <p:cTn id="213" dur="500"/>
                                        <p:tgtEl>
                                          <p:spTgt spid="51"/>
                                        </p:tgtEl>
                                        <p:attrNameLst>
                                          <p:attrName>ppt_y</p:attrName>
                                        </p:attrNameLst>
                                      </p:cBhvr>
                                      <p:tavLst>
                                        <p:tav tm="0">
                                          <p:val>
                                            <p:strVal val="ppt_y"/>
                                          </p:val>
                                        </p:tav>
                                        <p:tav tm="100000">
                                          <p:val>
                                            <p:strVal val="1+ppt_h/2"/>
                                          </p:val>
                                        </p:tav>
                                      </p:tavLst>
                                    </p:anim>
                                    <p:set>
                                      <p:cBhvr>
                                        <p:cTn id="214" dur="1" fill="hold">
                                          <p:stCondLst>
                                            <p:cond delay="499"/>
                                          </p:stCondLst>
                                        </p:cTn>
                                        <p:tgtEl>
                                          <p:spTgt spid="51"/>
                                        </p:tgtEl>
                                        <p:attrNameLst>
                                          <p:attrName>style.visibility</p:attrName>
                                        </p:attrNameLst>
                                      </p:cBhvr>
                                      <p:to>
                                        <p:strVal val="hidden"/>
                                      </p:to>
                                    </p:set>
                                  </p:childTnLst>
                                </p:cTn>
                              </p:par>
                              <p:par>
                                <p:cTn id="215" presetID="64" presetClass="path" presetSubtype="0" accel="50000" decel="50000" fill="hold" nodeType="withEffect">
                                  <p:stCondLst>
                                    <p:cond delay="0"/>
                                  </p:stCondLst>
                                  <p:childTnLst>
                                    <p:animMotion origin="layout" path="M 0.04948 0.04166 L 0.04722 -0.14028 " pathEditMode="relative" rAng="0" ptsTypes="AA">
                                      <p:cBhvr>
                                        <p:cTn id="216" dur="1000" fill="hold"/>
                                        <p:tgtEl>
                                          <p:spTgt spid="39"/>
                                        </p:tgtEl>
                                        <p:attrNameLst>
                                          <p:attrName>ppt_x</p:attrName>
                                          <p:attrName>ppt_y</p:attrName>
                                        </p:attrNameLst>
                                      </p:cBhvr>
                                      <p:rCtr x="-122" y="-9097"/>
                                    </p:animMotion>
                                  </p:childTnLst>
                                </p:cTn>
                              </p:par>
                              <p:par>
                                <p:cTn id="217" presetID="64" presetClass="path" presetSubtype="0" accel="50000" decel="50000" fill="hold" nodeType="withEffect">
                                  <p:stCondLst>
                                    <p:cond delay="0"/>
                                  </p:stCondLst>
                                  <p:childTnLst>
                                    <p:animMotion origin="layout" path="M 0.04878 0.04144 L 0.04653 -0.23842 " pathEditMode="fixed" rAng="0" ptsTypes="AA">
                                      <p:cBhvr>
                                        <p:cTn id="218" dur="1000" fill="hold"/>
                                        <p:tgtEl>
                                          <p:spTgt spid="52"/>
                                        </p:tgtEl>
                                        <p:attrNameLst>
                                          <p:attrName>ppt_x</p:attrName>
                                          <p:attrName>ppt_y</p:attrName>
                                        </p:attrNameLst>
                                      </p:cBhvr>
                                      <p:rCtr x="-122" y="-14005"/>
                                    </p:animMotion>
                                  </p:childTnLst>
                                </p:cTn>
                              </p:par>
                            </p:childTnLst>
                          </p:cTn>
                        </p:par>
                        <p:par>
                          <p:cTn id="219" fill="hold">
                            <p:stCondLst>
                              <p:cond delay="16700"/>
                            </p:stCondLst>
                            <p:childTnLst>
                              <p:par>
                                <p:cTn id="220" presetID="2" presetClass="exit" presetSubtype="4" fill="hold" nodeType="afterEffect">
                                  <p:stCondLst>
                                    <p:cond delay="0"/>
                                  </p:stCondLst>
                                  <p:childTnLst>
                                    <p:anim calcmode="lin" valueType="num">
                                      <p:cBhvr additive="base">
                                        <p:cTn id="221" dur="500"/>
                                        <p:tgtEl>
                                          <p:spTgt spid="39"/>
                                        </p:tgtEl>
                                        <p:attrNameLst>
                                          <p:attrName>ppt_x</p:attrName>
                                        </p:attrNameLst>
                                      </p:cBhvr>
                                      <p:tavLst>
                                        <p:tav tm="0">
                                          <p:val>
                                            <p:strVal val="ppt_x"/>
                                          </p:val>
                                        </p:tav>
                                        <p:tav tm="100000">
                                          <p:val>
                                            <p:strVal val="ppt_x"/>
                                          </p:val>
                                        </p:tav>
                                      </p:tavLst>
                                    </p:anim>
                                    <p:anim calcmode="lin" valueType="num">
                                      <p:cBhvr additive="base">
                                        <p:cTn id="222" dur="500"/>
                                        <p:tgtEl>
                                          <p:spTgt spid="39"/>
                                        </p:tgtEl>
                                        <p:attrNameLst>
                                          <p:attrName>ppt_y</p:attrName>
                                        </p:attrNameLst>
                                      </p:cBhvr>
                                      <p:tavLst>
                                        <p:tav tm="0">
                                          <p:val>
                                            <p:strVal val="ppt_y"/>
                                          </p:val>
                                        </p:tav>
                                        <p:tav tm="100000">
                                          <p:val>
                                            <p:strVal val="1+ppt_h/2"/>
                                          </p:val>
                                        </p:tav>
                                      </p:tavLst>
                                    </p:anim>
                                    <p:set>
                                      <p:cBhvr>
                                        <p:cTn id="223" dur="1" fill="hold">
                                          <p:stCondLst>
                                            <p:cond delay="499"/>
                                          </p:stCondLst>
                                        </p:cTn>
                                        <p:tgtEl>
                                          <p:spTgt spid="39"/>
                                        </p:tgtEl>
                                        <p:attrNameLst>
                                          <p:attrName>style.visibility</p:attrName>
                                        </p:attrNameLst>
                                      </p:cBhvr>
                                      <p:to>
                                        <p:strVal val="hidden"/>
                                      </p:to>
                                    </p:set>
                                  </p:childTnLst>
                                </p:cTn>
                              </p:par>
                              <p:par>
                                <p:cTn id="224" presetID="2" presetClass="exit" presetSubtype="4" fill="hold" nodeType="withEffect">
                                  <p:stCondLst>
                                    <p:cond delay="0"/>
                                  </p:stCondLst>
                                  <p:childTnLst>
                                    <p:anim calcmode="lin" valueType="num">
                                      <p:cBhvr additive="base">
                                        <p:cTn id="225" dur="500"/>
                                        <p:tgtEl>
                                          <p:spTgt spid="52"/>
                                        </p:tgtEl>
                                        <p:attrNameLst>
                                          <p:attrName>ppt_x</p:attrName>
                                        </p:attrNameLst>
                                      </p:cBhvr>
                                      <p:tavLst>
                                        <p:tav tm="0">
                                          <p:val>
                                            <p:strVal val="ppt_x"/>
                                          </p:val>
                                        </p:tav>
                                        <p:tav tm="100000">
                                          <p:val>
                                            <p:strVal val="ppt_x"/>
                                          </p:val>
                                        </p:tav>
                                      </p:tavLst>
                                    </p:anim>
                                    <p:anim calcmode="lin" valueType="num">
                                      <p:cBhvr additive="base">
                                        <p:cTn id="226" dur="500"/>
                                        <p:tgtEl>
                                          <p:spTgt spid="52"/>
                                        </p:tgtEl>
                                        <p:attrNameLst>
                                          <p:attrName>ppt_y</p:attrName>
                                        </p:attrNameLst>
                                      </p:cBhvr>
                                      <p:tavLst>
                                        <p:tav tm="0">
                                          <p:val>
                                            <p:strVal val="ppt_y"/>
                                          </p:val>
                                        </p:tav>
                                        <p:tav tm="100000">
                                          <p:val>
                                            <p:strVal val="1+ppt_h/2"/>
                                          </p:val>
                                        </p:tav>
                                      </p:tavLst>
                                    </p:anim>
                                    <p:set>
                                      <p:cBhvr>
                                        <p:cTn id="227" dur="1" fill="hold">
                                          <p:stCondLst>
                                            <p:cond delay="499"/>
                                          </p:stCondLst>
                                        </p:cTn>
                                        <p:tgtEl>
                                          <p:spTgt spid="52"/>
                                        </p:tgtEl>
                                        <p:attrNameLst>
                                          <p:attrName>style.visibility</p:attrName>
                                        </p:attrNameLst>
                                      </p:cBhvr>
                                      <p:to>
                                        <p:strVal val="hidden"/>
                                      </p:to>
                                    </p:set>
                                  </p:childTnLst>
                                </p:cTn>
                              </p:par>
                            </p:childTnLst>
                          </p:cTn>
                        </p:par>
                        <p:par>
                          <p:cTn id="228" fill="hold">
                            <p:stCondLst>
                              <p:cond delay="17200"/>
                            </p:stCondLst>
                            <p:childTnLst>
                              <p:par>
                                <p:cTn id="229" presetID="16" presetClass="emph" presetSubtype="0" fill="hold" grpId="2" nodeType="afterEffect">
                                  <p:stCondLst>
                                    <p:cond delay="0"/>
                                  </p:stCondLst>
                                  <p:iterate type="lt">
                                    <p:tmPct val="4000"/>
                                  </p:iterate>
                                  <p:childTnLst>
                                    <p:set>
                                      <p:cBhvr override="childStyle">
                                        <p:cTn id="230" dur="500" fill="hold"/>
                                        <p:tgtEl>
                                          <p:spTgt spid="5"/>
                                        </p:tgtEl>
                                        <p:attrNameLst>
                                          <p:attrName>style.color</p:attrName>
                                        </p:attrNameLst>
                                      </p:cBhvr>
                                      <p:to>
                                        <p:clrVal>
                                          <a:srgbClr val="C00000"/>
                                        </p:clrVal>
                                      </p:to>
                                    </p:set>
                                    <p:set>
                                      <p:cBhvr>
                                        <p:cTn id="231" dur="500" fill="hold"/>
                                        <p:tgtEl>
                                          <p:spTgt spid="5"/>
                                        </p:tgtEl>
                                        <p:attrNameLst>
                                          <p:attrName>fillcolor</p:attrName>
                                        </p:attrNameLst>
                                      </p:cBhvr>
                                      <p:to>
                                        <p:clrVal>
                                          <a:srgbClr val="C00000"/>
                                        </p:clrVal>
                                      </p:to>
                                    </p:set>
                                    <p:set>
                                      <p:cBhvr>
                                        <p:cTn id="232"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33" restart="whenNotActive" fill="hold" evtFilter="cancelBubble" nodeType="interactiveSeq">
                <p:stCondLst>
                  <p:cond evt="onClick" delay="0">
                    <p:tgtEl>
                      <p:spTgt spid="8"/>
                    </p:tgtEl>
                  </p:cond>
                </p:stCondLst>
                <p:endSync evt="end" delay="0">
                  <p:rtn val="all"/>
                </p:endSync>
                <p:childTnLst>
                  <p:par>
                    <p:cTn id="234" fill="hold">
                      <p:stCondLst>
                        <p:cond delay="0"/>
                      </p:stCondLst>
                      <p:childTnLst>
                        <p:par>
                          <p:cTn id="235" fill="hold">
                            <p:stCondLst>
                              <p:cond delay="0"/>
                            </p:stCondLst>
                            <p:childTnLst>
                              <p:par>
                                <p:cTn id="236" presetID="1" presetClass="entr" presetSubtype="0" fill="hold" grpId="1" nodeType="withEffect">
                                  <p:stCondLst>
                                    <p:cond delay="0"/>
                                  </p:stCondLst>
                                  <p:childTnLst>
                                    <p:set>
                                      <p:cBhvr>
                                        <p:cTn id="237" dur="1" fill="hold">
                                          <p:stCondLst>
                                            <p:cond delay="0"/>
                                          </p:stCondLst>
                                        </p:cTn>
                                        <p:tgtEl>
                                          <p:spTgt spid="35"/>
                                        </p:tgtEl>
                                        <p:attrNameLst>
                                          <p:attrName>style.visibility</p:attrName>
                                        </p:attrNameLst>
                                      </p:cBhvr>
                                      <p:to>
                                        <p:strVal val="visible"/>
                                      </p:to>
                                    </p:set>
                                  </p:childTnLst>
                                </p:cTn>
                              </p:par>
                              <p:par>
                                <p:cTn id="238" presetID="1" presetClass="entr" presetSubtype="0" fill="hold" grpId="1" nodeType="withEffect">
                                  <p:stCondLst>
                                    <p:cond delay="0"/>
                                  </p:stCondLst>
                                  <p:childTnLst>
                                    <p:set>
                                      <p:cBhvr>
                                        <p:cTn id="239" dur="1" fill="hold">
                                          <p:stCondLst>
                                            <p:cond delay="0"/>
                                          </p:stCondLst>
                                        </p:cTn>
                                        <p:tgtEl>
                                          <p:spTgt spid="37"/>
                                        </p:tgtEl>
                                        <p:attrNameLst>
                                          <p:attrName>style.visibility</p:attrName>
                                        </p:attrNameLst>
                                      </p:cBhvr>
                                      <p:to>
                                        <p:strVal val="visible"/>
                                      </p:to>
                                    </p:set>
                                  </p:childTnLst>
                                </p:cTn>
                              </p:par>
                              <p:par>
                                <p:cTn id="240" presetID="1" presetClass="entr" presetSubtype="0" fill="hold" grpId="1" nodeType="withEffect">
                                  <p:stCondLst>
                                    <p:cond delay="0"/>
                                  </p:stCondLst>
                                  <p:childTnLst>
                                    <p:set>
                                      <p:cBhvr>
                                        <p:cTn id="241" dur="1" fill="hold">
                                          <p:stCondLst>
                                            <p:cond delay="0"/>
                                          </p:stCondLst>
                                        </p:cTn>
                                        <p:tgtEl>
                                          <p:spTgt spid="38"/>
                                        </p:tgtEl>
                                        <p:attrNameLst>
                                          <p:attrName>style.visibility</p:attrName>
                                        </p:attrNameLst>
                                      </p:cBhvr>
                                      <p:to>
                                        <p:strVal val="visible"/>
                                      </p:to>
                                    </p:set>
                                  </p:childTnLst>
                                </p:cTn>
                              </p:par>
                              <p:par>
                                <p:cTn id="242" presetID="1" presetClass="entr" presetSubtype="0" fill="hold" grpId="1" nodeType="withEffect">
                                  <p:stCondLst>
                                    <p:cond delay="0"/>
                                  </p:stCondLst>
                                  <p:childTnLst>
                                    <p:set>
                                      <p:cBhvr>
                                        <p:cTn id="243" dur="1" fill="hold">
                                          <p:stCondLst>
                                            <p:cond delay="0"/>
                                          </p:stCondLst>
                                        </p:cTn>
                                        <p:tgtEl>
                                          <p:spTgt spid="39"/>
                                        </p:tgtEl>
                                        <p:attrNameLst>
                                          <p:attrName>style.visibility</p:attrName>
                                        </p:attrNameLst>
                                      </p:cBhvr>
                                      <p:to>
                                        <p:strVal val="visible"/>
                                      </p:to>
                                    </p:set>
                                  </p:childTnLst>
                                </p:cTn>
                              </p:par>
                              <p:par>
                                <p:cTn id="244" presetID="1" presetClass="entr" presetSubtype="0" fill="hold" grpId="1" nodeType="withEffect">
                                  <p:stCondLst>
                                    <p:cond delay="0"/>
                                  </p:stCondLst>
                                  <p:childTnLst>
                                    <p:set>
                                      <p:cBhvr>
                                        <p:cTn id="245" dur="1" fill="hold">
                                          <p:stCondLst>
                                            <p:cond delay="0"/>
                                          </p:stCondLst>
                                        </p:cTn>
                                        <p:tgtEl>
                                          <p:spTgt spid="40"/>
                                        </p:tgtEl>
                                        <p:attrNameLst>
                                          <p:attrName>style.visibility</p:attrName>
                                        </p:attrNameLst>
                                      </p:cBhvr>
                                      <p:to>
                                        <p:strVal val="visible"/>
                                      </p:to>
                                    </p:set>
                                  </p:childTnLst>
                                </p:cTn>
                              </p:par>
                              <p:par>
                                <p:cTn id="246" presetID="1" presetClass="entr" presetSubtype="0" fill="hold" grpId="1" nodeType="withEffect">
                                  <p:stCondLst>
                                    <p:cond delay="0"/>
                                  </p:stCondLst>
                                  <p:childTnLst>
                                    <p:set>
                                      <p:cBhvr>
                                        <p:cTn id="247" dur="1" fill="hold">
                                          <p:stCondLst>
                                            <p:cond delay="0"/>
                                          </p:stCondLst>
                                        </p:cTn>
                                        <p:tgtEl>
                                          <p:spTgt spid="41"/>
                                        </p:tgtEl>
                                        <p:attrNameLst>
                                          <p:attrName>style.visibility</p:attrName>
                                        </p:attrNameLst>
                                      </p:cBhvr>
                                      <p:to>
                                        <p:strVal val="visible"/>
                                      </p:to>
                                    </p:set>
                                  </p:childTnLst>
                                </p:cTn>
                              </p:par>
                              <p:par>
                                <p:cTn id="248" presetID="1" presetClass="entr" presetSubtype="0" fill="hold" grpId="1" nodeType="withEffect">
                                  <p:stCondLst>
                                    <p:cond delay="0"/>
                                  </p:stCondLst>
                                  <p:childTnLst>
                                    <p:set>
                                      <p:cBhvr>
                                        <p:cTn id="249" dur="1" fill="hold">
                                          <p:stCondLst>
                                            <p:cond delay="0"/>
                                          </p:stCondLst>
                                        </p:cTn>
                                        <p:tgtEl>
                                          <p:spTgt spid="43"/>
                                        </p:tgtEl>
                                        <p:attrNameLst>
                                          <p:attrName>style.visibility</p:attrName>
                                        </p:attrNameLst>
                                      </p:cBhvr>
                                      <p:to>
                                        <p:strVal val="visible"/>
                                      </p:to>
                                    </p:set>
                                  </p:childTnLst>
                                </p:cTn>
                              </p:par>
                              <p:par>
                                <p:cTn id="250" presetID="1" presetClass="entr" presetSubtype="0" fill="hold" grpId="1" nodeType="withEffect">
                                  <p:stCondLst>
                                    <p:cond delay="0"/>
                                  </p:stCondLst>
                                  <p:childTnLst>
                                    <p:set>
                                      <p:cBhvr>
                                        <p:cTn id="251" dur="1" fill="hold">
                                          <p:stCondLst>
                                            <p:cond delay="0"/>
                                          </p:stCondLst>
                                        </p:cTn>
                                        <p:tgtEl>
                                          <p:spTgt spid="42"/>
                                        </p:tgtEl>
                                        <p:attrNameLst>
                                          <p:attrName>style.visibility</p:attrName>
                                        </p:attrNameLst>
                                      </p:cBhvr>
                                      <p:to>
                                        <p:strVal val="visible"/>
                                      </p:to>
                                    </p:set>
                                  </p:childTnLst>
                                </p:cTn>
                              </p:par>
                              <p:par>
                                <p:cTn id="252" presetID="1" presetClass="entr" presetSubtype="0" fill="hold" grpId="1" nodeType="withEffect">
                                  <p:stCondLst>
                                    <p:cond delay="0"/>
                                  </p:stCondLst>
                                  <p:childTnLst>
                                    <p:set>
                                      <p:cBhvr>
                                        <p:cTn id="253" dur="1" fill="hold">
                                          <p:stCondLst>
                                            <p:cond delay="0"/>
                                          </p:stCondLst>
                                        </p:cTn>
                                        <p:tgtEl>
                                          <p:spTgt spid="44"/>
                                        </p:tgtEl>
                                        <p:attrNameLst>
                                          <p:attrName>style.visibility</p:attrName>
                                        </p:attrNameLst>
                                      </p:cBhvr>
                                      <p:to>
                                        <p:strVal val="visible"/>
                                      </p:to>
                                    </p:set>
                                  </p:childTnLst>
                                </p:cTn>
                              </p:par>
                              <p:par>
                                <p:cTn id="254" presetID="1" presetClass="emph" presetSubtype="2" fill="hold" nodeType="withEffect">
                                  <p:stCondLst>
                                    <p:cond delay="0"/>
                                  </p:stCondLst>
                                  <p:childTnLst>
                                    <p:animClr clrSpc="rgb" dir="cw">
                                      <p:cBhvr>
                                        <p:cTn id="255" dur="1000" fill="hold"/>
                                        <p:tgtEl>
                                          <p:spTgt spid="8"/>
                                        </p:tgtEl>
                                        <p:attrNameLst>
                                          <p:attrName>fillcolor</p:attrName>
                                        </p:attrNameLst>
                                      </p:cBhvr>
                                      <p:to>
                                        <a:srgbClr val="4E67C8"/>
                                      </p:to>
                                    </p:animClr>
                                    <p:set>
                                      <p:cBhvr>
                                        <p:cTn id="256" dur="1000" fill="hold"/>
                                        <p:tgtEl>
                                          <p:spTgt spid="8"/>
                                        </p:tgtEl>
                                        <p:attrNameLst>
                                          <p:attrName>fill.type</p:attrName>
                                        </p:attrNameLst>
                                      </p:cBhvr>
                                      <p:to>
                                        <p:strVal val="solid"/>
                                      </p:to>
                                    </p:set>
                                    <p:set>
                                      <p:cBhvr>
                                        <p:cTn id="257" dur="1000" fill="hold"/>
                                        <p:tgtEl>
                                          <p:spTgt spid="8"/>
                                        </p:tgtEl>
                                        <p:attrNameLst>
                                          <p:attrName>fill.on</p:attrName>
                                        </p:attrNameLst>
                                      </p:cBhvr>
                                      <p:to>
                                        <p:strVal val="true"/>
                                      </p:to>
                                    </p:set>
                                  </p:childTnLst>
                                </p:cTn>
                              </p:par>
                              <p:par>
                                <p:cTn id="258" presetID="1" presetClass="emph" presetSubtype="2" fill="hold" nodeType="withEffect">
                                  <p:stCondLst>
                                    <p:cond delay="0"/>
                                  </p:stCondLst>
                                  <p:childTnLst>
                                    <p:animClr clrSpc="rgb" dir="cw">
                                      <p:cBhvr>
                                        <p:cTn id="259" dur="1000" fill="hold"/>
                                        <p:tgtEl>
                                          <p:spTgt spid="48"/>
                                        </p:tgtEl>
                                        <p:attrNameLst>
                                          <p:attrName>fillcolor</p:attrName>
                                        </p:attrNameLst>
                                      </p:cBhvr>
                                      <p:to>
                                        <a:srgbClr val="B4DCFA"/>
                                      </p:to>
                                    </p:animClr>
                                    <p:set>
                                      <p:cBhvr>
                                        <p:cTn id="260" dur="1000" fill="hold"/>
                                        <p:tgtEl>
                                          <p:spTgt spid="48"/>
                                        </p:tgtEl>
                                        <p:attrNameLst>
                                          <p:attrName>fill.type</p:attrName>
                                        </p:attrNameLst>
                                      </p:cBhvr>
                                      <p:to>
                                        <p:strVal val="solid"/>
                                      </p:to>
                                    </p:set>
                                    <p:set>
                                      <p:cBhvr>
                                        <p:cTn id="261" dur="1000" fill="hold"/>
                                        <p:tgtEl>
                                          <p:spTgt spid="48"/>
                                        </p:tgtEl>
                                        <p:attrNameLst>
                                          <p:attrName>fill.on</p:attrName>
                                        </p:attrNameLst>
                                      </p:cBhvr>
                                      <p:to>
                                        <p:strVal val="true"/>
                                      </p:to>
                                    </p:set>
                                  </p:childTnLst>
                                </p:cTn>
                              </p:par>
                            </p:childTnLst>
                          </p:cTn>
                        </p:par>
                        <p:par>
                          <p:cTn id="262" fill="hold">
                            <p:stCondLst>
                              <p:cond delay="1000"/>
                            </p:stCondLst>
                            <p:childTnLst>
                              <p:par>
                                <p:cTn id="263" presetID="9" presetClass="entr" presetSubtype="0" fill="hold" grpId="3" nodeType="afterEffect">
                                  <p:stCondLst>
                                    <p:cond delay="0"/>
                                  </p:stCondLst>
                                  <p:childTnLst>
                                    <p:set>
                                      <p:cBhvr>
                                        <p:cTn id="264" dur="1" fill="hold">
                                          <p:stCondLst>
                                            <p:cond delay="0"/>
                                          </p:stCondLst>
                                        </p:cTn>
                                        <p:tgtEl>
                                          <p:spTgt spid="16"/>
                                        </p:tgtEl>
                                        <p:attrNameLst>
                                          <p:attrName>style.visibility</p:attrName>
                                        </p:attrNameLst>
                                      </p:cBhvr>
                                      <p:to>
                                        <p:strVal val="visible"/>
                                      </p:to>
                                    </p:set>
                                    <p:animEffect transition="in" filter="dissolve">
                                      <p:cBhvr>
                                        <p:cTn id="265" dur="1000"/>
                                        <p:tgtEl>
                                          <p:spTgt spid="16"/>
                                        </p:tgtEl>
                                      </p:cBhvr>
                                    </p:animEffect>
                                  </p:childTnLst>
                                </p:cTn>
                              </p:par>
                            </p:childTnLst>
                          </p:cTn>
                        </p:par>
                      </p:childTnLst>
                    </p:cTn>
                  </p:par>
                </p:childTnLst>
              </p:cTn>
              <p:nextCondLst>
                <p:cond evt="onClick" delay="0">
                  <p:tgtEl>
                    <p:spTgt spid="8"/>
                  </p:tgtEl>
                </p:cond>
              </p:nextCondLst>
            </p:seq>
            <p:seq concurrent="1" nextAc="seek">
              <p:cTn id="266" restart="whenNotActive" fill="hold" evtFilter="cancelBubble" nodeType="interactiveSeq">
                <p:stCondLst>
                  <p:cond evt="onClick" delay="0">
                    <p:tgtEl>
                      <p:spTgt spid="47"/>
                    </p:tgtEl>
                  </p:cond>
                </p:stCondLst>
                <p:endSync evt="end" delay="0">
                  <p:rtn val="all"/>
                </p:endSync>
                <p:childTnLst>
                  <p:par>
                    <p:cTn id="267" fill="hold">
                      <p:stCondLst>
                        <p:cond delay="0"/>
                      </p:stCondLst>
                      <p:childTnLst>
                        <p:par>
                          <p:cTn id="268" fill="hold">
                            <p:stCondLst>
                              <p:cond delay="0"/>
                            </p:stCondLst>
                            <p:childTnLst>
                              <p:par>
                                <p:cTn id="269" presetID="1" presetClass="entr" presetSubtype="0" fill="hold" grpId="1" nodeType="withEffect">
                                  <p:stCondLst>
                                    <p:cond delay="0"/>
                                  </p:stCondLst>
                                  <p:childTnLst>
                                    <p:set>
                                      <p:cBhvr>
                                        <p:cTn id="270" dur="1" fill="hold">
                                          <p:stCondLst>
                                            <p:cond delay="0"/>
                                          </p:stCondLst>
                                        </p:cTn>
                                        <p:tgtEl>
                                          <p:spTgt spid="45"/>
                                        </p:tgtEl>
                                        <p:attrNameLst>
                                          <p:attrName>style.visibility</p:attrName>
                                        </p:attrNameLst>
                                      </p:cBhvr>
                                      <p:to>
                                        <p:strVal val="visible"/>
                                      </p:to>
                                    </p:set>
                                  </p:childTnLst>
                                </p:cTn>
                              </p:par>
                              <p:par>
                                <p:cTn id="271" presetID="1" presetClass="entr" presetSubtype="0" fill="hold" grpId="1" nodeType="withEffect">
                                  <p:stCondLst>
                                    <p:cond delay="0"/>
                                  </p:stCondLst>
                                  <p:childTnLst>
                                    <p:set>
                                      <p:cBhvr>
                                        <p:cTn id="272" dur="1" fill="hold">
                                          <p:stCondLst>
                                            <p:cond delay="0"/>
                                          </p:stCondLst>
                                        </p:cTn>
                                        <p:tgtEl>
                                          <p:spTgt spid="50"/>
                                        </p:tgtEl>
                                        <p:attrNameLst>
                                          <p:attrName>style.visibility</p:attrName>
                                        </p:attrNameLst>
                                      </p:cBhvr>
                                      <p:to>
                                        <p:strVal val="visible"/>
                                      </p:to>
                                    </p:set>
                                  </p:childTnLst>
                                </p:cTn>
                              </p:par>
                              <p:par>
                                <p:cTn id="273" presetID="1" presetClass="entr" presetSubtype="0" fill="hold" grpId="1" nodeType="withEffect">
                                  <p:stCondLst>
                                    <p:cond delay="0"/>
                                  </p:stCondLst>
                                  <p:childTnLst>
                                    <p:set>
                                      <p:cBhvr>
                                        <p:cTn id="274" dur="1" fill="hold">
                                          <p:stCondLst>
                                            <p:cond delay="0"/>
                                          </p:stCondLst>
                                        </p:cTn>
                                        <p:tgtEl>
                                          <p:spTgt spid="51"/>
                                        </p:tgtEl>
                                        <p:attrNameLst>
                                          <p:attrName>style.visibility</p:attrName>
                                        </p:attrNameLst>
                                      </p:cBhvr>
                                      <p:to>
                                        <p:strVal val="visible"/>
                                      </p:to>
                                    </p:set>
                                  </p:childTnLst>
                                </p:cTn>
                              </p:par>
                              <p:par>
                                <p:cTn id="275" presetID="1" presetClass="entr" presetSubtype="0" fill="hold" grpId="1" nodeType="withEffect">
                                  <p:stCondLst>
                                    <p:cond delay="0"/>
                                  </p:stCondLst>
                                  <p:childTnLst>
                                    <p:set>
                                      <p:cBhvr>
                                        <p:cTn id="276" dur="1" fill="hold">
                                          <p:stCondLst>
                                            <p:cond delay="0"/>
                                          </p:stCondLst>
                                        </p:cTn>
                                        <p:tgtEl>
                                          <p:spTgt spid="52"/>
                                        </p:tgtEl>
                                        <p:attrNameLst>
                                          <p:attrName>style.visibility</p:attrName>
                                        </p:attrNameLst>
                                      </p:cBhvr>
                                      <p:to>
                                        <p:strVal val="visible"/>
                                      </p:to>
                                    </p:set>
                                  </p:childTnLst>
                                </p:cTn>
                              </p:par>
                              <p:par>
                                <p:cTn id="277" presetID="1" presetClass="entr" presetSubtype="0" fill="hold" grpId="1" nodeType="withEffect">
                                  <p:stCondLst>
                                    <p:cond delay="0"/>
                                  </p:stCondLst>
                                  <p:childTnLst>
                                    <p:set>
                                      <p:cBhvr>
                                        <p:cTn id="278" dur="1" fill="hold">
                                          <p:stCondLst>
                                            <p:cond delay="0"/>
                                          </p:stCondLst>
                                        </p:cTn>
                                        <p:tgtEl>
                                          <p:spTgt spid="53"/>
                                        </p:tgtEl>
                                        <p:attrNameLst>
                                          <p:attrName>style.visibility</p:attrName>
                                        </p:attrNameLst>
                                      </p:cBhvr>
                                      <p:to>
                                        <p:strVal val="visible"/>
                                      </p:to>
                                    </p:set>
                                  </p:childTnLst>
                                </p:cTn>
                              </p:par>
                              <p:par>
                                <p:cTn id="279" presetID="1" presetClass="entr" presetSubtype="0" fill="hold" grpId="1" nodeType="withEffect">
                                  <p:stCondLst>
                                    <p:cond delay="0"/>
                                  </p:stCondLst>
                                  <p:childTnLst>
                                    <p:set>
                                      <p:cBhvr>
                                        <p:cTn id="280" dur="1" fill="hold">
                                          <p:stCondLst>
                                            <p:cond delay="0"/>
                                          </p:stCondLst>
                                        </p:cTn>
                                        <p:tgtEl>
                                          <p:spTgt spid="54"/>
                                        </p:tgtEl>
                                        <p:attrNameLst>
                                          <p:attrName>style.visibility</p:attrName>
                                        </p:attrNameLst>
                                      </p:cBhvr>
                                      <p:to>
                                        <p:strVal val="visible"/>
                                      </p:to>
                                    </p:set>
                                  </p:childTnLst>
                                </p:cTn>
                              </p:par>
                              <p:par>
                                <p:cTn id="281" presetID="1" presetClass="entr" presetSubtype="0" fill="hold" grpId="1" nodeType="withEffect">
                                  <p:stCondLst>
                                    <p:cond delay="0"/>
                                  </p:stCondLst>
                                  <p:childTnLst>
                                    <p:set>
                                      <p:cBhvr>
                                        <p:cTn id="282" dur="1" fill="hold">
                                          <p:stCondLst>
                                            <p:cond delay="0"/>
                                          </p:stCondLst>
                                        </p:cTn>
                                        <p:tgtEl>
                                          <p:spTgt spid="55"/>
                                        </p:tgtEl>
                                        <p:attrNameLst>
                                          <p:attrName>style.visibility</p:attrName>
                                        </p:attrNameLst>
                                      </p:cBhvr>
                                      <p:to>
                                        <p:strVal val="visible"/>
                                      </p:to>
                                    </p:set>
                                  </p:childTnLst>
                                </p:cTn>
                              </p:par>
                              <p:par>
                                <p:cTn id="283" presetID="1" presetClass="entr" presetSubtype="0" fill="hold" grpId="1" nodeType="withEffect">
                                  <p:stCondLst>
                                    <p:cond delay="0"/>
                                  </p:stCondLst>
                                  <p:childTnLst>
                                    <p:set>
                                      <p:cBhvr>
                                        <p:cTn id="284" dur="1" fill="hold">
                                          <p:stCondLst>
                                            <p:cond delay="0"/>
                                          </p:stCondLst>
                                        </p:cTn>
                                        <p:tgtEl>
                                          <p:spTgt spid="56"/>
                                        </p:tgtEl>
                                        <p:attrNameLst>
                                          <p:attrName>style.visibility</p:attrName>
                                        </p:attrNameLst>
                                      </p:cBhvr>
                                      <p:to>
                                        <p:strVal val="visible"/>
                                      </p:to>
                                    </p:set>
                                  </p:childTnLst>
                                </p:cTn>
                              </p:par>
                              <p:par>
                                <p:cTn id="285" presetID="1" presetClass="entr" presetSubtype="0" fill="hold" grpId="1" nodeType="withEffect">
                                  <p:stCondLst>
                                    <p:cond delay="0"/>
                                  </p:stCondLst>
                                  <p:childTnLst>
                                    <p:set>
                                      <p:cBhvr>
                                        <p:cTn id="286" dur="1" fill="hold">
                                          <p:stCondLst>
                                            <p:cond delay="0"/>
                                          </p:stCondLst>
                                        </p:cTn>
                                        <p:tgtEl>
                                          <p:spTgt spid="58"/>
                                        </p:tgtEl>
                                        <p:attrNameLst>
                                          <p:attrName>style.visibility</p:attrName>
                                        </p:attrNameLst>
                                      </p:cBhvr>
                                      <p:to>
                                        <p:strVal val="visible"/>
                                      </p:to>
                                    </p:set>
                                  </p:childTnLst>
                                </p:cTn>
                              </p:par>
                              <p:par>
                                <p:cTn id="287" presetID="1" presetClass="emph" presetSubtype="2" fill="hold" nodeType="withEffect">
                                  <p:stCondLst>
                                    <p:cond delay="0"/>
                                  </p:stCondLst>
                                  <p:childTnLst>
                                    <p:animClr clrSpc="rgb" dir="cw">
                                      <p:cBhvr>
                                        <p:cTn id="288" dur="1000" fill="hold"/>
                                        <p:tgtEl>
                                          <p:spTgt spid="47"/>
                                        </p:tgtEl>
                                        <p:attrNameLst>
                                          <p:attrName>fillcolor</p:attrName>
                                        </p:attrNameLst>
                                      </p:cBhvr>
                                      <p:to>
                                        <a:srgbClr val="4E67C8"/>
                                      </p:to>
                                    </p:animClr>
                                    <p:set>
                                      <p:cBhvr>
                                        <p:cTn id="289" dur="1000" fill="hold"/>
                                        <p:tgtEl>
                                          <p:spTgt spid="47"/>
                                        </p:tgtEl>
                                        <p:attrNameLst>
                                          <p:attrName>fill.type</p:attrName>
                                        </p:attrNameLst>
                                      </p:cBhvr>
                                      <p:to>
                                        <p:strVal val="solid"/>
                                      </p:to>
                                    </p:set>
                                    <p:set>
                                      <p:cBhvr>
                                        <p:cTn id="290" dur="1000" fill="hold"/>
                                        <p:tgtEl>
                                          <p:spTgt spid="47"/>
                                        </p:tgtEl>
                                        <p:attrNameLst>
                                          <p:attrName>fill.on</p:attrName>
                                        </p:attrNameLst>
                                      </p:cBhvr>
                                      <p:to>
                                        <p:strVal val="true"/>
                                      </p:to>
                                    </p:set>
                                  </p:childTnLst>
                                </p:cTn>
                              </p:par>
                              <p:par>
                                <p:cTn id="291" presetID="1" presetClass="emph" presetSubtype="2" fill="hold" nodeType="withEffect">
                                  <p:stCondLst>
                                    <p:cond delay="0"/>
                                  </p:stCondLst>
                                  <p:childTnLst>
                                    <p:animClr clrSpc="rgb" dir="cw">
                                      <p:cBhvr>
                                        <p:cTn id="292" dur="1000" fill="hold"/>
                                        <p:tgtEl>
                                          <p:spTgt spid="48"/>
                                        </p:tgtEl>
                                        <p:attrNameLst>
                                          <p:attrName>fillcolor</p:attrName>
                                        </p:attrNameLst>
                                      </p:cBhvr>
                                      <p:to>
                                        <a:srgbClr val="B4DCFA"/>
                                      </p:to>
                                    </p:animClr>
                                    <p:set>
                                      <p:cBhvr>
                                        <p:cTn id="293" dur="1000" fill="hold"/>
                                        <p:tgtEl>
                                          <p:spTgt spid="48"/>
                                        </p:tgtEl>
                                        <p:attrNameLst>
                                          <p:attrName>fill.type</p:attrName>
                                        </p:attrNameLst>
                                      </p:cBhvr>
                                      <p:to>
                                        <p:strVal val="solid"/>
                                      </p:to>
                                    </p:set>
                                    <p:set>
                                      <p:cBhvr>
                                        <p:cTn id="294" dur="1000" fill="hold"/>
                                        <p:tgtEl>
                                          <p:spTgt spid="48"/>
                                        </p:tgtEl>
                                        <p:attrNameLst>
                                          <p:attrName>fill.on</p:attrName>
                                        </p:attrNameLst>
                                      </p:cBhvr>
                                      <p:to>
                                        <p:strVal val="true"/>
                                      </p:to>
                                    </p:set>
                                  </p:childTnLst>
                                </p:cTn>
                              </p:par>
                            </p:childTnLst>
                          </p:cTn>
                        </p:par>
                        <p:par>
                          <p:cTn id="295" fill="hold">
                            <p:stCondLst>
                              <p:cond delay="1000"/>
                            </p:stCondLst>
                            <p:childTnLst>
                              <p:par>
                                <p:cTn id="296" presetID="9" presetClass="entr" presetSubtype="0" fill="hold" grpId="4" nodeType="afterEffect">
                                  <p:stCondLst>
                                    <p:cond delay="0"/>
                                  </p:stCondLst>
                                  <p:childTnLst>
                                    <p:set>
                                      <p:cBhvr>
                                        <p:cTn id="297" dur="1" fill="hold">
                                          <p:stCondLst>
                                            <p:cond delay="0"/>
                                          </p:stCondLst>
                                        </p:cTn>
                                        <p:tgtEl>
                                          <p:spTgt spid="16"/>
                                        </p:tgtEl>
                                        <p:attrNameLst>
                                          <p:attrName>style.visibility</p:attrName>
                                        </p:attrNameLst>
                                      </p:cBhvr>
                                      <p:to>
                                        <p:strVal val="visible"/>
                                      </p:to>
                                    </p:set>
                                    <p:animEffect transition="in" filter="dissolve">
                                      <p:cBhvr>
                                        <p:cTn id="298" dur="1000"/>
                                        <p:tgtEl>
                                          <p:spTgt spid="16"/>
                                        </p:tgtEl>
                                      </p:cBhvr>
                                    </p:animEffect>
                                  </p:childTnLst>
                                </p:cTn>
                              </p:par>
                            </p:childTnLst>
                          </p:cTn>
                        </p:par>
                      </p:childTnLst>
                    </p:cTn>
                  </p:par>
                </p:childTnLst>
              </p:cTn>
              <p:nextCondLst>
                <p:cond evt="onClick" delay="0">
                  <p:tgtEl>
                    <p:spTgt spid="47"/>
                  </p:tgtEl>
                </p:cond>
              </p:nextCondLst>
            </p:seq>
            <p:seq concurrent="1" nextAc="seek">
              <p:cTn id="299" restart="whenNotActive" fill="hold" evtFilter="cancelBubble" nodeType="interactiveSeq">
                <p:stCondLst>
                  <p:cond evt="onClick" delay="0">
                    <p:tgtEl>
                      <p:spTgt spid="122"/>
                    </p:tgtEl>
                  </p:cond>
                </p:stCondLst>
                <p:endSync evt="end" delay="0">
                  <p:rtn val="all"/>
                </p:endSync>
                <p:childTnLst>
                  <p:par>
                    <p:cTn id="300" fill="hold">
                      <p:stCondLst>
                        <p:cond delay="0"/>
                      </p:stCondLst>
                      <p:childTnLst>
                        <p:par>
                          <p:cTn id="301" fill="hold">
                            <p:stCondLst>
                              <p:cond delay="0"/>
                            </p:stCondLst>
                            <p:childTnLst>
                              <p:par>
                                <p:cTn id="302" presetID="26" presetClass="emph" presetSubtype="0" fill="hold" grpId="1" nodeType="clickEffect">
                                  <p:stCondLst>
                                    <p:cond delay="0"/>
                                  </p:stCondLst>
                                  <p:iterate type="lt">
                                    <p:tmPct val="0"/>
                                  </p:iterate>
                                  <p:childTnLst>
                                    <p:animEffect transition="out" filter="fade">
                                      <p:cBhvr>
                                        <p:cTn id="303" dur="500" tmFilter="0, 0; .2, .5; .8, .5; 1, 0"/>
                                        <p:tgtEl>
                                          <p:spTgt spid="122"/>
                                        </p:tgtEl>
                                      </p:cBhvr>
                                    </p:animEffect>
                                    <p:animScale>
                                      <p:cBhvr>
                                        <p:cTn id="304" dur="250" autoRev="1" fill="hold"/>
                                        <p:tgtEl>
                                          <p:spTgt spid="122"/>
                                        </p:tgtEl>
                                      </p:cBhvr>
                                      <p:by x="105000" y="105000"/>
                                    </p:animScale>
                                  </p:childTnLst>
                                </p:cTn>
                              </p:par>
                            </p:childTnLst>
                          </p:cTn>
                        </p:par>
                        <p:par>
                          <p:cTn id="305" fill="hold">
                            <p:stCondLst>
                              <p:cond delay="500"/>
                            </p:stCondLst>
                            <p:childTnLst>
                              <p:par>
                                <p:cTn id="306" presetID="22" presetClass="entr" presetSubtype="8" fill="hold" grpId="0" nodeType="afterEffect">
                                  <p:stCondLst>
                                    <p:cond delay="0"/>
                                  </p:stCondLst>
                                  <p:iterate type="lt">
                                    <p:tmPct val="10000"/>
                                  </p:iterate>
                                  <p:childTnLst>
                                    <p:set>
                                      <p:cBhvr>
                                        <p:cTn id="307" dur="1" fill="hold">
                                          <p:stCondLst>
                                            <p:cond delay="0"/>
                                          </p:stCondLst>
                                        </p:cTn>
                                        <p:tgtEl>
                                          <p:spTgt spid="123"/>
                                        </p:tgtEl>
                                        <p:attrNameLst>
                                          <p:attrName>style.visibility</p:attrName>
                                        </p:attrNameLst>
                                      </p:cBhvr>
                                      <p:to>
                                        <p:strVal val="visible"/>
                                      </p:to>
                                    </p:set>
                                    <p:animEffect transition="in" filter="wipe(left)">
                                      <p:cBhvr>
                                        <p:cTn id="308" dur="1000"/>
                                        <p:tgtEl>
                                          <p:spTgt spid="123"/>
                                        </p:tgtEl>
                                      </p:cBhvr>
                                    </p:animEffect>
                                  </p:childTnLst>
                                </p:cTn>
                              </p:par>
                              <p:par>
                                <p:cTn id="309" presetID="1" presetClass="entr" presetSubtype="0" fill="hold" grpId="1" nodeType="withEffect">
                                  <p:stCondLst>
                                    <p:cond delay="0"/>
                                  </p:stCondLst>
                                  <p:iterate type="lt">
                                    <p:tmAbs val="0"/>
                                  </p:iterate>
                                  <p:childTnLst>
                                    <p:set>
                                      <p:cBhvr>
                                        <p:cTn id="310" dur="1" fill="hold">
                                          <p:stCondLst>
                                            <p:cond delay="2699"/>
                                          </p:stCondLst>
                                        </p:cTn>
                                        <p:tgtEl>
                                          <p:spTgt spid="123"/>
                                        </p:tgtEl>
                                        <p:attrNameLst>
                                          <p:attrName>style.visibility</p:attrName>
                                        </p:attrNameLst>
                                      </p:cBhvr>
                                      <p:to>
                                        <p:strVal val="visible"/>
                                      </p:to>
                                    </p:set>
                                  </p:childTnLst>
                                  <p:subTnLst>
                                    <p:audio>
                                      <p:cMediaNode>
                                        <p:cTn display="0" masterRel="sameClick">
                                          <p:stCondLst>
                                            <p:cond evt="begin" delay="0">
                                              <p:tn val="309"/>
                                            </p:cond>
                                          </p:stCondLst>
                                          <p:endCondLst>
                                            <p:cond evt="onStopAudio" delay="0">
                                              <p:tgtEl>
                                                <p:sldTgt/>
                                              </p:tgtEl>
                                            </p:cond>
                                          </p:endCondLst>
                                        </p:cTn>
                                        <p:tgtEl>
                                          <p:sndTgt r:embed="rId6" name="cpL01S02_Clip_2.wav"/>
                                        </p:tgtEl>
                                      </p:cMediaNode>
                                    </p:audio>
                                  </p:subTnLst>
                                </p:cTn>
                              </p:par>
                            </p:childTnLst>
                          </p:cTn>
                        </p:par>
                        <p:par>
                          <p:cTn id="311" fill="hold">
                            <p:stCondLst>
                              <p:cond delay="4800"/>
                            </p:stCondLst>
                            <p:childTnLst>
                              <p:par>
                                <p:cTn id="312" presetID="16" presetClass="emph" presetSubtype="0" fill="hold" grpId="2" nodeType="afterEffect">
                                  <p:stCondLst>
                                    <p:cond delay="0"/>
                                  </p:stCondLst>
                                  <p:iterate type="lt">
                                    <p:tmPct val="4000"/>
                                  </p:iterate>
                                  <p:childTnLst>
                                    <p:set>
                                      <p:cBhvr override="childStyle">
                                        <p:cTn id="313" dur="500" fill="hold"/>
                                        <p:tgtEl>
                                          <p:spTgt spid="122"/>
                                        </p:tgtEl>
                                        <p:attrNameLst>
                                          <p:attrName>style.color</p:attrName>
                                        </p:attrNameLst>
                                      </p:cBhvr>
                                      <p:to>
                                        <p:clrVal>
                                          <a:srgbClr val="C00000"/>
                                        </p:clrVal>
                                      </p:to>
                                    </p:set>
                                    <p:set>
                                      <p:cBhvr>
                                        <p:cTn id="314" dur="500" fill="hold"/>
                                        <p:tgtEl>
                                          <p:spTgt spid="122"/>
                                        </p:tgtEl>
                                        <p:attrNameLst>
                                          <p:attrName>fillcolor</p:attrName>
                                        </p:attrNameLst>
                                      </p:cBhvr>
                                      <p:to>
                                        <p:clrVal>
                                          <a:srgbClr val="C00000"/>
                                        </p:clrVal>
                                      </p:to>
                                    </p:set>
                                    <p:set>
                                      <p:cBhvr>
                                        <p:cTn id="315" dur="500" fill="hold"/>
                                        <p:tgtEl>
                                          <p:spTgt spid="122"/>
                                        </p:tgtEl>
                                        <p:attrNameLst>
                                          <p:attrName>fill.type</p:attrName>
                                        </p:attrNameLst>
                                      </p:cBhvr>
                                      <p:to>
                                        <p:strVal val="solid"/>
                                      </p:to>
                                    </p:set>
                                  </p:childTnLst>
                                </p:cTn>
                              </p:par>
                            </p:childTnLst>
                          </p:cTn>
                        </p:par>
                      </p:childTnLst>
                    </p:cTn>
                  </p:par>
                </p:childTnLst>
              </p:cTn>
              <p:nextCondLst>
                <p:cond evt="onClick" delay="0">
                  <p:tgtEl>
                    <p:spTgt spid="122"/>
                  </p:tgtEl>
                </p:cond>
              </p:nextCondLst>
            </p:seq>
          </p:childTnLst>
        </p:cTn>
      </p:par>
    </p:tnLst>
    <p:bldLst>
      <p:bldP spid="4" grpId="0"/>
      <p:bldP spid="4" grpId="1"/>
      <p:bldP spid="4" grpId="2"/>
      <p:bldP spid="4" grpId="3"/>
      <p:bldP spid="5" grpId="0" animBg="1"/>
      <p:bldP spid="5" grpId="1" animBg="1"/>
      <p:bldP spid="5" grpId="2" animBg="1"/>
      <p:bldP spid="29" grpId="0"/>
      <p:bldP spid="29" grpId="1"/>
      <p:bldP spid="31" grpId="0"/>
      <p:bldP spid="31"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97" grpId="0"/>
      <p:bldP spid="97" grpId="1"/>
      <p:bldP spid="116" grpId="0"/>
      <p:bldP spid="116" grpId="1"/>
      <p:bldP spid="119" grpId="0"/>
      <p:bldP spid="119" grpId="1"/>
      <p:bldP spid="122" grpId="0" animBg="1"/>
      <p:bldP spid="122" grpId="1" animBg="1"/>
      <p:bldP spid="122" grpId="2" animBg="1"/>
      <p:bldP spid="123" grpId="0"/>
      <p:bldP spid="12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8</a:t>
            </a:fld>
            <a:endParaRPr lang="cs-CZ" dirty="0"/>
          </a:p>
        </p:txBody>
      </p:sp>
      <p:sp>
        <p:nvSpPr>
          <p:cNvPr id="4" name="Nadpis 3"/>
          <p:cNvSpPr>
            <a:spLocks noGrp="1"/>
          </p:cNvSpPr>
          <p:nvPr>
            <p:ph type="title"/>
          </p:nvPr>
        </p:nvSpPr>
        <p:spPr>
          <a:xfrm>
            <a:off x="144000" y="144000"/>
            <a:ext cx="3563904" cy="648072"/>
          </a:xfrm>
        </p:spPr>
        <p:txBody>
          <a:bodyPr/>
          <a:lstStyle/>
          <a:p>
            <a:r>
              <a:rPr lang="en-GB" dirty="0" smtClean="0">
                <a:solidFill>
                  <a:srgbClr val="000000"/>
                </a:solidFill>
              </a:rPr>
              <a:t>Barrier options (2)</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1</a:t>
            </a:r>
            <a:endParaRPr lang="en-GB" sz="800" dirty="0">
              <a:solidFill>
                <a:srgbClr val="FFFF00"/>
              </a:solidFill>
            </a:endParaRPr>
          </a:p>
        </p:txBody>
      </p:sp>
      <p:sp>
        <p:nvSpPr>
          <p:cNvPr id="29" name="TextovéPole 28"/>
          <p:cNvSpPr txBox="1"/>
          <p:nvPr/>
        </p:nvSpPr>
        <p:spPr>
          <a:xfrm>
            <a:off x="863999" y="937295"/>
            <a:ext cx="2960153"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Payoff diagrams</a:t>
            </a:r>
            <a:endParaRPr lang="en-GB" sz="2200"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Za hotovostní tok s uvedenými vlastnostmi nabyvatel prosté obligace platí její cenu. Stanovení výše této ceny patří k základním analytickým úlohám, jimž se hned začneme věnovat.</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74" name="TextovéPole 73">
                <a:extLst>
                  <a:ext uri="{FF2B5EF4-FFF2-40B4-BE49-F238E27FC236}">
                    <a16:creationId xmlns:a16="http://schemas.microsoft.com/office/drawing/2014/main" id="{05FC8A4A-3761-4383-881C-9096ADBF4AD7}"/>
                  </a:ext>
                </a:extLst>
              </p:cNvPr>
              <p:cNvSpPr txBox="1"/>
              <p:nvPr/>
            </p:nvSpPr>
            <p:spPr>
              <a:xfrm>
                <a:off x="1532296" y="2051598"/>
                <a:ext cx="7360184"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Barrier </a:t>
                </a:r>
                <a14:m>
                  <m:oMath xmlns:m="http://schemas.openxmlformats.org/officeDocument/2006/math">
                    <m:r>
                      <a:rPr lang="en-GB" sz="1600" b="0" i="1" smtClean="0">
                        <a:latin typeface="Cambria Math" panose="02040503050406030204" pitchFamily="18" charset="0"/>
                        <a:ea typeface="Cambria Math" panose="02040503050406030204" pitchFamily="18" charset="0"/>
                      </a:rPr>
                      <m:t>𝐵</m:t>
                    </m:r>
                  </m:oMath>
                </a14:m>
                <a:r>
                  <a:rPr lang="en-GB" sz="1600" dirty="0" smtClean="0">
                    <a:latin typeface="Cambria Math" panose="02040503050406030204" pitchFamily="18" charset="0"/>
                    <a:ea typeface="Cambria Math" panose="02040503050406030204" pitchFamily="18" charset="0"/>
                  </a:rPr>
                  <a:t> must be above the exercise price </a:t>
                </a:r>
                <a14:m>
                  <m:oMath xmlns:m="http://schemas.openxmlformats.org/officeDocument/2006/math">
                    <m:r>
                      <a:rPr lang="en-GB" sz="1600" b="0" i="1" smtClean="0">
                        <a:latin typeface="Cambria Math" panose="02040503050406030204" pitchFamily="18" charset="0"/>
                        <a:ea typeface="Cambria Math" panose="02040503050406030204" pitchFamily="18" charset="0"/>
                      </a:rPr>
                      <m:t>𝑋</m:t>
                    </m:r>
                  </m:oMath>
                </a14:m>
                <a:r>
                  <a:rPr lang="en-GB" sz="1600" dirty="0" smtClean="0">
                    <a:latin typeface="Cambria Math" panose="02040503050406030204" pitchFamily="18" charset="0"/>
                    <a:ea typeface="Cambria Math" panose="02040503050406030204" pitchFamily="18" charset="0"/>
                  </a:rPr>
                  <a:t> otherwise the payoff is the same as that of the standard call or is zero</a:t>
                </a:r>
                <a:endParaRPr lang="en-GB" sz="1600" dirty="0">
                  <a:latin typeface="Cambria Math" panose="02040503050406030204" pitchFamily="18" charset="0"/>
                  <a:ea typeface="Cambria Math" panose="02040503050406030204" pitchFamily="18" charset="0"/>
                </a:endParaRPr>
              </a:p>
            </p:txBody>
          </p:sp>
        </mc:Choice>
        <mc:Fallback xmlns="">
          <p:sp>
            <p:nvSpPr>
              <p:cNvPr id="74" name="TextovéPole 73">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1532296" y="2051598"/>
                <a:ext cx="7360184" cy="584775"/>
              </a:xfrm>
              <a:prstGeom prst="rect">
                <a:avLst/>
              </a:prstGeom>
              <a:blipFill>
                <a:blip r:embed="rId7"/>
                <a:stretch>
                  <a:fillRect l="-331" t="-4211" b="-12632"/>
                </a:stretch>
              </a:blipFill>
              <a:ln>
                <a:noFill/>
              </a:ln>
            </p:spPr>
            <p:txBody>
              <a:bodyPr/>
              <a:lstStyle/>
              <a:p>
                <a:r>
                  <a:rPr lang="cs-CZ">
                    <a:noFill/>
                  </a:rPr>
                  <a:t> </a:t>
                </a:r>
              </a:p>
            </p:txBody>
          </p:sp>
        </mc:Fallback>
      </mc:AlternateContent>
      <p:sp>
        <p:nvSpPr>
          <p:cNvPr id="75" name="TextovéPole 74">
            <a:extLst>
              <a:ext uri="{FF2B5EF4-FFF2-40B4-BE49-F238E27FC236}">
                <a16:creationId xmlns:a16="http://schemas.microsoft.com/office/drawing/2014/main" id="{05FC8A4A-3761-4383-881C-9096ADBF4AD7}"/>
              </a:ext>
            </a:extLst>
          </p:cNvPr>
          <p:cNvSpPr txBox="1"/>
          <p:nvPr/>
        </p:nvSpPr>
        <p:spPr>
          <a:xfrm>
            <a:off x="1516928" y="1268760"/>
            <a:ext cx="7483072"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Diagrams assume that the asset price either will not reach the barrier or will pass it only once</a:t>
            </a:r>
            <a:endParaRPr lang="en-GB" sz="1600" dirty="0">
              <a:latin typeface="Cambria Math" panose="02040503050406030204" pitchFamily="18" charset="0"/>
              <a:ea typeface="Cambria Math" panose="02040503050406030204" pitchFamily="18" charset="0"/>
            </a:endParaRPr>
          </a:p>
        </p:txBody>
      </p:sp>
      <p:sp>
        <p:nvSpPr>
          <p:cNvPr id="78" name="TextovéPole 77"/>
          <p:cNvSpPr txBox="1"/>
          <p:nvPr/>
        </p:nvSpPr>
        <p:spPr>
          <a:xfrm>
            <a:off x="1187625" y="1768356"/>
            <a:ext cx="3603892"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European call barrier options</a:t>
            </a:r>
            <a:endParaRPr lang="en-GB" dirty="0">
              <a:latin typeface="Cambria Math" panose="02040503050406030204" pitchFamily="18" charset="0"/>
              <a:ea typeface="Cambria Math" panose="02040503050406030204" pitchFamily="18" charset="0"/>
            </a:endParaRPr>
          </a:p>
        </p:txBody>
      </p:sp>
      <p:grpSp>
        <p:nvGrpSpPr>
          <p:cNvPr id="13" name="Skupina 12"/>
          <p:cNvGrpSpPr/>
          <p:nvPr/>
        </p:nvGrpSpPr>
        <p:grpSpPr>
          <a:xfrm>
            <a:off x="1650408" y="2628443"/>
            <a:ext cx="1293830" cy="1244423"/>
            <a:chOff x="2010448" y="1612442"/>
            <a:chExt cx="1293830" cy="1244423"/>
          </a:xfrm>
        </p:grpSpPr>
        <p:cxnSp>
          <p:nvCxnSpPr>
            <p:cNvPr id="97" name="Přímá spojnice 96">
              <a:extLst>
                <a:ext uri="{FF2B5EF4-FFF2-40B4-BE49-F238E27FC236}">
                  <a16:creationId xmlns:a16="http://schemas.microsoft.com/office/drawing/2014/main" id="{1A8E3DAD-B6C4-40D4-9CE0-16917D2F95E3}"/>
                </a:ext>
              </a:extLst>
            </p:cNvPr>
            <p:cNvCxnSpPr/>
            <p:nvPr/>
          </p:nvCxnSpPr>
          <p:spPr>
            <a:xfrm>
              <a:off x="2048314" y="1800468"/>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Přímá spojnice 97">
              <a:extLst>
                <a:ext uri="{FF2B5EF4-FFF2-40B4-BE49-F238E27FC236}">
                  <a16:creationId xmlns:a16="http://schemas.microsoft.com/office/drawing/2014/main" id="{906A2621-6FF0-4E69-B93F-0FD3D7509E11}"/>
                </a:ext>
              </a:extLst>
            </p:cNvPr>
            <p:cNvCxnSpPr/>
            <p:nvPr/>
          </p:nvCxnSpPr>
          <p:spPr>
            <a:xfrm>
              <a:off x="2851492" y="2297473"/>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Přímá spojnice 98">
              <a:extLst>
                <a:ext uri="{FF2B5EF4-FFF2-40B4-BE49-F238E27FC236}">
                  <a16:creationId xmlns:a16="http://schemas.microsoft.com/office/drawing/2014/main" id="{366013F4-C598-4589-BCA9-4D63C7A09A98}"/>
                </a:ext>
              </a:extLst>
            </p:cNvPr>
            <p:cNvCxnSpPr/>
            <p:nvPr/>
          </p:nvCxnSpPr>
          <p:spPr>
            <a:xfrm>
              <a:off x="2058930" y="2632997"/>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1" name="TextovéPole 100">
              <a:extLst>
                <a:ext uri="{FF2B5EF4-FFF2-40B4-BE49-F238E27FC236}">
                  <a16:creationId xmlns:a16="http://schemas.microsoft.com/office/drawing/2014/main" id="{08463747-ADBE-47DD-BD10-8F53E0250636}"/>
                </a:ext>
              </a:extLst>
            </p:cNvPr>
            <p:cNvSpPr txBox="1"/>
            <p:nvPr/>
          </p:nvSpPr>
          <p:spPr>
            <a:xfrm>
              <a:off x="2010448" y="1612442"/>
              <a:ext cx="1224641"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Up-and-in call </a:t>
              </a:r>
              <a:endParaRPr lang="en-GB" sz="1200" b="1" dirty="0">
                <a:latin typeface="Cambria Math" panose="02040503050406030204" pitchFamily="18" charset="0"/>
                <a:ea typeface="Cambria Math" panose="02040503050406030204" pitchFamily="18" charset="0"/>
              </a:endParaRPr>
            </a:p>
          </p:txBody>
        </p:sp>
        <p:cxnSp>
          <p:nvCxnSpPr>
            <p:cNvPr id="102" name="Přímá spojnice 101">
              <a:extLst>
                <a:ext uri="{FF2B5EF4-FFF2-40B4-BE49-F238E27FC236}">
                  <a16:creationId xmlns:a16="http://schemas.microsoft.com/office/drawing/2014/main" id="{F1012CB4-74D9-4DC7-84BD-B0CB720F5659}"/>
                </a:ext>
              </a:extLst>
            </p:cNvPr>
            <p:cNvCxnSpPr/>
            <p:nvPr/>
          </p:nvCxnSpPr>
          <p:spPr>
            <a:xfrm>
              <a:off x="2054915" y="2640726"/>
              <a:ext cx="798710"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5" name="Přímá spojnice 104">
              <a:extLst>
                <a:ext uri="{FF2B5EF4-FFF2-40B4-BE49-F238E27FC236}">
                  <a16:creationId xmlns:a16="http://schemas.microsoft.com/office/drawing/2014/main" id="{906A2621-6FF0-4E69-B93F-0FD3D7509E11}"/>
                </a:ext>
              </a:extLst>
            </p:cNvPr>
            <p:cNvCxnSpPr/>
            <p:nvPr/>
          </p:nvCxnSpPr>
          <p:spPr>
            <a:xfrm flipH="1">
              <a:off x="2511986" y="1895067"/>
              <a:ext cx="739911" cy="739913"/>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7" name="Přímá spojnice 116">
              <a:extLst>
                <a:ext uri="{FF2B5EF4-FFF2-40B4-BE49-F238E27FC236}">
                  <a16:creationId xmlns:a16="http://schemas.microsoft.com/office/drawing/2014/main" id="{906A2621-6FF0-4E69-B93F-0FD3D7509E11}"/>
                </a:ext>
              </a:extLst>
            </p:cNvPr>
            <p:cNvCxnSpPr/>
            <p:nvPr/>
          </p:nvCxnSpPr>
          <p:spPr>
            <a:xfrm flipH="1">
              <a:off x="2843808" y="1844398"/>
              <a:ext cx="460470" cy="46047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Přímá spojnice 117">
              <a:extLst>
                <a:ext uri="{FF2B5EF4-FFF2-40B4-BE49-F238E27FC236}">
                  <a16:creationId xmlns:a16="http://schemas.microsoft.com/office/drawing/2014/main" id="{F1012CB4-74D9-4DC7-84BD-B0CB720F5659}"/>
                </a:ext>
              </a:extLst>
            </p:cNvPr>
            <p:cNvCxnSpPr/>
            <p:nvPr/>
          </p:nvCxnSpPr>
          <p:spPr>
            <a:xfrm>
              <a:off x="2056181" y="2324595"/>
              <a:ext cx="747111"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ovéPole 118">
                  <a:extLst>
                    <a:ext uri="{FF2B5EF4-FFF2-40B4-BE49-F238E27FC236}">
                      <a16:creationId xmlns:a16="http://schemas.microsoft.com/office/drawing/2014/main" id="{1129F341-0890-4352-8ECF-8AB4C01D6AF5}"/>
                    </a:ext>
                  </a:extLst>
                </p:cNvPr>
                <p:cNvSpPr txBox="1"/>
                <p:nvPr/>
              </p:nvSpPr>
              <p:spPr>
                <a:xfrm>
                  <a:off x="2419575" y="2591711"/>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19" name="TextovéPole 11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9575" y="2591711"/>
                  <a:ext cx="187089" cy="261225"/>
                </a:xfrm>
                <a:prstGeom prst="rect">
                  <a:avLst/>
                </a:prstGeom>
                <a:blipFill>
                  <a:blip r:embed="rId8"/>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1" name="TextovéPole 80">
                  <a:extLst>
                    <a:ext uri="{FF2B5EF4-FFF2-40B4-BE49-F238E27FC236}">
                      <a16:creationId xmlns:a16="http://schemas.microsoft.com/office/drawing/2014/main" id="{1129F341-0890-4352-8ECF-8AB4C01D6AF5}"/>
                    </a:ext>
                  </a:extLst>
                </p:cNvPr>
                <p:cNvSpPr txBox="1"/>
                <p:nvPr/>
              </p:nvSpPr>
              <p:spPr>
                <a:xfrm>
                  <a:off x="2771800" y="2595640"/>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81" name="TextovéPole 80">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771800" y="2595640"/>
                  <a:ext cx="187089" cy="261225"/>
                </a:xfrm>
                <a:prstGeom prst="rect">
                  <a:avLst/>
                </a:prstGeom>
                <a:blipFill>
                  <a:blip r:embed="rId9"/>
                  <a:stretch>
                    <a:fillRect l="-1333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3" name="TextovéPole 82">
                  <a:extLst>
                    <a:ext uri="{FF2B5EF4-FFF2-40B4-BE49-F238E27FC236}">
                      <a16:creationId xmlns:a16="http://schemas.microsoft.com/office/drawing/2014/main" id="{1129F341-0890-4352-8ECF-8AB4C01D6AF5}"/>
                    </a:ext>
                  </a:extLst>
                </p:cNvPr>
                <p:cNvSpPr txBox="1"/>
                <p:nvPr/>
              </p:nvSpPr>
              <p:spPr>
                <a:xfrm>
                  <a:off x="2211104" y="241320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83" name="TextovéPole 82">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211104" y="2413204"/>
                  <a:ext cx="187089" cy="261225"/>
                </a:xfrm>
                <a:prstGeom prst="rect">
                  <a:avLst/>
                </a:prstGeom>
                <a:blipFill>
                  <a:blip r:embed="rId10"/>
                  <a:stretch>
                    <a:fillRect l="-23333"/>
                  </a:stretch>
                </a:blipFill>
              </p:spPr>
              <p:txBody>
                <a:bodyPr/>
                <a:lstStyle/>
                <a:p>
                  <a:r>
                    <a:rPr lang="cs-CZ">
                      <a:noFill/>
                    </a:rPr>
                    <a:t> </a:t>
                  </a:r>
                </a:p>
              </p:txBody>
            </p:sp>
          </mc:Fallback>
        </mc:AlternateContent>
        <p:cxnSp>
          <p:nvCxnSpPr>
            <p:cNvPr id="10" name="Přímá spojnice 9"/>
            <p:cNvCxnSpPr/>
            <p:nvPr/>
          </p:nvCxnSpPr>
          <p:spPr>
            <a:xfrm>
              <a:off x="2267744" y="2579894"/>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1" name="Skupina 20"/>
          <p:cNvGrpSpPr/>
          <p:nvPr/>
        </p:nvGrpSpPr>
        <p:grpSpPr>
          <a:xfrm>
            <a:off x="3388949" y="2626376"/>
            <a:ext cx="1293830" cy="1247449"/>
            <a:chOff x="3710218" y="1392489"/>
            <a:chExt cx="1293830" cy="1247449"/>
          </a:xfrm>
        </p:grpSpPr>
        <p:cxnSp>
          <p:nvCxnSpPr>
            <p:cNvPr id="88" name="Přímá spojnice 87">
              <a:extLst>
                <a:ext uri="{FF2B5EF4-FFF2-40B4-BE49-F238E27FC236}">
                  <a16:creationId xmlns:a16="http://schemas.microsoft.com/office/drawing/2014/main" id="{1A8E3DAD-B6C4-40D4-9CE0-16917D2F95E3}"/>
                </a:ext>
              </a:extLst>
            </p:cNvPr>
            <p:cNvCxnSpPr/>
            <p:nvPr/>
          </p:nvCxnSpPr>
          <p:spPr>
            <a:xfrm>
              <a:off x="3748084" y="1580515"/>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Přímá spojnice 88">
              <a:extLst>
                <a:ext uri="{FF2B5EF4-FFF2-40B4-BE49-F238E27FC236}">
                  <a16:creationId xmlns:a16="http://schemas.microsoft.com/office/drawing/2014/main" id="{906A2621-6FF0-4E69-B93F-0FD3D7509E11}"/>
                </a:ext>
              </a:extLst>
            </p:cNvPr>
            <p:cNvCxnSpPr/>
            <p:nvPr/>
          </p:nvCxnSpPr>
          <p:spPr>
            <a:xfrm>
              <a:off x="4551262" y="2077520"/>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Přímá spojnice 90">
              <a:extLst>
                <a:ext uri="{FF2B5EF4-FFF2-40B4-BE49-F238E27FC236}">
                  <a16:creationId xmlns:a16="http://schemas.microsoft.com/office/drawing/2014/main" id="{366013F4-C598-4589-BCA9-4D63C7A09A98}"/>
                </a:ext>
              </a:extLst>
            </p:cNvPr>
            <p:cNvCxnSpPr/>
            <p:nvPr/>
          </p:nvCxnSpPr>
          <p:spPr>
            <a:xfrm>
              <a:off x="3758700" y="2413044"/>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2" name="TextovéPole 91">
              <a:extLst>
                <a:ext uri="{FF2B5EF4-FFF2-40B4-BE49-F238E27FC236}">
                  <a16:creationId xmlns:a16="http://schemas.microsoft.com/office/drawing/2014/main" id="{08463747-ADBE-47DD-BD10-8F53E0250636}"/>
                </a:ext>
              </a:extLst>
            </p:cNvPr>
            <p:cNvSpPr txBox="1"/>
            <p:nvPr/>
          </p:nvSpPr>
          <p:spPr>
            <a:xfrm>
              <a:off x="3710218" y="1392489"/>
              <a:ext cx="1224641"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Up-and-out call </a:t>
              </a:r>
              <a:endParaRPr lang="en-GB" sz="1200" b="1" dirty="0">
                <a:latin typeface="Cambria Math" panose="02040503050406030204" pitchFamily="18" charset="0"/>
                <a:ea typeface="Cambria Math" panose="02040503050406030204" pitchFamily="18" charset="0"/>
              </a:endParaRPr>
            </a:p>
          </p:txBody>
        </p:sp>
        <p:cxnSp>
          <p:nvCxnSpPr>
            <p:cNvPr id="95" name="Přímá spojnice 94">
              <a:extLst>
                <a:ext uri="{FF2B5EF4-FFF2-40B4-BE49-F238E27FC236}">
                  <a16:creationId xmlns:a16="http://schemas.microsoft.com/office/drawing/2014/main" id="{F1012CB4-74D9-4DC7-84BD-B0CB720F5659}"/>
                </a:ext>
              </a:extLst>
            </p:cNvPr>
            <p:cNvCxnSpPr/>
            <p:nvPr/>
          </p:nvCxnSpPr>
          <p:spPr>
            <a:xfrm>
              <a:off x="3754685" y="2420773"/>
              <a:ext cx="45707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Přímá spojnice 95">
              <a:extLst>
                <a:ext uri="{FF2B5EF4-FFF2-40B4-BE49-F238E27FC236}">
                  <a16:creationId xmlns:a16="http://schemas.microsoft.com/office/drawing/2014/main" id="{906A2621-6FF0-4E69-B93F-0FD3D7509E11}"/>
                </a:ext>
              </a:extLst>
            </p:cNvPr>
            <p:cNvCxnSpPr/>
            <p:nvPr/>
          </p:nvCxnSpPr>
          <p:spPr>
            <a:xfrm flipH="1">
              <a:off x="4211756" y="1675114"/>
              <a:ext cx="739911" cy="739913"/>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0" name="Přímá spojnice 99">
              <a:extLst>
                <a:ext uri="{FF2B5EF4-FFF2-40B4-BE49-F238E27FC236}">
                  <a16:creationId xmlns:a16="http://schemas.microsoft.com/office/drawing/2014/main" id="{906A2621-6FF0-4E69-B93F-0FD3D7509E11}"/>
                </a:ext>
              </a:extLst>
            </p:cNvPr>
            <p:cNvCxnSpPr/>
            <p:nvPr/>
          </p:nvCxnSpPr>
          <p:spPr>
            <a:xfrm flipH="1">
              <a:off x="4211960" y="2106709"/>
              <a:ext cx="314178" cy="314179"/>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 name="Přímá spojnice 102">
              <a:extLst>
                <a:ext uri="{FF2B5EF4-FFF2-40B4-BE49-F238E27FC236}">
                  <a16:creationId xmlns:a16="http://schemas.microsoft.com/office/drawing/2014/main" id="{F1012CB4-74D9-4DC7-84BD-B0CB720F5659}"/>
                </a:ext>
              </a:extLst>
            </p:cNvPr>
            <p:cNvCxnSpPr/>
            <p:nvPr/>
          </p:nvCxnSpPr>
          <p:spPr>
            <a:xfrm>
              <a:off x="3757015" y="2081590"/>
              <a:ext cx="800498"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ovéPole 105">
                  <a:extLst>
                    <a:ext uri="{FF2B5EF4-FFF2-40B4-BE49-F238E27FC236}">
                      <a16:creationId xmlns:a16="http://schemas.microsoft.com/office/drawing/2014/main" id="{1129F341-0890-4352-8ECF-8AB4C01D6AF5}"/>
                    </a:ext>
                  </a:extLst>
                </p:cNvPr>
                <p:cNvSpPr txBox="1"/>
                <p:nvPr/>
              </p:nvSpPr>
              <p:spPr>
                <a:xfrm>
                  <a:off x="4119345" y="237478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06" name="TextovéPole 10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119345" y="2374784"/>
                  <a:ext cx="187089" cy="261225"/>
                </a:xfrm>
                <a:prstGeom prst="rect">
                  <a:avLst/>
                </a:prstGeom>
                <a:blipFill>
                  <a:blip r:embed="rId11"/>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11" name="TextovéPole 110">
                  <a:extLst>
                    <a:ext uri="{FF2B5EF4-FFF2-40B4-BE49-F238E27FC236}">
                      <a16:creationId xmlns:a16="http://schemas.microsoft.com/office/drawing/2014/main" id="{1129F341-0890-4352-8ECF-8AB4C01D6AF5}"/>
                    </a:ext>
                  </a:extLst>
                </p:cNvPr>
                <p:cNvSpPr txBox="1"/>
                <p:nvPr/>
              </p:nvSpPr>
              <p:spPr>
                <a:xfrm>
                  <a:off x="4471570" y="2378713"/>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111" name="TextovéPole 110">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471570" y="2378713"/>
                  <a:ext cx="187089" cy="261225"/>
                </a:xfrm>
                <a:prstGeom prst="rect">
                  <a:avLst/>
                </a:prstGeom>
                <a:blipFill>
                  <a:blip r:embed="rId12"/>
                  <a:stretch>
                    <a:fillRect l="-967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0" name="TextovéPole 119">
                  <a:extLst>
                    <a:ext uri="{FF2B5EF4-FFF2-40B4-BE49-F238E27FC236}">
                      <a16:creationId xmlns:a16="http://schemas.microsoft.com/office/drawing/2014/main" id="{1129F341-0890-4352-8ECF-8AB4C01D6AF5}"/>
                    </a:ext>
                  </a:extLst>
                </p:cNvPr>
                <p:cNvSpPr txBox="1"/>
                <p:nvPr/>
              </p:nvSpPr>
              <p:spPr>
                <a:xfrm>
                  <a:off x="3910874" y="2193251"/>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120" name="TextovéPole 119">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910874" y="2193251"/>
                  <a:ext cx="187089" cy="261225"/>
                </a:xfrm>
                <a:prstGeom prst="rect">
                  <a:avLst/>
                </a:prstGeom>
                <a:blipFill>
                  <a:blip r:embed="rId13"/>
                  <a:stretch>
                    <a:fillRect l="-19355"/>
                  </a:stretch>
                </a:blipFill>
              </p:spPr>
              <p:txBody>
                <a:bodyPr/>
                <a:lstStyle/>
                <a:p>
                  <a:r>
                    <a:rPr lang="cs-CZ">
                      <a:noFill/>
                    </a:rPr>
                    <a:t> </a:t>
                  </a:r>
                </a:p>
              </p:txBody>
            </p:sp>
          </mc:Fallback>
        </mc:AlternateContent>
        <p:cxnSp>
          <p:nvCxnSpPr>
            <p:cNvPr id="127" name="Přímá spojnice 126"/>
            <p:cNvCxnSpPr/>
            <p:nvPr/>
          </p:nvCxnSpPr>
          <p:spPr>
            <a:xfrm>
              <a:off x="3967514" y="2359941"/>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3" name="Přímá spojnice 132">
              <a:extLst>
                <a:ext uri="{FF2B5EF4-FFF2-40B4-BE49-F238E27FC236}">
                  <a16:creationId xmlns:a16="http://schemas.microsoft.com/office/drawing/2014/main" id="{F1012CB4-74D9-4DC7-84BD-B0CB720F5659}"/>
                </a:ext>
              </a:extLst>
            </p:cNvPr>
            <p:cNvCxnSpPr/>
            <p:nvPr/>
          </p:nvCxnSpPr>
          <p:spPr>
            <a:xfrm>
              <a:off x="4542145" y="2418036"/>
              <a:ext cx="45707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34" name="Skupina 133"/>
          <p:cNvGrpSpPr/>
          <p:nvPr/>
        </p:nvGrpSpPr>
        <p:grpSpPr>
          <a:xfrm>
            <a:off x="5127490" y="2628443"/>
            <a:ext cx="1293830" cy="1247449"/>
            <a:chOff x="3710218" y="1392489"/>
            <a:chExt cx="1293830" cy="1247449"/>
          </a:xfrm>
        </p:grpSpPr>
        <p:cxnSp>
          <p:nvCxnSpPr>
            <p:cNvPr id="135" name="Přímá spojnice 134">
              <a:extLst>
                <a:ext uri="{FF2B5EF4-FFF2-40B4-BE49-F238E27FC236}">
                  <a16:creationId xmlns:a16="http://schemas.microsoft.com/office/drawing/2014/main" id="{1A8E3DAD-B6C4-40D4-9CE0-16917D2F95E3}"/>
                </a:ext>
              </a:extLst>
            </p:cNvPr>
            <p:cNvCxnSpPr/>
            <p:nvPr/>
          </p:nvCxnSpPr>
          <p:spPr>
            <a:xfrm>
              <a:off x="3748084" y="1580515"/>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Přímá spojnice 135">
              <a:extLst>
                <a:ext uri="{FF2B5EF4-FFF2-40B4-BE49-F238E27FC236}">
                  <a16:creationId xmlns:a16="http://schemas.microsoft.com/office/drawing/2014/main" id="{906A2621-6FF0-4E69-B93F-0FD3D7509E11}"/>
                </a:ext>
              </a:extLst>
            </p:cNvPr>
            <p:cNvCxnSpPr/>
            <p:nvPr/>
          </p:nvCxnSpPr>
          <p:spPr>
            <a:xfrm>
              <a:off x="4551262" y="2077520"/>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7" name="Přímá spojnice 136">
              <a:extLst>
                <a:ext uri="{FF2B5EF4-FFF2-40B4-BE49-F238E27FC236}">
                  <a16:creationId xmlns:a16="http://schemas.microsoft.com/office/drawing/2014/main" id="{366013F4-C598-4589-BCA9-4D63C7A09A98}"/>
                </a:ext>
              </a:extLst>
            </p:cNvPr>
            <p:cNvCxnSpPr/>
            <p:nvPr/>
          </p:nvCxnSpPr>
          <p:spPr>
            <a:xfrm>
              <a:off x="3758700" y="2413044"/>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8" name="TextovéPole 137">
              <a:extLst>
                <a:ext uri="{FF2B5EF4-FFF2-40B4-BE49-F238E27FC236}">
                  <a16:creationId xmlns:a16="http://schemas.microsoft.com/office/drawing/2014/main" id="{08463747-ADBE-47DD-BD10-8F53E0250636}"/>
                </a:ext>
              </a:extLst>
            </p:cNvPr>
            <p:cNvSpPr txBox="1"/>
            <p:nvPr/>
          </p:nvSpPr>
          <p:spPr>
            <a:xfrm>
              <a:off x="3710218" y="1392489"/>
              <a:ext cx="1288998"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Down-and-in call </a:t>
              </a:r>
              <a:endParaRPr lang="en-GB" sz="1200" b="1" dirty="0">
                <a:latin typeface="Cambria Math" panose="02040503050406030204" pitchFamily="18" charset="0"/>
                <a:ea typeface="Cambria Math" panose="02040503050406030204" pitchFamily="18" charset="0"/>
              </a:endParaRPr>
            </a:p>
          </p:txBody>
        </p:sp>
        <p:cxnSp>
          <p:nvCxnSpPr>
            <p:cNvPr id="139" name="Přímá spojnice 138">
              <a:extLst>
                <a:ext uri="{FF2B5EF4-FFF2-40B4-BE49-F238E27FC236}">
                  <a16:creationId xmlns:a16="http://schemas.microsoft.com/office/drawing/2014/main" id="{F1012CB4-74D9-4DC7-84BD-B0CB720F5659}"/>
                </a:ext>
              </a:extLst>
            </p:cNvPr>
            <p:cNvCxnSpPr/>
            <p:nvPr/>
          </p:nvCxnSpPr>
          <p:spPr>
            <a:xfrm>
              <a:off x="3754685" y="2420773"/>
              <a:ext cx="45707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0" name="Přímá spojnice 139">
              <a:extLst>
                <a:ext uri="{FF2B5EF4-FFF2-40B4-BE49-F238E27FC236}">
                  <a16:creationId xmlns:a16="http://schemas.microsoft.com/office/drawing/2014/main" id="{906A2621-6FF0-4E69-B93F-0FD3D7509E11}"/>
                </a:ext>
              </a:extLst>
            </p:cNvPr>
            <p:cNvCxnSpPr/>
            <p:nvPr/>
          </p:nvCxnSpPr>
          <p:spPr>
            <a:xfrm flipH="1">
              <a:off x="4211756" y="1675114"/>
              <a:ext cx="739911" cy="739913"/>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1" name="Přímá spojnice 140">
              <a:extLst>
                <a:ext uri="{FF2B5EF4-FFF2-40B4-BE49-F238E27FC236}">
                  <a16:creationId xmlns:a16="http://schemas.microsoft.com/office/drawing/2014/main" id="{906A2621-6FF0-4E69-B93F-0FD3D7509E11}"/>
                </a:ext>
              </a:extLst>
            </p:cNvPr>
            <p:cNvCxnSpPr/>
            <p:nvPr/>
          </p:nvCxnSpPr>
          <p:spPr>
            <a:xfrm flipH="1">
              <a:off x="4211960" y="2106709"/>
              <a:ext cx="314178" cy="314179"/>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2" name="Přímá spojnice 141">
              <a:extLst>
                <a:ext uri="{FF2B5EF4-FFF2-40B4-BE49-F238E27FC236}">
                  <a16:creationId xmlns:a16="http://schemas.microsoft.com/office/drawing/2014/main" id="{F1012CB4-74D9-4DC7-84BD-B0CB720F5659}"/>
                </a:ext>
              </a:extLst>
            </p:cNvPr>
            <p:cNvCxnSpPr/>
            <p:nvPr/>
          </p:nvCxnSpPr>
          <p:spPr>
            <a:xfrm>
              <a:off x="3757015" y="2081590"/>
              <a:ext cx="800498"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3" name="TextovéPole 142">
                  <a:extLst>
                    <a:ext uri="{FF2B5EF4-FFF2-40B4-BE49-F238E27FC236}">
                      <a16:creationId xmlns:a16="http://schemas.microsoft.com/office/drawing/2014/main" id="{1129F341-0890-4352-8ECF-8AB4C01D6AF5}"/>
                    </a:ext>
                  </a:extLst>
                </p:cNvPr>
                <p:cNvSpPr txBox="1"/>
                <p:nvPr/>
              </p:nvSpPr>
              <p:spPr>
                <a:xfrm>
                  <a:off x="4119345" y="237478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43" name="TextovéPole 142">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119345" y="2374784"/>
                  <a:ext cx="187089" cy="261225"/>
                </a:xfrm>
                <a:prstGeom prst="rect">
                  <a:avLst/>
                </a:prstGeom>
                <a:blipFill>
                  <a:blip r:embed="rId11"/>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44" name="TextovéPole 143">
                  <a:extLst>
                    <a:ext uri="{FF2B5EF4-FFF2-40B4-BE49-F238E27FC236}">
                      <a16:creationId xmlns:a16="http://schemas.microsoft.com/office/drawing/2014/main" id="{1129F341-0890-4352-8ECF-8AB4C01D6AF5}"/>
                    </a:ext>
                  </a:extLst>
                </p:cNvPr>
                <p:cNvSpPr txBox="1"/>
                <p:nvPr/>
              </p:nvSpPr>
              <p:spPr>
                <a:xfrm>
                  <a:off x="4471570" y="2378713"/>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144" name="TextovéPole 14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471570" y="2378713"/>
                  <a:ext cx="187089" cy="261225"/>
                </a:xfrm>
                <a:prstGeom prst="rect">
                  <a:avLst/>
                </a:prstGeom>
                <a:blipFill>
                  <a:blip r:embed="rId14"/>
                  <a:stretch>
                    <a:fillRect l="-967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45" name="TextovéPole 144">
                  <a:extLst>
                    <a:ext uri="{FF2B5EF4-FFF2-40B4-BE49-F238E27FC236}">
                      <a16:creationId xmlns:a16="http://schemas.microsoft.com/office/drawing/2014/main" id="{1129F341-0890-4352-8ECF-8AB4C01D6AF5}"/>
                    </a:ext>
                  </a:extLst>
                </p:cNvPr>
                <p:cNvSpPr txBox="1"/>
                <p:nvPr/>
              </p:nvSpPr>
              <p:spPr>
                <a:xfrm>
                  <a:off x="4739068" y="2193251"/>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145" name="TextovéPole 144">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739068" y="2193251"/>
                  <a:ext cx="187089" cy="261225"/>
                </a:xfrm>
                <a:prstGeom prst="rect">
                  <a:avLst/>
                </a:prstGeom>
                <a:blipFill>
                  <a:blip r:embed="rId10"/>
                  <a:stretch>
                    <a:fillRect l="-19355"/>
                  </a:stretch>
                </a:blipFill>
              </p:spPr>
              <p:txBody>
                <a:bodyPr/>
                <a:lstStyle/>
                <a:p>
                  <a:r>
                    <a:rPr lang="cs-CZ">
                      <a:noFill/>
                    </a:rPr>
                    <a:t> </a:t>
                  </a:r>
                </a:p>
              </p:txBody>
            </p:sp>
          </mc:Fallback>
        </mc:AlternateContent>
        <p:cxnSp>
          <p:nvCxnSpPr>
            <p:cNvPr id="146" name="Přímá spojnice 145"/>
            <p:cNvCxnSpPr/>
            <p:nvPr/>
          </p:nvCxnSpPr>
          <p:spPr>
            <a:xfrm>
              <a:off x="4769804" y="2359941"/>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7" name="Přímá spojnice 146">
              <a:extLst>
                <a:ext uri="{FF2B5EF4-FFF2-40B4-BE49-F238E27FC236}">
                  <a16:creationId xmlns:a16="http://schemas.microsoft.com/office/drawing/2014/main" id="{F1012CB4-74D9-4DC7-84BD-B0CB720F5659}"/>
                </a:ext>
              </a:extLst>
            </p:cNvPr>
            <p:cNvCxnSpPr/>
            <p:nvPr/>
          </p:nvCxnSpPr>
          <p:spPr>
            <a:xfrm>
              <a:off x="4542145" y="2418036"/>
              <a:ext cx="45707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48" name="Skupina 147"/>
          <p:cNvGrpSpPr/>
          <p:nvPr/>
        </p:nvGrpSpPr>
        <p:grpSpPr>
          <a:xfrm>
            <a:off x="6866030" y="2626376"/>
            <a:ext cx="1473438" cy="1244423"/>
            <a:chOff x="1902538" y="1612442"/>
            <a:chExt cx="1473438" cy="1244423"/>
          </a:xfrm>
        </p:grpSpPr>
        <p:cxnSp>
          <p:nvCxnSpPr>
            <p:cNvPr id="149" name="Přímá spojnice 148">
              <a:extLst>
                <a:ext uri="{FF2B5EF4-FFF2-40B4-BE49-F238E27FC236}">
                  <a16:creationId xmlns:a16="http://schemas.microsoft.com/office/drawing/2014/main" id="{1A8E3DAD-B6C4-40D4-9CE0-16917D2F95E3}"/>
                </a:ext>
              </a:extLst>
            </p:cNvPr>
            <p:cNvCxnSpPr/>
            <p:nvPr/>
          </p:nvCxnSpPr>
          <p:spPr>
            <a:xfrm>
              <a:off x="2048314" y="1800468"/>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0" name="Přímá spojnice 149">
              <a:extLst>
                <a:ext uri="{FF2B5EF4-FFF2-40B4-BE49-F238E27FC236}">
                  <a16:creationId xmlns:a16="http://schemas.microsoft.com/office/drawing/2014/main" id="{906A2621-6FF0-4E69-B93F-0FD3D7509E11}"/>
                </a:ext>
              </a:extLst>
            </p:cNvPr>
            <p:cNvCxnSpPr/>
            <p:nvPr/>
          </p:nvCxnSpPr>
          <p:spPr>
            <a:xfrm>
              <a:off x="2851492" y="2297473"/>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1" name="Přímá spojnice 150">
              <a:extLst>
                <a:ext uri="{FF2B5EF4-FFF2-40B4-BE49-F238E27FC236}">
                  <a16:creationId xmlns:a16="http://schemas.microsoft.com/office/drawing/2014/main" id="{366013F4-C598-4589-BCA9-4D63C7A09A98}"/>
                </a:ext>
              </a:extLst>
            </p:cNvPr>
            <p:cNvCxnSpPr/>
            <p:nvPr/>
          </p:nvCxnSpPr>
          <p:spPr>
            <a:xfrm>
              <a:off x="2058930" y="2632997"/>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2" name="TextovéPole 151">
              <a:extLst>
                <a:ext uri="{FF2B5EF4-FFF2-40B4-BE49-F238E27FC236}">
                  <a16:creationId xmlns:a16="http://schemas.microsoft.com/office/drawing/2014/main" id="{08463747-ADBE-47DD-BD10-8F53E0250636}"/>
                </a:ext>
              </a:extLst>
            </p:cNvPr>
            <p:cNvSpPr txBox="1"/>
            <p:nvPr/>
          </p:nvSpPr>
          <p:spPr>
            <a:xfrm>
              <a:off x="1902538" y="1612442"/>
              <a:ext cx="1473438"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Down-and-out call </a:t>
              </a:r>
              <a:endParaRPr lang="en-GB" sz="1200" b="1" dirty="0">
                <a:latin typeface="Cambria Math" panose="02040503050406030204" pitchFamily="18" charset="0"/>
                <a:ea typeface="Cambria Math" panose="02040503050406030204" pitchFamily="18" charset="0"/>
              </a:endParaRPr>
            </a:p>
          </p:txBody>
        </p:sp>
        <p:cxnSp>
          <p:nvCxnSpPr>
            <p:cNvPr id="153" name="Přímá spojnice 152">
              <a:extLst>
                <a:ext uri="{FF2B5EF4-FFF2-40B4-BE49-F238E27FC236}">
                  <a16:creationId xmlns:a16="http://schemas.microsoft.com/office/drawing/2014/main" id="{F1012CB4-74D9-4DC7-84BD-B0CB720F5659}"/>
                </a:ext>
              </a:extLst>
            </p:cNvPr>
            <p:cNvCxnSpPr/>
            <p:nvPr/>
          </p:nvCxnSpPr>
          <p:spPr>
            <a:xfrm>
              <a:off x="2054915" y="2640726"/>
              <a:ext cx="798710"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4" name="Přímá spojnice 153">
              <a:extLst>
                <a:ext uri="{FF2B5EF4-FFF2-40B4-BE49-F238E27FC236}">
                  <a16:creationId xmlns:a16="http://schemas.microsoft.com/office/drawing/2014/main" id="{906A2621-6FF0-4E69-B93F-0FD3D7509E11}"/>
                </a:ext>
              </a:extLst>
            </p:cNvPr>
            <p:cNvCxnSpPr/>
            <p:nvPr/>
          </p:nvCxnSpPr>
          <p:spPr>
            <a:xfrm flipH="1">
              <a:off x="2511986" y="1895067"/>
              <a:ext cx="739911" cy="739913"/>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5" name="Přímá spojnice 154">
              <a:extLst>
                <a:ext uri="{FF2B5EF4-FFF2-40B4-BE49-F238E27FC236}">
                  <a16:creationId xmlns:a16="http://schemas.microsoft.com/office/drawing/2014/main" id="{906A2621-6FF0-4E69-B93F-0FD3D7509E11}"/>
                </a:ext>
              </a:extLst>
            </p:cNvPr>
            <p:cNvCxnSpPr/>
            <p:nvPr/>
          </p:nvCxnSpPr>
          <p:spPr>
            <a:xfrm flipH="1">
              <a:off x="2843808" y="1844398"/>
              <a:ext cx="460470" cy="46047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6" name="Přímá spojnice 155">
              <a:extLst>
                <a:ext uri="{FF2B5EF4-FFF2-40B4-BE49-F238E27FC236}">
                  <a16:creationId xmlns:a16="http://schemas.microsoft.com/office/drawing/2014/main" id="{F1012CB4-74D9-4DC7-84BD-B0CB720F5659}"/>
                </a:ext>
              </a:extLst>
            </p:cNvPr>
            <p:cNvCxnSpPr/>
            <p:nvPr/>
          </p:nvCxnSpPr>
          <p:spPr>
            <a:xfrm>
              <a:off x="2056181" y="2324595"/>
              <a:ext cx="747111"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TextovéPole 156">
                  <a:extLst>
                    <a:ext uri="{FF2B5EF4-FFF2-40B4-BE49-F238E27FC236}">
                      <a16:creationId xmlns:a16="http://schemas.microsoft.com/office/drawing/2014/main" id="{1129F341-0890-4352-8ECF-8AB4C01D6AF5}"/>
                    </a:ext>
                  </a:extLst>
                </p:cNvPr>
                <p:cNvSpPr txBox="1"/>
                <p:nvPr/>
              </p:nvSpPr>
              <p:spPr>
                <a:xfrm>
                  <a:off x="2419575" y="2591711"/>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57" name="TextovéPole 156">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9575" y="2591711"/>
                  <a:ext cx="187089" cy="261225"/>
                </a:xfrm>
                <a:prstGeom prst="rect">
                  <a:avLst/>
                </a:prstGeom>
                <a:blipFill>
                  <a:blip r:embed="rId11"/>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58" name="TextovéPole 157">
                  <a:extLst>
                    <a:ext uri="{FF2B5EF4-FFF2-40B4-BE49-F238E27FC236}">
                      <a16:creationId xmlns:a16="http://schemas.microsoft.com/office/drawing/2014/main" id="{1129F341-0890-4352-8ECF-8AB4C01D6AF5}"/>
                    </a:ext>
                  </a:extLst>
                </p:cNvPr>
                <p:cNvSpPr txBox="1"/>
                <p:nvPr/>
              </p:nvSpPr>
              <p:spPr>
                <a:xfrm>
                  <a:off x="2771800" y="2595640"/>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158" name="TextovéPole 157">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771800" y="2595640"/>
                  <a:ext cx="187089" cy="261225"/>
                </a:xfrm>
                <a:prstGeom prst="rect">
                  <a:avLst/>
                </a:prstGeom>
                <a:blipFill>
                  <a:blip r:embed="rId9"/>
                  <a:stretch>
                    <a:fillRect l="-967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59" name="TextovéPole 158">
                  <a:extLst>
                    <a:ext uri="{FF2B5EF4-FFF2-40B4-BE49-F238E27FC236}">
                      <a16:creationId xmlns:a16="http://schemas.microsoft.com/office/drawing/2014/main" id="{1129F341-0890-4352-8ECF-8AB4C01D6AF5}"/>
                    </a:ext>
                  </a:extLst>
                </p:cNvPr>
                <p:cNvSpPr txBox="1"/>
                <p:nvPr/>
              </p:nvSpPr>
              <p:spPr>
                <a:xfrm>
                  <a:off x="3070034" y="241320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159" name="TextovéPole 15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070034" y="2413204"/>
                  <a:ext cx="187089" cy="261225"/>
                </a:xfrm>
                <a:prstGeom prst="rect">
                  <a:avLst/>
                </a:prstGeom>
                <a:blipFill>
                  <a:blip r:embed="rId13"/>
                  <a:stretch>
                    <a:fillRect l="-19355"/>
                  </a:stretch>
                </a:blipFill>
              </p:spPr>
              <p:txBody>
                <a:bodyPr/>
                <a:lstStyle/>
                <a:p>
                  <a:r>
                    <a:rPr lang="cs-CZ">
                      <a:noFill/>
                    </a:rPr>
                    <a:t> </a:t>
                  </a:r>
                </a:p>
              </p:txBody>
            </p:sp>
          </mc:Fallback>
        </mc:AlternateContent>
        <p:cxnSp>
          <p:nvCxnSpPr>
            <p:cNvPr id="160" name="Přímá spojnice 159"/>
            <p:cNvCxnSpPr/>
            <p:nvPr/>
          </p:nvCxnSpPr>
          <p:spPr>
            <a:xfrm>
              <a:off x="3144894" y="2579894"/>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1" name="TextovéPole 160">
                <a:extLst>
                  <a:ext uri="{FF2B5EF4-FFF2-40B4-BE49-F238E27FC236}">
                    <a16:creationId xmlns:a16="http://schemas.microsoft.com/office/drawing/2014/main" id="{05FC8A4A-3761-4383-881C-9096ADBF4AD7}"/>
                  </a:ext>
                </a:extLst>
              </p:cNvPr>
              <p:cNvSpPr txBox="1"/>
              <p:nvPr/>
            </p:nvSpPr>
            <p:spPr>
              <a:xfrm>
                <a:off x="1532295" y="4181641"/>
                <a:ext cx="7360184"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Barrier </a:t>
                </a:r>
                <a14:m>
                  <m:oMath xmlns:m="http://schemas.openxmlformats.org/officeDocument/2006/math">
                    <m:r>
                      <a:rPr lang="en-GB" sz="1600" b="0" i="1" smtClean="0">
                        <a:latin typeface="Cambria Math" panose="02040503050406030204" pitchFamily="18" charset="0"/>
                        <a:ea typeface="Cambria Math" panose="02040503050406030204" pitchFamily="18" charset="0"/>
                      </a:rPr>
                      <m:t>𝐵</m:t>
                    </m:r>
                  </m:oMath>
                </a14:m>
                <a:r>
                  <a:rPr lang="en-GB" sz="1600" dirty="0" smtClean="0">
                    <a:latin typeface="Cambria Math" panose="02040503050406030204" pitchFamily="18" charset="0"/>
                    <a:ea typeface="Cambria Math" panose="02040503050406030204" pitchFamily="18" charset="0"/>
                  </a:rPr>
                  <a:t> must be below the exercise price </a:t>
                </a:r>
                <a14:m>
                  <m:oMath xmlns:m="http://schemas.openxmlformats.org/officeDocument/2006/math">
                    <m:r>
                      <a:rPr lang="en-GB" sz="1600" b="0" i="1" smtClean="0">
                        <a:latin typeface="Cambria Math" panose="02040503050406030204" pitchFamily="18" charset="0"/>
                        <a:ea typeface="Cambria Math" panose="02040503050406030204" pitchFamily="18" charset="0"/>
                      </a:rPr>
                      <m:t>𝑋</m:t>
                    </m:r>
                  </m:oMath>
                </a14:m>
                <a:r>
                  <a:rPr lang="en-GB" sz="1600" dirty="0" smtClean="0">
                    <a:latin typeface="Cambria Math" panose="02040503050406030204" pitchFamily="18" charset="0"/>
                    <a:ea typeface="Cambria Math" panose="02040503050406030204" pitchFamily="18" charset="0"/>
                  </a:rPr>
                  <a:t> otherwise the payoff is the same as that of the standard put or is zero</a:t>
                </a:r>
                <a:endParaRPr lang="en-GB" sz="1600" dirty="0">
                  <a:latin typeface="Cambria Math" panose="02040503050406030204" pitchFamily="18" charset="0"/>
                  <a:ea typeface="Cambria Math" panose="02040503050406030204" pitchFamily="18" charset="0"/>
                </a:endParaRPr>
              </a:p>
            </p:txBody>
          </p:sp>
        </mc:Choice>
        <mc:Fallback xmlns="">
          <p:sp>
            <p:nvSpPr>
              <p:cNvPr id="161" name="TextovéPole 160">
                <a:extLst>
                  <a:ext uri="{FF2B5EF4-FFF2-40B4-BE49-F238E27FC236}">
                    <a16:creationId xmlns:a16="http://schemas.microsoft.com/office/drawing/2014/main" id="{05FC8A4A-3761-4383-881C-9096ADBF4AD7}"/>
                  </a:ext>
                </a:extLst>
              </p:cNvPr>
              <p:cNvSpPr txBox="1">
                <a:spLocks noRot="1" noChangeAspect="1" noMove="1" noResize="1" noEditPoints="1" noAdjustHandles="1" noChangeArrowheads="1" noChangeShapeType="1" noTextEdit="1"/>
              </p:cNvSpPr>
              <p:nvPr/>
            </p:nvSpPr>
            <p:spPr>
              <a:xfrm>
                <a:off x="1532295" y="4181641"/>
                <a:ext cx="7360184" cy="584775"/>
              </a:xfrm>
              <a:prstGeom prst="rect">
                <a:avLst/>
              </a:prstGeom>
              <a:blipFill>
                <a:blip r:embed="rId15"/>
                <a:stretch>
                  <a:fillRect l="-331" t="-4167" r="-83" b="-11458"/>
                </a:stretch>
              </a:blipFill>
              <a:ln>
                <a:noFill/>
              </a:ln>
            </p:spPr>
            <p:txBody>
              <a:bodyPr/>
              <a:lstStyle/>
              <a:p>
                <a:r>
                  <a:rPr lang="cs-CZ">
                    <a:noFill/>
                  </a:rPr>
                  <a:t> </a:t>
                </a:r>
              </a:p>
            </p:txBody>
          </p:sp>
        </mc:Fallback>
      </mc:AlternateContent>
      <p:sp>
        <p:nvSpPr>
          <p:cNvPr id="162" name="TextovéPole 161"/>
          <p:cNvSpPr txBox="1"/>
          <p:nvPr/>
        </p:nvSpPr>
        <p:spPr>
          <a:xfrm>
            <a:off x="1187624" y="3898399"/>
            <a:ext cx="3603892"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European put barrier options</a:t>
            </a:r>
            <a:endParaRPr lang="en-GB" dirty="0">
              <a:latin typeface="Cambria Math" panose="02040503050406030204" pitchFamily="18" charset="0"/>
              <a:ea typeface="Cambria Math" panose="02040503050406030204" pitchFamily="18" charset="0"/>
            </a:endParaRPr>
          </a:p>
        </p:txBody>
      </p:sp>
      <p:grpSp>
        <p:nvGrpSpPr>
          <p:cNvPr id="31" name="Skupina 30"/>
          <p:cNvGrpSpPr/>
          <p:nvPr/>
        </p:nvGrpSpPr>
        <p:grpSpPr>
          <a:xfrm>
            <a:off x="1653260" y="4787785"/>
            <a:ext cx="1293830" cy="1244597"/>
            <a:chOff x="1653260" y="4833505"/>
            <a:chExt cx="1293830" cy="1244597"/>
          </a:xfrm>
        </p:grpSpPr>
        <p:cxnSp>
          <p:nvCxnSpPr>
            <p:cNvPr id="164" name="Přímá spojnice 163">
              <a:extLst>
                <a:ext uri="{FF2B5EF4-FFF2-40B4-BE49-F238E27FC236}">
                  <a16:creationId xmlns:a16="http://schemas.microsoft.com/office/drawing/2014/main" id="{1A8E3DAD-B6C4-40D4-9CE0-16917D2F95E3}"/>
                </a:ext>
              </a:extLst>
            </p:cNvPr>
            <p:cNvCxnSpPr/>
            <p:nvPr/>
          </p:nvCxnSpPr>
          <p:spPr>
            <a:xfrm>
              <a:off x="1691126" y="5021531"/>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Přímá spojnice 164">
              <a:extLst>
                <a:ext uri="{FF2B5EF4-FFF2-40B4-BE49-F238E27FC236}">
                  <a16:creationId xmlns:a16="http://schemas.microsoft.com/office/drawing/2014/main" id="{906A2621-6FF0-4E69-B93F-0FD3D7509E11}"/>
                </a:ext>
              </a:extLst>
            </p:cNvPr>
            <p:cNvCxnSpPr/>
            <p:nvPr/>
          </p:nvCxnSpPr>
          <p:spPr>
            <a:xfrm>
              <a:off x="2165000" y="5518536"/>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Přímá spojnice 165">
              <a:extLst>
                <a:ext uri="{FF2B5EF4-FFF2-40B4-BE49-F238E27FC236}">
                  <a16:creationId xmlns:a16="http://schemas.microsoft.com/office/drawing/2014/main" id="{366013F4-C598-4589-BCA9-4D63C7A09A98}"/>
                </a:ext>
              </a:extLst>
            </p:cNvPr>
            <p:cNvCxnSpPr/>
            <p:nvPr/>
          </p:nvCxnSpPr>
          <p:spPr>
            <a:xfrm>
              <a:off x="1701742" y="5854060"/>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7" name="TextovéPole 166">
              <a:extLst>
                <a:ext uri="{FF2B5EF4-FFF2-40B4-BE49-F238E27FC236}">
                  <a16:creationId xmlns:a16="http://schemas.microsoft.com/office/drawing/2014/main" id="{08463747-ADBE-47DD-BD10-8F53E0250636}"/>
                </a:ext>
              </a:extLst>
            </p:cNvPr>
            <p:cNvSpPr txBox="1"/>
            <p:nvPr/>
          </p:nvSpPr>
          <p:spPr>
            <a:xfrm>
              <a:off x="1653260" y="4833505"/>
              <a:ext cx="1224641"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Up-and-in put</a:t>
              </a:r>
              <a:endParaRPr lang="en-GB" sz="1200" b="1" dirty="0">
                <a:latin typeface="Cambria Math" panose="02040503050406030204" pitchFamily="18" charset="0"/>
                <a:ea typeface="Cambria Math" panose="02040503050406030204" pitchFamily="18" charset="0"/>
              </a:endParaRPr>
            </a:p>
          </p:txBody>
        </p:sp>
        <p:cxnSp>
          <p:nvCxnSpPr>
            <p:cNvPr id="168" name="Přímá spojnice 167">
              <a:extLst>
                <a:ext uri="{FF2B5EF4-FFF2-40B4-BE49-F238E27FC236}">
                  <a16:creationId xmlns:a16="http://schemas.microsoft.com/office/drawing/2014/main" id="{F1012CB4-74D9-4DC7-84BD-B0CB720F5659}"/>
                </a:ext>
              </a:extLst>
            </p:cNvPr>
            <p:cNvCxnSpPr/>
            <p:nvPr/>
          </p:nvCxnSpPr>
          <p:spPr>
            <a:xfrm>
              <a:off x="1697727" y="5861789"/>
              <a:ext cx="467273"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9" name="Přímá spojnice 168">
              <a:extLst>
                <a:ext uri="{FF2B5EF4-FFF2-40B4-BE49-F238E27FC236}">
                  <a16:creationId xmlns:a16="http://schemas.microsoft.com/office/drawing/2014/main" id="{906A2621-6FF0-4E69-B93F-0FD3D7509E11}"/>
                </a:ext>
              </a:extLst>
            </p:cNvPr>
            <p:cNvCxnSpPr/>
            <p:nvPr/>
          </p:nvCxnSpPr>
          <p:spPr>
            <a:xfrm flipH="1" flipV="1">
              <a:off x="1689966" y="5065461"/>
              <a:ext cx="790584" cy="790582"/>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0" name="Přímá spojnice 169">
              <a:extLst>
                <a:ext uri="{FF2B5EF4-FFF2-40B4-BE49-F238E27FC236}">
                  <a16:creationId xmlns:a16="http://schemas.microsoft.com/office/drawing/2014/main" id="{906A2621-6FF0-4E69-B93F-0FD3D7509E11}"/>
                </a:ext>
              </a:extLst>
            </p:cNvPr>
            <p:cNvCxnSpPr/>
            <p:nvPr/>
          </p:nvCxnSpPr>
          <p:spPr>
            <a:xfrm flipH="1" flipV="1">
              <a:off x="2171600" y="5536475"/>
              <a:ext cx="311210" cy="311208"/>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Přímá spojnice 170">
              <a:extLst>
                <a:ext uri="{FF2B5EF4-FFF2-40B4-BE49-F238E27FC236}">
                  <a16:creationId xmlns:a16="http://schemas.microsoft.com/office/drawing/2014/main" id="{F1012CB4-74D9-4DC7-84BD-B0CB720F5659}"/>
                </a:ext>
              </a:extLst>
            </p:cNvPr>
            <p:cNvCxnSpPr/>
            <p:nvPr/>
          </p:nvCxnSpPr>
          <p:spPr>
            <a:xfrm>
              <a:off x="1701104" y="5530290"/>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TextovéPole 171">
                  <a:extLst>
                    <a:ext uri="{FF2B5EF4-FFF2-40B4-BE49-F238E27FC236}">
                      <a16:creationId xmlns:a16="http://schemas.microsoft.com/office/drawing/2014/main" id="{1129F341-0890-4352-8ECF-8AB4C01D6AF5}"/>
                    </a:ext>
                  </a:extLst>
                </p:cNvPr>
                <p:cNvSpPr txBox="1"/>
                <p:nvPr/>
              </p:nvSpPr>
              <p:spPr>
                <a:xfrm>
                  <a:off x="2411760" y="5812948"/>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72" name="TextovéPole 171">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1760" y="5812948"/>
                  <a:ext cx="187089" cy="261225"/>
                </a:xfrm>
                <a:prstGeom prst="rect">
                  <a:avLst/>
                </a:prstGeom>
                <a:blipFill>
                  <a:blip r:embed="rId16"/>
                  <a:stretch>
                    <a:fillRect l="-10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3" name="TextovéPole 172">
                  <a:extLst>
                    <a:ext uri="{FF2B5EF4-FFF2-40B4-BE49-F238E27FC236}">
                      <a16:creationId xmlns:a16="http://schemas.microsoft.com/office/drawing/2014/main" id="{1129F341-0890-4352-8ECF-8AB4C01D6AF5}"/>
                    </a:ext>
                  </a:extLst>
                </p:cNvPr>
                <p:cNvSpPr txBox="1"/>
                <p:nvPr/>
              </p:nvSpPr>
              <p:spPr>
                <a:xfrm>
                  <a:off x="2088339" y="581687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173" name="TextovéPole 172">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088339" y="5816877"/>
                  <a:ext cx="187089" cy="261225"/>
                </a:xfrm>
                <a:prstGeom prst="rect">
                  <a:avLst/>
                </a:prstGeom>
                <a:blipFill>
                  <a:blip r:embed="rId9"/>
                  <a:stretch>
                    <a:fillRect l="-1333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4" name="TextovéPole 173">
                  <a:extLst>
                    <a:ext uri="{FF2B5EF4-FFF2-40B4-BE49-F238E27FC236}">
                      <a16:creationId xmlns:a16="http://schemas.microsoft.com/office/drawing/2014/main" id="{1129F341-0890-4352-8ECF-8AB4C01D6AF5}"/>
                    </a:ext>
                  </a:extLst>
                </p:cNvPr>
                <p:cNvSpPr txBox="1"/>
                <p:nvPr/>
              </p:nvSpPr>
              <p:spPr>
                <a:xfrm>
                  <a:off x="1853916" y="563426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174" name="TextovéPole 17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853916" y="5634267"/>
                  <a:ext cx="187089" cy="261225"/>
                </a:xfrm>
                <a:prstGeom prst="rect">
                  <a:avLst/>
                </a:prstGeom>
                <a:blipFill>
                  <a:blip r:embed="rId13"/>
                  <a:stretch>
                    <a:fillRect l="-19355"/>
                  </a:stretch>
                </a:blipFill>
              </p:spPr>
              <p:txBody>
                <a:bodyPr/>
                <a:lstStyle/>
                <a:p>
                  <a:r>
                    <a:rPr lang="cs-CZ">
                      <a:noFill/>
                    </a:rPr>
                    <a:t> </a:t>
                  </a:r>
                </a:p>
              </p:txBody>
            </p:sp>
          </mc:Fallback>
        </mc:AlternateContent>
        <p:cxnSp>
          <p:nvCxnSpPr>
            <p:cNvPr id="175" name="Přímá spojnice 174"/>
            <p:cNvCxnSpPr/>
            <p:nvPr/>
          </p:nvCxnSpPr>
          <p:spPr>
            <a:xfrm>
              <a:off x="1910556" y="5800957"/>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6" name="Přímá spojnice 175">
              <a:extLst>
                <a:ext uri="{FF2B5EF4-FFF2-40B4-BE49-F238E27FC236}">
                  <a16:creationId xmlns:a16="http://schemas.microsoft.com/office/drawing/2014/main" id="{F1012CB4-74D9-4DC7-84BD-B0CB720F5659}"/>
                </a:ext>
              </a:extLst>
            </p:cNvPr>
            <p:cNvCxnSpPr/>
            <p:nvPr/>
          </p:nvCxnSpPr>
          <p:spPr>
            <a:xfrm>
              <a:off x="2483768" y="5854220"/>
              <a:ext cx="398965"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77" name="Skupina 176"/>
          <p:cNvGrpSpPr/>
          <p:nvPr/>
        </p:nvGrpSpPr>
        <p:grpSpPr>
          <a:xfrm>
            <a:off x="6973830" y="4788000"/>
            <a:ext cx="1365446" cy="1244597"/>
            <a:chOff x="1653260" y="4833505"/>
            <a:chExt cx="1365446" cy="1244597"/>
          </a:xfrm>
        </p:grpSpPr>
        <p:cxnSp>
          <p:nvCxnSpPr>
            <p:cNvPr id="178" name="Přímá spojnice 177">
              <a:extLst>
                <a:ext uri="{FF2B5EF4-FFF2-40B4-BE49-F238E27FC236}">
                  <a16:creationId xmlns:a16="http://schemas.microsoft.com/office/drawing/2014/main" id="{1A8E3DAD-B6C4-40D4-9CE0-16917D2F95E3}"/>
                </a:ext>
              </a:extLst>
            </p:cNvPr>
            <p:cNvCxnSpPr/>
            <p:nvPr/>
          </p:nvCxnSpPr>
          <p:spPr>
            <a:xfrm>
              <a:off x="1691126" y="5021531"/>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9" name="Přímá spojnice 178">
              <a:extLst>
                <a:ext uri="{FF2B5EF4-FFF2-40B4-BE49-F238E27FC236}">
                  <a16:creationId xmlns:a16="http://schemas.microsoft.com/office/drawing/2014/main" id="{906A2621-6FF0-4E69-B93F-0FD3D7509E11}"/>
                </a:ext>
              </a:extLst>
            </p:cNvPr>
            <p:cNvCxnSpPr/>
            <p:nvPr/>
          </p:nvCxnSpPr>
          <p:spPr>
            <a:xfrm>
              <a:off x="2165000" y="5518536"/>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Přímá spojnice 179">
              <a:extLst>
                <a:ext uri="{FF2B5EF4-FFF2-40B4-BE49-F238E27FC236}">
                  <a16:creationId xmlns:a16="http://schemas.microsoft.com/office/drawing/2014/main" id="{366013F4-C598-4589-BCA9-4D63C7A09A98}"/>
                </a:ext>
              </a:extLst>
            </p:cNvPr>
            <p:cNvCxnSpPr/>
            <p:nvPr/>
          </p:nvCxnSpPr>
          <p:spPr>
            <a:xfrm>
              <a:off x="1701742" y="5854060"/>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1" name="TextovéPole 180">
              <a:extLst>
                <a:ext uri="{FF2B5EF4-FFF2-40B4-BE49-F238E27FC236}">
                  <a16:creationId xmlns:a16="http://schemas.microsoft.com/office/drawing/2014/main" id="{08463747-ADBE-47DD-BD10-8F53E0250636}"/>
                </a:ext>
              </a:extLst>
            </p:cNvPr>
            <p:cNvSpPr txBox="1"/>
            <p:nvPr/>
          </p:nvSpPr>
          <p:spPr>
            <a:xfrm>
              <a:off x="1653260" y="4833505"/>
              <a:ext cx="1365446"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Down-and-out put</a:t>
              </a:r>
              <a:endParaRPr lang="en-GB" sz="1200" b="1" dirty="0">
                <a:latin typeface="Cambria Math" panose="02040503050406030204" pitchFamily="18" charset="0"/>
                <a:ea typeface="Cambria Math" panose="02040503050406030204" pitchFamily="18" charset="0"/>
              </a:endParaRPr>
            </a:p>
          </p:txBody>
        </p:sp>
        <p:cxnSp>
          <p:nvCxnSpPr>
            <p:cNvPr id="182" name="Přímá spojnice 181">
              <a:extLst>
                <a:ext uri="{FF2B5EF4-FFF2-40B4-BE49-F238E27FC236}">
                  <a16:creationId xmlns:a16="http://schemas.microsoft.com/office/drawing/2014/main" id="{F1012CB4-74D9-4DC7-84BD-B0CB720F5659}"/>
                </a:ext>
              </a:extLst>
            </p:cNvPr>
            <p:cNvCxnSpPr/>
            <p:nvPr/>
          </p:nvCxnSpPr>
          <p:spPr>
            <a:xfrm>
              <a:off x="1697727" y="5861789"/>
              <a:ext cx="467273"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3" name="Přímá spojnice 182">
              <a:extLst>
                <a:ext uri="{FF2B5EF4-FFF2-40B4-BE49-F238E27FC236}">
                  <a16:creationId xmlns:a16="http://schemas.microsoft.com/office/drawing/2014/main" id="{906A2621-6FF0-4E69-B93F-0FD3D7509E11}"/>
                </a:ext>
              </a:extLst>
            </p:cNvPr>
            <p:cNvCxnSpPr/>
            <p:nvPr/>
          </p:nvCxnSpPr>
          <p:spPr>
            <a:xfrm flipH="1" flipV="1">
              <a:off x="1689966" y="5065461"/>
              <a:ext cx="790584" cy="790582"/>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4" name="Přímá spojnice 183">
              <a:extLst>
                <a:ext uri="{FF2B5EF4-FFF2-40B4-BE49-F238E27FC236}">
                  <a16:creationId xmlns:a16="http://schemas.microsoft.com/office/drawing/2014/main" id="{906A2621-6FF0-4E69-B93F-0FD3D7509E11}"/>
                </a:ext>
              </a:extLst>
            </p:cNvPr>
            <p:cNvCxnSpPr/>
            <p:nvPr/>
          </p:nvCxnSpPr>
          <p:spPr>
            <a:xfrm flipH="1" flipV="1">
              <a:off x="2171600" y="5536475"/>
              <a:ext cx="311210" cy="311208"/>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5" name="Přímá spojnice 184">
              <a:extLst>
                <a:ext uri="{FF2B5EF4-FFF2-40B4-BE49-F238E27FC236}">
                  <a16:creationId xmlns:a16="http://schemas.microsoft.com/office/drawing/2014/main" id="{F1012CB4-74D9-4DC7-84BD-B0CB720F5659}"/>
                </a:ext>
              </a:extLst>
            </p:cNvPr>
            <p:cNvCxnSpPr/>
            <p:nvPr/>
          </p:nvCxnSpPr>
          <p:spPr>
            <a:xfrm>
              <a:off x="1701104" y="5530290"/>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6" name="TextovéPole 185">
                  <a:extLst>
                    <a:ext uri="{FF2B5EF4-FFF2-40B4-BE49-F238E27FC236}">
                      <a16:creationId xmlns:a16="http://schemas.microsoft.com/office/drawing/2014/main" id="{1129F341-0890-4352-8ECF-8AB4C01D6AF5}"/>
                    </a:ext>
                  </a:extLst>
                </p:cNvPr>
                <p:cNvSpPr txBox="1"/>
                <p:nvPr/>
              </p:nvSpPr>
              <p:spPr>
                <a:xfrm>
                  <a:off x="2411760" y="5812948"/>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86" name="TextovéPole 18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1760" y="5812948"/>
                  <a:ext cx="187089" cy="261225"/>
                </a:xfrm>
                <a:prstGeom prst="rect">
                  <a:avLst/>
                </a:prstGeom>
                <a:blipFill>
                  <a:blip r:embed="rId8"/>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7" name="TextovéPole 186">
                  <a:extLst>
                    <a:ext uri="{FF2B5EF4-FFF2-40B4-BE49-F238E27FC236}">
                      <a16:creationId xmlns:a16="http://schemas.microsoft.com/office/drawing/2014/main" id="{1129F341-0890-4352-8ECF-8AB4C01D6AF5}"/>
                    </a:ext>
                  </a:extLst>
                </p:cNvPr>
                <p:cNvSpPr txBox="1"/>
                <p:nvPr/>
              </p:nvSpPr>
              <p:spPr>
                <a:xfrm>
                  <a:off x="2088339" y="581687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187" name="TextovéPole 186">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088339" y="5816877"/>
                  <a:ext cx="187089" cy="261225"/>
                </a:xfrm>
                <a:prstGeom prst="rect">
                  <a:avLst/>
                </a:prstGeom>
                <a:blipFill>
                  <a:blip r:embed="rId9"/>
                  <a:stretch>
                    <a:fillRect l="-967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8" name="TextovéPole 187">
                  <a:extLst>
                    <a:ext uri="{FF2B5EF4-FFF2-40B4-BE49-F238E27FC236}">
                      <a16:creationId xmlns:a16="http://schemas.microsoft.com/office/drawing/2014/main" id="{1129F341-0890-4352-8ECF-8AB4C01D6AF5}"/>
                    </a:ext>
                  </a:extLst>
                </p:cNvPr>
                <p:cNvSpPr txBox="1"/>
                <p:nvPr/>
              </p:nvSpPr>
              <p:spPr>
                <a:xfrm>
                  <a:off x="2687993" y="563426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188" name="TextovéPole 187">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687993" y="5634267"/>
                  <a:ext cx="187089" cy="261225"/>
                </a:xfrm>
                <a:prstGeom prst="rect">
                  <a:avLst/>
                </a:prstGeom>
                <a:blipFill>
                  <a:blip r:embed="rId13"/>
                  <a:stretch>
                    <a:fillRect l="-19355"/>
                  </a:stretch>
                </a:blipFill>
              </p:spPr>
              <p:txBody>
                <a:bodyPr/>
                <a:lstStyle/>
                <a:p>
                  <a:r>
                    <a:rPr lang="cs-CZ">
                      <a:noFill/>
                    </a:rPr>
                    <a:t> </a:t>
                  </a:r>
                </a:p>
              </p:txBody>
            </p:sp>
          </mc:Fallback>
        </mc:AlternateContent>
        <p:cxnSp>
          <p:nvCxnSpPr>
            <p:cNvPr id="189" name="Přímá spojnice 188"/>
            <p:cNvCxnSpPr/>
            <p:nvPr/>
          </p:nvCxnSpPr>
          <p:spPr>
            <a:xfrm>
              <a:off x="2738750" y="5800957"/>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0" name="Přímá spojnice 189">
              <a:extLst>
                <a:ext uri="{FF2B5EF4-FFF2-40B4-BE49-F238E27FC236}">
                  <a16:creationId xmlns:a16="http://schemas.microsoft.com/office/drawing/2014/main" id="{F1012CB4-74D9-4DC7-84BD-B0CB720F5659}"/>
                </a:ext>
              </a:extLst>
            </p:cNvPr>
            <p:cNvCxnSpPr/>
            <p:nvPr/>
          </p:nvCxnSpPr>
          <p:spPr>
            <a:xfrm>
              <a:off x="2483768" y="5854220"/>
              <a:ext cx="398965"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1" name="Skupina 10"/>
          <p:cNvGrpSpPr/>
          <p:nvPr/>
        </p:nvGrpSpPr>
        <p:grpSpPr>
          <a:xfrm>
            <a:off x="3388683" y="4788000"/>
            <a:ext cx="1293830" cy="1252092"/>
            <a:chOff x="3275856" y="4920707"/>
            <a:chExt cx="1293830" cy="1252092"/>
          </a:xfrm>
        </p:grpSpPr>
        <mc:AlternateContent xmlns:mc="http://schemas.openxmlformats.org/markup-compatibility/2006" xmlns:a14="http://schemas.microsoft.com/office/drawing/2010/main">
          <mc:Choice Requires="a14">
            <p:sp>
              <p:nvSpPr>
                <p:cNvPr id="131" name="TextovéPole 130">
                  <a:extLst>
                    <a:ext uri="{FF2B5EF4-FFF2-40B4-BE49-F238E27FC236}">
                      <a16:creationId xmlns:a16="http://schemas.microsoft.com/office/drawing/2014/main" id="{1129F341-0890-4352-8ECF-8AB4C01D6AF5}"/>
                    </a:ext>
                  </a:extLst>
                </p:cNvPr>
                <p:cNvSpPr txBox="1"/>
                <p:nvPr/>
              </p:nvSpPr>
              <p:spPr>
                <a:xfrm>
                  <a:off x="4034356" y="5907645"/>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31" name="TextovéPole 130">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034356" y="5907645"/>
                  <a:ext cx="187089" cy="261225"/>
                </a:xfrm>
                <a:prstGeom prst="rect">
                  <a:avLst/>
                </a:prstGeom>
                <a:blipFill>
                  <a:blip r:embed="rId17"/>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32" name="TextovéPole 131">
                  <a:extLst>
                    <a:ext uri="{FF2B5EF4-FFF2-40B4-BE49-F238E27FC236}">
                      <a16:creationId xmlns:a16="http://schemas.microsoft.com/office/drawing/2014/main" id="{1129F341-0890-4352-8ECF-8AB4C01D6AF5}"/>
                    </a:ext>
                  </a:extLst>
                </p:cNvPr>
                <p:cNvSpPr txBox="1"/>
                <p:nvPr/>
              </p:nvSpPr>
              <p:spPr>
                <a:xfrm>
                  <a:off x="3710935" y="591157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132" name="TextovéPole 131">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710935" y="5911574"/>
                  <a:ext cx="187089" cy="261225"/>
                </a:xfrm>
                <a:prstGeom prst="rect">
                  <a:avLst/>
                </a:prstGeom>
                <a:blipFill>
                  <a:blip r:embed="rId18"/>
                  <a:stretch>
                    <a:fillRect l="-9677"/>
                  </a:stretch>
                </a:blipFill>
              </p:spPr>
              <p:txBody>
                <a:bodyPr/>
                <a:lstStyle/>
                <a:p>
                  <a:r>
                    <a:rPr lang="cs-CZ">
                      <a:noFill/>
                    </a:rPr>
                    <a:t> </a:t>
                  </a:r>
                </a:p>
              </p:txBody>
            </p:sp>
          </mc:Fallback>
        </mc:AlternateContent>
        <p:grpSp>
          <p:nvGrpSpPr>
            <p:cNvPr id="9" name="Skupina 8"/>
            <p:cNvGrpSpPr/>
            <p:nvPr/>
          </p:nvGrpSpPr>
          <p:grpSpPr>
            <a:xfrm>
              <a:off x="3275856" y="4920707"/>
              <a:ext cx="1293830" cy="1160002"/>
              <a:chOff x="3275856" y="4920707"/>
              <a:chExt cx="1293830" cy="1160002"/>
            </a:xfrm>
          </p:grpSpPr>
          <p:cxnSp>
            <p:nvCxnSpPr>
              <p:cNvPr id="122" name="Přímá spojnice 121">
                <a:extLst>
                  <a:ext uri="{FF2B5EF4-FFF2-40B4-BE49-F238E27FC236}">
                    <a16:creationId xmlns:a16="http://schemas.microsoft.com/office/drawing/2014/main" id="{1A8E3DAD-B6C4-40D4-9CE0-16917D2F95E3}"/>
                  </a:ext>
                </a:extLst>
              </p:cNvPr>
              <p:cNvCxnSpPr/>
              <p:nvPr/>
            </p:nvCxnSpPr>
            <p:spPr>
              <a:xfrm>
                <a:off x="3313722" y="5108733"/>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3" name="Přímá spojnice 122">
                <a:extLst>
                  <a:ext uri="{FF2B5EF4-FFF2-40B4-BE49-F238E27FC236}">
                    <a16:creationId xmlns:a16="http://schemas.microsoft.com/office/drawing/2014/main" id="{906A2621-6FF0-4E69-B93F-0FD3D7509E11}"/>
                  </a:ext>
                </a:extLst>
              </p:cNvPr>
              <p:cNvCxnSpPr/>
              <p:nvPr/>
            </p:nvCxnSpPr>
            <p:spPr>
              <a:xfrm>
                <a:off x="3787596" y="5605738"/>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4" name="Přímá spojnice 123">
                <a:extLst>
                  <a:ext uri="{FF2B5EF4-FFF2-40B4-BE49-F238E27FC236}">
                    <a16:creationId xmlns:a16="http://schemas.microsoft.com/office/drawing/2014/main" id="{366013F4-C598-4589-BCA9-4D63C7A09A98}"/>
                  </a:ext>
                </a:extLst>
              </p:cNvPr>
              <p:cNvCxnSpPr/>
              <p:nvPr/>
            </p:nvCxnSpPr>
            <p:spPr>
              <a:xfrm>
                <a:off x="3324338" y="5941262"/>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5" name="TextovéPole 124">
                <a:extLst>
                  <a:ext uri="{FF2B5EF4-FFF2-40B4-BE49-F238E27FC236}">
                    <a16:creationId xmlns:a16="http://schemas.microsoft.com/office/drawing/2014/main" id="{08463747-ADBE-47DD-BD10-8F53E0250636}"/>
                  </a:ext>
                </a:extLst>
              </p:cNvPr>
              <p:cNvSpPr txBox="1"/>
              <p:nvPr/>
            </p:nvSpPr>
            <p:spPr>
              <a:xfrm>
                <a:off x="3275856" y="4920707"/>
                <a:ext cx="1224641" cy="240066"/>
              </a:xfrm>
              <a:prstGeom prst="rect">
                <a:avLst/>
              </a:prstGeom>
              <a:noFill/>
              <a:ln>
                <a:noFill/>
              </a:ln>
            </p:spPr>
            <p:txBody>
              <a:bodyPr wrap="square" rtlCol="0">
                <a:spAutoFit/>
              </a:bodyPr>
              <a:lstStyle/>
              <a:p>
                <a:pPr marL="0" lvl="2" algn="ctr">
                  <a:lnSpc>
                    <a:spcPct val="80000"/>
                  </a:lnSpc>
                  <a:buClr>
                    <a:srgbClr val="7030A0"/>
                  </a:buClr>
                  <a:buSzPct val="80000"/>
                </a:pP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Up-and-out put</a:t>
                </a:r>
                <a:endParaRPr lang="en-GB" sz="1200" b="1" dirty="0">
                  <a:latin typeface="Cambria Math" panose="02040503050406030204" pitchFamily="18" charset="0"/>
                  <a:ea typeface="Cambria Math" panose="02040503050406030204" pitchFamily="18" charset="0"/>
                </a:endParaRPr>
              </a:p>
            </p:txBody>
          </p:sp>
          <p:cxnSp>
            <p:nvCxnSpPr>
              <p:cNvPr id="128" name="Přímá spojnice 127">
                <a:extLst>
                  <a:ext uri="{FF2B5EF4-FFF2-40B4-BE49-F238E27FC236}">
                    <a16:creationId xmlns:a16="http://schemas.microsoft.com/office/drawing/2014/main" id="{906A2621-6FF0-4E69-B93F-0FD3D7509E11}"/>
                  </a:ext>
                </a:extLst>
              </p:cNvPr>
              <p:cNvCxnSpPr/>
              <p:nvPr/>
            </p:nvCxnSpPr>
            <p:spPr>
              <a:xfrm flipH="1" flipV="1">
                <a:off x="3312562" y="5152663"/>
                <a:ext cx="790584" cy="790582"/>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9" name="Přímá spojnice 128">
                <a:extLst>
                  <a:ext uri="{FF2B5EF4-FFF2-40B4-BE49-F238E27FC236}">
                    <a16:creationId xmlns:a16="http://schemas.microsoft.com/office/drawing/2014/main" id="{906A2621-6FF0-4E69-B93F-0FD3D7509E11}"/>
                  </a:ext>
                </a:extLst>
              </p:cNvPr>
              <p:cNvCxnSpPr/>
              <p:nvPr/>
            </p:nvCxnSpPr>
            <p:spPr>
              <a:xfrm flipH="1" flipV="1">
                <a:off x="3328957" y="5160773"/>
                <a:ext cx="443460" cy="443457"/>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0" name="Přímá spojnice 129">
                <a:extLst>
                  <a:ext uri="{FF2B5EF4-FFF2-40B4-BE49-F238E27FC236}">
                    <a16:creationId xmlns:a16="http://schemas.microsoft.com/office/drawing/2014/main" id="{F1012CB4-74D9-4DC7-84BD-B0CB720F5659}"/>
                  </a:ext>
                </a:extLst>
              </p:cNvPr>
              <p:cNvCxnSpPr/>
              <p:nvPr/>
            </p:nvCxnSpPr>
            <p:spPr>
              <a:xfrm>
                <a:off x="3323700" y="5617492"/>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TextovéPole 162">
                    <a:extLst>
                      <a:ext uri="{FF2B5EF4-FFF2-40B4-BE49-F238E27FC236}">
                        <a16:creationId xmlns:a16="http://schemas.microsoft.com/office/drawing/2014/main" id="{1129F341-0890-4352-8ECF-8AB4C01D6AF5}"/>
                      </a:ext>
                    </a:extLst>
                  </p:cNvPr>
                  <p:cNvSpPr txBox="1"/>
                  <p:nvPr/>
                </p:nvSpPr>
                <p:spPr>
                  <a:xfrm>
                    <a:off x="3476512" y="5721469"/>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163" name="TextovéPole 162">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476512" y="5721469"/>
                    <a:ext cx="187089" cy="261225"/>
                  </a:xfrm>
                  <a:prstGeom prst="rect">
                    <a:avLst/>
                  </a:prstGeom>
                  <a:blipFill>
                    <a:blip r:embed="rId19"/>
                    <a:stretch>
                      <a:fillRect l="-20000"/>
                    </a:stretch>
                  </a:blipFill>
                </p:spPr>
                <p:txBody>
                  <a:bodyPr/>
                  <a:lstStyle/>
                  <a:p>
                    <a:r>
                      <a:rPr lang="cs-CZ">
                        <a:noFill/>
                      </a:rPr>
                      <a:t> </a:t>
                    </a:r>
                  </a:p>
                </p:txBody>
              </p:sp>
            </mc:Fallback>
          </mc:AlternateContent>
          <p:cxnSp>
            <p:nvCxnSpPr>
              <p:cNvPr id="191" name="Přímá spojnice 190"/>
              <p:cNvCxnSpPr/>
              <p:nvPr/>
            </p:nvCxnSpPr>
            <p:spPr>
              <a:xfrm>
                <a:off x="3533152" y="5888159"/>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2" name="Přímá spojnice 191">
                <a:extLst>
                  <a:ext uri="{FF2B5EF4-FFF2-40B4-BE49-F238E27FC236}">
                    <a16:creationId xmlns:a16="http://schemas.microsoft.com/office/drawing/2014/main" id="{F1012CB4-74D9-4DC7-84BD-B0CB720F5659}"/>
                  </a:ext>
                </a:extLst>
              </p:cNvPr>
              <p:cNvCxnSpPr/>
              <p:nvPr/>
            </p:nvCxnSpPr>
            <p:spPr>
              <a:xfrm>
                <a:off x="3798076" y="5941422"/>
                <a:ext cx="707253"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15" name="Skupina 214"/>
          <p:cNvGrpSpPr/>
          <p:nvPr/>
        </p:nvGrpSpPr>
        <p:grpSpPr>
          <a:xfrm>
            <a:off x="5125204" y="4788000"/>
            <a:ext cx="1293830" cy="1248178"/>
            <a:chOff x="3275856" y="4924621"/>
            <a:chExt cx="1293830" cy="1248178"/>
          </a:xfrm>
        </p:grpSpPr>
        <mc:AlternateContent xmlns:mc="http://schemas.openxmlformats.org/markup-compatibility/2006" xmlns:a14="http://schemas.microsoft.com/office/drawing/2010/main">
          <mc:Choice Requires="a14">
            <p:sp>
              <p:nvSpPr>
                <p:cNvPr id="216" name="TextovéPole 215">
                  <a:extLst>
                    <a:ext uri="{FF2B5EF4-FFF2-40B4-BE49-F238E27FC236}">
                      <a16:creationId xmlns:a16="http://schemas.microsoft.com/office/drawing/2014/main" id="{1129F341-0890-4352-8ECF-8AB4C01D6AF5}"/>
                    </a:ext>
                  </a:extLst>
                </p:cNvPr>
                <p:cNvSpPr txBox="1"/>
                <p:nvPr/>
              </p:nvSpPr>
              <p:spPr>
                <a:xfrm>
                  <a:off x="4034356" y="5907645"/>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216" name="TextovéPole 21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034356" y="5907645"/>
                  <a:ext cx="187089" cy="261225"/>
                </a:xfrm>
                <a:prstGeom prst="rect">
                  <a:avLst/>
                </a:prstGeom>
                <a:blipFill>
                  <a:blip r:embed="rId20"/>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17" name="TextovéPole 216">
                  <a:extLst>
                    <a:ext uri="{FF2B5EF4-FFF2-40B4-BE49-F238E27FC236}">
                      <a16:creationId xmlns:a16="http://schemas.microsoft.com/office/drawing/2014/main" id="{1129F341-0890-4352-8ECF-8AB4C01D6AF5}"/>
                    </a:ext>
                  </a:extLst>
                </p:cNvPr>
                <p:cNvSpPr txBox="1"/>
                <p:nvPr/>
              </p:nvSpPr>
              <p:spPr>
                <a:xfrm>
                  <a:off x="3710935" y="591157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217" name="TextovéPole 216">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710935" y="5911574"/>
                  <a:ext cx="187089" cy="261225"/>
                </a:xfrm>
                <a:prstGeom prst="rect">
                  <a:avLst/>
                </a:prstGeom>
                <a:blipFill>
                  <a:blip r:embed="rId18"/>
                  <a:stretch>
                    <a:fillRect l="-9677"/>
                  </a:stretch>
                </a:blipFill>
              </p:spPr>
              <p:txBody>
                <a:bodyPr/>
                <a:lstStyle/>
                <a:p>
                  <a:r>
                    <a:rPr lang="cs-CZ">
                      <a:noFill/>
                    </a:rPr>
                    <a:t> </a:t>
                  </a:r>
                </a:p>
              </p:txBody>
            </p:sp>
          </mc:Fallback>
        </mc:AlternateContent>
        <p:grpSp>
          <p:nvGrpSpPr>
            <p:cNvPr id="218" name="Skupina 217"/>
            <p:cNvGrpSpPr/>
            <p:nvPr/>
          </p:nvGrpSpPr>
          <p:grpSpPr>
            <a:xfrm>
              <a:off x="3275856" y="4924621"/>
              <a:ext cx="1293830" cy="1156088"/>
              <a:chOff x="3275856" y="4924621"/>
              <a:chExt cx="1293830" cy="1156088"/>
            </a:xfrm>
          </p:grpSpPr>
          <p:cxnSp>
            <p:nvCxnSpPr>
              <p:cNvPr id="219" name="Přímá spojnice 218">
                <a:extLst>
                  <a:ext uri="{FF2B5EF4-FFF2-40B4-BE49-F238E27FC236}">
                    <a16:creationId xmlns:a16="http://schemas.microsoft.com/office/drawing/2014/main" id="{1A8E3DAD-B6C4-40D4-9CE0-16917D2F95E3}"/>
                  </a:ext>
                </a:extLst>
              </p:cNvPr>
              <p:cNvCxnSpPr/>
              <p:nvPr/>
            </p:nvCxnSpPr>
            <p:spPr>
              <a:xfrm>
                <a:off x="3313722" y="5108733"/>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0" name="Přímá spojnice 219">
                <a:extLst>
                  <a:ext uri="{FF2B5EF4-FFF2-40B4-BE49-F238E27FC236}">
                    <a16:creationId xmlns:a16="http://schemas.microsoft.com/office/drawing/2014/main" id="{906A2621-6FF0-4E69-B93F-0FD3D7509E11}"/>
                  </a:ext>
                </a:extLst>
              </p:cNvPr>
              <p:cNvCxnSpPr/>
              <p:nvPr/>
            </p:nvCxnSpPr>
            <p:spPr>
              <a:xfrm>
                <a:off x="3787596" y="5605738"/>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1" name="Přímá spojnice 220">
                <a:extLst>
                  <a:ext uri="{FF2B5EF4-FFF2-40B4-BE49-F238E27FC236}">
                    <a16:creationId xmlns:a16="http://schemas.microsoft.com/office/drawing/2014/main" id="{366013F4-C598-4589-BCA9-4D63C7A09A98}"/>
                  </a:ext>
                </a:extLst>
              </p:cNvPr>
              <p:cNvCxnSpPr/>
              <p:nvPr/>
            </p:nvCxnSpPr>
            <p:spPr>
              <a:xfrm>
                <a:off x="3324338" y="5941262"/>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2" name="TextovéPole 221">
                <a:extLst>
                  <a:ext uri="{FF2B5EF4-FFF2-40B4-BE49-F238E27FC236}">
                    <a16:creationId xmlns:a16="http://schemas.microsoft.com/office/drawing/2014/main" id="{08463747-ADBE-47DD-BD10-8F53E0250636}"/>
                  </a:ext>
                </a:extLst>
              </p:cNvPr>
              <p:cNvSpPr txBox="1"/>
              <p:nvPr/>
            </p:nvSpPr>
            <p:spPr>
              <a:xfrm>
                <a:off x="3275856" y="4924621"/>
                <a:ext cx="1293830" cy="240066"/>
              </a:xfrm>
              <a:prstGeom prst="rect">
                <a:avLst/>
              </a:prstGeom>
              <a:noFill/>
              <a:ln>
                <a:noFill/>
              </a:ln>
            </p:spPr>
            <p:txBody>
              <a:bodyPr wrap="square" rtlCol="0">
                <a:spAutoFit/>
              </a:bodyPr>
              <a:lstStyle/>
              <a:p>
                <a:pPr marL="0" lvl="2" algn="ctr">
                  <a:lnSpc>
                    <a:spcPct val="80000"/>
                  </a:lnSpc>
                  <a:buClr>
                    <a:srgbClr val="7030A0"/>
                  </a:buClr>
                  <a:buSzPct val="80000"/>
                </a:pPr>
                <a:r>
                  <a:rPr lang="cs-CZ" sz="1200" b="1" dirty="0" smtClean="0">
                    <a:latin typeface="Cambria Math" panose="02040503050406030204" pitchFamily="18" charset="0"/>
                    <a:ea typeface="Cambria Math" panose="02040503050406030204" pitchFamily="18" charset="0"/>
                    <a:sym typeface="Wingdings 2" panose="05020102010507070707" pitchFamily="18" charset="2"/>
                  </a:rPr>
                  <a:t>Down</a:t>
                </a: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-and-</a:t>
                </a:r>
                <a:r>
                  <a:rPr lang="cs-CZ" sz="1200" b="1" dirty="0" smtClean="0">
                    <a:latin typeface="Cambria Math" panose="02040503050406030204" pitchFamily="18" charset="0"/>
                    <a:ea typeface="Cambria Math" panose="02040503050406030204" pitchFamily="18" charset="0"/>
                    <a:sym typeface="Wingdings 2" panose="05020102010507070707" pitchFamily="18" charset="2"/>
                  </a:rPr>
                  <a:t>in</a:t>
                </a: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 put</a:t>
                </a:r>
                <a:endParaRPr lang="en-GB" sz="1200" b="1" dirty="0">
                  <a:latin typeface="Cambria Math" panose="02040503050406030204" pitchFamily="18" charset="0"/>
                  <a:ea typeface="Cambria Math" panose="02040503050406030204" pitchFamily="18" charset="0"/>
                </a:endParaRPr>
              </a:p>
            </p:txBody>
          </p:sp>
          <p:cxnSp>
            <p:nvCxnSpPr>
              <p:cNvPr id="223" name="Přímá spojnice 222">
                <a:extLst>
                  <a:ext uri="{FF2B5EF4-FFF2-40B4-BE49-F238E27FC236}">
                    <a16:creationId xmlns:a16="http://schemas.microsoft.com/office/drawing/2014/main" id="{906A2621-6FF0-4E69-B93F-0FD3D7509E11}"/>
                  </a:ext>
                </a:extLst>
              </p:cNvPr>
              <p:cNvCxnSpPr/>
              <p:nvPr/>
            </p:nvCxnSpPr>
            <p:spPr>
              <a:xfrm flipH="1" flipV="1">
                <a:off x="3312562" y="5152663"/>
                <a:ext cx="790584" cy="790582"/>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4" name="Přímá spojnice 223">
                <a:extLst>
                  <a:ext uri="{FF2B5EF4-FFF2-40B4-BE49-F238E27FC236}">
                    <a16:creationId xmlns:a16="http://schemas.microsoft.com/office/drawing/2014/main" id="{906A2621-6FF0-4E69-B93F-0FD3D7509E11}"/>
                  </a:ext>
                </a:extLst>
              </p:cNvPr>
              <p:cNvCxnSpPr/>
              <p:nvPr/>
            </p:nvCxnSpPr>
            <p:spPr>
              <a:xfrm flipH="1" flipV="1">
                <a:off x="3344197" y="5176013"/>
                <a:ext cx="443460" cy="443457"/>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5" name="Přímá spojnice 224">
                <a:extLst>
                  <a:ext uri="{FF2B5EF4-FFF2-40B4-BE49-F238E27FC236}">
                    <a16:creationId xmlns:a16="http://schemas.microsoft.com/office/drawing/2014/main" id="{F1012CB4-74D9-4DC7-84BD-B0CB720F5659}"/>
                  </a:ext>
                </a:extLst>
              </p:cNvPr>
              <p:cNvCxnSpPr/>
              <p:nvPr/>
            </p:nvCxnSpPr>
            <p:spPr>
              <a:xfrm>
                <a:off x="3323700" y="5617492"/>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6" name="TextovéPole 225">
                    <a:extLst>
                      <a:ext uri="{FF2B5EF4-FFF2-40B4-BE49-F238E27FC236}">
                        <a16:creationId xmlns:a16="http://schemas.microsoft.com/office/drawing/2014/main" id="{1129F341-0890-4352-8ECF-8AB4C01D6AF5}"/>
                      </a:ext>
                    </a:extLst>
                  </p:cNvPr>
                  <p:cNvSpPr txBox="1"/>
                  <p:nvPr/>
                </p:nvSpPr>
                <p:spPr>
                  <a:xfrm>
                    <a:off x="4231086" y="5721469"/>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226" name="TextovéPole 22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231086" y="5721469"/>
                    <a:ext cx="187089" cy="261225"/>
                  </a:xfrm>
                  <a:prstGeom prst="rect">
                    <a:avLst/>
                  </a:prstGeom>
                  <a:blipFill>
                    <a:blip r:embed="rId21"/>
                    <a:stretch>
                      <a:fillRect l="-19355"/>
                    </a:stretch>
                  </a:blipFill>
                </p:spPr>
                <p:txBody>
                  <a:bodyPr/>
                  <a:lstStyle/>
                  <a:p>
                    <a:r>
                      <a:rPr lang="cs-CZ">
                        <a:noFill/>
                      </a:rPr>
                      <a:t> </a:t>
                    </a:r>
                  </a:p>
                </p:txBody>
              </p:sp>
            </mc:Fallback>
          </mc:AlternateContent>
          <p:cxnSp>
            <p:nvCxnSpPr>
              <p:cNvPr id="227" name="Přímá spojnice 226"/>
              <p:cNvCxnSpPr/>
              <p:nvPr/>
            </p:nvCxnSpPr>
            <p:spPr>
              <a:xfrm>
                <a:off x="4281654" y="5888159"/>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8" name="Přímá spojnice 227">
                <a:extLst>
                  <a:ext uri="{FF2B5EF4-FFF2-40B4-BE49-F238E27FC236}">
                    <a16:creationId xmlns:a16="http://schemas.microsoft.com/office/drawing/2014/main" id="{F1012CB4-74D9-4DC7-84BD-B0CB720F5659}"/>
                  </a:ext>
                </a:extLst>
              </p:cNvPr>
              <p:cNvCxnSpPr/>
              <p:nvPr/>
            </p:nvCxnSpPr>
            <p:spPr>
              <a:xfrm>
                <a:off x="3798076" y="5941422"/>
                <a:ext cx="707253"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755542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4 2.96296E-6 L -2.77778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par>
                                <p:cTn id="78" presetID="9" presetClass="entr" presetSubtype="0" fill="hold" grpId="2"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dissolve">
                                      <p:cBhvr>
                                        <p:cTn id="80" dur="500"/>
                                        <p:tgtEl>
                                          <p:spTgt spid="16"/>
                                        </p:tgtEl>
                                      </p:cBhvr>
                                    </p:animEffect>
                                  </p:childTnLst>
                                </p:cTn>
                              </p:par>
                              <p:par>
                                <p:cTn id="81" presetID="64" presetClass="path" presetSubtype="0" accel="50000" decel="50000" fill="hold" nodeType="withEffect">
                                  <p:stCondLst>
                                    <p:cond delay="0"/>
                                  </p:stCondLst>
                                  <p:childTnLst>
                                    <p:animMotion origin="layout" path="M 0.02986 0.04004 L 0.0276 -0.1419 " pathEditMode="relative" rAng="0" ptsTypes="AA">
                                      <p:cBhvr>
                                        <p:cTn id="82" dur="1000" fill="hold"/>
                                        <p:tgtEl>
                                          <p:spTgt spid="40"/>
                                        </p:tgtEl>
                                        <p:attrNameLst>
                                          <p:attrName>ppt_x</p:attrName>
                                          <p:attrName>ppt_y</p:attrName>
                                        </p:attrNameLst>
                                      </p:cBhvr>
                                      <p:rCtr x="-122" y="-9097"/>
                                    </p:animMotion>
                                  </p:childTnLst>
                                </p:cTn>
                              </p:par>
                              <p:par>
                                <p:cTn id="83" presetID="64" presetClass="path" presetSubtype="0" accel="50000" decel="50000" fill="hold" nodeType="withEffect">
                                  <p:stCondLst>
                                    <p:cond delay="0"/>
                                  </p:stCondLst>
                                  <p:childTnLst>
                                    <p:animMotion origin="layout" path="M 0.02847 0.04329 L 0.02621 -0.23657 " pathEditMode="fixed" rAng="0" ptsTypes="AA">
                                      <p:cBhvr>
                                        <p:cTn id="84" dur="1000" fill="hold"/>
                                        <p:tgtEl>
                                          <p:spTgt spid="53"/>
                                        </p:tgtEl>
                                        <p:attrNameLst>
                                          <p:attrName>ppt_x</p:attrName>
                                          <p:attrName>ppt_y</p:attrName>
                                        </p:attrNameLst>
                                      </p:cBhvr>
                                      <p:rCtr x="-122" y="-14005"/>
                                    </p:animMotion>
                                  </p:childTnLst>
                                </p:cTn>
                              </p:par>
                            </p:childTnLst>
                          </p:cTn>
                        </p:par>
                        <p:par>
                          <p:cTn id="85" fill="hold">
                            <p:stCondLst>
                              <p:cond delay="12050"/>
                            </p:stCondLst>
                            <p:childTnLst>
                              <p:par>
                                <p:cTn id="86" presetID="2" presetClass="exit" presetSubtype="4" fill="hold" nodeType="afterEffect">
                                  <p:stCondLst>
                                    <p:cond delay="0"/>
                                  </p:stCondLst>
                                  <p:childTnLst>
                                    <p:anim calcmode="lin" valueType="num">
                                      <p:cBhvr additive="base">
                                        <p:cTn id="87" dur="500"/>
                                        <p:tgtEl>
                                          <p:spTgt spid="40"/>
                                        </p:tgtEl>
                                        <p:attrNameLst>
                                          <p:attrName>ppt_x</p:attrName>
                                        </p:attrNameLst>
                                      </p:cBhvr>
                                      <p:tavLst>
                                        <p:tav tm="0">
                                          <p:val>
                                            <p:strVal val="ppt_x"/>
                                          </p:val>
                                        </p:tav>
                                        <p:tav tm="100000">
                                          <p:val>
                                            <p:strVal val="ppt_x"/>
                                          </p:val>
                                        </p:tav>
                                      </p:tavLst>
                                    </p:anim>
                                    <p:anim calcmode="lin" valueType="num">
                                      <p:cBhvr additive="base">
                                        <p:cTn id="88" dur="500"/>
                                        <p:tgtEl>
                                          <p:spTgt spid="40"/>
                                        </p:tgtEl>
                                        <p:attrNameLst>
                                          <p:attrName>ppt_y</p:attrName>
                                        </p:attrNameLst>
                                      </p:cBhvr>
                                      <p:tavLst>
                                        <p:tav tm="0">
                                          <p:val>
                                            <p:strVal val="ppt_y"/>
                                          </p:val>
                                        </p:tav>
                                        <p:tav tm="100000">
                                          <p:val>
                                            <p:strVal val="1+ppt_h/2"/>
                                          </p:val>
                                        </p:tav>
                                      </p:tavLst>
                                    </p:anim>
                                    <p:set>
                                      <p:cBhvr>
                                        <p:cTn id="89" dur="1" fill="hold">
                                          <p:stCondLst>
                                            <p:cond delay="499"/>
                                          </p:stCondLst>
                                        </p:cTn>
                                        <p:tgtEl>
                                          <p:spTgt spid="40"/>
                                        </p:tgtEl>
                                        <p:attrNameLst>
                                          <p:attrName>style.visibility</p:attrName>
                                        </p:attrNameLst>
                                      </p:cBhvr>
                                      <p:to>
                                        <p:strVal val="hidden"/>
                                      </p:to>
                                    </p:set>
                                  </p:childTnLst>
                                </p:cTn>
                              </p:par>
                              <p:par>
                                <p:cTn id="90" presetID="2" presetClass="exit" presetSubtype="4" fill="hold" nodeType="withEffect">
                                  <p:stCondLst>
                                    <p:cond delay="0"/>
                                  </p:stCondLst>
                                  <p:childTnLst>
                                    <p:anim calcmode="lin" valueType="num">
                                      <p:cBhvr additive="base">
                                        <p:cTn id="91" dur="500"/>
                                        <p:tgtEl>
                                          <p:spTgt spid="53"/>
                                        </p:tgtEl>
                                        <p:attrNameLst>
                                          <p:attrName>ppt_x</p:attrName>
                                        </p:attrNameLst>
                                      </p:cBhvr>
                                      <p:tavLst>
                                        <p:tav tm="0">
                                          <p:val>
                                            <p:strVal val="ppt_x"/>
                                          </p:val>
                                        </p:tav>
                                        <p:tav tm="100000">
                                          <p:val>
                                            <p:strVal val="ppt_x"/>
                                          </p:val>
                                        </p:tav>
                                      </p:tavLst>
                                    </p:anim>
                                    <p:anim calcmode="lin" valueType="num">
                                      <p:cBhvr additive="base">
                                        <p:cTn id="92" dur="500"/>
                                        <p:tgtEl>
                                          <p:spTgt spid="53"/>
                                        </p:tgtEl>
                                        <p:attrNameLst>
                                          <p:attrName>ppt_y</p:attrName>
                                        </p:attrNameLst>
                                      </p:cBhvr>
                                      <p:tavLst>
                                        <p:tav tm="0">
                                          <p:val>
                                            <p:strVal val="ppt_y"/>
                                          </p:val>
                                        </p:tav>
                                        <p:tav tm="100000">
                                          <p:val>
                                            <p:strVal val="1+ppt_h/2"/>
                                          </p:val>
                                        </p:tav>
                                      </p:tavLst>
                                    </p:anim>
                                    <p:set>
                                      <p:cBhvr>
                                        <p:cTn id="93" dur="1" fill="hold">
                                          <p:stCondLst>
                                            <p:cond delay="499"/>
                                          </p:stCondLst>
                                        </p:cTn>
                                        <p:tgtEl>
                                          <p:spTgt spid="53"/>
                                        </p:tgtEl>
                                        <p:attrNameLst>
                                          <p:attrName>style.visibility</p:attrName>
                                        </p:attrNameLst>
                                      </p:cBhvr>
                                      <p:to>
                                        <p:strVal val="hidden"/>
                                      </p:to>
                                    </p:set>
                                  </p:childTnLst>
                                </p:cTn>
                              </p:par>
                              <p:par>
                                <p:cTn id="94" presetID="64" presetClass="path" presetSubtype="0" accel="50000" decel="50000" fill="hold" nodeType="withEffect">
                                  <p:stCondLst>
                                    <p:cond delay="0"/>
                                  </p:stCondLst>
                                  <p:childTnLst>
                                    <p:animMotion origin="layout" path="M 0.01025 0.04166 L 0.00799 -0.14028 " pathEditMode="relative" rAng="0" ptsTypes="AA">
                                      <p:cBhvr>
                                        <p:cTn id="95" dur="1000" fill="hold"/>
                                        <p:tgtEl>
                                          <p:spTgt spid="41"/>
                                        </p:tgtEl>
                                        <p:attrNameLst>
                                          <p:attrName>ppt_x</p:attrName>
                                          <p:attrName>ppt_y</p:attrName>
                                        </p:attrNameLst>
                                      </p:cBhvr>
                                      <p:rCtr x="-122" y="-9097"/>
                                    </p:animMotion>
                                  </p:childTnLst>
                                </p:cTn>
                              </p:par>
                              <p:par>
                                <p:cTn id="96" presetID="64" presetClass="path" presetSubtype="0" accel="50000" decel="50000" fill="hold" nodeType="withEffect">
                                  <p:stCondLst>
                                    <p:cond delay="0"/>
                                  </p:stCondLst>
                                  <p:childTnLst>
                                    <p:animMotion origin="layout" path="M 0.00868 0.04237 L 0.00643 -0.2375 " pathEditMode="fixed" rAng="0" ptsTypes="AA">
                                      <p:cBhvr>
                                        <p:cTn id="97" dur="1000" fill="hold"/>
                                        <p:tgtEl>
                                          <p:spTgt spid="54"/>
                                        </p:tgtEl>
                                        <p:attrNameLst>
                                          <p:attrName>ppt_x</p:attrName>
                                          <p:attrName>ppt_y</p:attrName>
                                        </p:attrNameLst>
                                      </p:cBhvr>
                                      <p:rCtr x="-122" y="-14005"/>
                                    </p:animMotion>
                                  </p:childTnLst>
                                </p:cTn>
                              </p:par>
                            </p:childTnLst>
                          </p:cTn>
                        </p:par>
                        <p:par>
                          <p:cTn id="98" fill="hold">
                            <p:stCondLst>
                              <p:cond delay="13050"/>
                            </p:stCondLst>
                            <p:childTnLst>
                              <p:par>
                                <p:cTn id="99" presetID="2" presetClass="exit" presetSubtype="4" fill="hold" nodeType="afterEffect">
                                  <p:stCondLst>
                                    <p:cond delay="0"/>
                                  </p:stCondLst>
                                  <p:childTnLst>
                                    <p:anim calcmode="lin" valueType="num">
                                      <p:cBhvr additive="base">
                                        <p:cTn id="100" dur="500"/>
                                        <p:tgtEl>
                                          <p:spTgt spid="41"/>
                                        </p:tgtEl>
                                        <p:attrNameLst>
                                          <p:attrName>ppt_x</p:attrName>
                                        </p:attrNameLst>
                                      </p:cBhvr>
                                      <p:tavLst>
                                        <p:tav tm="0">
                                          <p:val>
                                            <p:strVal val="ppt_x"/>
                                          </p:val>
                                        </p:tav>
                                        <p:tav tm="100000">
                                          <p:val>
                                            <p:strVal val="ppt_x"/>
                                          </p:val>
                                        </p:tav>
                                      </p:tavLst>
                                    </p:anim>
                                    <p:anim calcmode="lin" valueType="num">
                                      <p:cBhvr additive="base">
                                        <p:cTn id="101" dur="500"/>
                                        <p:tgtEl>
                                          <p:spTgt spid="41"/>
                                        </p:tgtEl>
                                        <p:attrNameLst>
                                          <p:attrName>ppt_y</p:attrName>
                                        </p:attrNameLst>
                                      </p:cBhvr>
                                      <p:tavLst>
                                        <p:tav tm="0">
                                          <p:val>
                                            <p:strVal val="ppt_y"/>
                                          </p:val>
                                        </p:tav>
                                        <p:tav tm="100000">
                                          <p:val>
                                            <p:strVal val="1+ppt_h/2"/>
                                          </p:val>
                                        </p:tav>
                                      </p:tavLst>
                                    </p:anim>
                                    <p:set>
                                      <p:cBhvr>
                                        <p:cTn id="102" dur="1" fill="hold">
                                          <p:stCondLst>
                                            <p:cond delay="499"/>
                                          </p:stCondLst>
                                        </p:cTn>
                                        <p:tgtEl>
                                          <p:spTgt spid="41"/>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54"/>
                                        </p:tgtEl>
                                        <p:attrNameLst>
                                          <p:attrName>ppt_x</p:attrName>
                                        </p:attrNameLst>
                                      </p:cBhvr>
                                      <p:tavLst>
                                        <p:tav tm="0">
                                          <p:val>
                                            <p:strVal val="ppt_x"/>
                                          </p:val>
                                        </p:tav>
                                        <p:tav tm="100000">
                                          <p:val>
                                            <p:strVal val="ppt_x"/>
                                          </p:val>
                                        </p:tav>
                                      </p:tavLst>
                                    </p:anim>
                                    <p:anim calcmode="lin" valueType="num">
                                      <p:cBhvr additive="base">
                                        <p:cTn id="105" dur="500"/>
                                        <p:tgtEl>
                                          <p:spTgt spid="54"/>
                                        </p:tgtEl>
                                        <p:attrNameLst>
                                          <p:attrName>ppt_y</p:attrName>
                                        </p:attrNameLst>
                                      </p:cBhvr>
                                      <p:tavLst>
                                        <p:tav tm="0">
                                          <p:val>
                                            <p:strVal val="ppt_y"/>
                                          </p:val>
                                        </p:tav>
                                        <p:tav tm="100000">
                                          <p:val>
                                            <p:strVal val="1+ppt_h/2"/>
                                          </p:val>
                                        </p:tav>
                                      </p:tavLst>
                                    </p:anim>
                                    <p:set>
                                      <p:cBhvr>
                                        <p:cTn id="106" dur="1" fill="hold">
                                          <p:stCondLst>
                                            <p:cond delay="499"/>
                                          </p:stCondLst>
                                        </p:cTn>
                                        <p:tgtEl>
                                          <p:spTgt spid="54"/>
                                        </p:tgtEl>
                                        <p:attrNameLst>
                                          <p:attrName>style.visibility</p:attrName>
                                        </p:attrNameLst>
                                      </p:cBhvr>
                                      <p:to>
                                        <p:strVal val="hidden"/>
                                      </p:to>
                                    </p:set>
                                  </p:childTnLst>
                                </p:cTn>
                              </p:par>
                              <p:par>
                                <p:cTn id="107" presetID="64" presetClass="path" presetSubtype="0" accel="50000" decel="50000" fill="hold" nodeType="withEffect">
                                  <p:stCondLst>
                                    <p:cond delay="0"/>
                                  </p:stCondLst>
                                  <p:childTnLst>
                                    <p:animMotion origin="layout" path="M -0.00955 0.0412 L -0.01181 -0.14074 " pathEditMode="relative" rAng="0" ptsTypes="AA">
                                      <p:cBhvr>
                                        <p:cTn id="108" dur="1000" fill="hold"/>
                                        <p:tgtEl>
                                          <p:spTgt spid="43"/>
                                        </p:tgtEl>
                                        <p:attrNameLst>
                                          <p:attrName>ppt_x</p:attrName>
                                          <p:attrName>ppt_y</p:attrName>
                                        </p:attrNameLst>
                                      </p:cBhvr>
                                      <p:rCtr x="-122" y="-9097"/>
                                    </p:animMotion>
                                  </p:childTnLst>
                                </p:cTn>
                              </p:par>
                              <p:par>
                                <p:cTn id="109" presetID="64" presetClass="path" presetSubtype="0" accel="50000" decel="50000" fill="hold" nodeType="withEffect">
                                  <p:stCondLst>
                                    <p:cond delay="0"/>
                                  </p:stCondLst>
                                  <p:childTnLst>
                                    <p:animMotion origin="layout" path="M -0.01094 0.04329 L -0.0132 -0.23657 " pathEditMode="fixed" rAng="0" ptsTypes="AA">
                                      <p:cBhvr>
                                        <p:cTn id="110" dur="1000" fill="hold"/>
                                        <p:tgtEl>
                                          <p:spTgt spid="55"/>
                                        </p:tgtEl>
                                        <p:attrNameLst>
                                          <p:attrName>ppt_x</p:attrName>
                                          <p:attrName>ppt_y</p:attrName>
                                        </p:attrNameLst>
                                      </p:cBhvr>
                                      <p:rCtr x="-122" y="-14005"/>
                                    </p:animMotion>
                                  </p:childTnLst>
                                </p:cTn>
                              </p:par>
                            </p:childTnLst>
                          </p:cTn>
                        </p:par>
                        <p:par>
                          <p:cTn id="111" fill="hold">
                            <p:stCondLst>
                              <p:cond delay="14050"/>
                            </p:stCondLst>
                            <p:childTnLst>
                              <p:par>
                                <p:cTn id="112" presetID="2" presetClass="exit" presetSubtype="4" fill="hold" nodeType="afterEffect">
                                  <p:stCondLst>
                                    <p:cond delay="0"/>
                                  </p:stCondLst>
                                  <p:childTnLst>
                                    <p:anim calcmode="lin" valueType="num">
                                      <p:cBhvr additive="base">
                                        <p:cTn id="113" dur="500"/>
                                        <p:tgtEl>
                                          <p:spTgt spid="43"/>
                                        </p:tgtEl>
                                        <p:attrNameLst>
                                          <p:attrName>ppt_x</p:attrName>
                                        </p:attrNameLst>
                                      </p:cBhvr>
                                      <p:tavLst>
                                        <p:tav tm="0">
                                          <p:val>
                                            <p:strVal val="ppt_x"/>
                                          </p:val>
                                        </p:tav>
                                        <p:tav tm="100000">
                                          <p:val>
                                            <p:strVal val="ppt_x"/>
                                          </p:val>
                                        </p:tav>
                                      </p:tavLst>
                                    </p:anim>
                                    <p:anim calcmode="lin" valueType="num">
                                      <p:cBhvr additive="base">
                                        <p:cTn id="114" dur="500"/>
                                        <p:tgtEl>
                                          <p:spTgt spid="43"/>
                                        </p:tgtEl>
                                        <p:attrNameLst>
                                          <p:attrName>ppt_y</p:attrName>
                                        </p:attrNameLst>
                                      </p:cBhvr>
                                      <p:tavLst>
                                        <p:tav tm="0">
                                          <p:val>
                                            <p:strVal val="ppt_y"/>
                                          </p:val>
                                        </p:tav>
                                        <p:tav tm="100000">
                                          <p:val>
                                            <p:strVal val="1+ppt_h/2"/>
                                          </p:val>
                                        </p:tav>
                                      </p:tavLst>
                                    </p:anim>
                                    <p:set>
                                      <p:cBhvr>
                                        <p:cTn id="115" dur="1" fill="hold">
                                          <p:stCondLst>
                                            <p:cond delay="499"/>
                                          </p:stCondLst>
                                        </p:cTn>
                                        <p:tgtEl>
                                          <p:spTgt spid="43"/>
                                        </p:tgtEl>
                                        <p:attrNameLst>
                                          <p:attrName>style.visibility</p:attrName>
                                        </p:attrNameLst>
                                      </p:cBhvr>
                                      <p:to>
                                        <p:strVal val="hidden"/>
                                      </p:to>
                                    </p:set>
                                  </p:childTnLst>
                                </p:cTn>
                              </p:par>
                              <p:par>
                                <p:cTn id="116" presetID="2" presetClass="exit" presetSubtype="4" fill="hold" nodeType="withEffect">
                                  <p:stCondLst>
                                    <p:cond delay="0"/>
                                  </p:stCondLst>
                                  <p:childTnLst>
                                    <p:anim calcmode="lin" valueType="num">
                                      <p:cBhvr additive="base">
                                        <p:cTn id="117" dur="500"/>
                                        <p:tgtEl>
                                          <p:spTgt spid="55"/>
                                        </p:tgtEl>
                                        <p:attrNameLst>
                                          <p:attrName>ppt_x</p:attrName>
                                        </p:attrNameLst>
                                      </p:cBhvr>
                                      <p:tavLst>
                                        <p:tav tm="0">
                                          <p:val>
                                            <p:strVal val="ppt_x"/>
                                          </p:val>
                                        </p:tav>
                                        <p:tav tm="100000">
                                          <p:val>
                                            <p:strVal val="ppt_x"/>
                                          </p:val>
                                        </p:tav>
                                      </p:tavLst>
                                    </p:anim>
                                    <p:anim calcmode="lin" valueType="num">
                                      <p:cBhvr additive="base">
                                        <p:cTn id="118" dur="500"/>
                                        <p:tgtEl>
                                          <p:spTgt spid="55"/>
                                        </p:tgtEl>
                                        <p:attrNameLst>
                                          <p:attrName>ppt_y</p:attrName>
                                        </p:attrNameLst>
                                      </p:cBhvr>
                                      <p:tavLst>
                                        <p:tav tm="0">
                                          <p:val>
                                            <p:strVal val="ppt_y"/>
                                          </p:val>
                                        </p:tav>
                                        <p:tav tm="100000">
                                          <p:val>
                                            <p:strVal val="1+ppt_h/2"/>
                                          </p:val>
                                        </p:tav>
                                      </p:tavLst>
                                    </p:anim>
                                    <p:set>
                                      <p:cBhvr>
                                        <p:cTn id="119" dur="1" fill="hold">
                                          <p:stCondLst>
                                            <p:cond delay="499"/>
                                          </p:stCondLst>
                                        </p:cTn>
                                        <p:tgtEl>
                                          <p:spTgt spid="55"/>
                                        </p:tgtEl>
                                        <p:attrNameLst>
                                          <p:attrName>style.visibility</p:attrName>
                                        </p:attrNameLst>
                                      </p:cBhvr>
                                      <p:to>
                                        <p:strVal val="hidden"/>
                                      </p:to>
                                    </p:set>
                                  </p:childTnLst>
                                </p:cTn>
                              </p:par>
                              <p:par>
                                <p:cTn id="120" presetID="64" presetClass="path" presetSubtype="0" accel="50000" decel="50000" fill="hold" nodeType="withEffect">
                                  <p:stCondLst>
                                    <p:cond delay="0"/>
                                  </p:stCondLst>
                                  <p:childTnLst>
                                    <p:animMotion origin="layout" path="M -0.02916 0.04259 L -0.03142 -0.13936 " pathEditMode="relative" rAng="0" ptsTypes="AA">
                                      <p:cBhvr>
                                        <p:cTn id="121" dur="1000" fill="hold"/>
                                        <p:tgtEl>
                                          <p:spTgt spid="42"/>
                                        </p:tgtEl>
                                        <p:attrNameLst>
                                          <p:attrName>ppt_x</p:attrName>
                                          <p:attrName>ppt_y</p:attrName>
                                        </p:attrNameLst>
                                      </p:cBhvr>
                                      <p:rCtr x="-122" y="-9097"/>
                                    </p:animMotion>
                                  </p:childTnLst>
                                </p:cTn>
                              </p:par>
                              <p:par>
                                <p:cTn id="122" presetID="64" presetClass="path" presetSubtype="0" accel="50000" decel="50000" fill="hold" nodeType="withEffect">
                                  <p:stCondLst>
                                    <p:cond delay="0"/>
                                  </p:stCondLst>
                                  <p:childTnLst>
                                    <p:animMotion origin="layout" path="M -0.03055 0.0419 L -0.03281 -0.23796 " pathEditMode="fixed" rAng="0" ptsTypes="AA">
                                      <p:cBhvr>
                                        <p:cTn id="123" dur="1000" fill="hold"/>
                                        <p:tgtEl>
                                          <p:spTgt spid="56"/>
                                        </p:tgtEl>
                                        <p:attrNameLst>
                                          <p:attrName>ppt_x</p:attrName>
                                          <p:attrName>ppt_y</p:attrName>
                                        </p:attrNameLst>
                                      </p:cBhvr>
                                      <p:rCtr x="-122" y="-14005"/>
                                    </p:animMotion>
                                  </p:childTnLst>
                                </p:cTn>
                              </p:par>
                            </p:childTnLst>
                          </p:cTn>
                        </p:par>
                        <p:par>
                          <p:cTn id="124" fill="hold">
                            <p:stCondLst>
                              <p:cond delay="15050"/>
                            </p:stCondLst>
                            <p:childTnLst>
                              <p:par>
                                <p:cTn id="125" presetID="2" presetClass="exit" presetSubtype="4" fill="hold" nodeType="afterEffect">
                                  <p:stCondLst>
                                    <p:cond delay="0"/>
                                  </p:stCondLst>
                                  <p:childTnLst>
                                    <p:anim calcmode="lin" valueType="num">
                                      <p:cBhvr additive="base">
                                        <p:cTn id="126" dur="500"/>
                                        <p:tgtEl>
                                          <p:spTgt spid="42"/>
                                        </p:tgtEl>
                                        <p:attrNameLst>
                                          <p:attrName>ppt_x</p:attrName>
                                        </p:attrNameLst>
                                      </p:cBhvr>
                                      <p:tavLst>
                                        <p:tav tm="0">
                                          <p:val>
                                            <p:strVal val="ppt_x"/>
                                          </p:val>
                                        </p:tav>
                                        <p:tav tm="100000">
                                          <p:val>
                                            <p:strVal val="ppt_x"/>
                                          </p:val>
                                        </p:tav>
                                      </p:tavLst>
                                    </p:anim>
                                    <p:anim calcmode="lin" valueType="num">
                                      <p:cBhvr additive="base">
                                        <p:cTn id="127" dur="500"/>
                                        <p:tgtEl>
                                          <p:spTgt spid="42"/>
                                        </p:tgtEl>
                                        <p:attrNameLst>
                                          <p:attrName>ppt_y</p:attrName>
                                        </p:attrNameLst>
                                      </p:cBhvr>
                                      <p:tavLst>
                                        <p:tav tm="0">
                                          <p:val>
                                            <p:strVal val="ppt_y"/>
                                          </p:val>
                                        </p:tav>
                                        <p:tav tm="100000">
                                          <p:val>
                                            <p:strVal val="1+ppt_h/2"/>
                                          </p:val>
                                        </p:tav>
                                      </p:tavLst>
                                    </p:anim>
                                    <p:set>
                                      <p:cBhvr>
                                        <p:cTn id="128" dur="1" fill="hold">
                                          <p:stCondLst>
                                            <p:cond delay="499"/>
                                          </p:stCondLst>
                                        </p:cTn>
                                        <p:tgtEl>
                                          <p:spTgt spid="42"/>
                                        </p:tgtEl>
                                        <p:attrNameLst>
                                          <p:attrName>style.visibility</p:attrName>
                                        </p:attrNameLst>
                                      </p:cBhvr>
                                      <p:to>
                                        <p:strVal val="hidden"/>
                                      </p:to>
                                    </p:set>
                                  </p:childTnLst>
                                </p:cTn>
                              </p:par>
                              <p:par>
                                <p:cTn id="129" presetID="2" presetClass="exit" presetSubtype="4" fill="hold" nodeType="withEffect">
                                  <p:stCondLst>
                                    <p:cond delay="0"/>
                                  </p:stCondLst>
                                  <p:childTnLst>
                                    <p:anim calcmode="lin" valueType="num">
                                      <p:cBhvr additive="base">
                                        <p:cTn id="130" dur="500"/>
                                        <p:tgtEl>
                                          <p:spTgt spid="56"/>
                                        </p:tgtEl>
                                        <p:attrNameLst>
                                          <p:attrName>ppt_x</p:attrName>
                                        </p:attrNameLst>
                                      </p:cBhvr>
                                      <p:tavLst>
                                        <p:tav tm="0">
                                          <p:val>
                                            <p:strVal val="ppt_x"/>
                                          </p:val>
                                        </p:tav>
                                        <p:tav tm="100000">
                                          <p:val>
                                            <p:strVal val="ppt_x"/>
                                          </p:val>
                                        </p:tav>
                                      </p:tavLst>
                                    </p:anim>
                                    <p:anim calcmode="lin" valueType="num">
                                      <p:cBhvr additive="base">
                                        <p:cTn id="131" dur="500"/>
                                        <p:tgtEl>
                                          <p:spTgt spid="56"/>
                                        </p:tgtEl>
                                        <p:attrNameLst>
                                          <p:attrName>ppt_y</p:attrName>
                                        </p:attrNameLst>
                                      </p:cBhvr>
                                      <p:tavLst>
                                        <p:tav tm="0">
                                          <p:val>
                                            <p:strVal val="ppt_y"/>
                                          </p:val>
                                        </p:tav>
                                        <p:tav tm="100000">
                                          <p:val>
                                            <p:strVal val="1+ppt_h/2"/>
                                          </p:val>
                                        </p:tav>
                                      </p:tavLst>
                                    </p:anim>
                                    <p:set>
                                      <p:cBhvr>
                                        <p:cTn id="132" dur="1" fill="hold">
                                          <p:stCondLst>
                                            <p:cond delay="499"/>
                                          </p:stCondLst>
                                        </p:cTn>
                                        <p:tgtEl>
                                          <p:spTgt spid="56"/>
                                        </p:tgtEl>
                                        <p:attrNameLst>
                                          <p:attrName>style.visibility</p:attrName>
                                        </p:attrNameLst>
                                      </p:cBhvr>
                                      <p:to>
                                        <p:strVal val="hidden"/>
                                      </p:to>
                                    </p:set>
                                  </p:childTnLst>
                                </p:cTn>
                              </p:par>
                              <p:par>
                                <p:cTn id="133" presetID="64" presetClass="path" presetSubtype="0" accel="50000" decel="50000" fill="hold" nodeType="withEffect">
                                  <p:stCondLst>
                                    <p:cond delay="0"/>
                                  </p:stCondLst>
                                  <p:childTnLst>
                                    <p:animMotion origin="layout" path="M -0.04896 0.04351 L -0.05122 -0.13843 " pathEditMode="relative" rAng="0" ptsTypes="AA">
                                      <p:cBhvr>
                                        <p:cTn id="134" dur="1000" fill="hold"/>
                                        <p:tgtEl>
                                          <p:spTgt spid="44"/>
                                        </p:tgtEl>
                                        <p:attrNameLst>
                                          <p:attrName>ppt_x</p:attrName>
                                          <p:attrName>ppt_y</p:attrName>
                                        </p:attrNameLst>
                                      </p:cBhvr>
                                      <p:rCtr x="-122" y="-9097"/>
                                    </p:animMotion>
                                  </p:childTnLst>
                                </p:cTn>
                              </p:par>
                              <p:par>
                                <p:cTn id="135" presetID="64" presetClass="path" presetSubtype="0" accel="50000" decel="50000" fill="hold" nodeType="withEffect">
                                  <p:stCondLst>
                                    <p:cond delay="0"/>
                                  </p:stCondLst>
                                  <p:childTnLst>
                                    <p:animMotion origin="layout" path="M -0.05053 0.04098 L -0.05278 -0.23888 " pathEditMode="fixed" rAng="0" ptsTypes="AA">
                                      <p:cBhvr>
                                        <p:cTn id="136" dur="1000" fill="hold"/>
                                        <p:tgtEl>
                                          <p:spTgt spid="58"/>
                                        </p:tgtEl>
                                        <p:attrNameLst>
                                          <p:attrName>ppt_x</p:attrName>
                                          <p:attrName>ppt_y</p:attrName>
                                        </p:attrNameLst>
                                      </p:cBhvr>
                                      <p:rCtr x="-122" y="-14005"/>
                                    </p:animMotion>
                                  </p:childTnLst>
                                </p:cTn>
                              </p:par>
                            </p:childTnLst>
                          </p:cTn>
                        </p:par>
                        <p:par>
                          <p:cTn id="137" fill="hold">
                            <p:stCondLst>
                              <p:cond delay="16050"/>
                            </p:stCondLst>
                            <p:childTnLst>
                              <p:par>
                                <p:cTn id="138" presetID="2" presetClass="exit" presetSubtype="4" fill="hold" nodeType="afterEffect">
                                  <p:stCondLst>
                                    <p:cond delay="0"/>
                                  </p:stCondLst>
                                  <p:childTnLst>
                                    <p:anim calcmode="lin" valueType="num">
                                      <p:cBhvr additive="base">
                                        <p:cTn id="139" dur="500"/>
                                        <p:tgtEl>
                                          <p:spTgt spid="44"/>
                                        </p:tgtEl>
                                        <p:attrNameLst>
                                          <p:attrName>ppt_x</p:attrName>
                                        </p:attrNameLst>
                                      </p:cBhvr>
                                      <p:tavLst>
                                        <p:tav tm="0">
                                          <p:val>
                                            <p:strVal val="ppt_x"/>
                                          </p:val>
                                        </p:tav>
                                        <p:tav tm="100000">
                                          <p:val>
                                            <p:strVal val="ppt_x"/>
                                          </p:val>
                                        </p:tav>
                                      </p:tavLst>
                                    </p:anim>
                                    <p:anim calcmode="lin" valueType="num">
                                      <p:cBhvr additive="base">
                                        <p:cTn id="140" dur="500"/>
                                        <p:tgtEl>
                                          <p:spTgt spid="44"/>
                                        </p:tgtEl>
                                        <p:attrNameLst>
                                          <p:attrName>ppt_y</p:attrName>
                                        </p:attrNameLst>
                                      </p:cBhvr>
                                      <p:tavLst>
                                        <p:tav tm="0">
                                          <p:val>
                                            <p:strVal val="ppt_y"/>
                                          </p:val>
                                        </p:tav>
                                        <p:tav tm="100000">
                                          <p:val>
                                            <p:strVal val="1+ppt_h/2"/>
                                          </p:val>
                                        </p:tav>
                                      </p:tavLst>
                                    </p:anim>
                                    <p:set>
                                      <p:cBhvr>
                                        <p:cTn id="141" dur="1" fill="hold">
                                          <p:stCondLst>
                                            <p:cond delay="499"/>
                                          </p:stCondLst>
                                        </p:cTn>
                                        <p:tgtEl>
                                          <p:spTgt spid="44"/>
                                        </p:tgtEl>
                                        <p:attrNameLst>
                                          <p:attrName>style.visibility</p:attrName>
                                        </p:attrNameLst>
                                      </p:cBhvr>
                                      <p:to>
                                        <p:strVal val="hidden"/>
                                      </p:to>
                                    </p:set>
                                  </p:childTnLst>
                                </p:cTn>
                              </p:par>
                              <p:par>
                                <p:cTn id="142" presetID="2" presetClass="exit" presetSubtype="4" fill="hold" nodeType="withEffect">
                                  <p:stCondLst>
                                    <p:cond delay="0"/>
                                  </p:stCondLst>
                                  <p:childTnLst>
                                    <p:anim calcmode="lin" valueType="num">
                                      <p:cBhvr additive="base">
                                        <p:cTn id="143" dur="500"/>
                                        <p:tgtEl>
                                          <p:spTgt spid="58"/>
                                        </p:tgtEl>
                                        <p:attrNameLst>
                                          <p:attrName>ppt_x</p:attrName>
                                        </p:attrNameLst>
                                      </p:cBhvr>
                                      <p:tavLst>
                                        <p:tav tm="0">
                                          <p:val>
                                            <p:strVal val="ppt_x"/>
                                          </p:val>
                                        </p:tav>
                                        <p:tav tm="100000">
                                          <p:val>
                                            <p:strVal val="ppt_x"/>
                                          </p:val>
                                        </p:tav>
                                      </p:tavLst>
                                    </p:anim>
                                    <p:anim calcmode="lin" valueType="num">
                                      <p:cBhvr additive="base">
                                        <p:cTn id="144" dur="500"/>
                                        <p:tgtEl>
                                          <p:spTgt spid="58"/>
                                        </p:tgtEl>
                                        <p:attrNameLst>
                                          <p:attrName>ppt_y</p:attrName>
                                        </p:attrNameLst>
                                      </p:cBhvr>
                                      <p:tavLst>
                                        <p:tav tm="0">
                                          <p:val>
                                            <p:strVal val="ppt_y"/>
                                          </p:val>
                                        </p:tav>
                                        <p:tav tm="100000">
                                          <p:val>
                                            <p:strVal val="1+ppt_h/2"/>
                                          </p:val>
                                        </p:tav>
                                      </p:tavLst>
                                    </p:anim>
                                    <p:set>
                                      <p:cBhvr>
                                        <p:cTn id="145" dur="1" fill="hold">
                                          <p:stCondLst>
                                            <p:cond delay="499"/>
                                          </p:stCondLst>
                                        </p:cTn>
                                        <p:tgtEl>
                                          <p:spTgt spid="58"/>
                                        </p:tgtEl>
                                        <p:attrNameLst>
                                          <p:attrName>style.visibility</p:attrName>
                                        </p:attrNameLst>
                                      </p:cBhvr>
                                      <p:to>
                                        <p:strVal val="hidden"/>
                                      </p:to>
                                    </p:set>
                                  </p:childTnLst>
                                </p:cTn>
                              </p:par>
                            </p:childTnLst>
                          </p:cTn>
                        </p:par>
                        <p:par>
                          <p:cTn id="146" fill="hold">
                            <p:stCondLst>
                              <p:cond delay="16550"/>
                            </p:stCondLst>
                            <p:childTnLst>
                              <p:par>
                                <p:cTn id="147" presetID="22" presetClass="entr" presetSubtype="8" fill="hold" grpId="0" nodeType="afterEffect">
                                  <p:stCondLst>
                                    <p:cond delay="0"/>
                                  </p:stCondLst>
                                  <p:iterate type="lt">
                                    <p:tmPct val="10000"/>
                                  </p:iterate>
                                  <p:childTnLst>
                                    <p:set>
                                      <p:cBhvr>
                                        <p:cTn id="148" dur="1" fill="hold">
                                          <p:stCondLst>
                                            <p:cond delay="0"/>
                                          </p:stCondLst>
                                        </p:cTn>
                                        <p:tgtEl>
                                          <p:spTgt spid="78"/>
                                        </p:tgtEl>
                                        <p:attrNameLst>
                                          <p:attrName>style.visibility</p:attrName>
                                        </p:attrNameLst>
                                      </p:cBhvr>
                                      <p:to>
                                        <p:strVal val="visible"/>
                                      </p:to>
                                    </p:set>
                                    <p:animEffect transition="in" filter="wipe(left)">
                                      <p:cBhvr>
                                        <p:cTn id="149" dur="500"/>
                                        <p:tgtEl>
                                          <p:spTgt spid="78"/>
                                        </p:tgtEl>
                                      </p:cBhvr>
                                    </p:animEffect>
                                  </p:childTnLst>
                                </p:cTn>
                              </p:par>
                              <p:par>
                                <p:cTn id="150" presetID="1" presetClass="entr" presetSubtype="0" fill="hold" grpId="1" nodeType="withEffect">
                                  <p:stCondLst>
                                    <p:cond delay="0"/>
                                  </p:stCondLst>
                                  <p:iterate type="lt">
                                    <p:tmAbs val="0"/>
                                  </p:iterate>
                                  <p:childTnLst>
                                    <p:set>
                                      <p:cBhvr>
                                        <p:cTn id="151" dur="1" fill="hold">
                                          <p:stCondLst>
                                            <p:cond delay="11999"/>
                                          </p:stCondLst>
                                        </p:cTn>
                                        <p:tgtEl>
                                          <p:spTgt spid="78"/>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5" name="cpL01S02_Clip_2_1.wav"/>
                                        </p:tgtEl>
                                      </p:cMediaNode>
                                    </p:audio>
                                  </p:subTnLst>
                                </p:cTn>
                              </p:par>
                            </p:childTnLst>
                          </p:cTn>
                        </p:par>
                        <p:par>
                          <p:cTn id="152" fill="hold">
                            <p:stCondLst>
                              <p:cond delay="28550"/>
                            </p:stCondLst>
                            <p:childTnLst>
                              <p:par>
                                <p:cTn id="153" presetID="22" presetClass="entr" presetSubtype="8" fill="hold" grpId="0" nodeType="afterEffect">
                                  <p:stCondLst>
                                    <p:cond delay="0"/>
                                  </p:stCondLst>
                                  <p:iterate type="lt">
                                    <p:tmPct val="10000"/>
                                  </p:iterate>
                                  <p:childTnLst>
                                    <p:set>
                                      <p:cBhvr>
                                        <p:cTn id="154" dur="1" fill="hold">
                                          <p:stCondLst>
                                            <p:cond delay="0"/>
                                          </p:stCondLst>
                                        </p:cTn>
                                        <p:tgtEl>
                                          <p:spTgt spid="162"/>
                                        </p:tgtEl>
                                        <p:attrNameLst>
                                          <p:attrName>style.visibility</p:attrName>
                                        </p:attrNameLst>
                                      </p:cBhvr>
                                      <p:to>
                                        <p:strVal val="visible"/>
                                      </p:to>
                                    </p:set>
                                    <p:animEffect transition="in" filter="wipe(left)">
                                      <p:cBhvr>
                                        <p:cTn id="155" dur="500"/>
                                        <p:tgtEl>
                                          <p:spTgt spid="162"/>
                                        </p:tgtEl>
                                      </p:cBhvr>
                                    </p:animEffect>
                                  </p:childTnLst>
                                </p:cTn>
                              </p:par>
                              <p:par>
                                <p:cTn id="156" presetID="1" presetClass="entr" presetSubtype="0" fill="hold" grpId="1" nodeType="withEffect">
                                  <p:stCondLst>
                                    <p:cond delay="0"/>
                                  </p:stCondLst>
                                  <p:iterate type="lt">
                                    <p:tmAbs val="0"/>
                                  </p:iterate>
                                  <p:childTnLst>
                                    <p:set>
                                      <p:cBhvr>
                                        <p:cTn id="157" dur="1" fill="hold">
                                          <p:stCondLst>
                                            <p:cond delay="11999"/>
                                          </p:stCondLst>
                                        </p:cTn>
                                        <p:tgtEl>
                                          <p:spTgt spid="162"/>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5" name="cpL01S02_Clip_2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8" restart="whenNotActive" fill="hold" evtFilter="cancelBubble" nodeType="interactiveSeq">
                <p:stCondLst>
                  <p:cond evt="onClick" delay="0">
                    <p:tgtEl>
                      <p:spTgt spid="5"/>
                    </p:tgtEl>
                  </p:cond>
                </p:stCondLst>
                <p:endSync evt="end" delay="0">
                  <p:rtn val="all"/>
                </p:endSync>
                <p:childTnLst>
                  <p:par>
                    <p:cTn id="159" fill="hold">
                      <p:stCondLst>
                        <p:cond delay="0"/>
                      </p:stCondLst>
                      <p:childTnLst>
                        <p:par>
                          <p:cTn id="160" fill="hold">
                            <p:stCondLst>
                              <p:cond delay="0"/>
                            </p:stCondLst>
                            <p:childTnLst>
                              <p:par>
                                <p:cTn id="161" presetID="26" presetClass="emph" presetSubtype="0" fill="hold" grpId="1" nodeType="clickEffect">
                                  <p:stCondLst>
                                    <p:cond delay="0"/>
                                  </p:stCondLst>
                                  <p:iterate type="lt">
                                    <p:tmPct val="0"/>
                                  </p:iterate>
                                  <p:childTnLst>
                                    <p:animEffect transition="out" filter="fade">
                                      <p:cBhvr>
                                        <p:cTn id="162" dur="500" tmFilter="0, 0; .2, .5; .8, .5; 1, 0"/>
                                        <p:tgtEl>
                                          <p:spTgt spid="5"/>
                                        </p:tgtEl>
                                      </p:cBhvr>
                                    </p:animEffect>
                                    <p:animScale>
                                      <p:cBhvr>
                                        <p:cTn id="163" dur="250" autoRev="1" fill="hold"/>
                                        <p:tgtEl>
                                          <p:spTgt spid="5"/>
                                        </p:tgtEl>
                                      </p:cBhvr>
                                      <p:by x="105000" y="105000"/>
                                    </p:animScale>
                                  </p:childTnLst>
                                </p:cTn>
                              </p:par>
                              <p:par>
                                <p:cTn id="164" presetID="9" presetClass="entr" presetSubtype="0" fill="hold" grpId="1" nodeType="withEffect">
                                  <p:stCondLst>
                                    <p:cond delay="0"/>
                                  </p:stCondLst>
                                  <p:childTnLst>
                                    <p:set>
                                      <p:cBhvr>
                                        <p:cTn id="165" dur="1" fill="hold">
                                          <p:stCondLst>
                                            <p:cond delay="0"/>
                                          </p:stCondLst>
                                        </p:cTn>
                                        <p:tgtEl>
                                          <p:spTgt spid="16"/>
                                        </p:tgtEl>
                                        <p:attrNameLst>
                                          <p:attrName>style.visibility</p:attrName>
                                        </p:attrNameLst>
                                      </p:cBhvr>
                                      <p:to>
                                        <p:strVal val="visible"/>
                                      </p:to>
                                    </p:set>
                                    <p:animEffect transition="in" filter="dissolve">
                                      <p:cBhvr>
                                        <p:cTn id="166" dur="500"/>
                                        <p:tgtEl>
                                          <p:spTgt spid="16"/>
                                        </p:tgtEl>
                                      </p:cBhvr>
                                    </p:animEffect>
                                  </p:childTnLst>
                                </p:cTn>
                              </p:par>
                            </p:childTnLst>
                          </p:cTn>
                        </p:par>
                        <p:par>
                          <p:cTn id="167" fill="hold">
                            <p:stCondLst>
                              <p:cond delay="500"/>
                            </p:stCondLst>
                            <p:childTnLst>
                              <p:par>
                                <p:cTn id="168" presetID="22" presetClass="entr" presetSubtype="8" fill="hold" grpId="0" nodeType="afterEffect">
                                  <p:stCondLst>
                                    <p:cond delay="0"/>
                                  </p:stCondLst>
                                  <p:iterate type="lt">
                                    <p:tmPct val="10000"/>
                                  </p:iterate>
                                  <p:childTnLst>
                                    <p:set>
                                      <p:cBhvr>
                                        <p:cTn id="169" dur="1" fill="hold">
                                          <p:stCondLst>
                                            <p:cond delay="0"/>
                                          </p:stCondLst>
                                        </p:cTn>
                                        <p:tgtEl>
                                          <p:spTgt spid="29"/>
                                        </p:tgtEl>
                                        <p:attrNameLst>
                                          <p:attrName>style.visibility</p:attrName>
                                        </p:attrNameLst>
                                      </p:cBhvr>
                                      <p:to>
                                        <p:strVal val="visible"/>
                                      </p:to>
                                    </p:set>
                                    <p:animEffect transition="in" filter="wipe(left)">
                                      <p:cBhvr>
                                        <p:cTn id="170" dur="1000"/>
                                        <p:tgtEl>
                                          <p:spTgt spid="29"/>
                                        </p:tgtEl>
                                      </p:cBhvr>
                                    </p:animEffect>
                                  </p:childTnLst>
                                </p:cTn>
                              </p:par>
                              <p:par>
                                <p:cTn id="171" presetID="1" presetClass="entr" presetSubtype="0" fill="hold" grpId="1" nodeType="withEffect">
                                  <p:stCondLst>
                                    <p:cond delay="0"/>
                                  </p:stCondLst>
                                  <p:iterate type="lt">
                                    <p:tmAbs val="0"/>
                                  </p:iterate>
                                  <p:childTnLst>
                                    <p:set>
                                      <p:cBhvr>
                                        <p:cTn id="172"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6" name="cpL01S02_Clip_2.wav"/>
                                        </p:tgtEl>
                                      </p:cMediaNode>
                                    </p:audio>
                                  </p:subTnLst>
                                </p:cTn>
                              </p:par>
                              <p:par>
                                <p:cTn id="173" presetID="64" presetClass="path" presetSubtype="0" accel="50000" decel="50000" fill="hold" nodeType="withEffect">
                                  <p:stCondLst>
                                    <p:cond delay="0"/>
                                  </p:stCondLst>
                                  <p:childTnLst>
                                    <p:animMotion origin="layout" path="M 0.08889 0.04236 L 0.08663 -0.13959 " pathEditMode="relative" rAng="0" ptsTypes="AA">
                                      <p:cBhvr>
                                        <p:cTn id="174" dur="1000" fill="hold"/>
                                        <p:tgtEl>
                                          <p:spTgt spid="37"/>
                                        </p:tgtEl>
                                        <p:attrNameLst>
                                          <p:attrName>ppt_x</p:attrName>
                                          <p:attrName>ppt_y</p:attrName>
                                        </p:attrNameLst>
                                      </p:cBhvr>
                                      <p:rCtr x="-122" y="-9097"/>
                                    </p:animMotion>
                                  </p:childTnLst>
                                </p:cTn>
                              </p:par>
                              <p:par>
                                <p:cTn id="175" presetID="64" presetClass="path" presetSubtype="0" accel="50000" decel="50000" fill="hold" nodeType="withEffect">
                                  <p:stCondLst>
                                    <p:cond delay="0"/>
                                  </p:stCondLst>
                                  <p:childTnLst>
                                    <p:animMotion origin="layout" path="M 0.08732 0.04101 L 0.08507 -0.23885 " pathEditMode="fixed" rAng="0" ptsTypes="AA">
                                      <p:cBhvr>
                                        <p:cTn id="176" dur="1000" fill="hold"/>
                                        <p:tgtEl>
                                          <p:spTgt spid="50"/>
                                        </p:tgtEl>
                                        <p:attrNameLst>
                                          <p:attrName>ppt_x</p:attrName>
                                          <p:attrName>ppt_y</p:attrName>
                                        </p:attrNameLst>
                                      </p:cBhvr>
                                      <p:rCtr x="-122" y="-14005"/>
                                    </p:animMotion>
                                  </p:childTnLst>
                                </p:cTn>
                              </p:par>
                            </p:childTnLst>
                          </p:cTn>
                        </p:par>
                        <p:par>
                          <p:cTn id="177" fill="hold">
                            <p:stCondLst>
                              <p:cond delay="3200"/>
                            </p:stCondLst>
                            <p:childTnLst>
                              <p:par>
                                <p:cTn id="178" presetID="2" presetClass="exit" presetSubtype="4" fill="hold" nodeType="afterEffect">
                                  <p:stCondLst>
                                    <p:cond delay="0"/>
                                  </p:stCondLst>
                                  <p:childTnLst>
                                    <p:anim calcmode="lin" valueType="num">
                                      <p:cBhvr additive="base">
                                        <p:cTn id="179" dur="500"/>
                                        <p:tgtEl>
                                          <p:spTgt spid="37"/>
                                        </p:tgtEl>
                                        <p:attrNameLst>
                                          <p:attrName>ppt_x</p:attrName>
                                        </p:attrNameLst>
                                      </p:cBhvr>
                                      <p:tavLst>
                                        <p:tav tm="0">
                                          <p:val>
                                            <p:strVal val="ppt_x"/>
                                          </p:val>
                                        </p:tav>
                                        <p:tav tm="100000">
                                          <p:val>
                                            <p:strVal val="ppt_x"/>
                                          </p:val>
                                        </p:tav>
                                      </p:tavLst>
                                    </p:anim>
                                    <p:anim calcmode="lin" valueType="num">
                                      <p:cBhvr additive="base">
                                        <p:cTn id="180" dur="500"/>
                                        <p:tgtEl>
                                          <p:spTgt spid="37"/>
                                        </p:tgtEl>
                                        <p:attrNameLst>
                                          <p:attrName>ppt_y</p:attrName>
                                        </p:attrNameLst>
                                      </p:cBhvr>
                                      <p:tavLst>
                                        <p:tav tm="0">
                                          <p:val>
                                            <p:strVal val="ppt_y"/>
                                          </p:val>
                                        </p:tav>
                                        <p:tav tm="100000">
                                          <p:val>
                                            <p:strVal val="1+ppt_h/2"/>
                                          </p:val>
                                        </p:tav>
                                      </p:tavLst>
                                    </p:anim>
                                    <p:set>
                                      <p:cBhvr>
                                        <p:cTn id="181" dur="1" fill="hold">
                                          <p:stCondLst>
                                            <p:cond delay="499"/>
                                          </p:stCondLst>
                                        </p:cTn>
                                        <p:tgtEl>
                                          <p:spTgt spid="37"/>
                                        </p:tgtEl>
                                        <p:attrNameLst>
                                          <p:attrName>style.visibility</p:attrName>
                                        </p:attrNameLst>
                                      </p:cBhvr>
                                      <p:to>
                                        <p:strVal val="hidden"/>
                                      </p:to>
                                    </p:set>
                                  </p:childTnLst>
                                </p:cTn>
                              </p:par>
                              <p:par>
                                <p:cTn id="182" presetID="2" presetClass="exit" presetSubtype="4" fill="hold" nodeType="withEffect">
                                  <p:stCondLst>
                                    <p:cond delay="0"/>
                                  </p:stCondLst>
                                  <p:childTnLst>
                                    <p:anim calcmode="lin" valueType="num">
                                      <p:cBhvr additive="base">
                                        <p:cTn id="183" dur="500"/>
                                        <p:tgtEl>
                                          <p:spTgt spid="50"/>
                                        </p:tgtEl>
                                        <p:attrNameLst>
                                          <p:attrName>ppt_x</p:attrName>
                                        </p:attrNameLst>
                                      </p:cBhvr>
                                      <p:tavLst>
                                        <p:tav tm="0">
                                          <p:val>
                                            <p:strVal val="ppt_x"/>
                                          </p:val>
                                        </p:tav>
                                        <p:tav tm="100000">
                                          <p:val>
                                            <p:strVal val="ppt_x"/>
                                          </p:val>
                                        </p:tav>
                                      </p:tavLst>
                                    </p:anim>
                                    <p:anim calcmode="lin" valueType="num">
                                      <p:cBhvr additive="base">
                                        <p:cTn id="184" dur="500"/>
                                        <p:tgtEl>
                                          <p:spTgt spid="50"/>
                                        </p:tgtEl>
                                        <p:attrNameLst>
                                          <p:attrName>ppt_y</p:attrName>
                                        </p:attrNameLst>
                                      </p:cBhvr>
                                      <p:tavLst>
                                        <p:tav tm="0">
                                          <p:val>
                                            <p:strVal val="ppt_y"/>
                                          </p:val>
                                        </p:tav>
                                        <p:tav tm="100000">
                                          <p:val>
                                            <p:strVal val="1+ppt_h/2"/>
                                          </p:val>
                                        </p:tav>
                                      </p:tavLst>
                                    </p:anim>
                                    <p:set>
                                      <p:cBhvr>
                                        <p:cTn id="185" dur="1" fill="hold">
                                          <p:stCondLst>
                                            <p:cond delay="499"/>
                                          </p:stCondLst>
                                        </p:cTn>
                                        <p:tgtEl>
                                          <p:spTgt spid="50"/>
                                        </p:tgtEl>
                                        <p:attrNameLst>
                                          <p:attrName>style.visibility</p:attrName>
                                        </p:attrNameLst>
                                      </p:cBhvr>
                                      <p:to>
                                        <p:strVal val="hidden"/>
                                      </p:to>
                                    </p:set>
                                  </p:childTnLst>
                                </p:cTn>
                              </p:par>
                              <p:par>
                                <p:cTn id="186" presetID="64" presetClass="path" presetSubtype="0" accel="50000" decel="50000" fill="hold" nodeType="withEffect">
                                  <p:stCondLst>
                                    <p:cond delay="0"/>
                                  </p:stCondLst>
                                  <p:childTnLst>
                                    <p:animMotion origin="layout" path="M 0.06927 0.04236 L 0.06701 -0.13959 " pathEditMode="relative" rAng="0" ptsTypes="AA">
                                      <p:cBhvr>
                                        <p:cTn id="187" dur="1000" fill="hold"/>
                                        <p:tgtEl>
                                          <p:spTgt spid="38"/>
                                        </p:tgtEl>
                                        <p:attrNameLst>
                                          <p:attrName>ppt_x</p:attrName>
                                          <p:attrName>ppt_y</p:attrName>
                                        </p:attrNameLst>
                                      </p:cBhvr>
                                      <p:rCtr x="-122" y="-9097"/>
                                    </p:animMotion>
                                  </p:childTnLst>
                                </p:cTn>
                              </p:par>
                              <p:par>
                                <p:cTn id="188" presetID="64" presetClass="path" presetSubtype="0" accel="50000" decel="50000" fill="hold" nodeType="withEffect">
                                  <p:stCondLst>
                                    <p:cond delay="0"/>
                                  </p:stCondLst>
                                  <p:childTnLst>
                                    <p:animMotion origin="layout" path="M 0.06788 0.04242 L 0.06562 -0.23745 " pathEditMode="fixed" rAng="0" ptsTypes="AA">
                                      <p:cBhvr>
                                        <p:cTn id="189" dur="1000" fill="hold"/>
                                        <p:tgtEl>
                                          <p:spTgt spid="51"/>
                                        </p:tgtEl>
                                        <p:attrNameLst>
                                          <p:attrName>ppt_x</p:attrName>
                                          <p:attrName>ppt_y</p:attrName>
                                        </p:attrNameLst>
                                      </p:cBhvr>
                                      <p:rCtr x="-122" y="-14005"/>
                                    </p:animMotion>
                                  </p:childTnLst>
                                </p:cTn>
                              </p:par>
                            </p:childTnLst>
                          </p:cTn>
                        </p:par>
                        <p:par>
                          <p:cTn id="190" fill="hold">
                            <p:stCondLst>
                              <p:cond delay="4200"/>
                            </p:stCondLst>
                            <p:childTnLst>
                              <p:par>
                                <p:cTn id="191" presetID="2" presetClass="exit" presetSubtype="4" fill="hold" nodeType="afterEffect">
                                  <p:stCondLst>
                                    <p:cond delay="0"/>
                                  </p:stCondLst>
                                  <p:childTnLst>
                                    <p:anim calcmode="lin" valueType="num">
                                      <p:cBhvr additive="base">
                                        <p:cTn id="192" dur="500"/>
                                        <p:tgtEl>
                                          <p:spTgt spid="38"/>
                                        </p:tgtEl>
                                        <p:attrNameLst>
                                          <p:attrName>ppt_x</p:attrName>
                                        </p:attrNameLst>
                                      </p:cBhvr>
                                      <p:tavLst>
                                        <p:tav tm="0">
                                          <p:val>
                                            <p:strVal val="ppt_x"/>
                                          </p:val>
                                        </p:tav>
                                        <p:tav tm="100000">
                                          <p:val>
                                            <p:strVal val="ppt_x"/>
                                          </p:val>
                                        </p:tav>
                                      </p:tavLst>
                                    </p:anim>
                                    <p:anim calcmode="lin" valueType="num">
                                      <p:cBhvr additive="base">
                                        <p:cTn id="193" dur="500"/>
                                        <p:tgtEl>
                                          <p:spTgt spid="38"/>
                                        </p:tgtEl>
                                        <p:attrNameLst>
                                          <p:attrName>ppt_y</p:attrName>
                                        </p:attrNameLst>
                                      </p:cBhvr>
                                      <p:tavLst>
                                        <p:tav tm="0">
                                          <p:val>
                                            <p:strVal val="ppt_y"/>
                                          </p:val>
                                        </p:tav>
                                        <p:tav tm="100000">
                                          <p:val>
                                            <p:strVal val="1+ppt_h/2"/>
                                          </p:val>
                                        </p:tav>
                                      </p:tavLst>
                                    </p:anim>
                                    <p:set>
                                      <p:cBhvr>
                                        <p:cTn id="194" dur="1" fill="hold">
                                          <p:stCondLst>
                                            <p:cond delay="499"/>
                                          </p:stCondLst>
                                        </p:cTn>
                                        <p:tgtEl>
                                          <p:spTgt spid="38"/>
                                        </p:tgtEl>
                                        <p:attrNameLst>
                                          <p:attrName>style.visibility</p:attrName>
                                        </p:attrNameLst>
                                      </p:cBhvr>
                                      <p:to>
                                        <p:strVal val="hidden"/>
                                      </p:to>
                                    </p:set>
                                  </p:childTnLst>
                                </p:cTn>
                              </p:par>
                              <p:par>
                                <p:cTn id="195" presetID="2" presetClass="exit" presetSubtype="4" fill="hold" nodeType="withEffect">
                                  <p:stCondLst>
                                    <p:cond delay="0"/>
                                  </p:stCondLst>
                                  <p:childTnLst>
                                    <p:anim calcmode="lin" valueType="num">
                                      <p:cBhvr additive="base">
                                        <p:cTn id="196" dur="500"/>
                                        <p:tgtEl>
                                          <p:spTgt spid="51"/>
                                        </p:tgtEl>
                                        <p:attrNameLst>
                                          <p:attrName>ppt_x</p:attrName>
                                        </p:attrNameLst>
                                      </p:cBhvr>
                                      <p:tavLst>
                                        <p:tav tm="0">
                                          <p:val>
                                            <p:strVal val="ppt_x"/>
                                          </p:val>
                                        </p:tav>
                                        <p:tav tm="100000">
                                          <p:val>
                                            <p:strVal val="ppt_x"/>
                                          </p:val>
                                        </p:tav>
                                      </p:tavLst>
                                    </p:anim>
                                    <p:anim calcmode="lin" valueType="num">
                                      <p:cBhvr additive="base">
                                        <p:cTn id="197" dur="500"/>
                                        <p:tgtEl>
                                          <p:spTgt spid="51"/>
                                        </p:tgtEl>
                                        <p:attrNameLst>
                                          <p:attrName>ppt_y</p:attrName>
                                        </p:attrNameLst>
                                      </p:cBhvr>
                                      <p:tavLst>
                                        <p:tav tm="0">
                                          <p:val>
                                            <p:strVal val="ppt_y"/>
                                          </p:val>
                                        </p:tav>
                                        <p:tav tm="100000">
                                          <p:val>
                                            <p:strVal val="1+ppt_h/2"/>
                                          </p:val>
                                        </p:tav>
                                      </p:tavLst>
                                    </p:anim>
                                    <p:set>
                                      <p:cBhvr>
                                        <p:cTn id="198" dur="1" fill="hold">
                                          <p:stCondLst>
                                            <p:cond delay="499"/>
                                          </p:stCondLst>
                                        </p:cTn>
                                        <p:tgtEl>
                                          <p:spTgt spid="51"/>
                                        </p:tgtEl>
                                        <p:attrNameLst>
                                          <p:attrName>style.visibility</p:attrName>
                                        </p:attrNameLst>
                                      </p:cBhvr>
                                      <p:to>
                                        <p:strVal val="hidden"/>
                                      </p:to>
                                    </p:set>
                                  </p:childTnLst>
                                </p:cTn>
                              </p:par>
                              <p:par>
                                <p:cTn id="199" presetID="64" presetClass="path" presetSubtype="0" accel="50000" decel="50000" fill="hold" nodeType="withEffect">
                                  <p:stCondLst>
                                    <p:cond delay="0"/>
                                  </p:stCondLst>
                                  <p:childTnLst>
                                    <p:animMotion origin="layout" path="M 0.04948 0.04166 L 0.04722 -0.14028 " pathEditMode="relative" rAng="0" ptsTypes="AA">
                                      <p:cBhvr>
                                        <p:cTn id="200" dur="1000" fill="hold"/>
                                        <p:tgtEl>
                                          <p:spTgt spid="39"/>
                                        </p:tgtEl>
                                        <p:attrNameLst>
                                          <p:attrName>ppt_x</p:attrName>
                                          <p:attrName>ppt_y</p:attrName>
                                        </p:attrNameLst>
                                      </p:cBhvr>
                                      <p:rCtr x="-122" y="-9097"/>
                                    </p:animMotion>
                                  </p:childTnLst>
                                </p:cTn>
                              </p:par>
                              <p:par>
                                <p:cTn id="201" presetID="64" presetClass="path" presetSubtype="0" accel="50000" decel="50000" fill="hold" nodeType="withEffect">
                                  <p:stCondLst>
                                    <p:cond delay="0"/>
                                  </p:stCondLst>
                                  <p:childTnLst>
                                    <p:animMotion origin="layout" path="M 0.04878 0.04144 L 0.04653 -0.23842 " pathEditMode="fixed" rAng="0" ptsTypes="AA">
                                      <p:cBhvr>
                                        <p:cTn id="202" dur="1000" fill="hold"/>
                                        <p:tgtEl>
                                          <p:spTgt spid="52"/>
                                        </p:tgtEl>
                                        <p:attrNameLst>
                                          <p:attrName>ppt_x</p:attrName>
                                          <p:attrName>ppt_y</p:attrName>
                                        </p:attrNameLst>
                                      </p:cBhvr>
                                      <p:rCtr x="-122" y="-14005"/>
                                    </p:animMotion>
                                  </p:childTnLst>
                                </p:cTn>
                              </p:par>
                            </p:childTnLst>
                          </p:cTn>
                        </p:par>
                        <p:par>
                          <p:cTn id="203" fill="hold">
                            <p:stCondLst>
                              <p:cond delay="5200"/>
                            </p:stCondLst>
                            <p:childTnLst>
                              <p:par>
                                <p:cTn id="204" presetID="2" presetClass="exit" presetSubtype="4" fill="hold" nodeType="afterEffect">
                                  <p:stCondLst>
                                    <p:cond delay="0"/>
                                  </p:stCondLst>
                                  <p:childTnLst>
                                    <p:anim calcmode="lin" valueType="num">
                                      <p:cBhvr additive="base">
                                        <p:cTn id="205" dur="500"/>
                                        <p:tgtEl>
                                          <p:spTgt spid="39"/>
                                        </p:tgtEl>
                                        <p:attrNameLst>
                                          <p:attrName>ppt_x</p:attrName>
                                        </p:attrNameLst>
                                      </p:cBhvr>
                                      <p:tavLst>
                                        <p:tav tm="0">
                                          <p:val>
                                            <p:strVal val="ppt_x"/>
                                          </p:val>
                                        </p:tav>
                                        <p:tav tm="100000">
                                          <p:val>
                                            <p:strVal val="ppt_x"/>
                                          </p:val>
                                        </p:tav>
                                      </p:tavLst>
                                    </p:anim>
                                    <p:anim calcmode="lin" valueType="num">
                                      <p:cBhvr additive="base">
                                        <p:cTn id="206" dur="500"/>
                                        <p:tgtEl>
                                          <p:spTgt spid="39"/>
                                        </p:tgtEl>
                                        <p:attrNameLst>
                                          <p:attrName>ppt_y</p:attrName>
                                        </p:attrNameLst>
                                      </p:cBhvr>
                                      <p:tavLst>
                                        <p:tav tm="0">
                                          <p:val>
                                            <p:strVal val="ppt_y"/>
                                          </p:val>
                                        </p:tav>
                                        <p:tav tm="100000">
                                          <p:val>
                                            <p:strVal val="1+ppt_h/2"/>
                                          </p:val>
                                        </p:tav>
                                      </p:tavLst>
                                    </p:anim>
                                    <p:set>
                                      <p:cBhvr>
                                        <p:cTn id="207" dur="1" fill="hold">
                                          <p:stCondLst>
                                            <p:cond delay="499"/>
                                          </p:stCondLst>
                                        </p:cTn>
                                        <p:tgtEl>
                                          <p:spTgt spid="39"/>
                                        </p:tgtEl>
                                        <p:attrNameLst>
                                          <p:attrName>style.visibility</p:attrName>
                                        </p:attrNameLst>
                                      </p:cBhvr>
                                      <p:to>
                                        <p:strVal val="hidden"/>
                                      </p:to>
                                    </p:set>
                                  </p:childTnLst>
                                </p:cTn>
                              </p:par>
                              <p:par>
                                <p:cTn id="208" presetID="2" presetClass="exit" presetSubtype="4" fill="hold" nodeType="withEffect">
                                  <p:stCondLst>
                                    <p:cond delay="0"/>
                                  </p:stCondLst>
                                  <p:childTnLst>
                                    <p:anim calcmode="lin" valueType="num">
                                      <p:cBhvr additive="base">
                                        <p:cTn id="209" dur="500"/>
                                        <p:tgtEl>
                                          <p:spTgt spid="52"/>
                                        </p:tgtEl>
                                        <p:attrNameLst>
                                          <p:attrName>ppt_x</p:attrName>
                                        </p:attrNameLst>
                                      </p:cBhvr>
                                      <p:tavLst>
                                        <p:tav tm="0">
                                          <p:val>
                                            <p:strVal val="ppt_x"/>
                                          </p:val>
                                        </p:tav>
                                        <p:tav tm="100000">
                                          <p:val>
                                            <p:strVal val="ppt_x"/>
                                          </p:val>
                                        </p:tav>
                                      </p:tavLst>
                                    </p:anim>
                                    <p:anim calcmode="lin" valueType="num">
                                      <p:cBhvr additive="base">
                                        <p:cTn id="210" dur="500"/>
                                        <p:tgtEl>
                                          <p:spTgt spid="52"/>
                                        </p:tgtEl>
                                        <p:attrNameLst>
                                          <p:attrName>ppt_y</p:attrName>
                                        </p:attrNameLst>
                                      </p:cBhvr>
                                      <p:tavLst>
                                        <p:tav tm="0">
                                          <p:val>
                                            <p:strVal val="ppt_y"/>
                                          </p:val>
                                        </p:tav>
                                        <p:tav tm="100000">
                                          <p:val>
                                            <p:strVal val="1+ppt_h/2"/>
                                          </p:val>
                                        </p:tav>
                                      </p:tavLst>
                                    </p:anim>
                                    <p:set>
                                      <p:cBhvr>
                                        <p:cTn id="211" dur="1" fill="hold">
                                          <p:stCondLst>
                                            <p:cond delay="499"/>
                                          </p:stCondLst>
                                        </p:cTn>
                                        <p:tgtEl>
                                          <p:spTgt spid="52"/>
                                        </p:tgtEl>
                                        <p:attrNameLst>
                                          <p:attrName>style.visibility</p:attrName>
                                        </p:attrNameLst>
                                      </p:cBhvr>
                                      <p:to>
                                        <p:strVal val="hidden"/>
                                      </p:to>
                                    </p:set>
                                  </p:childTnLst>
                                </p:cTn>
                              </p:par>
                            </p:childTnLst>
                          </p:cTn>
                        </p:par>
                        <p:par>
                          <p:cTn id="212" fill="hold">
                            <p:stCondLst>
                              <p:cond delay="5700"/>
                            </p:stCondLst>
                            <p:childTnLst>
                              <p:par>
                                <p:cTn id="213" presetID="16" presetClass="emph" presetSubtype="0" fill="hold" grpId="2" nodeType="afterEffect">
                                  <p:stCondLst>
                                    <p:cond delay="0"/>
                                  </p:stCondLst>
                                  <p:iterate type="lt">
                                    <p:tmPct val="4000"/>
                                  </p:iterate>
                                  <p:childTnLst>
                                    <p:set>
                                      <p:cBhvr override="childStyle">
                                        <p:cTn id="214" dur="500" fill="hold"/>
                                        <p:tgtEl>
                                          <p:spTgt spid="5"/>
                                        </p:tgtEl>
                                        <p:attrNameLst>
                                          <p:attrName>style.color</p:attrName>
                                        </p:attrNameLst>
                                      </p:cBhvr>
                                      <p:to>
                                        <p:clrVal>
                                          <a:srgbClr val="C00000"/>
                                        </p:clrVal>
                                      </p:to>
                                    </p:set>
                                    <p:set>
                                      <p:cBhvr>
                                        <p:cTn id="215" dur="500" fill="hold"/>
                                        <p:tgtEl>
                                          <p:spTgt spid="5"/>
                                        </p:tgtEl>
                                        <p:attrNameLst>
                                          <p:attrName>fillcolor</p:attrName>
                                        </p:attrNameLst>
                                      </p:cBhvr>
                                      <p:to>
                                        <p:clrVal>
                                          <a:srgbClr val="C00000"/>
                                        </p:clrVal>
                                      </p:to>
                                    </p:set>
                                    <p:set>
                                      <p:cBhvr>
                                        <p:cTn id="216"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17" restart="whenNotActive" fill="hold" evtFilter="cancelBubble" nodeType="interactiveSeq">
                <p:stCondLst>
                  <p:cond evt="onClick" delay="0">
                    <p:tgtEl>
                      <p:spTgt spid="8"/>
                    </p:tgtEl>
                  </p:cond>
                </p:stCondLst>
                <p:endSync evt="end" delay="0">
                  <p:rtn val="all"/>
                </p:endSync>
                <p:childTnLst>
                  <p:par>
                    <p:cTn id="218" fill="hold">
                      <p:stCondLst>
                        <p:cond delay="0"/>
                      </p:stCondLst>
                      <p:childTnLst>
                        <p:par>
                          <p:cTn id="219" fill="hold">
                            <p:stCondLst>
                              <p:cond delay="0"/>
                            </p:stCondLst>
                            <p:childTnLst>
                              <p:par>
                                <p:cTn id="220" presetID="1" presetClass="entr" presetSubtype="0" fill="hold" grpId="1" nodeType="withEffect">
                                  <p:stCondLst>
                                    <p:cond delay="0"/>
                                  </p:stCondLst>
                                  <p:childTnLst>
                                    <p:set>
                                      <p:cBhvr>
                                        <p:cTn id="221" dur="1" fill="hold">
                                          <p:stCondLst>
                                            <p:cond delay="0"/>
                                          </p:stCondLst>
                                        </p:cTn>
                                        <p:tgtEl>
                                          <p:spTgt spid="35"/>
                                        </p:tgtEl>
                                        <p:attrNameLst>
                                          <p:attrName>style.visibility</p:attrName>
                                        </p:attrNameLst>
                                      </p:cBhvr>
                                      <p:to>
                                        <p:strVal val="visible"/>
                                      </p:to>
                                    </p:set>
                                  </p:childTnLst>
                                </p:cTn>
                              </p:par>
                              <p:par>
                                <p:cTn id="222" presetID="1" presetClass="entr" presetSubtype="0" fill="hold" grpId="1" nodeType="withEffect">
                                  <p:stCondLst>
                                    <p:cond delay="0"/>
                                  </p:stCondLst>
                                  <p:childTnLst>
                                    <p:set>
                                      <p:cBhvr>
                                        <p:cTn id="223" dur="1" fill="hold">
                                          <p:stCondLst>
                                            <p:cond delay="0"/>
                                          </p:stCondLst>
                                        </p:cTn>
                                        <p:tgtEl>
                                          <p:spTgt spid="37"/>
                                        </p:tgtEl>
                                        <p:attrNameLst>
                                          <p:attrName>style.visibility</p:attrName>
                                        </p:attrNameLst>
                                      </p:cBhvr>
                                      <p:to>
                                        <p:strVal val="visible"/>
                                      </p:to>
                                    </p:set>
                                  </p:childTnLst>
                                </p:cTn>
                              </p:par>
                              <p:par>
                                <p:cTn id="224" presetID="1" presetClass="entr" presetSubtype="0" fill="hold" grpId="1" nodeType="withEffect">
                                  <p:stCondLst>
                                    <p:cond delay="0"/>
                                  </p:stCondLst>
                                  <p:childTnLst>
                                    <p:set>
                                      <p:cBhvr>
                                        <p:cTn id="225" dur="1" fill="hold">
                                          <p:stCondLst>
                                            <p:cond delay="0"/>
                                          </p:stCondLst>
                                        </p:cTn>
                                        <p:tgtEl>
                                          <p:spTgt spid="38"/>
                                        </p:tgtEl>
                                        <p:attrNameLst>
                                          <p:attrName>style.visibility</p:attrName>
                                        </p:attrNameLst>
                                      </p:cBhvr>
                                      <p:to>
                                        <p:strVal val="visible"/>
                                      </p:to>
                                    </p:set>
                                  </p:childTnLst>
                                </p:cTn>
                              </p:par>
                              <p:par>
                                <p:cTn id="226" presetID="1" presetClass="entr" presetSubtype="0" fill="hold" grpId="1" nodeType="withEffect">
                                  <p:stCondLst>
                                    <p:cond delay="0"/>
                                  </p:stCondLst>
                                  <p:childTnLst>
                                    <p:set>
                                      <p:cBhvr>
                                        <p:cTn id="227" dur="1" fill="hold">
                                          <p:stCondLst>
                                            <p:cond delay="0"/>
                                          </p:stCondLst>
                                        </p:cTn>
                                        <p:tgtEl>
                                          <p:spTgt spid="39"/>
                                        </p:tgtEl>
                                        <p:attrNameLst>
                                          <p:attrName>style.visibility</p:attrName>
                                        </p:attrNameLst>
                                      </p:cBhvr>
                                      <p:to>
                                        <p:strVal val="visible"/>
                                      </p:to>
                                    </p:set>
                                  </p:childTnLst>
                                </p:cTn>
                              </p:par>
                              <p:par>
                                <p:cTn id="228" presetID="1" presetClass="entr" presetSubtype="0" fill="hold" grpId="1" nodeType="withEffect">
                                  <p:stCondLst>
                                    <p:cond delay="0"/>
                                  </p:stCondLst>
                                  <p:childTnLst>
                                    <p:set>
                                      <p:cBhvr>
                                        <p:cTn id="229" dur="1" fill="hold">
                                          <p:stCondLst>
                                            <p:cond delay="0"/>
                                          </p:stCondLst>
                                        </p:cTn>
                                        <p:tgtEl>
                                          <p:spTgt spid="40"/>
                                        </p:tgtEl>
                                        <p:attrNameLst>
                                          <p:attrName>style.visibility</p:attrName>
                                        </p:attrNameLst>
                                      </p:cBhvr>
                                      <p:to>
                                        <p:strVal val="visible"/>
                                      </p:to>
                                    </p:set>
                                  </p:childTnLst>
                                </p:cTn>
                              </p:par>
                              <p:par>
                                <p:cTn id="230" presetID="1" presetClass="entr" presetSubtype="0" fill="hold" grpId="1" nodeType="withEffect">
                                  <p:stCondLst>
                                    <p:cond delay="0"/>
                                  </p:stCondLst>
                                  <p:childTnLst>
                                    <p:set>
                                      <p:cBhvr>
                                        <p:cTn id="231" dur="1" fill="hold">
                                          <p:stCondLst>
                                            <p:cond delay="0"/>
                                          </p:stCondLst>
                                        </p:cTn>
                                        <p:tgtEl>
                                          <p:spTgt spid="41"/>
                                        </p:tgtEl>
                                        <p:attrNameLst>
                                          <p:attrName>style.visibility</p:attrName>
                                        </p:attrNameLst>
                                      </p:cBhvr>
                                      <p:to>
                                        <p:strVal val="visible"/>
                                      </p:to>
                                    </p:set>
                                  </p:childTnLst>
                                </p:cTn>
                              </p:par>
                              <p:par>
                                <p:cTn id="232" presetID="1" presetClass="entr" presetSubtype="0" fill="hold" grpId="1" nodeType="withEffect">
                                  <p:stCondLst>
                                    <p:cond delay="0"/>
                                  </p:stCondLst>
                                  <p:childTnLst>
                                    <p:set>
                                      <p:cBhvr>
                                        <p:cTn id="233" dur="1" fill="hold">
                                          <p:stCondLst>
                                            <p:cond delay="0"/>
                                          </p:stCondLst>
                                        </p:cTn>
                                        <p:tgtEl>
                                          <p:spTgt spid="43"/>
                                        </p:tgtEl>
                                        <p:attrNameLst>
                                          <p:attrName>style.visibility</p:attrName>
                                        </p:attrNameLst>
                                      </p:cBhvr>
                                      <p:to>
                                        <p:strVal val="visible"/>
                                      </p:to>
                                    </p:set>
                                  </p:childTnLst>
                                </p:cTn>
                              </p:par>
                              <p:par>
                                <p:cTn id="234" presetID="1" presetClass="entr" presetSubtype="0" fill="hold" grpId="1" nodeType="withEffect">
                                  <p:stCondLst>
                                    <p:cond delay="0"/>
                                  </p:stCondLst>
                                  <p:childTnLst>
                                    <p:set>
                                      <p:cBhvr>
                                        <p:cTn id="235" dur="1" fill="hold">
                                          <p:stCondLst>
                                            <p:cond delay="0"/>
                                          </p:stCondLst>
                                        </p:cTn>
                                        <p:tgtEl>
                                          <p:spTgt spid="42"/>
                                        </p:tgtEl>
                                        <p:attrNameLst>
                                          <p:attrName>style.visibility</p:attrName>
                                        </p:attrNameLst>
                                      </p:cBhvr>
                                      <p:to>
                                        <p:strVal val="visible"/>
                                      </p:to>
                                    </p:set>
                                  </p:childTnLst>
                                </p:cTn>
                              </p:par>
                              <p:par>
                                <p:cTn id="236" presetID="1" presetClass="entr" presetSubtype="0" fill="hold" grpId="1" nodeType="withEffect">
                                  <p:stCondLst>
                                    <p:cond delay="0"/>
                                  </p:stCondLst>
                                  <p:childTnLst>
                                    <p:set>
                                      <p:cBhvr>
                                        <p:cTn id="237" dur="1" fill="hold">
                                          <p:stCondLst>
                                            <p:cond delay="0"/>
                                          </p:stCondLst>
                                        </p:cTn>
                                        <p:tgtEl>
                                          <p:spTgt spid="44"/>
                                        </p:tgtEl>
                                        <p:attrNameLst>
                                          <p:attrName>style.visibility</p:attrName>
                                        </p:attrNameLst>
                                      </p:cBhvr>
                                      <p:to>
                                        <p:strVal val="visible"/>
                                      </p:to>
                                    </p:set>
                                  </p:childTnLst>
                                </p:cTn>
                              </p:par>
                              <p:par>
                                <p:cTn id="238" presetID="1" presetClass="emph" presetSubtype="2" fill="hold" nodeType="withEffect">
                                  <p:stCondLst>
                                    <p:cond delay="0"/>
                                  </p:stCondLst>
                                  <p:childTnLst>
                                    <p:animClr clrSpc="rgb" dir="cw">
                                      <p:cBhvr>
                                        <p:cTn id="239" dur="1000" fill="hold"/>
                                        <p:tgtEl>
                                          <p:spTgt spid="8"/>
                                        </p:tgtEl>
                                        <p:attrNameLst>
                                          <p:attrName>fillcolor</p:attrName>
                                        </p:attrNameLst>
                                      </p:cBhvr>
                                      <p:to>
                                        <a:srgbClr val="4E67C8"/>
                                      </p:to>
                                    </p:animClr>
                                    <p:set>
                                      <p:cBhvr>
                                        <p:cTn id="240" dur="1000" fill="hold"/>
                                        <p:tgtEl>
                                          <p:spTgt spid="8"/>
                                        </p:tgtEl>
                                        <p:attrNameLst>
                                          <p:attrName>fill.type</p:attrName>
                                        </p:attrNameLst>
                                      </p:cBhvr>
                                      <p:to>
                                        <p:strVal val="solid"/>
                                      </p:to>
                                    </p:set>
                                    <p:set>
                                      <p:cBhvr>
                                        <p:cTn id="241" dur="1000" fill="hold"/>
                                        <p:tgtEl>
                                          <p:spTgt spid="8"/>
                                        </p:tgtEl>
                                        <p:attrNameLst>
                                          <p:attrName>fill.on</p:attrName>
                                        </p:attrNameLst>
                                      </p:cBhvr>
                                      <p:to>
                                        <p:strVal val="true"/>
                                      </p:to>
                                    </p:set>
                                  </p:childTnLst>
                                </p:cTn>
                              </p:par>
                              <p:par>
                                <p:cTn id="242" presetID="1" presetClass="emph" presetSubtype="2" fill="hold" nodeType="withEffect">
                                  <p:stCondLst>
                                    <p:cond delay="0"/>
                                  </p:stCondLst>
                                  <p:childTnLst>
                                    <p:animClr clrSpc="rgb" dir="cw">
                                      <p:cBhvr>
                                        <p:cTn id="243" dur="1000" fill="hold"/>
                                        <p:tgtEl>
                                          <p:spTgt spid="48"/>
                                        </p:tgtEl>
                                        <p:attrNameLst>
                                          <p:attrName>fillcolor</p:attrName>
                                        </p:attrNameLst>
                                      </p:cBhvr>
                                      <p:to>
                                        <a:srgbClr val="B4DCFA"/>
                                      </p:to>
                                    </p:animClr>
                                    <p:set>
                                      <p:cBhvr>
                                        <p:cTn id="244" dur="1000" fill="hold"/>
                                        <p:tgtEl>
                                          <p:spTgt spid="48"/>
                                        </p:tgtEl>
                                        <p:attrNameLst>
                                          <p:attrName>fill.type</p:attrName>
                                        </p:attrNameLst>
                                      </p:cBhvr>
                                      <p:to>
                                        <p:strVal val="solid"/>
                                      </p:to>
                                    </p:set>
                                    <p:set>
                                      <p:cBhvr>
                                        <p:cTn id="245" dur="1000" fill="hold"/>
                                        <p:tgtEl>
                                          <p:spTgt spid="48"/>
                                        </p:tgtEl>
                                        <p:attrNameLst>
                                          <p:attrName>fill.on</p:attrName>
                                        </p:attrNameLst>
                                      </p:cBhvr>
                                      <p:to>
                                        <p:strVal val="true"/>
                                      </p:to>
                                    </p:set>
                                  </p:childTnLst>
                                </p:cTn>
                              </p:par>
                            </p:childTnLst>
                          </p:cTn>
                        </p:par>
                        <p:par>
                          <p:cTn id="246" fill="hold">
                            <p:stCondLst>
                              <p:cond delay="1000"/>
                            </p:stCondLst>
                            <p:childTnLst>
                              <p:par>
                                <p:cTn id="247" presetID="9" presetClass="entr" presetSubtype="0" fill="hold" grpId="3" nodeType="afterEffect">
                                  <p:stCondLst>
                                    <p:cond delay="0"/>
                                  </p:stCondLst>
                                  <p:childTnLst>
                                    <p:set>
                                      <p:cBhvr>
                                        <p:cTn id="248" dur="1" fill="hold">
                                          <p:stCondLst>
                                            <p:cond delay="0"/>
                                          </p:stCondLst>
                                        </p:cTn>
                                        <p:tgtEl>
                                          <p:spTgt spid="16"/>
                                        </p:tgtEl>
                                        <p:attrNameLst>
                                          <p:attrName>style.visibility</p:attrName>
                                        </p:attrNameLst>
                                      </p:cBhvr>
                                      <p:to>
                                        <p:strVal val="visible"/>
                                      </p:to>
                                    </p:set>
                                    <p:animEffect transition="in" filter="dissolve">
                                      <p:cBhvr>
                                        <p:cTn id="249" dur="1000"/>
                                        <p:tgtEl>
                                          <p:spTgt spid="16"/>
                                        </p:tgtEl>
                                      </p:cBhvr>
                                    </p:animEffect>
                                  </p:childTnLst>
                                </p:cTn>
                              </p:par>
                            </p:childTnLst>
                          </p:cTn>
                        </p:par>
                      </p:childTnLst>
                    </p:cTn>
                  </p:par>
                </p:childTnLst>
              </p:cTn>
              <p:nextCondLst>
                <p:cond evt="onClick" delay="0">
                  <p:tgtEl>
                    <p:spTgt spid="8"/>
                  </p:tgtEl>
                </p:cond>
              </p:nextCondLst>
            </p:seq>
            <p:seq concurrent="1" nextAc="seek">
              <p:cTn id="250" restart="whenNotActive" fill="hold" evtFilter="cancelBubble" nodeType="interactiveSeq">
                <p:stCondLst>
                  <p:cond evt="onClick" delay="0">
                    <p:tgtEl>
                      <p:spTgt spid="47"/>
                    </p:tgtEl>
                  </p:cond>
                </p:stCondLst>
                <p:endSync evt="end" delay="0">
                  <p:rtn val="all"/>
                </p:endSync>
                <p:childTnLst>
                  <p:par>
                    <p:cTn id="251" fill="hold">
                      <p:stCondLst>
                        <p:cond delay="0"/>
                      </p:stCondLst>
                      <p:childTnLst>
                        <p:par>
                          <p:cTn id="252" fill="hold">
                            <p:stCondLst>
                              <p:cond delay="0"/>
                            </p:stCondLst>
                            <p:childTnLst>
                              <p:par>
                                <p:cTn id="253" presetID="1" presetClass="entr" presetSubtype="0" fill="hold" grpId="1" nodeType="withEffect">
                                  <p:stCondLst>
                                    <p:cond delay="0"/>
                                  </p:stCondLst>
                                  <p:childTnLst>
                                    <p:set>
                                      <p:cBhvr>
                                        <p:cTn id="254" dur="1" fill="hold">
                                          <p:stCondLst>
                                            <p:cond delay="0"/>
                                          </p:stCondLst>
                                        </p:cTn>
                                        <p:tgtEl>
                                          <p:spTgt spid="45"/>
                                        </p:tgtEl>
                                        <p:attrNameLst>
                                          <p:attrName>style.visibility</p:attrName>
                                        </p:attrNameLst>
                                      </p:cBhvr>
                                      <p:to>
                                        <p:strVal val="visible"/>
                                      </p:to>
                                    </p:set>
                                  </p:childTnLst>
                                </p:cTn>
                              </p:par>
                              <p:par>
                                <p:cTn id="255" presetID="1" presetClass="entr" presetSubtype="0" fill="hold" grpId="1" nodeType="withEffect">
                                  <p:stCondLst>
                                    <p:cond delay="0"/>
                                  </p:stCondLst>
                                  <p:childTnLst>
                                    <p:set>
                                      <p:cBhvr>
                                        <p:cTn id="256" dur="1" fill="hold">
                                          <p:stCondLst>
                                            <p:cond delay="0"/>
                                          </p:stCondLst>
                                        </p:cTn>
                                        <p:tgtEl>
                                          <p:spTgt spid="50"/>
                                        </p:tgtEl>
                                        <p:attrNameLst>
                                          <p:attrName>style.visibility</p:attrName>
                                        </p:attrNameLst>
                                      </p:cBhvr>
                                      <p:to>
                                        <p:strVal val="visible"/>
                                      </p:to>
                                    </p:set>
                                  </p:childTnLst>
                                </p:cTn>
                              </p:par>
                              <p:par>
                                <p:cTn id="257" presetID="1" presetClass="entr" presetSubtype="0" fill="hold" grpId="1" nodeType="withEffect">
                                  <p:stCondLst>
                                    <p:cond delay="0"/>
                                  </p:stCondLst>
                                  <p:childTnLst>
                                    <p:set>
                                      <p:cBhvr>
                                        <p:cTn id="258" dur="1" fill="hold">
                                          <p:stCondLst>
                                            <p:cond delay="0"/>
                                          </p:stCondLst>
                                        </p:cTn>
                                        <p:tgtEl>
                                          <p:spTgt spid="51"/>
                                        </p:tgtEl>
                                        <p:attrNameLst>
                                          <p:attrName>style.visibility</p:attrName>
                                        </p:attrNameLst>
                                      </p:cBhvr>
                                      <p:to>
                                        <p:strVal val="visible"/>
                                      </p:to>
                                    </p:set>
                                  </p:childTnLst>
                                </p:cTn>
                              </p:par>
                              <p:par>
                                <p:cTn id="259" presetID="1" presetClass="entr" presetSubtype="0" fill="hold" grpId="1" nodeType="withEffect">
                                  <p:stCondLst>
                                    <p:cond delay="0"/>
                                  </p:stCondLst>
                                  <p:childTnLst>
                                    <p:set>
                                      <p:cBhvr>
                                        <p:cTn id="260" dur="1" fill="hold">
                                          <p:stCondLst>
                                            <p:cond delay="0"/>
                                          </p:stCondLst>
                                        </p:cTn>
                                        <p:tgtEl>
                                          <p:spTgt spid="52"/>
                                        </p:tgtEl>
                                        <p:attrNameLst>
                                          <p:attrName>style.visibility</p:attrName>
                                        </p:attrNameLst>
                                      </p:cBhvr>
                                      <p:to>
                                        <p:strVal val="visible"/>
                                      </p:to>
                                    </p:set>
                                  </p:childTnLst>
                                </p:cTn>
                              </p:par>
                              <p:par>
                                <p:cTn id="261" presetID="1" presetClass="entr" presetSubtype="0" fill="hold" grpId="1" nodeType="withEffect">
                                  <p:stCondLst>
                                    <p:cond delay="0"/>
                                  </p:stCondLst>
                                  <p:childTnLst>
                                    <p:set>
                                      <p:cBhvr>
                                        <p:cTn id="262" dur="1" fill="hold">
                                          <p:stCondLst>
                                            <p:cond delay="0"/>
                                          </p:stCondLst>
                                        </p:cTn>
                                        <p:tgtEl>
                                          <p:spTgt spid="53"/>
                                        </p:tgtEl>
                                        <p:attrNameLst>
                                          <p:attrName>style.visibility</p:attrName>
                                        </p:attrNameLst>
                                      </p:cBhvr>
                                      <p:to>
                                        <p:strVal val="visible"/>
                                      </p:to>
                                    </p:set>
                                  </p:childTnLst>
                                </p:cTn>
                              </p:par>
                              <p:par>
                                <p:cTn id="263" presetID="1" presetClass="entr" presetSubtype="0" fill="hold" grpId="1" nodeType="withEffect">
                                  <p:stCondLst>
                                    <p:cond delay="0"/>
                                  </p:stCondLst>
                                  <p:childTnLst>
                                    <p:set>
                                      <p:cBhvr>
                                        <p:cTn id="264" dur="1" fill="hold">
                                          <p:stCondLst>
                                            <p:cond delay="0"/>
                                          </p:stCondLst>
                                        </p:cTn>
                                        <p:tgtEl>
                                          <p:spTgt spid="54"/>
                                        </p:tgtEl>
                                        <p:attrNameLst>
                                          <p:attrName>style.visibility</p:attrName>
                                        </p:attrNameLst>
                                      </p:cBhvr>
                                      <p:to>
                                        <p:strVal val="visible"/>
                                      </p:to>
                                    </p:set>
                                  </p:childTnLst>
                                </p:cTn>
                              </p:par>
                              <p:par>
                                <p:cTn id="265" presetID="1" presetClass="entr" presetSubtype="0" fill="hold" grpId="1" nodeType="withEffect">
                                  <p:stCondLst>
                                    <p:cond delay="0"/>
                                  </p:stCondLst>
                                  <p:childTnLst>
                                    <p:set>
                                      <p:cBhvr>
                                        <p:cTn id="266" dur="1" fill="hold">
                                          <p:stCondLst>
                                            <p:cond delay="0"/>
                                          </p:stCondLst>
                                        </p:cTn>
                                        <p:tgtEl>
                                          <p:spTgt spid="55"/>
                                        </p:tgtEl>
                                        <p:attrNameLst>
                                          <p:attrName>style.visibility</p:attrName>
                                        </p:attrNameLst>
                                      </p:cBhvr>
                                      <p:to>
                                        <p:strVal val="visible"/>
                                      </p:to>
                                    </p:set>
                                  </p:childTnLst>
                                </p:cTn>
                              </p:par>
                              <p:par>
                                <p:cTn id="267" presetID="1" presetClass="entr" presetSubtype="0" fill="hold" grpId="1" nodeType="withEffect">
                                  <p:stCondLst>
                                    <p:cond delay="0"/>
                                  </p:stCondLst>
                                  <p:childTnLst>
                                    <p:set>
                                      <p:cBhvr>
                                        <p:cTn id="268" dur="1" fill="hold">
                                          <p:stCondLst>
                                            <p:cond delay="0"/>
                                          </p:stCondLst>
                                        </p:cTn>
                                        <p:tgtEl>
                                          <p:spTgt spid="56"/>
                                        </p:tgtEl>
                                        <p:attrNameLst>
                                          <p:attrName>style.visibility</p:attrName>
                                        </p:attrNameLst>
                                      </p:cBhvr>
                                      <p:to>
                                        <p:strVal val="visible"/>
                                      </p:to>
                                    </p:set>
                                  </p:childTnLst>
                                </p:cTn>
                              </p:par>
                              <p:par>
                                <p:cTn id="269" presetID="1" presetClass="entr" presetSubtype="0" fill="hold" grpId="1" nodeType="withEffect">
                                  <p:stCondLst>
                                    <p:cond delay="0"/>
                                  </p:stCondLst>
                                  <p:childTnLst>
                                    <p:set>
                                      <p:cBhvr>
                                        <p:cTn id="270" dur="1" fill="hold">
                                          <p:stCondLst>
                                            <p:cond delay="0"/>
                                          </p:stCondLst>
                                        </p:cTn>
                                        <p:tgtEl>
                                          <p:spTgt spid="58"/>
                                        </p:tgtEl>
                                        <p:attrNameLst>
                                          <p:attrName>style.visibility</p:attrName>
                                        </p:attrNameLst>
                                      </p:cBhvr>
                                      <p:to>
                                        <p:strVal val="visible"/>
                                      </p:to>
                                    </p:set>
                                  </p:childTnLst>
                                </p:cTn>
                              </p:par>
                              <p:par>
                                <p:cTn id="271" presetID="1" presetClass="emph" presetSubtype="2" fill="hold" nodeType="withEffect">
                                  <p:stCondLst>
                                    <p:cond delay="0"/>
                                  </p:stCondLst>
                                  <p:childTnLst>
                                    <p:animClr clrSpc="rgb" dir="cw">
                                      <p:cBhvr>
                                        <p:cTn id="272" dur="1000" fill="hold"/>
                                        <p:tgtEl>
                                          <p:spTgt spid="47"/>
                                        </p:tgtEl>
                                        <p:attrNameLst>
                                          <p:attrName>fillcolor</p:attrName>
                                        </p:attrNameLst>
                                      </p:cBhvr>
                                      <p:to>
                                        <a:srgbClr val="4E67C8"/>
                                      </p:to>
                                    </p:animClr>
                                    <p:set>
                                      <p:cBhvr>
                                        <p:cTn id="273" dur="1000" fill="hold"/>
                                        <p:tgtEl>
                                          <p:spTgt spid="47"/>
                                        </p:tgtEl>
                                        <p:attrNameLst>
                                          <p:attrName>fill.type</p:attrName>
                                        </p:attrNameLst>
                                      </p:cBhvr>
                                      <p:to>
                                        <p:strVal val="solid"/>
                                      </p:to>
                                    </p:set>
                                    <p:set>
                                      <p:cBhvr>
                                        <p:cTn id="274" dur="1000" fill="hold"/>
                                        <p:tgtEl>
                                          <p:spTgt spid="47"/>
                                        </p:tgtEl>
                                        <p:attrNameLst>
                                          <p:attrName>fill.on</p:attrName>
                                        </p:attrNameLst>
                                      </p:cBhvr>
                                      <p:to>
                                        <p:strVal val="true"/>
                                      </p:to>
                                    </p:set>
                                  </p:childTnLst>
                                </p:cTn>
                              </p:par>
                              <p:par>
                                <p:cTn id="275" presetID="1" presetClass="emph" presetSubtype="2" fill="hold" nodeType="withEffect">
                                  <p:stCondLst>
                                    <p:cond delay="0"/>
                                  </p:stCondLst>
                                  <p:childTnLst>
                                    <p:animClr clrSpc="rgb" dir="cw">
                                      <p:cBhvr>
                                        <p:cTn id="276" dur="1000" fill="hold"/>
                                        <p:tgtEl>
                                          <p:spTgt spid="48"/>
                                        </p:tgtEl>
                                        <p:attrNameLst>
                                          <p:attrName>fillcolor</p:attrName>
                                        </p:attrNameLst>
                                      </p:cBhvr>
                                      <p:to>
                                        <a:srgbClr val="B4DCFA"/>
                                      </p:to>
                                    </p:animClr>
                                    <p:set>
                                      <p:cBhvr>
                                        <p:cTn id="277" dur="1000" fill="hold"/>
                                        <p:tgtEl>
                                          <p:spTgt spid="48"/>
                                        </p:tgtEl>
                                        <p:attrNameLst>
                                          <p:attrName>fill.type</p:attrName>
                                        </p:attrNameLst>
                                      </p:cBhvr>
                                      <p:to>
                                        <p:strVal val="solid"/>
                                      </p:to>
                                    </p:set>
                                    <p:set>
                                      <p:cBhvr>
                                        <p:cTn id="278" dur="1000" fill="hold"/>
                                        <p:tgtEl>
                                          <p:spTgt spid="48"/>
                                        </p:tgtEl>
                                        <p:attrNameLst>
                                          <p:attrName>fill.on</p:attrName>
                                        </p:attrNameLst>
                                      </p:cBhvr>
                                      <p:to>
                                        <p:strVal val="true"/>
                                      </p:to>
                                    </p:set>
                                  </p:childTnLst>
                                </p:cTn>
                              </p:par>
                            </p:childTnLst>
                          </p:cTn>
                        </p:par>
                        <p:par>
                          <p:cTn id="279" fill="hold">
                            <p:stCondLst>
                              <p:cond delay="1000"/>
                            </p:stCondLst>
                            <p:childTnLst>
                              <p:par>
                                <p:cTn id="280" presetID="9" presetClass="entr" presetSubtype="0" fill="hold" grpId="4" nodeType="afterEffect">
                                  <p:stCondLst>
                                    <p:cond delay="0"/>
                                  </p:stCondLst>
                                  <p:childTnLst>
                                    <p:set>
                                      <p:cBhvr>
                                        <p:cTn id="281" dur="1" fill="hold">
                                          <p:stCondLst>
                                            <p:cond delay="0"/>
                                          </p:stCondLst>
                                        </p:cTn>
                                        <p:tgtEl>
                                          <p:spTgt spid="16"/>
                                        </p:tgtEl>
                                        <p:attrNameLst>
                                          <p:attrName>style.visibility</p:attrName>
                                        </p:attrNameLst>
                                      </p:cBhvr>
                                      <p:to>
                                        <p:strVal val="visible"/>
                                      </p:to>
                                    </p:set>
                                    <p:animEffect transition="in" filter="dissolve">
                                      <p:cBhvr>
                                        <p:cTn id="282" dur="1000"/>
                                        <p:tgtEl>
                                          <p:spTgt spid="16"/>
                                        </p:tgtEl>
                                      </p:cBhvr>
                                    </p:animEffect>
                                  </p:childTnLst>
                                </p:cTn>
                              </p:par>
                            </p:childTnLst>
                          </p:cTn>
                        </p:par>
                      </p:childTnLst>
                    </p:cTn>
                  </p:par>
                </p:childTnLst>
              </p:cTn>
              <p:nextCondLst>
                <p:cond evt="onClick" delay="0">
                  <p:tgtEl>
                    <p:spTgt spid="47"/>
                  </p:tgtEl>
                </p:cond>
              </p:nextCondLst>
            </p:seq>
          </p:childTnLst>
        </p:cTn>
      </p:par>
    </p:tnLst>
    <p:bldLst>
      <p:bldP spid="4" grpId="0"/>
      <p:bldP spid="4" grpId="1"/>
      <p:bldP spid="4" grpId="2"/>
      <p:bldP spid="4" grpId="3"/>
      <p:bldP spid="5" grpId="0" animBg="1"/>
      <p:bldP spid="5" grpId="1" animBg="1"/>
      <p:bldP spid="5" grpId="2" animBg="1"/>
      <p:bldP spid="29" grpId="0"/>
      <p:bldP spid="29"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78" grpId="0"/>
      <p:bldP spid="78" grpId="1"/>
      <p:bldP spid="162" grpId="0"/>
      <p:bldP spid="16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Exotic options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9</a:t>
            </a:fld>
            <a:endParaRPr lang="cs-CZ" dirty="0"/>
          </a:p>
        </p:txBody>
      </p:sp>
      <p:sp>
        <p:nvSpPr>
          <p:cNvPr id="4" name="Nadpis 3"/>
          <p:cNvSpPr>
            <a:spLocks noGrp="1"/>
          </p:cNvSpPr>
          <p:nvPr>
            <p:ph type="title"/>
          </p:nvPr>
        </p:nvSpPr>
        <p:spPr>
          <a:xfrm>
            <a:off x="144000" y="144000"/>
            <a:ext cx="3563904" cy="648072"/>
          </a:xfrm>
        </p:spPr>
        <p:txBody>
          <a:bodyPr/>
          <a:lstStyle/>
          <a:p>
            <a:r>
              <a:rPr lang="en-GB" dirty="0" smtClean="0">
                <a:solidFill>
                  <a:srgbClr val="000000"/>
                </a:solidFill>
              </a:rPr>
              <a:t>Binary options</a:t>
            </a:r>
            <a:r>
              <a:rPr lang="cs-CZ" dirty="0" smtClean="0">
                <a:solidFill>
                  <a:srgbClr val="000000"/>
                </a:solidFill>
              </a:rPr>
              <a:t> (3)</a:t>
            </a:r>
            <a:endParaRPr lang="en-GB" dirty="0">
              <a:solidFill>
                <a:srgbClr val="000000"/>
              </a:solidFill>
            </a:endParaRPr>
          </a:p>
        </p:txBody>
      </p:sp>
      <p:sp>
        <p:nvSpPr>
          <p:cNvPr id="5" name="Tlačítko akce: Zvuk 4">
            <a:hlinkClick r:id="" action="ppaction://noaction" highlightClick="1"/>
          </p:cNvPr>
          <p:cNvSpPr/>
          <p:nvPr/>
        </p:nvSpPr>
        <p:spPr>
          <a:xfrm>
            <a:off x="251520" y="883589"/>
            <a:ext cx="432000" cy="36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1200" b="1" dirty="0" smtClean="0">
                <a:solidFill>
                  <a:srgbClr val="FFFF00"/>
                </a:solidFill>
              </a:rPr>
              <a:t>1</a:t>
            </a:r>
            <a:endParaRPr lang="en-GB" sz="800" dirty="0">
              <a:solidFill>
                <a:srgbClr val="FFFF00"/>
              </a:solidFill>
            </a:endParaRPr>
          </a:p>
        </p:txBody>
      </p:sp>
      <p:sp>
        <p:nvSpPr>
          <p:cNvPr id="29" name="TextovéPole 28"/>
          <p:cNvSpPr txBox="1"/>
          <p:nvPr/>
        </p:nvSpPr>
        <p:spPr>
          <a:xfrm>
            <a:off x="864000" y="937295"/>
            <a:ext cx="694836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smtClean="0">
                <a:latin typeface="Cambria Math" panose="02040503050406030204" pitchFamily="18" charset="0"/>
                <a:ea typeface="Cambria Math" panose="02040503050406030204" pitchFamily="18" charset="0"/>
              </a:rPr>
              <a:t>Breakdown of standard options into barrier options</a:t>
            </a:r>
            <a:endParaRPr lang="en-GB" sz="2200" dirty="0">
              <a:latin typeface="Cambria Math" panose="02040503050406030204" pitchFamily="18" charset="0"/>
              <a:ea typeface="Cambria Math" panose="02040503050406030204" pitchFamily="18" charset="0"/>
            </a:endParaRPr>
          </a:p>
        </p:txBody>
      </p:sp>
      <p:sp>
        <p:nvSpPr>
          <p:cNvPr id="35" name="TextovéPole 34"/>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p>
            <a:pPr lvl="0"/>
            <a:r>
              <a:rPr lang="cs-CZ" sz="1000" dirty="0"/>
              <a:t>Obligace patří k nejrozšířenějším nástrojům kapitálových trhů. Jaká základní fakta si o nich můžeme říci úvodem? </a:t>
            </a:r>
          </a:p>
        </p:txBody>
      </p:sp>
      <p:sp>
        <p:nvSpPr>
          <p:cNvPr id="37" name="TextovéPole 36"/>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lvl="0"/>
            <a:r>
              <a:rPr lang="cs-CZ" dirty="0"/>
              <a:t>Začněme protistranami obligačního kontraktu. </a:t>
            </a:r>
          </a:p>
        </p:txBody>
      </p:sp>
      <p:sp>
        <p:nvSpPr>
          <p:cNvPr id="38" name="TextovéPole 37"/>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Emitent jmenovaného cenného papíru se nazývá vypůjčovatel nebo dlužník. Prodejem obligaci si vypůjčovatel obstarává finanční zdroje, za což platí úrok. V tomto případě ale úroku říkáme kupón.</a:t>
            </a:r>
          </a:p>
        </p:txBody>
      </p:sp>
      <p:sp>
        <p:nvSpPr>
          <p:cNvPr id="39" name="TextovéPole 38"/>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Pro nabyvatele obligace používáme pojem zapůjčovatel nebo věřitel, který v tomto cenném papíru spatřuje vhodné užití pro své investiční prostředky, vydělávající již zmíněný kupón.</a:t>
            </a:r>
          </a:p>
        </p:txBody>
      </p:sp>
      <p:sp>
        <p:nvSpPr>
          <p:cNvPr id="40" name="TextovéPole 39"/>
          <p:cNvSpPr txBox="1">
            <a:spLocks/>
          </p:cNvSpPr>
          <p:nvPr/>
        </p:nvSpPr>
        <p:spPr>
          <a:xfrm>
            <a:off x="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r>
              <a:rPr lang="cs-CZ" dirty="0"/>
              <a:t>Pro obligace je příznačná vysoká pestrost dílčích vlastností. Začněme proto tzv. prostou obligací, což je obligace zbavená všech rafinovaností finančního inženýrství. Jak uvidíme v dalších přednáškách, tento cenný papír se ukáže být vhodným objektem pro zavedení mnoha užitečných pojmů. Takže jakými vlastnostmi se vyznačuje prostá obligace?</a:t>
            </a:r>
          </a:p>
        </p:txBody>
      </p:sp>
      <p:sp>
        <p:nvSpPr>
          <p:cNvPr id="41" name="TextovéPole 40"/>
          <p:cNvSpPr txBox="1">
            <a:spLocks/>
          </p:cNvSpPr>
          <p:nvPr/>
        </p:nvSpPr>
        <p:spPr>
          <a:xfrm>
            <a:off x="18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Tento cenný papír má předně pevnou délku života, třebaže jeho splatnost se může pohybovat v širokém pásmu od pěti do dvaceti či ještě více let. Obligace je tudíž nástrojem převážně dlouhodobého vypůjčování a zapůjčování peněžních prostředků.</a:t>
            </a:r>
            <a:endParaRPr lang="en-GB" dirty="0"/>
          </a:p>
        </p:txBody>
      </p:sp>
      <p:sp>
        <p:nvSpPr>
          <p:cNvPr id="43" name="TextovéPole 42"/>
          <p:cNvSpPr txBox="1">
            <a:spLocks/>
          </p:cNvSpPr>
          <p:nvPr/>
        </p:nvSpPr>
        <p:spPr>
          <a:xfrm>
            <a:off x="36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pPr marL="0" lvl="1" indent="9525"/>
            <a:r>
              <a:rPr lang="cs-CZ" sz="1000" dirty="0"/>
              <a:t>Po dobu svého života obligace vyplácí v pravidelných intervalech kupón a při své splatnosti vypůjčenou částku nazývanou nominální hodnota či také jistina.</a:t>
            </a:r>
          </a:p>
        </p:txBody>
      </p:sp>
      <p:sp>
        <p:nvSpPr>
          <p:cNvPr id="42" name="TextovéPole 41"/>
          <p:cNvSpPr txBox="1">
            <a:spLocks/>
          </p:cNvSpPr>
          <p:nvPr/>
        </p:nvSpPr>
        <p:spPr>
          <a:xfrm>
            <a:off x="54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vl2pPr lvl="1"/>
          </a:lstStyle>
          <a:p>
            <a:r>
              <a:rPr lang="cs-CZ" dirty="0"/>
              <a:t>Velikost kupónu je odvozena od kupónové sazby, která se uvádí v procentech z nominální hodnoty.</a:t>
            </a:r>
          </a:p>
          <a:p>
            <a:r>
              <a:rPr lang="en-GB" dirty="0"/>
              <a:t> </a:t>
            </a:r>
          </a:p>
        </p:txBody>
      </p:sp>
      <p:sp>
        <p:nvSpPr>
          <p:cNvPr id="44" name="TextovéPole 43"/>
          <p:cNvSpPr txBox="1">
            <a:spLocks/>
          </p:cNvSpPr>
          <p:nvPr/>
        </p:nvSpPr>
        <p:spPr>
          <a:xfrm>
            <a:off x="720000" y="7092000"/>
            <a:ext cx="8640000" cy="576063"/>
          </a:xfrm>
          <a:prstGeom prst="rect">
            <a:avLst/>
          </a:prstGeom>
          <a:solidFill>
            <a:schemeClr val="accent5">
              <a:lumMod val="20000"/>
              <a:lumOff val="80000"/>
            </a:schemeClr>
          </a:solidFill>
          <a:effectLst>
            <a:glow rad="127000">
              <a:srgbClr val="0070C0">
                <a:alpha val="40000"/>
              </a:srgbClr>
            </a:glow>
          </a:effectLst>
        </p:spPr>
        <p:txBody>
          <a:bodyPr wrap="square" rtlCol="0">
            <a:noAutofit/>
          </a:bodyPr>
          <a:lstStyle>
            <a:defPPr>
              <a:defRPr lang="cs-CZ"/>
            </a:defPPr>
            <a:lvl1pPr>
              <a:defRPr sz="1000"/>
            </a:lvl1pPr>
          </a:lstStyle>
          <a:p>
            <a:pPr marL="0" lvl="1"/>
            <a:r>
              <a:rPr lang="cs-CZ" sz="1000" dirty="0"/>
              <a:t>Za hotovostní tok s uvedenými vlastnostmi nabyvatel prosté obligace platí její cenu. Stanovení výše této ceny patří k základním analytickým úlohám, jimž se hned začneme věnovat.</a:t>
            </a:r>
          </a:p>
        </p:txBody>
      </p:sp>
      <p:sp>
        <p:nvSpPr>
          <p:cNvPr id="45" name="TextovéPole 44">
            <a:extLst>
              <a:ext uri="{FF2B5EF4-FFF2-40B4-BE49-F238E27FC236}">
                <a16:creationId xmlns:a16="http://schemas.microsoft.com/office/drawing/2014/main" id="{A9121DDB-F615-4525-8C21-5EF00A2541D9}"/>
              </a:ext>
            </a:extLst>
          </p:cNvPr>
          <p:cNvSpPr txBox="1">
            <a:spLocks/>
          </p:cNvSpPr>
          <p:nvPr/>
        </p:nvSpPr>
        <p:spPr>
          <a:xfrm>
            <a:off x="-72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Bonds are among the most widely used instruments of capital markets. What basic facts can we say about them at the outset? </a:t>
            </a:r>
            <a:endParaRPr lang="cs-CZ" sz="1000" dirty="0"/>
          </a:p>
        </p:txBody>
      </p:sp>
      <p:sp>
        <p:nvSpPr>
          <p:cNvPr id="8" name="Tlačítko akce: Prázdné 7">
            <a:hlinkClick r:id="" action="ppaction://noaction" highlightClick="1"/>
            <a:extLst>
              <a:ext uri="{FF2B5EF4-FFF2-40B4-BE49-F238E27FC236}">
                <a16:creationId xmlns:a16="http://schemas.microsoft.com/office/drawing/2014/main" id="{275C0E42-70BC-4264-A5E1-82788B00D55D}"/>
              </a:ext>
            </a:extLst>
          </p:cNvPr>
          <p:cNvSpPr/>
          <p:nvPr/>
        </p:nvSpPr>
        <p:spPr>
          <a:xfrm>
            <a:off x="763156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cs-CZ" sz="800" b="1" dirty="0" err="1">
                <a:solidFill>
                  <a:srgbClr val="FFFF00"/>
                </a:solidFill>
              </a:rPr>
              <a:t>Cz</a:t>
            </a:r>
            <a:endParaRPr lang="cs-CZ" sz="800" b="1" dirty="0">
              <a:solidFill>
                <a:srgbClr val="FFFF00"/>
              </a:solidFill>
            </a:endParaRPr>
          </a:p>
        </p:txBody>
      </p:sp>
      <p:sp>
        <p:nvSpPr>
          <p:cNvPr id="47" name="Tlačítko akce: Prázdné 46">
            <a:hlinkClick r:id="" action="ppaction://noaction" highlightClick="1"/>
            <a:extLst>
              <a:ext uri="{FF2B5EF4-FFF2-40B4-BE49-F238E27FC236}">
                <a16:creationId xmlns:a16="http://schemas.microsoft.com/office/drawing/2014/main" id="{B4013041-73BA-4A05-962E-FA9DF338FC80}"/>
              </a:ext>
            </a:extLst>
          </p:cNvPr>
          <p:cNvSpPr/>
          <p:nvPr/>
        </p:nvSpPr>
        <p:spPr>
          <a:xfrm>
            <a:off x="8028480" y="360000"/>
            <a:ext cx="360000" cy="180000"/>
          </a:xfrm>
          <a:prstGeom prst="actionButtonBlank">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a:solidFill>
                  <a:srgbClr val="FFFF00"/>
                </a:solidFill>
              </a:rPr>
              <a:t>En</a:t>
            </a:r>
          </a:p>
        </p:txBody>
      </p:sp>
      <p:sp>
        <p:nvSpPr>
          <p:cNvPr id="48" name="Tlačítko akce: Prázdné 47">
            <a:hlinkClick r:id="" action="ppaction://noaction" highlightClick="1"/>
            <a:extLst>
              <a:ext uri="{FF2B5EF4-FFF2-40B4-BE49-F238E27FC236}">
                <a16:creationId xmlns:a16="http://schemas.microsoft.com/office/drawing/2014/main" id="{D8BD8555-5AC4-4F9E-B5A5-8E95C47F64EE}"/>
              </a:ext>
            </a:extLst>
          </p:cNvPr>
          <p:cNvSpPr/>
          <p:nvPr/>
        </p:nvSpPr>
        <p:spPr>
          <a:xfrm>
            <a:off x="8423648" y="360000"/>
            <a:ext cx="360000" cy="180000"/>
          </a:xfrm>
          <a:prstGeom prst="actionButtonBlank">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cs-CZ" sz="800" b="1" dirty="0" err="1">
                <a:solidFill>
                  <a:srgbClr val="FFFF00"/>
                </a:solidFill>
              </a:rPr>
              <a:t>None</a:t>
            </a:r>
            <a:endParaRPr lang="cs-CZ" sz="800" b="1" dirty="0">
              <a:solidFill>
                <a:srgbClr val="FFFF00"/>
              </a:solidFill>
            </a:endParaRPr>
          </a:p>
        </p:txBody>
      </p:sp>
      <p:sp>
        <p:nvSpPr>
          <p:cNvPr id="49" name="Zástupný symbol pro zápatí 1">
            <a:extLst>
              <a:ext uri="{FF2B5EF4-FFF2-40B4-BE49-F238E27FC236}">
                <a16:creationId xmlns:a16="http://schemas.microsoft.com/office/drawing/2014/main" id="{EC23C8D8-6279-477A-9E8F-E8BD8016FBC3}"/>
              </a:ext>
            </a:extLst>
          </p:cNvPr>
          <p:cNvSpPr txBox="1">
            <a:spLocks/>
          </p:cNvSpPr>
          <p:nvPr/>
        </p:nvSpPr>
        <p:spPr>
          <a:xfrm>
            <a:off x="7631480" y="188640"/>
            <a:ext cx="1152168" cy="156738"/>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800" spc="130" dirty="0"/>
              <a:t>Subtitles</a:t>
            </a:r>
          </a:p>
        </p:txBody>
      </p:sp>
      <p:sp>
        <p:nvSpPr>
          <p:cNvPr id="50" name="TextovéPole 49">
            <a:extLst>
              <a:ext uri="{FF2B5EF4-FFF2-40B4-BE49-F238E27FC236}">
                <a16:creationId xmlns:a16="http://schemas.microsoft.com/office/drawing/2014/main" id="{582BF5C3-B2E5-4880-8AB0-046C7D2F4B74}"/>
              </a:ext>
            </a:extLst>
          </p:cNvPr>
          <p:cNvSpPr txBox="1">
            <a:spLocks/>
          </p:cNvSpPr>
          <p:nvPr/>
        </p:nvSpPr>
        <p:spPr>
          <a:xfrm>
            <a:off x="-54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Let us start with the parties of a bond contract.</a:t>
            </a:r>
            <a:endParaRPr lang="cs-CZ" sz="1000" dirty="0"/>
          </a:p>
        </p:txBody>
      </p:sp>
      <p:sp>
        <p:nvSpPr>
          <p:cNvPr id="51" name="TextovéPole 50">
            <a:extLst>
              <a:ext uri="{FF2B5EF4-FFF2-40B4-BE49-F238E27FC236}">
                <a16:creationId xmlns:a16="http://schemas.microsoft.com/office/drawing/2014/main" id="{E173B7C4-EA77-48C1-BEFE-9FD89F6F5C7B}"/>
              </a:ext>
            </a:extLst>
          </p:cNvPr>
          <p:cNvSpPr txBox="1">
            <a:spLocks/>
          </p:cNvSpPr>
          <p:nvPr/>
        </p:nvSpPr>
        <p:spPr>
          <a:xfrm>
            <a:off x="-36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issuer of the security is the borrower or the debtor. In selling the bond the borrower procures financial resources on which he pays interest. In this case, however, the interest is called </a:t>
            </a:r>
            <a:r>
              <a:rPr lang="cs-CZ" sz="1000" dirty="0" err="1"/>
              <a:t>the</a:t>
            </a:r>
            <a:r>
              <a:rPr lang="en-GB" sz="1000" dirty="0"/>
              <a:t> coupon.</a:t>
            </a:r>
            <a:endParaRPr lang="cs-CZ" sz="1000" dirty="0"/>
          </a:p>
        </p:txBody>
      </p:sp>
      <p:sp>
        <p:nvSpPr>
          <p:cNvPr id="52" name="TextovéPole 51">
            <a:extLst>
              <a:ext uri="{FF2B5EF4-FFF2-40B4-BE49-F238E27FC236}">
                <a16:creationId xmlns:a16="http://schemas.microsoft.com/office/drawing/2014/main" id="{808CC445-5549-48D6-AA91-CA10B0978274}"/>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The holder of the bond is called the lender or the creditor for whom this security is a convenient </a:t>
            </a:r>
            <a:r>
              <a:rPr lang="cs-CZ" sz="1000" dirty="0"/>
              <a:t>instrument</a:t>
            </a:r>
            <a:r>
              <a:rPr lang="en-GB" sz="1000" dirty="0"/>
              <a:t> for investing his funds in order to earn the above-mentioned coupon.</a:t>
            </a:r>
            <a:endParaRPr lang="cs-CZ" sz="1000" dirty="0"/>
          </a:p>
        </p:txBody>
      </p:sp>
      <p:sp>
        <p:nvSpPr>
          <p:cNvPr id="53" name="TextovéPole 52">
            <a:extLst>
              <a:ext uri="{FF2B5EF4-FFF2-40B4-BE49-F238E27FC236}">
                <a16:creationId xmlns:a16="http://schemas.microsoft.com/office/drawing/2014/main" id="{81154FF5-6A68-4935-8A30-25F092A0F6AE}"/>
              </a:ext>
            </a:extLst>
          </p:cNvPr>
          <p:cNvSpPr txBox="1">
            <a:spLocks/>
          </p:cNvSpPr>
          <p:nvPr/>
        </p:nvSpPr>
        <p:spPr>
          <a:xfrm>
            <a:off x="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Bond contracts are rich in specific properties. So let us start with what is called the straight bond, which is a bond free of the complexities of financial engineering. As we will see in later lectures, this security will prove to be a very helpful tool for introducing many useful concepts. So what properties define a straight bond?</a:t>
            </a:r>
            <a:endParaRPr lang="cs-CZ" sz="1000" dirty="0"/>
          </a:p>
        </p:txBody>
      </p:sp>
      <p:sp>
        <p:nvSpPr>
          <p:cNvPr id="54" name="TextovéPole 53">
            <a:extLst>
              <a:ext uri="{FF2B5EF4-FFF2-40B4-BE49-F238E27FC236}">
                <a16:creationId xmlns:a16="http://schemas.microsoft.com/office/drawing/2014/main" id="{C0EA8493-864E-43CD-A076-15D5D4376985}"/>
              </a:ext>
            </a:extLst>
          </p:cNvPr>
          <p:cNvSpPr txBox="1">
            <a:spLocks/>
          </p:cNvSpPr>
          <p:nvPr/>
        </p:nvSpPr>
        <p:spPr>
          <a:xfrm>
            <a:off x="180000" y="7776000"/>
            <a:ext cx="8640000" cy="576063"/>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First, the security is of fixed length though the maturity can vary from five to twenty or </a:t>
            </a:r>
            <a:r>
              <a:rPr lang="cs-CZ" sz="1000" dirty="0"/>
              <a:t>more</a:t>
            </a:r>
            <a:r>
              <a:rPr lang="en-GB" sz="1000" dirty="0"/>
              <a:t> years. A bond is thus an instrument used mainly for long-term borrowing and lending of funds.</a:t>
            </a:r>
            <a:endParaRPr lang="cs-CZ" sz="1000" dirty="0"/>
          </a:p>
        </p:txBody>
      </p:sp>
      <p:sp>
        <p:nvSpPr>
          <p:cNvPr id="55" name="TextovéPole 54">
            <a:extLst>
              <a:ext uri="{FF2B5EF4-FFF2-40B4-BE49-F238E27FC236}">
                <a16:creationId xmlns:a16="http://schemas.microsoft.com/office/drawing/2014/main" id="{78FABDBD-F6B5-43AA-B4D7-57742B27BE42}"/>
              </a:ext>
            </a:extLst>
          </p:cNvPr>
          <p:cNvSpPr txBox="1">
            <a:spLocks/>
          </p:cNvSpPr>
          <p:nvPr/>
        </p:nvSpPr>
        <p:spPr>
          <a:xfrm>
            <a:off x="360000" y="7775999"/>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marL="0" lvl="1"/>
            <a:r>
              <a:rPr lang="en-GB" sz="1000" dirty="0"/>
              <a:t>In the course of its life, a straight bond pays a coupon at regular intervals, and at its maturity it pays the borrowed amount called the nominal value or the principal. </a:t>
            </a:r>
            <a:endParaRPr lang="cs-CZ" sz="1000" dirty="0"/>
          </a:p>
        </p:txBody>
      </p:sp>
      <p:sp>
        <p:nvSpPr>
          <p:cNvPr id="56" name="TextovéPole 55">
            <a:extLst>
              <a:ext uri="{FF2B5EF4-FFF2-40B4-BE49-F238E27FC236}">
                <a16:creationId xmlns:a16="http://schemas.microsoft.com/office/drawing/2014/main" id="{672F4AEE-6B49-4567-B8D2-A28B94FE75DD}"/>
              </a:ext>
            </a:extLst>
          </p:cNvPr>
          <p:cNvSpPr txBox="1">
            <a:spLocks/>
          </p:cNvSpPr>
          <p:nvPr/>
        </p:nvSpPr>
        <p:spPr>
          <a:xfrm>
            <a:off x="54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The size of the coupon is determined by the coupon rate, which is given as a percentage of the nominal value.</a:t>
            </a:r>
            <a:endParaRPr lang="cs-CZ" sz="1000" dirty="0"/>
          </a:p>
        </p:txBody>
      </p:sp>
      <p:sp>
        <p:nvSpPr>
          <p:cNvPr id="58" name="TextovéPole 57">
            <a:extLst>
              <a:ext uri="{FF2B5EF4-FFF2-40B4-BE49-F238E27FC236}">
                <a16:creationId xmlns:a16="http://schemas.microsoft.com/office/drawing/2014/main" id="{61FD3BCC-A1BE-41C5-99E3-CD31699BA527}"/>
              </a:ext>
            </a:extLst>
          </p:cNvPr>
          <p:cNvSpPr txBox="1">
            <a:spLocks/>
          </p:cNvSpPr>
          <p:nvPr/>
        </p:nvSpPr>
        <p:spPr>
          <a:xfrm>
            <a:off x="720000" y="7776000"/>
            <a:ext cx="8640000" cy="576000"/>
          </a:xfrm>
          <a:prstGeom prst="rect">
            <a:avLst/>
          </a:prstGeom>
          <a:solidFill>
            <a:schemeClr val="accent5">
              <a:lumMod val="20000"/>
              <a:lumOff val="80000"/>
            </a:schemeClr>
          </a:solidFill>
          <a:effectLst>
            <a:glow rad="127000">
              <a:srgbClr val="C00000">
                <a:alpha val="40000"/>
              </a:srgbClr>
            </a:glow>
          </a:effectLst>
        </p:spPr>
        <p:txBody>
          <a:bodyPr wrap="square" rtlCol="0">
            <a:noAutofit/>
          </a:bodyPr>
          <a:lstStyle/>
          <a:p>
            <a:pPr lvl="0"/>
            <a:r>
              <a:rPr lang="en-GB" sz="1000" dirty="0"/>
              <a:t>For a cash flow with these properties the acquirer of a bond pays a price. Determination of the price of the straight bond is an elementary analytical task to which we will now turn our attention.</a:t>
            </a:r>
            <a:endParaRPr lang="cs-CZ" sz="1000" dirty="0"/>
          </a:p>
        </p:txBody>
      </p:sp>
      <p:sp>
        <p:nvSpPr>
          <p:cNvPr id="16" name="Obdélník 15">
            <a:extLst>
              <a:ext uri="{FF2B5EF4-FFF2-40B4-BE49-F238E27FC236}">
                <a16:creationId xmlns:a16="http://schemas.microsoft.com/office/drawing/2014/main" id="{4208F63B-65BD-4911-BC69-409EE450C347}"/>
              </a:ext>
            </a:extLst>
          </p:cNvPr>
          <p:cNvSpPr/>
          <p:nvPr/>
        </p:nvSpPr>
        <p:spPr>
          <a:xfrm>
            <a:off x="7524480" y="180000"/>
            <a:ext cx="1368000" cy="396000"/>
          </a:xfrm>
          <a:prstGeom prst="rect">
            <a:avLst/>
          </a:prstGeom>
          <a:solidFill>
            <a:schemeClr val="accent1">
              <a:alpha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TextovéPole 58"/>
          <p:cNvSpPr txBox="1"/>
          <p:nvPr/>
        </p:nvSpPr>
        <p:spPr>
          <a:xfrm>
            <a:off x="1187624" y="1258224"/>
            <a:ext cx="3240360"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Breakdown of </a:t>
            </a:r>
            <a:r>
              <a:rPr lang="cs-CZ" dirty="0" smtClean="0">
                <a:latin typeface="Cambria Math" panose="02040503050406030204" pitchFamily="18" charset="0"/>
                <a:ea typeface="Cambria Math" panose="02040503050406030204" pitchFamily="18" charset="0"/>
              </a:rPr>
              <a:t>a </a:t>
            </a:r>
            <a:r>
              <a:rPr lang="en-GB" dirty="0" smtClean="0">
                <a:latin typeface="Cambria Math" panose="02040503050406030204" pitchFamily="18" charset="0"/>
                <a:ea typeface="Cambria Math" panose="02040503050406030204" pitchFamily="18" charset="0"/>
              </a:rPr>
              <a:t>call option</a:t>
            </a:r>
            <a:endParaRPr lang="en-GB" dirty="0">
              <a:latin typeface="Cambria Math" panose="02040503050406030204" pitchFamily="18" charset="0"/>
              <a:ea typeface="Cambria Math" panose="02040503050406030204" pitchFamily="18" charset="0"/>
            </a:endParaRPr>
          </a:p>
        </p:txBody>
      </p:sp>
      <p:sp>
        <p:nvSpPr>
          <p:cNvPr id="6" name="Plus 5"/>
          <p:cNvSpPr/>
          <p:nvPr/>
        </p:nvSpPr>
        <p:spPr>
          <a:xfrm>
            <a:off x="3347864" y="2364120"/>
            <a:ext cx="216000" cy="216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vná se 6"/>
          <p:cNvSpPr/>
          <p:nvPr/>
        </p:nvSpPr>
        <p:spPr>
          <a:xfrm>
            <a:off x="5580112" y="2366076"/>
            <a:ext cx="216000" cy="21602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8" name="TextovéPole 137"/>
          <p:cNvSpPr txBox="1"/>
          <p:nvPr/>
        </p:nvSpPr>
        <p:spPr>
          <a:xfrm>
            <a:off x="1187624" y="2898656"/>
            <a:ext cx="3168352"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Breakdown of </a:t>
            </a:r>
            <a:r>
              <a:rPr lang="cs-CZ" dirty="0" smtClean="0">
                <a:latin typeface="Cambria Math" panose="02040503050406030204" pitchFamily="18" charset="0"/>
                <a:ea typeface="Cambria Math" panose="02040503050406030204" pitchFamily="18" charset="0"/>
              </a:rPr>
              <a:t>a </a:t>
            </a:r>
            <a:r>
              <a:rPr lang="en-GB" dirty="0" smtClean="0">
                <a:latin typeface="Cambria Math" panose="02040503050406030204" pitchFamily="18" charset="0"/>
                <a:ea typeface="Cambria Math" panose="02040503050406030204" pitchFamily="18" charset="0"/>
              </a:rPr>
              <a:t>put option</a:t>
            </a:r>
            <a:endParaRPr lang="en-GB" dirty="0">
              <a:latin typeface="Cambria Math" panose="02040503050406030204" pitchFamily="18" charset="0"/>
              <a:ea typeface="Cambria Math" panose="02040503050406030204" pitchFamily="18" charset="0"/>
            </a:endParaRPr>
          </a:p>
        </p:txBody>
      </p:sp>
      <p:sp>
        <p:nvSpPr>
          <p:cNvPr id="91" name="Plus 90"/>
          <p:cNvSpPr/>
          <p:nvPr/>
        </p:nvSpPr>
        <p:spPr>
          <a:xfrm>
            <a:off x="3347864" y="3933056"/>
            <a:ext cx="216000" cy="216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ovná se 92"/>
          <p:cNvSpPr/>
          <p:nvPr/>
        </p:nvSpPr>
        <p:spPr>
          <a:xfrm>
            <a:off x="5580000" y="3935908"/>
            <a:ext cx="216000" cy="21602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4" name="TextovéPole 143"/>
          <p:cNvSpPr txBox="1"/>
          <p:nvPr/>
        </p:nvSpPr>
        <p:spPr>
          <a:xfrm>
            <a:off x="1187624" y="4643844"/>
            <a:ext cx="4824536"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smtClean="0">
                <a:latin typeface="Cambria Math" panose="02040503050406030204" pitchFamily="18" charset="0"/>
                <a:ea typeface="Cambria Math" panose="02040503050406030204" pitchFamily="18" charset="0"/>
              </a:rPr>
              <a:t>Breakdown</a:t>
            </a:r>
            <a:r>
              <a:rPr lang="cs-CZ" dirty="0" smtClean="0">
                <a:latin typeface="Cambria Math" panose="02040503050406030204" pitchFamily="18" charset="0"/>
                <a:ea typeface="Cambria Math" panose="02040503050406030204" pitchFamily="18" charset="0"/>
              </a:rPr>
              <a:t>s</a:t>
            </a:r>
            <a:r>
              <a:rPr lang="en-GB" dirty="0" smtClean="0">
                <a:latin typeface="Cambria Math" panose="02040503050406030204" pitchFamily="18" charset="0"/>
                <a:ea typeface="Cambria Math" panose="02040503050406030204" pitchFamily="18" charset="0"/>
              </a:rPr>
              <a:t> using „down“ barrier options</a:t>
            </a:r>
            <a:endParaRPr lang="en-GB" dirty="0">
              <a:latin typeface="Cambria Math" panose="02040503050406030204" pitchFamily="18" charset="0"/>
              <a:ea typeface="Cambria Math" panose="02040503050406030204" pitchFamily="18" charset="0"/>
            </a:endParaRPr>
          </a:p>
        </p:txBody>
      </p:sp>
      <p:grpSp>
        <p:nvGrpSpPr>
          <p:cNvPr id="100" name="Skupina 99"/>
          <p:cNvGrpSpPr/>
          <p:nvPr/>
        </p:nvGrpSpPr>
        <p:grpSpPr>
          <a:xfrm>
            <a:off x="1794168" y="1688141"/>
            <a:ext cx="1461096" cy="1244423"/>
            <a:chOff x="1968920" y="1612442"/>
            <a:chExt cx="1461096" cy="1244423"/>
          </a:xfrm>
        </p:grpSpPr>
        <p:cxnSp>
          <p:nvCxnSpPr>
            <p:cNvPr id="107" name="Přímá spojnice 106">
              <a:extLst>
                <a:ext uri="{FF2B5EF4-FFF2-40B4-BE49-F238E27FC236}">
                  <a16:creationId xmlns:a16="http://schemas.microsoft.com/office/drawing/2014/main" id="{1A8E3DAD-B6C4-40D4-9CE0-16917D2F95E3}"/>
                </a:ext>
              </a:extLst>
            </p:cNvPr>
            <p:cNvCxnSpPr/>
            <p:nvPr/>
          </p:nvCxnSpPr>
          <p:spPr>
            <a:xfrm>
              <a:off x="2048314" y="1800468"/>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0" name="Přímá spojnice 109">
              <a:extLst>
                <a:ext uri="{FF2B5EF4-FFF2-40B4-BE49-F238E27FC236}">
                  <a16:creationId xmlns:a16="http://schemas.microsoft.com/office/drawing/2014/main" id="{906A2621-6FF0-4E69-B93F-0FD3D7509E11}"/>
                </a:ext>
              </a:extLst>
            </p:cNvPr>
            <p:cNvCxnSpPr/>
            <p:nvPr/>
          </p:nvCxnSpPr>
          <p:spPr>
            <a:xfrm>
              <a:off x="2851492" y="2297473"/>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9" name="Přímá spojnice 128">
              <a:extLst>
                <a:ext uri="{FF2B5EF4-FFF2-40B4-BE49-F238E27FC236}">
                  <a16:creationId xmlns:a16="http://schemas.microsoft.com/office/drawing/2014/main" id="{366013F4-C598-4589-BCA9-4D63C7A09A98}"/>
                </a:ext>
              </a:extLst>
            </p:cNvPr>
            <p:cNvCxnSpPr/>
            <p:nvPr/>
          </p:nvCxnSpPr>
          <p:spPr>
            <a:xfrm>
              <a:off x="2058930" y="2632997"/>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1" name="TextovéPole 130">
              <a:extLst>
                <a:ext uri="{FF2B5EF4-FFF2-40B4-BE49-F238E27FC236}">
                  <a16:creationId xmlns:a16="http://schemas.microsoft.com/office/drawing/2014/main" id="{08463747-ADBE-47DD-BD10-8F53E0250636}"/>
                </a:ext>
              </a:extLst>
            </p:cNvPr>
            <p:cNvSpPr txBox="1"/>
            <p:nvPr/>
          </p:nvSpPr>
          <p:spPr>
            <a:xfrm>
              <a:off x="1968920" y="1612442"/>
              <a:ext cx="1461096" cy="240066"/>
            </a:xfrm>
            <a:prstGeom prst="rect">
              <a:avLst/>
            </a:prstGeom>
            <a:noFill/>
            <a:ln>
              <a:noFill/>
            </a:ln>
          </p:spPr>
          <p:txBody>
            <a:bodyPr wrap="square" rtlCol="0">
              <a:spAutoFit/>
            </a:bodyPr>
            <a:lstStyle/>
            <a:p>
              <a:pPr marL="0" lvl="2" algn="ctr">
                <a:lnSpc>
                  <a:spcPct val="80000"/>
                </a:lnSpc>
                <a:buClr>
                  <a:srgbClr val="7030A0"/>
                </a:buClr>
                <a:buSzPct val="80000"/>
              </a:pPr>
              <a:r>
                <a:rPr lang="cs-CZ" sz="1200" b="1" dirty="0" smtClean="0">
                  <a:latin typeface="Cambria Math" panose="02040503050406030204" pitchFamily="18" charset="0"/>
                  <a:ea typeface="Cambria Math" panose="02040503050406030204" pitchFamily="18" charset="0"/>
                  <a:sym typeface="Wingdings 2" panose="05020102010507070707" pitchFamily="18" charset="2"/>
                </a:rPr>
                <a:t>Long u</a:t>
              </a: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p-and-in call </a:t>
              </a:r>
              <a:endParaRPr lang="en-GB" sz="1200" b="1" dirty="0">
                <a:latin typeface="Cambria Math" panose="02040503050406030204" pitchFamily="18" charset="0"/>
                <a:ea typeface="Cambria Math" panose="02040503050406030204" pitchFamily="18" charset="0"/>
              </a:endParaRPr>
            </a:p>
          </p:txBody>
        </p:sp>
        <p:cxnSp>
          <p:nvCxnSpPr>
            <p:cNvPr id="132" name="Přímá spojnice 131">
              <a:extLst>
                <a:ext uri="{FF2B5EF4-FFF2-40B4-BE49-F238E27FC236}">
                  <a16:creationId xmlns:a16="http://schemas.microsoft.com/office/drawing/2014/main" id="{F1012CB4-74D9-4DC7-84BD-B0CB720F5659}"/>
                </a:ext>
              </a:extLst>
            </p:cNvPr>
            <p:cNvCxnSpPr/>
            <p:nvPr/>
          </p:nvCxnSpPr>
          <p:spPr>
            <a:xfrm>
              <a:off x="2054915" y="2640726"/>
              <a:ext cx="798710"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5" name="Přímá spojnice 144">
              <a:extLst>
                <a:ext uri="{FF2B5EF4-FFF2-40B4-BE49-F238E27FC236}">
                  <a16:creationId xmlns:a16="http://schemas.microsoft.com/office/drawing/2014/main" id="{906A2621-6FF0-4E69-B93F-0FD3D7509E11}"/>
                </a:ext>
              </a:extLst>
            </p:cNvPr>
            <p:cNvCxnSpPr/>
            <p:nvPr/>
          </p:nvCxnSpPr>
          <p:spPr>
            <a:xfrm flipH="1">
              <a:off x="2511986" y="1895067"/>
              <a:ext cx="739911" cy="739913"/>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6" name="Přímá spojnice 145">
              <a:extLst>
                <a:ext uri="{FF2B5EF4-FFF2-40B4-BE49-F238E27FC236}">
                  <a16:creationId xmlns:a16="http://schemas.microsoft.com/office/drawing/2014/main" id="{906A2621-6FF0-4E69-B93F-0FD3D7509E11}"/>
                </a:ext>
              </a:extLst>
            </p:cNvPr>
            <p:cNvCxnSpPr/>
            <p:nvPr/>
          </p:nvCxnSpPr>
          <p:spPr>
            <a:xfrm flipH="1">
              <a:off x="2843808" y="1844398"/>
              <a:ext cx="460470" cy="46047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7" name="Přímá spojnice 146">
              <a:extLst>
                <a:ext uri="{FF2B5EF4-FFF2-40B4-BE49-F238E27FC236}">
                  <a16:creationId xmlns:a16="http://schemas.microsoft.com/office/drawing/2014/main" id="{F1012CB4-74D9-4DC7-84BD-B0CB720F5659}"/>
                </a:ext>
              </a:extLst>
            </p:cNvPr>
            <p:cNvCxnSpPr/>
            <p:nvPr/>
          </p:nvCxnSpPr>
          <p:spPr>
            <a:xfrm>
              <a:off x="2056181" y="2324595"/>
              <a:ext cx="747111"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8" name="TextovéPole 147">
                  <a:extLst>
                    <a:ext uri="{FF2B5EF4-FFF2-40B4-BE49-F238E27FC236}">
                      <a16:creationId xmlns:a16="http://schemas.microsoft.com/office/drawing/2014/main" id="{1129F341-0890-4352-8ECF-8AB4C01D6AF5}"/>
                    </a:ext>
                  </a:extLst>
                </p:cNvPr>
                <p:cNvSpPr txBox="1"/>
                <p:nvPr/>
              </p:nvSpPr>
              <p:spPr>
                <a:xfrm>
                  <a:off x="2419575" y="2591711"/>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19" name="TextovéPole 11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9575" y="2591711"/>
                  <a:ext cx="187089" cy="261225"/>
                </a:xfrm>
                <a:prstGeom prst="rect">
                  <a:avLst/>
                </a:prstGeom>
                <a:blipFill>
                  <a:blip r:embed="rId8"/>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49" name="TextovéPole 148">
                  <a:extLst>
                    <a:ext uri="{FF2B5EF4-FFF2-40B4-BE49-F238E27FC236}">
                      <a16:creationId xmlns:a16="http://schemas.microsoft.com/office/drawing/2014/main" id="{1129F341-0890-4352-8ECF-8AB4C01D6AF5}"/>
                    </a:ext>
                  </a:extLst>
                </p:cNvPr>
                <p:cNvSpPr txBox="1"/>
                <p:nvPr/>
              </p:nvSpPr>
              <p:spPr>
                <a:xfrm>
                  <a:off x="2771800" y="2595640"/>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81" name="TextovéPole 80">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771800" y="2595640"/>
                  <a:ext cx="187089" cy="261225"/>
                </a:xfrm>
                <a:prstGeom prst="rect">
                  <a:avLst/>
                </a:prstGeom>
                <a:blipFill>
                  <a:blip r:embed="rId9"/>
                  <a:stretch>
                    <a:fillRect l="-1333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50" name="TextovéPole 149">
                  <a:extLst>
                    <a:ext uri="{FF2B5EF4-FFF2-40B4-BE49-F238E27FC236}">
                      <a16:creationId xmlns:a16="http://schemas.microsoft.com/office/drawing/2014/main" id="{1129F341-0890-4352-8ECF-8AB4C01D6AF5}"/>
                    </a:ext>
                  </a:extLst>
                </p:cNvPr>
                <p:cNvSpPr txBox="1"/>
                <p:nvPr/>
              </p:nvSpPr>
              <p:spPr>
                <a:xfrm>
                  <a:off x="2211104" y="241320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83" name="TextovéPole 82">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211104" y="2413204"/>
                  <a:ext cx="187089" cy="261225"/>
                </a:xfrm>
                <a:prstGeom prst="rect">
                  <a:avLst/>
                </a:prstGeom>
                <a:blipFill>
                  <a:blip r:embed="rId10"/>
                  <a:stretch>
                    <a:fillRect l="-23333"/>
                  </a:stretch>
                </a:blipFill>
              </p:spPr>
              <p:txBody>
                <a:bodyPr/>
                <a:lstStyle/>
                <a:p>
                  <a:r>
                    <a:rPr lang="cs-CZ">
                      <a:noFill/>
                    </a:rPr>
                    <a:t> </a:t>
                  </a:r>
                </a:p>
              </p:txBody>
            </p:sp>
          </mc:Fallback>
        </mc:AlternateContent>
        <p:cxnSp>
          <p:nvCxnSpPr>
            <p:cNvPr id="151" name="Přímá spojnice 150"/>
            <p:cNvCxnSpPr/>
            <p:nvPr/>
          </p:nvCxnSpPr>
          <p:spPr>
            <a:xfrm>
              <a:off x="2267744" y="2579894"/>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2" name="Skupina 151"/>
          <p:cNvGrpSpPr/>
          <p:nvPr/>
        </p:nvGrpSpPr>
        <p:grpSpPr>
          <a:xfrm>
            <a:off x="3825632" y="1679620"/>
            <a:ext cx="1509854" cy="1247449"/>
            <a:chOff x="3681616" y="1392489"/>
            <a:chExt cx="1509854" cy="1247449"/>
          </a:xfrm>
        </p:grpSpPr>
        <p:cxnSp>
          <p:nvCxnSpPr>
            <p:cNvPr id="153" name="Přímá spojnice 152">
              <a:extLst>
                <a:ext uri="{FF2B5EF4-FFF2-40B4-BE49-F238E27FC236}">
                  <a16:creationId xmlns:a16="http://schemas.microsoft.com/office/drawing/2014/main" id="{1A8E3DAD-B6C4-40D4-9CE0-16917D2F95E3}"/>
                </a:ext>
              </a:extLst>
            </p:cNvPr>
            <p:cNvCxnSpPr/>
            <p:nvPr/>
          </p:nvCxnSpPr>
          <p:spPr>
            <a:xfrm>
              <a:off x="3748084" y="1580515"/>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4" name="Přímá spojnice 153">
              <a:extLst>
                <a:ext uri="{FF2B5EF4-FFF2-40B4-BE49-F238E27FC236}">
                  <a16:creationId xmlns:a16="http://schemas.microsoft.com/office/drawing/2014/main" id="{906A2621-6FF0-4E69-B93F-0FD3D7509E11}"/>
                </a:ext>
              </a:extLst>
            </p:cNvPr>
            <p:cNvCxnSpPr/>
            <p:nvPr/>
          </p:nvCxnSpPr>
          <p:spPr>
            <a:xfrm>
              <a:off x="4551262" y="2077520"/>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5" name="Přímá spojnice 154">
              <a:extLst>
                <a:ext uri="{FF2B5EF4-FFF2-40B4-BE49-F238E27FC236}">
                  <a16:creationId xmlns:a16="http://schemas.microsoft.com/office/drawing/2014/main" id="{366013F4-C598-4589-BCA9-4D63C7A09A98}"/>
                </a:ext>
              </a:extLst>
            </p:cNvPr>
            <p:cNvCxnSpPr/>
            <p:nvPr/>
          </p:nvCxnSpPr>
          <p:spPr>
            <a:xfrm>
              <a:off x="3758700" y="2413044"/>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6" name="TextovéPole 155">
              <a:extLst>
                <a:ext uri="{FF2B5EF4-FFF2-40B4-BE49-F238E27FC236}">
                  <a16:creationId xmlns:a16="http://schemas.microsoft.com/office/drawing/2014/main" id="{08463747-ADBE-47DD-BD10-8F53E0250636}"/>
                </a:ext>
              </a:extLst>
            </p:cNvPr>
            <p:cNvSpPr txBox="1"/>
            <p:nvPr/>
          </p:nvSpPr>
          <p:spPr>
            <a:xfrm>
              <a:off x="3681616" y="1392489"/>
              <a:ext cx="1509854" cy="240066"/>
            </a:xfrm>
            <a:prstGeom prst="rect">
              <a:avLst/>
            </a:prstGeom>
            <a:noFill/>
            <a:ln>
              <a:noFill/>
            </a:ln>
          </p:spPr>
          <p:txBody>
            <a:bodyPr wrap="square" rtlCol="0">
              <a:spAutoFit/>
            </a:bodyPr>
            <a:lstStyle/>
            <a:p>
              <a:pPr marL="0" lvl="2" algn="ctr">
                <a:lnSpc>
                  <a:spcPct val="80000"/>
                </a:lnSpc>
                <a:buClr>
                  <a:srgbClr val="7030A0"/>
                </a:buClr>
                <a:buSzPct val="80000"/>
              </a:pPr>
              <a:r>
                <a:rPr lang="cs-CZ" sz="1200" b="1" dirty="0" smtClean="0">
                  <a:latin typeface="Cambria Math" panose="02040503050406030204" pitchFamily="18" charset="0"/>
                  <a:ea typeface="Cambria Math" panose="02040503050406030204" pitchFamily="18" charset="0"/>
                  <a:sym typeface="Wingdings 2" panose="05020102010507070707" pitchFamily="18" charset="2"/>
                </a:rPr>
                <a:t>Long u</a:t>
              </a: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p-and-out call </a:t>
              </a:r>
              <a:endParaRPr lang="en-GB" sz="1200" b="1" dirty="0">
                <a:latin typeface="Cambria Math" panose="02040503050406030204" pitchFamily="18" charset="0"/>
                <a:ea typeface="Cambria Math" panose="02040503050406030204" pitchFamily="18" charset="0"/>
              </a:endParaRPr>
            </a:p>
          </p:txBody>
        </p:sp>
        <p:cxnSp>
          <p:nvCxnSpPr>
            <p:cNvPr id="157" name="Přímá spojnice 156">
              <a:extLst>
                <a:ext uri="{FF2B5EF4-FFF2-40B4-BE49-F238E27FC236}">
                  <a16:creationId xmlns:a16="http://schemas.microsoft.com/office/drawing/2014/main" id="{F1012CB4-74D9-4DC7-84BD-B0CB720F5659}"/>
                </a:ext>
              </a:extLst>
            </p:cNvPr>
            <p:cNvCxnSpPr/>
            <p:nvPr/>
          </p:nvCxnSpPr>
          <p:spPr>
            <a:xfrm>
              <a:off x="3754685" y="2420773"/>
              <a:ext cx="45707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8" name="Přímá spojnice 157">
              <a:extLst>
                <a:ext uri="{FF2B5EF4-FFF2-40B4-BE49-F238E27FC236}">
                  <a16:creationId xmlns:a16="http://schemas.microsoft.com/office/drawing/2014/main" id="{906A2621-6FF0-4E69-B93F-0FD3D7509E11}"/>
                </a:ext>
              </a:extLst>
            </p:cNvPr>
            <p:cNvCxnSpPr/>
            <p:nvPr/>
          </p:nvCxnSpPr>
          <p:spPr>
            <a:xfrm flipH="1">
              <a:off x="4211756" y="1675114"/>
              <a:ext cx="739911" cy="739913"/>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9" name="Přímá spojnice 158">
              <a:extLst>
                <a:ext uri="{FF2B5EF4-FFF2-40B4-BE49-F238E27FC236}">
                  <a16:creationId xmlns:a16="http://schemas.microsoft.com/office/drawing/2014/main" id="{906A2621-6FF0-4E69-B93F-0FD3D7509E11}"/>
                </a:ext>
              </a:extLst>
            </p:cNvPr>
            <p:cNvCxnSpPr/>
            <p:nvPr/>
          </p:nvCxnSpPr>
          <p:spPr>
            <a:xfrm flipH="1">
              <a:off x="4211960" y="2106709"/>
              <a:ext cx="314178" cy="314179"/>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0" name="Přímá spojnice 159">
              <a:extLst>
                <a:ext uri="{FF2B5EF4-FFF2-40B4-BE49-F238E27FC236}">
                  <a16:creationId xmlns:a16="http://schemas.microsoft.com/office/drawing/2014/main" id="{F1012CB4-74D9-4DC7-84BD-B0CB720F5659}"/>
                </a:ext>
              </a:extLst>
            </p:cNvPr>
            <p:cNvCxnSpPr/>
            <p:nvPr/>
          </p:nvCxnSpPr>
          <p:spPr>
            <a:xfrm>
              <a:off x="3757015" y="2081590"/>
              <a:ext cx="800498"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TextovéPole 160">
                  <a:extLst>
                    <a:ext uri="{FF2B5EF4-FFF2-40B4-BE49-F238E27FC236}">
                      <a16:creationId xmlns:a16="http://schemas.microsoft.com/office/drawing/2014/main" id="{1129F341-0890-4352-8ECF-8AB4C01D6AF5}"/>
                    </a:ext>
                  </a:extLst>
                </p:cNvPr>
                <p:cNvSpPr txBox="1"/>
                <p:nvPr/>
              </p:nvSpPr>
              <p:spPr>
                <a:xfrm>
                  <a:off x="4119345" y="237478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06" name="TextovéPole 10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119345" y="2374784"/>
                  <a:ext cx="187089" cy="261225"/>
                </a:xfrm>
                <a:prstGeom prst="rect">
                  <a:avLst/>
                </a:prstGeom>
                <a:blipFill>
                  <a:blip r:embed="rId11"/>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62" name="TextovéPole 161">
                  <a:extLst>
                    <a:ext uri="{FF2B5EF4-FFF2-40B4-BE49-F238E27FC236}">
                      <a16:creationId xmlns:a16="http://schemas.microsoft.com/office/drawing/2014/main" id="{1129F341-0890-4352-8ECF-8AB4C01D6AF5}"/>
                    </a:ext>
                  </a:extLst>
                </p:cNvPr>
                <p:cNvSpPr txBox="1"/>
                <p:nvPr/>
              </p:nvSpPr>
              <p:spPr>
                <a:xfrm>
                  <a:off x="4471570" y="2378713"/>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111" name="TextovéPole 110">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471570" y="2378713"/>
                  <a:ext cx="187089" cy="261225"/>
                </a:xfrm>
                <a:prstGeom prst="rect">
                  <a:avLst/>
                </a:prstGeom>
                <a:blipFill>
                  <a:blip r:embed="rId12"/>
                  <a:stretch>
                    <a:fillRect l="-967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63" name="TextovéPole 162">
                  <a:extLst>
                    <a:ext uri="{FF2B5EF4-FFF2-40B4-BE49-F238E27FC236}">
                      <a16:creationId xmlns:a16="http://schemas.microsoft.com/office/drawing/2014/main" id="{1129F341-0890-4352-8ECF-8AB4C01D6AF5}"/>
                    </a:ext>
                  </a:extLst>
                </p:cNvPr>
                <p:cNvSpPr txBox="1"/>
                <p:nvPr/>
              </p:nvSpPr>
              <p:spPr>
                <a:xfrm>
                  <a:off x="3910874" y="2193251"/>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120" name="TextovéPole 119">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910874" y="2193251"/>
                  <a:ext cx="187089" cy="261225"/>
                </a:xfrm>
                <a:prstGeom prst="rect">
                  <a:avLst/>
                </a:prstGeom>
                <a:blipFill>
                  <a:blip r:embed="rId13"/>
                  <a:stretch>
                    <a:fillRect l="-19355"/>
                  </a:stretch>
                </a:blipFill>
              </p:spPr>
              <p:txBody>
                <a:bodyPr/>
                <a:lstStyle/>
                <a:p>
                  <a:r>
                    <a:rPr lang="cs-CZ">
                      <a:noFill/>
                    </a:rPr>
                    <a:t> </a:t>
                  </a:r>
                </a:p>
              </p:txBody>
            </p:sp>
          </mc:Fallback>
        </mc:AlternateContent>
        <p:cxnSp>
          <p:nvCxnSpPr>
            <p:cNvPr id="164" name="Přímá spojnice 163"/>
            <p:cNvCxnSpPr/>
            <p:nvPr/>
          </p:nvCxnSpPr>
          <p:spPr>
            <a:xfrm>
              <a:off x="3967514" y="2359941"/>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Přímá spojnice 164">
              <a:extLst>
                <a:ext uri="{FF2B5EF4-FFF2-40B4-BE49-F238E27FC236}">
                  <a16:creationId xmlns:a16="http://schemas.microsoft.com/office/drawing/2014/main" id="{F1012CB4-74D9-4DC7-84BD-B0CB720F5659}"/>
                </a:ext>
              </a:extLst>
            </p:cNvPr>
            <p:cNvCxnSpPr/>
            <p:nvPr/>
          </p:nvCxnSpPr>
          <p:spPr>
            <a:xfrm>
              <a:off x="4542145" y="2418036"/>
              <a:ext cx="45707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89" name="Skupina 188"/>
          <p:cNvGrpSpPr/>
          <p:nvPr/>
        </p:nvGrpSpPr>
        <p:grpSpPr>
          <a:xfrm>
            <a:off x="1838804" y="3349372"/>
            <a:ext cx="1441400" cy="1244597"/>
            <a:chOff x="1653260" y="4833505"/>
            <a:chExt cx="1441400" cy="1244597"/>
          </a:xfrm>
        </p:grpSpPr>
        <p:cxnSp>
          <p:nvCxnSpPr>
            <p:cNvPr id="190" name="Přímá spojnice 189">
              <a:extLst>
                <a:ext uri="{FF2B5EF4-FFF2-40B4-BE49-F238E27FC236}">
                  <a16:creationId xmlns:a16="http://schemas.microsoft.com/office/drawing/2014/main" id="{1A8E3DAD-B6C4-40D4-9CE0-16917D2F95E3}"/>
                </a:ext>
              </a:extLst>
            </p:cNvPr>
            <p:cNvCxnSpPr/>
            <p:nvPr/>
          </p:nvCxnSpPr>
          <p:spPr>
            <a:xfrm>
              <a:off x="1691126" y="5021531"/>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1" name="Přímá spojnice 190">
              <a:extLst>
                <a:ext uri="{FF2B5EF4-FFF2-40B4-BE49-F238E27FC236}">
                  <a16:creationId xmlns:a16="http://schemas.microsoft.com/office/drawing/2014/main" id="{906A2621-6FF0-4E69-B93F-0FD3D7509E11}"/>
                </a:ext>
              </a:extLst>
            </p:cNvPr>
            <p:cNvCxnSpPr/>
            <p:nvPr/>
          </p:nvCxnSpPr>
          <p:spPr>
            <a:xfrm>
              <a:off x="2165000" y="5518536"/>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2" name="Přímá spojnice 191">
              <a:extLst>
                <a:ext uri="{FF2B5EF4-FFF2-40B4-BE49-F238E27FC236}">
                  <a16:creationId xmlns:a16="http://schemas.microsoft.com/office/drawing/2014/main" id="{366013F4-C598-4589-BCA9-4D63C7A09A98}"/>
                </a:ext>
              </a:extLst>
            </p:cNvPr>
            <p:cNvCxnSpPr/>
            <p:nvPr/>
          </p:nvCxnSpPr>
          <p:spPr>
            <a:xfrm>
              <a:off x="1701742" y="5854060"/>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3" name="TextovéPole 192">
              <a:extLst>
                <a:ext uri="{FF2B5EF4-FFF2-40B4-BE49-F238E27FC236}">
                  <a16:creationId xmlns:a16="http://schemas.microsoft.com/office/drawing/2014/main" id="{08463747-ADBE-47DD-BD10-8F53E0250636}"/>
                </a:ext>
              </a:extLst>
            </p:cNvPr>
            <p:cNvSpPr txBox="1"/>
            <p:nvPr/>
          </p:nvSpPr>
          <p:spPr>
            <a:xfrm>
              <a:off x="1653260" y="4833505"/>
              <a:ext cx="1441400" cy="240066"/>
            </a:xfrm>
            <a:prstGeom prst="rect">
              <a:avLst/>
            </a:prstGeom>
            <a:noFill/>
            <a:ln>
              <a:noFill/>
            </a:ln>
          </p:spPr>
          <p:txBody>
            <a:bodyPr wrap="square" rtlCol="0">
              <a:spAutoFit/>
            </a:bodyPr>
            <a:lstStyle/>
            <a:p>
              <a:pPr marL="0" lvl="2" algn="ctr">
                <a:lnSpc>
                  <a:spcPct val="80000"/>
                </a:lnSpc>
                <a:buClr>
                  <a:srgbClr val="7030A0"/>
                </a:buClr>
                <a:buSzPct val="80000"/>
              </a:pPr>
              <a:r>
                <a:rPr lang="cs-CZ" sz="1200" b="1" dirty="0" smtClean="0">
                  <a:latin typeface="Cambria Math" panose="02040503050406030204" pitchFamily="18" charset="0"/>
                  <a:ea typeface="Cambria Math" panose="02040503050406030204" pitchFamily="18" charset="0"/>
                  <a:sym typeface="Wingdings 2" panose="05020102010507070707" pitchFamily="18" charset="2"/>
                </a:rPr>
                <a:t>Long u</a:t>
              </a: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p-and-in put</a:t>
              </a:r>
              <a:endParaRPr lang="en-GB" sz="1200" b="1" dirty="0">
                <a:latin typeface="Cambria Math" panose="02040503050406030204" pitchFamily="18" charset="0"/>
                <a:ea typeface="Cambria Math" panose="02040503050406030204" pitchFamily="18" charset="0"/>
              </a:endParaRPr>
            </a:p>
          </p:txBody>
        </p:sp>
        <p:cxnSp>
          <p:nvCxnSpPr>
            <p:cNvPr id="194" name="Přímá spojnice 193">
              <a:extLst>
                <a:ext uri="{FF2B5EF4-FFF2-40B4-BE49-F238E27FC236}">
                  <a16:creationId xmlns:a16="http://schemas.microsoft.com/office/drawing/2014/main" id="{F1012CB4-74D9-4DC7-84BD-B0CB720F5659}"/>
                </a:ext>
              </a:extLst>
            </p:cNvPr>
            <p:cNvCxnSpPr/>
            <p:nvPr/>
          </p:nvCxnSpPr>
          <p:spPr>
            <a:xfrm>
              <a:off x="1697727" y="5861789"/>
              <a:ext cx="467273"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5" name="Přímá spojnice 194">
              <a:extLst>
                <a:ext uri="{FF2B5EF4-FFF2-40B4-BE49-F238E27FC236}">
                  <a16:creationId xmlns:a16="http://schemas.microsoft.com/office/drawing/2014/main" id="{906A2621-6FF0-4E69-B93F-0FD3D7509E11}"/>
                </a:ext>
              </a:extLst>
            </p:cNvPr>
            <p:cNvCxnSpPr/>
            <p:nvPr/>
          </p:nvCxnSpPr>
          <p:spPr>
            <a:xfrm flipH="1" flipV="1">
              <a:off x="1689966" y="5065461"/>
              <a:ext cx="790584" cy="790582"/>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6" name="Přímá spojnice 195">
              <a:extLst>
                <a:ext uri="{FF2B5EF4-FFF2-40B4-BE49-F238E27FC236}">
                  <a16:creationId xmlns:a16="http://schemas.microsoft.com/office/drawing/2014/main" id="{906A2621-6FF0-4E69-B93F-0FD3D7509E11}"/>
                </a:ext>
              </a:extLst>
            </p:cNvPr>
            <p:cNvCxnSpPr/>
            <p:nvPr/>
          </p:nvCxnSpPr>
          <p:spPr>
            <a:xfrm flipH="1" flipV="1">
              <a:off x="2171600" y="5536475"/>
              <a:ext cx="311210" cy="311208"/>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7" name="Přímá spojnice 196">
              <a:extLst>
                <a:ext uri="{FF2B5EF4-FFF2-40B4-BE49-F238E27FC236}">
                  <a16:creationId xmlns:a16="http://schemas.microsoft.com/office/drawing/2014/main" id="{F1012CB4-74D9-4DC7-84BD-B0CB720F5659}"/>
                </a:ext>
              </a:extLst>
            </p:cNvPr>
            <p:cNvCxnSpPr/>
            <p:nvPr/>
          </p:nvCxnSpPr>
          <p:spPr>
            <a:xfrm>
              <a:off x="1701104" y="5530290"/>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ovéPole 197">
                  <a:extLst>
                    <a:ext uri="{FF2B5EF4-FFF2-40B4-BE49-F238E27FC236}">
                      <a16:creationId xmlns:a16="http://schemas.microsoft.com/office/drawing/2014/main" id="{1129F341-0890-4352-8ECF-8AB4C01D6AF5}"/>
                    </a:ext>
                  </a:extLst>
                </p:cNvPr>
                <p:cNvSpPr txBox="1"/>
                <p:nvPr/>
              </p:nvSpPr>
              <p:spPr>
                <a:xfrm>
                  <a:off x="2411760" y="5812948"/>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72" name="TextovéPole 171">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411760" y="5812948"/>
                  <a:ext cx="187089" cy="261225"/>
                </a:xfrm>
                <a:prstGeom prst="rect">
                  <a:avLst/>
                </a:prstGeom>
                <a:blipFill>
                  <a:blip r:embed="rId16"/>
                  <a:stretch>
                    <a:fillRect l="-10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99" name="TextovéPole 198">
                  <a:extLst>
                    <a:ext uri="{FF2B5EF4-FFF2-40B4-BE49-F238E27FC236}">
                      <a16:creationId xmlns:a16="http://schemas.microsoft.com/office/drawing/2014/main" id="{1129F341-0890-4352-8ECF-8AB4C01D6AF5}"/>
                    </a:ext>
                  </a:extLst>
                </p:cNvPr>
                <p:cNvSpPr txBox="1"/>
                <p:nvPr/>
              </p:nvSpPr>
              <p:spPr>
                <a:xfrm>
                  <a:off x="2088339" y="581687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173" name="TextovéPole 172">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2088339" y="5816877"/>
                  <a:ext cx="187089" cy="261225"/>
                </a:xfrm>
                <a:prstGeom prst="rect">
                  <a:avLst/>
                </a:prstGeom>
                <a:blipFill>
                  <a:blip r:embed="rId9"/>
                  <a:stretch>
                    <a:fillRect l="-1333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00" name="TextovéPole 199">
                  <a:extLst>
                    <a:ext uri="{FF2B5EF4-FFF2-40B4-BE49-F238E27FC236}">
                      <a16:creationId xmlns:a16="http://schemas.microsoft.com/office/drawing/2014/main" id="{1129F341-0890-4352-8ECF-8AB4C01D6AF5}"/>
                    </a:ext>
                  </a:extLst>
                </p:cNvPr>
                <p:cNvSpPr txBox="1"/>
                <p:nvPr/>
              </p:nvSpPr>
              <p:spPr>
                <a:xfrm>
                  <a:off x="1853916" y="5634267"/>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174" name="TextovéPole 17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1853916" y="5634267"/>
                  <a:ext cx="187089" cy="261225"/>
                </a:xfrm>
                <a:prstGeom prst="rect">
                  <a:avLst/>
                </a:prstGeom>
                <a:blipFill>
                  <a:blip r:embed="rId13"/>
                  <a:stretch>
                    <a:fillRect l="-19355"/>
                  </a:stretch>
                </a:blipFill>
              </p:spPr>
              <p:txBody>
                <a:bodyPr/>
                <a:lstStyle/>
                <a:p>
                  <a:r>
                    <a:rPr lang="cs-CZ">
                      <a:noFill/>
                    </a:rPr>
                    <a:t> </a:t>
                  </a:r>
                </a:p>
              </p:txBody>
            </p:sp>
          </mc:Fallback>
        </mc:AlternateContent>
        <p:cxnSp>
          <p:nvCxnSpPr>
            <p:cNvPr id="201" name="Přímá spojnice 200"/>
            <p:cNvCxnSpPr/>
            <p:nvPr/>
          </p:nvCxnSpPr>
          <p:spPr>
            <a:xfrm>
              <a:off x="1910556" y="5800957"/>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2" name="Přímá spojnice 201">
              <a:extLst>
                <a:ext uri="{FF2B5EF4-FFF2-40B4-BE49-F238E27FC236}">
                  <a16:creationId xmlns:a16="http://schemas.microsoft.com/office/drawing/2014/main" id="{F1012CB4-74D9-4DC7-84BD-B0CB720F5659}"/>
                </a:ext>
              </a:extLst>
            </p:cNvPr>
            <p:cNvCxnSpPr/>
            <p:nvPr/>
          </p:nvCxnSpPr>
          <p:spPr>
            <a:xfrm>
              <a:off x="2483768" y="5854220"/>
              <a:ext cx="398965"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03" name="Skupina 202"/>
          <p:cNvGrpSpPr/>
          <p:nvPr/>
        </p:nvGrpSpPr>
        <p:grpSpPr>
          <a:xfrm>
            <a:off x="3859540" y="3349587"/>
            <a:ext cx="1543357" cy="1252092"/>
            <a:chOff x="3275856" y="4920707"/>
            <a:chExt cx="1543357" cy="1252092"/>
          </a:xfrm>
        </p:grpSpPr>
        <mc:AlternateContent xmlns:mc="http://schemas.openxmlformats.org/markup-compatibility/2006" xmlns:a14="http://schemas.microsoft.com/office/drawing/2010/main">
          <mc:Choice Requires="a14">
            <p:sp>
              <p:nvSpPr>
                <p:cNvPr id="204" name="TextovéPole 203">
                  <a:extLst>
                    <a:ext uri="{FF2B5EF4-FFF2-40B4-BE49-F238E27FC236}">
                      <a16:creationId xmlns:a16="http://schemas.microsoft.com/office/drawing/2014/main" id="{1129F341-0890-4352-8ECF-8AB4C01D6AF5}"/>
                    </a:ext>
                  </a:extLst>
                </p:cNvPr>
                <p:cNvSpPr txBox="1"/>
                <p:nvPr/>
              </p:nvSpPr>
              <p:spPr>
                <a:xfrm>
                  <a:off x="4034356" y="5907645"/>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204" name="TextovéPole 20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034356" y="5907645"/>
                  <a:ext cx="187089" cy="261225"/>
                </a:xfrm>
                <a:prstGeom prst="rect">
                  <a:avLst/>
                </a:prstGeom>
                <a:blipFill>
                  <a:blip r:embed="rId17"/>
                  <a:stretch>
                    <a:fillRect l="-10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05" name="TextovéPole 204">
                  <a:extLst>
                    <a:ext uri="{FF2B5EF4-FFF2-40B4-BE49-F238E27FC236}">
                      <a16:creationId xmlns:a16="http://schemas.microsoft.com/office/drawing/2014/main" id="{1129F341-0890-4352-8ECF-8AB4C01D6AF5}"/>
                    </a:ext>
                  </a:extLst>
                </p:cNvPr>
                <p:cNvSpPr txBox="1"/>
                <p:nvPr/>
              </p:nvSpPr>
              <p:spPr>
                <a:xfrm>
                  <a:off x="3710935" y="591157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205" name="TextovéPole 204">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710935" y="5911574"/>
                  <a:ext cx="187089" cy="261225"/>
                </a:xfrm>
                <a:prstGeom prst="rect">
                  <a:avLst/>
                </a:prstGeom>
                <a:blipFill>
                  <a:blip r:embed="rId18"/>
                  <a:stretch>
                    <a:fillRect l="-9677"/>
                  </a:stretch>
                </a:blipFill>
              </p:spPr>
              <p:txBody>
                <a:bodyPr/>
                <a:lstStyle/>
                <a:p>
                  <a:r>
                    <a:rPr lang="cs-CZ">
                      <a:noFill/>
                    </a:rPr>
                    <a:t> </a:t>
                  </a:r>
                </a:p>
              </p:txBody>
            </p:sp>
          </mc:Fallback>
        </mc:AlternateContent>
        <p:grpSp>
          <p:nvGrpSpPr>
            <p:cNvPr id="206" name="Skupina 205"/>
            <p:cNvGrpSpPr/>
            <p:nvPr/>
          </p:nvGrpSpPr>
          <p:grpSpPr>
            <a:xfrm>
              <a:off x="3275856" y="4920707"/>
              <a:ext cx="1543357" cy="1160002"/>
              <a:chOff x="3275856" y="4920707"/>
              <a:chExt cx="1543357" cy="1160002"/>
            </a:xfrm>
          </p:grpSpPr>
          <p:cxnSp>
            <p:nvCxnSpPr>
              <p:cNvPr id="207" name="Přímá spojnice 206">
                <a:extLst>
                  <a:ext uri="{FF2B5EF4-FFF2-40B4-BE49-F238E27FC236}">
                    <a16:creationId xmlns:a16="http://schemas.microsoft.com/office/drawing/2014/main" id="{1A8E3DAD-B6C4-40D4-9CE0-16917D2F95E3}"/>
                  </a:ext>
                </a:extLst>
              </p:cNvPr>
              <p:cNvCxnSpPr/>
              <p:nvPr/>
            </p:nvCxnSpPr>
            <p:spPr>
              <a:xfrm>
                <a:off x="3313722" y="5108733"/>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Přímá spojnice 207">
                <a:extLst>
                  <a:ext uri="{FF2B5EF4-FFF2-40B4-BE49-F238E27FC236}">
                    <a16:creationId xmlns:a16="http://schemas.microsoft.com/office/drawing/2014/main" id="{906A2621-6FF0-4E69-B93F-0FD3D7509E11}"/>
                  </a:ext>
                </a:extLst>
              </p:cNvPr>
              <p:cNvCxnSpPr/>
              <p:nvPr/>
            </p:nvCxnSpPr>
            <p:spPr>
              <a:xfrm>
                <a:off x="3787596" y="5605738"/>
                <a:ext cx="0" cy="350811"/>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Přímá spojnice 208">
                <a:extLst>
                  <a:ext uri="{FF2B5EF4-FFF2-40B4-BE49-F238E27FC236}">
                    <a16:creationId xmlns:a16="http://schemas.microsoft.com/office/drawing/2014/main" id="{366013F4-C598-4589-BCA9-4D63C7A09A98}"/>
                  </a:ext>
                </a:extLst>
              </p:cNvPr>
              <p:cNvCxnSpPr/>
              <p:nvPr/>
            </p:nvCxnSpPr>
            <p:spPr>
              <a:xfrm>
                <a:off x="3324338" y="5941262"/>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0" name="TextovéPole 209">
                <a:extLst>
                  <a:ext uri="{FF2B5EF4-FFF2-40B4-BE49-F238E27FC236}">
                    <a16:creationId xmlns:a16="http://schemas.microsoft.com/office/drawing/2014/main" id="{08463747-ADBE-47DD-BD10-8F53E0250636}"/>
                  </a:ext>
                </a:extLst>
              </p:cNvPr>
              <p:cNvSpPr txBox="1"/>
              <p:nvPr/>
            </p:nvSpPr>
            <p:spPr>
              <a:xfrm>
                <a:off x="3275856" y="4920707"/>
                <a:ext cx="1543357" cy="240066"/>
              </a:xfrm>
              <a:prstGeom prst="rect">
                <a:avLst/>
              </a:prstGeom>
              <a:noFill/>
              <a:ln>
                <a:noFill/>
              </a:ln>
            </p:spPr>
            <p:txBody>
              <a:bodyPr wrap="square" rtlCol="0">
                <a:spAutoFit/>
              </a:bodyPr>
              <a:lstStyle/>
              <a:p>
                <a:pPr marL="0" lvl="2" algn="ctr">
                  <a:lnSpc>
                    <a:spcPct val="80000"/>
                  </a:lnSpc>
                  <a:buClr>
                    <a:srgbClr val="7030A0"/>
                  </a:buClr>
                  <a:buSzPct val="80000"/>
                </a:pPr>
                <a:r>
                  <a:rPr lang="cs-CZ" sz="1200" b="1" dirty="0" smtClean="0">
                    <a:latin typeface="Cambria Math" panose="02040503050406030204" pitchFamily="18" charset="0"/>
                    <a:ea typeface="Cambria Math" panose="02040503050406030204" pitchFamily="18" charset="0"/>
                    <a:sym typeface="Wingdings 2" panose="05020102010507070707" pitchFamily="18" charset="2"/>
                  </a:rPr>
                  <a:t>Long u</a:t>
                </a: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p-and-out put</a:t>
                </a:r>
                <a:endParaRPr lang="en-GB" sz="1200" b="1" dirty="0">
                  <a:latin typeface="Cambria Math" panose="02040503050406030204" pitchFamily="18" charset="0"/>
                  <a:ea typeface="Cambria Math" panose="02040503050406030204" pitchFamily="18" charset="0"/>
                </a:endParaRPr>
              </a:p>
            </p:txBody>
          </p:sp>
          <p:cxnSp>
            <p:nvCxnSpPr>
              <p:cNvPr id="211" name="Přímá spojnice 210">
                <a:extLst>
                  <a:ext uri="{FF2B5EF4-FFF2-40B4-BE49-F238E27FC236}">
                    <a16:creationId xmlns:a16="http://schemas.microsoft.com/office/drawing/2014/main" id="{906A2621-6FF0-4E69-B93F-0FD3D7509E11}"/>
                  </a:ext>
                </a:extLst>
              </p:cNvPr>
              <p:cNvCxnSpPr/>
              <p:nvPr/>
            </p:nvCxnSpPr>
            <p:spPr>
              <a:xfrm flipH="1" flipV="1">
                <a:off x="3312562" y="5152663"/>
                <a:ext cx="790584" cy="790582"/>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2" name="Přímá spojnice 211">
                <a:extLst>
                  <a:ext uri="{FF2B5EF4-FFF2-40B4-BE49-F238E27FC236}">
                    <a16:creationId xmlns:a16="http://schemas.microsoft.com/office/drawing/2014/main" id="{906A2621-6FF0-4E69-B93F-0FD3D7509E11}"/>
                  </a:ext>
                </a:extLst>
              </p:cNvPr>
              <p:cNvCxnSpPr/>
              <p:nvPr/>
            </p:nvCxnSpPr>
            <p:spPr>
              <a:xfrm flipH="1" flipV="1">
                <a:off x="3336577" y="5168393"/>
                <a:ext cx="443460" cy="443457"/>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3" name="Přímá spojnice 212">
                <a:extLst>
                  <a:ext uri="{FF2B5EF4-FFF2-40B4-BE49-F238E27FC236}">
                    <a16:creationId xmlns:a16="http://schemas.microsoft.com/office/drawing/2014/main" id="{F1012CB4-74D9-4DC7-84BD-B0CB720F5659}"/>
                  </a:ext>
                </a:extLst>
              </p:cNvPr>
              <p:cNvCxnSpPr/>
              <p:nvPr/>
            </p:nvCxnSpPr>
            <p:spPr>
              <a:xfrm>
                <a:off x="3323700" y="5617492"/>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4" name="TextovéPole 213">
                    <a:extLst>
                      <a:ext uri="{FF2B5EF4-FFF2-40B4-BE49-F238E27FC236}">
                        <a16:creationId xmlns:a16="http://schemas.microsoft.com/office/drawing/2014/main" id="{1129F341-0890-4352-8ECF-8AB4C01D6AF5}"/>
                      </a:ext>
                    </a:extLst>
                  </p:cNvPr>
                  <p:cNvSpPr txBox="1"/>
                  <p:nvPr/>
                </p:nvSpPr>
                <p:spPr>
                  <a:xfrm>
                    <a:off x="3476512" y="5721469"/>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214" name="TextovéPole 213">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476512" y="5721469"/>
                    <a:ext cx="187089" cy="261225"/>
                  </a:xfrm>
                  <a:prstGeom prst="rect">
                    <a:avLst/>
                  </a:prstGeom>
                  <a:blipFill>
                    <a:blip r:embed="rId19"/>
                    <a:stretch>
                      <a:fillRect l="-19355"/>
                    </a:stretch>
                  </a:blipFill>
                </p:spPr>
                <p:txBody>
                  <a:bodyPr/>
                  <a:lstStyle/>
                  <a:p>
                    <a:r>
                      <a:rPr lang="cs-CZ">
                        <a:noFill/>
                      </a:rPr>
                      <a:t> </a:t>
                    </a:r>
                  </a:p>
                </p:txBody>
              </p:sp>
            </mc:Fallback>
          </mc:AlternateContent>
          <p:cxnSp>
            <p:nvCxnSpPr>
              <p:cNvPr id="215" name="Přímá spojnice 214"/>
              <p:cNvCxnSpPr/>
              <p:nvPr/>
            </p:nvCxnSpPr>
            <p:spPr>
              <a:xfrm>
                <a:off x="3533152" y="5888159"/>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6" name="Přímá spojnice 215">
                <a:extLst>
                  <a:ext uri="{FF2B5EF4-FFF2-40B4-BE49-F238E27FC236}">
                    <a16:creationId xmlns:a16="http://schemas.microsoft.com/office/drawing/2014/main" id="{F1012CB4-74D9-4DC7-84BD-B0CB720F5659}"/>
                  </a:ext>
                </a:extLst>
              </p:cNvPr>
              <p:cNvCxnSpPr/>
              <p:nvPr/>
            </p:nvCxnSpPr>
            <p:spPr>
              <a:xfrm>
                <a:off x="3798076" y="5941422"/>
                <a:ext cx="707253"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17" name="Skupina 216"/>
          <p:cNvGrpSpPr/>
          <p:nvPr/>
        </p:nvGrpSpPr>
        <p:grpSpPr>
          <a:xfrm>
            <a:off x="6196995" y="3341752"/>
            <a:ext cx="1543357" cy="1239376"/>
            <a:chOff x="3275856" y="4920707"/>
            <a:chExt cx="1543357" cy="1239376"/>
          </a:xfrm>
        </p:grpSpPr>
        <mc:AlternateContent xmlns:mc="http://schemas.openxmlformats.org/markup-compatibility/2006" xmlns:a14="http://schemas.microsoft.com/office/drawing/2010/main">
          <mc:Choice Requires="a14">
            <p:sp>
              <p:nvSpPr>
                <p:cNvPr id="218" name="TextovéPole 217">
                  <a:extLst>
                    <a:ext uri="{FF2B5EF4-FFF2-40B4-BE49-F238E27FC236}">
                      <a16:creationId xmlns:a16="http://schemas.microsoft.com/office/drawing/2014/main" id="{1129F341-0890-4352-8ECF-8AB4C01D6AF5}"/>
                    </a:ext>
                  </a:extLst>
                </p:cNvPr>
                <p:cNvSpPr txBox="1"/>
                <p:nvPr/>
              </p:nvSpPr>
              <p:spPr>
                <a:xfrm>
                  <a:off x="4034356" y="5894929"/>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218" name="TextovéPole 217">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034356" y="5894929"/>
                  <a:ext cx="187089" cy="261225"/>
                </a:xfrm>
                <a:prstGeom prst="rect">
                  <a:avLst/>
                </a:prstGeom>
                <a:blipFill>
                  <a:blip r:embed="rId17"/>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19" name="TextovéPole 218">
                  <a:extLst>
                    <a:ext uri="{FF2B5EF4-FFF2-40B4-BE49-F238E27FC236}">
                      <a16:creationId xmlns:a16="http://schemas.microsoft.com/office/drawing/2014/main" id="{1129F341-0890-4352-8ECF-8AB4C01D6AF5}"/>
                    </a:ext>
                  </a:extLst>
                </p:cNvPr>
                <p:cNvSpPr txBox="1"/>
                <p:nvPr/>
              </p:nvSpPr>
              <p:spPr>
                <a:xfrm>
                  <a:off x="3703315" y="5898858"/>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219" name="TextovéPole 218">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703315" y="5898858"/>
                  <a:ext cx="187089" cy="261225"/>
                </a:xfrm>
                <a:prstGeom prst="rect">
                  <a:avLst/>
                </a:prstGeom>
                <a:blipFill>
                  <a:blip r:embed="rId20"/>
                  <a:stretch>
                    <a:fillRect l="-13333"/>
                  </a:stretch>
                </a:blipFill>
              </p:spPr>
              <p:txBody>
                <a:bodyPr/>
                <a:lstStyle/>
                <a:p>
                  <a:r>
                    <a:rPr lang="cs-CZ">
                      <a:noFill/>
                    </a:rPr>
                    <a:t> </a:t>
                  </a:r>
                </a:p>
              </p:txBody>
            </p:sp>
          </mc:Fallback>
        </mc:AlternateContent>
        <p:grpSp>
          <p:nvGrpSpPr>
            <p:cNvPr id="220" name="Skupina 219"/>
            <p:cNvGrpSpPr/>
            <p:nvPr/>
          </p:nvGrpSpPr>
          <p:grpSpPr>
            <a:xfrm>
              <a:off x="3275856" y="4920707"/>
              <a:ext cx="1543357" cy="1160002"/>
              <a:chOff x="3275856" y="4920707"/>
              <a:chExt cx="1543357" cy="1160002"/>
            </a:xfrm>
          </p:grpSpPr>
          <p:cxnSp>
            <p:nvCxnSpPr>
              <p:cNvPr id="221" name="Přímá spojnice 220">
                <a:extLst>
                  <a:ext uri="{FF2B5EF4-FFF2-40B4-BE49-F238E27FC236}">
                    <a16:creationId xmlns:a16="http://schemas.microsoft.com/office/drawing/2014/main" id="{1A8E3DAD-B6C4-40D4-9CE0-16917D2F95E3}"/>
                  </a:ext>
                </a:extLst>
              </p:cNvPr>
              <p:cNvCxnSpPr/>
              <p:nvPr/>
            </p:nvCxnSpPr>
            <p:spPr>
              <a:xfrm>
                <a:off x="3313722" y="5108733"/>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3" name="Přímá spojnice 222">
                <a:extLst>
                  <a:ext uri="{FF2B5EF4-FFF2-40B4-BE49-F238E27FC236}">
                    <a16:creationId xmlns:a16="http://schemas.microsoft.com/office/drawing/2014/main" id="{366013F4-C598-4589-BCA9-4D63C7A09A98}"/>
                  </a:ext>
                </a:extLst>
              </p:cNvPr>
              <p:cNvCxnSpPr/>
              <p:nvPr/>
            </p:nvCxnSpPr>
            <p:spPr>
              <a:xfrm>
                <a:off x="3324338" y="5941262"/>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4" name="TextovéPole 223">
                <a:extLst>
                  <a:ext uri="{FF2B5EF4-FFF2-40B4-BE49-F238E27FC236}">
                    <a16:creationId xmlns:a16="http://schemas.microsoft.com/office/drawing/2014/main" id="{08463747-ADBE-47DD-BD10-8F53E0250636}"/>
                  </a:ext>
                </a:extLst>
              </p:cNvPr>
              <p:cNvSpPr txBox="1"/>
              <p:nvPr/>
            </p:nvSpPr>
            <p:spPr>
              <a:xfrm>
                <a:off x="3275856" y="4920707"/>
                <a:ext cx="1543357" cy="240066"/>
              </a:xfrm>
              <a:prstGeom prst="rect">
                <a:avLst/>
              </a:prstGeom>
              <a:noFill/>
              <a:ln>
                <a:noFill/>
              </a:ln>
            </p:spPr>
            <p:txBody>
              <a:bodyPr wrap="square" rtlCol="0">
                <a:spAutoFit/>
              </a:bodyPr>
              <a:lstStyle/>
              <a:p>
                <a:pPr marL="0" lvl="2" algn="ctr">
                  <a:lnSpc>
                    <a:spcPct val="80000"/>
                  </a:lnSpc>
                  <a:buClr>
                    <a:srgbClr val="7030A0"/>
                  </a:buClr>
                  <a:buSzPct val="80000"/>
                </a:pPr>
                <a:r>
                  <a:rPr lang="cs-CZ" sz="1200" b="1" dirty="0" smtClean="0">
                    <a:latin typeface="Cambria Math" panose="02040503050406030204" pitchFamily="18" charset="0"/>
                    <a:ea typeface="Cambria Math" panose="02040503050406030204" pitchFamily="18" charset="0"/>
                    <a:sym typeface="Wingdings 2" panose="05020102010507070707" pitchFamily="18" charset="2"/>
                  </a:rPr>
                  <a:t>Long </a:t>
                </a: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put</a:t>
                </a:r>
                <a:endParaRPr lang="en-GB" sz="1200" b="1" dirty="0">
                  <a:latin typeface="Cambria Math" panose="02040503050406030204" pitchFamily="18" charset="0"/>
                  <a:ea typeface="Cambria Math" panose="02040503050406030204" pitchFamily="18" charset="0"/>
                </a:endParaRPr>
              </a:p>
            </p:txBody>
          </p:sp>
          <p:cxnSp>
            <p:nvCxnSpPr>
              <p:cNvPr id="225" name="Přímá spojnice 224">
                <a:extLst>
                  <a:ext uri="{FF2B5EF4-FFF2-40B4-BE49-F238E27FC236}">
                    <a16:creationId xmlns:a16="http://schemas.microsoft.com/office/drawing/2014/main" id="{906A2621-6FF0-4E69-B93F-0FD3D7509E11}"/>
                  </a:ext>
                </a:extLst>
              </p:cNvPr>
              <p:cNvCxnSpPr/>
              <p:nvPr/>
            </p:nvCxnSpPr>
            <p:spPr>
              <a:xfrm flipH="1" flipV="1">
                <a:off x="3312562" y="5152663"/>
                <a:ext cx="790584" cy="790582"/>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6" name="Přímá spojnice 225">
                <a:extLst>
                  <a:ext uri="{FF2B5EF4-FFF2-40B4-BE49-F238E27FC236}">
                    <a16:creationId xmlns:a16="http://schemas.microsoft.com/office/drawing/2014/main" id="{906A2621-6FF0-4E69-B93F-0FD3D7509E11}"/>
                  </a:ext>
                </a:extLst>
              </p:cNvPr>
              <p:cNvCxnSpPr/>
              <p:nvPr/>
            </p:nvCxnSpPr>
            <p:spPr>
              <a:xfrm flipH="1" flipV="1">
                <a:off x="3321337" y="5160774"/>
                <a:ext cx="784291" cy="784285"/>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7" name="Přímá spojnice 226">
                <a:extLst>
                  <a:ext uri="{FF2B5EF4-FFF2-40B4-BE49-F238E27FC236}">
                    <a16:creationId xmlns:a16="http://schemas.microsoft.com/office/drawing/2014/main" id="{F1012CB4-74D9-4DC7-84BD-B0CB720F5659}"/>
                  </a:ext>
                </a:extLst>
              </p:cNvPr>
              <p:cNvCxnSpPr/>
              <p:nvPr/>
            </p:nvCxnSpPr>
            <p:spPr>
              <a:xfrm>
                <a:off x="3323700" y="5617492"/>
                <a:ext cx="463896"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8" name="TextovéPole 227">
                    <a:extLst>
                      <a:ext uri="{FF2B5EF4-FFF2-40B4-BE49-F238E27FC236}">
                        <a16:creationId xmlns:a16="http://schemas.microsoft.com/office/drawing/2014/main" id="{1129F341-0890-4352-8ECF-8AB4C01D6AF5}"/>
                      </a:ext>
                    </a:extLst>
                  </p:cNvPr>
                  <p:cNvSpPr txBox="1"/>
                  <p:nvPr/>
                </p:nvSpPr>
                <p:spPr>
                  <a:xfrm>
                    <a:off x="3476512" y="5721469"/>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228" name="TextovéPole 227">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476512" y="5721469"/>
                    <a:ext cx="187089" cy="261225"/>
                  </a:xfrm>
                  <a:prstGeom prst="rect">
                    <a:avLst/>
                  </a:prstGeom>
                  <a:blipFill>
                    <a:blip r:embed="rId21"/>
                    <a:stretch>
                      <a:fillRect l="-19355"/>
                    </a:stretch>
                  </a:blipFill>
                </p:spPr>
                <p:txBody>
                  <a:bodyPr/>
                  <a:lstStyle/>
                  <a:p>
                    <a:r>
                      <a:rPr lang="cs-CZ">
                        <a:noFill/>
                      </a:rPr>
                      <a:t> </a:t>
                    </a:r>
                  </a:p>
                </p:txBody>
              </p:sp>
            </mc:Fallback>
          </mc:AlternateContent>
          <p:cxnSp>
            <p:nvCxnSpPr>
              <p:cNvPr id="229" name="Přímá spojnice 228"/>
              <p:cNvCxnSpPr/>
              <p:nvPr/>
            </p:nvCxnSpPr>
            <p:spPr>
              <a:xfrm>
                <a:off x="3533152" y="5888159"/>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0" name="Přímá spojnice 229">
                <a:extLst>
                  <a:ext uri="{FF2B5EF4-FFF2-40B4-BE49-F238E27FC236}">
                    <a16:creationId xmlns:a16="http://schemas.microsoft.com/office/drawing/2014/main" id="{F1012CB4-74D9-4DC7-84BD-B0CB720F5659}"/>
                  </a:ext>
                </a:extLst>
              </p:cNvPr>
              <p:cNvCxnSpPr/>
              <p:nvPr/>
            </p:nvCxnSpPr>
            <p:spPr>
              <a:xfrm>
                <a:off x="4089100" y="5941422"/>
                <a:ext cx="418302"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3" name="Skupina 12"/>
          <p:cNvGrpSpPr/>
          <p:nvPr/>
        </p:nvGrpSpPr>
        <p:grpSpPr>
          <a:xfrm>
            <a:off x="6158490" y="1674520"/>
            <a:ext cx="1509854" cy="1247449"/>
            <a:chOff x="6158490" y="1674520"/>
            <a:chExt cx="1509854" cy="1247449"/>
          </a:xfrm>
        </p:grpSpPr>
        <p:grpSp>
          <p:nvGrpSpPr>
            <p:cNvPr id="175" name="Skupina 174"/>
            <p:cNvGrpSpPr/>
            <p:nvPr/>
          </p:nvGrpSpPr>
          <p:grpSpPr>
            <a:xfrm>
              <a:off x="6158490" y="1674520"/>
              <a:ext cx="1509854" cy="1247449"/>
              <a:chOff x="3681616" y="1392489"/>
              <a:chExt cx="1509854" cy="1247449"/>
            </a:xfrm>
          </p:grpSpPr>
          <p:cxnSp>
            <p:nvCxnSpPr>
              <p:cNvPr id="176" name="Přímá spojnice 175">
                <a:extLst>
                  <a:ext uri="{FF2B5EF4-FFF2-40B4-BE49-F238E27FC236}">
                    <a16:creationId xmlns:a16="http://schemas.microsoft.com/office/drawing/2014/main" id="{1A8E3DAD-B6C4-40D4-9CE0-16917D2F95E3}"/>
                  </a:ext>
                </a:extLst>
              </p:cNvPr>
              <p:cNvCxnSpPr/>
              <p:nvPr/>
            </p:nvCxnSpPr>
            <p:spPr>
              <a:xfrm>
                <a:off x="3748084" y="1580515"/>
                <a:ext cx="0" cy="971976"/>
              </a:xfrm>
              <a:prstGeom prst="line">
                <a:avLst/>
              </a:prstGeom>
              <a:ln w="63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Přímá spojnice 177">
                <a:extLst>
                  <a:ext uri="{FF2B5EF4-FFF2-40B4-BE49-F238E27FC236}">
                    <a16:creationId xmlns:a16="http://schemas.microsoft.com/office/drawing/2014/main" id="{366013F4-C598-4589-BCA9-4D63C7A09A98}"/>
                  </a:ext>
                </a:extLst>
              </p:cNvPr>
              <p:cNvCxnSpPr/>
              <p:nvPr/>
            </p:nvCxnSpPr>
            <p:spPr>
              <a:xfrm>
                <a:off x="3758700" y="2413044"/>
                <a:ext cx="1245348" cy="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9" name="TextovéPole 178">
                <a:extLst>
                  <a:ext uri="{FF2B5EF4-FFF2-40B4-BE49-F238E27FC236}">
                    <a16:creationId xmlns:a16="http://schemas.microsoft.com/office/drawing/2014/main" id="{08463747-ADBE-47DD-BD10-8F53E0250636}"/>
                  </a:ext>
                </a:extLst>
              </p:cNvPr>
              <p:cNvSpPr txBox="1"/>
              <p:nvPr/>
            </p:nvSpPr>
            <p:spPr>
              <a:xfrm>
                <a:off x="3681616" y="1392489"/>
                <a:ext cx="1509854" cy="240066"/>
              </a:xfrm>
              <a:prstGeom prst="rect">
                <a:avLst/>
              </a:prstGeom>
              <a:noFill/>
              <a:ln>
                <a:noFill/>
              </a:ln>
            </p:spPr>
            <p:txBody>
              <a:bodyPr wrap="square" rtlCol="0">
                <a:spAutoFit/>
              </a:bodyPr>
              <a:lstStyle/>
              <a:p>
                <a:pPr marL="0" lvl="2" algn="ctr">
                  <a:lnSpc>
                    <a:spcPct val="80000"/>
                  </a:lnSpc>
                  <a:buClr>
                    <a:srgbClr val="7030A0"/>
                  </a:buClr>
                  <a:buSzPct val="80000"/>
                </a:pPr>
                <a:r>
                  <a:rPr lang="cs-CZ" sz="1200" b="1" dirty="0" smtClean="0">
                    <a:latin typeface="Cambria Math" panose="02040503050406030204" pitchFamily="18" charset="0"/>
                    <a:ea typeface="Cambria Math" panose="02040503050406030204" pitchFamily="18" charset="0"/>
                    <a:sym typeface="Wingdings 2" panose="05020102010507070707" pitchFamily="18" charset="2"/>
                  </a:rPr>
                  <a:t>Long </a:t>
                </a:r>
                <a:r>
                  <a:rPr lang="en-GB" sz="1200" b="1" dirty="0" smtClean="0">
                    <a:latin typeface="Cambria Math" panose="02040503050406030204" pitchFamily="18" charset="0"/>
                    <a:ea typeface="Cambria Math" panose="02040503050406030204" pitchFamily="18" charset="0"/>
                    <a:sym typeface="Wingdings 2" panose="05020102010507070707" pitchFamily="18" charset="2"/>
                  </a:rPr>
                  <a:t>call </a:t>
                </a:r>
                <a:endParaRPr lang="en-GB" sz="1200" b="1" dirty="0">
                  <a:latin typeface="Cambria Math" panose="02040503050406030204" pitchFamily="18" charset="0"/>
                  <a:ea typeface="Cambria Math" panose="02040503050406030204" pitchFamily="18" charset="0"/>
                </a:endParaRPr>
              </a:p>
            </p:txBody>
          </p:sp>
          <p:cxnSp>
            <p:nvCxnSpPr>
              <p:cNvPr id="180" name="Přímá spojnice 179">
                <a:extLst>
                  <a:ext uri="{FF2B5EF4-FFF2-40B4-BE49-F238E27FC236}">
                    <a16:creationId xmlns:a16="http://schemas.microsoft.com/office/drawing/2014/main" id="{F1012CB4-74D9-4DC7-84BD-B0CB720F5659}"/>
                  </a:ext>
                </a:extLst>
              </p:cNvPr>
              <p:cNvCxnSpPr/>
              <p:nvPr/>
            </p:nvCxnSpPr>
            <p:spPr>
              <a:xfrm>
                <a:off x="3754685" y="2420773"/>
                <a:ext cx="457071" cy="0"/>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1" name="Přímá spojnice 180">
                <a:extLst>
                  <a:ext uri="{FF2B5EF4-FFF2-40B4-BE49-F238E27FC236}">
                    <a16:creationId xmlns:a16="http://schemas.microsoft.com/office/drawing/2014/main" id="{906A2621-6FF0-4E69-B93F-0FD3D7509E11}"/>
                  </a:ext>
                </a:extLst>
              </p:cNvPr>
              <p:cNvCxnSpPr/>
              <p:nvPr/>
            </p:nvCxnSpPr>
            <p:spPr>
              <a:xfrm flipH="1">
                <a:off x="4211756" y="1675114"/>
                <a:ext cx="739911" cy="739913"/>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2" name="Přímá spojnice 181">
                <a:extLst>
                  <a:ext uri="{FF2B5EF4-FFF2-40B4-BE49-F238E27FC236}">
                    <a16:creationId xmlns:a16="http://schemas.microsoft.com/office/drawing/2014/main" id="{906A2621-6FF0-4E69-B93F-0FD3D7509E11}"/>
                  </a:ext>
                </a:extLst>
              </p:cNvPr>
              <p:cNvCxnSpPr/>
              <p:nvPr/>
            </p:nvCxnSpPr>
            <p:spPr>
              <a:xfrm flipH="1">
                <a:off x="4211960" y="1688735"/>
                <a:ext cx="732151" cy="732153"/>
              </a:xfrm>
              <a:prstGeom prst="line">
                <a:avLst/>
              </a:prstGeom>
              <a:ln w="31750">
                <a:solidFill>
                  <a:srgbClr val="C00000"/>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3" name="Přímá spojnice 182">
                <a:extLst>
                  <a:ext uri="{FF2B5EF4-FFF2-40B4-BE49-F238E27FC236}">
                    <a16:creationId xmlns:a16="http://schemas.microsoft.com/office/drawing/2014/main" id="{F1012CB4-74D9-4DC7-84BD-B0CB720F5659}"/>
                  </a:ext>
                </a:extLst>
              </p:cNvPr>
              <p:cNvCxnSpPr/>
              <p:nvPr/>
            </p:nvCxnSpPr>
            <p:spPr>
              <a:xfrm>
                <a:off x="3757015" y="2081590"/>
                <a:ext cx="800498" cy="0"/>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4" name="TextovéPole 183">
                    <a:extLst>
                      <a:ext uri="{FF2B5EF4-FFF2-40B4-BE49-F238E27FC236}">
                        <a16:creationId xmlns:a16="http://schemas.microsoft.com/office/drawing/2014/main" id="{1129F341-0890-4352-8ECF-8AB4C01D6AF5}"/>
                      </a:ext>
                    </a:extLst>
                  </p:cNvPr>
                  <p:cNvSpPr txBox="1"/>
                  <p:nvPr/>
                </p:nvSpPr>
                <p:spPr>
                  <a:xfrm>
                    <a:off x="4119345" y="2374784"/>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𝑋</m:t>
                          </m:r>
                        </m:oMath>
                      </m:oMathPara>
                    </a14:m>
                    <a:endParaRPr lang="en-GB" sz="1100" i="1" baseline="-25000" dirty="0"/>
                  </a:p>
                </p:txBody>
              </p:sp>
            </mc:Choice>
            <mc:Fallback xmlns="">
              <p:sp>
                <p:nvSpPr>
                  <p:cNvPr id="106" name="TextovéPole 105">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119345" y="2374784"/>
                    <a:ext cx="187089" cy="261225"/>
                  </a:xfrm>
                  <a:prstGeom prst="rect">
                    <a:avLst/>
                  </a:prstGeom>
                  <a:blipFill>
                    <a:blip r:embed="rId11"/>
                    <a:stretch>
                      <a:fillRect l="-645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5" name="TextovéPole 184">
                    <a:extLst>
                      <a:ext uri="{FF2B5EF4-FFF2-40B4-BE49-F238E27FC236}">
                        <a16:creationId xmlns:a16="http://schemas.microsoft.com/office/drawing/2014/main" id="{1129F341-0890-4352-8ECF-8AB4C01D6AF5}"/>
                      </a:ext>
                    </a:extLst>
                  </p:cNvPr>
                  <p:cNvSpPr txBox="1"/>
                  <p:nvPr/>
                </p:nvSpPr>
                <p:spPr>
                  <a:xfrm>
                    <a:off x="4471570" y="2378713"/>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𝐵</m:t>
                          </m:r>
                        </m:oMath>
                      </m:oMathPara>
                    </a14:m>
                    <a:endParaRPr lang="en-GB" sz="1100" i="1" baseline="-25000" dirty="0"/>
                  </a:p>
                </p:txBody>
              </p:sp>
            </mc:Choice>
            <mc:Fallback xmlns="">
              <p:sp>
                <p:nvSpPr>
                  <p:cNvPr id="111" name="TextovéPole 110">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4471570" y="2378713"/>
                    <a:ext cx="187089" cy="261225"/>
                  </a:xfrm>
                  <a:prstGeom prst="rect">
                    <a:avLst/>
                  </a:prstGeom>
                  <a:blipFill>
                    <a:blip r:embed="rId12"/>
                    <a:stretch>
                      <a:fillRect l="-967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6" name="TextovéPole 185">
                    <a:extLst>
                      <a:ext uri="{FF2B5EF4-FFF2-40B4-BE49-F238E27FC236}">
                        <a16:creationId xmlns:a16="http://schemas.microsoft.com/office/drawing/2014/main" id="{1129F341-0890-4352-8ECF-8AB4C01D6AF5}"/>
                      </a:ext>
                    </a:extLst>
                  </p:cNvPr>
                  <p:cNvSpPr txBox="1"/>
                  <p:nvPr/>
                </p:nvSpPr>
                <p:spPr>
                  <a:xfrm>
                    <a:off x="3910874" y="2193251"/>
                    <a:ext cx="187089" cy="261225"/>
                  </a:xfrm>
                  <a:prstGeom prst="rect">
                    <a:avLst/>
                  </a:prstGeom>
                  <a:noFill/>
                </p:spPr>
                <p:txBody>
                  <a:bodyPr wrap="square" lIns="0" r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𝑆</m:t>
                              </m:r>
                            </m:e>
                            <m:sub>
                              <m:r>
                                <a:rPr lang="en-GB" sz="1100" b="0" i="1" smtClean="0">
                                  <a:latin typeface="Cambria Math" panose="02040503050406030204" pitchFamily="18" charset="0"/>
                                </a:rPr>
                                <m:t>0</m:t>
                              </m:r>
                            </m:sub>
                          </m:sSub>
                        </m:oMath>
                      </m:oMathPara>
                    </a14:m>
                    <a:endParaRPr lang="en-GB" sz="1100" i="1" baseline="-25000" dirty="0"/>
                  </a:p>
                </p:txBody>
              </p:sp>
            </mc:Choice>
            <mc:Fallback xmlns="">
              <p:sp>
                <p:nvSpPr>
                  <p:cNvPr id="120" name="TextovéPole 119">
                    <a:extLst>
                      <a:ext uri="{FF2B5EF4-FFF2-40B4-BE49-F238E27FC236}">
                        <a16:creationId xmlns:a16="http://schemas.microsoft.com/office/drawing/2014/main" id="{1129F341-0890-4352-8ECF-8AB4C01D6AF5}"/>
                      </a:ext>
                    </a:extLst>
                  </p:cNvPr>
                  <p:cNvSpPr txBox="1">
                    <a:spLocks noRot="1" noChangeAspect="1" noMove="1" noResize="1" noEditPoints="1" noAdjustHandles="1" noChangeArrowheads="1" noChangeShapeType="1" noTextEdit="1"/>
                  </p:cNvSpPr>
                  <p:nvPr/>
                </p:nvSpPr>
                <p:spPr>
                  <a:xfrm>
                    <a:off x="3910874" y="2193251"/>
                    <a:ext cx="187089" cy="261225"/>
                  </a:xfrm>
                  <a:prstGeom prst="rect">
                    <a:avLst/>
                  </a:prstGeom>
                  <a:blipFill>
                    <a:blip r:embed="rId13"/>
                    <a:stretch>
                      <a:fillRect l="-19355"/>
                    </a:stretch>
                  </a:blipFill>
                </p:spPr>
                <p:txBody>
                  <a:bodyPr/>
                  <a:lstStyle/>
                  <a:p>
                    <a:r>
                      <a:rPr lang="cs-CZ">
                        <a:noFill/>
                      </a:rPr>
                      <a:t> </a:t>
                    </a:r>
                  </a:p>
                </p:txBody>
              </p:sp>
            </mc:Fallback>
          </mc:AlternateContent>
          <p:cxnSp>
            <p:nvCxnSpPr>
              <p:cNvPr id="187" name="Přímá spojnice 186"/>
              <p:cNvCxnSpPr/>
              <p:nvPr/>
            </p:nvCxnSpPr>
            <p:spPr>
              <a:xfrm>
                <a:off x="3967514" y="2359941"/>
                <a:ext cx="0" cy="110806"/>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231" name="Přímá spojnice 230">
              <a:extLst>
                <a:ext uri="{FF2B5EF4-FFF2-40B4-BE49-F238E27FC236}">
                  <a16:creationId xmlns:a16="http://schemas.microsoft.com/office/drawing/2014/main" id="{906A2621-6FF0-4E69-B93F-0FD3D7509E11}"/>
                </a:ext>
              </a:extLst>
            </p:cNvPr>
            <p:cNvCxnSpPr/>
            <p:nvPr/>
          </p:nvCxnSpPr>
          <p:spPr>
            <a:xfrm>
              <a:off x="7020272" y="2348880"/>
              <a:ext cx="0" cy="350811"/>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232" name="Přímá spojnice 231">
            <a:extLst>
              <a:ext uri="{FF2B5EF4-FFF2-40B4-BE49-F238E27FC236}">
                <a16:creationId xmlns:a16="http://schemas.microsoft.com/office/drawing/2014/main" id="{906A2621-6FF0-4E69-B93F-0FD3D7509E11}"/>
              </a:ext>
            </a:extLst>
          </p:cNvPr>
          <p:cNvCxnSpPr/>
          <p:nvPr/>
        </p:nvCxnSpPr>
        <p:spPr>
          <a:xfrm>
            <a:off x="6690712" y="4051490"/>
            <a:ext cx="0" cy="318919"/>
          </a:xfrm>
          <a:prstGeom prst="line">
            <a:avLst/>
          </a:prstGeom>
          <a:ln w="12700">
            <a:solidFill>
              <a:schemeClr val="tx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3" name="TextovéPole 232">
            <a:extLst>
              <a:ext uri="{FF2B5EF4-FFF2-40B4-BE49-F238E27FC236}">
                <a16:creationId xmlns:a16="http://schemas.microsoft.com/office/drawing/2014/main" id="{05FC8A4A-3761-4383-881C-9096ADBF4AD7}"/>
              </a:ext>
            </a:extLst>
          </p:cNvPr>
          <p:cNvSpPr txBox="1"/>
          <p:nvPr/>
        </p:nvSpPr>
        <p:spPr>
          <a:xfrm>
            <a:off x="1516926" y="4926271"/>
            <a:ext cx="5963996"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long down-and-in call &amp; long down-and-out call = long call</a:t>
            </a:r>
            <a:endParaRPr lang="en-GB" sz="1600" dirty="0">
              <a:latin typeface="Cambria Math" panose="02040503050406030204" pitchFamily="18" charset="0"/>
              <a:ea typeface="Cambria Math" panose="02040503050406030204" pitchFamily="18" charset="0"/>
            </a:endParaRPr>
          </a:p>
        </p:txBody>
      </p:sp>
      <p:sp>
        <p:nvSpPr>
          <p:cNvPr id="234" name="TextovéPole 233">
            <a:extLst>
              <a:ext uri="{FF2B5EF4-FFF2-40B4-BE49-F238E27FC236}">
                <a16:creationId xmlns:a16="http://schemas.microsoft.com/office/drawing/2014/main" id="{05FC8A4A-3761-4383-881C-9096ADBF4AD7}"/>
              </a:ext>
            </a:extLst>
          </p:cNvPr>
          <p:cNvSpPr txBox="1"/>
          <p:nvPr/>
        </p:nvSpPr>
        <p:spPr>
          <a:xfrm>
            <a:off x="1516928" y="5189726"/>
            <a:ext cx="5911613"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dirty="0" smtClean="0">
                <a:latin typeface="Cambria Math" panose="02040503050406030204" pitchFamily="18" charset="0"/>
                <a:ea typeface="Cambria Math" panose="02040503050406030204" pitchFamily="18" charset="0"/>
              </a:rPr>
              <a:t>long down-and-in put &amp; long down-and-out put = long put</a:t>
            </a:r>
            <a:endParaRPr lang="en-GB" sz="1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8754632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2" presetClass="entr" presetSubtype="8" fill="hold" grpId="0" nodeType="withEffect">
                                  <p:stCondLst>
                                    <p:cond delay="1250"/>
                                  </p:stCondLst>
                                  <p:iterate type="lt">
                                    <p:tmPct val="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izzLeft.wav"/>
                                        </p:tgtEl>
                                      </p:cMediaNode>
                                    </p:audio>
                                  </p:subTnLst>
                                </p:cTn>
                              </p:par>
                            </p:childTnLst>
                          </p:cTn>
                        </p:par>
                        <p:par>
                          <p:cTn id="45" fill="hold">
                            <p:stCondLst>
                              <p:cond delay="1750"/>
                            </p:stCondLst>
                            <p:childTnLst>
                              <p:par>
                                <p:cTn id="46" presetID="2" presetClass="entr" presetSubtype="1" fill="hold" grpId="2" nodeType="afterEffect">
                                  <p:stCondLst>
                                    <p:cond delay="500"/>
                                  </p:stCondLst>
                                  <p:iterate type="lt">
                                    <p:tmPct val="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childTnLst>
                          </p:cTn>
                        </p:par>
                        <p:par>
                          <p:cTn id="50" fill="hold">
                            <p:stCondLst>
                              <p:cond delay="2750"/>
                            </p:stCondLst>
                            <p:childTnLst>
                              <p:par>
                                <p:cTn id="51" presetID="1" presetClass="entr" presetSubtype="0" fill="hold" grpId="3" nodeType="afterEffect">
                                  <p:stCondLst>
                                    <p:cond delay="0"/>
                                  </p:stCondLst>
                                  <p:iterate type="lt">
                                    <p:tmAbs val="0"/>
                                  </p:iterate>
                                  <p:childTnLst>
                                    <p:set>
                                      <p:cBhvr>
                                        <p:cTn id="52" dur="1" fill="hold">
                                          <p:stCondLst>
                                            <p:cond delay="1099"/>
                                          </p:stCondLst>
                                        </p:cTn>
                                        <p:tgtEl>
                                          <p:spTgt spid="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pL01S02_Headline.wav"/>
                                        </p:tgtEl>
                                      </p:cMediaNode>
                                    </p:audio>
                                  </p:subTnLst>
                                </p:cTn>
                              </p:par>
                              <p:par>
                                <p:cTn id="53" presetID="9"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par>
                          <p:cTn id="56" fill="hold">
                            <p:stCondLst>
                              <p:cond delay="3850"/>
                            </p:stCondLst>
                            <p:childTnLst>
                              <p:par>
                                <p:cTn id="57" presetID="34" presetClass="emph" presetSubtype="0" fill="hold" grpId="0" nodeType="afterEffect">
                                  <p:stCondLst>
                                    <p:cond delay="0"/>
                                  </p:stCondLst>
                                  <p:iterate type="lt">
                                    <p:tmPct val="10000"/>
                                  </p:iterate>
                                  <p:childTnLst>
                                    <p:animMotion origin="layout" path="M -0.00104 2.96296E-6 L -2.77778E-6 -0.04815 " pathEditMode="relative" rAng="0" ptsTypes="AA">
                                      <p:cBhvr>
                                        <p:cTn id="58" dur="250" accel="50000" decel="50000" autoRev="1" fill="hold">
                                          <p:stCondLst>
                                            <p:cond delay="0"/>
                                          </p:stCondLst>
                                        </p:cTn>
                                        <p:tgtEl>
                                          <p:spTgt spid="4"/>
                                        </p:tgtEl>
                                        <p:attrNameLst>
                                          <p:attrName>ppt_x</p:attrName>
                                          <p:attrName>ppt_y</p:attrName>
                                        </p:attrNameLst>
                                      </p:cBhvr>
                                      <p:rCtr x="52" y="-2407"/>
                                    </p:animMotion>
                                    <p:animRot by="1500000">
                                      <p:cBhvr>
                                        <p:cTn id="59" dur="125" fill="hold">
                                          <p:stCondLst>
                                            <p:cond delay="0"/>
                                          </p:stCondLst>
                                        </p:cTn>
                                        <p:tgtEl>
                                          <p:spTgt spid="4"/>
                                        </p:tgtEl>
                                        <p:attrNameLst>
                                          <p:attrName>r</p:attrName>
                                        </p:attrNameLst>
                                      </p:cBhvr>
                                    </p:animRot>
                                    <p:animRot by="-1500000">
                                      <p:cBhvr>
                                        <p:cTn id="60" dur="125" fill="hold">
                                          <p:stCondLst>
                                            <p:cond delay="125"/>
                                          </p:stCondLst>
                                        </p:cTn>
                                        <p:tgtEl>
                                          <p:spTgt spid="4"/>
                                        </p:tgtEl>
                                        <p:attrNameLst>
                                          <p:attrName>r</p:attrName>
                                        </p:attrNameLst>
                                      </p:cBhvr>
                                    </p:animRot>
                                    <p:animRot by="-1500000">
                                      <p:cBhvr>
                                        <p:cTn id="61" dur="125" fill="hold">
                                          <p:stCondLst>
                                            <p:cond delay="250"/>
                                          </p:stCondLst>
                                        </p:cTn>
                                        <p:tgtEl>
                                          <p:spTgt spid="4"/>
                                        </p:tgtEl>
                                        <p:attrNameLst>
                                          <p:attrName>r</p:attrName>
                                        </p:attrNameLst>
                                      </p:cBhvr>
                                    </p:animRot>
                                    <p:animRot by="1500000">
                                      <p:cBhvr>
                                        <p:cTn id="62" dur="125" fill="hold">
                                          <p:stCondLst>
                                            <p:cond delay="375"/>
                                          </p:stCondLst>
                                        </p:cTn>
                                        <p:tgtEl>
                                          <p:spTgt spid="4"/>
                                        </p:tgtEl>
                                        <p:attrNameLst>
                                          <p:attrName>r</p:attrName>
                                        </p:attrNameLst>
                                      </p:cBhvr>
                                    </p:animRot>
                                  </p:childTnLst>
                                </p:cTn>
                              </p:par>
                              <p:par>
                                <p:cTn id="63" presetID="1" presetClass="entr" presetSubtype="0" fill="hold" grpId="1" nodeType="withEffect">
                                  <p:stCondLst>
                                    <p:cond delay="0"/>
                                  </p:stCondLst>
                                  <p:iterate type="lt">
                                    <p:tmAbs val="0"/>
                                  </p:iterate>
                                  <p:childTnLst>
                                    <p:set>
                                      <p:cBhvr>
                                        <p:cTn id="64" dur="1" fill="hold">
                                          <p:stCondLst>
                                            <p:cond delay="7199"/>
                                          </p:stCondLst>
                                        </p:cTn>
                                        <p:tgtEl>
                                          <p:spTgt spid="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pL01S02_Clip_1.wav"/>
                                        </p:tgtEl>
                                      </p:cMediaNode>
                                    </p:audio>
                                  </p:subTnLst>
                                </p:cTn>
                              </p:par>
                              <p:par>
                                <p:cTn id="65" presetID="64" presetClass="path" presetSubtype="0" accel="50000" decel="50000" fill="hold" nodeType="withEffect">
                                  <p:stCondLst>
                                    <p:cond delay="0"/>
                                  </p:stCondLst>
                                  <p:childTnLst>
                                    <p:animMotion origin="layout" path="M 0.10868 0.04351 L 0.10642 -0.13843 " pathEditMode="fixed" rAng="0" ptsTypes="AA">
                                      <p:cBhvr>
                                        <p:cTn id="66" dur="1000" fill="hold"/>
                                        <p:tgtEl>
                                          <p:spTgt spid="35"/>
                                        </p:tgtEl>
                                        <p:attrNameLst>
                                          <p:attrName>ppt_x</p:attrName>
                                          <p:attrName>ppt_y</p:attrName>
                                        </p:attrNameLst>
                                      </p:cBhvr>
                                      <p:rCtr x="-122" y="-9097"/>
                                    </p:animMotion>
                                  </p:childTnLst>
                                </p:cTn>
                              </p:par>
                              <p:par>
                                <p:cTn id="67" presetID="64" presetClass="path" presetSubtype="0" accel="50000" decel="50000" fill="hold" nodeType="withEffect">
                                  <p:stCondLst>
                                    <p:cond delay="0"/>
                                  </p:stCondLst>
                                  <p:childTnLst>
                                    <p:animMotion origin="layout" path="M 0.10799 0.04237 L 0.10574 -0.2375 " pathEditMode="fixed" rAng="0" ptsTypes="AA">
                                      <p:cBhvr>
                                        <p:cTn id="68" dur="1000" fill="hold"/>
                                        <p:tgtEl>
                                          <p:spTgt spid="45"/>
                                        </p:tgtEl>
                                        <p:attrNameLst>
                                          <p:attrName>ppt_x</p:attrName>
                                          <p:attrName>ppt_y</p:attrName>
                                        </p:attrNameLst>
                                      </p:cBhvr>
                                      <p:rCtr x="-122" y="-14005"/>
                                    </p:animMotion>
                                  </p:childTnLst>
                                </p:cTn>
                              </p:par>
                            </p:childTnLst>
                          </p:cTn>
                        </p:par>
                        <p:par>
                          <p:cTn id="69" fill="hold">
                            <p:stCondLst>
                              <p:cond delay="11050"/>
                            </p:stCondLst>
                            <p:childTnLst>
                              <p:par>
                                <p:cTn id="70" presetID="2" presetClass="exit" presetSubtype="4" fill="hold" nodeType="afterEffect">
                                  <p:stCondLst>
                                    <p:cond delay="0"/>
                                  </p:stCondLst>
                                  <p:childTnLst>
                                    <p:anim calcmode="lin" valueType="num">
                                      <p:cBhvr additive="base">
                                        <p:cTn id="71" dur="500"/>
                                        <p:tgtEl>
                                          <p:spTgt spid="35"/>
                                        </p:tgtEl>
                                        <p:attrNameLst>
                                          <p:attrName>ppt_x</p:attrName>
                                        </p:attrNameLst>
                                      </p:cBhvr>
                                      <p:tavLst>
                                        <p:tav tm="0">
                                          <p:val>
                                            <p:strVal val="ppt_x"/>
                                          </p:val>
                                        </p:tav>
                                        <p:tav tm="100000">
                                          <p:val>
                                            <p:strVal val="ppt_x"/>
                                          </p:val>
                                        </p:tav>
                                      </p:tavLst>
                                    </p:anim>
                                    <p:anim calcmode="lin" valueType="num">
                                      <p:cBhvr additive="base">
                                        <p:cTn id="72" dur="500"/>
                                        <p:tgtEl>
                                          <p:spTgt spid="35"/>
                                        </p:tgtEl>
                                        <p:attrNameLst>
                                          <p:attrName>ppt_y</p:attrName>
                                        </p:attrNameLst>
                                      </p:cBhvr>
                                      <p:tavLst>
                                        <p:tav tm="0">
                                          <p:val>
                                            <p:strVal val="ppt_y"/>
                                          </p:val>
                                        </p:tav>
                                        <p:tav tm="100000">
                                          <p:val>
                                            <p:strVal val="1+ppt_h/2"/>
                                          </p:val>
                                        </p:tav>
                                      </p:tavLst>
                                    </p:anim>
                                    <p:set>
                                      <p:cBhvr>
                                        <p:cTn id="73" dur="1" fill="hold">
                                          <p:stCondLst>
                                            <p:cond delay="499"/>
                                          </p:stCondLst>
                                        </p:cTn>
                                        <p:tgtEl>
                                          <p:spTgt spid="35"/>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par>
                          <p:cTn id="78" fill="hold">
                            <p:stCondLst>
                              <p:cond delay="11550"/>
                            </p:stCondLst>
                            <p:childTnLst>
                              <p:par>
                                <p:cTn id="79" presetID="22" presetClass="entr" presetSubtype="8" fill="hold" grpId="0" nodeType="afterEffect">
                                  <p:stCondLst>
                                    <p:cond delay="0"/>
                                  </p:stCondLst>
                                  <p:iterate type="lt">
                                    <p:tmPct val="10000"/>
                                  </p:iterate>
                                  <p:childTnLst>
                                    <p:set>
                                      <p:cBhvr>
                                        <p:cTn id="80" dur="1" fill="hold">
                                          <p:stCondLst>
                                            <p:cond delay="0"/>
                                          </p:stCondLst>
                                        </p:cTn>
                                        <p:tgtEl>
                                          <p:spTgt spid="59"/>
                                        </p:tgtEl>
                                        <p:attrNameLst>
                                          <p:attrName>style.visibility</p:attrName>
                                        </p:attrNameLst>
                                      </p:cBhvr>
                                      <p:to>
                                        <p:strVal val="visible"/>
                                      </p:to>
                                    </p:set>
                                    <p:animEffect transition="in" filter="wipe(left)">
                                      <p:cBhvr>
                                        <p:cTn id="81" dur="500"/>
                                        <p:tgtEl>
                                          <p:spTgt spid="59"/>
                                        </p:tgtEl>
                                      </p:cBhvr>
                                    </p:animEffect>
                                  </p:childTnLst>
                                </p:cTn>
                              </p:par>
                              <p:par>
                                <p:cTn id="82" presetID="1" presetClass="entr" presetSubtype="0" fill="hold" grpId="1" nodeType="withEffect">
                                  <p:stCondLst>
                                    <p:cond delay="0"/>
                                  </p:stCondLst>
                                  <p:iterate type="lt">
                                    <p:tmAbs val="0"/>
                                  </p:iterate>
                                  <p:childTnLst>
                                    <p:set>
                                      <p:cBhvr>
                                        <p:cTn id="83" dur="1" fill="hold">
                                          <p:stCondLst>
                                            <p:cond delay="11999"/>
                                          </p:stCondLst>
                                        </p:cTn>
                                        <p:tgtEl>
                                          <p:spTgt spid="5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cpL01S02_Clip_2_1.wav"/>
                                        </p:tgtEl>
                                      </p:cMediaNode>
                                    </p:audio>
                                  </p:subTnLst>
                                </p:cTn>
                              </p:par>
                              <p:par>
                                <p:cTn id="84" presetID="9" presetClass="entr" presetSubtype="0" fill="hold" grpId="2"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dissolve">
                                      <p:cBhvr>
                                        <p:cTn id="86" dur="500"/>
                                        <p:tgtEl>
                                          <p:spTgt spid="16"/>
                                        </p:tgtEl>
                                      </p:cBhvr>
                                    </p:animEffect>
                                  </p:childTnLst>
                                </p:cTn>
                              </p:par>
                              <p:par>
                                <p:cTn id="87" presetID="64" presetClass="path" presetSubtype="0" accel="50000" decel="50000" fill="hold" nodeType="withEffect">
                                  <p:stCondLst>
                                    <p:cond delay="0"/>
                                  </p:stCondLst>
                                  <p:childTnLst>
                                    <p:animMotion origin="layout" path="M 0.02986 0.04004 L 0.0276 -0.1419 " pathEditMode="relative" rAng="0" ptsTypes="AA">
                                      <p:cBhvr>
                                        <p:cTn id="88" dur="1000" fill="hold"/>
                                        <p:tgtEl>
                                          <p:spTgt spid="40"/>
                                        </p:tgtEl>
                                        <p:attrNameLst>
                                          <p:attrName>ppt_x</p:attrName>
                                          <p:attrName>ppt_y</p:attrName>
                                        </p:attrNameLst>
                                      </p:cBhvr>
                                      <p:rCtr x="-122" y="-9097"/>
                                    </p:animMotion>
                                  </p:childTnLst>
                                </p:cTn>
                              </p:par>
                              <p:par>
                                <p:cTn id="89" presetID="64" presetClass="path" presetSubtype="0" accel="50000" decel="50000" fill="hold" nodeType="withEffect">
                                  <p:stCondLst>
                                    <p:cond delay="0"/>
                                  </p:stCondLst>
                                  <p:childTnLst>
                                    <p:animMotion origin="layout" path="M 0.02847 0.04329 L 0.02621 -0.23657 " pathEditMode="fixed" rAng="0" ptsTypes="AA">
                                      <p:cBhvr>
                                        <p:cTn id="90" dur="1000" fill="hold"/>
                                        <p:tgtEl>
                                          <p:spTgt spid="53"/>
                                        </p:tgtEl>
                                        <p:attrNameLst>
                                          <p:attrName>ppt_x</p:attrName>
                                          <p:attrName>ppt_y</p:attrName>
                                        </p:attrNameLst>
                                      </p:cBhvr>
                                      <p:rCtr x="-122" y="-14005"/>
                                    </p:animMotion>
                                  </p:childTnLst>
                                </p:cTn>
                              </p:par>
                            </p:childTnLst>
                          </p:cTn>
                        </p:par>
                        <p:par>
                          <p:cTn id="91" fill="hold">
                            <p:stCondLst>
                              <p:cond delay="23550"/>
                            </p:stCondLst>
                            <p:childTnLst>
                              <p:par>
                                <p:cTn id="92" presetID="2" presetClass="exit" presetSubtype="4" fill="hold" nodeType="afterEffect">
                                  <p:stCondLst>
                                    <p:cond delay="0"/>
                                  </p:stCondLst>
                                  <p:childTnLst>
                                    <p:anim calcmode="lin" valueType="num">
                                      <p:cBhvr additive="base">
                                        <p:cTn id="93" dur="500"/>
                                        <p:tgtEl>
                                          <p:spTgt spid="40"/>
                                        </p:tgtEl>
                                        <p:attrNameLst>
                                          <p:attrName>ppt_x</p:attrName>
                                        </p:attrNameLst>
                                      </p:cBhvr>
                                      <p:tavLst>
                                        <p:tav tm="0">
                                          <p:val>
                                            <p:strVal val="ppt_x"/>
                                          </p:val>
                                        </p:tav>
                                        <p:tav tm="100000">
                                          <p:val>
                                            <p:strVal val="ppt_x"/>
                                          </p:val>
                                        </p:tav>
                                      </p:tavLst>
                                    </p:anim>
                                    <p:anim calcmode="lin" valueType="num">
                                      <p:cBhvr additive="base">
                                        <p:cTn id="94" dur="500"/>
                                        <p:tgtEl>
                                          <p:spTgt spid="40"/>
                                        </p:tgtEl>
                                        <p:attrNameLst>
                                          <p:attrName>ppt_y</p:attrName>
                                        </p:attrNameLst>
                                      </p:cBhvr>
                                      <p:tavLst>
                                        <p:tav tm="0">
                                          <p:val>
                                            <p:strVal val="ppt_y"/>
                                          </p:val>
                                        </p:tav>
                                        <p:tav tm="100000">
                                          <p:val>
                                            <p:strVal val="1+ppt_h/2"/>
                                          </p:val>
                                        </p:tav>
                                      </p:tavLst>
                                    </p:anim>
                                    <p:set>
                                      <p:cBhvr>
                                        <p:cTn id="95" dur="1" fill="hold">
                                          <p:stCondLst>
                                            <p:cond delay="499"/>
                                          </p:stCondLst>
                                        </p:cTn>
                                        <p:tgtEl>
                                          <p:spTgt spid="40"/>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53"/>
                                        </p:tgtEl>
                                        <p:attrNameLst>
                                          <p:attrName>ppt_x</p:attrName>
                                        </p:attrNameLst>
                                      </p:cBhvr>
                                      <p:tavLst>
                                        <p:tav tm="0">
                                          <p:val>
                                            <p:strVal val="ppt_x"/>
                                          </p:val>
                                        </p:tav>
                                        <p:tav tm="100000">
                                          <p:val>
                                            <p:strVal val="ppt_x"/>
                                          </p:val>
                                        </p:tav>
                                      </p:tavLst>
                                    </p:anim>
                                    <p:anim calcmode="lin" valueType="num">
                                      <p:cBhvr additive="base">
                                        <p:cTn id="98" dur="500"/>
                                        <p:tgtEl>
                                          <p:spTgt spid="53"/>
                                        </p:tgtEl>
                                        <p:attrNameLst>
                                          <p:attrName>ppt_y</p:attrName>
                                        </p:attrNameLst>
                                      </p:cBhvr>
                                      <p:tavLst>
                                        <p:tav tm="0">
                                          <p:val>
                                            <p:strVal val="ppt_y"/>
                                          </p:val>
                                        </p:tav>
                                        <p:tav tm="100000">
                                          <p:val>
                                            <p:strVal val="1+ppt_h/2"/>
                                          </p:val>
                                        </p:tav>
                                      </p:tavLst>
                                    </p:anim>
                                    <p:set>
                                      <p:cBhvr>
                                        <p:cTn id="99" dur="1" fill="hold">
                                          <p:stCondLst>
                                            <p:cond delay="499"/>
                                          </p:stCondLst>
                                        </p:cTn>
                                        <p:tgtEl>
                                          <p:spTgt spid="53"/>
                                        </p:tgtEl>
                                        <p:attrNameLst>
                                          <p:attrName>style.visibility</p:attrName>
                                        </p:attrNameLst>
                                      </p:cBhvr>
                                      <p:to>
                                        <p:strVal val="hidden"/>
                                      </p:to>
                                    </p:set>
                                  </p:childTnLst>
                                </p:cTn>
                              </p:par>
                              <p:par>
                                <p:cTn id="100" presetID="64" presetClass="path" presetSubtype="0" accel="50000" decel="50000" fill="hold" nodeType="withEffect">
                                  <p:stCondLst>
                                    <p:cond delay="0"/>
                                  </p:stCondLst>
                                  <p:childTnLst>
                                    <p:animMotion origin="layout" path="M 0.01025 0.04166 L 0.00799 -0.14028 " pathEditMode="relative" rAng="0" ptsTypes="AA">
                                      <p:cBhvr>
                                        <p:cTn id="101" dur="1000" fill="hold"/>
                                        <p:tgtEl>
                                          <p:spTgt spid="41"/>
                                        </p:tgtEl>
                                        <p:attrNameLst>
                                          <p:attrName>ppt_x</p:attrName>
                                          <p:attrName>ppt_y</p:attrName>
                                        </p:attrNameLst>
                                      </p:cBhvr>
                                      <p:rCtr x="-122" y="-9097"/>
                                    </p:animMotion>
                                  </p:childTnLst>
                                </p:cTn>
                              </p:par>
                              <p:par>
                                <p:cTn id="102" presetID="64" presetClass="path" presetSubtype="0" accel="50000" decel="50000" fill="hold" nodeType="withEffect">
                                  <p:stCondLst>
                                    <p:cond delay="0"/>
                                  </p:stCondLst>
                                  <p:childTnLst>
                                    <p:animMotion origin="layout" path="M 0.00868 0.04237 L 0.00643 -0.2375 " pathEditMode="fixed" rAng="0" ptsTypes="AA">
                                      <p:cBhvr>
                                        <p:cTn id="103" dur="1000" fill="hold"/>
                                        <p:tgtEl>
                                          <p:spTgt spid="54"/>
                                        </p:tgtEl>
                                        <p:attrNameLst>
                                          <p:attrName>ppt_x</p:attrName>
                                          <p:attrName>ppt_y</p:attrName>
                                        </p:attrNameLst>
                                      </p:cBhvr>
                                      <p:rCtr x="-122" y="-14005"/>
                                    </p:animMotion>
                                  </p:childTnLst>
                                </p:cTn>
                              </p:par>
                            </p:childTnLst>
                          </p:cTn>
                        </p:par>
                        <p:par>
                          <p:cTn id="104" fill="hold">
                            <p:stCondLst>
                              <p:cond delay="24550"/>
                            </p:stCondLst>
                            <p:childTnLst>
                              <p:par>
                                <p:cTn id="105" presetID="2" presetClass="exit" presetSubtype="4" fill="hold" nodeType="afterEffect">
                                  <p:stCondLst>
                                    <p:cond delay="0"/>
                                  </p:stCondLst>
                                  <p:childTnLst>
                                    <p:anim calcmode="lin" valueType="num">
                                      <p:cBhvr additive="base">
                                        <p:cTn id="106" dur="500"/>
                                        <p:tgtEl>
                                          <p:spTgt spid="41"/>
                                        </p:tgtEl>
                                        <p:attrNameLst>
                                          <p:attrName>ppt_x</p:attrName>
                                        </p:attrNameLst>
                                      </p:cBhvr>
                                      <p:tavLst>
                                        <p:tav tm="0">
                                          <p:val>
                                            <p:strVal val="ppt_x"/>
                                          </p:val>
                                        </p:tav>
                                        <p:tav tm="100000">
                                          <p:val>
                                            <p:strVal val="ppt_x"/>
                                          </p:val>
                                        </p:tav>
                                      </p:tavLst>
                                    </p:anim>
                                    <p:anim calcmode="lin" valueType="num">
                                      <p:cBhvr additive="base">
                                        <p:cTn id="107" dur="500"/>
                                        <p:tgtEl>
                                          <p:spTgt spid="41"/>
                                        </p:tgtEl>
                                        <p:attrNameLst>
                                          <p:attrName>ppt_y</p:attrName>
                                        </p:attrNameLst>
                                      </p:cBhvr>
                                      <p:tavLst>
                                        <p:tav tm="0">
                                          <p:val>
                                            <p:strVal val="ppt_y"/>
                                          </p:val>
                                        </p:tav>
                                        <p:tav tm="100000">
                                          <p:val>
                                            <p:strVal val="1+ppt_h/2"/>
                                          </p:val>
                                        </p:tav>
                                      </p:tavLst>
                                    </p:anim>
                                    <p:set>
                                      <p:cBhvr>
                                        <p:cTn id="108" dur="1" fill="hold">
                                          <p:stCondLst>
                                            <p:cond delay="499"/>
                                          </p:stCondLst>
                                        </p:cTn>
                                        <p:tgtEl>
                                          <p:spTgt spid="41"/>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54"/>
                                        </p:tgtEl>
                                        <p:attrNameLst>
                                          <p:attrName>ppt_x</p:attrName>
                                        </p:attrNameLst>
                                      </p:cBhvr>
                                      <p:tavLst>
                                        <p:tav tm="0">
                                          <p:val>
                                            <p:strVal val="ppt_x"/>
                                          </p:val>
                                        </p:tav>
                                        <p:tav tm="100000">
                                          <p:val>
                                            <p:strVal val="ppt_x"/>
                                          </p:val>
                                        </p:tav>
                                      </p:tavLst>
                                    </p:anim>
                                    <p:anim calcmode="lin" valueType="num">
                                      <p:cBhvr additive="base">
                                        <p:cTn id="111" dur="500"/>
                                        <p:tgtEl>
                                          <p:spTgt spid="54"/>
                                        </p:tgtEl>
                                        <p:attrNameLst>
                                          <p:attrName>ppt_y</p:attrName>
                                        </p:attrNameLst>
                                      </p:cBhvr>
                                      <p:tavLst>
                                        <p:tav tm="0">
                                          <p:val>
                                            <p:strVal val="ppt_y"/>
                                          </p:val>
                                        </p:tav>
                                        <p:tav tm="100000">
                                          <p:val>
                                            <p:strVal val="1+ppt_h/2"/>
                                          </p:val>
                                        </p:tav>
                                      </p:tavLst>
                                    </p:anim>
                                    <p:set>
                                      <p:cBhvr>
                                        <p:cTn id="112" dur="1" fill="hold">
                                          <p:stCondLst>
                                            <p:cond delay="499"/>
                                          </p:stCondLst>
                                        </p:cTn>
                                        <p:tgtEl>
                                          <p:spTgt spid="54"/>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0.00955 0.0412 L -0.01181 -0.14074 " pathEditMode="relative" rAng="0" ptsTypes="AA">
                                      <p:cBhvr>
                                        <p:cTn id="114" dur="1000" fill="hold"/>
                                        <p:tgtEl>
                                          <p:spTgt spid="43"/>
                                        </p:tgtEl>
                                        <p:attrNameLst>
                                          <p:attrName>ppt_x</p:attrName>
                                          <p:attrName>ppt_y</p:attrName>
                                        </p:attrNameLst>
                                      </p:cBhvr>
                                      <p:rCtr x="-122" y="-9097"/>
                                    </p:animMotion>
                                  </p:childTnLst>
                                </p:cTn>
                              </p:par>
                              <p:par>
                                <p:cTn id="115" presetID="64" presetClass="path" presetSubtype="0" accel="50000" decel="50000" fill="hold" nodeType="withEffect">
                                  <p:stCondLst>
                                    <p:cond delay="0"/>
                                  </p:stCondLst>
                                  <p:childTnLst>
                                    <p:animMotion origin="layout" path="M -0.01094 0.04329 L -0.0132 -0.23657 " pathEditMode="fixed" rAng="0" ptsTypes="AA">
                                      <p:cBhvr>
                                        <p:cTn id="116" dur="1000" fill="hold"/>
                                        <p:tgtEl>
                                          <p:spTgt spid="55"/>
                                        </p:tgtEl>
                                        <p:attrNameLst>
                                          <p:attrName>ppt_x</p:attrName>
                                          <p:attrName>ppt_y</p:attrName>
                                        </p:attrNameLst>
                                      </p:cBhvr>
                                      <p:rCtr x="-122" y="-14005"/>
                                    </p:animMotion>
                                  </p:childTnLst>
                                </p:cTn>
                              </p:par>
                            </p:childTnLst>
                          </p:cTn>
                        </p:par>
                        <p:par>
                          <p:cTn id="117" fill="hold">
                            <p:stCondLst>
                              <p:cond delay="25550"/>
                            </p:stCondLst>
                            <p:childTnLst>
                              <p:par>
                                <p:cTn id="118" presetID="2" presetClass="exit" presetSubtype="4" fill="hold" nodeType="afterEffect">
                                  <p:stCondLst>
                                    <p:cond delay="0"/>
                                  </p:stCondLst>
                                  <p:childTnLst>
                                    <p:anim calcmode="lin" valueType="num">
                                      <p:cBhvr additive="base">
                                        <p:cTn id="119" dur="500"/>
                                        <p:tgtEl>
                                          <p:spTgt spid="43"/>
                                        </p:tgtEl>
                                        <p:attrNameLst>
                                          <p:attrName>ppt_x</p:attrName>
                                        </p:attrNameLst>
                                      </p:cBhvr>
                                      <p:tavLst>
                                        <p:tav tm="0">
                                          <p:val>
                                            <p:strVal val="ppt_x"/>
                                          </p:val>
                                        </p:tav>
                                        <p:tav tm="100000">
                                          <p:val>
                                            <p:strVal val="ppt_x"/>
                                          </p:val>
                                        </p:tav>
                                      </p:tavLst>
                                    </p:anim>
                                    <p:anim calcmode="lin" valueType="num">
                                      <p:cBhvr additive="base">
                                        <p:cTn id="120" dur="500"/>
                                        <p:tgtEl>
                                          <p:spTgt spid="43"/>
                                        </p:tgtEl>
                                        <p:attrNameLst>
                                          <p:attrName>ppt_y</p:attrName>
                                        </p:attrNameLst>
                                      </p:cBhvr>
                                      <p:tavLst>
                                        <p:tav tm="0">
                                          <p:val>
                                            <p:strVal val="ppt_y"/>
                                          </p:val>
                                        </p:tav>
                                        <p:tav tm="100000">
                                          <p:val>
                                            <p:strVal val="1+ppt_h/2"/>
                                          </p:val>
                                        </p:tav>
                                      </p:tavLst>
                                    </p:anim>
                                    <p:set>
                                      <p:cBhvr>
                                        <p:cTn id="121" dur="1" fill="hold">
                                          <p:stCondLst>
                                            <p:cond delay="499"/>
                                          </p:stCondLst>
                                        </p:cTn>
                                        <p:tgtEl>
                                          <p:spTgt spid="43"/>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55"/>
                                        </p:tgtEl>
                                        <p:attrNameLst>
                                          <p:attrName>ppt_x</p:attrName>
                                        </p:attrNameLst>
                                      </p:cBhvr>
                                      <p:tavLst>
                                        <p:tav tm="0">
                                          <p:val>
                                            <p:strVal val="ppt_x"/>
                                          </p:val>
                                        </p:tav>
                                        <p:tav tm="100000">
                                          <p:val>
                                            <p:strVal val="ppt_x"/>
                                          </p:val>
                                        </p:tav>
                                      </p:tavLst>
                                    </p:anim>
                                    <p:anim calcmode="lin" valueType="num">
                                      <p:cBhvr additive="base">
                                        <p:cTn id="124" dur="500"/>
                                        <p:tgtEl>
                                          <p:spTgt spid="55"/>
                                        </p:tgtEl>
                                        <p:attrNameLst>
                                          <p:attrName>ppt_y</p:attrName>
                                        </p:attrNameLst>
                                      </p:cBhvr>
                                      <p:tavLst>
                                        <p:tav tm="0">
                                          <p:val>
                                            <p:strVal val="ppt_y"/>
                                          </p:val>
                                        </p:tav>
                                        <p:tav tm="100000">
                                          <p:val>
                                            <p:strVal val="1+ppt_h/2"/>
                                          </p:val>
                                        </p:tav>
                                      </p:tavLst>
                                    </p:anim>
                                    <p:set>
                                      <p:cBhvr>
                                        <p:cTn id="125" dur="1" fill="hold">
                                          <p:stCondLst>
                                            <p:cond delay="499"/>
                                          </p:stCondLst>
                                        </p:cTn>
                                        <p:tgtEl>
                                          <p:spTgt spid="55"/>
                                        </p:tgtEl>
                                        <p:attrNameLst>
                                          <p:attrName>style.visibility</p:attrName>
                                        </p:attrNameLst>
                                      </p:cBhvr>
                                      <p:to>
                                        <p:strVal val="hidden"/>
                                      </p:to>
                                    </p:set>
                                  </p:childTnLst>
                                </p:cTn>
                              </p:par>
                              <p:par>
                                <p:cTn id="126" presetID="64" presetClass="path" presetSubtype="0" accel="50000" decel="50000" fill="hold" nodeType="withEffect">
                                  <p:stCondLst>
                                    <p:cond delay="0"/>
                                  </p:stCondLst>
                                  <p:childTnLst>
                                    <p:animMotion origin="layout" path="M -0.02916 0.04259 L -0.03142 -0.13936 " pathEditMode="relative" rAng="0" ptsTypes="AA">
                                      <p:cBhvr>
                                        <p:cTn id="127" dur="1000" fill="hold"/>
                                        <p:tgtEl>
                                          <p:spTgt spid="42"/>
                                        </p:tgtEl>
                                        <p:attrNameLst>
                                          <p:attrName>ppt_x</p:attrName>
                                          <p:attrName>ppt_y</p:attrName>
                                        </p:attrNameLst>
                                      </p:cBhvr>
                                      <p:rCtr x="-122" y="-9097"/>
                                    </p:animMotion>
                                  </p:childTnLst>
                                </p:cTn>
                              </p:par>
                              <p:par>
                                <p:cTn id="128" presetID="64" presetClass="path" presetSubtype="0" accel="50000" decel="50000" fill="hold" nodeType="withEffect">
                                  <p:stCondLst>
                                    <p:cond delay="0"/>
                                  </p:stCondLst>
                                  <p:childTnLst>
                                    <p:animMotion origin="layout" path="M -0.03055 0.0419 L -0.03281 -0.23796 " pathEditMode="fixed" rAng="0" ptsTypes="AA">
                                      <p:cBhvr>
                                        <p:cTn id="129" dur="1000" fill="hold"/>
                                        <p:tgtEl>
                                          <p:spTgt spid="56"/>
                                        </p:tgtEl>
                                        <p:attrNameLst>
                                          <p:attrName>ppt_x</p:attrName>
                                          <p:attrName>ppt_y</p:attrName>
                                        </p:attrNameLst>
                                      </p:cBhvr>
                                      <p:rCtr x="-122" y="-14005"/>
                                    </p:animMotion>
                                  </p:childTnLst>
                                </p:cTn>
                              </p:par>
                            </p:childTnLst>
                          </p:cTn>
                        </p:par>
                        <p:par>
                          <p:cTn id="130" fill="hold">
                            <p:stCondLst>
                              <p:cond delay="26550"/>
                            </p:stCondLst>
                            <p:childTnLst>
                              <p:par>
                                <p:cTn id="131" presetID="2" presetClass="exit" presetSubtype="4" fill="hold" nodeType="afterEffect">
                                  <p:stCondLst>
                                    <p:cond delay="0"/>
                                  </p:stCondLst>
                                  <p:childTnLst>
                                    <p:anim calcmode="lin" valueType="num">
                                      <p:cBhvr additive="base">
                                        <p:cTn id="132" dur="500"/>
                                        <p:tgtEl>
                                          <p:spTgt spid="42"/>
                                        </p:tgtEl>
                                        <p:attrNameLst>
                                          <p:attrName>ppt_x</p:attrName>
                                        </p:attrNameLst>
                                      </p:cBhvr>
                                      <p:tavLst>
                                        <p:tav tm="0">
                                          <p:val>
                                            <p:strVal val="ppt_x"/>
                                          </p:val>
                                        </p:tav>
                                        <p:tav tm="100000">
                                          <p:val>
                                            <p:strVal val="ppt_x"/>
                                          </p:val>
                                        </p:tav>
                                      </p:tavLst>
                                    </p:anim>
                                    <p:anim calcmode="lin" valueType="num">
                                      <p:cBhvr additive="base">
                                        <p:cTn id="133" dur="500"/>
                                        <p:tgtEl>
                                          <p:spTgt spid="42"/>
                                        </p:tgtEl>
                                        <p:attrNameLst>
                                          <p:attrName>ppt_y</p:attrName>
                                        </p:attrNameLst>
                                      </p:cBhvr>
                                      <p:tavLst>
                                        <p:tav tm="0">
                                          <p:val>
                                            <p:strVal val="ppt_y"/>
                                          </p:val>
                                        </p:tav>
                                        <p:tav tm="100000">
                                          <p:val>
                                            <p:strVal val="1+ppt_h/2"/>
                                          </p:val>
                                        </p:tav>
                                      </p:tavLst>
                                    </p:anim>
                                    <p:set>
                                      <p:cBhvr>
                                        <p:cTn id="134" dur="1" fill="hold">
                                          <p:stCondLst>
                                            <p:cond delay="499"/>
                                          </p:stCondLst>
                                        </p:cTn>
                                        <p:tgtEl>
                                          <p:spTgt spid="42"/>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56"/>
                                        </p:tgtEl>
                                        <p:attrNameLst>
                                          <p:attrName>ppt_x</p:attrName>
                                        </p:attrNameLst>
                                      </p:cBhvr>
                                      <p:tavLst>
                                        <p:tav tm="0">
                                          <p:val>
                                            <p:strVal val="ppt_x"/>
                                          </p:val>
                                        </p:tav>
                                        <p:tav tm="100000">
                                          <p:val>
                                            <p:strVal val="ppt_x"/>
                                          </p:val>
                                        </p:tav>
                                      </p:tavLst>
                                    </p:anim>
                                    <p:anim calcmode="lin" valueType="num">
                                      <p:cBhvr additive="base">
                                        <p:cTn id="137" dur="500"/>
                                        <p:tgtEl>
                                          <p:spTgt spid="56"/>
                                        </p:tgtEl>
                                        <p:attrNameLst>
                                          <p:attrName>ppt_y</p:attrName>
                                        </p:attrNameLst>
                                      </p:cBhvr>
                                      <p:tavLst>
                                        <p:tav tm="0">
                                          <p:val>
                                            <p:strVal val="ppt_y"/>
                                          </p:val>
                                        </p:tav>
                                        <p:tav tm="100000">
                                          <p:val>
                                            <p:strVal val="1+ppt_h/2"/>
                                          </p:val>
                                        </p:tav>
                                      </p:tavLst>
                                    </p:anim>
                                    <p:set>
                                      <p:cBhvr>
                                        <p:cTn id="138" dur="1" fill="hold">
                                          <p:stCondLst>
                                            <p:cond delay="499"/>
                                          </p:stCondLst>
                                        </p:cTn>
                                        <p:tgtEl>
                                          <p:spTgt spid="56"/>
                                        </p:tgtEl>
                                        <p:attrNameLst>
                                          <p:attrName>style.visibility</p:attrName>
                                        </p:attrNameLst>
                                      </p:cBhvr>
                                      <p:to>
                                        <p:strVal val="hidden"/>
                                      </p:to>
                                    </p:set>
                                  </p:childTnLst>
                                </p:cTn>
                              </p:par>
                              <p:par>
                                <p:cTn id="139" presetID="64" presetClass="path" presetSubtype="0" accel="50000" decel="50000" fill="hold" nodeType="withEffect">
                                  <p:stCondLst>
                                    <p:cond delay="0"/>
                                  </p:stCondLst>
                                  <p:childTnLst>
                                    <p:animMotion origin="layout" path="M -0.04896 0.04351 L -0.05122 -0.13843 " pathEditMode="relative" rAng="0" ptsTypes="AA">
                                      <p:cBhvr>
                                        <p:cTn id="140" dur="1000" fill="hold"/>
                                        <p:tgtEl>
                                          <p:spTgt spid="44"/>
                                        </p:tgtEl>
                                        <p:attrNameLst>
                                          <p:attrName>ppt_x</p:attrName>
                                          <p:attrName>ppt_y</p:attrName>
                                        </p:attrNameLst>
                                      </p:cBhvr>
                                      <p:rCtr x="-122" y="-9097"/>
                                    </p:animMotion>
                                  </p:childTnLst>
                                </p:cTn>
                              </p:par>
                              <p:par>
                                <p:cTn id="141" presetID="64" presetClass="path" presetSubtype="0" accel="50000" decel="50000" fill="hold" nodeType="withEffect">
                                  <p:stCondLst>
                                    <p:cond delay="0"/>
                                  </p:stCondLst>
                                  <p:childTnLst>
                                    <p:animMotion origin="layout" path="M -0.05053 0.04098 L -0.05278 -0.23888 " pathEditMode="fixed" rAng="0" ptsTypes="AA">
                                      <p:cBhvr>
                                        <p:cTn id="142" dur="1000" fill="hold"/>
                                        <p:tgtEl>
                                          <p:spTgt spid="58"/>
                                        </p:tgtEl>
                                        <p:attrNameLst>
                                          <p:attrName>ppt_x</p:attrName>
                                          <p:attrName>ppt_y</p:attrName>
                                        </p:attrNameLst>
                                      </p:cBhvr>
                                      <p:rCtr x="-122" y="-14005"/>
                                    </p:animMotion>
                                  </p:childTnLst>
                                </p:cTn>
                              </p:par>
                            </p:childTnLst>
                          </p:cTn>
                        </p:par>
                        <p:par>
                          <p:cTn id="143" fill="hold">
                            <p:stCondLst>
                              <p:cond delay="27550"/>
                            </p:stCondLst>
                            <p:childTnLst>
                              <p:par>
                                <p:cTn id="144" presetID="2" presetClass="exit" presetSubtype="4" fill="hold" nodeType="afterEffect">
                                  <p:stCondLst>
                                    <p:cond delay="0"/>
                                  </p:stCondLst>
                                  <p:childTnLst>
                                    <p:anim calcmode="lin" valueType="num">
                                      <p:cBhvr additive="base">
                                        <p:cTn id="145" dur="500"/>
                                        <p:tgtEl>
                                          <p:spTgt spid="44"/>
                                        </p:tgtEl>
                                        <p:attrNameLst>
                                          <p:attrName>ppt_x</p:attrName>
                                        </p:attrNameLst>
                                      </p:cBhvr>
                                      <p:tavLst>
                                        <p:tav tm="0">
                                          <p:val>
                                            <p:strVal val="ppt_x"/>
                                          </p:val>
                                        </p:tav>
                                        <p:tav tm="100000">
                                          <p:val>
                                            <p:strVal val="ppt_x"/>
                                          </p:val>
                                        </p:tav>
                                      </p:tavLst>
                                    </p:anim>
                                    <p:anim calcmode="lin" valueType="num">
                                      <p:cBhvr additive="base">
                                        <p:cTn id="146" dur="500"/>
                                        <p:tgtEl>
                                          <p:spTgt spid="44"/>
                                        </p:tgtEl>
                                        <p:attrNameLst>
                                          <p:attrName>ppt_y</p:attrName>
                                        </p:attrNameLst>
                                      </p:cBhvr>
                                      <p:tavLst>
                                        <p:tav tm="0">
                                          <p:val>
                                            <p:strVal val="ppt_y"/>
                                          </p:val>
                                        </p:tav>
                                        <p:tav tm="100000">
                                          <p:val>
                                            <p:strVal val="1+ppt_h/2"/>
                                          </p:val>
                                        </p:tav>
                                      </p:tavLst>
                                    </p:anim>
                                    <p:set>
                                      <p:cBhvr>
                                        <p:cTn id="147" dur="1" fill="hold">
                                          <p:stCondLst>
                                            <p:cond delay="499"/>
                                          </p:stCondLst>
                                        </p:cTn>
                                        <p:tgtEl>
                                          <p:spTgt spid="44"/>
                                        </p:tgtEl>
                                        <p:attrNameLst>
                                          <p:attrName>style.visibility</p:attrName>
                                        </p:attrNameLst>
                                      </p:cBhvr>
                                      <p:to>
                                        <p:strVal val="hidden"/>
                                      </p:to>
                                    </p:set>
                                  </p:childTnLst>
                                </p:cTn>
                              </p:par>
                              <p:par>
                                <p:cTn id="148" presetID="2" presetClass="exit" presetSubtype="4" fill="hold" nodeType="withEffect">
                                  <p:stCondLst>
                                    <p:cond delay="0"/>
                                  </p:stCondLst>
                                  <p:childTnLst>
                                    <p:anim calcmode="lin" valueType="num">
                                      <p:cBhvr additive="base">
                                        <p:cTn id="149" dur="500"/>
                                        <p:tgtEl>
                                          <p:spTgt spid="58"/>
                                        </p:tgtEl>
                                        <p:attrNameLst>
                                          <p:attrName>ppt_x</p:attrName>
                                        </p:attrNameLst>
                                      </p:cBhvr>
                                      <p:tavLst>
                                        <p:tav tm="0">
                                          <p:val>
                                            <p:strVal val="ppt_x"/>
                                          </p:val>
                                        </p:tav>
                                        <p:tav tm="100000">
                                          <p:val>
                                            <p:strVal val="ppt_x"/>
                                          </p:val>
                                        </p:tav>
                                      </p:tavLst>
                                    </p:anim>
                                    <p:anim calcmode="lin" valueType="num">
                                      <p:cBhvr additive="base">
                                        <p:cTn id="150" dur="500"/>
                                        <p:tgtEl>
                                          <p:spTgt spid="58"/>
                                        </p:tgtEl>
                                        <p:attrNameLst>
                                          <p:attrName>ppt_y</p:attrName>
                                        </p:attrNameLst>
                                      </p:cBhvr>
                                      <p:tavLst>
                                        <p:tav tm="0">
                                          <p:val>
                                            <p:strVal val="ppt_y"/>
                                          </p:val>
                                        </p:tav>
                                        <p:tav tm="100000">
                                          <p:val>
                                            <p:strVal val="1+ppt_h/2"/>
                                          </p:val>
                                        </p:tav>
                                      </p:tavLst>
                                    </p:anim>
                                    <p:set>
                                      <p:cBhvr>
                                        <p:cTn id="151" dur="1" fill="hold">
                                          <p:stCondLst>
                                            <p:cond delay="499"/>
                                          </p:stCondLst>
                                        </p:cTn>
                                        <p:tgtEl>
                                          <p:spTgt spid="58"/>
                                        </p:tgtEl>
                                        <p:attrNameLst>
                                          <p:attrName>style.visibility</p:attrName>
                                        </p:attrNameLst>
                                      </p:cBhvr>
                                      <p:to>
                                        <p:strVal val="hidden"/>
                                      </p:to>
                                    </p:set>
                                  </p:childTnLst>
                                </p:cTn>
                              </p:par>
                            </p:childTnLst>
                          </p:cTn>
                        </p:par>
                        <p:par>
                          <p:cTn id="152" fill="hold">
                            <p:stCondLst>
                              <p:cond delay="28050"/>
                            </p:stCondLst>
                            <p:childTnLst>
                              <p:par>
                                <p:cTn id="153" presetID="22" presetClass="entr" presetSubtype="8" fill="hold" grpId="0" nodeType="afterEffect">
                                  <p:stCondLst>
                                    <p:cond delay="0"/>
                                  </p:stCondLst>
                                  <p:iterate type="lt">
                                    <p:tmPct val="10000"/>
                                  </p:iterate>
                                  <p:childTnLst>
                                    <p:set>
                                      <p:cBhvr>
                                        <p:cTn id="154" dur="1" fill="hold">
                                          <p:stCondLst>
                                            <p:cond delay="0"/>
                                          </p:stCondLst>
                                        </p:cTn>
                                        <p:tgtEl>
                                          <p:spTgt spid="138"/>
                                        </p:tgtEl>
                                        <p:attrNameLst>
                                          <p:attrName>style.visibility</p:attrName>
                                        </p:attrNameLst>
                                      </p:cBhvr>
                                      <p:to>
                                        <p:strVal val="visible"/>
                                      </p:to>
                                    </p:set>
                                    <p:animEffect transition="in" filter="wipe(left)">
                                      <p:cBhvr>
                                        <p:cTn id="155" dur="500"/>
                                        <p:tgtEl>
                                          <p:spTgt spid="138"/>
                                        </p:tgtEl>
                                      </p:cBhvr>
                                    </p:animEffect>
                                  </p:childTnLst>
                                </p:cTn>
                              </p:par>
                              <p:par>
                                <p:cTn id="156" presetID="1" presetClass="entr" presetSubtype="0" fill="hold" grpId="1" nodeType="withEffect">
                                  <p:stCondLst>
                                    <p:cond delay="0"/>
                                  </p:stCondLst>
                                  <p:iterate type="lt">
                                    <p:tmAbs val="0"/>
                                  </p:iterate>
                                  <p:childTnLst>
                                    <p:set>
                                      <p:cBhvr>
                                        <p:cTn id="157" dur="1" fill="hold">
                                          <p:stCondLst>
                                            <p:cond delay="11999"/>
                                          </p:stCondLst>
                                        </p:cTn>
                                        <p:tgtEl>
                                          <p:spTgt spid="13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5" name="cpL01S02_Clip_2_1.wav"/>
                                        </p:tgtEl>
                                      </p:cMediaNode>
                                    </p:audio>
                                  </p:subTnLst>
                                </p:cTn>
                              </p:par>
                            </p:childTnLst>
                          </p:cTn>
                        </p:par>
                        <p:par>
                          <p:cTn id="158" fill="hold">
                            <p:stCondLst>
                              <p:cond delay="40050"/>
                            </p:stCondLst>
                            <p:childTnLst>
                              <p:par>
                                <p:cTn id="159" presetID="22" presetClass="entr" presetSubtype="8" fill="hold" grpId="0" nodeType="afterEffect">
                                  <p:stCondLst>
                                    <p:cond delay="0"/>
                                  </p:stCondLst>
                                  <p:iterate type="lt">
                                    <p:tmPct val="10000"/>
                                  </p:iterate>
                                  <p:childTnLst>
                                    <p:set>
                                      <p:cBhvr>
                                        <p:cTn id="160" dur="1" fill="hold">
                                          <p:stCondLst>
                                            <p:cond delay="0"/>
                                          </p:stCondLst>
                                        </p:cTn>
                                        <p:tgtEl>
                                          <p:spTgt spid="144"/>
                                        </p:tgtEl>
                                        <p:attrNameLst>
                                          <p:attrName>style.visibility</p:attrName>
                                        </p:attrNameLst>
                                      </p:cBhvr>
                                      <p:to>
                                        <p:strVal val="visible"/>
                                      </p:to>
                                    </p:set>
                                    <p:animEffect transition="in" filter="wipe(left)">
                                      <p:cBhvr>
                                        <p:cTn id="161" dur="500"/>
                                        <p:tgtEl>
                                          <p:spTgt spid="144"/>
                                        </p:tgtEl>
                                      </p:cBhvr>
                                    </p:animEffect>
                                  </p:childTnLst>
                                </p:cTn>
                              </p:par>
                              <p:par>
                                <p:cTn id="162" presetID="1" presetClass="entr" presetSubtype="0" fill="hold" grpId="1" nodeType="withEffect">
                                  <p:stCondLst>
                                    <p:cond delay="0"/>
                                  </p:stCondLst>
                                  <p:iterate type="lt">
                                    <p:tmAbs val="0"/>
                                  </p:iterate>
                                  <p:childTnLst>
                                    <p:set>
                                      <p:cBhvr>
                                        <p:cTn id="163" dur="1" fill="hold">
                                          <p:stCondLst>
                                            <p:cond delay="11999"/>
                                          </p:stCondLst>
                                        </p:cTn>
                                        <p:tgtEl>
                                          <p:spTgt spid="144"/>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5" name="cpL01S02_Clip_2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4" restart="whenNotActive" fill="hold" evtFilter="cancelBubble" nodeType="interactiveSeq">
                <p:stCondLst>
                  <p:cond evt="onClick" delay="0">
                    <p:tgtEl>
                      <p:spTgt spid="5"/>
                    </p:tgtEl>
                  </p:cond>
                </p:stCondLst>
                <p:endSync evt="end" delay="0">
                  <p:rtn val="all"/>
                </p:endSync>
                <p:childTnLst>
                  <p:par>
                    <p:cTn id="165" fill="hold">
                      <p:stCondLst>
                        <p:cond delay="0"/>
                      </p:stCondLst>
                      <p:childTnLst>
                        <p:par>
                          <p:cTn id="166" fill="hold">
                            <p:stCondLst>
                              <p:cond delay="0"/>
                            </p:stCondLst>
                            <p:childTnLst>
                              <p:par>
                                <p:cTn id="167" presetID="26" presetClass="emph" presetSubtype="0" fill="hold" grpId="1" nodeType="clickEffect">
                                  <p:stCondLst>
                                    <p:cond delay="0"/>
                                  </p:stCondLst>
                                  <p:iterate type="lt">
                                    <p:tmPct val="0"/>
                                  </p:iterate>
                                  <p:childTnLst>
                                    <p:animEffect transition="out" filter="fade">
                                      <p:cBhvr>
                                        <p:cTn id="168" dur="500" tmFilter="0, 0; .2, .5; .8, .5; 1, 0"/>
                                        <p:tgtEl>
                                          <p:spTgt spid="5"/>
                                        </p:tgtEl>
                                      </p:cBhvr>
                                    </p:animEffect>
                                    <p:animScale>
                                      <p:cBhvr>
                                        <p:cTn id="169" dur="250" autoRev="1" fill="hold"/>
                                        <p:tgtEl>
                                          <p:spTgt spid="5"/>
                                        </p:tgtEl>
                                      </p:cBhvr>
                                      <p:by x="105000" y="105000"/>
                                    </p:animScale>
                                  </p:childTnLst>
                                </p:cTn>
                              </p:par>
                              <p:par>
                                <p:cTn id="170" presetID="9" presetClass="entr" presetSubtype="0" fill="hold" grpId="1" nodeType="withEffect">
                                  <p:stCondLst>
                                    <p:cond delay="0"/>
                                  </p:stCondLst>
                                  <p:childTnLst>
                                    <p:set>
                                      <p:cBhvr>
                                        <p:cTn id="171" dur="1" fill="hold">
                                          <p:stCondLst>
                                            <p:cond delay="0"/>
                                          </p:stCondLst>
                                        </p:cTn>
                                        <p:tgtEl>
                                          <p:spTgt spid="16"/>
                                        </p:tgtEl>
                                        <p:attrNameLst>
                                          <p:attrName>style.visibility</p:attrName>
                                        </p:attrNameLst>
                                      </p:cBhvr>
                                      <p:to>
                                        <p:strVal val="visible"/>
                                      </p:to>
                                    </p:set>
                                    <p:animEffect transition="in" filter="dissolve">
                                      <p:cBhvr>
                                        <p:cTn id="172" dur="500"/>
                                        <p:tgtEl>
                                          <p:spTgt spid="16"/>
                                        </p:tgtEl>
                                      </p:cBhvr>
                                    </p:animEffect>
                                  </p:childTnLst>
                                </p:cTn>
                              </p:par>
                            </p:childTnLst>
                          </p:cTn>
                        </p:par>
                        <p:par>
                          <p:cTn id="173" fill="hold">
                            <p:stCondLst>
                              <p:cond delay="500"/>
                            </p:stCondLst>
                            <p:childTnLst>
                              <p:par>
                                <p:cTn id="174" presetID="22" presetClass="entr" presetSubtype="8" fill="hold" grpId="0" nodeType="afterEffect">
                                  <p:stCondLst>
                                    <p:cond delay="0"/>
                                  </p:stCondLst>
                                  <p:iterate type="lt">
                                    <p:tmPct val="10000"/>
                                  </p:iterate>
                                  <p:childTnLst>
                                    <p:set>
                                      <p:cBhvr>
                                        <p:cTn id="175" dur="1" fill="hold">
                                          <p:stCondLst>
                                            <p:cond delay="0"/>
                                          </p:stCondLst>
                                        </p:cTn>
                                        <p:tgtEl>
                                          <p:spTgt spid="29"/>
                                        </p:tgtEl>
                                        <p:attrNameLst>
                                          <p:attrName>style.visibility</p:attrName>
                                        </p:attrNameLst>
                                      </p:cBhvr>
                                      <p:to>
                                        <p:strVal val="visible"/>
                                      </p:to>
                                    </p:set>
                                    <p:animEffect transition="in" filter="wipe(left)">
                                      <p:cBhvr>
                                        <p:cTn id="176" dur="1000"/>
                                        <p:tgtEl>
                                          <p:spTgt spid="29"/>
                                        </p:tgtEl>
                                      </p:cBhvr>
                                    </p:animEffect>
                                  </p:childTnLst>
                                </p:cTn>
                              </p:par>
                              <p:par>
                                <p:cTn id="177" presetID="1" presetClass="entr" presetSubtype="0" fill="hold" grpId="1" nodeType="withEffect">
                                  <p:stCondLst>
                                    <p:cond delay="0"/>
                                  </p:stCondLst>
                                  <p:iterate type="lt">
                                    <p:tmAbs val="0"/>
                                  </p:iterate>
                                  <p:childTnLst>
                                    <p:set>
                                      <p:cBhvr>
                                        <p:cTn id="178" dur="1" fill="hold">
                                          <p:stCondLst>
                                            <p:cond delay="2699"/>
                                          </p:stCondLst>
                                        </p:cTn>
                                        <p:tgtEl>
                                          <p:spTgt spid="29"/>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6" name="cpL01S02_Clip_2.wav"/>
                                        </p:tgtEl>
                                      </p:cMediaNode>
                                    </p:audio>
                                  </p:subTnLst>
                                </p:cTn>
                              </p:par>
                              <p:par>
                                <p:cTn id="179" presetID="64" presetClass="path" presetSubtype="0" accel="50000" decel="50000" fill="hold" nodeType="withEffect">
                                  <p:stCondLst>
                                    <p:cond delay="0"/>
                                  </p:stCondLst>
                                  <p:childTnLst>
                                    <p:animMotion origin="layout" path="M 0.08889 0.04236 L 0.08663 -0.13959 " pathEditMode="relative" rAng="0" ptsTypes="AA">
                                      <p:cBhvr>
                                        <p:cTn id="180" dur="1000" fill="hold"/>
                                        <p:tgtEl>
                                          <p:spTgt spid="37"/>
                                        </p:tgtEl>
                                        <p:attrNameLst>
                                          <p:attrName>ppt_x</p:attrName>
                                          <p:attrName>ppt_y</p:attrName>
                                        </p:attrNameLst>
                                      </p:cBhvr>
                                      <p:rCtr x="-122" y="-9097"/>
                                    </p:animMotion>
                                  </p:childTnLst>
                                </p:cTn>
                              </p:par>
                              <p:par>
                                <p:cTn id="181" presetID="64" presetClass="path" presetSubtype="0" accel="50000" decel="50000" fill="hold" nodeType="withEffect">
                                  <p:stCondLst>
                                    <p:cond delay="0"/>
                                  </p:stCondLst>
                                  <p:childTnLst>
                                    <p:animMotion origin="layout" path="M 0.08732 0.04101 L 0.08507 -0.23885 " pathEditMode="fixed" rAng="0" ptsTypes="AA">
                                      <p:cBhvr>
                                        <p:cTn id="182" dur="1000" fill="hold"/>
                                        <p:tgtEl>
                                          <p:spTgt spid="50"/>
                                        </p:tgtEl>
                                        <p:attrNameLst>
                                          <p:attrName>ppt_x</p:attrName>
                                          <p:attrName>ppt_y</p:attrName>
                                        </p:attrNameLst>
                                      </p:cBhvr>
                                      <p:rCtr x="-122" y="-14005"/>
                                    </p:animMotion>
                                  </p:childTnLst>
                                </p:cTn>
                              </p:par>
                            </p:childTnLst>
                          </p:cTn>
                        </p:par>
                        <p:par>
                          <p:cTn id="183" fill="hold">
                            <p:stCondLst>
                              <p:cond delay="5800"/>
                            </p:stCondLst>
                            <p:childTnLst>
                              <p:par>
                                <p:cTn id="184" presetID="2" presetClass="exit" presetSubtype="4" fill="hold" nodeType="afterEffect">
                                  <p:stCondLst>
                                    <p:cond delay="0"/>
                                  </p:stCondLst>
                                  <p:childTnLst>
                                    <p:anim calcmode="lin" valueType="num">
                                      <p:cBhvr additive="base">
                                        <p:cTn id="185" dur="500"/>
                                        <p:tgtEl>
                                          <p:spTgt spid="37"/>
                                        </p:tgtEl>
                                        <p:attrNameLst>
                                          <p:attrName>ppt_x</p:attrName>
                                        </p:attrNameLst>
                                      </p:cBhvr>
                                      <p:tavLst>
                                        <p:tav tm="0">
                                          <p:val>
                                            <p:strVal val="ppt_x"/>
                                          </p:val>
                                        </p:tav>
                                        <p:tav tm="100000">
                                          <p:val>
                                            <p:strVal val="ppt_x"/>
                                          </p:val>
                                        </p:tav>
                                      </p:tavLst>
                                    </p:anim>
                                    <p:anim calcmode="lin" valueType="num">
                                      <p:cBhvr additive="base">
                                        <p:cTn id="186" dur="500"/>
                                        <p:tgtEl>
                                          <p:spTgt spid="37"/>
                                        </p:tgtEl>
                                        <p:attrNameLst>
                                          <p:attrName>ppt_y</p:attrName>
                                        </p:attrNameLst>
                                      </p:cBhvr>
                                      <p:tavLst>
                                        <p:tav tm="0">
                                          <p:val>
                                            <p:strVal val="ppt_y"/>
                                          </p:val>
                                        </p:tav>
                                        <p:tav tm="100000">
                                          <p:val>
                                            <p:strVal val="1+ppt_h/2"/>
                                          </p:val>
                                        </p:tav>
                                      </p:tavLst>
                                    </p:anim>
                                    <p:set>
                                      <p:cBhvr>
                                        <p:cTn id="187" dur="1" fill="hold">
                                          <p:stCondLst>
                                            <p:cond delay="499"/>
                                          </p:stCondLst>
                                        </p:cTn>
                                        <p:tgtEl>
                                          <p:spTgt spid="37"/>
                                        </p:tgtEl>
                                        <p:attrNameLst>
                                          <p:attrName>style.visibility</p:attrName>
                                        </p:attrNameLst>
                                      </p:cBhvr>
                                      <p:to>
                                        <p:strVal val="hidden"/>
                                      </p:to>
                                    </p:set>
                                  </p:childTnLst>
                                </p:cTn>
                              </p:par>
                              <p:par>
                                <p:cTn id="188" presetID="2" presetClass="exit" presetSubtype="4" fill="hold" nodeType="withEffect">
                                  <p:stCondLst>
                                    <p:cond delay="0"/>
                                  </p:stCondLst>
                                  <p:childTnLst>
                                    <p:anim calcmode="lin" valueType="num">
                                      <p:cBhvr additive="base">
                                        <p:cTn id="189" dur="500"/>
                                        <p:tgtEl>
                                          <p:spTgt spid="50"/>
                                        </p:tgtEl>
                                        <p:attrNameLst>
                                          <p:attrName>ppt_x</p:attrName>
                                        </p:attrNameLst>
                                      </p:cBhvr>
                                      <p:tavLst>
                                        <p:tav tm="0">
                                          <p:val>
                                            <p:strVal val="ppt_x"/>
                                          </p:val>
                                        </p:tav>
                                        <p:tav tm="100000">
                                          <p:val>
                                            <p:strVal val="ppt_x"/>
                                          </p:val>
                                        </p:tav>
                                      </p:tavLst>
                                    </p:anim>
                                    <p:anim calcmode="lin" valueType="num">
                                      <p:cBhvr additive="base">
                                        <p:cTn id="190" dur="500"/>
                                        <p:tgtEl>
                                          <p:spTgt spid="50"/>
                                        </p:tgtEl>
                                        <p:attrNameLst>
                                          <p:attrName>ppt_y</p:attrName>
                                        </p:attrNameLst>
                                      </p:cBhvr>
                                      <p:tavLst>
                                        <p:tav tm="0">
                                          <p:val>
                                            <p:strVal val="ppt_y"/>
                                          </p:val>
                                        </p:tav>
                                        <p:tav tm="100000">
                                          <p:val>
                                            <p:strVal val="1+ppt_h/2"/>
                                          </p:val>
                                        </p:tav>
                                      </p:tavLst>
                                    </p:anim>
                                    <p:set>
                                      <p:cBhvr>
                                        <p:cTn id="191" dur="1" fill="hold">
                                          <p:stCondLst>
                                            <p:cond delay="499"/>
                                          </p:stCondLst>
                                        </p:cTn>
                                        <p:tgtEl>
                                          <p:spTgt spid="50"/>
                                        </p:tgtEl>
                                        <p:attrNameLst>
                                          <p:attrName>style.visibility</p:attrName>
                                        </p:attrNameLst>
                                      </p:cBhvr>
                                      <p:to>
                                        <p:strVal val="hidden"/>
                                      </p:to>
                                    </p:set>
                                  </p:childTnLst>
                                </p:cTn>
                              </p:par>
                              <p:par>
                                <p:cTn id="192" presetID="64" presetClass="path" presetSubtype="0" accel="50000" decel="50000" fill="hold" nodeType="withEffect">
                                  <p:stCondLst>
                                    <p:cond delay="0"/>
                                  </p:stCondLst>
                                  <p:childTnLst>
                                    <p:animMotion origin="layout" path="M 0.06927 0.04236 L 0.06701 -0.13959 " pathEditMode="relative" rAng="0" ptsTypes="AA">
                                      <p:cBhvr>
                                        <p:cTn id="193" dur="1000" fill="hold"/>
                                        <p:tgtEl>
                                          <p:spTgt spid="38"/>
                                        </p:tgtEl>
                                        <p:attrNameLst>
                                          <p:attrName>ppt_x</p:attrName>
                                          <p:attrName>ppt_y</p:attrName>
                                        </p:attrNameLst>
                                      </p:cBhvr>
                                      <p:rCtr x="-122" y="-9097"/>
                                    </p:animMotion>
                                  </p:childTnLst>
                                </p:cTn>
                              </p:par>
                              <p:par>
                                <p:cTn id="194" presetID="64" presetClass="path" presetSubtype="0" accel="50000" decel="50000" fill="hold" nodeType="withEffect">
                                  <p:stCondLst>
                                    <p:cond delay="0"/>
                                  </p:stCondLst>
                                  <p:childTnLst>
                                    <p:animMotion origin="layout" path="M 0.06788 0.04242 L 0.06562 -0.23745 " pathEditMode="fixed" rAng="0" ptsTypes="AA">
                                      <p:cBhvr>
                                        <p:cTn id="195" dur="1000" fill="hold"/>
                                        <p:tgtEl>
                                          <p:spTgt spid="51"/>
                                        </p:tgtEl>
                                        <p:attrNameLst>
                                          <p:attrName>ppt_x</p:attrName>
                                          <p:attrName>ppt_y</p:attrName>
                                        </p:attrNameLst>
                                      </p:cBhvr>
                                      <p:rCtr x="-122" y="-14005"/>
                                    </p:animMotion>
                                  </p:childTnLst>
                                </p:cTn>
                              </p:par>
                            </p:childTnLst>
                          </p:cTn>
                        </p:par>
                        <p:par>
                          <p:cTn id="196" fill="hold">
                            <p:stCondLst>
                              <p:cond delay="6800"/>
                            </p:stCondLst>
                            <p:childTnLst>
                              <p:par>
                                <p:cTn id="197" presetID="2" presetClass="exit" presetSubtype="4" fill="hold" nodeType="afterEffect">
                                  <p:stCondLst>
                                    <p:cond delay="0"/>
                                  </p:stCondLst>
                                  <p:childTnLst>
                                    <p:anim calcmode="lin" valueType="num">
                                      <p:cBhvr additive="base">
                                        <p:cTn id="198" dur="500"/>
                                        <p:tgtEl>
                                          <p:spTgt spid="38"/>
                                        </p:tgtEl>
                                        <p:attrNameLst>
                                          <p:attrName>ppt_x</p:attrName>
                                        </p:attrNameLst>
                                      </p:cBhvr>
                                      <p:tavLst>
                                        <p:tav tm="0">
                                          <p:val>
                                            <p:strVal val="ppt_x"/>
                                          </p:val>
                                        </p:tav>
                                        <p:tav tm="100000">
                                          <p:val>
                                            <p:strVal val="ppt_x"/>
                                          </p:val>
                                        </p:tav>
                                      </p:tavLst>
                                    </p:anim>
                                    <p:anim calcmode="lin" valueType="num">
                                      <p:cBhvr additive="base">
                                        <p:cTn id="199" dur="500"/>
                                        <p:tgtEl>
                                          <p:spTgt spid="38"/>
                                        </p:tgtEl>
                                        <p:attrNameLst>
                                          <p:attrName>ppt_y</p:attrName>
                                        </p:attrNameLst>
                                      </p:cBhvr>
                                      <p:tavLst>
                                        <p:tav tm="0">
                                          <p:val>
                                            <p:strVal val="ppt_y"/>
                                          </p:val>
                                        </p:tav>
                                        <p:tav tm="100000">
                                          <p:val>
                                            <p:strVal val="1+ppt_h/2"/>
                                          </p:val>
                                        </p:tav>
                                      </p:tavLst>
                                    </p:anim>
                                    <p:set>
                                      <p:cBhvr>
                                        <p:cTn id="200" dur="1" fill="hold">
                                          <p:stCondLst>
                                            <p:cond delay="499"/>
                                          </p:stCondLst>
                                        </p:cTn>
                                        <p:tgtEl>
                                          <p:spTgt spid="38"/>
                                        </p:tgtEl>
                                        <p:attrNameLst>
                                          <p:attrName>style.visibility</p:attrName>
                                        </p:attrNameLst>
                                      </p:cBhvr>
                                      <p:to>
                                        <p:strVal val="hidden"/>
                                      </p:to>
                                    </p:set>
                                  </p:childTnLst>
                                </p:cTn>
                              </p:par>
                              <p:par>
                                <p:cTn id="201" presetID="2" presetClass="exit" presetSubtype="4" fill="hold" nodeType="withEffect">
                                  <p:stCondLst>
                                    <p:cond delay="0"/>
                                  </p:stCondLst>
                                  <p:childTnLst>
                                    <p:anim calcmode="lin" valueType="num">
                                      <p:cBhvr additive="base">
                                        <p:cTn id="202" dur="500"/>
                                        <p:tgtEl>
                                          <p:spTgt spid="51"/>
                                        </p:tgtEl>
                                        <p:attrNameLst>
                                          <p:attrName>ppt_x</p:attrName>
                                        </p:attrNameLst>
                                      </p:cBhvr>
                                      <p:tavLst>
                                        <p:tav tm="0">
                                          <p:val>
                                            <p:strVal val="ppt_x"/>
                                          </p:val>
                                        </p:tav>
                                        <p:tav tm="100000">
                                          <p:val>
                                            <p:strVal val="ppt_x"/>
                                          </p:val>
                                        </p:tav>
                                      </p:tavLst>
                                    </p:anim>
                                    <p:anim calcmode="lin" valueType="num">
                                      <p:cBhvr additive="base">
                                        <p:cTn id="203" dur="500"/>
                                        <p:tgtEl>
                                          <p:spTgt spid="51"/>
                                        </p:tgtEl>
                                        <p:attrNameLst>
                                          <p:attrName>ppt_y</p:attrName>
                                        </p:attrNameLst>
                                      </p:cBhvr>
                                      <p:tavLst>
                                        <p:tav tm="0">
                                          <p:val>
                                            <p:strVal val="ppt_y"/>
                                          </p:val>
                                        </p:tav>
                                        <p:tav tm="100000">
                                          <p:val>
                                            <p:strVal val="1+ppt_h/2"/>
                                          </p:val>
                                        </p:tav>
                                      </p:tavLst>
                                    </p:anim>
                                    <p:set>
                                      <p:cBhvr>
                                        <p:cTn id="204" dur="1" fill="hold">
                                          <p:stCondLst>
                                            <p:cond delay="499"/>
                                          </p:stCondLst>
                                        </p:cTn>
                                        <p:tgtEl>
                                          <p:spTgt spid="51"/>
                                        </p:tgtEl>
                                        <p:attrNameLst>
                                          <p:attrName>style.visibility</p:attrName>
                                        </p:attrNameLst>
                                      </p:cBhvr>
                                      <p:to>
                                        <p:strVal val="hidden"/>
                                      </p:to>
                                    </p:set>
                                  </p:childTnLst>
                                </p:cTn>
                              </p:par>
                              <p:par>
                                <p:cTn id="205" presetID="64" presetClass="path" presetSubtype="0" accel="50000" decel="50000" fill="hold" nodeType="withEffect">
                                  <p:stCondLst>
                                    <p:cond delay="0"/>
                                  </p:stCondLst>
                                  <p:childTnLst>
                                    <p:animMotion origin="layout" path="M 0.04948 0.04166 L 0.04722 -0.14028 " pathEditMode="relative" rAng="0" ptsTypes="AA">
                                      <p:cBhvr>
                                        <p:cTn id="206" dur="1000" fill="hold"/>
                                        <p:tgtEl>
                                          <p:spTgt spid="39"/>
                                        </p:tgtEl>
                                        <p:attrNameLst>
                                          <p:attrName>ppt_x</p:attrName>
                                          <p:attrName>ppt_y</p:attrName>
                                        </p:attrNameLst>
                                      </p:cBhvr>
                                      <p:rCtr x="-122" y="-9097"/>
                                    </p:animMotion>
                                  </p:childTnLst>
                                </p:cTn>
                              </p:par>
                              <p:par>
                                <p:cTn id="207" presetID="64" presetClass="path" presetSubtype="0" accel="50000" decel="50000" fill="hold" nodeType="withEffect">
                                  <p:stCondLst>
                                    <p:cond delay="0"/>
                                  </p:stCondLst>
                                  <p:childTnLst>
                                    <p:animMotion origin="layout" path="M 0.04878 0.04144 L 0.04653 -0.23842 " pathEditMode="fixed" rAng="0" ptsTypes="AA">
                                      <p:cBhvr>
                                        <p:cTn id="208" dur="1000" fill="hold"/>
                                        <p:tgtEl>
                                          <p:spTgt spid="52"/>
                                        </p:tgtEl>
                                        <p:attrNameLst>
                                          <p:attrName>ppt_x</p:attrName>
                                          <p:attrName>ppt_y</p:attrName>
                                        </p:attrNameLst>
                                      </p:cBhvr>
                                      <p:rCtr x="-122" y="-14005"/>
                                    </p:animMotion>
                                  </p:childTnLst>
                                </p:cTn>
                              </p:par>
                            </p:childTnLst>
                          </p:cTn>
                        </p:par>
                        <p:par>
                          <p:cTn id="209" fill="hold">
                            <p:stCondLst>
                              <p:cond delay="7800"/>
                            </p:stCondLst>
                            <p:childTnLst>
                              <p:par>
                                <p:cTn id="210" presetID="2" presetClass="exit" presetSubtype="4" fill="hold" nodeType="afterEffect">
                                  <p:stCondLst>
                                    <p:cond delay="0"/>
                                  </p:stCondLst>
                                  <p:childTnLst>
                                    <p:anim calcmode="lin" valueType="num">
                                      <p:cBhvr additive="base">
                                        <p:cTn id="211" dur="500"/>
                                        <p:tgtEl>
                                          <p:spTgt spid="39"/>
                                        </p:tgtEl>
                                        <p:attrNameLst>
                                          <p:attrName>ppt_x</p:attrName>
                                        </p:attrNameLst>
                                      </p:cBhvr>
                                      <p:tavLst>
                                        <p:tav tm="0">
                                          <p:val>
                                            <p:strVal val="ppt_x"/>
                                          </p:val>
                                        </p:tav>
                                        <p:tav tm="100000">
                                          <p:val>
                                            <p:strVal val="ppt_x"/>
                                          </p:val>
                                        </p:tav>
                                      </p:tavLst>
                                    </p:anim>
                                    <p:anim calcmode="lin" valueType="num">
                                      <p:cBhvr additive="base">
                                        <p:cTn id="212" dur="500"/>
                                        <p:tgtEl>
                                          <p:spTgt spid="39"/>
                                        </p:tgtEl>
                                        <p:attrNameLst>
                                          <p:attrName>ppt_y</p:attrName>
                                        </p:attrNameLst>
                                      </p:cBhvr>
                                      <p:tavLst>
                                        <p:tav tm="0">
                                          <p:val>
                                            <p:strVal val="ppt_y"/>
                                          </p:val>
                                        </p:tav>
                                        <p:tav tm="100000">
                                          <p:val>
                                            <p:strVal val="1+ppt_h/2"/>
                                          </p:val>
                                        </p:tav>
                                      </p:tavLst>
                                    </p:anim>
                                    <p:set>
                                      <p:cBhvr>
                                        <p:cTn id="213" dur="1" fill="hold">
                                          <p:stCondLst>
                                            <p:cond delay="499"/>
                                          </p:stCondLst>
                                        </p:cTn>
                                        <p:tgtEl>
                                          <p:spTgt spid="39"/>
                                        </p:tgtEl>
                                        <p:attrNameLst>
                                          <p:attrName>style.visibility</p:attrName>
                                        </p:attrNameLst>
                                      </p:cBhvr>
                                      <p:to>
                                        <p:strVal val="hidden"/>
                                      </p:to>
                                    </p:set>
                                  </p:childTnLst>
                                </p:cTn>
                              </p:par>
                              <p:par>
                                <p:cTn id="214" presetID="2" presetClass="exit" presetSubtype="4" fill="hold" nodeType="withEffect">
                                  <p:stCondLst>
                                    <p:cond delay="0"/>
                                  </p:stCondLst>
                                  <p:childTnLst>
                                    <p:anim calcmode="lin" valueType="num">
                                      <p:cBhvr additive="base">
                                        <p:cTn id="215" dur="500"/>
                                        <p:tgtEl>
                                          <p:spTgt spid="52"/>
                                        </p:tgtEl>
                                        <p:attrNameLst>
                                          <p:attrName>ppt_x</p:attrName>
                                        </p:attrNameLst>
                                      </p:cBhvr>
                                      <p:tavLst>
                                        <p:tav tm="0">
                                          <p:val>
                                            <p:strVal val="ppt_x"/>
                                          </p:val>
                                        </p:tav>
                                        <p:tav tm="100000">
                                          <p:val>
                                            <p:strVal val="ppt_x"/>
                                          </p:val>
                                        </p:tav>
                                      </p:tavLst>
                                    </p:anim>
                                    <p:anim calcmode="lin" valueType="num">
                                      <p:cBhvr additive="base">
                                        <p:cTn id="216" dur="500"/>
                                        <p:tgtEl>
                                          <p:spTgt spid="52"/>
                                        </p:tgtEl>
                                        <p:attrNameLst>
                                          <p:attrName>ppt_y</p:attrName>
                                        </p:attrNameLst>
                                      </p:cBhvr>
                                      <p:tavLst>
                                        <p:tav tm="0">
                                          <p:val>
                                            <p:strVal val="ppt_y"/>
                                          </p:val>
                                        </p:tav>
                                        <p:tav tm="100000">
                                          <p:val>
                                            <p:strVal val="1+ppt_h/2"/>
                                          </p:val>
                                        </p:tav>
                                      </p:tavLst>
                                    </p:anim>
                                    <p:set>
                                      <p:cBhvr>
                                        <p:cTn id="217" dur="1" fill="hold">
                                          <p:stCondLst>
                                            <p:cond delay="499"/>
                                          </p:stCondLst>
                                        </p:cTn>
                                        <p:tgtEl>
                                          <p:spTgt spid="52"/>
                                        </p:tgtEl>
                                        <p:attrNameLst>
                                          <p:attrName>style.visibility</p:attrName>
                                        </p:attrNameLst>
                                      </p:cBhvr>
                                      <p:to>
                                        <p:strVal val="hidden"/>
                                      </p:to>
                                    </p:set>
                                  </p:childTnLst>
                                </p:cTn>
                              </p:par>
                            </p:childTnLst>
                          </p:cTn>
                        </p:par>
                        <p:par>
                          <p:cTn id="218" fill="hold">
                            <p:stCondLst>
                              <p:cond delay="8300"/>
                            </p:stCondLst>
                            <p:childTnLst>
                              <p:par>
                                <p:cTn id="219" presetID="16" presetClass="emph" presetSubtype="0" fill="hold" grpId="2" nodeType="afterEffect">
                                  <p:stCondLst>
                                    <p:cond delay="0"/>
                                  </p:stCondLst>
                                  <p:iterate type="lt">
                                    <p:tmPct val="4000"/>
                                  </p:iterate>
                                  <p:childTnLst>
                                    <p:set>
                                      <p:cBhvr override="childStyle">
                                        <p:cTn id="220" dur="500" fill="hold"/>
                                        <p:tgtEl>
                                          <p:spTgt spid="5"/>
                                        </p:tgtEl>
                                        <p:attrNameLst>
                                          <p:attrName>style.color</p:attrName>
                                        </p:attrNameLst>
                                      </p:cBhvr>
                                      <p:to>
                                        <p:clrVal>
                                          <a:srgbClr val="C00000"/>
                                        </p:clrVal>
                                      </p:to>
                                    </p:set>
                                    <p:set>
                                      <p:cBhvr>
                                        <p:cTn id="221" dur="500" fill="hold"/>
                                        <p:tgtEl>
                                          <p:spTgt spid="5"/>
                                        </p:tgtEl>
                                        <p:attrNameLst>
                                          <p:attrName>fillcolor</p:attrName>
                                        </p:attrNameLst>
                                      </p:cBhvr>
                                      <p:to>
                                        <p:clrVal>
                                          <a:srgbClr val="C00000"/>
                                        </p:clrVal>
                                      </p:to>
                                    </p:set>
                                    <p:set>
                                      <p:cBhvr>
                                        <p:cTn id="222"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23" restart="whenNotActive" fill="hold" evtFilter="cancelBubble" nodeType="interactiveSeq">
                <p:stCondLst>
                  <p:cond evt="onClick" delay="0">
                    <p:tgtEl>
                      <p:spTgt spid="8"/>
                    </p:tgtEl>
                  </p:cond>
                </p:stCondLst>
                <p:endSync evt="end" delay="0">
                  <p:rtn val="all"/>
                </p:endSync>
                <p:childTnLst>
                  <p:par>
                    <p:cTn id="224" fill="hold">
                      <p:stCondLst>
                        <p:cond delay="0"/>
                      </p:stCondLst>
                      <p:childTnLst>
                        <p:par>
                          <p:cTn id="225" fill="hold">
                            <p:stCondLst>
                              <p:cond delay="0"/>
                            </p:stCondLst>
                            <p:childTnLst>
                              <p:par>
                                <p:cTn id="226" presetID="1" presetClass="entr" presetSubtype="0" fill="hold" grpId="1" nodeType="withEffect">
                                  <p:stCondLst>
                                    <p:cond delay="0"/>
                                  </p:stCondLst>
                                  <p:childTnLst>
                                    <p:set>
                                      <p:cBhvr>
                                        <p:cTn id="227" dur="1" fill="hold">
                                          <p:stCondLst>
                                            <p:cond delay="0"/>
                                          </p:stCondLst>
                                        </p:cTn>
                                        <p:tgtEl>
                                          <p:spTgt spid="35"/>
                                        </p:tgtEl>
                                        <p:attrNameLst>
                                          <p:attrName>style.visibility</p:attrName>
                                        </p:attrNameLst>
                                      </p:cBhvr>
                                      <p:to>
                                        <p:strVal val="visible"/>
                                      </p:to>
                                    </p:set>
                                  </p:childTnLst>
                                </p:cTn>
                              </p:par>
                              <p:par>
                                <p:cTn id="228" presetID="1" presetClass="entr" presetSubtype="0" fill="hold" grpId="1" nodeType="withEffect">
                                  <p:stCondLst>
                                    <p:cond delay="0"/>
                                  </p:stCondLst>
                                  <p:childTnLst>
                                    <p:set>
                                      <p:cBhvr>
                                        <p:cTn id="229" dur="1" fill="hold">
                                          <p:stCondLst>
                                            <p:cond delay="0"/>
                                          </p:stCondLst>
                                        </p:cTn>
                                        <p:tgtEl>
                                          <p:spTgt spid="37"/>
                                        </p:tgtEl>
                                        <p:attrNameLst>
                                          <p:attrName>style.visibility</p:attrName>
                                        </p:attrNameLst>
                                      </p:cBhvr>
                                      <p:to>
                                        <p:strVal val="visible"/>
                                      </p:to>
                                    </p:set>
                                  </p:childTnLst>
                                </p:cTn>
                              </p:par>
                              <p:par>
                                <p:cTn id="230" presetID="1" presetClass="entr" presetSubtype="0" fill="hold" grpId="1" nodeType="withEffect">
                                  <p:stCondLst>
                                    <p:cond delay="0"/>
                                  </p:stCondLst>
                                  <p:childTnLst>
                                    <p:set>
                                      <p:cBhvr>
                                        <p:cTn id="231" dur="1" fill="hold">
                                          <p:stCondLst>
                                            <p:cond delay="0"/>
                                          </p:stCondLst>
                                        </p:cTn>
                                        <p:tgtEl>
                                          <p:spTgt spid="38"/>
                                        </p:tgtEl>
                                        <p:attrNameLst>
                                          <p:attrName>style.visibility</p:attrName>
                                        </p:attrNameLst>
                                      </p:cBhvr>
                                      <p:to>
                                        <p:strVal val="visible"/>
                                      </p:to>
                                    </p:set>
                                  </p:childTnLst>
                                </p:cTn>
                              </p:par>
                              <p:par>
                                <p:cTn id="232" presetID="1" presetClass="entr" presetSubtype="0" fill="hold" grpId="1" nodeType="withEffect">
                                  <p:stCondLst>
                                    <p:cond delay="0"/>
                                  </p:stCondLst>
                                  <p:childTnLst>
                                    <p:set>
                                      <p:cBhvr>
                                        <p:cTn id="233" dur="1" fill="hold">
                                          <p:stCondLst>
                                            <p:cond delay="0"/>
                                          </p:stCondLst>
                                        </p:cTn>
                                        <p:tgtEl>
                                          <p:spTgt spid="39"/>
                                        </p:tgtEl>
                                        <p:attrNameLst>
                                          <p:attrName>style.visibility</p:attrName>
                                        </p:attrNameLst>
                                      </p:cBhvr>
                                      <p:to>
                                        <p:strVal val="visible"/>
                                      </p:to>
                                    </p:set>
                                  </p:childTnLst>
                                </p:cTn>
                              </p:par>
                              <p:par>
                                <p:cTn id="234" presetID="1" presetClass="entr" presetSubtype="0" fill="hold" grpId="1" nodeType="withEffect">
                                  <p:stCondLst>
                                    <p:cond delay="0"/>
                                  </p:stCondLst>
                                  <p:childTnLst>
                                    <p:set>
                                      <p:cBhvr>
                                        <p:cTn id="235" dur="1" fill="hold">
                                          <p:stCondLst>
                                            <p:cond delay="0"/>
                                          </p:stCondLst>
                                        </p:cTn>
                                        <p:tgtEl>
                                          <p:spTgt spid="40"/>
                                        </p:tgtEl>
                                        <p:attrNameLst>
                                          <p:attrName>style.visibility</p:attrName>
                                        </p:attrNameLst>
                                      </p:cBhvr>
                                      <p:to>
                                        <p:strVal val="visible"/>
                                      </p:to>
                                    </p:set>
                                  </p:childTnLst>
                                </p:cTn>
                              </p:par>
                              <p:par>
                                <p:cTn id="236" presetID="1" presetClass="entr" presetSubtype="0" fill="hold" grpId="1" nodeType="withEffect">
                                  <p:stCondLst>
                                    <p:cond delay="0"/>
                                  </p:stCondLst>
                                  <p:childTnLst>
                                    <p:set>
                                      <p:cBhvr>
                                        <p:cTn id="237" dur="1" fill="hold">
                                          <p:stCondLst>
                                            <p:cond delay="0"/>
                                          </p:stCondLst>
                                        </p:cTn>
                                        <p:tgtEl>
                                          <p:spTgt spid="41"/>
                                        </p:tgtEl>
                                        <p:attrNameLst>
                                          <p:attrName>style.visibility</p:attrName>
                                        </p:attrNameLst>
                                      </p:cBhvr>
                                      <p:to>
                                        <p:strVal val="visible"/>
                                      </p:to>
                                    </p:set>
                                  </p:childTnLst>
                                </p:cTn>
                              </p:par>
                              <p:par>
                                <p:cTn id="238" presetID="1" presetClass="entr" presetSubtype="0" fill="hold" grpId="1" nodeType="withEffect">
                                  <p:stCondLst>
                                    <p:cond delay="0"/>
                                  </p:stCondLst>
                                  <p:childTnLst>
                                    <p:set>
                                      <p:cBhvr>
                                        <p:cTn id="239" dur="1" fill="hold">
                                          <p:stCondLst>
                                            <p:cond delay="0"/>
                                          </p:stCondLst>
                                        </p:cTn>
                                        <p:tgtEl>
                                          <p:spTgt spid="43"/>
                                        </p:tgtEl>
                                        <p:attrNameLst>
                                          <p:attrName>style.visibility</p:attrName>
                                        </p:attrNameLst>
                                      </p:cBhvr>
                                      <p:to>
                                        <p:strVal val="visible"/>
                                      </p:to>
                                    </p:set>
                                  </p:childTnLst>
                                </p:cTn>
                              </p:par>
                              <p:par>
                                <p:cTn id="240" presetID="1" presetClass="entr" presetSubtype="0" fill="hold" grpId="1" nodeType="withEffect">
                                  <p:stCondLst>
                                    <p:cond delay="0"/>
                                  </p:stCondLst>
                                  <p:childTnLst>
                                    <p:set>
                                      <p:cBhvr>
                                        <p:cTn id="241" dur="1" fill="hold">
                                          <p:stCondLst>
                                            <p:cond delay="0"/>
                                          </p:stCondLst>
                                        </p:cTn>
                                        <p:tgtEl>
                                          <p:spTgt spid="42"/>
                                        </p:tgtEl>
                                        <p:attrNameLst>
                                          <p:attrName>style.visibility</p:attrName>
                                        </p:attrNameLst>
                                      </p:cBhvr>
                                      <p:to>
                                        <p:strVal val="visible"/>
                                      </p:to>
                                    </p:set>
                                  </p:childTnLst>
                                </p:cTn>
                              </p:par>
                              <p:par>
                                <p:cTn id="242" presetID="1" presetClass="entr" presetSubtype="0" fill="hold" grpId="1" nodeType="withEffect">
                                  <p:stCondLst>
                                    <p:cond delay="0"/>
                                  </p:stCondLst>
                                  <p:childTnLst>
                                    <p:set>
                                      <p:cBhvr>
                                        <p:cTn id="243" dur="1" fill="hold">
                                          <p:stCondLst>
                                            <p:cond delay="0"/>
                                          </p:stCondLst>
                                        </p:cTn>
                                        <p:tgtEl>
                                          <p:spTgt spid="44"/>
                                        </p:tgtEl>
                                        <p:attrNameLst>
                                          <p:attrName>style.visibility</p:attrName>
                                        </p:attrNameLst>
                                      </p:cBhvr>
                                      <p:to>
                                        <p:strVal val="visible"/>
                                      </p:to>
                                    </p:set>
                                  </p:childTnLst>
                                </p:cTn>
                              </p:par>
                              <p:par>
                                <p:cTn id="244" presetID="1" presetClass="emph" presetSubtype="2" fill="hold" nodeType="withEffect">
                                  <p:stCondLst>
                                    <p:cond delay="0"/>
                                  </p:stCondLst>
                                  <p:childTnLst>
                                    <p:animClr clrSpc="rgb" dir="cw">
                                      <p:cBhvr>
                                        <p:cTn id="245" dur="1000" fill="hold"/>
                                        <p:tgtEl>
                                          <p:spTgt spid="8"/>
                                        </p:tgtEl>
                                        <p:attrNameLst>
                                          <p:attrName>fillcolor</p:attrName>
                                        </p:attrNameLst>
                                      </p:cBhvr>
                                      <p:to>
                                        <a:srgbClr val="4E67C8"/>
                                      </p:to>
                                    </p:animClr>
                                    <p:set>
                                      <p:cBhvr>
                                        <p:cTn id="246" dur="1000" fill="hold"/>
                                        <p:tgtEl>
                                          <p:spTgt spid="8"/>
                                        </p:tgtEl>
                                        <p:attrNameLst>
                                          <p:attrName>fill.type</p:attrName>
                                        </p:attrNameLst>
                                      </p:cBhvr>
                                      <p:to>
                                        <p:strVal val="solid"/>
                                      </p:to>
                                    </p:set>
                                    <p:set>
                                      <p:cBhvr>
                                        <p:cTn id="247" dur="1000" fill="hold"/>
                                        <p:tgtEl>
                                          <p:spTgt spid="8"/>
                                        </p:tgtEl>
                                        <p:attrNameLst>
                                          <p:attrName>fill.on</p:attrName>
                                        </p:attrNameLst>
                                      </p:cBhvr>
                                      <p:to>
                                        <p:strVal val="true"/>
                                      </p:to>
                                    </p:set>
                                  </p:childTnLst>
                                </p:cTn>
                              </p:par>
                              <p:par>
                                <p:cTn id="248" presetID="1" presetClass="emph" presetSubtype="2" fill="hold" nodeType="withEffect">
                                  <p:stCondLst>
                                    <p:cond delay="0"/>
                                  </p:stCondLst>
                                  <p:childTnLst>
                                    <p:animClr clrSpc="rgb" dir="cw">
                                      <p:cBhvr>
                                        <p:cTn id="249" dur="1000" fill="hold"/>
                                        <p:tgtEl>
                                          <p:spTgt spid="48"/>
                                        </p:tgtEl>
                                        <p:attrNameLst>
                                          <p:attrName>fillcolor</p:attrName>
                                        </p:attrNameLst>
                                      </p:cBhvr>
                                      <p:to>
                                        <a:srgbClr val="B4DCFA"/>
                                      </p:to>
                                    </p:animClr>
                                    <p:set>
                                      <p:cBhvr>
                                        <p:cTn id="250" dur="1000" fill="hold"/>
                                        <p:tgtEl>
                                          <p:spTgt spid="48"/>
                                        </p:tgtEl>
                                        <p:attrNameLst>
                                          <p:attrName>fill.type</p:attrName>
                                        </p:attrNameLst>
                                      </p:cBhvr>
                                      <p:to>
                                        <p:strVal val="solid"/>
                                      </p:to>
                                    </p:set>
                                    <p:set>
                                      <p:cBhvr>
                                        <p:cTn id="251" dur="1000" fill="hold"/>
                                        <p:tgtEl>
                                          <p:spTgt spid="48"/>
                                        </p:tgtEl>
                                        <p:attrNameLst>
                                          <p:attrName>fill.on</p:attrName>
                                        </p:attrNameLst>
                                      </p:cBhvr>
                                      <p:to>
                                        <p:strVal val="true"/>
                                      </p:to>
                                    </p:set>
                                  </p:childTnLst>
                                </p:cTn>
                              </p:par>
                            </p:childTnLst>
                          </p:cTn>
                        </p:par>
                        <p:par>
                          <p:cTn id="252" fill="hold">
                            <p:stCondLst>
                              <p:cond delay="1000"/>
                            </p:stCondLst>
                            <p:childTnLst>
                              <p:par>
                                <p:cTn id="253" presetID="9" presetClass="entr" presetSubtype="0" fill="hold" grpId="3" nodeType="afterEffect">
                                  <p:stCondLst>
                                    <p:cond delay="0"/>
                                  </p:stCondLst>
                                  <p:childTnLst>
                                    <p:set>
                                      <p:cBhvr>
                                        <p:cTn id="254" dur="1" fill="hold">
                                          <p:stCondLst>
                                            <p:cond delay="0"/>
                                          </p:stCondLst>
                                        </p:cTn>
                                        <p:tgtEl>
                                          <p:spTgt spid="16"/>
                                        </p:tgtEl>
                                        <p:attrNameLst>
                                          <p:attrName>style.visibility</p:attrName>
                                        </p:attrNameLst>
                                      </p:cBhvr>
                                      <p:to>
                                        <p:strVal val="visible"/>
                                      </p:to>
                                    </p:set>
                                    <p:animEffect transition="in" filter="dissolve">
                                      <p:cBhvr>
                                        <p:cTn id="255" dur="1000"/>
                                        <p:tgtEl>
                                          <p:spTgt spid="16"/>
                                        </p:tgtEl>
                                      </p:cBhvr>
                                    </p:animEffect>
                                  </p:childTnLst>
                                </p:cTn>
                              </p:par>
                            </p:childTnLst>
                          </p:cTn>
                        </p:par>
                      </p:childTnLst>
                    </p:cTn>
                  </p:par>
                </p:childTnLst>
              </p:cTn>
              <p:nextCondLst>
                <p:cond evt="onClick" delay="0">
                  <p:tgtEl>
                    <p:spTgt spid="8"/>
                  </p:tgtEl>
                </p:cond>
              </p:nextCondLst>
            </p:seq>
            <p:seq concurrent="1" nextAc="seek">
              <p:cTn id="256" restart="whenNotActive" fill="hold" evtFilter="cancelBubble" nodeType="interactiveSeq">
                <p:stCondLst>
                  <p:cond evt="onClick" delay="0">
                    <p:tgtEl>
                      <p:spTgt spid="47"/>
                    </p:tgtEl>
                  </p:cond>
                </p:stCondLst>
                <p:endSync evt="end" delay="0">
                  <p:rtn val="all"/>
                </p:endSync>
                <p:childTnLst>
                  <p:par>
                    <p:cTn id="257" fill="hold">
                      <p:stCondLst>
                        <p:cond delay="0"/>
                      </p:stCondLst>
                      <p:childTnLst>
                        <p:par>
                          <p:cTn id="258" fill="hold">
                            <p:stCondLst>
                              <p:cond delay="0"/>
                            </p:stCondLst>
                            <p:childTnLst>
                              <p:par>
                                <p:cTn id="259" presetID="1" presetClass="entr" presetSubtype="0" fill="hold" grpId="1" nodeType="withEffect">
                                  <p:stCondLst>
                                    <p:cond delay="0"/>
                                  </p:stCondLst>
                                  <p:childTnLst>
                                    <p:set>
                                      <p:cBhvr>
                                        <p:cTn id="260" dur="1" fill="hold">
                                          <p:stCondLst>
                                            <p:cond delay="0"/>
                                          </p:stCondLst>
                                        </p:cTn>
                                        <p:tgtEl>
                                          <p:spTgt spid="45"/>
                                        </p:tgtEl>
                                        <p:attrNameLst>
                                          <p:attrName>style.visibility</p:attrName>
                                        </p:attrNameLst>
                                      </p:cBhvr>
                                      <p:to>
                                        <p:strVal val="visible"/>
                                      </p:to>
                                    </p:set>
                                  </p:childTnLst>
                                </p:cTn>
                              </p:par>
                              <p:par>
                                <p:cTn id="261" presetID="1" presetClass="entr" presetSubtype="0" fill="hold" grpId="1" nodeType="withEffect">
                                  <p:stCondLst>
                                    <p:cond delay="0"/>
                                  </p:stCondLst>
                                  <p:childTnLst>
                                    <p:set>
                                      <p:cBhvr>
                                        <p:cTn id="262" dur="1" fill="hold">
                                          <p:stCondLst>
                                            <p:cond delay="0"/>
                                          </p:stCondLst>
                                        </p:cTn>
                                        <p:tgtEl>
                                          <p:spTgt spid="50"/>
                                        </p:tgtEl>
                                        <p:attrNameLst>
                                          <p:attrName>style.visibility</p:attrName>
                                        </p:attrNameLst>
                                      </p:cBhvr>
                                      <p:to>
                                        <p:strVal val="visible"/>
                                      </p:to>
                                    </p:set>
                                  </p:childTnLst>
                                </p:cTn>
                              </p:par>
                              <p:par>
                                <p:cTn id="263" presetID="1" presetClass="entr" presetSubtype="0" fill="hold" grpId="1" nodeType="withEffect">
                                  <p:stCondLst>
                                    <p:cond delay="0"/>
                                  </p:stCondLst>
                                  <p:childTnLst>
                                    <p:set>
                                      <p:cBhvr>
                                        <p:cTn id="264" dur="1" fill="hold">
                                          <p:stCondLst>
                                            <p:cond delay="0"/>
                                          </p:stCondLst>
                                        </p:cTn>
                                        <p:tgtEl>
                                          <p:spTgt spid="51"/>
                                        </p:tgtEl>
                                        <p:attrNameLst>
                                          <p:attrName>style.visibility</p:attrName>
                                        </p:attrNameLst>
                                      </p:cBhvr>
                                      <p:to>
                                        <p:strVal val="visible"/>
                                      </p:to>
                                    </p:set>
                                  </p:childTnLst>
                                </p:cTn>
                              </p:par>
                              <p:par>
                                <p:cTn id="265" presetID="1" presetClass="entr" presetSubtype="0" fill="hold" grpId="1" nodeType="withEffect">
                                  <p:stCondLst>
                                    <p:cond delay="0"/>
                                  </p:stCondLst>
                                  <p:childTnLst>
                                    <p:set>
                                      <p:cBhvr>
                                        <p:cTn id="266" dur="1" fill="hold">
                                          <p:stCondLst>
                                            <p:cond delay="0"/>
                                          </p:stCondLst>
                                        </p:cTn>
                                        <p:tgtEl>
                                          <p:spTgt spid="52"/>
                                        </p:tgtEl>
                                        <p:attrNameLst>
                                          <p:attrName>style.visibility</p:attrName>
                                        </p:attrNameLst>
                                      </p:cBhvr>
                                      <p:to>
                                        <p:strVal val="visible"/>
                                      </p:to>
                                    </p:set>
                                  </p:childTnLst>
                                </p:cTn>
                              </p:par>
                              <p:par>
                                <p:cTn id="267" presetID="1" presetClass="entr" presetSubtype="0" fill="hold" grpId="1" nodeType="withEffect">
                                  <p:stCondLst>
                                    <p:cond delay="0"/>
                                  </p:stCondLst>
                                  <p:childTnLst>
                                    <p:set>
                                      <p:cBhvr>
                                        <p:cTn id="268" dur="1" fill="hold">
                                          <p:stCondLst>
                                            <p:cond delay="0"/>
                                          </p:stCondLst>
                                        </p:cTn>
                                        <p:tgtEl>
                                          <p:spTgt spid="53"/>
                                        </p:tgtEl>
                                        <p:attrNameLst>
                                          <p:attrName>style.visibility</p:attrName>
                                        </p:attrNameLst>
                                      </p:cBhvr>
                                      <p:to>
                                        <p:strVal val="visible"/>
                                      </p:to>
                                    </p:set>
                                  </p:childTnLst>
                                </p:cTn>
                              </p:par>
                              <p:par>
                                <p:cTn id="269" presetID="1" presetClass="entr" presetSubtype="0" fill="hold" grpId="1" nodeType="withEffect">
                                  <p:stCondLst>
                                    <p:cond delay="0"/>
                                  </p:stCondLst>
                                  <p:childTnLst>
                                    <p:set>
                                      <p:cBhvr>
                                        <p:cTn id="270" dur="1" fill="hold">
                                          <p:stCondLst>
                                            <p:cond delay="0"/>
                                          </p:stCondLst>
                                        </p:cTn>
                                        <p:tgtEl>
                                          <p:spTgt spid="54"/>
                                        </p:tgtEl>
                                        <p:attrNameLst>
                                          <p:attrName>style.visibility</p:attrName>
                                        </p:attrNameLst>
                                      </p:cBhvr>
                                      <p:to>
                                        <p:strVal val="visible"/>
                                      </p:to>
                                    </p:set>
                                  </p:childTnLst>
                                </p:cTn>
                              </p:par>
                              <p:par>
                                <p:cTn id="271" presetID="1" presetClass="entr" presetSubtype="0" fill="hold" grpId="1" nodeType="withEffect">
                                  <p:stCondLst>
                                    <p:cond delay="0"/>
                                  </p:stCondLst>
                                  <p:childTnLst>
                                    <p:set>
                                      <p:cBhvr>
                                        <p:cTn id="272" dur="1" fill="hold">
                                          <p:stCondLst>
                                            <p:cond delay="0"/>
                                          </p:stCondLst>
                                        </p:cTn>
                                        <p:tgtEl>
                                          <p:spTgt spid="55"/>
                                        </p:tgtEl>
                                        <p:attrNameLst>
                                          <p:attrName>style.visibility</p:attrName>
                                        </p:attrNameLst>
                                      </p:cBhvr>
                                      <p:to>
                                        <p:strVal val="visible"/>
                                      </p:to>
                                    </p:set>
                                  </p:childTnLst>
                                </p:cTn>
                              </p:par>
                              <p:par>
                                <p:cTn id="273" presetID="1" presetClass="entr" presetSubtype="0" fill="hold" grpId="1" nodeType="withEffect">
                                  <p:stCondLst>
                                    <p:cond delay="0"/>
                                  </p:stCondLst>
                                  <p:childTnLst>
                                    <p:set>
                                      <p:cBhvr>
                                        <p:cTn id="274" dur="1" fill="hold">
                                          <p:stCondLst>
                                            <p:cond delay="0"/>
                                          </p:stCondLst>
                                        </p:cTn>
                                        <p:tgtEl>
                                          <p:spTgt spid="56"/>
                                        </p:tgtEl>
                                        <p:attrNameLst>
                                          <p:attrName>style.visibility</p:attrName>
                                        </p:attrNameLst>
                                      </p:cBhvr>
                                      <p:to>
                                        <p:strVal val="visible"/>
                                      </p:to>
                                    </p:set>
                                  </p:childTnLst>
                                </p:cTn>
                              </p:par>
                              <p:par>
                                <p:cTn id="275" presetID="1" presetClass="entr" presetSubtype="0" fill="hold" grpId="1" nodeType="withEffect">
                                  <p:stCondLst>
                                    <p:cond delay="0"/>
                                  </p:stCondLst>
                                  <p:childTnLst>
                                    <p:set>
                                      <p:cBhvr>
                                        <p:cTn id="276" dur="1" fill="hold">
                                          <p:stCondLst>
                                            <p:cond delay="0"/>
                                          </p:stCondLst>
                                        </p:cTn>
                                        <p:tgtEl>
                                          <p:spTgt spid="58"/>
                                        </p:tgtEl>
                                        <p:attrNameLst>
                                          <p:attrName>style.visibility</p:attrName>
                                        </p:attrNameLst>
                                      </p:cBhvr>
                                      <p:to>
                                        <p:strVal val="visible"/>
                                      </p:to>
                                    </p:set>
                                  </p:childTnLst>
                                </p:cTn>
                              </p:par>
                              <p:par>
                                <p:cTn id="277" presetID="1" presetClass="emph" presetSubtype="2" fill="hold" nodeType="withEffect">
                                  <p:stCondLst>
                                    <p:cond delay="0"/>
                                  </p:stCondLst>
                                  <p:childTnLst>
                                    <p:animClr clrSpc="rgb" dir="cw">
                                      <p:cBhvr>
                                        <p:cTn id="278" dur="1000" fill="hold"/>
                                        <p:tgtEl>
                                          <p:spTgt spid="47"/>
                                        </p:tgtEl>
                                        <p:attrNameLst>
                                          <p:attrName>fillcolor</p:attrName>
                                        </p:attrNameLst>
                                      </p:cBhvr>
                                      <p:to>
                                        <a:srgbClr val="4E67C8"/>
                                      </p:to>
                                    </p:animClr>
                                    <p:set>
                                      <p:cBhvr>
                                        <p:cTn id="279" dur="1000" fill="hold"/>
                                        <p:tgtEl>
                                          <p:spTgt spid="47"/>
                                        </p:tgtEl>
                                        <p:attrNameLst>
                                          <p:attrName>fill.type</p:attrName>
                                        </p:attrNameLst>
                                      </p:cBhvr>
                                      <p:to>
                                        <p:strVal val="solid"/>
                                      </p:to>
                                    </p:set>
                                    <p:set>
                                      <p:cBhvr>
                                        <p:cTn id="280" dur="1000" fill="hold"/>
                                        <p:tgtEl>
                                          <p:spTgt spid="47"/>
                                        </p:tgtEl>
                                        <p:attrNameLst>
                                          <p:attrName>fill.on</p:attrName>
                                        </p:attrNameLst>
                                      </p:cBhvr>
                                      <p:to>
                                        <p:strVal val="true"/>
                                      </p:to>
                                    </p:set>
                                  </p:childTnLst>
                                </p:cTn>
                              </p:par>
                              <p:par>
                                <p:cTn id="281" presetID="1" presetClass="emph" presetSubtype="2" fill="hold" nodeType="withEffect">
                                  <p:stCondLst>
                                    <p:cond delay="0"/>
                                  </p:stCondLst>
                                  <p:childTnLst>
                                    <p:animClr clrSpc="rgb" dir="cw">
                                      <p:cBhvr>
                                        <p:cTn id="282" dur="1000" fill="hold"/>
                                        <p:tgtEl>
                                          <p:spTgt spid="48"/>
                                        </p:tgtEl>
                                        <p:attrNameLst>
                                          <p:attrName>fillcolor</p:attrName>
                                        </p:attrNameLst>
                                      </p:cBhvr>
                                      <p:to>
                                        <a:srgbClr val="B4DCFA"/>
                                      </p:to>
                                    </p:animClr>
                                    <p:set>
                                      <p:cBhvr>
                                        <p:cTn id="283" dur="1000" fill="hold"/>
                                        <p:tgtEl>
                                          <p:spTgt spid="48"/>
                                        </p:tgtEl>
                                        <p:attrNameLst>
                                          <p:attrName>fill.type</p:attrName>
                                        </p:attrNameLst>
                                      </p:cBhvr>
                                      <p:to>
                                        <p:strVal val="solid"/>
                                      </p:to>
                                    </p:set>
                                    <p:set>
                                      <p:cBhvr>
                                        <p:cTn id="284" dur="1000" fill="hold"/>
                                        <p:tgtEl>
                                          <p:spTgt spid="48"/>
                                        </p:tgtEl>
                                        <p:attrNameLst>
                                          <p:attrName>fill.on</p:attrName>
                                        </p:attrNameLst>
                                      </p:cBhvr>
                                      <p:to>
                                        <p:strVal val="true"/>
                                      </p:to>
                                    </p:set>
                                  </p:childTnLst>
                                </p:cTn>
                              </p:par>
                            </p:childTnLst>
                          </p:cTn>
                        </p:par>
                        <p:par>
                          <p:cTn id="285" fill="hold">
                            <p:stCondLst>
                              <p:cond delay="1000"/>
                            </p:stCondLst>
                            <p:childTnLst>
                              <p:par>
                                <p:cTn id="286" presetID="9" presetClass="entr" presetSubtype="0" fill="hold" grpId="4" nodeType="afterEffect">
                                  <p:stCondLst>
                                    <p:cond delay="0"/>
                                  </p:stCondLst>
                                  <p:childTnLst>
                                    <p:set>
                                      <p:cBhvr>
                                        <p:cTn id="287" dur="1" fill="hold">
                                          <p:stCondLst>
                                            <p:cond delay="0"/>
                                          </p:stCondLst>
                                        </p:cTn>
                                        <p:tgtEl>
                                          <p:spTgt spid="16"/>
                                        </p:tgtEl>
                                        <p:attrNameLst>
                                          <p:attrName>style.visibility</p:attrName>
                                        </p:attrNameLst>
                                      </p:cBhvr>
                                      <p:to>
                                        <p:strVal val="visible"/>
                                      </p:to>
                                    </p:set>
                                    <p:animEffect transition="in" filter="dissolve">
                                      <p:cBhvr>
                                        <p:cTn id="288" dur="1000"/>
                                        <p:tgtEl>
                                          <p:spTgt spid="16"/>
                                        </p:tgtEl>
                                      </p:cBhvr>
                                    </p:animEffect>
                                  </p:childTnLst>
                                </p:cTn>
                              </p:par>
                            </p:childTnLst>
                          </p:cTn>
                        </p:par>
                      </p:childTnLst>
                    </p:cTn>
                  </p:par>
                </p:childTnLst>
              </p:cTn>
              <p:nextCondLst>
                <p:cond evt="onClick" delay="0">
                  <p:tgtEl>
                    <p:spTgt spid="47"/>
                  </p:tgtEl>
                </p:cond>
              </p:nextCondLst>
            </p:seq>
          </p:childTnLst>
        </p:cTn>
      </p:par>
    </p:tnLst>
    <p:bldLst>
      <p:bldP spid="4" grpId="0"/>
      <p:bldP spid="4" grpId="1"/>
      <p:bldP spid="4" grpId="2"/>
      <p:bldP spid="4" grpId="3"/>
      <p:bldP spid="5" grpId="0" animBg="1"/>
      <p:bldP spid="5" grpId="1" animBg="1"/>
      <p:bldP spid="5" grpId="2" animBg="1"/>
      <p:bldP spid="29" grpId="0"/>
      <p:bldP spid="29" grpId="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2" grpId="0" animBg="1"/>
      <p:bldP spid="42" grpId="1" animBg="1"/>
      <p:bldP spid="44" grpId="0" animBg="1"/>
      <p:bldP spid="44" grpId="1" animBg="1"/>
      <p:bldP spid="45" grpId="0" animBg="1"/>
      <p:bldP spid="45"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16" grpId="0" animBg="1"/>
      <p:bldP spid="16" grpId="1" animBg="1"/>
      <p:bldP spid="16" grpId="2" animBg="1"/>
      <p:bldP spid="16" grpId="3" animBg="1"/>
      <p:bldP spid="16" grpId="4" animBg="1"/>
      <p:bldP spid="59" grpId="0"/>
      <p:bldP spid="59" grpId="1"/>
      <p:bldP spid="138" grpId="0"/>
      <p:bldP spid="138" grpId="1"/>
      <p:bldP spid="144" grpId="0"/>
      <p:bldP spid="144"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Essentials of bond pricing&amp;quot;&quot;/&gt;&lt;property id=&quot;20307&quot; value=&quot;256&quot;/&gt;&lt;/object&gt;&lt;object type=&quot;3&quot; unique_id=&quot;10004&quot;&gt;&lt;property id=&quot;20148&quot; value=&quot;5&quot;/&gt;&lt;property id=&quot;20300&quot; value=&quot;Slide 2 - &amp;quot;Straight bond&amp;quot;&quot;/&gt;&lt;property id=&quot;20307&quot; value=&quot;260&quot;/&gt;&lt;/object&gt;&lt;object type=&quot;3&quot; unique_id=&quot;10005&quot;&gt;&lt;property id=&quot;20148&quot; value=&quot;5&quot;/&gt;&lt;property id=&quot;20300&quot; value=&quot;Slide 3 - &amp;quot;Diversities in bond contracts (1)&amp;quot;&quot;/&gt;&lt;property id=&quot;20307&quot; value=&quot;262&quot;/&gt;&lt;/object&gt;&lt;object type=&quot;3&quot; unique_id=&quot;10006&quot;&gt;&lt;property id=&quot;20148&quot; value=&quot;5&quot;/&gt;&lt;property id=&quot;20300&quot; value=&quot;Slide 4 - &amp;quot;Diversities in bond contracts (2)&amp;quot;&quot;/&gt;&lt;property id=&quot;20307&quot; value=&quot;263&quot;/&gt;&lt;/object&gt;&lt;object type=&quot;3&quot; unique_id=&quot;10007&quot;&gt;&lt;property id=&quot;20148&quot; value=&quot;5&quot;/&gt;&lt;property id=&quot;20300&quot; value=&quot;Slide 5 - &amp;quot;Underlying principles of pricing&amp;quot;&quot;/&gt;&lt;property id=&quot;20307&quot; value=&quot;270&quot;/&gt;&lt;/object&gt;&lt;object type=&quot;3&quot; unique_id=&quot;10008&quot;&gt;&lt;property id=&quot;20148&quot; value=&quot;5&quot;/&gt;&lt;property id=&quot;20300&quot; value=&quot;Slide 6 - &amp;quot;Discounting conventions (1)&amp;quot;&quot;/&gt;&lt;property id=&quot;20307&quot; value=&quot;265&quot;/&gt;&lt;/object&gt;&lt;object type=&quot;3&quot; unique_id=&quot;10009&quot;&gt;&lt;property id=&quot;20148&quot; value=&quot;5&quot;/&gt;&lt;property id=&quot;20300&quot; value=&quot;Slide 7 - &amp;quot;Discounting conventions (2)&amp;quot;&quot;/&gt;&lt;property id=&quot;20307&quot; value=&quot;266&quot;/&gt;&lt;/object&gt;&lt;object type=&quot;3&quot; unique_id=&quot;10010&quot;&gt;&lt;property id=&quot;20148&quot; value=&quot;5&quot;/&gt;&lt;property id=&quot;20300&quot; value=&quot;Slide 8 - &amp;quot;Clean and full price&amp;quot;&quot;/&gt;&lt;property id=&quot;20307&quot; value=&quot;267&quot;/&gt;&lt;/object&gt;&lt;object type=&quot;3&quot; unique_id=&quot;10011&quot;&gt;&lt;property id=&quot;20148&quot; value=&quot;5&quot;/&gt;&lt;property id=&quot;20300&quot; value=&quot;Slide 9 - &amp;quot;Price-yield relationship&amp;quot;&quot;/&gt;&lt;property id=&quot;20307&quot; value=&quot;261&quot;/&gt;&lt;/object&gt;&lt;object type=&quot;3&quot; unique_id=&quot;10012&quot;&gt;&lt;property id=&quot;20148&quot; value=&quot;5&quot;/&gt;&lt;property id=&quot;20300&quot; value=&quot;Slide 10 - &amp;quot;Price–maturity relationship&amp;quot;&quot;/&gt;&lt;property id=&quot;20307&quot; value=&quot;269&quot;/&gt;&lt;/object&gt;&lt;object type=&quot;3&quot; unique_id=&quot;10013&quot;&gt;&lt;property id=&quot;20148&quot; value=&quot;5&quot;/&gt;&lt;property id=&quot;20300&quot; value=&quot;Slide 11 - &amp;quot;Yield to maturity&amp;quot;&quot;/&gt;&lt;property id=&quot;20307&quot; value=&quot;268&quot;/&gt;&lt;/object&gt;&lt;object type=&quot;3&quot; unique_id=&quot;10014&quot;&gt;&lt;property id=&quot;20148&quot; value=&quot;5&quot;/&gt;&lt;property id=&quot;20300&quot; value=&quot;Slide 12 - &amp;quot;Other yield measures&amp;quot;&quot;/&gt;&lt;property id=&quot;20307&quot; value=&quot;271&quot;/&gt;&lt;/object&gt;&lt;object type=&quot;3&quot; unique_id=&quot;10015&quot;&gt;&lt;property id=&quot;20148&quot; value=&quot;5&quot;/&gt;&lt;property id=&quot;20300&quot; value=&quot;Slide 13 - &amp;quot;See you  in the next lecture&amp;quot;&quot;/&gt;&lt;property id=&quot;20307&quot; value=&quot;272&quot;/&gt;&lt;/object&gt;&lt;/object&gt;&lt;object type=&quot;8&quot; unique_id=&quot;10032&quot;&gt;&lt;/object&gt;&lt;/object&gt;&lt;/database&gt;"/>
  <p:tag name="SECTOMILLISECCONVERTED" val="1"/>
</p:tagLst>
</file>

<file path=ppt/theme/theme1.xml><?xml version="1.0" encoding="utf-8"?>
<a:theme xmlns:a="http://schemas.openxmlformats.org/drawingml/2006/main" name="FMI">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lnDef>
      <a:spPr>
        <a:ln w="25400">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600" i="1" smtClean="0">
            <a:latin typeface="Cambria Math"/>
            <a:ea typeface="Cambria Math" panose="02040503050406030204" pitchFamily="18" charset="0"/>
          </a:defRPr>
        </a:defPPr>
      </a:lstStyle>
    </a:tx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33488</TotalTime>
  <Words>9925</Words>
  <Application>Microsoft Office PowerPoint</Application>
  <PresentationFormat>Předvádění na obrazovce (4:3)</PresentationFormat>
  <Paragraphs>633</Paragraphs>
  <Slides>14</Slides>
  <Notes>2</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14</vt:i4>
      </vt:variant>
    </vt:vector>
  </HeadingPairs>
  <TitlesOfParts>
    <vt:vector size="25" baseType="lpstr">
      <vt:lpstr>Algerian</vt:lpstr>
      <vt:lpstr>Calibri</vt:lpstr>
      <vt:lpstr>Cambria Math</vt:lpstr>
      <vt:lpstr>Garamond</vt:lpstr>
      <vt:lpstr>Georgia</vt:lpstr>
      <vt:lpstr>Tahoma</vt:lpstr>
      <vt:lpstr>Tekton Pro Cond</vt:lpstr>
      <vt:lpstr>Trebuchet MS</vt:lpstr>
      <vt:lpstr>Wingdings</vt:lpstr>
      <vt:lpstr>Wingdings 2</vt:lpstr>
      <vt:lpstr>FMI</vt:lpstr>
      <vt:lpstr>Exotic options </vt:lpstr>
      <vt:lpstr>Introduction</vt:lpstr>
      <vt:lpstr>Asian options</vt:lpstr>
      <vt:lpstr>Binary options (1)</vt:lpstr>
      <vt:lpstr>Binary options (2)</vt:lpstr>
      <vt:lpstr>Package options </vt:lpstr>
      <vt:lpstr>Barrier options (1) </vt:lpstr>
      <vt:lpstr>Barrier options (2)</vt:lpstr>
      <vt:lpstr>Binary options (3)</vt:lpstr>
      <vt:lpstr>Compound options</vt:lpstr>
      <vt:lpstr>Chooser options</vt:lpstr>
      <vt:lpstr>Multiple-asset options</vt:lpstr>
      <vt:lpstr>Some hybrid options</vt:lpstr>
      <vt:lpstr>See you  in the next lecture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bond pricing</dc:title>
  <dc:subject>FI - TALKING SLIDES</dc:subject>
  <dc:creator>Oldřich DĚDEK</dc:creator>
  <cp:keywords>pptxFI_TSL01</cp:keywords>
  <dc:description>Financial markets instruments</dc:description>
  <cp:lastModifiedBy>Dědek Oldřich</cp:lastModifiedBy>
  <cp:revision>2941</cp:revision>
  <cp:lastPrinted>2020-10-16T12:18:24Z</cp:lastPrinted>
  <dcterms:created xsi:type="dcterms:W3CDTF">2014-05-11T12:40:16Z</dcterms:created>
  <dcterms:modified xsi:type="dcterms:W3CDTF">2022-02-15T13:49:23Z</dcterms:modified>
  <cp:category>O.D. Lecturing Legacy</cp:category>
  <cp:contentStatus>OD Web</cp:contentStatus>
</cp:coreProperties>
</file>