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6" r:id="rId5"/>
    <p:sldId id="265" r:id="rId6"/>
    <p:sldId id="257" r:id="rId7"/>
    <p:sldId id="258" r:id="rId8"/>
    <p:sldId id="259" r:id="rId9"/>
    <p:sldId id="261" r:id="rId10"/>
    <p:sldId id="267" r:id="rId11"/>
    <p:sldId id="269" r:id="rId12"/>
    <p:sldId id="270" r:id="rId13"/>
    <p:sldId id="271" r:id="rId14"/>
    <p:sldId id="273" r:id="rId15"/>
    <p:sldId id="292" r:id="rId16"/>
    <p:sldId id="275" r:id="rId17"/>
    <p:sldId id="276" r:id="rId18"/>
    <p:sldId id="277" r:id="rId19"/>
    <p:sldId id="287" r:id="rId20"/>
    <p:sldId id="288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3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38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0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0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1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7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34EE44-3A20-4322-A620-9B66DEC6F71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E308-5DC9-4F92-90C7-A6BA4187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5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Current U.S. Counter-Terrorism Strategy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Question of political Legitimacy or LACK thereof</a:t>
            </a:r>
          </a:p>
          <a:p>
            <a:r>
              <a:rPr lang="en-US" dirty="0" smtClean="0"/>
              <a:t>Dr. Anna </a:t>
            </a:r>
            <a:r>
              <a:rPr lang="en-US" dirty="0" err="1" smtClean="0"/>
              <a:t>viden</a:t>
            </a:r>
            <a:r>
              <a:rPr lang="en-US" dirty="0" smtClean="0"/>
              <a:t> anna@fsv.cuni.cz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Afghanistan: the second country most impacted by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 </a:t>
            </a:r>
            <a:r>
              <a:rPr lang="en-US" dirty="0"/>
              <a:t>per cent more </a:t>
            </a:r>
            <a:r>
              <a:rPr lang="en-US" dirty="0" smtClean="0"/>
              <a:t>terrorist </a:t>
            </a:r>
            <a:r>
              <a:rPr lang="en-US" dirty="0"/>
              <a:t>attacks and 13 per cent more fatalities in 2013 </a:t>
            </a:r>
            <a:r>
              <a:rPr lang="en-US" dirty="0" smtClean="0"/>
              <a:t>than 2012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Taliban </a:t>
            </a:r>
            <a:r>
              <a:rPr lang="en-US" dirty="0">
                <a:solidFill>
                  <a:srgbClr val="FFFF00"/>
                </a:solidFill>
              </a:rPr>
              <a:t>was responsible for the </a:t>
            </a:r>
            <a:r>
              <a:rPr lang="en-US" dirty="0" smtClean="0">
                <a:solidFill>
                  <a:srgbClr val="FFFF00"/>
                </a:solidFill>
              </a:rPr>
              <a:t>majority </a:t>
            </a:r>
            <a:r>
              <a:rPr lang="en-US" dirty="0">
                <a:solidFill>
                  <a:srgbClr val="FFFF00"/>
                </a:solidFill>
              </a:rPr>
              <a:t>of attacks and </a:t>
            </a:r>
            <a:r>
              <a:rPr lang="en-US" dirty="0" smtClean="0">
                <a:solidFill>
                  <a:srgbClr val="FFFF00"/>
                </a:solidFill>
              </a:rPr>
              <a:t>casualties.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>
                <a:solidFill>
                  <a:srgbClr val="FFFF00"/>
                </a:solidFill>
              </a:rPr>
              <a:t>both 2012 and </a:t>
            </a:r>
            <a:r>
              <a:rPr lang="en-US" dirty="0" smtClean="0">
                <a:solidFill>
                  <a:srgbClr val="FFFF00"/>
                </a:solidFill>
              </a:rPr>
              <a:t>2013 </a:t>
            </a:r>
            <a:r>
              <a:rPr lang="en-US" dirty="0">
                <a:solidFill>
                  <a:srgbClr val="FFFF00"/>
                </a:solidFill>
              </a:rPr>
              <a:t>the Taliban was responsible for 75 per cent of all terrorist </a:t>
            </a:r>
            <a:r>
              <a:rPr lang="en-US" dirty="0" smtClean="0">
                <a:solidFill>
                  <a:srgbClr val="FFFF00"/>
                </a:solidFill>
              </a:rPr>
              <a:t>fatalities </a:t>
            </a:r>
            <a:r>
              <a:rPr lang="en-US" dirty="0">
                <a:solidFill>
                  <a:srgbClr val="FFFF00"/>
                </a:solidFill>
              </a:rPr>
              <a:t>in Afghanistan.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2013 unknown actors accounted for </a:t>
            </a:r>
            <a:r>
              <a:rPr lang="en-US" dirty="0" smtClean="0"/>
              <a:t>23 </a:t>
            </a:r>
            <a:r>
              <a:rPr lang="en-US" dirty="0"/>
              <a:t>per cent of deaths by terrorism. The remainder of fatalities </a:t>
            </a:r>
            <a:r>
              <a:rPr lang="en-US" dirty="0" smtClean="0"/>
              <a:t>were </a:t>
            </a:r>
            <a:r>
              <a:rPr lang="en-US" dirty="0"/>
              <a:t>claimed by six terrorist groups.</a:t>
            </a:r>
          </a:p>
        </p:txBody>
      </p:sp>
    </p:spTree>
    <p:extLst>
      <p:ext uri="{BB962C8B-B14F-4D97-AF65-F5344CB8AC3E}">
        <p14:creationId xmlns:p14="http://schemas.microsoft.com/office/powerpoint/2010/main" val="25555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Terrorism in </a:t>
            </a:r>
            <a:r>
              <a:rPr lang="en-US" dirty="0" smtClean="0">
                <a:solidFill>
                  <a:srgbClr val="FFFF00"/>
                </a:solidFill>
              </a:rPr>
              <a:t>Pakistan </a:t>
            </a:r>
            <a:r>
              <a:rPr lang="en-US" dirty="0">
                <a:solidFill>
                  <a:srgbClr val="FFFF00"/>
                </a:solidFill>
              </a:rPr>
              <a:t>strongly influenced by its proximity to </a:t>
            </a:r>
            <a:r>
              <a:rPr lang="en-US" dirty="0" smtClean="0">
                <a:solidFill>
                  <a:srgbClr val="FFFF00"/>
                </a:solidFill>
              </a:rPr>
              <a:t>Afghanistan </a:t>
            </a:r>
            <a:r>
              <a:rPr lang="en-US" dirty="0">
                <a:solidFill>
                  <a:srgbClr val="FFFF00"/>
                </a:solidFill>
              </a:rPr>
              <a:t>with most attacks occurring near the border </a:t>
            </a:r>
            <a:r>
              <a:rPr lang="en-US" dirty="0" smtClean="0">
                <a:solidFill>
                  <a:srgbClr val="FFFF00"/>
                </a:solidFill>
              </a:rPr>
              <a:t>involving </a:t>
            </a:r>
            <a:r>
              <a:rPr lang="en-US" dirty="0">
                <a:solidFill>
                  <a:srgbClr val="FFFF00"/>
                </a:solidFill>
              </a:rPr>
              <a:t>the Taliban.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Terrorism </a:t>
            </a:r>
            <a:r>
              <a:rPr lang="en-US" dirty="0">
                <a:solidFill>
                  <a:srgbClr val="FFFF00"/>
                </a:solidFill>
              </a:rPr>
              <a:t>increased </a:t>
            </a:r>
            <a:r>
              <a:rPr lang="en-US" dirty="0" smtClean="0">
                <a:solidFill>
                  <a:srgbClr val="FFFF00"/>
                </a:solidFill>
              </a:rPr>
              <a:t>significantly </a:t>
            </a:r>
            <a:r>
              <a:rPr lang="en-US" dirty="0">
                <a:solidFill>
                  <a:srgbClr val="FFFF00"/>
                </a:solidFill>
              </a:rPr>
              <a:t>in Pakistan in 2013</a:t>
            </a:r>
            <a:r>
              <a:rPr lang="en-US" dirty="0"/>
              <a:t>, with a 37 per cent increase in </a:t>
            </a:r>
            <a:r>
              <a:rPr lang="en-US" dirty="0" smtClean="0"/>
              <a:t>deaths </a:t>
            </a:r>
            <a:r>
              <a:rPr lang="en-US" dirty="0"/>
              <a:t>and 28 per cent increase in injuries since 2012. Nearly half </a:t>
            </a:r>
            <a:r>
              <a:rPr lang="en-US" dirty="0" smtClean="0"/>
              <a:t>of </a:t>
            </a:r>
            <a:r>
              <a:rPr lang="en-US" dirty="0"/>
              <a:t>all attacks had no groups that have claimed responsibility.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deadliest </a:t>
            </a:r>
            <a:r>
              <a:rPr lang="en-US" dirty="0">
                <a:solidFill>
                  <a:srgbClr val="FFFF00"/>
                </a:solidFill>
              </a:rPr>
              <a:t>group in Pakistan in 2013, responsible for almost a </a:t>
            </a:r>
            <a:r>
              <a:rPr lang="en-US" dirty="0" smtClean="0">
                <a:solidFill>
                  <a:srgbClr val="FFFF00"/>
                </a:solidFill>
              </a:rPr>
              <a:t>quarter </a:t>
            </a:r>
            <a:r>
              <a:rPr lang="en-US" dirty="0">
                <a:solidFill>
                  <a:srgbClr val="FFFF00"/>
                </a:solidFill>
              </a:rPr>
              <a:t>of all deaths and 49 per cent of all claimed attacks, is </a:t>
            </a:r>
            <a:r>
              <a:rPr lang="en-US" dirty="0" err="1" smtClean="0">
                <a:solidFill>
                  <a:srgbClr val="FFFF00"/>
                </a:solidFill>
              </a:rPr>
              <a:t>Tehrik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-Taliban </a:t>
            </a:r>
            <a:r>
              <a:rPr lang="en-US" dirty="0">
                <a:solidFill>
                  <a:srgbClr val="FFFF00"/>
                </a:solidFill>
              </a:rPr>
              <a:t>Pakistan (TTP), the Pakistani Taliban. </a:t>
            </a:r>
          </a:p>
          <a:p>
            <a:r>
              <a:rPr lang="en-US" dirty="0" smtClean="0"/>
              <a:t>Array </a:t>
            </a:r>
            <a:r>
              <a:rPr lang="en-US" dirty="0"/>
              <a:t>of actors. In 2013 </a:t>
            </a:r>
            <a:r>
              <a:rPr lang="en-US" dirty="0" smtClean="0"/>
              <a:t>23 different </a:t>
            </a:r>
            <a:r>
              <a:rPr lang="en-US" dirty="0"/>
              <a:t>terrorist groups, down from 29 groups in 2012.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11 </a:t>
            </a:r>
            <a:r>
              <a:rPr lang="en-US" dirty="0">
                <a:solidFill>
                  <a:srgbClr val="FFFF00"/>
                </a:solidFill>
              </a:rPr>
              <a:t>groups account for the majority of the 270 claimed </a:t>
            </a:r>
            <a:r>
              <a:rPr lang="en-US" dirty="0" smtClean="0">
                <a:solidFill>
                  <a:srgbClr val="FFFF00"/>
                </a:solidFill>
              </a:rPr>
              <a:t>attacks</a:t>
            </a:r>
            <a:r>
              <a:rPr lang="en-US" dirty="0"/>
              <a:t>. While many of these groups are Islamist there are also </a:t>
            </a:r>
            <a:r>
              <a:rPr lang="en-US" dirty="0" smtClean="0"/>
              <a:t>other organizations </a:t>
            </a:r>
            <a:r>
              <a:rPr lang="en-US" dirty="0"/>
              <a:t>such as separatist movements for Baloch, the </a:t>
            </a:r>
            <a:r>
              <a:rPr lang="en-US" dirty="0" err="1" smtClean="0"/>
              <a:t>Bettani</a:t>
            </a:r>
            <a:r>
              <a:rPr lang="en-US" dirty="0" smtClean="0"/>
              <a:t> </a:t>
            </a:r>
            <a:r>
              <a:rPr lang="en-US" dirty="0"/>
              <a:t>tribe and Sindhi people. </a:t>
            </a:r>
          </a:p>
        </p:txBody>
      </p:sp>
    </p:spTree>
    <p:extLst>
      <p:ext uri="{BB962C8B-B14F-4D97-AF65-F5344CB8AC3E}">
        <p14:creationId xmlns:p14="http://schemas.microsoft.com/office/powerpoint/2010/main" val="31678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Dramatic </a:t>
            </a:r>
            <a:r>
              <a:rPr lang="en-US" dirty="0">
                <a:solidFill>
                  <a:srgbClr val="FFFF00"/>
                </a:solidFill>
              </a:rPr>
              <a:t>rise of terrorism in Syria </a:t>
            </a:r>
            <a:r>
              <a:rPr lang="en-US" dirty="0" smtClean="0">
                <a:solidFill>
                  <a:srgbClr val="FFFF00"/>
                </a:solidFill>
              </a:rPr>
              <a:t>direct </a:t>
            </a:r>
            <a:r>
              <a:rPr lang="en-US" dirty="0">
                <a:solidFill>
                  <a:srgbClr val="FFFF00"/>
                </a:solidFill>
              </a:rPr>
              <a:t>result of </a:t>
            </a:r>
            <a:r>
              <a:rPr lang="en-US" dirty="0" smtClean="0">
                <a:solidFill>
                  <a:srgbClr val="FFFF00"/>
                </a:solidFill>
              </a:rPr>
              <a:t>the Syrian </a:t>
            </a:r>
            <a:r>
              <a:rPr lang="en-US" dirty="0">
                <a:solidFill>
                  <a:srgbClr val="FFFF00"/>
                </a:solidFill>
              </a:rPr>
              <a:t>civil war.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/>
              <a:t>recorded acts of terrorism </a:t>
            </a:r>
            <a:r>
              <a:rPr lang="en-US" dirty="0" smtClean="0"/>
              <a:t>since 2009</a:t>
            </a: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2012 </a:t>
            </a:r>
            <a:r>
              <a:rPr lang="en-US" dirty="0" smtClean="0"/>
              <a:t>there </a:t>
            </a:r>
            <a:r>
              <a:rPr lang="en-US" dirty="0"/>
              <a:t>were 136 terrorist attacks and over 600 deaths. In 2013, </a:t>
            </a:r>
            <a:r>
              <a:rPr lang="en-US" dirty="0" smtClean="0"/>
              <a:t>this </a:t>
            </a:r>
            <a:r>
              <a:rPr lang="en-US" dirty="0"/>
              <a:t>has increased to 217 attacks and over 1,000 deaths.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dirty="0">
                <a:solidFill>
                  <a:srgbClr val="FFFF00"/>
                </a:solidFill>
              </a:rPr>
              <a:t>ten </a:t>
            </a:r>
            <a:r>
              <a:rPr lang="en-US" dirty="0" smtClean="0">
                <a:solidFill>
                  <a:srgbClr val="FFFF00"/>
                </a:solidFill>
              </a:rPr>
              <a:t>different </a:t>
            </a:r>
            <a:r>
              <a:rPr lang="en-US" dirty="0">
                <a:solidFill>
                  <a:srgbClr val="FFFF00"/>
                </a:solidFill>
              </a:rPr>
              <a:t>terrorist groups active in Syria, </a:t>
            </a:r>
            <a:r>
              <a:rPr lang="en-US" dirty="0" smtClean="0"/>
              <a:t>many of </a:t>
            </a:r>
            <a:r>
              <a:rPr lang="en-US" dirty="0"/>
              <a:t>which are Sunni and opposed to the </a:t>
            </a:r>
            <a:r>
              <a:rPr lang="en-US" dirty="0" err="1"/>
              <a:t>Alawite</a:t>
            </a:r>
            <a:r>
              <a:rPr lang="en-US" dirty="0"/>
              <a:t> Assad regime.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Estimated deaths caused by the civil between </a:t>
            </a:r>
            <a:r>
              <a:rPr lang="en-US" dirty="0">
                <a:solidFill>
                  <a:srgbClr val="FFFF00"/>
                </a:solidFill>
              </a:rPr>
              <a:t>180,000 </a:t>
            </a:r>
            <a:r>
              <a:rPr lang="en-US" dirty="0" smtClean="0">
                <a:solidFill>
                  <a:srgbClr val="FFFF00"/>
                </a:solidFill>
              </a:rPr>
              <a:t>and 260,000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Displacement </a:t>
            </a:r>
            <a:r>
              <a:rPr lang="en-US" dirty="0">
                <a:solidFill>
                  <a:srgbClr val="FFFF00"/>
                </a:solidFill>
              </a:rPr>
              <a:t>of over 35 per </a:t>
            </a:r>
            <a:r>
              <a:rPr lang="en-US" dirty="0" smtClean="0">
                <a:solidFill>
                  <a:srgbClr val="FFFF00"/>
                </a:solidFill>
              </a:rPr>
              <a:t>cent of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population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Majority of deaths classified a </a:t>
            </a:r>
            <a:r>
              <a:rPr lang="en-US" dirty="0">
                <a:solidFill>
                  <a:srgbClr val="FFFF00"/>
                </a:solidFill>
              </a:rPr>
              <a:t>result of conventional </a:t>
            </a:r>
            <a:r>
              <a:rPr lang="en-US" dirty="0" smtClean="0">
                <a:solidFill>
                  <a:srgbClr val="FFFF00"/>
                </a:solidFill>
              </a:rPr>
              <a:t>warfare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Terrorism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deployed </a:t>
            </a:r>
            <a:r>
              <a:rPr lang="en-US" dirty="0">
                <a:solidFill>
                  <a:srgbClr val="FFFF00"/>
                </a:solidFill>
              </a:rPr>
              <a:t>as </a:t>
            </a:r>
            <a:r>
              <a:rPr lang="en-US" dirty="0" smtClean="0">
                <a:solidFill>
                  <a:srgbClr val="FFFF00"/>
                </a:solidFill>
              </a:rPr>
              <a:t>tactic </a:t>
            </a:r>
            <a:r>
              <a:rPr lang="en-US" dirty="0">
                <a:solidFill>
                  <a:srgbClr val="FFFF00"/>
                </a:solidFill>
              </a:rPr>
              <a:t>by some of the rebel forces to bring about a political, </a:t>
            </a:r>
            <a:r>
              <a:rPr lang="en-US" dirty="0" smtClean="0">
                <a:solidFill>
                  <a:srgbClr val="FFFF00"/>
                </a:solidFill>
              </a:rPr>
              <a:t>economic</a:t>
            </a:r>
            <a:r>
              <a:rPr lang="en-US" dirty="0">
                <a:solidFill>
                  <a:srgbClr val="FFFF00"/>
                </a:solidFill>
              </a:rPr>
              <a:t>, religious, or social goal rather than purely </a:t>
            </a:r>
            <a:r>
              <a:rPr lang="en-US" dirty="0" smtClean="0">
                <a:solidFill>
                  <a:srgbClr val="FFFF00"/>
                </a:solidFill>
              </a:rPr>
              <a:t>military </a:t>
            </a:r>
            <a:r>
              <a:rPr lang="en-US" dirty="0">
                <a:solidFill>
                  <a:srgbClr val="FFFF00"/>
                </a:solidFill>
              </a:rPr>
              <a:t>objectives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87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Dramatic </a:t>
            </a:r>
            <a:r>
              <a:rPr lang="en-US" dirty="0">
                <a:solidFill>
                  <a:srgbClr val="FFFF00"/>
                </a:solidFill>
              </a:rPr>
              <a:t>increase in terrorism in Nigeria </a:t>
            </a:r>
            <a:r>
              <a:rPr lang="en-US" dirty="0" smtClean="0">
                <a:solidFill>
                  <a:srgbClr val="FFFF00"/>
                </a:solidFill>
              </a:rPr>
              <a:t>attributed to the </a:t>
            </a:r>
            <a:r>
              <a:rPr lang="en-US" dirty="0">
                <a:solidFill>
                  <a:srgbClr val="FFFF00"/>
                </a:solidFill>
              </a:rPr>
              <a:t>rise of </a:t>
            </a:r>
            <a:r>
              <a:rPr lang="en-US" dirty="0" err="1">
                <a:solidFill>
                  <a:srgbClr val="FFFF00"/>
                </a:solidFill>
              </a:rPr>
              <a:t>Boko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Haram (‘</a:t>
            </a:r>
            <a:r>
              <a:rPr lang="en-US" dirty="0">
                <a:solidFill>
                  <a:srgbClr val="FFFF00"/>
                </a:solidFill>
              </a:rPr>
              <a:t>western education is forbidden</a:t>
            </a:r>
            <a:r>
              <a:rPr lang="en-US" dirty="0" smtClean="0">
                <a:solidFill>
                  <a:srgbClr val="FFFF00"/>
                </a:solidFill>
              </a:rPr>
              <a:t>’).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>
                <a:solidFill>
                  <a:srgbClr val="FFFF00"/>
                </a:solidFill>
              </a:rPr>
              <a:t>2013 this Islamist </a:t>
            </a:r>
            <a:r>
              <a:rPr lang="en-US" dirty="0" smtClean="0">
                <a:solidFill>
                  <a:srgbClr val="FFFF00"/>
                </a:solidFill>
              </a:rPr>
              <a:t>terrorist </a:t>
            </a:r>
            <a:r>
              <a:rPr lang="en-US" dirty="0">
                <a:solidFill>
                  <a:srgbClr val="FFFF00"/>
                </a:solidFill>
              </a:rPr>
              <a:t>group killed at least 1,587 people and claimed </a:t>
            </a:r>
            <a:r>
              <a:rPr lang="en-US" dirty="0" smtClean="0">
                <a:solidFill>
                  <a:srgbClr val="FFFF00"/>
                </a:solidFill>
              </a:rPr>
              <a:t>responsibility </a:t>
            </a:r>
            <a:r>
              <a:rPr lang="en-US" dirty="0">
                <a:solidFill>
                  <a:srgbClr val="FFFF00"/>
                </a:solidFill>
              </a:rPr>
              <a:t>for nearly 90 per cent of all terrorist acts </a:t>
            </a:r>
            <a:r>
              <a:rPr lang="en-US" dirty="0"/>
              <a:t>in </a:t>
            </a:r>
            <a:r>
              <a:rPr lang="en-US" dirty="0" smtClean="0"/>
              <a:t>Nigeria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One </a:t>
            </a:r>
            <a:r>
              <a:rPr lang="en-US" dirty="0">
                <a:solidFill>
                  <a:srgbClr val="FFFF00"/>
                </a:solidFill>
              </a:rPr>
              <a:t>of the most deadly terrorist groups in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world</a:t>
            </a:r>
            <a:r>
              <a:rPr lang="en-US" dirty="0"/>
              <a:t> with an average of close to eight deaths per </a:t>
            </a:r>
            <a:r>
              <a:rPr lang="en-US" dirty="0" smtClean="0"/>
              <a:t>terrorist </a:t>
            </a:r>
            <a:r>
              <a:rPr lang="en-US" dirty="0"/>
              <a:t>attack. </a:t>
            </a:r>
          </a:p>
        </p:txBody>
      </p:sp>
    </p:spTree>
    <p:extLst>
      <p:ext uri="{BB962C8B-B14F-4D97-AF65-F5344CB8AC3E}">
        <p14:creationId xmlns:p14="http://schemas.microsoft.com/office/powerpoint/2010/main" val="1098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Pillars of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Pillars </a:t>
            </a:r>
            <a:r>
              <a:rPr lang="en-US" dirty="0"/>
              <a:t>of Peace, a framework </a:t>
            </a:r>
            <a:r>
              <a:rPr lang="en-US" dirty="0" smtClean="0"/>
              <a:t>developed </a:t>
            </a:r>
            <a:r>
              <a:rPr lang="en-US" dirty="0"/>
              <a:t>by IEP to assess the positive peace factors </a:t>
            </a:r>
            <a:r>
              <a:rPr lang="en-US" dirty="0" smtClean="0"/>
              <a:t>that </a:t>
            </a:r>
            <a:r>
              <a:rPr lang="en-US" dirty="0"/>
              <a:t>create peaceful societies.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Countries </a:t>
            </a:r>
            <a:r>
              <a:rPr lang="en-US" dirty="0">
                <a:solidFill>
                  <a:srgbClr val="FFFF00"/>
                </a:solidFill>
              </a:rPr>
              <a:t>with higher levels of terrorism perform </a:t>
            </a:r>
            <a:r>
              <a:rPr lang="en-US" dirty="0" smtClean="0">
                <a:solidFill>
                  <a:srgbClr val="FFFF00"/>
                </a:solidFill>
              </a:rPr>
              <a:t>significantly </a:t>
            </a:r>
            <a:r>
              <a:rPr lang="en-US" dirty="0">
                <a:solidFill>
                  <a:srgbClr val="FFFF00"/>
                </a:solidFill>
              </a:rPr>
              <a:t>worse on the Pillars of </a:t>
            </a:r>
            <a:r>
              <a:rPr lang="en-US" dirty="0" smtClean="0">
                <a:solidFill>
                  <a:srgbClr val="FFFF00"/>
                </a:solidFill>
              </a:rPr>
              <a:t>Peace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ten countries with the </a:t>
            </a:r>
            <a:r>
              <a:rPr lang="en-US" dirty="0" smtClean="0">
                <a:solidFill>
                  <a:srgbClr val="FFFF00"/>
                </a:solidFill>
              </a:rPr>
              <a:t>most </a:t>
            </a:r>
            <a:r>
              <a:rPr lang="en-US" dirty="0">
                <a:solidFill>
                  <a:srgbClr val="FFFF00"/>
                </a:solidFill>
              </a:rPr>
              <a:t>deaths from terrorism in 2013 performed 26 per </a:t>
            </a:r>
            <a:r>
              <a:rPr lang="en-US" dirty="0" smtClean="0">
                <a:solidFill>
                  <a:srgbClr val="FFFF00"/>
                </a:solidFill>
              </a:rPr>
              <a:t>cent </a:t>
            </a:r>
            <a:r>
              <a:rPr lang="en-US" dirty="0">
                <a:solidFill>
                  <a:srgbClr val="FFFF00"/>
                </a:solidFill>
              </a:rPr>
              <a:t>worse on the Pillars of Peace compared to the </a:t>
            </a:r>
            <a:r>
              <a:rPr lang="en-US" dirty="0" smtClean="0">
                <a:solidFill>
                  <a:srgbClr val="FFFF00"/>
                </a:solidFill>
              </a:rPr>
              <a:t>international </a:t>
            </a:r>
            <a:r>
              <a:rPr lang="en-US" dirty="0">
                <a:solidFill>
                  <a:srgbClr val="FFFF00"/>
                </a:solidFill>
              </a:rPr>
              <a:t>average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Performed particularly </a:t>
            </a:r>
            <a:r>
              <a:rPr lang="en-US" dirty="0"/>
              <a:t>poorly on three out of the eight Pillars of </a:t>
            </a:r>
            <a:r>
              <a:rPr lang="en-US" dirty="0" smtClean="0"/>
              <a:t>Peace: free </a:t>
            </a:r>
            <a:r>
              <a:rPr lang="en-US" dirty="0"/>
              <a:t>flow of information</a:t>
            </a:r>
            <a:r>
              <a:rPr lang="en-US" dirty="0" smtClean="0"/>
              <a:t>, good relations with neighbors, acceptance of the rights of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Acceptance of the rights of </a:t>
            </a:r>
            <a:r>
              <a:rPr lang="en-US" dirty="0" smtClean="0"/>
              <a:t>others includes both </a:t>
            </a:r>
            <a:r>
              <a:rPr lang="en-US" dirty="0"/>
              <a:t>the formal laws that guarantee basic freedoms as </a:t>
            </a:r>
            <a:r>
              <a:rPr lang="en-US" dirty="0" smtClean="0"/>
              <a:t>well </a:t>
            </a:r>
            <a:r>
              <a:rPr lang="en-US" dirty="0"/>
              <a:t>as the informal social and cultural norms </a:t>
            </a:r>
            <a:r>
              <a:rPr lang="en-US" dirty="0" smtClean="0"/>
              <a:t>that relate </a:t>
            </a:r>
            <a:r>
              <a:rPr lang="en-US" dirty="0"/>
              <a:t>to </a:t>
            </a:r>
            <a:r>
              <a:rPr lang="en-US" dirty="0" smtClean="0"/>
              <a:t>behaviors </a:t>
            </a:r>
            <a:r>
              <a:rPr lang="en-US" dirty="0"/>
              <a:t>of </a:t>
            </a:r>
            <a:r>
              <a:rPr lang="en-US" dirty="0" smtClean="0"/>
              <a:t>citizens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Corruption </a:t>
            </a:r>
            <a:r>
              <a:rPr lang="en-US" dirty="0">
                <a:solidFill>
                  <a:srgbClr val="FFFF00"/>
                </a:solidFill>
              </a:rPr>
              <a:t>is generally higher among the 10 countries </a:t>
            </a:r>
            <a:r>
              <a:rPr lang="en-US" dirty="0" smtClean="0">
                <a:solidFill>
                  <a:srgbClr val="FFFF00"/>
                </a:solidFill>
              </a:rPr>
              <a:t>with </a:t>
            </a:r>
            <a:r>
              <a:rPr lang="en-US" dirty="0">
                <a:solidFill>
                  <a:srgbClr val="FFFF00"/>
                </a:solidFill>
              </a:rPr>
              <a:t>the highest number of deaths from terrorism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All ten </a:t>
            </a:r>
            <a:r>
              <a:rPr lang="en-US" dirty="0" smtClean="0"/>
              <a:t>countries </a:t>
            </a:r>
            <a:r>
              <a:rPr lang="en-US" dirty="0"/>
              <a:t>have </a:t>
            </a:r>
            <a:r>
              <a:rPr lang="en-US" dirty="0">
                <a:solidFill>
                  <a:srgbClr val="FFFF00"/>
                </a:solidFill>
              </a:rPr>
              <a:t>significant Muslim populations and there </a:t>
            </a:r>
            <a:r>
              <a:rPr lang="en-US" dirty="0" smtClean="0">
                <a:solidFill>
                  <a:srgbClr val="FFFF00"/>
                </a:solidFill>
              </a:rPr>
              <a:t>are </a:t>
            </a:r>
            <a:r>
              <a:rPr lang="en-US" dirty="0">
                <a:solidFill>
                  <a:srgbClr val="FFFF00"/>
                </a:solidFill>
              </a:rPr>
              <a:t>relatively more people expressing the view that the </a:t>
            </a:r>
            <a:r>
              <a:rPr lang="en-US" dirty="0" smtClean="0">
                <a:solidFill>
                  <a:srgbClr val="FFFF00"/>
                </a:solidFill>
              </a:rPr>
              <a:t>West </a:t>
            </a:r>
            <a:r>
              <a:rPr lang="en-US" dirty="0">
                <a:solidFill>
                  <a:srgbClr val="FFFF00"/>
                </a:solidFill>
              </a:rPr>
              <a:t>is in conflict with the Muslim world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FF00"/>
                </a:solidFill>
              </a:rPr>
              <a:t>rates of </a:t>
            </a:r>
            <a:r>
              <a:rPr lang="en-US" dirty="0" smtClean="0">
                <a:solidFill>
                  <a:srgbClr val="FFFF00"/>
                </a:solidFill>
              </a:rPr>
              <a:t>political </a:t>
            </a:r>
            <a:r>
              <a:rPr lang="en-US" dirty="0">
                <a:solidFill>
                  <a:srgbClr val="FFFF00"/>
                </a:solidFill>
              </a:rPr>
              <a:t>terror and political instability are also </a:t>
            </a:r>
            <a:r>
              <a:rPr lang="en-US" dirty="0" smtClean="0">
                <a:solidFill>
                  <a:srgbClr val="FFFF00"/>
                </a:solidFill>
              </a:rPr>
              <a:t>significantly </a:t>
            </a:r>
            <a:r>
              <a:rPr lang="en-US" dirty="0">
                <a:solidFill>
                  <a:srgbClr val="FFFF00"/>
                </a:solidFill>
              </a:rPr>
              <a:t>higher in these ten countries than the </a:t>
            </a:r>
            <a:r>
              <a:rPr lang="en-US" dirty="0" smtClean="0">
                <a:solidFill>
                  <a:srgbClr val="FFFF00"/>
                </a:solidFill>
              </a:rPr>
              <a:t>international </a:t>
            </a:r>
            <a:r>
              <a:rPr lang="en-US" dirty="0">
                <a:solidFill>
                  <a:srgbClr val="FFFF00"/>
                </a:solidFill>
              </a:rPr>
              <a:t>average.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Increased costs of insurance Following the 9/11 attacks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Insurance </a:t>
            </a:r>
            <a:r>
              <a:rPr lang="en-US" dirty="0"/>
              <a:t>premiums on large </a:t>
            </a:r>
            <a:r>
              <a:rPr lang="en-US" dirty="0" smtClean="0"/>
              <a:t>infrastructure </a:t>
            </a:r>
            <a:r>
              <a:rPr lang="en-US" dirty="0"/>
              <a:t>within the U.S. skyrocketed, Chicago’s </a:t>
            </a:r>
            <a:r>
              <a:rPr lang="en-US" dirty="0" smtClean="0"/>
              <a:t>O’Hare </a:t>
            </a:r>
            <a:r>
              <a:rPr lang="en-US" dirty="0"/>
              <a:t>airport annual insurance policy increased in cost </a:t>
            </a:r>
            <a:r>
              <a:rPr lang="en-US" dirty="0" smtClean="0"/>
              <a:t>from </a:t>
            </a:r>
            <a:r>
              <a:rPr lang="en-US" dirty="0"/>
              <a:t>$125,000 to $6.9 million while its insurance </a:t>
            </a:r>
            <a:r>
              <a:rPr lang="en-US" dirty="0" smtClean="0"/>
              <a:t>coverage </a:t>
            </a:r>
            <a:r>
              <a:rPr lang="en-US" dirty="0"/>
              <a:t>for terrorism decreased from $750 million to </a:t>
            </a:r>
            <a:r>
              <a:rPr lang="en-US" dirty="0" smtClean="0"/>
              <a:t>$</a:t>
            </a:r>
            <a:r>
              <a:rPr lang="en-US" dirty="0"/>
              <a:t>150 million per annum.37 This resulted on the creation of </a:t>
            </a:r>
            <a:r>
              <a:rPr lang="en-US" dirty="0" smtClean="0"/>
              <a:t>the </a:t>
            </a:r>
            <a:r>
              <a:rPr lang="en-US" dirty="0"/>
              <a:t>Terrorism Risk Insurance Act (TRIA), which was </a:t>
            </a:r>
            <a:r>
              <a:rPr lang="en-US" dirty="0" smtClean="0"/>
              <a:t>passed </a:t>
            </a:r>
            <a:r>
              <a:rPr lang="en-US" dirty="0"/>
              <a:t>resulting in the government reimbursing up to 85 </a:t>
            </a:r>
            <a:r>
              <a:rPr lang="en-US" dirty="0" smtClean="0"/>
              <a:t>per </a:t>
            </a:r>
            <a:r>
              <a:rPr lang="en-US" dirty="0"/>
              <a:t>cent of losses due to acts of terrorism. </a:t>
            </a:r>
            <a:endParaRPr lang="en-US" dirty="0" smtClean="0"/>
          </a:p>
          <a:p>
            <a:r>
              <a:rPr lang="en-US" dirty="0" smtClean="0"/>
              <a:t>Similar policies </a:t>
            </a:r>
            <a:r>
              <a:rPr lang="en-US" dirty="0"/>
              <a:t>have been seen in Australia following the Bali </a:t>
            </a:r>
            <a:r>
              <a:rPr lang="en-US" dirty="0" smtClean="0"/>
              <a:t>bombings</a:t>
            </a:r>
            <a:r>
              <a:rPr lang="en-US" dirty="0"/>
              <a:t>, the UK, Germany and France. </a:t>
            </a:r>
          </a:p>
          <a:p>
            <a:r>
              <a:rPr lang="en-US" dirty="0"/>
              <a:t>GDP Decrease</a:t>
            </a:r>
          </a:p>
          <a:p>
            <a:r>
              <a:rPr lang="en-US" dirty="0"/>
              <a:t>Changes in consumer </a:t>
            </a:r>
            <a:r>
              <a:rPr lang="en-US" dirty="0" smtClean="0"/>
              <a:t>behavior</a:t>
            </a:r>
            <a:r>
              <a:rPr lang="en-US" dirty="0"/>
              <a:t>, decreased investment, </a:t>
            </a:r>
            <a:r>
              <a:rPr lang="en-US" dirty="0" smtClean="0"/>
              <a:t>and </a:t>
            </a:r>
            <a:r>
              <a:rPr lang="en-US" dirty="0"/>
              <a:t>decreased trade, destruction of human and physical </a:t>
            </a:r>
            <a:r>
              <a:rPr lang="en-US" dirty="0" smtClean="0"/>
              <a:t>capital </a:t>
            </a:r>
            <a:r>
              <a:rPr lang="en-US" dirty="0"/>
              <a:t>all combine to decrease a country’s </a:t>
            </a:r>
            <a:r>
              <a:rPr lang="en-US" dirty="0" smtClean="0"/>
              <a:t>GDP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government spending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opportunity cost of </a:t>
            </a:r>
            <a:r>
              <a:rPr lang="en-US" dirty="0" smtClean="0"/>
              <a:t>large </a:t>
            </a:r>
            <a:r>
              <a:rPr lang="en-US" dirty="0"/>
              <a:t>scale </a:t>
            </a:r>
            <a:r>
              <a:rPr lang="en-US" dirty="0" smtClean="0"/>
              <a:t>expenditure </a:t>
            </a:r>
            <a:r>
              <a:rPr lang="en-US" dirty="0"/>
              <a:t>has the potential to take funding away from </a:t>
            </a:r>
            <a:r>
              <a:rPr lang="en-US" dirty="0" smtClean="0"/>
              <a:t>other </a:t>
            </a:r>
            <a:r>
              <a:rPr lang="en-US" dirty="0"/>
              <a:t>infrastructure investments and social investments in </a:t>
            </a:r>
            <a:r>
              <a:rPr lang="en-US" dirty="0" smtClean="0"/>
              <a:t>education</a:t>
            </a:r>
            <a:r>
              <a:rPr lang="en-US" dirty="0"/>
              <a:t>, the health sector, transport and R&amp;D.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way people act within an economy changes as a </a:t>
            </a:r>
            <a:r>
              <a:rPr lang="en-US" dirty="0" smtClean="0">
                <a:solidFill>
                  <a:srgbClr val="FFFF00"/>
                </a:solidFill>
              </a:rPr>
              <a:t>result </a:t>
            </a:r>
            <a:r>
              <a:rPr lang="en-US" dirty="0">
                <a:solidFill>
                  <a:srgbClr val="FFFF00"/>
                </a:solidFill>
              </a:rPr>
              <a:t>of terrorism.</a:t>
            </a:r>
            <a:r>
              <a:rPr lang="en-US" dirty="0"/>
              <a:t> </a:t>
            </a:r>
            <a:r>
              <a:rPr lang="en-US" dirty="0" smtClean="0"/>
              <a:t>People </a:t>
            </a:r>
            <a:r>
              <a:rPr lang="en-US" dirty="0"/>
              <a:t>invest more wealth into insurance which as a </a:t>
            </a:r>
            <a:r>
              <a:rPr lang="en-US" dirty="0" smtClean="0"/>
              <a:t>result </a:t>
            </a:r>
            <a:r>
              <a:rPr lang="en-US" dirty="0"/>
              <a:t>is diverted from other expenditure.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extreme </a:t>
            </a:r>
            <a:r>
              <a:rPr lang="en-US" dirty="0" smtClean="0"/>
              <a:t>cases </a:t>
            </a:r>
            <a:r>
              <a:rPr lang="en-US" dirty="0"/>
              <a:t>individuals are reluctant to move in public spaces </a:t>
            </a:r>
            <a:r>
              <a:rPr lang="en-US" dirty="0" smtClean="0"/>
              <a:t>due </a:t>
            </a:r>
            <a:r>
              <a:rPr lang="en-US" dirty="0"/>
              <a:t>to the fear of attack thereby decreasing expenditure </a:t>
            </a:r>
            <a:r>
              <a:rPr lang="en-US" dirty="0" smtClean="0"/>
              <a:t>and </a:t>
            </a:r>
            <a:r>
              <a:rPr lang="en-US" dirty="0"/>
              <a:t>economic activity.</a:t>
            </a:r>
          </a:p>
        </p:txBody>
      </p:sp>
    </p:spTree>
    <p:extLst>
      <p:ext uri="{BB962C8B-B14F-4D97-AF65-F5344CB8AC3E}">
        <p14:creationId xmlns:p14="http://schemas.microsoft.com/office/powerpoint/2010/main" val="4141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hostilities and political </a:t>
            </a:r>
            <a:r>
              <a:rPr lang="en-US" dirty="0" smtClean="0"/>
              <a:t>violence: </a:t>
            </a:r>
            <a:r>
              <a:rPr lang="en-US" dirty="0"/>
              <a:t>key correlates of terrorism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Multivariate analysis demonstrates that the </a:t>
            </a:r>
            <a:r>
              <a:rPr lang="en-US" dirty="0"/>
              <a:t>measures of violence, state-sponsored </a:t>
            </a:r>
            <a:r>
              <a:rPr lang="en-US" dirty="0" smtClean="0"/>
              <a:t>violence</a:t>
            </a:r>
            <a:r>
              <a:rPr lang="en-US" dirty="0"/>
              <a:t>, social hostility indicators and governance </a:t>
            </a:r>
            <a:r>
              <a:rPr lang="en-US" dirty="0" smtClean="0"/>
              <a:t>indicators </a:t>
            </a:r>
            <a:r>
              <a:rPr lang="en-US" dirty="0"/>
              <a:t>have the most significant explanatory </a:t>
            </a:r>
            <a:r>
              <a:rPr lang="en-US" dirty="0" smtClean="0"/>
              <a:t>relationship with </a:t>
            </a:r>
            <a:r>
              <a:rPr lang="en-US" dirty="0"/>
              <a:t>the GTI.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Suggests that </a:t>
            </a:r>
            <a:r>
              <a:rPr lang="en-US" dirty="0">
                <a:solidFill>
                  <a:srgbClr val="FFFF00"/>
                </a:solidFill>
              </a:rPr>
              <a:t>political violence in combination with social </a:t>
            </a:r>
            <a:r>
              <a:rPr lang="en-US" dirty="0" smtClean="0">
                <a:solidFill>
                  <a:srgbClr val="FFFF00"/>
                </a:solidFill>
              </a:rPr>
              <a:t>hostilities </a:t>
            </a:r>
            <a:r>
              <a:rPr lang="en-US" dirty="0">
                <a:solidFill>
                  <a:srgbClr val="FFFF00"/>
                </a:solidFill>
              </a:rPr>
              <a:t>is the dominating factor which influences the level </a:t>
            </a:r>
            <a:r>
              <a:rPr lang="en-US" dirty="0" smtClean="0">
                <a:solidFill>
                  <a:srgbClr val="FFFF00"/>
                </a:solidFill>
              </a:rPr>
              <a:t>of </a:t>
            </a:r>
            <a:r>
              <a:rPr lang="en-US" dirty="0">
                <a:solidFill>
                  <a:srgbClr val="FFFF00"/>
                </a:solidFill>
              </a:rPr>
              <a:t>terrorism within a country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dirty="0"/>
              <a:t>these figures only show </a:t>
            </a:r>
            <a:r>
              <a:rPr lang="en-US" dirty="0" smtClean="0"/>
              <a:t>correlation</a:t>
            </a:r>
            <a:r>
              <a:rPr lang="en-US" dirty="0"/>
              <a:t>, not causation, the results provide evidence as to </a:t>
            </a:r>
            <a:r>
              <a:rPr lang="en-US" dirty="0" smtClean="0"/>
              <a:t>the </a:t>
            </a:r>
            <a:r>
              <a:rPr lang="en-US" dirty="0"/>
              <a:t>factors that are associated with terrorist activity. </a:t>
            </a:r>
            <a:endParaRPr lang="en-US" dirty="0" smtClean="0"/>
          </a:p>
          <a:p>
            <a:r>
              <a:rPr lang="en-US" dirty="0" smtClean="0"/>
              <a:t>Social hostilities</a:t>
            </a:r>
            <a:r>
              <a:rPr lang="en-US" dirty="0"/>
              <a:t>, ongoing conflict, a lack of social cohesion, and a </a:t>
            </a:r>
            <a:r>
              <a:rPr lang="en-US" dirty="0" smtClean="0"/>
              <a:t>lack </a:t>
            </a:r>
            <a:r>
              <a:rPr lang="en-US" dirty="0"/>
              <a:t>of political stability have a strong statistical relationship </a:t>
            </a:r>
            <a:r>
              <a:rPr lang="en-US" dirty="0" smtClean="0"/>
              <a:t>to </a:t>
            </a:r>
            <a:r>
              <a:rPr lang="en-US" dirty="0"/>
              <a:t>the GTI.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3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Mainstream Imperatives of Counter-terrorism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Security paradigm</a:t>
            </a:r>
          </a:p>
          <a:p>
            <a:r>
              <a:rPr lang="en-US" dirty="0" smtClean="0"/>
              <a:t>Stabilization and State-building</a:t>
            </a:r>
          </a:p>
          <a:p>
            <a:r>
              <a:rPr lang="en-US" dirty="0" smtClean="0"/>
              <a:t>Sensationalism</a:t>
            </a:r>
          </a:p>
          <a:p>
            <a:r>
              <a:rPr lang="en-US" dirty="0" smtClean="0"/>
              <a:t>Short-termism</a:t>
            </a:r>
          </a:p>
          <a:p>
            <a:r>
              <a:rPr lang="en-US" dirty="0" smtClean="0"/>
              <a:t>Unintended consequences</a:t>
            </a:r>
          </a:p>
          <a:p>
            <a:r>
              <a:rPr lang="en-US" dirty="0" smtClean="0"/>
              <a:t>Defense, foreign affairs intelligence, peacebuilding, development</a:t>
            </a:r>
          </a:p>
          <a:p>
            <a:r>
              <a:rPr lang="en-US" dirty="0" smtClean="0"/>
              <a:t>Governance deficit: driver of terrorism</a:t>
            </a:r>
          </a:p>
          <a:p>
            <a:r>
              <a:rPr lang="en-US" dirty="0" smtClean="0"/>
              <a:t>Reinforcement of corrupt governments worsen governance deficit</a:t>
            </a:r>
          </a:p>
          <a:p>
            <a:r>
              <a:rPr lang="en-US" dirty="0" smtClean="0"/>
              <a:t>Short-term strategic relationships may lead to long-term instability</a:t>
            </a:r>
          </a:p>
          <a:p>
            <a:r>
              <a:rPr lang="en-US" dirty="0" smtClean="0"/>
              <a:t>Misperception and blowback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Terrorism: A Global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Five-fold </a:t>
            </a:r>
            <a:r>
              <a:rPr lang="en-US" dirty="0">
                <a:solidFill>
                  <a:srgbClr val="FFFF00"/>
                </a:solidFill>
              </a:rPr>
              <a:t>increase in </a:t>
            </a:r>
            <a:r>
              <a:rPr lang="en-US" dirty="0" smtClean="0">
                <a:solidFill>
                  <a:srgbClr val="FFFF00"/>
                </a:solidFill>
              </a:rPr>
              <a:t>terrorism deaths between 2000-2013</a:t>
            </a:r>
            <a:r>
              <a:rPr lang="en-US" dirty="0" smtClean="0"/>
              <a:t>; </a:t>
            </a:r>
            <a:r>
              <a:rPr lang="en-US" dirty="0"/>
              <a:t>rising from 3,361 in </a:t>
            </a:r>
            <a:r>
              <a:rPr lang="en-US" dirty="0" smtClean="0"/>
              <a:t>2000 to </a:t>
            </a:r>
            <a:r>
              <a:rPr lang="en-US" dirty="0"/>
              <a:t>17,958 in 2013</a:t>
            </a:r>
            <a:r>
              <a:rPr lang="en-US" dirty="0" smtClean="0"/>
              <a:t>.</a:t>
            </a:r>
          </a:p>
          <a:p>
            <a:r>
              <a:rPr lang="en-US" dirty="0"/>
              <a:t>Over </a:t>
            </a:r>
            <a:r>
              <a:rPr lang="en-US" dirty="0">
                <a:solidFill>
                  <a:srgbClr val="FFFF00"/>
                </a:solidFill>
              </a:rPr>
              <a:t>80 per cent </a:t>
            </a:r>
            <a:r>
              <a:rPr lang="en-US" dirty="0" smtClean="0">
                <a:solidFill>
                  <a:srgbClr val="FFFF00"/>
                </a:solidFill>
              </a:rPr>
              <a:t>lives </a:t>
            </a:r>
            <a:r>
              <a:rPr lang="en-US" dirty="0">
                <a:solidFill>
                  <a:srgbClr val="FFFF00"/>
                </a:solidFill>
              </a:rPr>
              <a:t>lost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>
                <a:solidFill>
                  <a:srgbClr val="FFFF00"/>
                </a:solidFill>
              </a:rPr>
              <a:t>2013 occurred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>
                <a:solidFill>
                  <a:srgbClr val="FFFF00"/>
                </a:solidFill>
              </a:rPr>
              <a:t>Iraq, Afghanistan, Pakistan, Nigeria and Syria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 </a:t>
            </a:r>
            <a:r>
              <a:rPr lang="en-US" dirty="0"/>
              <a:t>the last 14 years </a:t>
            </a:r>
            <a:r>
              <a:rPr lang="en-US" dirty="0">
                <a:solidFill>
                  <a:srgbClr val="FFFF00"/>
                </a:solidFill>
              </a:rPr>
              <a:t>five per cent of all terrorist </a:t>
            </a:r>
            <a:r>
              <a:rPr lang="en-US" dirty="0" smtClean="0">
                <a:solidFill>
                  <a:srgbClr val="FFFF00"/>
                </a:solidFill>
              </a:rPr>
              <a:t>deaths have </a:t>
            </a:r>
            <a:r>
              <a:rPr lang="en-US" dirty="0">
                <a:solidFill>
                  <a:srgbClr val="FFFF00"/>
                </a:solidFill>
              </a:rPr>
              <a:t>occurred in OECD countries</a:t>
            </a:r>
            <a:r>
              <a:rPr lang="en-US" dirty="0"/>
              <a:t>. Excluding the </a:t>
            </a:r>
            <a:r>
              <a:rPr lang="en-US" dirty="0" smtClean="0"/>
              <a:t>United States </a:t>
            </a:r>
            <a:r>
              <a:rPr lang="en-US" dirty="0"/>
              <a:t>on September 11, Turkey and Israel experienced the </a:t>
            </a:r>
            <a:r>
              <a:rPr lang="en-US" dirty="0" smtClean="0"/>
              <a:t>highest </a:t>
            </a:r>
            <a:r>
              <a:rPr lang="en-US" dirty="0"/>
              <a:t>number of deaths.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Eight </a:t>
            </a:r>
            <a:r>
              <a:rPr lang="en-US" dirty="0">
                <a:solidFill>
                  <a:srgbClr val="FFFF00"/>
                </a:solidFill>
              </a:rPr>
              <a:t>OECD </a:t>
            </a:r>
            <a:r>
              <a:rPr lang="en-US" dirty="0" smtClean="0">
                <a:solidFill>
                  <a:srgbClr val="FFFF00"/>
                </a:solidFill>
              </a:rPr>
              <a:t>countries </a:t>
            </a:r>
            <a:r>
              <a:rPr lang="en-US" dirty="0">
                <a:solidFill>
                  <a:srgbClr val="FFFF00"/>
                </a:solidFill>
              </a:rPr>
              <a:t>experienced deadly attacks in 2013</a:t>
            </a:r>
            <a:r>
              <a:rPr lang="en-US" dirty="0"/>
              <a:t>, this compares to </a:t>
            </a:r>
            <a:r>
              <a:rPr lang="en-US" dirty="0" smtClean="0"/>
              <a:t>20 OECD </a:t>
            </a:r>
            <a:r>
              <a:rPr lang="en-US" dirty="0"/>
              <a:t>countries which have had deadly attacks since 2000. </a:t>
            </a:r>
            <a:endParaRPr lang="en-US" dirty="0" smtClean="0"/>
          </a:p>
          <a:p>
            <a:r>
              <a:rPr lang="en-US" dirty="0"/>
              <a:t>Although </a:t>
            </a:r>
            <a:r>
              <a:rPr lang="en-US" dirty="0">
                <a:solidFill>
                  <a:srgbClr val="FFFF00"/>
                </a:solidFill>
              </a:rPr>
              <a:t>terrorism</a:t>
            </a:r>
            <a:r>
              <a:rPr lang="en-US" dirty="0"/>
              <a:t> is on the increase and a major concern </a:t>
            </a:r>
            <a:r>
              <a:rPr lang="en-US" dirty="0" smtClean="0"/>
              <a:t>compared </a:t>
            </a:r>
            <a:r>
              <a:rPr lang="en-US" dirty="0"/>
              <a:t>to other forms of violence, it is </a:t>
            </a:r>
            <a:r>
              <a:rPr lang="en-US" dirty="0">
                <a:solidFill>
                  <a:srgbClr val="FFFF00"/>
                </a:solidFill>
              </a:rPr>
              <a:t>relatively small </a:t>
            </a:r>
            <a:r>
              <a:rPr lang="en-US" dirty="0" smtClean="0">
                <a:solidFill>
                  <a:srgbClr val="FFFF00"/>
                </a:solidFill>
              </a:rPr>
              <a:t>when </a:t>
            </a:r>
            <a:r>
              <a:rPr lang="en-US" dirty="0">
                <a:solidFill>
                  <a:srgbClr val="FFFF00"/>
                </a:solidFill>
              </a:rPr>
              <a:t>compared to the 437,000 people killed by </a:t>
            </a:r>
            <a:r>
              <a:rPr lang="en-US" dirty="0" smtClean="0">
                <a:solidFill>
                  <a:srgbClr val="FFFF00"/>
                </a:solidFill>
              </a:rPr>
              <a:t>homicides in </a:t>
            </a:r>
            <a:r>
              <a:rPr lang="en-US" dirty="0">
                <a:solidFill>
                  <a:srgbClr val="FFFF00"/>
                </a:solidFill>
              </a:rPr>
              <a:t>2012</a:t>
            </a:r>
            <a:r>
              <a:rPr lang="en-US" dirty="0"/>
              <a:t>, this being 40 times greater.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Mainstream Imperatives of Counterterrorism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aid to win hearts and minds may prove harmful</a:t>
            </a:r>
          </a:p>
          <a:p>
            <a:r>
              <a:rPr lang="en-US" dirty="0" smtClean="0"/>
              <a:t>Conflict analysis more beneficial: avoids framing of certain actors as terrorist from the outset</a:t>
            </a:r>
          </a:p>
          <a:p>
            <a:r>
              <a:rPr lang="en-US" dirty="0" smtClean="0"/>
              <a:t>Conflict analysis addresses underlying factors, transnational issues, multi-actor reality</a:t>
            </a:r>
          </a:p>
          <a:p>
            <a:r>
              <a:rPr lang="en-US" dirty="0" smtClean="0"/>
              <a:t>Analysis of past mistakes</a:t>
            </a:r>
          </a:p>
          <a:p>
            <a:r>
              <a:rPr lang="en-US" dirty="0" smtClean="0"/>
              <a:t> Change international and international policies that have fuelled grievances</a:t>
            </a:r>
          </a:p>
          <a:p>
            <a:r>
              <a:rPr lang="en-US" dirty="0" smtClean="0"/>
              <a:t>Building just and inclusive settlements</a:t>
            </a:r>
          </a:p>
          <a:p>
            <a:r>
              <a:rPr lang="en-US" dirty="0" smtClean="0"/>
              <a:t>Use legal judicial responses and targeted sanctions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Larry </a:t>
            </a:r>
            <a:r>
              <a:rPr lang="en-US" dirty="0" err="1"/>
              <a:t>Attree</a:t>
            </a:r>
            <a:r>
              <a:rPr lang="en-US" dirty="0"/>
              <a:t>, Head of Policy, </a:t>
            </a:r>
            <a:r>
              <a:rPr lang="en-US" dirty="0" err="1"/>
              <a:t>Saferworld</a:t>
            </a:r>
            <a:r>
              <a:rPr lang="en-US" dirty="0"/>
              <a:t> &amp; David Keen, Political Economist and Professor </a:t>
            </a:r>
            <a:r>
              <a:rPr lang="en-US" dirty="0" smtClean="0"/>
              <a:t>of </a:t>
            </a:r>
            <a:r>
              <a:rPr lang="en-US" dirty="0"/>
              <a:t>Complex Emergencies, London School of </a:t>
            </a:r>
            <a:r>
              <a:rPr lang="en-US" dirty="0" smtClean="0"/>
              <a:t>Economics</a:t>
            </a:r>
          </a:p>
          <a:p>
            <a:r>
              <a:rPr lang="en-US" dirty="0"/>
              <a:t>http://economicsandpeace.org/wp-content/uploads/2011/09/Terrorism-Index-Report.pdf</a:t>
            </a:r>
          </a:p>
        </p:txBody>
      </p:sp>
    </p:spTree>
    <p:extLst>
      <p:ext uri="{BB962C8B-B14F-4D97-AF65-F5344CB8AC3E}">
        <p14:creationId xmlns:p14="http://schemas.microsoft.com/office/powerpoint/2010/main" val="12552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Terrorism Index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Statistics from the  Global Terrorism Index (GTI) </a:t>
            </a:r>
          </a:p>
          <a:p>
            <a:r>
              <a:rPr lang="en-US" dirty="0" smtClean="0"/>
              <a:t>Report </a:t>
            </a:r>
            <a:r>
              <a:rPr lang="en-US" dirty="0"/>
              <a:t>which provides a </a:t>
            </a:r>
            <a:r>
              <a:rPr lang="en-US" dirty="0">
                <a:solidFill>
                  <a:srgbClr val="FFFF00"/>
                </a:solidFill>
              </a:rPr>
              <a:t>comprehensive summary of the key </a:t>
            </a:r>
            <a:r>
              <a:rPr lang="en-US" dirty="0" smtClean="0">
                <a:solidFill>
                  <a:srgbClr val="FFFF00"/>
                </a:solidFill>
              </a:rPr>
              <a:t>global </a:t>
            </a:r>
            <a:r>
              <a:rPr lang="en-US" dirty="0">
                <a:solidFill>
                  <a:srgbClr val="FFFF00"/>
                </a:solidFill>
              </a:rPr>
              <a:t>trends and patterns in terrorism </a:t>
            </a:r>
            <a:r>
              <a:rPr lang="en-US" dirty="0"/>
              <a:t>over the last 14 </a:t>
            </a:r>
            <a:r>
              <a:rPr lang="en-US" dirty="0" smtClean="0"/>
              <a:t>years beginning </a:t>
            </a:r>
            <a:r>
              <a:rPr lang="en-US" dirty="0"/>
              <a:t>in 2000 and ending in 2013. </a:t>
            </a:r>
            <a:endParaRPr lang="en-US" dirty="0" smtClean="0"/>
          </a:p>
          <a:p>
            <a:r>
              <a:rPr lang="en-US" dirty="0"/>
              <a:t>Produced by </a:t>
            </a:r>
            <a:r>
              <a:rPr lang="en-US" dirty="0">
                <a:solidFill>
                  <a:srgbClr val="FFFF00"/>
                </a:solidFill>
              </a:rPr>
              <a:t>the Institute for Economics and Peace (IEP</a:t>
            </a:r>
            <a:r>
              <a:rPr lang="en-US" dirty="0" smtClean="0"/>
              <a:t>); </a:t>
            </a:r>
            <a:r>
              <a:rPr lang="en-US" dirty="0"/>
              <a:t> independent, non-partisan, non-profit research organization dedicated to shifting the world’s focus to peace </a:t>
            </a:r>
            <a:r>
              <a:rPr lang="en-US" dirty="0" smtClean="0"/>
              <a:t>through measurable means</a:t>
            </a:r>
          </a:p>
          <a:p>
            <a:r>
              <a:rPr lang="en-US" dirty="0" smtClean="0"/>
              <a:t>GTI based </a:t>
            </a:r>
            <a:r>
              <a:rPr lang="en-US" dirty="0"/>
              <a:t>on data from the </a:t>
            </a:r>
            <a:r>
              <a:rPr lang="en-US" dirty="0">
                <a:solidFill>
                  <a:srgbClr val="FFFF00"/>
                </a:solidFill>
              </a:rPr>
              <a:t>Global Terrorism Database </a:t>
            </a:r>
            <a:r>
              <a:rPr lang="en-US" dirty="0"/>
              <a:t>(GTD</a:t>
            </a:r>
            <a:r>
              <a:rPr lang="en-US" dirty="0" smtClean="0"/>
              <a:t>), collected </a:t>
            </a:r>
            <a:r>
              <a:rPr lang="en-US" dirty="0"/>
              <a:t>and collated by the </a:t>
            </a:r>
            <a:r>
              <a:rPr lang="en-US" dirty="0">
                <a:solidFill>
                  <a:srgbClr val="FFFF00"/>
                </a:solidFill>
              </a:rPr>
              <a:t>National Consortium for the Study of Terrorism and Responses to Terrorism</a:t>
            </a:r>
            <a:r>
              <a:rPr lang="en-US" dirty="0"/>
              <a:t> (START) at the University of Maryland http://www.start.umd.edu/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7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Summarizes </a:t>
            </a:r>
            <a:r>
              <a:rPr lang="en-US" dirty="0">
                <a:solidFill>
                  <a:srgbClr val="FFFF00"/>
                </a:solidFill>
              </a:rPr>
              <a:t>trends in terrorism over </a:t>
            </a:r>
            <a:r>
              <a:rPr lang="en-US" dirty="0" smtClean="0">
                <a:solidFill>
                  <a:srgbClr val="FFFF00"/>
                </a:solidFill>
              </a:rPr>
              <a:t>time</a:t>
            </a:r>
          </a:p>
          <a:p>
            <a:r>
              <a:rPr lang="en-US" dirty="0" smtClean="0"/>
              <a:t>Analyzes </a:t>
            </a:r>
            <a:r>
              <a:rPr lang="en-US" dirty="0" smtClean="0">
                <a:solidFill>
                  <a:srgbClr val="FFFF00"/>
                </a:solidFill>
              </a:rPr>
              <a:t>changing </a:t>
            </a:r>
            <a:r>
              <a:rPr lang="en-US" dirty="0">
                <a:solidFill>
                  <a:srgbClr val="FFFF00"/>
                </a:solidFill>
              </a:rPr>
              <a:t>patterns in terms of </a:t>
            </a:r>
            <a:r>
              <a:rPr lang="en-US" dirty="0" smtClean="0">
                <a:solidFill>
                  <a:srgbClr val="FFFF00"/>
                </a:solidFill>
              </a:rPr>
              <a:t>geographic activity</a:t>
            </a:r>
            <a:r>
              <a:rPr lang="en-US" dirty="0">
                <a:solidFill>
                  <a:srgbClr val="FFFF00"/>
                </a:solidFill>
              </a:rPr>
              <a:t>, methods of attack, </a:t>
            </a:r>
            <a:r>
              <a:rPr lang="en-US" dirty="0" smtClean="0">
                <a:solidFill>
                  <a:srgbClr val="FFFF00"/>
                </a:solidFill>
              </a:rPr>
              <a:t>organizations </a:t>
            </a:r>
            <a:r>
              <a:rPr lang="en-US" dirty="0">
                <a:solidFill>
                  <a:srgbClr val="FFFF00"/>
                </a:solidFill>
              </a:rPr>
              <a:t>involved and </a:t>
            </a:r>
            <a:r>
              <a:rPr lang="en-US" dirty="0" smtClean="0">
                <a:solidFill>
                  <a:srgbClr val="FFFF00"/>
                </a:solidFill>
              </a:rPr>
              <a:t>the national </a:t>
            </a:r>
            <a:r>
              <a:rPr lang="en-US" dirty="0">
                <a:solidFill>
                  <a:srgbClr val="FFFF00"/>
                </a:solidFill>
              </a:rPr>
              <a:t>economic and political context.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Seeks to </a:t>
            </a:r>
            <a:r>
              <a:rPr lang="en-US" dirty="0" smtClean="0">
                <a:solidFill>
                  <a:srgbClr val="FFFF00"/>
                </a:solidFill>
              </a:rPr>
              <a:t>determine the key factors most closely associated with  terrorism by comparing the index to a </a:t>
            </a:r>
            <a:r>
              <a:rPr lang="en-US" dirty="0">
                <a:solidFill>
                  <a:srgbClr val="FFFF00"/>
                </a:solidFill>
              </a:rPr>
              <a:t>range of socio-economic </a:t>
            </a:r>
            <a:r>
              <a:rPr lang="en-US" dirty="0" smtClean="0">
                <a:solidFill>
                  <a:srgbClr val="FFFF00"/>
                </a:solidFill>
              </a:rPr>
              <a:t>indicators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GTI: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</a:t>
            </a:r>
            <a:r>
              <a:rPr lang="en-US" dirty="0"/>
              <a:t>intensity </a:t>
            </a:r>
            <a:r>
              <a:rPr lang="en-US" dirty="0" smtClean="0"/>
              <a:t>and </a:t>
            </a:r>
            <a:r>
              <a:rPr lang="en-US" dirty="0"/>
              <a:t>spread of terrorist activity </a:t>
            </a:r>
            <a:r>
              <a:rPr lang="en-US" dirty="0" smtClean="0"/>
              <a:t>globally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Highlight key underlying factors that </a:t>
            </a:r>
            <a:r>
              <a:rPr lang="en-US" dirty="0">
                <a:solidFill>
                  <a:srgbClr val="FFFF00"/>
                </a:solidFill>
              </a:rPr>
              <a:t>give rise to terrorism.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Short </a:t>
            </a:r>
            <a:r>
              <a:rPr lang="en-US" dirty="0">
                <a:solidFill>
                  <a:srgbClr val="FFFF00"/>
                </a:solidFill>
              </a:rPr>
              <a:t>term </a:t>
            </a:r>
            <a:r>
              <a:rPr lang="en-US" dirty="0" smtClean="0">
                <a:solidFill>
                  <a:srgbClr val="FFFF00"/>
                </a:solidFill>
              </a:rPr>
              <a:t>counter-terrorism </a:t>
            </a:r>
            <a:r>
              <a:rPr lang="en-US" dirty="0">
                <a:solidFill>
                  <a:srgbClr val="FFFF00"/>
                </a:solidFill>
              </a:rPr>
              <a:t>and policing strategies </a:t>
            </a:r>
            <a:r>
              <a:rPr lang="en-US" dirty="0" smtClean="0">
                <a:solidFill>
                  <a:srgbClr val="FFFF00"/>
                </a:solidFill>
              </a:rPr>
              <a:t>critical </a:t>
            </a:r>
            <a:r>
              <a:rPr lang="en-US" dirty="0">
                <a:solidFill>
                  <a:srgbClr val="FFFF00"/>
                </a:solidFill>
              </a:rPr>
              <a:t>to prevent the potential of large and unexpected </a:t>
            </a:r>
            <a:r>
              <a:rPr lang="en-US" dirty="0" smtClean="0">
                <a:solidFill>
                  <a:srgbClr val="FFFF00"/>
                </a:solidFill>
              </a:rPr>
              <a:t>acts of </a:t>
            </a:r>
            <a:r>
              <a:rPr lang="en-US" dirty="0">
                <a:solidFill>
                  <a:srgbClr val="FFFF00"/>
                </a:solidFill>
              </a:rPr>
              <a:t>mass </a:t>
            </a:r>
            <a:r>
              <a:rPr lang="en-US" dirty="0" smtClean="0">
                <a:solidFill>
                  <a:srgbClr val="FFFF00"/>
                </a:solidFill>
              </a:rPr>
              <a:t>violence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Long-term approaches essential</a:t>
            </a:r>
            <a:r>
              <a:rPr lang="en-US" dirty="0" smtClean="0"/>
              <a:t>: </a:t>
            </a:r>
            <a:r>
              <a:rPr lang="en-US" dirty="0"/>
              <a:t>need </a:t>
            </a:r>
            <a:r>
              <a:rPr lang="en-US" dirty="0" smtClean="0"/>
              <a:t>to address </a:t>
            </a:r>
            <a:r>
              <a:rPr lang="en-US" dirty="0"/>
              <a:t>group grievances, ending gross physical </a:t>
            </a:r>
            <a:r>
              <a:rPr lang="en-US" dirty="0" smtClean="0"/>
              <a:t>rights abuses </a:t>
            </a:r>
            <a:r>
              <a:rPr lang="en-US" dirty="0"/>
              <a:t>by the state and improving access to justice and </a:t>
            </a:r>
            <a:r>
              <a:rPr lang="en-US" dirty="0" smtClean="0"/>
              <a:t>the rule </a:t>
            </a:r>
            <a:r>
              <a:rPr lang="en-US" dirty="0"/>
              <a:t>of law.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Extremist </a:t>
            </a:r>
            <a:r>
              <a:rPr lang="en-US" dirty="0">
                <a:solidFill>
                  <a:srgbClr val="FFFF00"/>
                </a:solidFill>
              </a:rPr>
              <a:t>Islamic movements that encourage the </a:t>
            </a:r>
            <a:r>
              <a:rPr lang="en-US" dirty="0" smtClean="0">
                <a:solidFill>
                  <a:srgbClr val="FFFF00"/>
                </a:solidFill>
              </a:rPr>
              <a:t>use </a:t>
            </a:r>
            <a:r>
              <a:rPr lang="en-US" dirty="0">
                <a:solidFill>
                  <a:srgbClr val="FFFF00"/>
                </a:solidFill>
              </a:rPr>
              <a:t>of terrorism need to be counteracted </a:t>
            </a:r>
            <a:r>
              <a:rPr lang="en-US" dirty="0"/>
              <a:t>with </a:t>
            </a:r>
            <a:r>
              <a:rPr lang="en-US" dirty="0" smtClean="0"/>
              <a:t>moderate theologies </a:t>
            </a:r>
            <a:r>
              <a:rPr lang="en-US" dirty="0"/>
              <a:t>within Islam that advocate other </a:t>
            </a:r>
            <a:r>
              <a:rPr lang="en-US" dirty="0" smtClean="0"/>
              <a:t>non-violent methods </a:t>
            </a:r>
            <a:r>
              <a:rPr lang="en-US" dirty="0"/>
              <a:t>of addressing legitimate political grievances. </a:t>
            </a:r>
          </a:p>
        </p:txBody>
      </p:sp>
    </p:spTree>
    <p:extLst>
      <p:ext uri="{BB962C8B-B14F-4D97-AF65-F5344CB8AC3E}">
        <p14:creationId xmlns:p14="http://schemas.microsoft.com/office/powerpoint/2010/main" val="25210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Correlates of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/>
              <a:t>thousands of socio-economic, governance </a:t>
            </a:r>
            <a:r>
              <a:rPr lang="en-US" dirty="0" smtClean="0"/>
              <a:t>and </a:t>
            </a:r>
            <a:r>
              <a:rPr lang="en-US" dirty="0"/>
              <a:t>attitudinal variables </a:t>
            </a:r>
            <a:r>
              <a:rPr lang="en-US" dirty="0" smtClean="0"/>
              <a:t>analyzed</a:t>
            </a:r>
            <a:r>
              <a:rPr lang="en-US" dirty="0">
                <a:solidFill>
                  <a:srgbClr val="FFFF00"/>
                </a:solidFill>
              </a:rPr>
              <a:t>, three </a:t>
            </a:r>
            <a:r>
              <a:rPr lang="en-US" dirty="0" smtClean="0">
                <a:solidFill>
                  <a:srgbClr val="FFFF00"/>
                </a:solidFill>
              </a:rPr>
              <a:t>groupings </a:t>
            </a:r>
            <a:r>
              <a:rPr lang="en-US" dirty="0">
                <a:solidFill>
                  <a:srgbClr val="FFFF00"/>
                </a:solidFill>
              </a:rPr>
              <a:t>of indicators show a </a:t>
            </a:r>
            <a:r>
              <a:rPr lang="en-US" dirty="0" smtClean="0">
                <a:solidFill>
                  <a:srgbClr val="FFFF00"/>
                </a:solidFill>
              </a:rPr>
              <a:t>multivariate significant </a:t>
            </a:r>
            <a:r>
              <a:rPr lang="en-US" dirty="0">
                <a:solidFill>
                  <a:srgbClr val="FFFF00"/>
                </a:solidFill>
              </a:rPr>
              <a:t>relationship with the GTI: </a:t>
            </a:r>
          </a:p>
          <a:p>
            <a:r>
              <a:rPr lang="en-US" dirty="0">
                <a:solidFill>
                  <a:srgbClr val="FFFF00"/>
                </a:solidFill>
              </a:rPr>
              <a:t>— Political stability</a:t>
            </a:r>
          </a:p>
          <a:p>
            <a:r>
              <a:rPr lang="en-US" dirty="0">
                <a:solidFill>
                  <a:srgbClr val="FFFF00"/>
                </a:solidFill>
              </a:rPr>
              <a:t>— Intergroup cohesion</a:t>
            </a:r>
          </a:p>
          <a:p>
            <a:r>
              <a:rPr lang="en-US" dirty="0">
                <a:solidFill>
                  <a:srgbClr val="FFFF00"/>
                </a:solidFill>
              </a:rPr>
              <a:t>— Legitimacy of the state </a:t>
            </a:r>
          </a:p>
        </p:txBody>
      </p:sp>
    </p:spTree>
    <p:extLst>
      <p:ext uri="{BB962C8B-B14F-4D97-AF65-F5344CB8AC3E}">
        <p14:creationId xmlns:p14="http://schemas.microsoft.com/office/powerpoint/2010/main" val="28788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systematic link to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There is </a:t>
            </a:r>
            <a:r>
              <a:rPr lang="en-US" dirty="0">
                <a:solidFill>
                  <a:srgbClr val="FFFF00"/>
                </a:solidFill>
              </a:rPr>
              <a:t>no systematic link to poverty measures</a:t>
            </a:r>
            <a:r>
              <a:rPr lang="en-US" dirty="0"/>
              <a:t>, </a:t>
            </a:r>
            <a:r>
              <a:rPr lang="en-US" dirty="0" smtClean="0"/>
              <a:t>nor </a:t>
            </a:r>
            <a:r>
              <a:rPr lang="en-US" dirty="0"/>
              <a:t>to several broader economic development </a:t>
            </a:r>
            <a:r>
              <a:rPr lang="en-US" dirty="0" smtClean="0"/>
              <a:t>factors </a:t>
            </a:r>
            <a:r>
              <a:rPr lang="en-US" dirty="0"/>
              <a:t>such as the Human Development Index or </a:t>
            </a:r>
            <a:r>
              <a:rPr lang="en-US" dirty="0" smtClean="0"/>
              <a:t>its subcomponents</a:t>
            </a:r>
          </a:p>
          <a:p>
            <a:r>
              <a:rPr lang="en-US" dirty="0" smtClean="0"/>
              <a:t>Mean </a:t>
            </a:r>
            <a:r>
              <a:rPr lang="en-US" dirty="0"/>
              <a:t>years of </a:t>
            </a:r>
            <a:r>
              <a:rPr lang="en-US" dirty="0" smtClean="0"/>
              <a:t>schooling</a:t>
            </a:r>
          </a:p>
          <a:p>
            <a:r>
              <a:rPr lang="en-US" dirty="0" smtClean="0"/>
              <a:t>Literacy Rates</a:t>
            </a:r>
          </a:p>
          <a:p>
            <a:r>
              <a:rPr lang="en-US" dirty="0" smtClean="0"/>
              <a:t>Life </a:t>
            </a:r>
            <a:r>
              <a:rPr lang="en-US" dirty="0"/>
              <a:t>expectancy. </a:t>
            </a:r>
            <a:endParaRPr lang="en-US" dirty="0" smtClean="0"/>
          </a:p>
          <a:p>
            <a:r>
              <a:rPr lang="en-US" dirty="0" smtClean="0"/>
              <a:t>Similarly </a:t>
            </a:r>
            <a:r>
              <a:rPr lang="en-US" dirty="0"/>
              <a:t>economic </a:t>
            </a:r>
            <a:r>
              <a:rPr lang="en-US" dirty="0" smtClean="0"/>
              <a:t>indicators </a:t>
            </a:r>
            <a:r>
              <a:rPr lang="en-US" dirty="0"/>
              <a:t>such as year to year GDP growth do not </a:t>
            </a:r>
            <a:r>
              <a:rPr lang="en-US" dirty="0" smtClean="0"/>
              <a:t>correlate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Trade as a percentage of GDP </a:t>
            </a:r>
            <a:r>
              <a:rPr lang="en-US" dirty="0" smtClean="0"/>
              <a:t>only economic </a:t>
            </a:r>
            <a:r>
              <a:rPr lang="en-US" dirty="0"/>
              <a:t>indicator to show moderate </a:t>
            </a:r>
            <a:r>
              <a:rPr lang="en-US" dirty="0" smtClean="0"/>
              <a:t>correlation </a:t>
            </a:r>
            <a:r>
              <a:rPr lang="en-US" dirty="0"/>
              <a:t>at R= -0.40</a:t>
            </a:r>
          </a:p>
        </p:txBody>
      </p:sp>
    </p:spTree>
    <p:extLst>
      <p:ext uri="{BB962C8B-B14F-4D97-AF65-F5344CB8AC3E}">
        <p14:creationId xmlns:p14="http://schemas.microsoft.com/office/powerpoint/2010/main" val="35551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Religion: a driving ideology for terrorism since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Religion as a driving ideology for terrorism has </a:t>
            </a:r>
            <a:r>
              <a:rPr lang="en-US" dirty="0" smtClean="0">
                <a:solidFill>
                  <a:srgbClr val="FFFF00"/>
                </a:solidFill>
              </a:rPr>
              <a:t>dramatically </a:t>
            </a:r>
            <a:r>
              <a:rPr lang="en-US" dirty="0">
                <a:solidFill>
                  <a:srgbClr val="FFFF00"/>
                </a:solidFill>
              </a:rPr>
              <a:t>increased since 2000</a:t>
            </a:r>
            <a:r>
              <a:rPr lang="en-US" dirty="0"/>
              <a:t>. Prior to 2000 </a:t>
            </a:r>
            <a:r>
              <a:rPr lang="en-US" dirty="0" smtClean="0"/>
              <a:t>nationalist </a:t>
            </a:r>
            <a:r>
              <a:rPr lang="en-US" dirty="0"/>
              <a:t>separatist agendas were the biggest </a:t>
            </a:r>
            <a:r>
              <a:rPr lang="en-US" dirty="0" smtClean="0"/>
              <a:t>drivers </a:t>
            </a:r>
            <a:r>
              <a:rPr lang="en-US" dirty="0"/>
              <a:t>of terrorist </a:t>
            </a:r>
            <a:r>
              <a:rPr lang="en-US" dirty="0" smtClean="0"/>
              <a:t>organizations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Political and national separatist movements are </a:t>
            </a:r>
            <a:r>
              <a:rPr lang="en-US" dirty="0" smtClean="0">
                <a:solidFill>
                  <a:srgbClr val="FFFF00"/>
                </a:solidFill>
              </a:rPr>
              <a:t>still </a:t>
            </a:r>
            <a:r>
              <a:rPr lang="en-US" dirty="0">
                <a:solidFill>
                  <a:srgbClr val="FFFF00"/>
                </a:solidFill>
              </a:rPr>
              <a:t>significant </a:t>
            </a:r>
            <a:r>
              <a:rPr lang="en-US" dirty="0"/>
              <a:t>in 2013 but have seen little change </a:t>
            </a:r>
            <a:r>
              <a:rPr lang="en-US" dirty="0" smtClean="0"/>
              <a:t>over </a:t>
            </a:r>
            <a:r>
              <a:rPr lang="en-US" dirty="0"/>
              <a:t>the 14 year period.</a:t>
            </a:r>
          </a:p>
        </p:txBody>
      </p:sp>
    </p:spTree>
    <p:extLst>
      <p:ext uri="{BB962C8B-B14F-4D97-AF65-F5344CB8AC3E}">
        <p14:creationId xmlns:p14="http://schemas.microsoft.com/office/powerpoint/2010/main" val="22610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Iraq: the country most impacted by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Terrorist </a:t>
            </a:r>
            <a:r>
              <a:rPr lang="en-US" dirty="0">
                <a:solidFill>
                  <a:srgbClr val="FFFF00"/>
                </a:solidFill>
              </a:rPr>
              <a:t>incidents </a:t>
            </a:r>
            <a:r>
              <a:rPr lang="en-US" dirty="0" smtClean="0">
                <a:solidFill>
                  <a:srgbClr val="FFFF00"/>
                </a:solidFill>
              </a:rPr>
              <a:t>increased significantly in 2013 </a:t>
            </a:r>
            <a:r>
              <a:rPr lang="en-US" dirty="0">
                <a:solidFill>
                  <a:srgbClr val="FFFF00"/>
                </a:solidFill>
              </a:rPr>
              <a:t>with the number of deaths rising 162 per cent from 2012.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No group </a:t>
            </a:r>
            <a:r>
              <a:rPr lang="en-US" dirty="0"/>
              <a:t>claimed responsibility for the majority of terrorist activity.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Six </a:t>
            </a:r>
            <a:r>
              <a:rPr lang="en-US" dirty="0">
                <a:solidFill>
                  <a:srgbClr val="FFFF00"/>
                </a:solidFill>
              </a:rPr>
              <a:t>terrorist groups </a:t>
            </a:r>
            <a:r>
              <a:rPr lang="en-US" dirty="0" smtClean="0">
                <a:solidFill>
                  <a:srgbClr val="FFFF00"/>
                </a:solidFill>
              </a:rPr>
              <a:t>responsible </a:t>
            </a:r>
            <a:r>
              <a:rPr lang="en-US" dirty="0">
                <a:solidFill>
                  <a:srgbClr val="FFFF00"/>
                </a:solidFill>
              </a:rPr>
              <a:t>for the 1,670 </a:t>
            </a:r>
            <a:r>
              <a:rPr lang="en-US" dirty="0" smtClean="0">
                <a:solidFill>
                  <a:srgbClr val="FFFF00"/>
                </a:solidFill>
              </a:rPr>
              <a:t>claimed </a:t>
            </a:r>
            <a:r>
              <a:rPr lang="en-US" dirty="0">
                <a:solidFill>
                  <a:srgbClr val="FFFF00"/>
                </a:solidFill>
              </a:rPr>
              <a:t>deaths.</a:t>
            </a:r>
            <a:r>
              <a:rPr lang="en-US" dirty="0"/>
              <a:t> </a:t>
            </a:r>
            <a:r>
              <a:rPr lang="en-US" dirty="0" smtClean="0"/>
              <a:t>Islamic </a:t>
            </a:r>
            <a:r>
              <a:rPr lang="en-US" dirty="0"/>
              <a:t>extremist with </a:t>
            </a:r>
            <a:r>
              <a:rPr lang="en-US" dirty="0" smtClean="0"/>
              <a:t>relatively </a:t>
            </a:r>
            <a:r>
              <a:rPr lang="en-US" dirty="0"/>
              <a:t>short histories. </a:t>
            </a:r>
            <a:endParaRPr lang="en-US" dirty="0" smtClean="0"/>
          </a:p>
          <a:p>
            <a:r>
              <a:rPr lang="en-US" dirty="0" smtClean="0"/>
              <a:t>77 </a:t>
            </a:r>
            <a:r>
              <a:rPr lang="en-US" dirty="0"/>
              <a:t>per cent of attacks for which a group </a:t>
            </a:r>
            <a:r>
              <a:rPr lang="en-US" dirty="0" smtClean="0"/>
              <a:t>claimed </a:t>
            </a:r>
            <a:r>
              <a:rPr lang="en-US" dirty="0"/>
              <a:t>responsibility were conducted by ISIL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The majority of terrorist groups in Iraq are Sunni and are opposed </a:t>
            </a:r>
            <a:r>
              <a:rPr lang="en-US" dirty="0" smtClean="0">
                <a:solidFill>
                  <a:srgbClr val="FFFF00"/>
                </a:solidFill>
              </a:rPr>
              <a:t>to </a:t>
            </a:r>
            <a:r>
              <a:rPr lang="en-US" dirty="0">
                <a:solidFill>
                  <a:srgbClr val="FFFF00"/>
                </a:solidFill>
              </a:rPr>
              <a:t>the Shia dominated </a:t>
            </a:r>
            <a:r>
              <a:rPr lang="en-US" dirty="0" smtClean="0">
                <a:solidFill>
                  <a:srgbClr val="FFFF00"/>
                </a:solidFill>
              </a:rPr>
              <a:t>government.</a:t>
            </a:r>
          </a:p>
          <a:p>
            <a:r>
              <a:rPr lang="en-US" dirty="0"/>
              <a:t>The </a:t>
            </a:r>
            <a:r>
              <a:rPr lang="en-US" dirty="0" smtClean="0"/>
              <a:t>demographic </a:t>
            </a:r>
            <a:r>
              <a:rPr lang="en-US" dirty="0"/>
              <a:t>split between Shia and Sunni is 66 per cent and </a:t>
            </a:r>
            <a:r>
              <a:rPr lang="en-US" dirty="0" smtClean="0"/>
              <a:t>34 per </a:t>
            </a:r>
            <a:r>
              <a:rPr lang="en-US" dirty="0"/>
              <a:t>cent respectively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1464</TotalTime>
  <Words>1732</Words>
  <Application>Microsoft Office PowerPoint</Application>
  <PresentationFormat>Widescreen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The Current U.S. Counter-Terrorism Strategy </vt:lpstr>
      <vt:lpstr>Terrorism: A Global Issue</vt:lpstr>
      <vt:lpstr>Global Terrorism Index </vt:lpstr>
      <vt:lpstr>GTI</vt:lpstr>
      <vt:lpstr>GTI: Key Findings</vt:lpstr>
      <vt:lpstr>Correlates of Terrorism</vt:lpstr>
      <vt:lpstr>No systematic link to poverty</vt:lpstr>
      <vt:lpstr>Religion: a driving ideology for terrorism since 2000</vt:lpstr>
      <vt:lpstr>Iraq: the country most impacted by terrorism</vt:lpstr>
      <vt:lpstr>Afghanistan: the second country most impacted by terrorism</vt:lpstr>
      <vt:lpstr>Pakistan</vt:lpstr>
      <vt:lpstr>Syria</vt:lpstr>
      <vt:lpstr>Nigeria</vt:lpstr>
      <vt:lpstr>Pillars of Peace</vt:lpstr>
      <vt:lpstr>Common traits</vt:lpstr>
      <vt:lpstr>Increased costs of insurance Following the 9/11 attacks </vt:lpstr>
      <vt:lpstr>Increased government spending </vt:lpstr>
      <vt:lpstr>Social hostilities and political violence: key correlates of terrorism</vt:lpstr>
      <vt:lpstr>Mainstream Imperatives of Counter-terrorism </vt:lpstr>
      <vt:lpstr>Mainstream Imperatives of Counterterrorism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Counterterrorism Strategy</dc:title>
  <dc:creator>Anna Widén</dc:creator>
  <cp:lastModifiedBy>Anna Widén</cp:lastModifiedBy>
  <cp:revision>23</cp:revision>
  <dcterms:created xsi:type="dcterms:W3CDTF">2014-11-18T18:29:41Z</dcterms:created>
  <dcterms:modified xsi:type="dcterms:W3CDTF">2014-11-20T07:28:25Z</dcterms:modified>
</cp:coreProperties>
</file>