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3" r:id="rId3"/>
    <p:sldId id="357" r:id="rId4"/>
    <p:sldId id="343" r:id="rId5"/>
    <p:sldId id="354" r:id="rId6"/>
    <p:sldId id="352" r:id="rId7"/>
    <p:sldId id="351" r:id="rId8"/>
    <p:sldId id="346" r:id="rId9"/>
    <p:sldId id="344" r:id="rId10"/>
    <p:sldId id="355" r:id="rId11"/>
    <p:sldId id="332" r:id="rId12"/>
    <p:sldId id="333" r:id="rId13"/>
    <p:sldId id="336" r:id="rId14"/>
    <p:sldId id="356" r:id="rId15"/>
    <p:sldId id="347" r:id="rId16"/>
    <p:sldId id="34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22" autoAdjust="0"/>
  </p:normalViewPr>
  <p:slideViewPr>
    <p:cSldViewPr>
      <p:cViewPr varScale="1">
        <p:scale>
          <a:sx n="95" d="100"/>
          <a:sy n="95" d="100"/>
        </p:scale>
        <p:origin x="-9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FSV-UK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68E40C1-E27C-4432-A693-B9EF115BDD8E}" type="datetime1">
              <a:rPr lang="en-US"/>
              <a:pPr/>
              <a:t>11/29/2023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Soutěžní výhody ČR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2A26B12-3BF5-4928-BAE6-65D731A2A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F1BC8FD-B06A-4520-873C-CE0DFA7E94C6}" type="datetime1">
              <a:rPr lang="en-US"/>
              <a:pPr/>
              <a:t>11/29/2023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6BFEF4-2080-4D63-AB5C-B1E735340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39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B468-8CFB-4430-9FAB-C0835125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A8C6-2D1E-4CBF-9770-7501CD669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8A3F-71A1-40E0-8A09-26C05BCDC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96ED-689E-4C3D-B2D8-4A64C6E17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E8C3-E8E6-4F68-A4F6-CD5D698D4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5F07-F608-4C35-A0FE-944324832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C2D39-D804-4416-A05D-7DFF50B54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F2FA-35ED-4FC9-A11E-087C18BAF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B5BA-2D95-46E7-9B6D-71353BAD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5F86-D0B2-4F1C-8426-38A79978B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BEA644-3AAB-419E-B9EC-82F47AEB7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D237B-C9A0-4338-A9CF-46E65B9403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croeconomic_analysis" TargetMode="External"/><Relationship Id="rId3" Type="http://schemas.openxmlformats.org/officeDocument/2006/relationships/hyperlink" Target="https://en.wikipedia.org/wiki/Economist" TargetMode="External"/><Relationship Id="rId7" Type="http://schemas.openxmlformats.org/officeDocument/2006/relationships/hyperlink" Target="https://en.wikipedia.org/wiki/Nobel_Memorial_Prize_in_Economic_Sciences" TargetMode="External"/><Relationship Id="rId2" Type="http://schemas.openxmlformats.org/officeDocument/2006/relationships/hyperlink" Target="https://en.wikipedia.org/wiki/William_Nordha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limate_change" TargetMode="External"/><Relationship Id="rId11" Type="http://schemas.openxmlformats.org/officeDocument/2006/relationships/hyperlink" Target="https://en.wikipedia.org/wiki/London_School_of_Economics" TargetMode="External"/><Relationship Id="rId5" Type="http://schemas.openxmlformats.org/officeDocument/2006/relationships/hyperlink" Target="https://en.wikipedia.org/wiki/Economic_model" TargetMode="External"/><Relationship Id="rId10" Type="http://schemas.openxmlformats.org/officeDocument/2006/relationships/hyperlink" Target="https://en.wikipedia.org/wiki/Grantham_Research_Institute_on_Climate_Change_and_the_Environment" TargetMode="External"/><Relationship Id="rId4" Type="http://schemas.openxmlformats.org/officeDocument/2006/relationships/hyperlink" Target="https://en.wikipedia.org/wiki/Yale_University" TargetMode="External"/><Relationship Id="rId9" Type="http://schemas.openxmlformats.org/officeDocument/2006/relationships/hyperlink" Target="https://en.wikipedia.org/wiki/Nicholas_Stern,_Baron_Stern_of_Brentfor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mplex_adaptive_system" TargetMode="External"/><Relationship Id="rId3" Type="http://schemas.openxmlformats.org/officeDocument/2006/relationships/hyperlink" Target="https://en.wikipedia.org/wiki/System" TargetMode="External"/><Relationship Id="rId7" Type="http://schemas.openxmlformats.org/officeDocument/2006/relationships/hyperlink" Target="https://en.wikipedia.org/wiki/Spontaneous_order" TargetMode="External"/><Relationship Id="rId2" Type="http://schemas.openxmlformats.org/officeDocument/2006/relationships/hyperlink" Target="https://en.wikipedia.org/wiki/Complex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mergence" TargetMode="External"/><Relationship Id="rId5" Type="http://schemas.openxmlformats.org/officeDocument/2006/relationships/hyperlink" Target="https://en.wikipedia.org/wiki/Nonlinear_system" TargetMode="External"/><Relationship Id="rId10" Type="http://schemas.openxmlformats.org/officeDocument/2006/relationships/hyperlink" Target="https://www.ted.com/talks/johan_rockstrom_let_the_environment_guide_our_development" TargetMode="External"/><Relationship Id="rId4" Type="http://schemas.openxmlformats.org/officeDocument/2006/relationships/hyperlink" Target="https://en.wikipedia.org/wiki/Complexity" TargetMode="External"/><Relationship Id="rId9" Type="http://schemas.openxmlformats.org/officeDocument/2006/relationships/hyperlink" Target="https://en.wikipedia.org/wiki/Feedback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growth" TargetMode="External"/><Relationship Id="rId2" Type="http://schemas.openxmlformats.org/officeDocument/2006/relationships/hyperlink" Target="http://www.preservenet.com/flexibleworktime/GalbraithHowMuchShouldACountryConsu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ublic_sphere" TargetMode="External"/><Relationship Id="rId3" Type="http://schemas.openxmlformats.org/officeDocument/2006/relationships/hyperlink" Target="https://en.wikipedia.org/wiki/J%C3%BCrgen_Habermas" TargetMode="External"/><Relationship Id="rId7" Type="http://schemas.openxmlformats.org/officeDocument/2006/relationships/hyperlink" Target="https://en.wikipedia.org/wiki/Communicative_rationalit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Pragmatism" TargetMode="External"/><Relationship Id="rId5" Type="http://schemas.openxmlformats.org/officeDocument/2006/relationships/hyperlink" Target="https://en.wikipedia.org/wiki/Critical_theory" TargetMode="External"/><Relationship Id="rId10" Type="http://schemas.openxmlformats.org/officeDocument/2006/relationships/hyperlink" Target="https://en.wikipedia.org/wiki/Consensus_theory_of_truth" TargetMode="External"/><Relationship Id="rId4" Type="http://schemas.openxmlformats.org/officeDocument/2006/relationships/hyperlink" Target="https://en.wikipedia.org/wiki/Social_theorist" TargetMode="External"/><Relationship Id="rId9" Type="http://schemas.openxmlformats.org/officeDocument/2006/relationships/hyperlink" Target="https://en.wikipedia.org/wiki/Ideal_speech_situ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tween_Facts_and_Nor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graham_hill_why_i_m_a_weekday_vegetari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intintin.colorado.edu/~vancecd/phil308/Baxte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limate_change_mitigation" TargetMode="External"/><Relationship Id="rId2" Type="http://schemas.openxmlformats.org/officeDocument/2006/relationships/hyperlink" Target="https://en.wikipedia.org/wiki/Economics_of_climate_change_mitigation#Discount_rat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Stern_Review" TargetMode="External"/><Relationship Id="rId4" Type="http://schemas.openxmlformats.org/officeDocument/2006/relationships/hyperlink" Target="https://en.wikipedia.org/wiki/Climate_chan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19672" y="188640"/>
            <a:ext cx="6399212" cy="7200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algn="ctr"/>
            <a:r>
              <a:rPr lang="cs-CZ" sz="8800" dirty="0" err="1" smtClean="0"/>
              <a:t>Environment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583264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3210" y="836712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Anthropocentric</a:t>
            </a:r>
            <a:r>
              <a:rPr lang="cs-CZ" sz="3200" dirty="0" smtClean="0"/>
              <a:t> </a:t>
            </a:r>
            <a:r>
              <a:rPr lang="cs-CZ" sz="3200" dirty="0" err="1" smtClean="0"/>
              <a:t>approach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smtClean="0">
                <a:hlinkClick r:id="rId2"/>
              </a:rPr>
              <a:t>William </a:t>
            </a:r>
            <a:r>
              <a:rPr lang="cs-CZ" dirty="0" err="1" smtClean="0">
                <a:hlinkClick r:id="rId2"/>
              </a:rPr>
              <a:t>Nordhaus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(1941 – ) </a:t>
            </a:r>
            <a:r>
              <a:rPr lang="en-US" dirty="0"/>
              <a:t>is an American </a:t>
            </a:r>
            <a:r>
              <a:rPr lang="en-US" dirty="0">
                <a:hlinkClick r:id="rId3" tooltip="Economist"/>
              </a:rPr>
              <a:t>economist</a:t>
            </a:r>
            <a:r>
              <a:rPr lang="en-US" dirty="0"/>
              <a:t>, </a:t>
            </a:r>
            <a:r>
              <a:rPr lang="en-US" dirty="0" smtClean="0"/>
              <a:t>at</a:t>
            </a:r>
            <a:r>
              <a:rPr lang="en-US" dirty="0"/>
              <a:t> </a:t>
            </a:r>
            <a:r>
              <a:rPr lang="en-US" dirty="0">
                <a:hlinkClick r:id="rId4" tooltip="Yale University"/>
              </a:rPr>
              <a:t>Yale University</a:t>
            </a:r>
            <a:r>
              <a:rPr lang="en-US" dirty="0"/>
              <a:t>, best known for his work in </a:t>
            </a:r>
            <a:r>
              <a:rPr lang="en-US" dirty="0" smtClean="0">
                <a:hlinkClick r:id="rId5" tooltip="Economic model"/>
              </a:rPr>
              <a:t>economic</a:t>
            </a:r>
            <a:r>
              <a:rPr lang="cs-CZ" dirty="0" smtClean="0">
                <a:hlinkClick r:id="rId5" tooltip="Economic model"/>
              </a:rPr>
              <a:t> </a:t>
            </a:r>
            <a:r>
              <a:rPr lang="en-US" dirty="0" smtClean="0">
                <a:hlinkClick r:id="rId5" tooltip="Economic model"/>
              </a:rPr>
              <a:t>modeling</a:t>
            </a:r>
            <a:r>
              <a:rPr lang="en-US" dirty="0"/>
              <a:t> and </a:t>
            </a:r>
            <a:r>
              <a:rPr lang="en-US" dirty="0">
                <a:hlinkClick r:id="rId6" tooltip="Climate change"/>
              </a:rPr>
              <a:t>climate change</a:t>
            </a:r>
            <a:r>
              <a:rPr lang="en-US" dirty="0"/>
              <a:t>, and a co-recipient of the 2018 </a:t>
            </a:r>
            <a:r>
              <a:rPr lang="en-US" dirty="0">
                <a:hlinkClick r:id="rId7" tooltip="Nobel Memorial Prize in Economic Sciences"/>
              </a:rPr>
              <a:t>Nobel Memorial Prize in Economic </a:t>
            </a:r>
            <a:r>
              <a:rPr lang="en-US" dirty="0" smtClean="0">
                <a:hlinkClick r:id="rId7" tooltip="Nobel Memorial Prize in Economic Sciences"/>
              </a:rPr>
              <a:t>Sciences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 smtClean="0"/>
              <a:t>Nordhaus </a:t>
            </a:r>
            <a:r>
              <a:rPr lang="en-US" dirty="0"/>
              <a:t>received the prize "for integrating climate change into long-run </a:t>
            </a:r>
            <a:r>
              <a:rPr lang="en-US" dirty="0">
                <a:hlinkClick r:id="rId8" tooltip="Macroeconomic analysis"/>
              </a:rPr>
              <a:t>macroeconomic </a:t>
            </a:r>
            <a:r>
              <a:rPr lang="en-US" dirty="0" smtClean="0">
                <a:hlinkClick r:id="rId8" tooltip="Macroeconomic analysis"/>
              </a:rPr>
              <a:t>analysis</a:t>
            </a:r>
            <a:r>
              <a:rPr lang="en-US" dirty="0" smtClean="0"/>
              <a:t>„</a:t>
            </a:r>
            <a:r>
              <a:rPr lang="cs-CZ" dirty="0" smtClean="0"/>
              <a:t>.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smtClean="0">
                <a:hlinkClick r:id="rId9"/>
              </a:rPr>
              <a:t>Nicholas Stern </a:t>
            </a:r>
            <a:r>
              <a:rPr lang="cs-CZ" dirty="0" smtClean="0"/>
              <a:t>(1946 - ) </a:t>
            </a:r>
            <a:r>
              <a:rPr lang="en-US" dirty="0"/>
              <a:t> is a British economist, banker, and academic. He is the </a:t>
            </a:r>
            <a:r>
              <a:rPr lang="en-US" dirty="0" smtClean="0"/>
              <a:t>Chair </a:t>
            </a:r>
            <a:r>
              <a:rPr lang="en-US" dirty="0"/>
              <a:t>of the </a:t>
            </a:r>
            <a:r>
              <a:rPr lang="en-US" dirty="0">
                <a:hlinkClick r:id="rId10" tooltip="Grantham Research Institute on Climate Change and the Environment"/>
              </a:rPr>
              <a:t>Grantham Research Institute on Climate Change and the Environment</a:t>
            </a:r>
            <a:r>
              <a:rPr lang="en-US" dirty="0"/>
              <a:t> at the </a:t>
            </a:r>
            <a:r>
              <a:rPr lang="en-US" dirty="0">
                <a:hlinkClick r:id="rId11" tooltip="London School of Economics"/>
              </a:rPr>
              <a:t>London School of Economics</a:t>
            </a:r>
            <a:r>
              <a:rPr lang="en-US" dirty="0"/>
              <a:t> (</a:t>
            </a:r>
            <a:r>
              <a:rPr lang="en-US" dirty="0" smtClean="0"/>
              <a:t>LSE</a:t>
            </a:r>
            <a:r>
              <a:rPr lang="cs-CZ" dirty="0" smtClean="0"/>
              <a:t>).</a:t>
            </a:r>
            <a:endParaRPr lang="cs-CZ" dirty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44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480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Sentience-Based</a:t>
            </a:r>
            <a:r>
              <a:rPr lang="cs-CZ" sz="4400" dirty="0" smtClean="0"/>
              <a:t> </a:t>
            </a:r>
            <a:r>
              <a:rPr lang="cs-CZ" sz="4400" dirty="0" err="1" smtClean="0"/>
              <a:t>Approaches</a:t>
            </a:r>
            <a:r>
              <a:rPr lang="cs-CZ" sz="4400" dirty="0" smtClean="0"/>
              <a:t> </a:t>
            </a:r>
            <a:r>
              <a:rPr lang="cs-CZ" sz="4400" dirty="0" err="1" smtClean="0"/>
              <a:t>regarding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environment</a:t>
            </a:r>
            <a:r>
              <a:rPr lang="cs-CZ" sz="4400" dirty="0" smtClean="0"/>
              <a:t> – </a:t>
            </a:r>
            <a:r>
              <a:rPr lang="cs-CZ" sz="4400" dirty="0" err="1" smtClean="0"/>
              <a:t>e.g</a:t>
            </a:r>
            <a:r>
              <a:rPr lang="cs-CZ" sz="4400" dirty="0" smtClean="0"/>
              <a:t>. Peter Singer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/>
              <a:t>A</a:t>
            </a:r>
            <a:r>
              <a:rPr lang="cs-CZ" sz="4400" dirty="0" err="1" smtClean="0"/>
              <a:t>nimals</a:t>
            </a:r>
            <a:r>
              <a:rPr lang="cs-CZ" sz="4400" dirty="0" smtClean="0"/>
              <a:t> do not </a:t>
            </a:r>
            <a:r>
              <a:rPr lang="cs-CZ" sz="4400" dirty="0" err="1" smtClean="0"/>
              <a:t>have</a:t>
            </a:r>
            <a:r>
              <a:rPr lang="cs-CZ" sz="4400" dirty="0" smtClean="0"/>
              <a:t> just </a:t>
            </a:r>
            <a:r>
              <a:rPr lang="cs-CZ" sz="4400" dirty="0" err="1" smtClean="0"/>
              <a:t>instrumental</a:t>
            </a:r>
            <a:r>
              <a:rPr lang="cs-CZ" sz="4400" dirty="0" smtClean="0"/>
              <a:t> </a:t>
            </a:r>
            <a:r>
              <a:rPr lang="cs-CZ" sz="4400" dirty="0" err="1" smtClean="0"/>
              <a:t>value</a:t>
            </a:r>
            <a:endParaRPr lang="cs-CZ" sz="4400" dirty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All</a:t>
            </a:r>
            <a:r>
              <a:rPr lang="cs-CZ" sz="4400" dirty="0" smtClean="0"/>
              <a:t> </a:t>
            </a:r>
            <a:r>
              <a:rPr lang="cs-CZ" sz="4400" dirty="0" err="1" smtClean="0"/>
              <a:t>sentient</a:t>
            </a:r>
            <a:r>
              <a:rPr lang="cs-CZ" sz="4400" dirty="0" smtClean="0"/>
              <a:t> </a:t>
            </a:r>
            <a:r>
              <a:rPr lang="cs-CZ" sz="4400" dirty="0" err="1" smtClean="0"/>
              <a:t>beings</a:t>
            </a:r>
            <a:r>
              <a:rPr lang="cs-CZ" sz="4400" dirty="0" smtClean="0"/>
              <a:t> </a:t>
            </a:r>
            <a:r>
              <a:rPr lang="cs-CZ" sz="4400" dirty="0" err="1" smtClean="0"/>
              <a:t>have</a:t>
            </a:r>
            <a:r>
              <a:rPr lang="cs-CZ" sz="4400" dirty="0" smtClean="0"/>
              <a:t> </a:t>
            </a:r>
            <a:r>
              <a:rPr lang="cs-CZ" sz="4400" dirty="0" err="1" smtClean="0"/>
              <a:t>inherent</a:t>
            </a:r>
            <a:r>
              <a:rPr lang="cs-CZ" sz="4400" dirty="0" smtClean="0"/>
              <a:t> (</a:t>
            </a:r>
            <a:r>
              <a:rPr lang="cs-CZ" sz="4400" dirty="0" err="1" smtClean="0"/>
              <a:t>intrinsic</a:t>
            </a:r>
            <a:r>
              <a:rPr lang="cs-CZ" sz="4400" dirty="0" smtClean="0"/>
              <a:t>) </a:t>
            </a:r>
            <a:r>
              <a:rPr lang="cs-CZ" sz="4400" dirty="0" err="1" smtClean="0"/>
              <a:t>value</a:t>
            </a:r>
            <a:r>
              <a:rPr lang="cs-CZ" sz="4400" dirty="0" smtClean="0"/>
              <a:t> and </a:t>
            </a:r>
            <a:r>
              <a:rPr lang="cs-CZ" sz="4400" dirty="0" err="1" smtClean="0"/>
              <a:t>we</a:t>
            </a:r>
            <a:r>
              <a:rPr lang="cs-CZ" sz="4400" dirty="0" smtClean="0"/>
              <a:t> </a:t>
            </a:r>
            <a:r>
              <a:rPr lang="cs-CZ" sz="4400" dirty="0" err="1" smtClean="0"/>
              <a:t>have</a:t>
            </a:r>
            <a:r>
              <a:rPr lang="cs-CZ" sz="4400" dirty="0" smtClean="0"/>
              <a:t> to </a:t>
            </a:r>
            <a:r>
              <a:rPr lang="cs-CZ" sz="4400" dirty="0" err="1" smtClean="0"/>
              <a:t>take</a:t>
            </a:r>
            <a:r>
              <a:rPr lang="cs-CZ" sz="4400" dirty="0" smtClean="0"/>
              <a:t> </a:t>
            </a:r>
            <a:r>
              <a:rPr lang="cs-CZ" sz="4400" dirty="0" err="1" smtClean="0"/>
              <a:t>their</a:t>
            </a:r>
            <a:r>
              <a:rPr lang="cs-CZ" sz="4400" dirty="0" smtClean="0"/>
              <a:t> </a:t>
            </a:r>
            <a:r>
              <a:rPr lang="cs-CZ" sz="4400" dirty="0" err="1" smtClean="0"/>
              <a:t>interests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consideration</a:t>
            </a:r>
            <a:r>
              <a:rPr lang="cs-CZ" sz="4400" dirty="0" smtClean="0"/>
              <a:t>.</a:t>
            </a:r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80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35150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Biocentric</a:t>
            </a:r>
            <a:r>
              <a:rPr lang="cs-CZ" sz="4400" dirty="0" smtClean="0"/>
              <a:t> (</a:t>
            </a:r>
            <a:r>
              <a:rPr lang="cs-CZ" sz="4400" dirty="0" err="1" smtClean="0"/>
              <a:t>Ecocentric</a:t>
            </a:r>
            <a:r>
              <a:rPr lang="cs-CZ" sz="4400" dirty="0" smtClean="0"/>
              <a:t>) </a:t>
            </a:r>
            <a:r>
              <a:rPr lang="cs-CZ" sz="4400" dirty="0" err="1" smtClean="0"/>
              <a:t>Approaches</a:t>
            </a:r>
            <a:r>
              <a:rPr lang="cs-CZ" sz="4400" dirty="0" smtClean="0"/>
              <a:t> </a:t>
            </a:r>
            <a:r>
              <a:rPr lang="cs-CZ" sz="4400" dirty="0" err="1" smtClean="0"/>
              <a:t>regarding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environment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land</a:t>
            </a:r>
            <a:r>
              <a:rPr lang="cs-CZ" sz="4400" dirty="0" smtClean="0"/>
              <a:t>, </a:t>
            </a:r>
            <a:r>
              <a:rPr lang="cs-CZ" sz="4400" dirty="0" err="1" smtClean="0"/>
              <a:t>eventually</a:t>
            </a:r>
            <a:r>
              <a:rPr lang="cs-CZ" sz="4400" dirty="0" smtClean="0"/>
              <a:t> </a:t>
            </a:r>
            <a:r>
              <a:rPr lang="cs-CZ" sz="4400" dirty="0" err="1" smtClean="0"/>
              <a:t>ecosystems</a:t>
            </a:r>
            <a:r>
              <a:rPr lang="cs-CZ" sz="4400" dirty="0" smtClean="0"/>
              <a:t> do not </a:t>
            </a:r>
            <a:r>
              <a:rPr lang="cs-CZ" sz="4400" dirty="0" err="1" smtClean="0"/>
              <a:t>have</a:t>
            </a:r>
            <a:r>
              <a:rPr lang="cs-CZ" sz="4400" dirty="0" smtClean="0"/>
              <a:t> just </a:t>
            </a:r>
            <a:r>
              <a:rPr lang="cs-CZ" sz="4400" dirty="0" err="1" smtClean="0"/>
              <a:t>instrumental</a:t>
            </a:r>
            <a:r>
              <a:rPr lang="cs-CZ" sz="4400" dirty="0" smtClean="0"/>
              <a:t> </a:t>
            </a:r>
            <a:r>
              <a:rPr lang="cs-CZ" sz="4400" dirty="0" err="1" smtClean="0"/>
              <a:t>value</a:t>
            </a:r>
            <a:r>
              <a:rPr lang="cs-CZ" sz="4400" dirty="0" smtClean="0"/>
              <a:t>,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have</a:t>
            </a:r>
            <a:r>
              <a:rPr lang="cs-CZ" sz="4400" dirty="0" smtClean="0"/>
              <a:t> </a:t>
            </a:r>
            <a:r>
              <a:rPr lang="cs-CZ" sz="4400" dirty="0" err="1" smtClean="0"/>
              <a:t>an</a:t>
            </a:r>
            <a:r>
              <a:rPr lang="cs-CZ" sz="4400" dirty="0" smtClean="0"/>
              <a:t> </a:t>
            </a:r>
            <a:r>
              <a:rPr lang="cs-CZ" sz="4400" dirty="0" err="1" smtClean="0"/>
              <a:t>intrinsic</a:t>
            </a:r>
            <a:r>
              <a:rPr lang="cs-CZ" sz="4400" dirty="0" smtClean="0"/>
              <a:t> </a:t>
            </a:r>
            <a:r>
              <a:rPr lang="cs-CZ" sz="4400" dirty="0" err="1" smtClean="0"/>
              <a:t>value</a:t>
            </a:r>
            <a:r>
              <a:rPr lang="cs-CZ" sz="4400" dirty="0" smtClean="0"/>
              <a:t> and </a:t>
            </a:r>
            <a:r>
              <a:rPr lang="cs-CZ" sz="4400" dirty="0" err="1" smtClean="0"/>
              <a:t>we</a:t>
            </a:r>
            <a:r>
              <a:rPr lang="cs-CZ" sz="4400" dirty="0" smtClean="0"/>
              <a:t> </a:t>
            </a:r>
            <a:r>
              <a:rPr lang="cs-CZ" sz="4400" dirty="0" err="1" smtClean="0"/>
              <a:t>have</a:t>
            </a:r>
            <a:r>
              <a:rPr lang="cs-CZ" sz="4400" dirty="0" smtClean="0"/>
              <a:t> to </a:t>
            </a:r>
            <a:r>
              <a:rPr lang="cs-CZ" sz="4400" dirty="0" err="1" smtClean="0"/>
              <a:t>take</a:t>
            </a:r>
            <a:r>
              <a:rPr lang="cs-CZ" sz="4400" dirty="0" smtClean="0"/>
              <a:t> </a:t>
            </a:r>
            <a:r>
              <a:rPr lang="cs-CZ" sz="4400" dirty="0" err="1" smtClean="0"/>
              <a:t>their</a:t>
            </a:r>
            <a:r>
              <a:rPr lang="cs-CZ" sz="4400" dirty="0" smtClean="0"/>
              <a:t> </a:t>
            </a:r>
            <a:r>
              <a:rPr lang="cs-CZ" sz="4400" dirty="0" err="1" smtClean="0"/>
              <a:t>interests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consideration</a:t>
            </a:r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14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actions</a:t>
            </a:r>
            <a:r>
              <a:rPr lang="cs-CZ" sz="4000" dirty="0" smtClean="0"/>
              <a:t>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political</a:t>
            </a:r>
            <a:r>
              <a:rPr lang="cs-CZ" sz="4000" dirty="0" smtClean="0"/>
              <a:t> </a:t>
            </a:r>
            <a:r>
              <a:rPr lang="cs-CZ" sz="4000" dirty="0" err="1" smtClean="0"/>
              <a:t>level</a:t>
            </a:r>
            <a:r>
              <a:rPr lang="cs-CZ" sz="4000" dirty="0" smtClean="0"/>
              <a:t>, </a:t>
            </a:r>
            <a:r>
              <a:rPr lang="cs-CZ" sz="4000" dirty="0" err="1" smtClean="0"/>
              <a:t>it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not </a:t>
            </a:r>
            <a:r>
              <a:rPr lang="cs-CZ" sz="4000" dirty="0" err="1" smtClean="0"/>
              <a:t>necessary</a:t>
            </a:r>
            <a:r>
              <a:rPr lang="cs-CZ" sz="4000" dirty="0" smtClean="0"/>
              <a:t> to </a:t>
            </a:r>
            <a:r>
              <a:rPr lang="cs-CZ" sz="4000" dirty="0" err="1" smtClean="0"/>
              <a:t>defend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intrinsic</a:t>
            </a:r>
            <a:r>
              <a:rPr lang="cs-CZ" sz="4000" dirty="0" smtClean="0"/>
              <a:t> </a:t>
            </a:r>
            <a:r>
              <a:rPr lang="cs-CZ" sz="4000" dirty="0" err="1" smtClean="0"/>
              <a:t>value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ecosystems</a:t>
            </a:r>
            <a:r>
              <a:rPr lang="cs-CZ" sz="4000" dirty="0" smtClean="0"/>
              <a:t>. </a:t>
            </a:r>
            <a:r>
              <a:rPr lang="cs-CZ" sz="4000" dirty="0" err="1"/>
              <a:t>T</a:t>
            </a:r>
            <a:r>
              <a:rPr lang="cs-CZ" sz="4000" dirty="0" err="1" smtClean="0"/>
              <a:t>hey</a:t>
            </a:r>
            <a:r>
              <a:rPr lang="cs-CZ" sz="4000" dirty="0" smtClean="0"/>
              <a:t> </a:t>
            </a:r>
            <a:r>
              <a:rPr lang="cs-CZ" sz="4000" dirty="0" err="1" smtClean="0"/>
              <a:t>have</a:t>
            </a:r>
            <a:r>
              <a:rPr lang="cs-CZ" sz="4000" dirty="0" smtClean="0"/>
              <a:t> </a:t>
            </a:r>
            <a:r>
              <a:rPr lang="cs-CZ" sz="4000" dirty="0" err="1" smtClean="0"/>
              <a:t>an</a:t>
            </a:r>
            <a:r>
              <a:rPr lang="cs-CZ" sz="4000" dirty="0" smtClean="0"/>
              <a:t> </a:t>
            </a:r>
            <a:r>
              <a:rPr lang="cs-CZ" sz="4000" dirty="0" err="1" smtClean="0"/>
              <a:t>instrumental</a:t>
            </a:r>
            <a:r>
              <a:rPr lang="cs-CZ" sz="4000" dirty="0" smtClean="0"/>
              <a:t> </a:t>
            </a:r>
            <a:r>
              <a:rPr lang="cs-CZ" sz="4000" dirty="0" err="1" smtClean="0"/>
              <a:t>or</a:t>
            </a:r>
            <a:r>
              <a:rPr lang="cs-CZ" sz="4000" dirty="0" smtClean="0"/>
              <a:t> </a:t>
            </a:r>
            <a:r>
              <a:rPr lang="cs-CZ" sz="4000" dirty="0" err="1" smtClean="0"/>
              <a:t>aesthetic</a:t>
            </a:r>
            <a:r>
              <a:rPr lang="cs-CZ" sz="4000" dirty="0" smtClean="0"/>
              <a:t> </a:t>
            </a:r>
            <a:r>
              <a:rPr lang="cs-CZ" sz="4000" dirty="0" err="1" smtClean="0"/>
              <a:t>value</a:t>
            </a:r>
            <a:r>
              <a:rPr lang="cs-CZ" sz="4000" dirty="0" smtClean="0"/>
              <a:t> (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sentient</a:t>
            </a:r>
            <a:r>
              <a:rPr lang="cs-CZ" sz="4000" dirty="0" smtClean="0"/>
              <a:t> </a:t>
            </a:r>
            <a:r>
              <a:rPr lang="cs-CZ" sz="4000" dirty="0" err="1" smtClean="0"/>
              <a:t>beings</a:t>
            </a:r>
            <a:r>
              <a:rPr lang="cs-CZ" sz="4000" dirty="0" smtClean="0"/>
              <a:t> </a:t>
            </a:r>
            <a:r>
              <a:rPr lang="cs-CZ" sz="4000" dirty="0" err="1" smtClean="0"/>
              <a:t>or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humans</a:t>
            </a:r>
            <a:r>
              <a:rPr lang="cs-CZ" sz="4000" dirty="0" smtClean="0"/>
              <a:t>) and </a:t>
            </a:r>
            <a:r>
              <a:rPr lang="cs-CZ" sz="4000" dirty="0" err="1" smtClean="0"/>
              <a:t>this</a:t>
            </a:r>
            <a:r>
              <a:rPr lang="cs-CZ" sz="4000" dirty="0" smtClean="0"/>
              <a:t> </a:t>
            </a:r>
            <a:r>
              <a:rPr lang="cs-CZ" sz="4000" dirty="0" err="1" smtClean="0"/>
              <a:t>could</a:t>
            </a:r>
            <a:r>
              <a:rPr lang="cs-CZ" sz="4000" dirty="0" smtClean="0"/>
              <a:t> </a:t>
            </a:r>
            <a:r>
              <a:rPr lang="cs-CZ" sz="4000" dirty="0" err="1" smtClean="0"/>
              <a:t>be</a:t>
            </a:r>
            <a:r>
              <a:rPr lang="cs-CZ" sz="4000" dirty="0" smtClean="0"/>
              <a:t> </a:t>
            </a:r>
            <a:r>
              <a:rPr lang="cs-CZ" sz="4000" dirty="0" err="1" smtClean="0"/>
              <a:t>sufficient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revising</a:t>
            </a:r>
            <a:r>
              <a:rPr lang="cs-CZ" sz="4000" dirty="0" smtClean="0"/>
              <a:t> </a:t>
            </a:r>
            <a:r>
              <a:rPr lang="cs-CZ" sz="4000" dirty="0" err="1" smtClean="0"/>
              <a:t>those</a:t>
            </a:r>
            <a:r>
              <a:rPr lang="cs-CZ" sz="4000" dirty="0" smtClean="0"/>
              <a:t> </a:t>
            </a:r>
            <a:r>
              <a:rPr lang="cs-CZ" sz="4000" dirty="0" err="1" smtClean="0"/>
              <a:t>human</a:t>
            </a:r>
            <a:r>
              <a:rPr lang="cs-CZ" sz="4000" dirty="0" smtClean="0"/>
              <a:t> </a:t>
            </a:r>
            <a:r>
              <a:rPr lang="cs-CZ" sz="4000" dirty="0" err="1" smtClean="0"/>
              <a:t>activities</a:t>
            </a:r>
            <a:r>
              <a:rPr lang="cs-CZ" sz="4000" dirty="0" smtClean="0"/>
              <a:t> </a:t>
            </a:r>
            <a:r>
              <a:rPr lang="cs-CZ" sz="4000" dirty="0" err="1" smtClean="0"/>
              <a:t>that</a:t>
            </a:r>
            <a:r>
              <a:rPr lang="cs-CZ" sz="4000" dirty="0" smtClean="0"/>
              <a:t> </a:t>
            </a:r>
            <a:r>
              <a:rPr lang="cs-CZ" sz="4000" dirty="0" err="1" smtClean="0"/>
              <a:t>damage</a:t>
            </a:r>
            <a:r>
              <a:rPr lang="cs-CZ" sz="4000" dirty="0" smtClean="0"/>
              <a:t> </a:t>
            </a:r>
            <a:r>
              <a:rPr lang="cs-CZ" sz="4000" dirty="0" err="1" smtClean="0"/>
              <a:t>or</a:t>
            </a:r>
            <a:r>
              <a:rPr lang="cs-CZ" sz="4000" dirty="0" smtClean="0"/>
              <a:t> </a:t>
            </a:r>
            <a:r>
              <a:rPr lang="cs-CZ" sz="4000" dirty="0" err="1" smtClean="0"/>
              <a:t>destroy</a:t>
            </a:r>
            <a:r>
              <a:rPr lang="cs-CZ" sz="4000" dirty="0" smtClean="0"/>
              <a:t> </a:t>
            </a:r>
            <a:r>
              <a:rPr lang="cs-CZ" sz="4000" dirty="0" err="1" smtClean="0"/>
              <a:t>nonsentient</a:t>
            </a:r>
            <a:r>
              <a:rPr lang="cs-CZ" sz="4000" dirty="0" smtClean="0"/>
              <a:t> natural </a:t>
            </a:r>
            <a:r>
              <a:rPr lang="cs-CZ" sz="4000" dirty="0" err="1" smtClean="0"/>
              <a:t>objects</a:t>
            </a:r>
            <a:r>
              <a:rPr lang="cs-CZ" sz="4000" dirty="0" smtClean="0"/>
              <a:t>.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2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380" y="620688"/>
            <a:ext cx="8424936" cy="6912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2000" dirty="0">
                <a:hlinkClick r:id="rId2"/>
              </a:rPr>
              <a:t>Complex systems </a:t>
            </a:r>
            <a:r>
              <a:rPr lang="en-US" sz="2000" dirty="0"/>
              <a:t>are </a:t>
            </a:r>
            <a:r>
              <a:rPr lang="en-US" sz="2000" dirty="0">
                <a:hlinkClick r:id="rId3" tooltip="System"/>
              </a:rPr>
              <a:t>systems</a:t>
            </a:r>
            <a:r>
              <a:rPr lang="en-US" sz="2000" dirty="0"/>
              <a:t> whose behavior is intrinsically difficult to model due to the dependencies, competitions, relationships, or other types of interactions between their parts or between a given system and its environment. Systems that are "</a:t>
            </a:r>
            <a:r>
              <a:rPr lang="en-US" sz="2000" dirty="0">
                <a:hlinkClick r:id="rId4" tooltip="Complexity"/>
              </a:rPr>
              <a:t>complex</a:t>
            </a:r>
            <a:r>
              <a:rPr lang="en-US" sz="2000" dirty="0"/>
              <a:t>" have distinct properties that arise from these relationships, such as </a:t>
            </a:r>
            <a:r>
              <a:rPr lang="en-US" sz="2000" dirty="0">
                <a:hlinkClick r:id="rId5" tooltip="Nonlinear system"/>
              </a:rPr>
              <a:t>nonlinearity</a:t>
            </a:r>
            <a:r>
              <a:rPr lang="en-US" sz="2000" dirty="0"/>
              <a:t>, </a:t>
            </a:r>
            <a:r>
              <a:rPr lang="en-US" sz="2000" dirty="0">
                <a:hlinkClick r:id="rId6" tooltip="Emergence"/>
              </a:rPr>
              <a:t>emergence</a:t>
            </a:r>
            <a:r>
              <a:rPr lang="en-US" sz="2000" dirty="0"/>
              <a:t>, </a:t>
            </a:r>
            <a:r>
              <a:rPr lang="en-US" sz="2000" dirty="0">
                <a:hlinkClick r:id="rId7" tooltip="Spontaneous order"/>
              </a:rPr>
              <a:t>spontaneous order</a:t>
            </a:r>
            <a:r>
              <a:rPr lang="en-US" sz="2000" dirty="0"/>
              <a:t>, </a:t>
            </a:r>
            <a:r>
              <a:rPr lang="en-US" sz="2000" dirty="0">
                <a:hlinkClick r:id="rId8" tooltip="Complex adaptive system"/>
              </a:rPr>
              <a:t>adaptation</a:t>
            </a:r>
            <a:r>
              <a:rPr lang="en-US" sz="2000" dirty="0"/>
              <a:t>, and </a:t>
            </a:r>
            <a:r>
              <a:rPr lang="en-US" sz="2000" dirty="0">
                <a:hlinkClick r:id="rId9" tooltip="Feedback"/>
              </a:rPr>
              <a:t>feedback loops</a:t>
            </a:r>
            <a:r>
              <a:rPr lang="en-US" sz="2000" dirty="0"/>
              <a:t>, among others. Because such systems appear in a wide variety of fields, the commonalities among them have become the topic of their independent area of research. In many cases, it is useful to represent such a system as a network where the nodes represent the components and links to their interactions</a:t>
            </a:r>
            <a:r>
              <a:rPr lang="en-US" dirty="0"/>
              <a:t>.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11959" y="62068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smtClean="0"/>
              <a:t>TED video: </a:t>
            </a:r>
            <a:r>
              <a:rPr lang="cs-CZ" dirty="0" smtClean="0">
                <a:hlinkClick r:id="rId10"/>
              </a:rPr>
              <a:t>Let </a:t>
            </a:r>
            <a:r>
              <a:rPr lang="cs-CZ" dirty="0" err="1" smtClean="0">
                <a:hlinkClick r:id="rId10"/>
              </a:rPr>
              <a:t>the</a:t>
            </a:r>
            <a:r>
              <a:rPr lang="cs-CZ" dirty="0" smtClean="0">
                <a:hlinkClick r:id="rId10"/>
              </a:rPr>
              <a:t> </a:t>
            </a:r>
            <a:r>
              <a:rPr lang="cs-CZ" dirty="0" err="1" smtClean="0">
                <a:hlinkClick r:id="rId10"/>
              </a:rPr>
              <a:t>environment</a:t>
            </a:r>
            <a:r>
              <a:rPr lang="cs-CZ" dirty="0" smtClean="0">
                <a:hlinkClick r:id="rId10"/>
              </a:rPr>
              <a:t> </a:t>
            </a:r>
            <a:r>
              <a:rPr lang="cs-CZ" dirty="0" err="1" smtClean="0">
                <a:hlinkClick r:id="rId10"/>
              </a:rPr>
              <a:t>guide</a:t>
            </a:r>
            <a:r>
              <a:rPr lang="cs-CZ" dirty="0" smtClean="0">
                <a:hlinkClick r:id="rId10"/>
              </a:rPr>
              <a:t> </a:t>
            </a:r>
            <a:r>
              <a:rPr lang="cs-CZ" dirty="0" err="1" smtClean="0">
                <a:hlinkClick r:id="rId10"/>
              </a:rPr>
              <a:t>our</a:t>
            </a:r>
            <a:r>
              <a:rPr lang="cs-CZ" dirty="0" smtClean="0">
                <a:hlinkClick r:id="rId10"/>
              </a:rPr>
              <a:t> </a:t>
            </a:r>
            <a:r>
              <a:rPr lang="cs-CZ" dirty="0" err="1" smtClean="0">
                <a:hlinkClick r:id="rId10"/>
              </a:rPr>
              <a:t>develpment</a:t>
            </a:r>
            <a:endParaRPr lang="cs-CZ" sz="4400" dirty="0" smtClean="0"/>
          </a:p>
        </p:txBody>
      </p:sp>
    </p:spTree>
    <p:extLst>
      <p:ext uri="{BB962C8B-B14F-4D97-AF65-F5344CB8AC3E}">
        <p14:creationId xmlns:p14="http://schemas.microsoft.com/office/powerpoint/2010/main" val="36433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11959" y="620688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Economists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polution</a:t>
            </a:r>
            <a:r>
              <a:rPr lang="cs-CZ" dirty="0" smtClean="0"/>
              <a:t> as a negative externality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Libertarians</a:t>
            </a:r>
            <a:r>
              <a:rPr lang="cs-CZ" dirty="0" smtClean="0"/>
              <a:t> </a:t>
            </a:r>
            <a:r>
              <a:rPr lang="cs-CZ" dirty="0" err="1" smtClean="0"/>
              <a:t>believe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polution</a:t>
            </a:r>
            <a:r>
              <a:rPr lang="cs-CZ" dirty="0" smtClean="0"/>
              <a:t> 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handled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assignments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the</a:t>
            </a:r>
            <a:r>
              <a:rPr lang="cs-CZ" dirty="0" smtClean="0"/>
              <a:t>  </a:t>
            </a:r>
            <a:r>
              <a:rPr lang="cs-CZ" dirty="0" err="1" smtClean="0"/>
              <a:t>environment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then</a:t>
            </a:r>
            <a:r>
              <a:rPr lang="cs-CZ" dirty="0" smtClean="0"/>
              <a:t> market </a:t>
            </a:r>
            <a:r>
              <a:rPr lang="cs-CZ" dirty="0" err="1" smtClean="0"/>
              <a:t>exchanges</a:t>
            </a:r>
            <a:r>
              <a:rPr lang="cs-CZ" dirty="0" smtClean="0"/>
              <a:t> </a:t>
            </a:r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autonomously</a:t>
            </a:r>
            <a:r>
              <a:rPr lang="cs-CZ" dirty="0" smtClean="0"/>
              <a:t> to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efficient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criticism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uses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Coase</a:t>
            </a:r>
            <a:r>
              <a:rPr lang="cs-CZ" dirty="0" smtClean="0"/>
              <a:t> </a:t>
            </a:r>
            <a:r>
              <a:rPr lang="cs-CZ" dirty="0" err="1" smtClean="0"/>
              <a:t>theorem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in a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(and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),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has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.  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Pollution</a:t>
            </a:r>
            <a:r>
              <a:rPr lang="cs-CZ" dirty="0" smtClean="0"/>
              <a:t> </a:t>
            </a:r>
            <a:r>
              <a:rPr lang="cs-CZ" dirty="0" err="1" smtClean="0"/>
              <a:t>trading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as a </a:t>
            </a:r>
            <a:r>
              <a:rPr lang="cs-CZ" dirty="0" err="1" smtClean="0"/>
              <a:t>tool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decreasing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linked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pollution</a:t>
            </a:r>
            <a:r>
              <a:rPr lang="cs-CZ" dirty="0"/>
              <a:t>.</a:t>
            </a:r>
            <a:endParaRPr lang="cs-CZ" dirty="0" smtClean="0"/>
          </a:p>
          <a:p>
            <a:pPr lvl="1"/>
            <a:endParaRPr lang="cs-CZ" sz="4400" dirty="0" smtClean="0"/>
          </a:p>
        </p:txBody>
      </p:sp>
    </p:spTree>
    <p:extLst>
      <p:ext uri="{BB962C8B-B14F-4D97-AF65-F5344CB8AC3E}">
        <p14:creationId xmlns:p14="http://schemas.microsoft.com/office/powerpoint/2010/main" val="24694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4400" dirty="0" err="1" smtClean="0"/>
              <a:t>Related</a:t>
            </a:r>
            <a:r>
              <a:rPr lang="cs-CZ" sz="4400" dirty="0" smtClean="0"/>
              <a:t> </a:t>
            </a:r>
            <a:r>
              <a:rPr lang="cs-CZ" sz="4400" dirty="0" err="1"/>
              <a:t>T</a:t>
            </a:r>
            <a:r>
              <a:rPr lang="cs-CZ" sz="4400" dirty="0" err="1" smtClean="0"/>
              <a:t>opics</a:t>
            </a:r>
            <a:r>
              <a:rPr lang="cs-CZ" sz="4400" dirty="0" smtClean="0"/>
              <a:t>:</a:t>
            </a:r>
            <a:endParaRPr lang="cs-CZ" sz="4400" dirty="0" smtClean="0"/>
          </a:p>
          <a:p>
            <a:pPr marL="1485900" lvl="2" indent="-571500">
              <a:buFont typeface="Wingdings" panose="05000000000000000000" pitchFamily="2" charset="2"/>
              <a:buChar char="q"/>
            </a:pPr>
            <a:r>
              <a:rPr lang="cs-CZ" sz="4400" dirty="0" smtClean="0"/>
              <a:t>John Kenneth </a:t>
            </a:r>
            <a:r>
              <a:rPr lang="cs-CZ" sz="4400" dirty="0" err="1" smtClean="0"/>
              <a:t>Galbraith</a:t>
            </a:r>
            <a:r>
              <a:rPr lang="cs-CZ" sz="4400" dirty="0" smtClean="0"/>
              <a:t> 1958</a:t>
            </a:r>
          </a:p>
          <a:p>
            <a:pPr lvl="2"/>
            <a:r>
              <a:rPr lang="cs-CZ" sz="4400" dirty="0" smtClean="0">
                <a:hlinkClick r:id="rId2"/>
              </a:rPr>
              <a:t>„</a:t>
            </a:r>
            <a:r>
              <a:rPr lang="cs-CZ" sz="4400" dirty="0" err="1" smtClean="0">
                <a:hlinkClick r:id="rId2"/>
              </a:rPr>
              <a:t>How</a:t>
            </a:r>
            <a:r>
              <a:rPr lang="cs-CZ" sz="4400" dirty="0" smtClean="0">
                <a:hlinkClick r:id="rId2"/>
              </a:rPr>
              <a:t> much </a:t>
            </a:r>
            <a:r>
              <a:rPr lang="cs-CZ" sz="4400" dirty="0" err="1" smtClean="0">
                <a:hlinkClick r:id="rId2"/>
              </a:rPr>
              <a:t>should</a:t>
            </a:r>
            <a:r>
              <a:rPr lang="cs-CZ" sz="4400" dirty="0" smtClean="0">
                <a:hlinkClick r:id="rId2"/>
              </a:rPr>
              <a:t> a country </a:t>
            </a:r>
            <a:r>
              <a:rPr lang="cs-CZ" sz="4400" dirty="0" err="1" smtClean="0">
                <a:hlinkClick r:id="rId2"/>
              </a:rPr>
              <a:t>consume</a:t>
            </a:r>
            <a:r>
              <a:rPr lang="cs-CZ" sz="4400" dirty="0" smtClean="0">
                <a:hlinkClick r:id="rId2"/>
              </a:rPr>
              <a:t>?“</a:t>
            </a:r>
            <a:endParaRPr lang="cs-CZ" sz="4400" dirty="0" smtClean="0"/>
          </a:p>
          <a:p>
            <a:pPr marL="1485900" lvl="2" indent="-571500">
              <a:buFont typeface="Wingdings" panose="05000000000000000000" pitchFamily="2" charset="2"/>
              <a:buChar char="q"/>
            </a:pPr>
            <a:r>
              <a:rPr lang="cs-CZ" sz="4400" dirty="0" err="1">
                <a:hlinkClick r:id="rId3"/>
              </a:rPr>
              <a:t>Degrowth</a:t>
            </a:r>
            <a:r>
              <a:rPr lang="cs-CZ" sz="4400" dirty="0">
                <a:hlinkClick r:id="rId3"/>
              </a:rPr>
              <a:t> </a:t>
            </a:r>
            <a:r>
              <a:rPr lang="cs-CZ" sz="4400" dirty="0" err="1">
                <a:hlinkClick r:id="rId3"/>
              </a:rPr>
              <a:t>movement</a:t>
            </a:r>
            <a:endParaRPr lang="cs-CZ" sz="4400" dirty="0"/>
          </a:p>
          <a:p>
            <a:pPr lvl="1"/>
            <a:r>
              <a:rPr lang="cs-CZ" sz="4400" dirty="0" err="1" smtClean="0"/>
              <a:t>Suggested</a:t>
            </a:r>
            <a:r>
              <a:rPr lang="cs-CZ" sz="4400" dirty="0" smtClean="0"/>
              <a:t> </a:t>
            </a:r>
            <a:r>
              <a:rPr lang="cs-CZ" sz="4400" dirty="0" err="1" smtClean="0"/>
              <a:t>strategies</a:t>
            </a:r>
            <a:r>
              <a:rPr lang="cs-CZ" sz="4400" dirty="0" smtClean="0"/>
              <a:t> are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change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patterns</a:t>
            </a:r>
            <a:r>
              <a:rPr lang="cs-CZ" sz="4400" dirty="0" smtClean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 smtClean="0"/>
              <a:t>consumption</a:t>
            </a:r>
            <a:r>
              <a:rPr lang="cs-CZ" sz="4400" dirty="0" smtClean="0"/>
              <a:t> and </a:t>
            </a:r>
            <a:r>
              <a:rPr lang="cs-CZ" sz="4400" dirty="0" err="1" smtClean="0"/>
              <a:t>decrease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population</a:t>
            </a:r>
            <a:r>
              <a:rPr lang="cs-CZ" sz="4400" dirty="0" smtClean="0"/>
              <a:t> </a:t>
            </a:r>
            <a:endParaRPr lang="cs-CZ" sz="4400" dirty="0"/>
          </a:p>
          <a:p>
            <a:pPr lvl="2"/>
            <a:endParaRPr lang="cs-CZ" sz="4400" dirty="0"/>
          </a:p>
          <a:p>
            <a:pPr lvl="1"/>
            <a:endParaRPr lang="cs-CZ" sz="2800" dirty="0"/>
          </a:p>
          <a:p>
            <a:pPr lvl="2"/>
            <a:endParaRPr lang="cs-CZ" sz="4400" dirty="0" smtClean="0"/>
          </a:p>
          <a:p>
            <a:pPr lvl="1"/>
            <a:endParaRPr lang="cs-CZ" sz="4400" dirty="0" smtClean="0"/>
          </a:p>
          <a:p>
            <a:pPr lvl="1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6619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9512" y="764704"/>
            <a:ext cx="8568631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US" sz="2000" dirty="0" err="1"/>
              <a:t>Jurgen</a:t>
            </a:r>
            <a:r>
              <a:rPr lang="en-US" sz="2000" dirty="0"/>
              <a:t> </a:t>
            </a:r>
            <a:r>
              <a:rPr lang="en-US" sz="2000" dirty="0" err="1"/>
              <a:t>Habermas</a:t>
            </a:r>
            <a:r>
              <a:rPr lang="en-US" sz="2000" dirty="0"/>
              <a:t>: Between Facts and Norms - Contributions to a Discourse Theory of Law and Democracy: Chapter 3.2 "</a:t>
            </a:r>
            <a:r>
              <a:rPr lang="cs-CZ" sz="2000" dirty="0" err="1"/>
              <a:t>Moral</a:t>
            </a:r>
            <a:r>
              <a:rPr lang="cs-CZ" sz="2000" dirty="0"/>
              <a:t> </a:t>
            </a:r>
            <a:r>
              <a:rPr lang="cs-CZ" sz="2000" dirty="0" err="1"/>
              <a:t>Norms</a:t>
            </a:r>
            <a:r>
              <a:rPr lang="cs-CZ" sz="2000" dirty="0"/>
              <a:t> and </a:t>
            </a:r>
            <a:r>
              <a:rPr lang="cs-CZ" sz="2000" dirty="0" err="1"/>
              <a:t>Legal</a:t>
            </a:r>
            <a:r>
              <a:rPr lang="cs-CZ" sz="2000" dirty="0"/>
              <a:t> </a:t>
            </a:r>
            <a:r>
              <a:rPr lang="cs-CZ" sz="2000" dirty="0" err="1"/>
              <a:t>Norms</a:t>
            </a:r>
            <a:r>
              <a:rPr lang="cs-CZ" sz="2000" dirty="0"/>
              <a:t>: On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Complementary</a:t>
            </a:r>
            <a:r>
              <a:rPr lang="cs-CZ" sz="2000" dirty="0"/>
              <a:t> </a:t>
            </a:r>
            <a:r>
              <a:rPr lang="cs-CZ" sz="2000" dirty="0" err="1"/>
              <a:t>Relation</a:t>
            </a:r>
            <a:r>
              <a:rPr lang="cs-CZ" sz="2000" dirty="0"/>
              <a:t> </a:t>
            </a:r>
            <a:r>
              <a:rPr lang="cs-CZ" sz="2000" dirty="0" err="1"/>
              <a:t>between</a:t>
            </a:r>
            <a:r>
              <a:rPr lang="cs-CZ" sz="2000" dirty="0"/>
              <a:t> Natural </a:t>
            </a:r>
            <a:r>
              <a:rPr lang="cs-CZ" sz="2000" dirty="0" err="1"/>
              <a:t>Law</a:t>
            </a:r>
            <a:r>
              <a:rPr lang="cs-CZ" sz="2000" dirty="0"/>
              <a:t> and Positive </a:t>
            </a:r>
            <a:r>
              <a:rPr lang="cs-CZ" sz="2000" dirty="0" err="1"/>
              <a:t>Law</a:t>
            </a:r>
            <a:r>
              <a:rPr lang="en-US" sz="2000" dirty="0"/>
              <a:t>"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>
                <a:hlinkClick r:id="rId3"/>
              </a:rPr>
              <a:t>Jurgen</a:t>
            </a:r>
            <a:r>
              <a:rPr lang="cs-CZ" sz="2000" dirty="0" smtClean="0">
                <a:hlinkClick r:id="rId3"/>
              </a:rPr>
              <a:t> </a:t>
            </a:r>
            <a:r>
              <a:rPr lang="cs-CZ" sz="2000" dirty="0" err="1" smtClean="0">
                <a:hlinkClick r:id="rId3"/>
              </a:rPr>
              <a:t>Habermas</a:t>
            </a:r>
            <a:r>
              <a:rPr lang="cs-CZ" sz="2000" dirty="0" smtClean="0">
                <a:hlinkClick r:id="rId3"/>
              </a:rPr>
              <a:t> </a:t>
            </a:r>
            <a:r>
              <a:rPr lang="cs-CZ" sz="2000" dirty="0" smtClean="0"/>
              <a:t>(1929 - </a:t>
            </a:r>
            <a:r>
              <a:rPr lang="cs-CZ" sz="2000" dirty="0" smtClean="0"/>
              <a:t>) </a:t>
            </a:r>
            <a:r>
              <a:rPr lang="en-US" sz="2000" dirty="0"/>
              <a:t> is a German philosopher and </a:t>
            </a:r>
            <a:r>
              <a:rPr lang="en-US" sz="2000" dirty="0">
                <a:hlinkClick r:id="rId4" tooltip="Social theorist"/>
              </a:rPr>
              <a:t>social theorist</a:t>
            </a:r>
            <a:r>
              <a:rPr lang="en-US" sz="2000" dirty="0"/>
              <a:t> in the tradition of </a:t>
            </a:r>
            <a:r>
              <a:rPr lang="en-US" sz="2000" dirty="0">
                <a:hlinkClick r:id="rId5" tooltip="Critical theory"/>
              </a:rPr>
              <a:t>critical theory</a:t>
            </a:r>
            <a:r>
              <a:rPr lang="en-US" sz="2000" dirty="0"/>
              <a:t> and </a:t>
            </a:r>
            <a:r>
              <a:rPr lang="en-US" sz="2000" dirty="0">
                <a:hlinkClick r:id="rId6" tooltip="Pragmatism"/>
              </a:rPr>
              <a:t>pragmatism</a:t>
            </a:r>
            <a:r>
              <a:rPr lang="en-US" sz="2000" dirty="0"/>
              <a:t>. His work addresses </a:t>
            </a:r>
            <a:r>
              <a:rPr lang="en-US" sz="2000" dirty="0">
                <a:hlinkClick r:id="rId7" tooltip="Communicative rationality"/>
              </a:rPr>
              <a:t>communicative rationality</a:t>
            </a:r>
            <a:r>
              <a:rPr lang="en-US" sz="2000" dirty="0"/>
              <a:t> and the </a:t>
            </a:r>
            <a:r>
              <a:rPr lang="en-US" sz="2000" dirty="0">
                <a:hlinkClick r:id="rId8" tooltip="Public sphere"/>
              </a:rPr>
              <a:t>public sphere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err="1"/>
              <a:t>Habermas</a:t>
            </a:r>
            <a:r>
              <a:rPr lang="en-US" sz="2000" dirty="0"/>
              <a:t> introduces the concept of "reconstructive science" with a double purpose: to place the "general theory of society" between philosophy and social </a:t>
            </a:r>
            <a:r>
              <a:rPr lang="en-US" sz="2000" dirty="0" smtClean="0"/>
              <a:t>science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Democratic </a:t>
            </a:r>
            <a:r>
              <a:rPr lang="en-US" sz="2000" dirty="0"/>
              <a:t>public life cannot develop where matters of public importance are not discussed by </a:t>
            </a:r>
            <a:r>
              <a:rPr lang="en-US" sz="2000" dirty="0" smtClean="0"/>
              <a:t>citizens.</a:t>
            </a:r>
            <a:r>
              <a:rPr lang="cs-CZ" sz="2000" baseline="30000" dirty="0"/>
              <a:t> </a:t>
            </a:r>
            <a:r>
              <a:rPr lang="en-US" sz="2000" dirty="0" smtClean="0"/>
              <a:t>An </a:t>
            </a:r>
            <a:r>
              <a:rPr lang="en-US" sz="2000" dirty="0"/>
              <a:t>"</a:t>
            </a:r>
            <a:r>
              <a:rPr lang="en-US" sz="2000" dirty="0">
                <a:hlinkClick r:id="rId9" tooltip="Ideal speech situation"/>
              </a:rPr>
              <a:t>ideal speech </a:t>
            </a:r>
            <a:r>
              <a:rPr lang="en-US" sz="2000" dirty="0" smtClean="0">
                <a:hlinkClick r:id="rId9" tooltip="Ideal speech situation"/>
              </a:rPr>
              <a:t>situation</a:t>
            </a:r>
            <a:r>
              <a:rPr lang="en-US" sz="2000" dirty="0" smtClean="0"/>
              <a:t>„</a:t>
            </a:r>
            <a:r>
              <a:rPr lang="cs-CZ" sz="2000" baseline="30000" dirty="0" smtClean="0"/>
              <a:t> </a:t>
            </a:r>
            <a:r>
              <a:rPr lang="en-US" sz="2000" dirty="0" smtClean="0"/>
              <a:t>requires </a:t>
            </a:r>
            <a:r>
              <a:rPr lang="en-US" sz="2000" dirty="0"/>
              <a:t>participants to have the same capacities of discourse, social equality and their words are not confused by ideology or other </a:t>
            </a:r>
            <a:r>
              <a:rPr lang="en-US" sz="2000" dirty="0" smtClean="0"/>
              <a:t>errors.</a:t>
            </a:r>
            <a:r>
              <a:rPr lang="cs-CZ" sz="2000" baseline="30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this version of the </a:t>
            </a:r>
            <a:r>
              <a:rPr lang="en-US" sz="2000" dirty="0">
                <a:hlinkClick r:id="rId10" tooltip="Consensus theory of truth"/>
              </a:rPr>
              <a:t>consensus theory of truth</a:t>
            </a:r>
            <a:r>
              <a:rPr lang="en-US" sz="2000" dirty="0"/>
              <a:t> </a:t>
            </a:r>
            <a:r>
              <a:rPr lang="en-US" sz="2000" dirty="0" err="1"/>
              <a:t>Habermas</a:t>
            </a:r>
            <a:r>
              <a:rPr lang="en-US" sz="2000" dirty="0"/>
              <a:t> maintains that truth is what would be agreed upon in an ideal speech situation.</a:t>
            </a:r>
            <a:endParaRPr lang="cs-CZ" sz="2000" dirty="0" smtClean="0"/>
          </a:p>
          <a:p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52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9512" y="764704"/>
            <a:ext cx="8568631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US" sz="2000" dirty="0" err="1"/>
              <a:t>Jurgen</a:t>
            </a:r>
            <a:r>
              <a:rPr lang="en-US" sz="2000" dirty="0"/>
              <a:t> </a:t>
            </a:r>
            <a:r>
              <a:rPr lang="en-US" sz="2000" dirty="0" err="1"/>
              <a:t>Habermas</a:t>
            </a:r>
            <a:r>
              <a:rPr lang="en-US" sz="2000" dirty="0"/>
              <a:t>: Between Facts and Norms - Contributions to a Discourse Theory of Law and Democracy: Chapter 3.2 "</a:t>
            </a:r>
            <a:r>
              <a:rPr lang="cs-CZ" sz="2000" dirty="0" err="1"/>
              <a:t>Moral</a:t>
            </a:r>
            <a:r>
              <a:rPr lang="cs-CZ" sz="2000" dirty="0"/>
              <a:t> </a:t>
            </a:r>
            <a:r>
              <a:rPr lang="cs-CZ" sz="2000" dirty="0" err="1"/>
              <a:t>Norms</a:t>
            </a:r>
            <a:r>
              <a:rPr lang="cs-CZ" sz="2000" dirty="0"/>
              <a:t> and </a:t>
            </a:r>
            <a:r>
              <a:rPr lang="cs-CZ" sz="2000" dirty="0" err="1"/>
              <a:t>Legal</a:t>
            </a:r>
            <a:r>
              <a:rPr lang="cs-CZ" sz="2000" dirty="0"/>
              <a:t> </a:t>
            </a:r>
            <a:r>
              <a:rPr lang="cs-CZ" sz="2000" dirty="0" err="1"/>
              <a:t>Norms</a:t>
            </a:r>
            <a:r>
              <a:rPr lang="cs-CZ" sz="2000" dirty="0"/>
              <a:t>: On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Complementary</a:t>
            </a:r>
            <a:r>
              <a:rPr lang="cs-CZ" sz="2000" dirty="0"/>
              <a:t> </a:t>
            </a:r>
            <a:r>
              <a:rPr lang="cs-CZ" sz="2000" dirty="0" err="1"/>
              <a:t>Relation</a:t>
            </a:r>
            <a:r>
              <a:rPr lang="cs-CZ" sz="2000" dirty="0"/>
              <a:t> </a:t>
            </a:r>
            <a:r>
              <a:rPr lang="cs-CZ" sz="2000" dirty="0" err="1"/>
              <a:t>between</a:t>
            </a:r>
            <a:r>
              <a:rPr lang="cs-CZ" sz="2000" dirty="0"/>
              <a:t> Natural </a:t>
            </a:r>
            <a:r>
              <a:rPr lang="cs-CZ" sz="2000" dirty="0" err="1"/>
              <a:t>Law</a:t>
            </a:r>
            <a:r>
              <a:rPr lang="cs-CZ" sz="2000" dirty="0"/>
              <a:t> and Positive </a:t>
            </a:r>
            <a:r>
              <a:rPr lang="cs-CZ" sz="2000" dirty="0" err="1"/>
              <a:t>Law</a:t>
            </a:r>
            <a:r>
              <a:rPr lang="en-US" sz="2000" dirty="0"/>
              <a:t>"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>
                <a:hlinkClick r:id="rId3"/>
              </a:rPr>
              <a:t>Between</a:t>
            </a:r>
            <a:r>
              <a:rPr lang="cs-CZ" sz="2000" dirty="0" smtClean="0">
                <a:hlinkClick r:id="rId3"/>
              </a:rPr>
              <a:t> </a:t>
            </a:r>
            <a:r>
              <a:rPr lang="cs-CZ" sz="2000" dirty="0" err="1" smtClean="0">
                <a:hlinkClick r:id="rId3"/>
              </a:rPr>
              <a:t>Facts</a:t>
            </a:r>
            <a:r>
              <a:rPr lang="cs-CZ" sz="2000" dirty="0" smtClean="0">
                <a:hlinkClick r:id="rId3"/>
              </a:rPr>
              <a:t> and </a:t>
            </a:r>
            <a:r>
              <a:rPr lang="cs-CZ" sz="2000" dirty="0" err="1" smtClean="0">
                <a:hlinkClick r:id="rId3"/>
              </a:rPr>
              <a:t>Norms</a:t>
            </a:r>
            <a:r>
              <a:rPr lang="cs-CZ" sz="2000" dirty="0" smtClean="0"/>
              <a:t> (1992)</a:t>
            </a:r>
          </a:p>
          <a:p>
            <a:r>
              <a:rPr lang="en-US" sz="2000" dirty="0" err="1"/>
              <a:t>Habermas</a:t>
            </a:r>
            <a:r>
              <a:rPr lang="en-US" sz="2000" dirty="0"/>
              <a:t> contends that law is the primary medium of social integration in modern </a:t>
            </a:r>
            <a:r>
              <a:rPr lang="en-US" sz="2000" dirty="0" smtClean="0"/>
              <a:t>society</a:t>
            </a:r>
            <a:r>
              <a:rPr lang="cs-CZ" sz="2000" dirty="0" smtClean="0"/>
              <a:t>. </a:t>
            </a:r>
            <a:r>
              <a:rPr lang="cs-CZ" sz="2000" dirty="0"/>
              <a:t>W</a:t>
            </a:r>
            <a:r>
              <a:rPr lang="en-US" sz="2000" dirty="0" smtClean="0"/>
              <a:t>hen </a:t>
            </a:r>
            <a:r>
              <a:rPr lang="en-US" sz="2000" dirty="0"/>
              <a:t>various ethical traditions come into conflict with one another, as they inevitably do in a modern pluralist culture, do normative issues arise that have implications for </a:t>
            </a:r>
            <a:r>
              <a:rPr lang="en-US" sz="2000" dirty="0" smtClean="0"/>
              <a:t>everyone</a:t>
            </a:r>
            <a:r>
              <a:rPr lang="cs-CZ" sz="2000" dirty="0" smtClean="0"/>
              <a:t> and </a:t>
            </a:r>
            <a:r>
              <a:rPr lang="cs-CZ" sz="2000" dirty="0" err="1" smtClean="0"/>
              <a:t>must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handled</a:t>
            </a:r>
            <a:r>
              <a:rPr lang="cs-CZ" sz="2000" dirty="0" smtClean="0"/>
              <a:t> by </a:t>
            </a:r>
            <a:r>
              <a:rPr lang="cs-CZ" sz="2000" dirty="0" err="1" smtClean="0"/>
              <a:t>law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err="1"/>
              <a:t>Habermas</a:t>
            </a:r>
            <a:r>
              <a:rPr lang="en-US" sz="2000" dirty="0"/>
              <a:t>' deliberative paradigm, law stabilizes society, but only through the universal voice of democracy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cs-CZ" sz="2000" dirty="0" smtClean="0"/>
          </a:p>
          <a:p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634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3210" y="184124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</a:t>
            </a:r>
            <a:r>
              <a:rPr lang="cs-CZ" sz="4400" dirty="0" err="1" smtClean="0"/>
              <a:t>Animals</a:t>
            </a:r>
            <a:r>
              <a:rPr lang="cs-CZ" sz="4400" dirty="0" smtClean="0"/>
              <a:t>, </a:t>
            </a:r>
            <a:r>
              <a:rPr lang="cs-CZ" sz="4400" dirty="0" err="1" smtClean="0"/>
              <a:t>vegetarianism</a:t>
            </a:r>
            <a:r>
              <a:rPr lang="cs-CZ" sz="4400" dirty="0" smtClean="0"/>
              <a:t> and </a:t>
            </a:r>
            <a:r>
              <a:rPr lang="cs-CZ" sz="4400" dirty="0" err="1" smtClean="0"/>
              <a:t>envoronment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4400" dirty="0"/>
          </a:p>
          <a:p>
            <a:pPr lvl="1"/>
            <a:r>
              <a:rPr lang="cs-CZ" sz="4400" dirty="0" smtClean="0"/>
              <a:t>Ted video: </a:t>
            </a:r>
            <a:r>
              <a:rPr lang="cs-CZ" sz="4400" dirty="0" smtClean="0">
                <a:hlinkClick r:id="rId2"/>
              </a:rPr>
              <a:t>„</a:t>
            </a:r>
            <a:r>
              <a:rPr lang="cs-CZ" sz="4400" dirty="0" err="1" smtClean="0">
                <a:hlinkClick r:id="rId2"/>
              </a:rPr>
              <a:t>Why</a:t>
            </a:r>
            <a:r>
              <a:rPr lang="cs-CZ" sz="4400" dirty="0" smtClean="0">
                <a:hlinkClick r:id="rId2"/>
              </a:rPr>
              <a:t> I </a:t>
            </a:r>
            <a:r>
              <a:rPr lang="cs-CZ" sz="4400" dirty="0" err="1" smtClean="0">
                <a:hlinkClick r:id="rId2"/>
              </a:rPr>
              <a:t>am</a:t>
            </a:r>
            <a:r>
              <a:rPr lang="cs-CZ" sz="4400" dirty="0" smtClean="0">
                <a:hlinkClick r:id="rId2"/>
              </a:rPr>
              <a:t> a </a:t>
            </a:r>
            <a:r>
              <a:rPr lang="cs-CZ" sz="4400" dirty="0" err="1" smtClean="0">
                <a:hlinkClick r:id="rId2"/>
              </a:rPr>
              <a:t>weekly</a:t>
            </a:r>
            <a:r>
              <a:rPr lang="cs-CZ" sz="4400" dirty="0" smtClean="0">
                <a:hlinkClick r:id="rId2"/>
              </a:rPr>
              <a:t> </a:t>
            </a:r>
            <a:r>
              <a:rPr lang="cs-CZ" sz="4400" dirty="0" err="1" smtClean="0">
                <a:hlinkClick r:id="rId2"/>
              </a:rPr>
              <a:t>vegetarian</a:t>
            </a:r>
            <a:r>
              <a:rPr lang="cs-CZ" sz="4400" dirty="0" smtClean="0">
                <a:hlinkClick r:id="rId2"/>
              </a:rPr>
              <a:t>“</a:t>
            </a:r>
            <a:endParaRPr lang="cs-CZ" sz="44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endParaRPr lang="cs-CZ" sz="44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472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37894" y="980728"/>
            <a:ext cx="864096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</a:t>
            </a:r>
            <a:r>
              <a:rPr lang="cs-CZ" sz="4400" dirty="0" err="1" smtClean="0"/>
              <a:t>What</a:t>
            </a:r>
            <a:r>
              <a:rPr lang="cs-CZ" sz="4400" dirty="0" smtClean="0"/>
              <a:t> </a:t>
            </a:r>
            <a:r>
              <a:rPr lang="cs-CZ" sz="4400" dirty="0" err="1"/>
              <a:t>should</a:t>
            </a:r>
            <a:r>
              <a:rPr lang="cs-CZ" sz="4400" dirty="0"/>
              <a:t> </a:t>
            </a:r>
            <a:r>
              <a:rPr lang="cs-CZ" sz="4400" dirty="0" err="1"/>
              <a:t>have</a:t>
            </a:r>
            <a:r>
              <a:rPr lang="cs-CZ" sz="4400" dirty="0"/>
              <a:t> priority: </a:t>
            </a:r>
            <a:r>
              <a:rPr lang="cs-CZ" sz="4400" dirty="0" err="1"/>
              <a:t>consumption</a:t>
            </a:r>
            <a:r>
              <a:rPr lang="cs-CZ" sz="4400" dirty="0"/>
              <a:t>, </a:t>
            </a:r>
            <a:r>
              <a:rPr lang="cs-CZ" sz="4400" dirty="0" err="1"/>
              <a:t>overcoming</a:t>
            </a:r>
            <a:r>
              <a:rPr lang="cs-CZ" sz="4400" dirty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/>
              <a:t>inequalities</a:t>
            </a:r>
            <a:r>
              <a:rPr lang="cs-CZ" sz="4400" dirty="0"/>
              <a:t> </a:t>
            </a:r>
            <a:r>
              <a:rPr lang="cs-CZ" sz="4400" dirty="0" err="1"/>
              <a:t>or</a:t>
            </a:r>
            <a:r>
              <a:rPr lang="cs-CZ" sz="4400" dirty="0"/>
              <a:t> </a:t>
            </a:r>
            <a:r>
              <a:rPr lang="cs-CZ" sz="4400" dirty="0" err="1"/>
              <a:t>preservation</a:t>
            </a:r>
            <a:r>
              <a:rPr lang="cs-CZ" sz="4400" dirty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/>
              <a:t>environment</a:t>
            </a:r>
            <a:r>
              <a:rPr lang="cs-CZ" sz="4400" dirty="0" smtClean="0"/>
              <a:t>?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smtClean="0"/>
              <a:t>On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political</a:t>
            </a:r>
            <a:r>
              <a:rPr lang="cs-CZ" sz="4400" dirty="0" smtClean="0"/>
              <a:t> </a:t>
            </a:r>
            <a:r>
              <a:rPr lang="cs-CZ" sz="4400" dirty="0" err="1" smtClean="0"/>
              <a:t>level</a:t>
            </a:r>
            <a:r>
              <a:rPr lang="cs-CZ" sz="4400" dirty="0" smtClean="0"/>
              <a:t>, (</a:t>
            </a:r>
            <a:r>
              <a:rPr lang="cs-CZ" sz="4400" dirty="0" err="1" smtClean="0"/>
              <a:t>marginal</a:t>
            </a:r>
            <a:r>
              <a:rPr lang="cs-CZ" sz="4400" dirty="0" smtClean="0"/>
              <a:t>) </a:t>
            </a:r>
            <a:r>
              <a:rPr lang="cs-CZ" sz="4400" dirty="0" err="1" smtClean="0"/>
              <a:t>cost</a:t>
            </a:r>
            <a:r>
              <a:rPr lang="cs-CZ" sz="4400" dirty="0" smtClean="0"/>
              <a:t>- (</a:t>
            </a:r>
            <a:r>
              <a:rPr lang="cs-CZ" sz="4400" dirty="0" err="1" smtClean="0"/>
              <a:t>marginal</a:t>
            </a:r>
            <a:r>
              <a:rPr lang="cs-CZ" sz="4400" dirty="0" smtClean="0"/>
              <a:t>) benefit </a:t>
            </a:r>
            <a:r>
              <a:rPr lang="cs-CZ" sz="4400" dirty="0" err="1" smtClean="0"/>
              <a:t>analysis</a:t>
            </a:r>
            <a:r>
              <a:rPr lang="cs-CZ" sz="4400" dirty="0" smtClean="0"/>
              <a:t> </a:t>
            </a:r>
            <a:r>
              <a:rPr lang="cs-CZ" sz="4400" dirty="0" err="1" smtClean="0"/>
              <a:t>ougth</a:t>
            </a:r>
            <a:r>
              <a:rPr lang="cs-CZ" sz="4400" dirty="0" smtClean="0"/>
              <a:t> to </a:t>
            </a:r>
            <a:r>
              <a:rPr lang="cs-CZ" sz="4400" dirty="0" err="1" smtClean="0"/>
              <a:t>be</a:t>
            </a:r>
            <a:r>
              <a:rPr lang="cs-CZ" sz="4400" dirty="0" smtClean="0"/>
              <a:t> </a:t>
            </a:r>
            <a:r>
              <a:rPr lang="cs-CZ" sz="4400" dirty="0" err="1" smtClean="0"/>
              <a:t>used</a:t>
            </a:r>
            <a:r>
              <a:rPr lang="cs-CZ" sz="4400" dirty="0" smtClean="0"/>
              <a:t> to analyse these </a:t>
            </a:r>
            <a:r>
              <a:rPr lang="cs-CZ" sz="4400" dirty="0" err="1" smtClean="0"/>
              <a:t>questions</a:t>
            </a:r>
            <a:endParaRPr lang="cs-CZ" sz="44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endParaRPr lang="cs-CZ" sz="44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4400" dirty="0" err="1" smtClean="0"/>
              <a:t>What</a:t>
            </a:r>
            <a:r>
              <a:rPr lang="cs-CZ" sz="4400" dirty="0" smtClean="0"/>
              <a:t> are </a:t>
            </a:r>
            <a:r>
              <a:rPr lang="cs-CZ" sz="4400" dirty="0" err="1" smtClean="0"/>
              <a:t>an</a:t>
            </a:r>
            <a:r>
              <a:rPr lang="cs-CZ" sz="4400" dirty="0" smtClean="0"/>
              <a:t> </a:t>
            </a:r>
            <a:r>
              <a:rPr lang="cs-CZ" sz="4400" dirty="0" err="1" smtClean="0"/>
              <a:t>individual´s</a:t>
            </a:r>
            <a:r>
              <a:rPr lang="cs-CZ" sz="4400" dirty="0" smtClean="0"/>
              <a:t> </a:t>
            </a:r>
            <a:r>
              <a:rPr lang="cs-CZ" sz="4400" dirty="0" err="1" smtClean="0"/>
              <a:t>responsibilities</a:t>
            </a:r>
            <a:r>
              <a:rPr lang="cs-CZ" sz="4400" dirty="0" smtClean="0"/>
              <a:t> </a:t>
            </a:r>
            <a:r>
              <a:rPr lang="cs-CZ" sz="4400" dirty="0" err="1" smtClean="0"/>
              <a:t>with</a:t>
            </a:r>
            <a:r>
              <a:rPr lang="cs-CZ" sz="4400" dirty="0" smtClean="0"/>
              <a:t> </a:t>
            </a:r>
            <a:r>
              <a:rPr lang="cs-CZ" sz="4400" dirty="0" err="1" smtClean="0"/>
              <a:t>respect</a:t>
            </a:r>
            <a:r>
              <a:rPr lang="cs-CZ" sz="4400" dirty="0" smtClean="0"/>
              <a:t> to </a:t>
            </a:r>
            <a:r>
              <a:rPr lang="cs-CZ" sz="4400" dirty="0" err="1" smtClean="0"/>
              <a:t>environment</a:t>
            </a:r>
            <a:r>
              <a:rPr lang="cs-CZ" sz="4400" dirty="0" smtClean="0"/>
              <a:t>? </a:t>
            </a:r>
            <a:r>
              <a:rPr lang="cs-CZ" sz="4400" dirty="0" err="1" smtClean="0"/>
              <a:t>How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cost</a:t>
            </a:r>
            <a:r>
              <a:rPr lang="cs-CZ" sz="4400" dirty="0" smtClean="0"/>
              <a:t>-benefit </a:t>
            </a:r>
            <a:r>
              <a:rPr lang="cs-CZ" sz="4400" dirty="0" err="1" smtClean="0"/>
              <a:t>analysis</a:t>
            </a:r>
            <a:r>
              <a:rPr lang="cs-CZ" sz="4400" dirty="0" smtClean="0"/>
              <a:t> </a:t>
            </a:r>
            <a:r>
              <a:rPr lang="cs-CZ" sz="4400" dirty="0" err="1" smtClean="0"/>
              <a:t>applied</a:t>
            </a:r>
            <a:r>
              <a:rPr lang="cs-CZ" sz="4400" dirty="0" smtClean="0"/>
              <a:t> in </a:t>
            </a:r>
            <a:r>
              <a:rPr lang="cs-CZ" sz="4400" dirty="0" err="1" smtClean="0"/>
              <a:t>the</a:t>
            </a:r>
            <a:r>
              <a:rPr lang="cs-CZ" sz="4400" dirty="0" smtClean="0"/>
              <a:t> „</a:t>
            </a:r>
            <a:r>
              <a:rPr lang="cs-CZ" sz="4400" dirty="0" err="1" smtClean="0"/>
              <a:t>Why</a:t>
            </a:r>
            <a:r>
              <a:rPr lang="cs-CZ" sz="4400" dirty="0" smtClean="0"/>
              <a:t> </a:t>
            </a:r>
            <a:r>
              <a:rPr lang="cs-CZ" sz="4400" dirty="0" err="1" smtClean="0"/>
              <a:t>am</a:t>
            </a:r>
            <a:r>
              <a:rPr lang="cs-CZ" sz="4400" dirty="0" smtClean="0"/>
              <a:t> I a </a:t>
            </a:r>
            <a:r>
              <a:rPr lang="cs-CZ" sz="4400" dirty="0" err="1" smtClean="0"/>
              <a:t>weekly</a:t>
            </a:r>
            <a:r>
              <a:rPr lang="cs-CZ" sz="4400" dirty="0" smtClean="0"/>
              <a:t> </a:t>
            </a:r>
            <a:r>
              <a:rPr lang="cs-CZ" sz="4400" dirty="0" err="1" smtClean="0"/>
              <a:t>vegetarian</a:t>
            </a:r>
            <a:r>
              <a:rPr lang="cs-CZ" sz="4400" dirty="0" smtClean="0"/>
              <a:t>“ video?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48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90872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Anthropocentric</a:t>
            </a:r>
            <a:r>
              <a:rPr lang="cs-CZ" sz="3200" dirty="0" smtClean="0"/>
              <a:t> </a:t>
            </a:r>
            <a:r>
              <a:rPr lang="cs-CZ" sz="3200" dirty="0" err="1" smtClean="0"/>
              <a:t>approaches</a:t>
            </a:r>
            <a:r>
              <a:rPr lang="cs-CZ" sz="3200" dirty="0" smtClean="0"/>
              <a:t> to </a:t>
            </a:r>
            <a:r>
              <a:rPr lang="cs-CZ" sz="3200" dirty="0" err="1" smtClean="0"/>
              <a:t>our</a:t>
            </a:r>
            <a:r>
              <a:rPr lang="cs-CZ" sz="3200" dirty="0" smtClean="0"/>
              <a:t> </a:t>
            </a:r>
            <a:r>
              <a:rPr lang="cs-CZ" sz="3200" dirty="0" err="1" smtClean="0"/>
              <a:t>obligations</a:t>
            </a:r>
            <a:r>
              <a:rPr lang="cs-CZ" sz="3200" dirty="0" smtClean="0"/>
              <a:t> </a:t>
            </a:r>
            <a:r>
              <a:rPr lang="cs-CZ" sz="3200" dirty="0" err="1" smtClean="0"/>
              <a:t>regarding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environment</a:t>
            </a:r>
            <a:endParaRPr lang="cs-CZ" sz="3200" dirty="0" smtClean="0"/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William F. </a:t>
            </a:r>
            <a:r>
              <a:rPr lang="cs-CZ" sz="3200" dirty="0" err="1" smtClean="0"/>
              <a:t>Baxter</a:t>
            </a:r>
            <a:r>
              <a:rPr lang="cs-CZ" sz="3200" dirty="0" smtClean="0"/>
              <a:t> (1974) </a:t>
            </a:r>
          </a:p>
          <a:p>
            <a:pPr lvl="1"/>
            <a:r>
              <a:rPr lang="cs-CZ" sz="3200" dirty="0" smtClean="0">
                <a:hlinkClick r:id="rId2"/>
              </a:rPr>
              <a:t>„</a:t>
            </a:r>
            <a:r>
              <a:rPr lang="cs-CZ" sz="3200" dirty="0" err="1" smtClean="0">
                <a:hlinkClick r:id="rId2"/>
              </a:rPr>
              <a:t>People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or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Penguins</a:t>
            </a:r>
            <a:r>
              <a:rPr lang="cs-CZ" sz="3200" dirty="0" smtClean="0">
                <a:hlinkClick r:id="rId2"/>
              </a:rPr>
              <a:t>: </a:t>
            </a:r>
            <a:r>
              <a:rPr lang="cs-CZ" sz="3200" dirty="0" err="1" smtClean="0">
                <a:hlinkClick r:id="rId2"/>
              </a:rPr>
              <a:t>The</a:t>
            </a:r>
            <a:r>
              <a:rPr lang="cs-CZ" sz="3200" dirty="0" smtClean="0">
                <a:hlinkClick r:id="rId2"/>
              </a:rPr>
              <a:t> Case </a:t>
            </a:r>
            <a:r>
              <a:rPr lang="cs-CZ" sz="3200" dirty="0" err="1" smtClean="0">
                <a:hlinkClick r:id="rId2"/>
              </a:rPr>
              <a:t>for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optimal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Polution</a:t>
            </a:r>
            <a:r>
              <a:rPr lang="cs-CZ" sz="3200" dirty="0" smtClean="0">
                <a:hlinkClick r:id="rId2"/>
              </a:rPr>
              <a:t>“</a:t>
            </a:r>
            <a:endParaRPr lang="cs-CZ" sz="3200" dirty="0" smtClean="0"/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In </a:t>
            </a:r>
            <a:r>
              <a:rPr lang="cs-CZ" sz="3200" dirty="0" err="1" smtClean="0"/>
              <a:t>this</a:t>
            </a:r>
            <a:r>
              <a:rPr lang="cs-CZ" sz="3200" dirty="0" smtClean="0"/>
              <a:t> </a:t>
            </a:r>
            <a:r>
              <a:rPr lang="cs-CZ" sz="3200" dirty="0" err="1" smtClean="0"/>
              <a:t>article</a:t>
            </a:r>
            <a:r>
              <a:rPr lang="cs-CZ" sz="3200" dirty="0" smtClean="0"/>
              <a:t>, </a:t>
            </a:r>
            <a:r>
              <a:rPr lang="cs-CZ" sz="3200" dirty="0" err="1" smtClean="0"/>
              <a:t>argumentation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an</a:t>
            </a:r>
            <a:r>
              <a:rPr lang="cs-CZ" sz="3200" dirty="0" smtClean="0"/>
              <a:t> </a:t>
            </a:r>
            <a:r>
              <a:rPr lang="cs-CZ" sz="3200" dirty="0" err="1" smtClean="0"/>
              <a:t>optimal</a:t>
            </a:r>
            <a:r>
              <a:rPr lang="cs-CZ" sz="3200" dirty="0" smtClean="0"/>
              <a:t> </a:t>
            </a:r>
            <a:r>
              <a:rPr lang="cs-CZ" sz="3200" dirty="0" err="1" smtClean="0"/>
              <a:t>polution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humans</a:t>
            </a:r>
            <a:r>
              <a:rPr lang="cs-CZ" sz="3200" dirty="0" smtClean="0"/>
              <a:t> (</a:t>
            </a:r>
            <a:r>
              <a:rPr lang="cs-CZ" sz="3200" dirty="0" err="1" smtClean="0"/>
              <a:t>optimal</a:t>
            </a:r>
            <a:r>
              <a:rPr lang="cs-CZ" sz="3200" dirty="0" smtClean="0"/>
              <a:t> in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sense</a:t>
            </a:r>
            <a:r>
              <a:rPr lang="cs-CZ" sz="3200" dirty="0" smtClean="0"/>
              <a:t> </a:t>
            </a:r>
            <a:r>
              <a:rPr lang="cs-CZ" sz="3200" dirty="0" err="1" smtClean="0"/>
              <a:t>that</a:t>
            </a:r>
            <a:r>
              <a:rPr lang="cs-CZ" sz="3200" dirty="0" smtClean="0"/>
              <a:t>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targets</a:t>
            </a:r>
            <a:r>
              <a:rPr lang="cs-CZ" sz="3200" dirty="0" smtClean="0"/>
              <a:t> </a:t>
            </a:r>
            <a:r>
              <a:rPr lang="cs-CZ" sz="3200" dirty="0" err="1" smtClean="0"/>
              <a:t>humans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</a:t>
            </a:r>
            <a:r>
              <a:rPr lang="cs-CZ" sz="3200" dirty="0" err="1" smtClean="0"/>
              <a:t>have</a:t>
            </a:r>
            <a:r>
              <a:rPr lang="cs-CZ" sz="3200" dirty="0" smtClean="0"/>
              <a:t> are </a:t>
            </a:r>
            <a:r>
              <a:rPr lang="cs-CZ" sz="3200" dirty="0" err="1" smtClean="0"/>
              <a:t>taken</a:t>
            </a:r>
            <a:r>
              <a:rPr lang="cs-CZ" sz="3200" dirty="0" smtClean="0"/>
              <a:t> </a:t>
            </a:r>
            <a:r>
              <a:rPr lang="cs-CZ" sz="3200" dirty="0" err="1"/>
              <a:t>into</a:t>
            </a:r>
            <a:r>
              <a:rPr lang="cs-CZ" sz="3200" dirty="0"/>
              <a:t> </a:t>
            </a:r>
            <a:r>
              <a:rPr lang="cs-CZ" sz="3200" dirty="0" err="1"/>
              <a:t>consideration</a:t>
            </a:r>
            <a:r>
              <a:rPr lang="cs-CZ" sz="3200" dirty="0"/>
              <a:t> </a:t>
            </a:r>
            <a:r>
              <a:rPr lang="cs-CZ" sz="3200" dirty="0" smtClean="0"/>
              <a:t>) in </a:t>
            </a:r>
            <a:r>
              <a:rPr lang="cs-CZ" sz="3200" dirty="0" err="1" smtClean="0"/>
              <a:t>contrast</a:t>
            </a:r>
            <a:r>
              <a:rPr lang="cs-CZ" sz="3200" dirty="0" smtClean="0"/>
              <a:t> </a:t>
            </a:r>
            <a:r>
              <a:rPr lang="cs-CZ" sz="3200" dirty="0" err="1" smtClean="0"/>
              <a:t>with</a:t>
            </a:r>
            <a:r>
              <a:rPr lang="cs-CZ" sz="3200" dirty="0" smtClean="0"/>
              <a:t> </a:t>
            </a:r>
            <a:r>
              <a:rPr lang="cs-CZ" sz="3200" dirty="0" err="1" smtClean="0"/>
              <a:t>minimal</a:t>
            </a:r>
            <a:r>
              <a:rPr lang="cs-CZ" sz="3200" dirty="0" smtClean="0"/>
              <a:t> </a:t>
            </a:r>
            <a:r>
              <a:rPr lang="cs-CZ" sz="3200" dirty="0" err="1" smtClean="0"/>
              <a:t>polution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881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3210" y="836712"/>
            <a:ext cx="864096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Anthropocentric</a:t>
            </a:r>
            <a:r>
              <a:rPr lang="cs-CZ" sz="3200" dirty="0" smtClean="0"/>
              <a:t> </a:t>
            </a:r>
            <a:r>
              <a:rPr lang="cs-CZ" sz="3200" dirty="0" err="1" smtClean="0"/>
              <a:t>approach</a:t>
            </a:r>
            <a:r>
              <a:rPr lang="cs-CZ" sz="3200" dirty="0" smtClean="0"/>
              <a:t> to </a:t>
            </a:r>
            <a:r>
              <a:rPr lang="cs-CZ" sz="3200" dirty="0" err="1" smtClean="0"/>
              <a:t>our</a:t>
            </a:r>
            <a:r>
              <a:rPr lang="cs-CZ" sz="3200" dirty="0" smtClean="0"/>
              <a:t> </a:t>
            </a:r>
            <a:r>
              <a:rPr lang="cs-CZ" sz="3200" dirty="0" err="1" smtClean="0"/>
              <a:t>obligations</a:t>
            </a:r>
            <a:r>
              <a:rPr lang="cs-CZ" sz="3200" dirty="0" smtClean="0"/>
              <a:t> </a:t>
            </a:r>
            <a:r>
              <a:rPr lang="cs-CZ" sz="3200" dirty="0" err="1" smtClean="0"/>
              <a:t>regarding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environment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Arguments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: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corresponds</a:t>
            </a:r>
            <a:r>
              <a:rPr lang="cs-CZ" sz="3200" dirty="0" smtClean="0"/>
              <a:t> to </a:t>
            </a:r>
            <a:r>
              <a:rPr lang="cs-CZ" sz="3200" dirty="0" err="1" smtClean="0"/>
              <a:t>common</a:t>
            </a:r>
            <a:r>
              <a:rPr lang="cs-CZ" sz="3200" dirty="0" smtClean="0"/>
              <a:t> </a:t>
            </a:r>
            <a:r>
              <a:rPr lang="cs-CZ" sz="3200" dirty="0" err="1" smtClean="0"/>
              <a:t>thinking</a:t>
            </a:r>
            <a:endParaRPr lang="cs-CZ" sz="32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not </a:t>
            </a:r>
            <a:r>
              <a:rPr lang="cs-CZ" sz="3200" dirty="0" err="1" smtClean="0"/>
              <a:t>linked</a:t>
            </a:r>
            <a:r>
              <a:rPr lang="cs-CZ" sz="3200" dirty="0" smtClean="0"/>
              <a:t> </a:t>
            </a:r>
            <a:r>
              <a:rPr lang="cs-CZ" sz="3200" dirty="0" err="1" smtClean="0"/>
              <a:t>with</a:t>
            </a:r>
            <a:r>
              <a:rPr lang="cs-CZ" sz="3200" dirty="0" smtClean="0"/>
              <a:t> </a:t>
            </a:r>
            <a:r>
              <a:rPr lang="cs-CZ" sz="3200" dirty="0" err="1" smtClean="0"/>
              <a:t>massive</a:t>
            </a:r>
            <a:r>
              <a:rPr lang="cs-CZ" sz="3200" dirty="0" smtClean="0"/>
              <a:t> </a:t>
            </a:r>
            <a:r>
              <a:rPr lang="cs-CZ" sz="3200" dirty="0" err="1" smtClean="0"/>
              <a:t>destruction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environment</a:t>
            </a:r>
            <a:r>
              <a:rPr lang="cs-CZ" sz="3200" dirty="0" smtClean="0"/>
              <a:t> – </a:t>
            </a:r>
            <a:r>
              <a:rPr lang="cs-CZ" sz="3200" dirty="0" err="1" smtClean="0"/>
              <a:t>we</a:t>
            </a:r>
            <a:r>
              <a:rPr lang="cs-CZ" sz="3200" dirty="0" smtClean="0"/>
              <a:t> are </a:t>
            </a:r>
            <a:r>
              <a:rPr lang="cs-CZ" sz="3200" dirty="0" err="1" smtClean="0"/>
              <a:t>dependent</a:t>
            </a:r>
            <a:r>
              <a:rPr lang="cs-CZ" sz="3200" dirty="0" smtClean="0"/>
              <a:t> on </a:t>
            </a:r>
            <a:r>
              <a:rPr lang="cs-CZ" sz="3200" dirty="0" err="1" smtClean="0"/>
              <a:t>it</a:t>
            </a:r>
            <a:endParaRPr lang="cs-CZ" sz="32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Human</a:t>
            </a:r>
            <a:r>
              <a:rPr lang="cs-CZ" sz="3200" dirty="0" smtClean="0"/>
              <a:t> </a:t>
            </a:r>
            <a:r>
              <a:rPr lang="cs-CZ" sz="3200" dirty="0" err="1" smtClean="0"/>
              <a:t>interests</a:t>
            </a:r>
            <a:r>
              <a:rPr lang="cs-CZ" sz="3200" dirty="0" smtClean="0"/>
              <a:t> are in many </a:t>
            </a:r>
            <a:r>
              <a:rPr lang="cs-CZ" sz="3200" dirty="0" err="1" smtClean="0"/>
              <a:t>cases</a:t>
            </a:r>
            <a:r>
              <a:rPr lang="cs-CZ" sz="3200" dirty="0" smtClean="0"/>
              <a:t> </a:t>
            </a:r>
            <a:r>
              <a:rPr lang="cs-CZ" sz="3200" dirty="0" err="1" smtClean="0"/>
              <a:t>surrogates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animals´and</a:t>
            </a:r>
            <a:r>
              <a:rPr lang="cs-CZ" sz="3200" dirty="0" smtClean="0"/>
              <a:t> </a:t>
            </a:r>
            <a:r>
              <a:rPr lang="cs-CZ" sz="3200" dirty="0" err="1" smtClean="0"/>
              <a:t>plant´s</a:t>
            </a:r>
            <a:r>
              <a:rPr lang="cs-CZ" sz="3200" dirty="0" smtClean="0"/>
              <a:t> </a:t>
            </a:r>
            <a:r>
              <a:rPr lang="cs-CZ" sz="3200" dirty="0" err="1" smtClean="0"/>
              <a:t>interests</a:t>
            </a:r>
            <a:r>
              <a:rPr lang="cs-CZ" sz="3200" dirty="0" smtClean="0"/>
              <a:t> (</a:t>
            </a:r>
            <a:r>
              <a:rPr lang="cs-CZ" sz="3200" dirty="0" err="1" smtClean="0"/>
              <a:t>e.g</a:t>
            </a:r>
            <a:r>
              <a:rPr lang="cs-CZ" sz="3200" dirty="0" smtClean="0"/>
              <a:t>. </a:t>
            </a:r>
            <a:r>
              <a:rPr lang="cs-CZ" sz="3200" dirty="0" err="1"/>
              <a:t>c</a:t>
            </a:r>
            <a:r>
              <a:rPr lang="cs-CZ" sz="3200" dirty="0" err="1" smtClean="0"/>
              <a:t>lean</a:t>
            </a:r>
            <a:r>
              <a:rPr lang="cs-CZ" sz="3200" dirty="0" smtClean="0"/>
              <a:t> air)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not </a:t>
            </a:r>
            <a:r>
              <a:rPr lang="cs-CZ" sz="3200" dirty="0" err="1" smtClean="0"/>
              <a:t>clear</a:t>
            </a:r>
            <a:r>
              <a:rPr lang="cs-CZ" sz="3200" dirty="0" smtClean="0"/>
              <a:t> </a:t>
            </a:r>
            <a:r>
              <a:rPr lang="cs-CZ" sz="3200" dirty="0" err="1" smtClean="0"/>
              <a:t>how</a:t>
            </a:r>
            <a:r>
              <a:rPr lang="cs-CZ" sz="3200" dirty="0" smtClean="0"/>
              <a:t> to </a:t>
            </a:r>
            <a:r>
              <a:rPr lang="cs-CZ" sz="3200" dirty="0" err="1" smtClean="0"/>
              <a:t>administer</a:t>
            </a:r>
            <a:r>
              <a:rPr lang="cs-CZ" sz="3200" dirty="0" smtClean="0"/>
              <a:t> a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collective</a:t>
            </a:r>
            <a:r>
              <a:rPr lang="cs-CZ" sz="3200" dirty="0" smtClean="0"/>
              <a:t> </a:t>
            </a:r>
            <a:r>
              <a:rPr lang="cs-CZ" sz="3200" dirty="0" err="1" smtClean="0"/>
              <a:t>choice</a:t>
            </a:r>
            <a:r>
              <a:rPr lang="cs-CZ" sz="3200" dirty="0" smtClean="0"/>
              <a:t> </a:t>
            </a:r>
            <a:r>
              <a:rPr lang="cs-CZ" sz="3200" dirty="0" err="1" smtClean="0"/>
              <a:t>with</a:t>
            </a:r>
            <a:r>
              <a:rPr lang="cs-CZ" sz="3200" dirty="0" smtClean="0"/>
              <a:t> non-</a:t>
            </a:r>
            <a:r>
              <a:rPr lang="cs-CZ" sz="3200" dirty="0" err="1" smtClean="0"/>
              <a:t>humans</a:t>
            </a:r>
            <a:r>
              <a:rPr lang="cs-CZ" sz="3200" dirty="0" smtClean="0"/>
              <a:t> as </a:t>
            </a:r>
            <a:r>
              <a:rPr lang="cs-CZ" sz="3200" dirty="0" err="1" smtClean="0"/>
              <a:t>participants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32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654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583264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3210" y="836712"/>
            <a:ext cx="864096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Anthropocentric</a:t>
            </a:r>
            <a:r>
              <a:rPr lang="cs-CZ" sz="3200" dirty="0" smtClean="0"/>
              <a:t> </a:t>
            </a:r>
            <a:r>
              <a:rPr lang="cs-CZ" sz="3200" dirty="0" err="1" smtClean="0"/>
              <a:t>approach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200" dirty="0" err="1" smtClean="0">
                <a:hlinkClick r:id="rId2"/>
              </a:rPr>
              <a:t>Economics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of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climate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change</a:t>
            </a:r>
            <a:r>
              <a:rPr lang="cs-CZ" sz="3200" dirty="0" smtClean="0">
                <a:hlinkClick r:id="rId2"/>
              </a:rPr>
              <a:t> </a:t>
            </a:r>
            <a:r>
              <a:rPr lang="cs-CZ" sz="3200" dirty="0" err="1" smtClean="0">
                <a:hlinkClick r:id="rId2"/>
              </a:rPr>
              <a:t>mitigation</a:t>
            </a:r>
            <a:r>
              <a:rPr lang="cs-CZ" sz="3200" dirty="0" smtClean="0"/>
              <a:t> </a:t>
            </a:r>
            <a:r>
              <a:rPr lang="en-US" sz="3200" dirty="0"/>
              <a:t>is a contentious part of the economics of climate change related to </a:t>
            </a:r>
            <a:r>
              <a:rPr lang="en-US" sz="3200" dirty="0">
                <a:hlinkClick r:id="rId3" tooltip="Climate change mitigation"/>
              </a:rPr>
              <a:t>climate change mitigation</a:t>
            </a:r>
            <a:r>
              <a:rPr lang="en-US" sz="3200" dirty="0"/>
              <a:t> – actions that aim to mitigate the dangerous socio-economic and environmental consequences of </a:t>
            </a:r>
            <a:r>
              <a:rPr lang="en-US" sz="3200" dirty="0">
                <a:hlinkClick r:id="rId4" tooltip="Climate change"/>
              </a:rPr>
              <a:t>climate change</a:t>
            </a:r>
            <a:r>
              <a:rPr lang="en-US" sz="3200" dirty="0" smtClean="0"/>
              <a:t>.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200" dirty="0" err="1"/>
              <a:t>Two</a:t>
            </a:r>
            <a:r>
              <a:rPr lang="cs-CZ" sz="3200" dirty="0"/>
              <a:t> </a:t>
            </a:r>
            <a:r>
              <a:rPr lang="cs-CZ" sz="3200" dirty="0" err="1"/>
              <a:t>well-known</a:t>
            </a:r>
            <a:r>
              <a:rPr lang="cs-CZ" sz="3200" dirty="0"/>
              <a:t> </a:t>
            </a:r>
            <a:r>
              <a:rPr lang="cs-CZ" sz="3200" dirty="0" err="1"/>
              <a:t>reports</a:t>
            </a:r>
            <a:r>
              <a:rPr lang="cs-CZ" sz="3200" dirty="0"/>
              <a:t> on </a:t>
            </a:r>
            <a:r>
              <a:rPr lang="cs-CZ" sz="3200" dirty="0" err="1"/>
              <a:t>global</a:t>
            </a:r>
            <a:r>
              <a:rPr lang="cs-CZ" sz="3200" dirty="0"/>
              <a:t> </a:t>
            </a:r>
            <a:r>
              <a:rPr lang="cs-CZ" sz="3200" dirty="0" err="1"/>
              <a:t>climate</a:t>
            </a:r>
            <a:r>
              <a:rPr lang="cs-CZ" sz="3200" dirty="0"/>
              <a:t> </a:t>
            </a:r>
            <a:r>
              <a:rPr lang="cs-CZ" sz="3200" dirty="0" err="1"/>
              <a:t>change</a:t>
            </a:r>
            <a:r>
              <a:rPr lang="cs-CZ" sz="3200" dirty="0"/>
              <a:t> - </a:t>
            </a:r>
            <a:r>
              <a:rPr lang="cs-CZ" sz="3200" dirty="0">
                <a:hlinkClick r:id="rId5"/>
              </a:rPr>
              <a:t>Stern Report </a:t>
            </a:r>
            <a:r>
              <a:rPr lang="cs-CZ" sz="3200" dirty="0"/>
              <a:t>and </a:t>
            </a:r>
            <a:r>
              <a:rPr lang="cs-CZ" sz="3200" dirty="0" err="1"/>
              <a:t>Nordhaus</a:t>
            </a:r>
            <a:r>
              <a:rPr lang="cs-CZ" sz="3200" dirty="0"/>
              <a:t> Report – </a:t>
            </a:r>
            <a:r>
              <a:rPr lang="cs-CZ" sz="3200" dirty="0" err="1"/>
              <a:t>used</a:t>
            </a:r>
            <a:r>
              <a:rPr lang="cs-CZ" sz="3200" dirty="0"/>
              <a:t> </a:t>
            </a:r>
            <a:r>
              <a:rPr lang="cs-CZ" sz="3200" dirty="0" err="1"/>
              <a:t>different</a:t>
            </a:r>
            <a:r>
              <a:rPr lang="cs-CZ" sz="3200" dirty="0"/>
              <a:t> </a:t>
            </a:r>
            <a:r>
              <a:rPr lang="cs-CZ" sz="3200" dirty="0" err="1"/>
              <a:t>discount</a:t>
            </a:r>
            <a:r>
              <a:rPr lang="cs-CZ" sz="3200" dirty="0"/>
              <a:t> </a:t>
            </a:r>
            <a:r>
              <a:rPr lang="cs-CZ" sz="3200" dirty="0" err="1"/>
              <a:t>rates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consumption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future</a:t>
            </a:r>
            <a:r>
              <a:rPr lang="cs-CZ" sz="3200" dirty="0"/>
              <a:t> </a:t>
            </a:r>
            <a:r>
              <a:rPr lang="cs-CZ" sz="3200" dirty="0" err="1"/>
              <a:t>generations</a:t>
            </a:r>
            <a:r>
              <a:rPr lang="cs-CZ" sz="3200" dirty="0"/>
              <a:t> and made </a:t>
            </a:r>
            <a:r>
              <a:rPr lang="cs-CZ" sz="3200" dirty="0" err="1"/>
              <a:t>different</a:t>
            </a:r>
            <a:r>
              <a:rPr lang="cs-CZ" sz="3200" dirty="0"/>
              <a:t> </a:t>
            </a:r>
            <a:r>
              <a:rPr lang="cs-CZ" sz="3200" dirty="0" err="1"/>
              <a:t>conclusions</a:t>
            </a:r>
            <a:r>
              <a:rPr lang="cs-CZ" sz="3200" dirty="0"/>
              <a:t> </a:t>
            </a:r>
            <a:r>
              <a:rPr lang="cs-CZ" sz="3200" dirty="0" err="1"/>
              <a:t>because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.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44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897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3060</TotalTime>
  <Words>689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Tok</vt:lpstr>
      <vt:lpstr> </vt:lpstr>
      <vt:lpstr>PowerPoint Presentation</vt:lpstr>
      <vt:lpstr>PowerPoint Presentation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  <vt:lpstr>Environment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CEWeek1</dc:title>
  <dc:creator>FSV-UK</dc:creator>
  <cp:lastModifiedBy>Táta</cp:lastModifiedBy>
  <cp:revision>232</cp:revision>
  <dcterms:created xsi:type="dcterms:W3CDTF">2003-12-01T09:44:04Z</dcterms:created>
  <dcterms:modified xsi:type="dcterms:W3CDTF">2023-11-29T13:10:11Z</dcterms:modified>
</cp:coreProperties>
</file>