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70" r:id="rId5"/>
    <p:sldId id="271" r:id="rId6"/>
    <p:sldId id="260" r:id="rId7"/>
    <p:sldId id="272" r:id="rId8"/>
    <p:sldId id="261" r:id="rId9"/>
    <p:sldId id="273" r:id="rId10"/>
    <p:sldId id="274" r:id="rId11"/>
    <p:sldId id="263" r:id="rId12"/>
    <p:sldId id="275" r:id="rId13"/>
    <p:sldId id="276" r:id="rId14"/>
    <p:sldId id="258" r:id="rId15"/>
    <p:sldId id="268" r:id="rId16"/>
    <p:sldId id="266" r:id="rId17"/>
    <p:sldId id="259" r:id="rId18"/>
    <p:sldId id="277" r:id="rId19"/>
    <p:sldId id="264" r:id="rId20"/>
    <p:sldId id="269" r:id="rId21"/>
    <p:sldId id="280" r:id="rId22"/>
    <p:sldId id="278" r:id="rId23"/>
    <p:sldId id="279" r:id="rId24"/>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0" d="100"/>
          <a:sy n="90" d="100"/>
        </p:scale>
        <p:origin x="57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2B080E0-FBFC-4495-8BF8-8C15618AF7BF}"/>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B99D23FF-8EA8-4015-A4E3-4C937F3D867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EF62AF7B-ED02-4479-9581-BB40C51FA293}"/>
              </a:ext>
            </a:extLst>
          </p:cNvPr>
          <p:cNvSpPr>
            <a:spLocks noGrp="1"/>
          </p:cNvSpPr>
          <p:nvPr>
            <p:ph type="dt" sz="half" idx="10"/>
          </p:nvPr>
        </p:nvSpPr>
        <p:spPr/>
        <p:txBody>
          <a:bodyPr/>
          <a:lstStyle/>
          <a:p>
            <a:fld id="{87EBB19F-E47D-4166-8CEA-480D58388318}" type="datetimeFigureOut">
              <a:rPr lang="cs-CZ" smtClean="0"/>
              <a:t>03.11.2020</a:t>
            </a:fld>
            <a:endParaRPr lang="cs-CZ"/>
          </a:p>
        </p:txBody>
      </p:sp>
      <p:sp>
        <p:nvSpPr>
          <p:cNvPr id="5" name="Zástupný symbol pro zápatí 4">
            <a:extLst>
              <a:ext uri="{FF2B5EF4-FFF2-40B4-BE49-F238E27FC236}">
                <a16:creationId xmlns:a16="http://schemas.microsoft.com/office/drawing/2014/main" id="{B62A864C-D1F4-4B47-B799-347A79CB978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4B5FC6D6-6394-4B48-87B9-F09BFA381E27}"/>
              </a:ext>
            </a:extLst>
          </p:cNvPr>
          <p:cNvSpPr>
            <a:spLocks noGrp="1"/>
          </p:cNvSpPr>
          <p:nvPr>
            <p:ph type="sldNum" sz="quarter" idx="12"/>
          </p:nvPr>
        </p:nvSpPr>
        <p:spPr/>
        <p:txBody>
          <a:bodyPr/>
          <a:lstStyle/>
          <a:p>
            <a:fld id="{6DD6E5FF-093B-45AA-A255-AA9DBB813659}" type="slidenum">
              <a:rPr lang="cs-CZ" smtClean="0"/>
              <a:t>‹#›</a:t>
            </a:fld>
            <a:endParaRPr lang="cs-CZ"/>
          </a:p>
        </p:txBody>
      </p:sp>
    </p:spTree>
    <p:extLst>
      <p:ext uri="{BB962C8B-B14F-4D97-AF65-F5344CB8AC3E}">
        <p14:creationId xmlns:p14="http://schemas.microsoft.com/office/powerpoint/2010/main" val="1662290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1B0C7C4-EE15-417E-9CD0-BC8B02CA510C}"/>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D6DD2810-373E-4A8C-B743-A6B7B7A0D86B}"/>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5ADE025-BE25-4768-9307-91D9D2C07A46}"/>
              </a:ext>
            </a:extLst>
          </p:cNvPr>
          <p:cNvSpPr>
            <a:spLocks noGrp="1"/>
          </p:cNvSpPr>
          <p:nvPr>
            <p:ph type="dt" sz="half" idx="10"/>
          </p:nvPr>
        </p:nvSpPr>
        <p:spPr/>
        <p:txBody>
          <a:bodyPr/>
          <a:lstStyle/>
          <a:p>
            <a:fld id="{87EBB19F-E47D-4166-8CEA-480D58388318}" type="datetimeFigureOut">
              <a:rPr lang="cs-CZ" smtClean="0"/>
              <a:t>03.11.2020</a:t>
            </a:fld>
            <a:endParaRPr lang="cs-CZ"/>
          </a:p>
        </p:txBody>
      </p:sp>
      <p:sp>
        <p:nvSpPr>
          <p:cNvPr id="5" name="Zástupný symbol pro zápatí 4">
            <a:extLst>
              <a:ext uri="{FF2B5EF4-FFF2-40B4-BE49-F238E27FC236}">
                <a16:creationId xmlns:a16="http://schemas.microsoft.com/office/drawing/2014/main" id="{48E41F00-6D9A-4230-B1E6-D8E43777CB6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184E2E3-591A-4030-BBA1-0A0DBA463C90}"/>
              </a:ext>
            </a:extLst>
          </p:cNvPr>
          <p:cNvSpPr>
            <a:spLocks noGrp="1"/>
          </p:cNvSpPr>
          <p:nvPr>
            <p:ph type="sldNum" sz="quarter" idx="12"/>
          </p:nvPr>
        </p:nvSpPr>
        <p:spPr/>
        <p:txBody>
          <a:bodyPr/>
          <a:lstStyle/>
          <a:p>
            <a:fld id="{6DD6E5FF-093B-45AA-A255-AA9DBB813659}" type="slidenum">
              <a:rPr lang="cs-CZ" smtClean="0"/>
              <a:t>‹#›</a:t>
            </a:fld>
            <a:endParaRPr lang="cs-CZ"/>
          </a:p>
        </p:txBody>
      </p:sp>
    </p:spTree>
    <p:extLst>
      <p:ext uri="{BB962C8B-B14F-4D97-AF65-F5344CB8AC3E}">
        <p14:creationId xmlns:p14="http://schemas.microsoft.com/office/powerpoint/2010/main" val="3611561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35027A53-5F59-4F9F-999E-EF31042E5365}"/>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8CF0EA2E-F299-4852-B378-1FC75C12799F}"/>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D45FD62-0575-4571-9B61-E37F72E6787B}"/>
              </a:ext>
            </a:extLst>
          </p:cNvPr>
          <p:cNvSpPr>
            <a:spLocks noGrp="1"/>
          </p:cNvSpPr>
          <p:nvPr>
            <p:ph type="dt" sz="half" idx="10"/>
          </p:nvPr>
        </p:nvSpPr>
        <p:spPr/>
        <p:txBody>
          <a:bodyPr/>
          <a:lstStyle/>
          <a:p>
            <a:fld id="{87EBB19F-E47D-4166-8CEA-480D58388318}" type="datetimeFigureOut">
              <a:rPr lang="cs-CZ" smtClean="0"/>
              <a:t>03.11.2020</a:t>
            </a:fld>
            <a:endParaRPr lang="cs-CZ"/>
          </a:p>
        </p:txBody>
      </p:sp>
      <p:sp>
        <p:nvSpPr>
          <p:cNvPr id="5" name="Zástupný symbol pro zápatí 4">
            <a:extLst>
              <a:ext uri="{FF2B5EF4-FFF2-40B4-BE49-F238E27FC236}">
                <a16:creationId xmlns:a16="http://schemas.microsoft.com/office/drawing/2014/main" id="{D6B1DDB4-5AE5-4C3C-97F4-141A7A12A62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2022B53E-881C-4E01-9AB4-909955D7991E}"/>
              </a:ext>
            </a:extLst>
          </p:cNvPr>
          <p:cNvSpPr>
            <a:spLocks noGrp="1"/>
          </p:cNvSpPr>
          <p:nvPr>
            <p:ph type="sldNum" sz="quarter" idx="12"/>
          </p:nvPr>
        </p:nvSpPr>
        <p:spPr/>
        <p:txBody>
          <a:bodyPr/>
          <a:lstStyle/>
          <a:p>
            <a:fld id="{6DD6E5FF-093B-45AA-A255-AA9DBB813659}" type="slidenum">
              <a:rPr lang="cs-CZ" smtClean="0"/>
              <a:t>‹#›</a:t>
            </a:fld>
            <a:endParaRPr lang="cs-CZ"/>
          </a:p>
        </p:txBody>
      </p:sp>
    </p:spTree>
    <p:extLst>
      <p:ext uri="{BB962C8B-B14F-4D97-AF65-F5344CB8AC3E}">
        <p14:creationId xmlns:p14="http://schemas.microsoft.com/office/powerpoint/2010/main" val="3916062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7071CFF-DDB4-4B5B-A168-ED3E77786615}"/>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23BE3710-2C59-4DAD-AF86-D3FCE60B1A95}"/>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7ADC79FB-C4A4-477C-A1B3-5A358D5E2F1E}"/>
              </a:ext>
            </a:extLst>
          </p:cNvPr>
          <p:cNvSpPr>
            <a:spLocks noGrp="1"/>
          </p:cNvSpPr>
          <p:nvPr>
            <p:ph type="dt" sz="half" idx="10"/>
          </p:nvPr>
        </p:nvSpPr>
        <p:spPr/>
        <p:txBody>
          <a:bodyPr/>
          <a:lstStyle/>
          <a:p>
            <a:fld id="{87EBB19F-E47D-4166-8CEA-480D58388318}" type="datetimeFigureOut">
              <a:rPr lang="cs-CZ" smtClean="0"/>
              <a:t>03.11.2020</a:t>
            </a:fld>
            <a:endParaRPr lang="cs-CZ"/>
          </a:p>
        </p:txBody>
      </p:sp>
      <p:sp>
        <p:nvSpPr>
          <p:cNvPr id="5" name="Zástupný symbol pro zápatí 4">
            <a:extLst>
              <a:ext uri="{FF2B5EF4-FFF2-40B4-BE49-F238E27FC236}">
                <a16:creationId xmlns:a16="http://schemas.microsoft.com/office/drawing/2014/main" id="{28D1FE70-CD1F-4392-B200-79B90F8FFBEF}"/>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963AF31-A42D-4B1F-9F8B-DF02309F0CEE}"/>
              </a:ext>
            </a:extLst>
          </p:cNvPr>
          <p:cNvSpPr>
            <a:spLocks noGrp="1"/>
          </p:cNvSpPr>
          <p:nvPr>
            <p:ph type="sldNum" sz="quarter" idx="12"/>
          </p:nvPr>
        </p:nvSpPr>
        <p:spPr/>
        <p:txBody>
          <a:bodyPr/>
          <a:lstStyle/>
          <a:p>
            <a:fld id="{6DD6E5FF-093B-45AA-A255-AA9DBB813659}" type="slidenum">
              <a:rPr lang="cs-CZ" smtClean="0"/>
              <a:t>‹#›</a:t>
            </a:fld>
            <a:endParaRPr lang="cs-CZ"/>
          </a:p>
        </p:txBody>
      </p:sp>
    </p:spTree>
    <p:extLst>
      <p:ext uri="{BB962C8B-B14F-4D97-AF65-F5344CB8AC3E}">
        <p14:creationId xmlns:p14="http://schemas.microsoft.com/office/powerpoint/2010/main" val="3564267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31FA848-17E9-4DBB-94B5-B2C4DF2D8E04}"/>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EC03463B-1BEE-463E-BA0D-1597CC96A70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141B6E15-E1BD-4031-91ED-91EFA6019635}"/>
              </a:ext>
            </a:extLst>
          </p:cNvPr>
          <p:cNvSpPr>
            <a:spLocks noGrp="1"/>
          </p:cNvSpPr>
          <p:nvPr>
            <p:ph type="dt" sz="half" idx="10"/>
          </p:nvPr>
        </p:nvSpPr>
        <p:spPr/>
        <p:txBody>
          <a:bodyPr/>
          <a:lstStyle/>
          <a:p>
            <a:fld id="{87EBB19F-E47D-4166-8CEA-480D58388318}" type="datetimeFigureOut">
              <a:rPr lang="cs-CZ" smtClean="0"/>
              <a:t>03.11.2020</a:t>
            </a:fld>
            <a:endParaRPr lang="cs-CZ"/>
          </a:p>
        </p:txBody>
      </p:sp>
      <p:sp>
        <p:nvSpPr>
          <p:cNvPr id="5" name="Zástupný symbol pro zápatí 4">
            <a:extLst>
              <a:ext uri="{FF2B5EF4-FFF2-40B4-BE49-F238E27FC236}">
                <a16:creationId xmlns:a16="http://schemas.microsoft.com/office/drawing/2014/main" id="{4FC26445-E4E6-4C06-88EA-10B8A92C0BA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09BE201-8CAA-4CE6-B8F6-5CFE24649DA6}"/>
              </a:ext>
            </a:extLst>
          </p:cNvPr>
          <p:cNvSpPr>
            <a:spLocks noGrp="1"/>
          </p:cNvSpPr>
          <p:nvPr>
            <p:ph type="sldNum" sz="quarter" idx="12"/>
          </p:nvPr>
        </p:nvSpPr>
        <p:spPr/>
        <p:txBody>
          <a:bodyPr/>
          <a:lstStyle/>
          <a:p>
            <a:fld id="{6DD6E5FF-093B-45AA-A255-AA9DBB813659}" type="slidenum">
              <a:rPr lang="cs-CZ" smtClean="0"/>
              <a:t>‹#›</a:t>
            </a:fld>
            <a:endParaRPr lang="cs-CZ"/>
          </a:p>
        </p:txBody>
      </p:sp>
    </p:spTree>
    <p:extLst>
      <p:ext uri="{BB962C8B-B14F-4D97-AF65-F5344CB8AC3E}">
        <p14:creationId xmlns:p14="http://schemas.microsoft.com/office/powerpoint/2010/main" val="3247399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22D1A9A-57AE-4D7F-BCF4-B1B811814E30}"/>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E1756CE0-DA44-46A5-AAAC-70908D44E8EF}"/>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33E8CE8B-5A5B-4538-9E22-3747B037C8EF}"/>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C843B600-D059-4AB6-965D-A9C45104DA87}"/>
              </a:ext>
            </a:extLst>
          </p:cNvPr>
          <p:cNvSpPr>
            <a:spLocks noGrp="1"/>
          </p:cNvSpPr>
          <p:nvPr>
            <p:ph type="dt" sz="half" idx="10"/>
          </p:nvPr>
        </p:nvSpPr>
        <p:spPr/>
        <p:txBody>
          <a:bodyPr/>
          <a:lstStyle/>
          <a:p>
            <a:fld id="{87EBB19F-E47D-4166-8CEA-480D58388318}" type="datetimeFigureOut">
              <a:rPr lang="cs-CZ" smtClean="0"/>
              <a:t>03.11.2020</a:t>
            </a:fld>
            <a:endParaRPr lang="cs-CZ"/>
          </a:p>
        </p:txBody>
      </p:sp>
      <p:sp>
        <p:nvSpPr>
          <p:cNvPr id="6" name="Zástupný symbol pro zápatí 5">
            <a:extLst>
              <a:ext uri="{FF2B5EF4-FFF2-40B4-BE49-F238E27FC236}">
                <a16:creationId xmlns:a16="http://schemas.microsoft.com/office/drawing/2014/main" id="{7217E007-8806-4297-A78B-1B0FE68928D3}"/>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A0DE55C0-BB4A-4096-B9C8-581A5894C5F9}"/>
              </a:ext>
            </a:extLst>
          </p:cNvPr>
          <p:cNvSpPr>
            <a:spLocks noGrp="1"/>
          </p:cNvSpPr>
          <p:nvPr>
            <p:ph type="sldNum" sz="quarter" idx="12"/>
          </p:nvPr>
        </p:nvSpPr>
        <p:spPr/>
        <p:txBody>
          <a:bodyPr/>
          <a:lstStyle/>
          <a:p>
            <a:fld id="{6DD6E5FF-093B-45AA-A255-AA9DBB813659}" type="slidenum">
              <a:rPr lang="cs-CZ" smtClean="0"/>
              <a:t>‹#›</a:t>
            </a:fld>
            <a:endParaRPr lang="cs-CZ"/>
          </a:p>
        </p:txBody>
      </p:sp>
    </p:spTree>
    <p:extLst>
      <p:ext uri="{BB962C8B-B14F-4D97-AF65-F5344CB8AC3E}">
        <p14:creationId xmlns:p14="http://schemas.microsoft.com/office/powerpoint/2010/main" val="17883255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B2084DA-486A-4951-9AE2-A7F5F582F756}"/>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8D23ED12-18F7-4E14-92F5-CA50B93B675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6485E701-B940-410C-BBAA-D918F6991AE9}"/>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EC4084CF-39E2-4B66-8EAC-E76050B7C49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81084D58-91FD-440A-B917-3227CEA8C8DC}"/>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B00615B3-F168-4274-A837-84776B010276}"/>
              </a:ext>
            </a:extLst>
          </p:cNvPr>
          <p:cNvSpPr>
            <a:spLocks noGrp="1"/>
          </p:cNvSpPr>
          <p:nvPr>
            <p:ph type="dt" sz="half" idx="10"/>
          </p:nvPr>
        </p:nvSpPr>
        <p:spPr/>
        <p:txBody>
          <a:bodyPr/>
          <a:lstStyle/>
          <a:p>
            <a:fld id="{87EBB19F-E47D-4166-8CEA-480D58388318}" type="datetimeFigureOut">
              <a:rPr lang="cs-CZ" smtClean="0"/>
              <a:t>03.11.2020</a:t>
            </a:fld>
            <a:endParaRPr lang="cs-CZ"/>
          </a:p>
        </p:txBody>
      </p:sp>
      <p:sp>
        <p:nvSpPr>
          <p:cNvPr id="8" name="Zástupný symbol pro zápatí 7">
            <a:extLst>
              <a:ext uri="{FF2B5EF4-FFF2-40B4-BE49-F238E27FC236}">
                <a16:creationId xmlns:a16="http://schemas.microsoft.com/office/drawing/2014/main" id="{ED7AB47B-6168-4B94-90AA-6BB04B439DF8}"/>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87F16B2D-CA23-43E8-8F7C-74159F9599E9}"/>
              </a:ext>
            </a:extLst>
          </p:cNvPr>
          <p:cNvSpPr>
            <a:spLocks noGrp="1"/>
          </p:cNvSpPr>
          <p:nvPr>
            <p:ph type="sldNum" sz="quarter" idx="12"/>
          </p:nvPr>
        </p:nvSpPr>
        <p:spPr/>
        <p:txBody>
          <a:bodyPr/>
          <a:lstStyle/>
          <a:p>
            <a:fld id="{6DD6E5FF-093B-45AA-A255-AA9DBB813659}" type="slidenum">
              <a:rPr lang="cs-CZ" smtClean="0"/>
              <a:t>‹#›</a:t>
            </a:fld>
            <a:endParaRPr lang="cs-CZ"/>
          </a:p>
        </p:txBody>
      </p:sp>
    </p:spTree>
    <p:extLst>
      <p:ext uri="{BB962C8B-B14F-4D97-AF65-F5344CB8AC3E}">
        <p14:creationId xmlns:p14="http://schemas.microsoft.com/office/powerpoint/2010/main" val="1468363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F78DD7F-F0AD-4B81-B6D4-731539F1948B}"/>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ADBF8724-C05E-4E0C-8CB1-C543020A9CBF}"/>
              </a:ext>
            </a:extLst>
          </p:cNvPr>
          <p:cNvSpPr>
            <a:spLocks noGrp="1"/>
          </p:cNvSpPr>
          <p:nvPr>
            <p:ph type="dt" sz="half" idx="10"/>
          </p:nvPr>
        </p:nvSpPr>
        <p:spPr/>
        <p:txBody>
          <a:bodyPr/>
          <a:lstStyle/>
          <a:p>
            <a:fld id="{87EBB19F-E47D-4166-8CEA-480D58388318}" type="datetimeFigureOut">
              <a:rPr lang="cs-CZ" smtClean="0"/>
              <a:t>03.11.2020</a:t>
            </a:fld>
            <a:endParaRPr lang="cs-CZ"/>
          </a:p>
        </p:txBody>
      </p:sp>
      <p:sp>
        <p:nvSpPr>
          <p:cNvPr id="4" name="Zástupný symbol pro zápatí 3">
            <a:extLst>
              <a:ext uri="{FF2B5EF4-FFF2-40B4-BE49-F238E27FC236}">
                <a16:creationId xmlns:a16="http://schemas.microsoft.com/office/drawing/2014/main" id="{5087B4FF-5ECB-420C-9FE0-FC6AF094CFF0}"/>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9E37DD00-302C-4567-9070-F75F15A4E70D}"/>
              </a:ext>
            </a:extLst>
          </p:cNvPr>
          <p:cNvSpPr>
            <a:spLocks noGrp="1"/>
          </p:cNvSpPr>
          <p:nvPr>
            <p:ph type="sldNum" sz="quarter" idx="12"/>
          </p:nvPr>
        </p:nvSpPr>
        <p:spPr/>
        <p:txBody>
          <a:bodyPr/>
          <a:lstStyle/>
          <a:p>
            <a:fld id="{6DD6E5FF-093B-45AA-A255-AA9DBB813659}" type="slidenum">
              <a:rPr lang="cs-CZ" smtClean="0"/>
              <a:t>‹#›</a:t>
            </a:fld>
            <a:endParaRPr lang="cs-CZ"/>
          </a:p>
        </p:txBody>
      </p:sp>
    </p:spTree>
    <p:extLst>
      <p:ext uri="{BB962C8B-B14F-4D97-AF65-F5344CB8AC3E}">
        <p14:creationId xmlns:p14="http://schemas.microsoft.com/office/powerpoint/2010/main" val="598708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8DCA99FF-AA01-4088-BEC6-908487379C74}"/>
              </a:ext>
            </a:extLst>
          </p:cNvPr>
          <p:cNvSpPr>
            <a:spLocks noGrp="1"/>
          </p:cNvSpPr>
          <p:nvPr>
            <p:ph type="dt" sz="half" idx="10"/>
          </p:nvPr>
        </p:nvSpPr>
        <p:spPr/>
        <p:txBody>
          <a:bodyPr/>
          <a:lstStyle/>
          <a:p>
            <a:fld id="{87EBB19F-E47D-4166-8CEA-480D58388318}" type="datetimeFigureOut">
              <a:rPr lang="cs-CZ" smtClean="0"/>
              <a:t>03.11.2020</a:t>
            </a:fld>
            <a:endParaRPr lang="cs-CZ"/>
          </a:p>
        </p:txBody>
      </p:sp>
      <p:sp>
        <p:nvSpPr>
          <p:cNvPr id="3" name="Zástupný symbol pro zápatí 2">
            <a:extLst>
              <a:ext uri="{FF2B5EF4-FFF2-40B4-BE49-F238E27FC236}">
                <a16:creationId xmlns:a16="http://schemas.microsoft.com/office/drawing/2014/main" id="{AD5C1692-B739-4646-AC4B-2C537C6CC874}"/>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FD21FA5A-951C-4067-9F0F-B7C5B3A747E2}"/>
              </a:ext>
            </a:extLst>
          </p:cNvPr>
          <p:cNvSpPr>
            <a:spLocks noGrp="1"/>
          </p:cNvSpPr>
          <p:nvPr>
            <p:ph type="sldNum" sz="quarter" idx="12"/>
          </p:nvPr>
        </p:nvSpPr>
        <p:spPr/>
        <p:txBody>
          <a:bodyPr/>
          <a:lstStyle/>
          <a:p>
            <a:fld id="{6DD6E5FF-093B-45AA-A255-AA9DBB813659}" type="slidenum">
              <a:rPr lang="cs-CZ" smtClean="0"/>
              <a:t>‹#›</a:t>
            </a:fld>
            <a:endParaRPr lang="cs-CZ"/>
          </a:p>
        </p:txBody>
      </p:sp>
    </p:spTree>
    <p:extLst>
      <p:ext uri="{BB962C8B-B14F-4D97-AF65-F5344CB8AC3E}">
        <p14:creationId xmlns:p14="http://schemas.microsoft.com/office/powerpoint/2010/main" val="271882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0D3ABA9-3982-4F9C-952C-D1A6F7177A6B}"/>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F3714522-B224-4704-8268-CC9EAC0BB25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DEFD02B2-FDE3-42F8-9BAB-A74E8EEB14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E6DA02BC-FE47-47E9-A029-9084FECAC11C}"/>
              </a:ext>
            </a:extLst>
          </p:cNvPr>
          <p:cNvSpPr>
            <a:spLocks noGrp="1"/>
          </p:cNvSpPr>
          <p:nvPr>
            <p:ph type="dt" sz="half" idx="10"/>
          </p:nvPr>
        </p:nvSpPr>
        <p:spPr/>
        <p:txBody>
          <a:bodyPr/>
          <a:lstStyle/>
          <a:p>
            <a:fld id="{87EBB19F-E47D-4166-8CEA-480D58388318}" type="datetimeFigureOut">
              <a:rPr lang="cs-CZ" smtClean="0"/>
              <a:t>03.11.2020</a:t>
            </a:fld>
            <a:endParaRPr lang="cs-CZ"/>
          </a:p>
        </p:txBody>
      </p:sp>
      <p:sp>
        <p:nvSpPr>
          <p:cNvPr id="6" name="Zástupný symbol pro zápatí 5">
            <a:extLst>
              <a:ext uri="{FF2B5EF4-FFF2-40B4-BE49-F238E27FC236}">
                <a16:creationId xmlns:a16="http://schemas.microsoft.com/office/drawing/2014/main" id="{08697209-4E25-4BA6-947B-501D0AD33CF3}"/>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D02D4ED1-4AFE-4D65-9142-C04A8A346796}"/>
              </a:ext>
            </a:extLst>
          </p:cNvPr>
          <p:cNvSpPr>
            <a:spLocks noGrp="1"/>
          </p:cNvSpPr>
          <p:nvPr>
            <p:ph type="sldNum" sz="quarter" idx="12"/>
          </p:nvPr>
        </p:nvSpPr>
        <p:spPr/>
        <p:txBody>
          <a:bodyPr/>
          <a:lstStyle/>
          <a:p>
            <a:fld id="{6DD6E5FF-093B-45AA-A255-AA9DBB813659}" type="slidenum">
              <a:rPr lang="cs-CZ" smtClean="0"/>
              <a:t>‹#›</a:t>
            </a:fld>
            <a:endParaRPr lang="cs-CZ"/>
          </a:p>
        </p:txBody>
      </p:sp>
    </p:spTree>
    <p:extLst>
      <p:ext uri="{BB962C8B-B14F-4D97-AF65-F5344CB8AC3E}">
        <p14:creationId xmlns:p14="http://schemas.microsoft.com/office/powerpoint/2010/main" val="2768044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5C51341-300E-4090-95CF-7159652AB7DC}"/>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8BC46F5F-5F0B-467D-A1D4-F0F2135F653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1A516357-B5B1-40BF-8D70-49C83CFA21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B123D59A-3194-48E0-B3DD-04BB0398E074}"/>
              </a:ext>
            </a:extLst>
          </p:cNvPr>
          <p:cNvSpPr>
            <a:spLocks noGrp="1"/>
          </p:cNvSpPr>
          <p:nvPr>
            <p:ph type="dt" sz="half" idx="10"/>
          </p:nvPr>
        </p:nvSpPr>
        <p:spPr/>
        <p:txBody>
          <a:bodyPr/>
          <a:lstStyle/>
          <a:p>
            <a:fld id="{87EBB19F-E47D-4166-8CEA-480D58388318}" type="datetimeFigureOut">
              <a:rPr lang="cs-CZ" smtClean="0"/>
              <a:t>03.11.2020</a:t>
            </a:fld>
            <a:endParaRPr lang="cs-CZ"/>
          </a:p>
        </p:txBody>
      </p:sp>
      <p:sp>
        <p:nvSpPr>
          <p:cNvPr id="6" name="Zástupný symbol pro zápatí 5">
            <a:extLst>
              <a:ext uri="{FF2B5EF4-FFF2-40B4-BE49-F238E27FC236}">
                <a16:creationId xmlns:a16="http://schemas.microsoft.com/office/drawing/2014/main" id="{CFBCA81B-2F77-4695-B5F2-B56D1A234714}"/>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07971C6D-4E5D-4DFC-AA8C-9AFF0D0711B4}"/>
              </a:ext>
            </a:extLst>
          </p:cNvPr>
          <p:cNvSpPr>
            <a:spLocks noGrp="1"/>
          </p:cNvSpPr>
          <p:nvPr>
            <p:ph type="sldNum" sz="quarter" idx="12"/>
          </p:nvPr>
        </p:nvSpPr>
        <p:spPr/>
        <p:txBody>
          <a:bodyPr/>
          <a:lstStyle/>
          <a:p>
            <a:fld id="{6DD6E5FF-093B-45AA-A255-AA9DBB813659}" type="slidenum">
              <a:rPr lang="cs-CZ" smtClean="0"/>
              <a:t>‹#›</a:t>
            </a:fld>
            <a:endParaRPr lang="cs-CZ"/>
          </a:p>
        </p:txBody>
      </p:sp>
    </p:spTree>
    <p:extLst>
      <p:ext uri="{BB962C8B-B14F-4D97-AF65-F5344CB8AC3E}">
        <p14:creationId xmlns:p14="http://schemas.microsoft.com/office/powerpoint/2010/main" val="23526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D2856EB1-5A66-424B-8A58-F1CA17CAC18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52512ABB-6EC0-4F00-925B-B061CA6547A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F617EFEC-5B60-463F-AFA9-5D78A0E5B84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EBB19F-E47D-4166-8CEA-480D58388318}" type="datetimeFigureOut">
              <a:rPr lang="cs-CZ" smtClean="0"/>
              <a:t>03.11.2020</a:t>
            </a:fld>
            <a:endParaRPr lang="cs-CZ"/>
          </a:p>
        </p:txBody>
      </p:sp>
      <p:sp>
        <p:nvSpPr>
          <p:cNvPr id="5" name="Zástupný symbol pro zápatí 4">
            <a:extLst>
              <a:ext uri="{FF2B5EF4-FFF2-40B4-BE49-F238E27FC236}">
                <a16:creationId xmlns:a16="http://schemas.microsoft.com/office/drawing/2014/main" id="{31242155-FBF5-40C3-9F6F-B9621BBA369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65FC018F-261A-42F7-9156-E88984503E3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D6E5FF-093B-45AA-A255-AA9DBB813659}" type="slidenum">
              <a:rPr lang="cs-CZ" smtClean="0"/>
              <a:t>‹#›</a:t>
            </a:fld>
            <a:endParaRPr lang="cs-CZ"/>
          </a:p>
        </p:txBody>
      </p:sp>
    </p:spTree>
    <p:extLst>
      <p:ext uri="{BB962C8B-B14F-4D97-AF65-F5344CB8AC3E}">
        <p14:creationId xmlns:p14="http://schemas.microsoft.com/office/powerpoint/2010/main" val="11860149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3A2BD53-6867-4256-A567-ED9B0086AD28}"/>
              </a:ext>
            </a:extLst>
          </p:cNvPr>
          <p:cNvSpPr>
            <a:spLocks noGrp="1"/>
          </p:cNvSpPr>
          <p:nvPr>
            <p:ph type="ctrTitle"/>
          </p:nvPr>
        </p:nvSpPr>
        <p:spPr/>
        <p:txBody>
          <a:bodyPr/>
          <a:lstStyle/>
          <a:p>
            <a:r>
              <a:rPr lang="cs-CZ" dirty="0"/>
              <a:t>6. Kafka II: Kafka </a:t>
            </a:r>
            <a:r>
              <a:rPr lang="cs-CZ" dirty="0" err="1"/>
              <a:t>und</a:t>
            </a:r>
            <a:r>
              <a:rPr lang="cs-CZ" dirty="0"/>
              <a:t> Prag</a:t>
            </a:r>
          </a:p>
        </p:txBody>
      </p:sp>
      <p:sp>
        <p:nvSpPr>
          <p:cNvPr id="3" name="Podnadpis 2">
            <a:extLst>
              <a:ext uri="{FF2B5EF4-FFF2-40B4-BE49-F238E27FC236}">
                <a16:creationId xmlns:a16="http://schemas.microsoft.com/office/drawing/2014/main" id="{E8D309D7-7387-4FCE-A4E4-C32591F93E1B}"/>
              </a:ext>
            </a:extLst>
          </p:cNvPr>
          <p:cNvSpPr>
            <a:spLocks noGrp="1"/>
          </p:cNvSpPr>
          <p:nvPr>
            <p:ph type="subTitle" idx="1"/>
          </p:nvPr>
        </p:nvSpPr>
        <p:spPr/>
        <p:txBody>
          <a:bodyPr/>
          <a:lstStyle/>
          <a:p>
            <a:r>
              <a:rPr lang="cs-CZ" dirty="0" err="1"/>
              <a:t>Prager</a:t>
            </a:r>
            <a:r>
              <a:rPr lang="cs-CZ" dirty="0"/>
              <a:t> </a:t>
            </a:r>
            <a:r>
              <a:rPr lang="cs-CZ" dirty="0" err="1"/>
              <a:t>deutsche</a:t>
            </a:r>
            <a:r>
              <a:rPr lang="cs-CZ" dirty="0"/>
              <a:t> Literatur 2020</a:t>
            </a:r>
          </a:p>
        </p:txBody>
      </p:sp>
    </p:spTree>
    <p:extLst>
      <p:ext uri="{BB962C8B-B14F-4D97-AF65-F5344CB8AC3E}">
        <p14:creationId xmlns:p14="http://schemas.microsoft.com/office/powerpoint/2010/main" val="31061548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10F9780-233F-4190-BDF5-DD4CC2918E72}"/>
              </a:ext>
            </a:extLst>
          </p:cNvPr>
          <p:cNvSpPr>
            <a:spLocks noGrp="1"/>
          </p:cNvSpPr>
          <p:nvPr>
            <p:ph type="title"/>
          </p:nvPr>
        </p:nvSpPr>
        <p:spPr/>
        <p:txBody>
          <a:bodyPr/>
          <a:lstStyle/>
          <a:p>
            <a:r>
              <a:rPr lang="cs-CZ" dirty="0" err="1"/>
              <a:t>Beschreibung</a:t>
            </a:r>
            <a:r>
              <a:rPr lang="cs-CZ" dirty="0"/>
              <a:t> der </a:t>
            </a:r>
            <a:r>
              <a:rPr lang="cs-CZ" dirty="0" err="1"/>
              <a:t>Stadt</a:t>
            </a:r>
            <a:r>
              <a:rPr lang="cs-CZ" dirty="0"/>
              <a:t> </a:t>
            </a:r>
            <a:r>
              <a:rPr lang="cs-CZ" dirty="0" err="1"/>
              <a:t>als</a:t>
            </a:r>
            <a:r>
              <a:rPr lang="cs-CZ" dirty="0"/>
              <a:t> </a:t>
            </a:r>
            <a:r>
              <a:rPr lang="cs-CZ" dirty="0" err="1"/>
              <a:t>Phantasma</a:t>
            </a:r>
            <a:endParaRPr lang="cs-CZ" dirty="0"/>
          </a:p>
        </p:txBody>
      </p:sp>
      <p:sp>
        <p:nvSpPr>
          <p:cNvPr id="3" name="Zástupný obsah 2">
            <a:extLst>
              <a:ext uri="{FF2B5EF4-FFF2-40B4-BE49-F238E27FC236}">
                <a16:creationId xmlns:a16="http://schemas.microsoft.com/office/drawing/2014/main" id="{98CB4BEF-0239-49D1-9B60-7F1CF8949628}"/>
              </a:ext>
            </a:extLst>
          </p:cNvPr>
          <p:cNvSpPr>
            <a:spLocks noGrp="1"/>
          </p:cNvSpPr>
          <p:nvPr>
            <p:ph idx="1"/>
          </p:nvPr>
        </p:nvSpPr>
        <p:spPr/>
        <p:txBody>
          <a:bodyPr/>
          <a:lstStyle/>
          <a:p>
            <a:r>
              <a:rPr lang="cs-CZ" dirty="0"/>
              <a:t>E</a:t>
            </a:r>
            <a:r>
              <a:rPr lang="de-DE" dirty="0" err="1"/>
              <a:t>kphrasis</a:t>
            </a:r>
            <a:r>
              <a:rPr lang="de-DE" dirty="0"/>
              <a:t> – </a:t>
            </a:r>
            <a:r>
              <a:rPr lang="cs-CZ" dirty="0" err="1"/>
              <a:t>Beschreibung</a:t>
            </a:r>
            <a:r>
              <a:rPr lang="cs-CZ" dirty="0"/>
              <a:t> der </a:t>
            </a:r>
            <a:r>
              <a:rPr lang="cs-CZ" dirty="0" err="1"/>
              <a:t>Stadt</a:t>
            </a:r>
            <a:r>
              <a:rPr lang="cs-CZ" dirty="0"/>
              <a:t> </a:t>
            </a:r>
            <a:r>
              <a:rPr lang="cs-CZ" dirty="0" err="1"/>
              <a:t>als</a:t>
            </a:r>
            <a:r>
              <a:rPr lang="cs-CZ" dirty="0"/>
              <a:t> </a:t>
            </a:r>
            <a:r>
              <a:rPr lang="cs-CZ" dirty="0" err="1"/>
              <a:t>eines</a:t>
            </a:r>
            <a:r>
              <a:rPr lang="cs-CZ" dirty="0"/>
              <a:t> </a:t>
            </a:r>
            <a:r>
              <a:rPr lang="cs-CZ" dirty="0" err="1"/>
              <a:t>Bildes</a:t>
            </a:r>
            <a:r>
              <a:rPr lang="cs-CZ" dirty="0"/>
              <a:t>: der </a:t>
            </a:r>
            <a:r>
              <a:rPr lang="cs-CZ" dirty="0" err="1"/>
              <a:t>Blick</a:t>
            </a:r>
            <a:r>
              <a:rPr lang="cs-CZ" dirty="0"/>
              <a:t> von </a:t>
            </a:r>
            <a:r>
              <a:rPr lang="cs-CZ" dirty="0" err="1"/>
              <a:t>oben</a:t>
            </a:r>
            <a:r>
              <a:rPr lang="cs-CZ" dirty="0"/>
              <a:t>, von </a:t>
            </a:r>
            <a:r>
              <a:rPr lang="cs-CZ" dirty="0" err="1"/>
              <a:t>einem</a:t>
            </a:r>
            <a:r>
              <a:rPr lang="cs-CZ" dirty="0"/>
              <a:t> </a:t>
            </a:r>
            <a:r>
              <a:rPr lang="cs-CZ" dirty="0" err="1"/>
              <a:t>Hügel</a:t>
            </a:r>
            <a:r>
              <a:rPr lang="cs-CZ" dirty="0"/>
              <a:t>, </a:t>
            </a:r>
            <a:r>
              <a:rPr lang="cs-CZ" dirty="0" err="1"/>
              <a:t>aus</a:t>
            </a:r>
            <a:r>
              <a:rPr lang="cs-CZ" dirty="0"/>
              <a:t> der </a:t>
            </a:r>
            <a:r>
              <a:rPr lang="cs-CZ" dirty="0" err="1"/>
              <a:t>Distanz</a:t>
            </a:r>
            <a:r>
              <a:rPr lang="de-DE" dirty="0"/>
              <a:t> </a:t>
            </a:r>
            <a:r>
              <a:rPr lang="cs-CZ" dirty="0"/>
              <a:t>des </a:t>
            </a:r>
            <a:r>
              <a:rPr lang="cs-CZ" dirty="0" err="1"/>
              <a:t>Betrachters</a:t>
            </a:r>
            <a:r>
              <a:rPr lang="cs-CZ" dirty="0"/>
              <a:t> </a:t>
            </a:r>
            <a:r>
              <a:rPr lang="de-DE" dirty="0"/>
              <a:t>(</a:t>
            </a:r>
            <a:r>
              <a:rPr lang="de-DE" dirty="0" err="1"/>
              <a:t>klasi</a:t>
            </a:r>
            <a:r>
              <a:rPr lang="cs-CZ" dirty="0" err="1"/>
              <a:t>sches</a:t>
            </a:r>
            <a:r>
              <a:rPr lang="cs-CZ" dirty="0"/>
              <a:t> </a:t>
            </a:r>
            <a:r>
              <a:rPr lang="cs-CZ" dirty="0" err="1"/>
              <a:t>Beispiel</a:t>
            </a:r>
            <a:r>
              <a:rPr lang="cs-CZ" dirty="0"/>
              <a:t>:</a:t>
            </a:r>
            <a:r>
              <a:rPr lang="de-DE" dirty="0"/>
              <a:t> Hugo – Notre Dame, </a:t>
            </a:r>
            <a:r>
              <a:rPr lang="de-DE" dirty="0" err="1"/>
              <a:t>Tolstoj</a:t>
            </a:r>
            <a:r>
              <a:rPr lang="de-DE" dirty="0"/>
              <a:t> – </a:t>
            </a:r>
            <a:r>
              <a:rPr lang="cs-CZ" dirty="0" err="1"/>
              <a:t>Krieg</a:t>
            </a:r>
            <a:r>
              <a:rPr lang="cs-CZ" dirty="0"/>
              <a:t> </a:t>
            </a:r>
            <a:r>
              <a:rPr lang="cs-CZ" dirty="0" err="1"/>
              <a:t>und</a:t>
            </a:r>
            <a:r>
              <a:rPr lang="cs-CZ" dirty="0"/>
              <a:t> </a:t>
            </a:r>
            <a:r>
              <a:rPr lang="cs-CZ" dirty="0" err="1"/>
              <a:t>Frieden</a:t>
            </a:r>
            <a:r>
              <a:rPr lang="de-DE" dirty="0"/>
              <a:t>, Zola – </a:t>
            </a:r>
            <a:r>
              <a:rPr lang="cs-CZ" dirty="0"/>
              <a:t>Rom</a:t>
            </a:r>
            <a:r>
              <a:rPr lang="de-DE" dirty="0"/>
              <a:t>); </a:t>
            </a:r>
            <a:endParaRPr lang="cs-CZ" dirty="0"/>
          </a:p>
          <a:p>
            <a:r>
              <a:rPr lang="cs-CZ" dirty="0" err="1"/>
              <a:t>bei</a:t>
            </a:r>
            <a:r>
              <a:rPr lang="de-DE" dirty="0"/>
              <a:t> P</a:t>
            </a:r>
            <a:r>
              <a:rPr lang="cs-CZ" dirty="0" err="1"/>
              <a:t>etersburg</a:t>
            </a:r>
            <a:r>
              <a:rPr lang="cs-CZ" dirty="0"/>
              <a:t>, der </a:t>
            </a:r>
            <a:r>
              <a:rPr lang="cs-CZ" dirty="0" err="1"/>
              <a:t>keine</a:t>
            </a:r>
            <a:r>
              <a:rPr lang="cs-CZ" dirty="0"/>
              <a:t> </a:t>
            </a:r>
            <a:r>
              <a:rPr lang="cs-CZ" dirty="0" err="1"/>
              <a:t>Hügel</a:t>
            </a:r>
            <a:r>
              <a:rPr lang="cs-CZ" dirty="0"/>
              <a:t> </a:t>
            </a:r>
            <a:r>
              <a:rPr lang="cs-CZ" dirty="0" err="1"/>
              <a:t>hat</a:t>
            </a:r>
            <a:r>
              <a:rPr lang="cs-CZ" dirty="0"/>
              <a:t>, </a:t>
            </a:r>
            <a:r>
              <a:rPr lang="cs-CZ" dirty="0" err="1"/>
              <a:t>ist</a:t>
            </a:r>
            <a:r>
              <a:rPr lang="cs-CZ" dirty="0"/>
              <a:t> es </a:t>
            </a:r>
            <a:r>
              <a:rPr lang="cs-CZ" dirty="0" err="1"/>
              <a:t>die</a:t>
            </a:r>
            <a:r>
              <a:rPr lang="cs-CZ" dirty="0"/>
              <a:t> </a:t>
            </a:r>
            <a:r>
              <a:rPr lang="cs-CZ" dirty="0" err="1"/>
              <a:t>Pespektivität</a:t>
            </a:r>
            <a:r>
              <a:rPr lang="cs-CZ" dirty="0"/>
              <a:t>, </a:t>
            </a:r>
            <a:r>
              <a:rPr lang="cs-CZ" dirty="0" err="1"/>
              <a:t>die</a:t>
            </a:r>
            <a:r>
              <a:rPr lang="cs-CZ" dirty="0"/>
              <a:t> </a:t>
            </a:r>
            <a:r>
              <a:rPr lang="cs-CZ" dirty="0" err="1"/>
              <a:t>aus</a:t>
            </a:r>
            <a:r>
              <a:rPr lang="cs-CZ" dirty="0"/>
              <a:t> den </a:t>
            </a:r>
            <a:r>
              <a:rPr lang="cs-CZ" dirty="0" err="1"/>
              <a:t>geometrischen</a:t>
            </a:r>
            <a:r>
              <a:rPr lang="cs-CZ" dirty="0"/>
              <a:t> </a:t>
            </a:r>
            <a:r>
              <a:rPr lang="cs-CZ" dirty="0" err="1"/>
              <a:t>Strukturen</a:t>
            </a:r>
            <a:r>
              <a:rPr lang="cs-CZ" dirty="0"/>
              <a:t> </a:t>
            </a:r>
            <a:r>
              <a:rPr lang="cs-CZ" dirty="0" err="1"/>
              <a:t>folgt</a:t>
            </a:r>
            <a:r>
              <a:rPr lang="cs-CZ" dirty="0"/>
              <a:t>, </a:t>
            </a:r>
            <a:r>
              <a:rPr lang="cs-CZ" dirty="0" err="1"/>
              <a:t>aus</a:t>
            </a:r>
            <a:r>
              <a:rPr lang="cs-CZ" dirty="0"/>
              <a:t> dem </a:t>
            </a:r>
            <a:r>
              <a:rPr lang="cs-CZ" dirty="0" err="1"/>
              <a:t>rationalen</a:t>
            </a:r>
            <a:r>
              <a:rPr lang="cs-CZ" dirty="0"/>
              <a:t> </a:t>
            </a:r>
            <a:r>
              <a:rPr lang="cs-CZ" dirty="0" err="1"/>
              <a:t>Plan</a:t>
            </a:r>
            <a:r>
              <a:rPr lang="de-DE" dirty="0"/>
              <a:t> </a:t>
            </a:r>
            <a:r>
              <a:rPr lang="cs-CZ" dirty="0"/>
              <a:t> - von da </a:t>
            </a:r>
            <a:r>
              <a:rPr lang="cs-CZ" dirty="0" err="1"/>
              <a:t>kommt</a:t>
            </a:r>
            <a:r>
              <a:rPr lang="cs-CZ" dirty="0"/>
              <a:t> </a:t>
            </a:r>
            <a:r>
              <a:rPr lang="cs-CZ" dirty="0" err="1"/>
              <a:t>auch</a:t>
            </a:r>
            <a:r>
              <a:rPr lang="cs-CZ" dirty="0"/>
              <a:t> </a:t>
            </a:r>
            <a:r>
              <a:rPr lang="cs-CZ" dirty="0" err="1"/>
              <a:t>die</a:t>
            </a:r>
            <a:r>
              <a:rPr lang="cs-CZ" dirty="0"/>
              <a:t> </a:t>
            </a:r>
            <a:r>
              <a:rPr lang="cs-CZ" dirty="0" err="1"/>
              <a:t>Assoziierung</a:t>
            </a:r>
            <a:r>
              <a:rPr lang="cs-CZ" dirty="0"/>
              <a:t> </a:t>
            </a:r>
            <a:r>
              <a:rPr lang="cs-CZ" dirty="0" err="1"/>
              <a:t>Petersburgs</a:t>
            </a:r>
            <a:r>
              <a:rPr lang="cs-CZ" dirty="0"/>
              <a:t> </a:t>
            </a:r>
            <a:r>
              <a:rPr lang="cs-CZ" dirty="0" err="1"/>
              <a:t>mit</a:t>
            </a:r>
            <a:r>
              <a:rPr lang="cs-CZ" dirty="0"/>
              <a:t> dem </a:t>
            </a:r>
            <a:r>
              <a:rPr lang="cs-CZ" dirty="0" err="1"/>
              <a:t>männlichen</a:t>
            </a:r>
            <a:r>
              <a:rPr lang="cs-CZ" dirty="0"/>
              <a:t> </a:t>
            </a:r>
            <a:r>
              <a:rPr lang="cs-CZ" dirty="0" err="1"/>
              <a:t>Prinzip</a:t>
            </a:r>
            <a:r>
              <a:rPr lang="cs-CZ" dirty="0"/>
              <a:t> </a:t>
            </a:r>
            <a:r>
              <a:rPr lang="cs-CZ" dirty="0" err="1"/>
              <a:t>gegenüber</a:t>
            </a:r>
            <a:r>
              <a:rPr lang="cs-CZ" dirty="0"/>
              <a:t> dem </a:t>
            </a:r>
            <a:r>
              <a:rPr lang="cs-CZ" dirty="0" err="1"/>
              <a:t>weiblichen</a:t>
            </a:r>
            <a:r>
              <a:rPr lang="cs-CZ" dirty="0"/>
              <a:t> </a:t>
            </a:r>
            <a:r>
              <a:rPr lang="cs-CZ" dirty="0" err="1"/>
              <a:t>Prinzip</a:t>
            </a:r>
            <a:r>
              <a:rPr lang="cs-CZ" dirty="0"/>
              <a:t> </a:t>
            </a:r>
            <a:r>
              <a:rPr lang="cs-CZ" dirty="0" err="1"/>
              <a:t>bei</a:t>
            </a:r>
            <a:r>
              <a:rPr lang="cs-CZ" dirty="0"/>
              <a:t> </a:t>
            </a:r>
            <a:r>
              <a:rPr lang="cs-CZ" dirty="0" err="1"/>
              <a:t>Moskau</a:t>
            </a:r>
            <a:r>
              <a:rPr lang="de-DE" dirty="0"/>
              <a:t>).</a:t>
            </a:r>
            <a:endParaRPr lang="cs-CZ" dirty="0"/>
          </a:p>
          <a:p>
            <a:r>
              <a:rPr lang="cs-CZ" dirty="0" err="1"/>
              <a:t>Wie</a:t>
            </a:r>
            <a:r>
              <a:rPr lang="cs-CZ" dirty="0"/>
              <a:t> </a:t>
            </a:r>
            <a:r>
              <a:rPr lang="cs-CZ" dirty="0" err="1"/>
              <a:t>ist</a:t>
            </a:r>
            <a:r>
              <a:rPr lang="cs-CZ" dirty="0"/>
              <a:t> es </a:t>
            </a:r>
            <a:r>
              <a:rPr lang="cs-CZ" dirty="0" err="1"/>
              <a:t>bei</a:t>
            </a:r>
            <a:r>
              <a:rPr lang="cs-CZ" dirty="0"/>
              <a:t> Prag (in </a:t>
            </a:r>
            <a:r>
              <a:rPr lang="cs-CZ" dirty="0" err="1"/>
              <a:t>Kafkas</a:t>
            </a:r>
            <a:r>
              <a:rPr lang="cs-CZ" dirty="0"/>
              <a:t> </a:t>
            </a:r>
            <a:r>
              <a:rPr lang="cs-CZ" dirty="0" err="1"/>
              <a:t>Texten</a:t>
            </a:r>
            <a:r>
              <a:rPr lang="cs-CZ" dirty="0"/>
              <a:t>)?</a:t>
            </a:r>
            <a:r>
              <a:rPr lang="de-DE" dirty="0"/>
              <a:t> </a:t>
            </a:r>
            <a:endParaRPr lang="cs-CZ" dirty="0"/>
          </a:p>
          <a:p>
            <a:endParaRPr lang="cs-CZ" dirty="0"/>
          </a:p>
        </p:txBody>
      </p:sp>
    </p:spTree>
    <p:extLst>
      <p:ext uri="{BB962C8B-B14F-4D97-AF65-F5344CB8AC3E}">
        <p14:creationId xmlns:p14="http://schemas.microsoft.com/office/powerpoint/2010/main" val="17354251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779ECE5-0010-4E6A-8195-6184CE57B94F}"/>
              </a:ext>
            </a:extLst>
          </p:cNvPr>
          <p:cNvSpPr>
            <a:spLocks noGrp="1"/>
          </p:cNvSpPr>
          <p:nvPr>
            <p:ph type="title"/>
          </p:nvPr>
        </p:nvSpPr>
        <p:spPr/>
        <p:txBody>
          <a:bodyPr/>
          <a:lstStyle/>
          <a:p>
            <a:r>
              <a:rPr lang="cs-CZ" dirty="0" err="1"/>
              <a:t>Kafkas</a:t>
            </a:r>
            <a:r>
              <a:rPr lang="cs-CZ" dirty="0"/>
              <a:t> Prag</a:t>
            </a:r>
          </a:p>
        </p:txBody>
      </p:sp>
      <p:sp>
        <p:nvSpPr>
          <p:cNvPr id="3" name="Zástupný symbol pro obsah 2">
            <a:extLst>
              <a:ext uri="{FF2B5EF4-FFF2-40B4-BE49-F238E27FC236}">
                <a16:creationId xmlns:a16="http://schemas.microsoft.com/office/drawing/2014/main" id="{1339CBC9-51A3-4C05-B665-F65FDD30B348}"/>
              </a:ext>
            </a:extLst>
          </p:cNvPr>
          <p:cNvSpPr>
            <a:spLocks noGrp="1"/>
          </p:cNvSpPr>
          <p:nvPr>
            <p:ph idx="1"/>
          </p:nvPr>
        </p:nvSpPr>
        <p:spPr/>
        <p:txBody>
          <a:bodyPr>
            <a:normAutofit fontScale="92500" lnSpcReduction="10000"/>
          </a:bodyPr>
          <a:lstStyle/>
          <a:p>
            <a:r>
              <a:rPr lang="de-DE" dirty="0" err="1"/>
              <a:t>Kroutvor</a:t>
            </a:r>
            <a:r>
              <a:rPr lang="de-DE" dirty="0"/>
              <a:t>:</a:t>
            </a:r>
            <a:endParaRPr lang="cs-CZ" dirty="0"/>
          </a:p>
          <a:p>
            <a:r>
              <a:rPr lang="de-DE" dirty="0"/>
              <a:t>Mythos der toten Städte – </a:t>
            </a:r>
            <a:r>
              <a:rPr lang="cs-CZ" dirty="0" err="1"/>
              <a:t>Städte</a:t>
            </a:r>
            <a:r>
              <a:rPr lang="cs-CZ" dirty="0"/>
              <a:t>, </a:t>
            </a:r>
            <a:r>
              <a:rPr lang="cs-CZ" dirty="0" err="1"/>
              <a:t>die</a:t>
            </a:r>
            <a:r>
              <a:rPr lang="cs-CZ" dirty="0"/>
              <a:t> </a:t>
            </a:r>
            <a:r>
              <a:rPr lang="cs-CZ" dirty="0" err="1"/>
              <a:t>im</a:t>
            </a:r>
            <a:r>
              <a:rPr lang="cs-CZ" dirty="0"/>
              <a:t> </a:t>
            </a:r>
            <a:r>
              <a:rPr lang="cs-CZ" dirty="0" err="1"/>
              <a:t>Schlaf</a:t>
            </a:r>
            <a:r>
              <a:rPr lang="cs-CZ" dirty="0"/>
              <a:t> </a:t>
            </a:r>
            <a:r>
              <a:rPr lang="cs-CZ" dirty="0" err="1"/>
              <a:t>verschwunden</a:t>
            </a:r>
            <a:r>
              <a:rPr lang="cs-CZ" dirty="0"/>
              <a:t> </a:t>
            </a:r>
            <a:r>
              <a:rPr lang="cs-CZ" dirty="0" err="1"/>
              <a:t>sind</a:t>
            </a:r>
            <a:r>
              <a:rPr lang="cs-CZ" dirty="0"/>
              <a:t>, in der </a:t>
            </a:r>
            <a:r>
              <a:rPr lang="cs-CZ" dirty="0" err="1"/>
              <a:t>Vergessenheit</a:t>
            </a:r>
            <a:r>
              <a:rPr lang="cs-CZ" dirty="0"/>
              <a:t> </a:t>
            </a:r>
            <a:r>
              <a:rPr lang="cs-CZ" dirty="0" err="1"/>
              <a:t>im</a:t>
            </a:r>
            <a:r>
              <a:rPr lang="cs-CZ" dirty="0"/>
              <a:t> </a:t>
            </a:r>
            <a:r>
              <a:rPr lang="cs-CZ" dirty="0" err="1"/>
              <a:t>Zusammeng</a:t>
            </a:r>
            <a:r>
              <a:rPr lang="cs-CZ" dirty="0"/>
              <a:t> </a:t>
            </a:r>
            <a:r>
              <a:rPr lang="cs-CZ" dirty="0" err="1"/>
              <a:t>mit</a:t>
            </a:r>
            <a:r>
              <a:rPr lang="cs-CZ" dirty="0"/>
              <a:t> dem </a:t>
            </a:r>
            <a:r>
              <a:rPr lang="cs-CZ" dirty="0" err="1"/>
              <a:t>technischen</a:t>
            </a:r>
            <a:r>
              <a:rPr lang="cs-CZ" dirty="0"/>
              <a:t> </a:t>
            </a:r>
            <a:r>
              <a:rPr lang="cs-CZ" dirty="0" err="1"/>
              <a:t>Fortschritt</a:t>
            </a:r>
            <a:r>
              <a:rPr lang="de-DE" dirty="0"/>
              <a:t>: </a:t>
            </a:r>
            <a:r>
              <a:rPr lang="cs-CZ" dirty="0" err="1"/>
              <a:t>Venedig</a:t>
            </a:r>
            <a:r>
              <a:rPr lang="de-DE" dirty="0"/>
              <a:t>, Ravenna, Toledo, </a:t>
            </a:r>
            <a:r>
              <a:rPr lang="de-DE" dirty="0" err="1"/>
              <a:t>Pet</a:t>
            </a:r>
            <a:r>
              <a:rPr lang="cs-CZ" dirty="0" err="1"/>
              <a:t>ersburg</a:t>
            </a:r>
            <a:r>
              <a:rPr lang="de-DE" dirty="0"/>
              <a:t> – </a:t>
            </a:r>
            <a:r>
              <a:rPr lang="cs-CZ" dirty="0" err="1"/>
              <a:t>Kafkas</a:t>
            </a:r>
            <a:r>
              <a:rPr lang="cs-CZ" dirty="0"/>
              <a:t> Prag</a:t>
            </a:r>
          </a:p>
          <a:p>
            <a:r>
              <a:rPr lang="de-DE" dirty="0" err="1"/>
              <a:t>Pra</a:t>
            </a:r>
            <a:r>
              <a:rPr lang="cs-CZ" dirty="0"/>
              <a:t>g in </a:t>
            </a:r>
            <a:r>
              <a:rPr lang="cs-CZ" dirty="0" err="1"/>
              <a:t>Kafkas</a:t>
            </a:r>
            <a:r>
              <a:rPr lang="cs-CZ" dirty="0"/>
              <a:t> </a:t>
            </a:r>
            <a:r>
              <a:rPr lang="cs-CZ" dirty="0" err="1"/>
              <a:t>Beschreibung</a:t>
            </a:r>
            <a:r>
              <a:rPr lang="cs-CZ" dirty="0"/>
              <a:t> </a:t>
            </a:r>
            <a:r>
              <a:rPr lang="cs-CZ" dirty="0" err="1"/>
              <a:t>einees</a:t>
            </a:r>
            <a:r>
              <a:rPr lang="cs-CZ" dirty="0"/>
              <a:t> </a:t>
            </a:r>
            <a:r>
              <a:rPr lang="cs-CZ" dirty="0" err="1"/>
              <a:t>Kampfes</a:t>
            </a:r>
            <a:r>
              <a:rPr lang="de-DE" dirty="0"/>
              <a:t>: „Kein Wort über das Malerische, lyrische Passagen werden durch Metaphysik ersetzt. Die Stadt ist vollkommen durchgefroren, menschenleer, doch trotzdem faszinierend. Aus Dämmerung und Dunkelheit tauchen die Dominanten auf – der </a:t>
            </a:r>
            <a:r>
              <a:rPr lang="de-DE" dirty="0" err="1"/>
              <a:t>Laurenziberg</a:t>
            </a:r>
            <a:r>
              <a:rPr lang="de-DE" dirty="0"/>
              <a:t>, die Ferdinandstraße, die Moldau, die Schützeninsel, der Kreuzherrenplatz oder die Karlsgasse.“</a:t>
            </a:r>
            <a:endParaRPr lang="cs-CZ" dirty="0"/>
          </a:p>
          <a:p>
            <a:r>
              <a:rPr lang="de-DE" dirty="0"/>
              <a:t>1937 A. Camus </a:t>
            </a:r>
            <a:r>
              <a:rPr lang="cs-CZ" dirty="0"/>
              <a:t>in</a:t>
            </a:r>
            <a:r>
              <a:rPr lang="de-DE" dirty="0"/>
              <a:t> </a:t>
            </a:r>
            <a:r>
              <a:rPr lang="de-DE" dirty="0" err="1"/>
              <a:t>Pra</a:t>
            </a:r>
            <a:r>
              <a:rPr lang="cs-CZ" dirty="0"/>
              <a:t>g → </a:t>
            </a:r>
            <a:r>
              <a:rPr lang="cs-CZ" dirty="0" err="1"/>
              <a:t>Erzählung</a:t>
            </a:r>
            <a:r>
              <a:rPr lang="de-DE" dirty="0"/>
              <a:t>„</a:t>
            </a:r>
            <a:r>
              <a:rPr lang="cs-CZ" dirty="0" err="1"/>
              <a:t>Tod</a:t>
            </a:r>
            <a:r>
              <a:rPr lang="cs-CZ" dirty="0"/>
              <a:t> in der </a:t>
            </a:r>
            <a:r>
              <a:rPr lang="cs-CZ" dirty="0" err="1"/>
              <a:t>Seele</a:t>
            </a:r>
            <a:r>
              <a:rPr lang="de-DE" dirty="0"/>
              <a:t>“</a:t>
            </a:r>
            <a:endParaRPr lang="cs-CZ" dirty="0"/>
          </a:p>
          <a:p>
            <a:endParaRPr lang="cs-CZ" dirty="0"/>
          </a:p>
        </p:txBody>
      </p:sp>
    </p:spTree>
    <p:extLst>
      <p:ext uri="{BB962C8B-B14F-4D97-AF65-F5344CB8AC3E}">
        <p14:creationId xmlns:p14="http://schemas.microsoft.com/office/powerpoint/2010/main" val="28914544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Zástupný obsah 4">
            <a:extLst>
              <a:ext uri="{FF2B5EF4-FFF2-40B4-BE49-F238E27FC236}">
                <a16:creationId xmlns:a16="http://schemas.microsoft.com/office/drawing/2014/main" id="{7098F68B-72DF-46C4-812B-A2199C185868}"/>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12451"/>
          <a:stretch/>
        </p:blipFill>
        <p:spPr>
          <a:xfrm>
            <a:off x="20" y="10"/>
            <a:ext cx="12191980" cy="6857990"/>
          </a:xfrm>
          <a:prstGeom prst="rect">
            <a:avLst/>
          </a:prstGeom>
        </p:spPr>
      </p:pic>
      <p:sp>
        <p:nvSpPr>
          <p:cNvPr id="10" name="Rectangle 9">
            <a:extLst>
              <a:ext uri="{FF2B5EF4-FFF2-40B4-BE49-F238E27FC236}">
                <a16:creationId xmlns:a16="http://schemas.microsoft.com/office/drawing/2014/main" id="{37C89E4B-3C9F-44B9-8B86-D9E3D112D8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20142"/>
            <a:ext cx="12192000" cy="736551"/>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B62B46C7-182D-448C-B8B1-8133A9050F53}"/>
              </a:ext>
            </a:extLst>
          </p:cNvPr>
          <p:cNvSpPr>
            <a:spLocks noGrp="1"/>
          </p:cNvSpPr>
          <p:nvPr>
            <p:ph type="title"/>
          </p:nvPr>
        </p:nvSpPr>
        <p:spPr>
          <a:xfrm>
            <a:off x="523875" y="5317240"/>
            <a:ext cx="11210925" cy="744836"/>
          </a:xfrm>
        </p:spPr>
        <p:txBody>
          <a:bodyPr vert="horz" lIns="91440" tIns="45720" rIns="91440" bIns="45720" rtlCol="0" anchor="ctr">
            <a:normAutofit/>
          </a:bodyPr>
          <a:lstStyle/>
          <a:p>
            <a:pPr algn="ctr"/>
            <a:r>
              <a:rPr lang="en-US" sz="3600">
                <a:solidFill>
                  <a:schemeClr val="tx1">
                    <a:lumMod val="85000"/>
                    <a:lumOff val="15000"/>
                  </a:schemeClr>
                </a:solidFill>
              </a:rPr>
              <a:t>Laurenziberg um 1900</a:t>
            </a:r>
          </a:p>
        </p:txBody>
      </p:sp>
      <p:cxnSp>
        <p:nvCxnSpPr>
          <p:cNvPr id="12" name="Straight Connector 11">
            <a:extLst>
              <a:ext uri="{FF2B5EF4-FFF2-40B4-BE49-F238E27FC236}">
                <a16:creationId xmlns:a16="http://schemas.microsoft.com/office/drawing/2014/main" id="{AA2EAA10-076F-46BD-8F0F-B9A2FB77A8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5241983"/>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D891E407-403B-4764-86C9-33A56D3BCA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34852"/>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0557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2B63300-5BE1-4B23-95FC-17DE63850D05}"/>
              </a:ext>
            </a:extLst>
          </p:cNvPr>
          <p:cNvSpPr>
            <a:spLocks noGrp="1"/>
          </p:cNvSpPr>
          <p:nvPr>
            <p:ph type="title"/>
          </p:nvPr>
        </p:nvSpPr>
        <p:spPr>
          <a:xfrm>
            <a:off x="2209800" y="914737"/>
            <a:ext cx="7772400" cy="1012806"/>
          </a:xfrm>
          <a:solidFill>
            <a:srgbClr val="FFFFFF">
              <a:alpha val="10000"/>
            </a:srgbClr>
          </a:solidFill>
          <a:ln w="25400" cap="sq">
            <a:solidFill>
              <a:schemeClr val="tx1"/>
            </a:solidFill>
            <a:miter lim="800000"/>
          </a:ln>
        </p:spPr>
        <p:txBody>
          <a:bodyPr>
            <a:normAutofit/>
          </a:bodyPr>
          <a:lstStyle/>
          <a:p>
            <a:pPr algn="ctr"/>
            <a:r>
              <a:rPr lang="cs-CZ" sz="2800"/>
              <a:t>Laurenziberg um 1900</a:t>
            </a:r>
          </a:p>
        </p:txBody>
      </p:sp>
      <p:pic>
        <p:nvPicPr>
          <p:cNvPr id="1026" name="Picture 2" descr="Výsledek obrázku pro petřín 1900">
            <a:extLst>
              <a:ext uri="{FF2B5EF4-FFF2-40B4-BE49-F238E27FC236}">
                <a16:creationId xmlns:a16="http://schemas.microsoft.com/office/drawing/2014/main" id="{BDB4F0EE-B963-472E-BD97-07BBB2A6F24F}"/>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97000" y="2517775"/>
            <a:ext cx="2151063" cy="3246438"/>
          </a:xfrm>
          <a:prstGeom prst="rect">
            <a:avLst/>
          </a:prstGeom>
          <a:extLst>
            <a:ext uri="{909E8E84-426E-40DD-AFC4-6F175D3DCCD1}">
              <a14:hiddenFill xmlns:a14="http://schemas.microsoft.com/office/drawing/2010/main">
                <a:solidFill>
                  <a:srgbClr val="FFFFFF"/>
                </a:solidFill>
              </a14:hiddenFill>
            </a:ext>
          </a:extLst>
        </p:spPr>
      </p:pic>
      <p:pic>
        <p:nvPicPr>
          <p:cNvPr id="5" name="Obrázek 4" descr="Obsah obrázku text&#10;&#10;Popis byl vytvořen automaticky">
            <a:extLst>
              <a:ext uri="{FF2B5EF4-FFF2-40B4-BE49-F238E27FC236}">
                <a16:creationId xmlns:a16="http://schemas.microsoft.com/office/drawing/2014/main" id="{99E2111F-3BB1-4852-B6FB-B3ECE7389982}"/>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632200" y="2517775"/>
            <a:ext cx="2014538" cy="3246438"/>
          </a:xfrm>
          <a:prstGeom prst="rect">
            <a:avLst/>
          </a:prstGeom>
        </p:spPr>
      </p:pic>
      <p:pic>
        <p:nvPicPr>
          <p:cNvPr id="7" name="Obrázek 6" descr="Obsah obrázku text&#10;&#10;Popis byl vytvořen automaticky">
            <a:extLst>
              <a:ext uri="{FF2B5EF4-FFF2-40B4-BE49-F238E27FC236}">
                <a16:creationId xmlns:a16="http://schemas.microsoft.com/office/drawing/2014/main" id="{90986AD6-8C54-4ABD-88BB-D0ACEB4986B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29288" y="2517775"/>
            <a:ext cx="5062538" cy="3246438"/>
          </a:xfrm>
          <a:prstGeom prst="rect">
            <a:avLst/>
          </a:prstGeom>
        </p:spPr>
      </p:pic>
    </p:spTree>
    <p:extLst>
      <p:ext uri="{BB962C8B-B14F-4D97-AF65-F5344CB8AC3E}">
        <p14:creationId xmlns:p14="http://schemas.microsoft.com/office/powerpoint/2010/main" val="39087350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Kafka</a:t>
            </a:r>
            <a:r>
              <a:rPr lang="cs-CZ" dirty="0"/>
              <a:t>-</a:t>
            </a:r>
            <a:r>
              <a:rPr lang="cs-CZ" dirty="0" err="1"/>
              <a:t>Denkmäler</a:t>
            </a:r>
            <a:r>
              <a:rPr lang="cs-CZ" dirty="0"/>
              <a:t> in </a:t>
            </a:r>
            <a:r>
              <a:rPr lang="cs-CZ" dirty="0" err="1"/>
              <a:t>Prag</a:t>
            </a:r>
            <a:endParaRPr lang="cs-CZ" dirty="0"/>
          </a:p>
        </p:txBody>
      </p:sp>
      <p:sp>
        <p:nvSpPr>
          <p:cNvPr id="3" name="Zástupný symbol pro obsah 2"/>
          <p:cNvSpPr>
            <a:spLocks noGrp="1"/>
          </p:cNvSpPr>
          <p:nvPr>
            <p:ph idx="1"/>
          </p:nvPr>
        </p:nvSpPr>
        <p:spPr/>
        <p:txBody>
          <a:bodyPr>
            <a:normAutofit fontScale="55000" lnSpcReduction="20000"/>
          </a:bodyPr>
          <a:lstStyle/>
          <a:p>
            <a:r>
              <a:rPr lang="cs-CZ" i="1" dirty="0"/>
              <a:t>Vážení přátelé!</a:t>
            </a:r>
            <a:endParaRPr lang="cs-CZ" dirty="0"/>
          </a:p>
          <a:p>
            <a:r>
              <a:rPr lang="cs-CZ" i="1" dirty="0"/>
              <a:t>Často jsem si během práce na této soše kladl otázku, jakým zvláštním řízením osudu jsem to právě já, kdo má tu neuvěřitelnou čest vytvořit tomuto úžasnému, geniálnímu člověku pomník. V jeho tvorbě byla propojena nepojmenovatelná </a:t>
            </a:r>
            <a:r>
              <a:rPr lang="cs-CZ" b="1" i="1" dirty="0"/>
              <a:t>existenciální hrůza, bizarní absurdní humor i schopnost předpovědět úděsnou budoucnost</a:t>
            </a:r>
            <a:r>
              <a:rPr lang="cs-CZ" i="1" dirty="0"/>
              <a:t>. V celém tom dlouhém období od Kafkovy smrti atmosféra v této zemi, či spíše na tomto území nepřála spisovateli jeho typu i původu. Těm umělcům, kteří skutečně strávili část života v kárných táborech či v procesech a jistě by dokázali stvořit silné a vypovídající dílo věnované spisovatelově památce to nebylo paradoxně právě z těchto důvodů dopřáno. Moje generace není generace kárných táborů, ani procesů. Spíše bych řekl šedého podzámčí. My jsme nebyli v mládí zmámeni vidinou lepšího světa, ani nám nebylo souzeno za cokoliv bojovat. My jsme neznali pravdivou minulost, nevěřili jsme v budoucnost. My jsme žili krutým, sebeironickým utahováním si z přítomnosti! Možná právě proto máme Kafku kdesi hluboko v sobě, často aniž bychom to tušili.</a:t>
            </a:r>
            <a:endParaRPr lang="cs-CZ" dirty="0"/>
          </a:p>
          <a:p>
            <a:r>
              <a:rPr lang="cs-CZ" i="1" dirty="0"/>
              <a:t>Tam někde vidím matný obrys odpovědi na otázku již si kladu v úvodu. Nejsem však naivní, a nemyslím si že právě my jsme Kafku nejlépe pochopili. Tuším že spisovatelův prorocký obraz světa je jako obrovská ledová kra jež se z větší části skrývá pod hladinou a my ji nazíráme pouze plošně z jednoho úhlu. Každé pootočení kry, či naopak náš pohyb může dát vzniknout jiné, odlišné formě hrůzné reality jež je prozatím našim očím skryta. Často se jí nedá ubránit, náhle vystoupí z hlubin a zahltí celý náš obzor až působí jako jediná viditelná a nepřemožitelná temná síla. Musíme však vždy věřit, že kdesi pod ní se skrývá člověk jenž tím že ji zřetelně pojmenuje napomůže alespoň nepatrně jejímu vždy bohužel pouze přechodnému pádu. A tímto člověkem Kafka jednoznačně byl. Možná že tento pomník bude právě tím barometrem, jehož existence bude určovat charakter společnosti. Nesmíme zapomenout na tu skutečnost, že jiná, než demokratická společnost by nikdy nesouhlasila s jeho vznikem.</a:t>
            </a:r>
            <a:endParaRPr lang="cs-CZ" dirty="0"/>
          </a:p>
          <a:p>
            <a:r>
              <a:rPr lang="cs-CZ" dirty="0"/>
              <a:t>Jaroslav </a:t>
            </a:r>
            <a:r>
              <a:rPr lang="cs-CZ" dirty="0" err="1"/>
              <a:t>Róna</a:t>
            </a:r>
            <a:r>
              <a:rPr lang="cs-CZ" dirty="0"/>
              <a:t> v Praze 19. 11. 2003</a:t>
            </a:r>
          </a:p>
          <a:p>
            <a:endParaRPr lang="cs-CZ" dirty="0"/>
          </a:p>
        </p:txBody>
      </p:sp>
    </p:spTree>
    <p:extLst>
      <p:ext uri="{BB962C8B-B14F-4D97-AF65-F5344CB8AC3E}">
        <p14:creationId xmlns:p14="http://schemas.microsoft.com/office/powerpoint/2010/main" val="23136321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Kafka </a:t>
            </a:r>
            <a:r>
              <a:rPr lang="cs-CZ" dirty="0" err="1"/>
              <a:t>im</a:t>
            </a:r>
            <a:r>
              <a:rPr lang="cs-CZ" dirty="0"/>
              <a:t> </a:t>
            </a:r>
            <a:r>
              <a:rPr lang="cs-CZ" dirty="0" err="1"/>
              <a:t>heutigen</a:t>
            </a:r>
            <a:r>
              <a:rPr lang="cs-CZ" dirty="0"/>
              <a:t> Prag</a:t>
            </a:r>
          </a:p>
        </p:txBody>
      </p:sp>
      <p:pic>
        <p:nvPicPr>
          <p:cNvPr id="4" name="Zástupný symbol pro obsah 3" descr="327px-Kafka_statue_Prague.jpg"/>
          <p:cNvPicPr>
            <a:picLocks noGrp="1" noChangeAspect="1"/>
          </p:cNvPicPr>
          <p:nvPr>
            <p:ph idx="1"/>
          </p:nvPr>
        </p:nvPicPr>
        <p:blipFill>
          <a:blip r:embed="rId2" cstate="print"/>
          <a:stretch>
            <a:fillRect/>
          </a:stretch>
        </p:blipFill>
        <p:spPr>
          <a:xfrm>
            <a:off x="838200" y="1841292"/>
            <a:ext cx="2592288" cy="4740637"/>
          </a:xfrm>
        </p:spPr>
      </p:pic>
      <p:pic>
        <p:nvPicPr>
          <p:cNvPr id="6" name="Obrázek 5" descr="Obsah obrázku exteriér, obloha, budova, osoba&#10;&#10;Popis vygenerován s velmi vysokou mírou spolehlivosti">
            <a:extLst>
              <a:ext uri="{FF2B5EF4-FFF2-40B4-BE49-F238E27FC236}">
                <a16:creationId xmlns:a16="http://schemas.microsoft.com/office/drawing/2014/main" id="{B04130BD-585F-46D4-A688-D0ADA6CD89F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1607" y="1507425"/>
            <a:ext cx="7898860" cy="5265908"/>
          </a:xfrm>
          <a:prstGeom prst="rect">
            <a:avLst/>
          </a:prstGeom>
        </p:spPr>
      </p:pic>
    </p:spTree>
    <p:extLst>
      <p:ext uri="{BB962C8B-B14F-4D97-AF65-F5344CB8AC3E}">
        <p14:creationId xmlns:p14="http://schemas.microsoft.com/office/powerpoint/2010/main" val="14854440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a:t>Kommerzialisierung</a:t>
            </a:r>
            <a:r>
              <a:rPr lang="cs-CZ" dirty="0"/>
              <a:t> der </a:t>
            </a:r>
            <a:r>
              <a:rPr lang="cs-CZ" dirty="0" err="1"/>
              <a:t>Prager</a:t>
            </a:r>
            <a:r>
              <a:rPr lang="cs-CZ" dirty="0"/>
              <a:t> </a:t>
            </a:r>
            <a:r>
              <a:rPr lang="cs-CZ" dirty="0" err="1"/>
              <a:t>deutschen</a:t>
            </a:r>
            <a:r>
              <a:rPr lang="cs-CZ" dirty="0"/>
              <a:t> Literatur</a:t>
            </a:r>
          </a:p>
        </p:txBody>
      </p:sp>
      <p:pic>
        <p:nvPicPr>
          <p:cNvPr id="4" name="Zástupný symbol pro obsah 3" descr="kafkatriko2.jpg"/>
          <p:cNvPicPr>
            <a:picLocks noGrp="1" noChangeAspect="1"/>
          </p:cNvPicPr>
          <p:nvPr>
            <p:ph idx="1"/>
          </p:nvPr>
        </p:nvPicPr>
        <p:blipFill>
          <a:blip r:embed="rId2" cstate="print"/>
          <a:stretch>
            <a:fillRect/>
          </a:stretch>
        </p:blipFill>
        <p:spPr>
          <a:xfrm>
            <a:off x="1524001" y="1772817"/>
            <a:ext cx="2599729" cy="3906697"/>
          </a:xfrm>
        </p:spPr>
      </p:pic>
      <p:pic>
        <p:nvPicPr>
          <p:cNvPr id="6" name="Obrázek 5" descr="kafkatriko3.jpg"/>
          <p:cNvPicPr>
            <a:picLocks noChangeAspect="1"/>
          </p:cNvPicPr>
          <p:nvPr/>
        </p:nvPicPr>
        <p:blipFill>
          <a:blip r:embed="rId3" cstate="print"/>
          <a:stretch>
            <a:fillRect/>
          </a:stretch>
        </p:blipFill>
        <p:spPr>
          <a:xfrm>
            <a:off x="4295800" y="1700808"/>
            <a:ext cx="4797152" cy="4797152"/>
          </a:xfrm>
          <a:prstGeom prst="rect">
            <a:avLst/>
          </a:prstGeom>
        </p:spPr>
      </p:pic>
    </p:spTree>
    <p:extLst>
      <p:ext uri="{BB962C8B-B14F-4D97-AF65-F5344CB8AC3E}">
        <p14:creationId xmlns:p14="http://schemas.microsoft.com/office/powerpoint/2010/main" val="19599353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216CAF6-E8C9-4480-8167-8DBC733D4DA0}"/>
              </a:ext>
            </a:extLst>
          </p:cNvPr>
          <p:cNvSpPr>
            <a:spLocks noGrp="1"/>
          </p:cNvSpPr>
          <p:nvPr>
            <p:ph type="title"/>
          </p:nvPr>
        </p:nvSpPr>
        <p:spPr/>
        <p:txBody>
          <a:bodyPr/>
          <a:lstStyle/>
          <a:p>
            <a:r>
              <a:rPr lang="cs-CZ" dirty="0" err="1"/>
              <a:t>Beschreibung</a:t>
            </a:r>
            <a:r>
              <a:rPr lang="cs-CZ" dirty="0"/>
              <a:t> </a:t>
            </a:r>
            <a:r>
              <a:rPr lang="cs-CZ" dirty="0" err="1"/>
              <a:t>eines</a:t>
            </a:r>
            <a:r>
              <a:rPr lang="cs-CZ" dirty="0"/>
              <a:t> </a:t>
            </a:r>
            <a:r>
              <a:rPr lang="cs-CZ" dirty="0" err="1"/>
              <a:t>Kampfes</a:t>
            </a:r>
            <a:endParaRPr lang="cs-CZ" dirty="0"/>
          </a:p>
        </p:txBody>
      </p:sp>
      <p:sp>
        <p:nvSpPr>
          <p:cNvPr id="3" name="Zástupný symbol pro obsah 2">
            <a:extLst>
              <a:ext uri="{FF2B5EF4-FFF2-40B4-BE49-F238E27FC236}">
                <a16:creationId xmlns:a16="http://schemas.microsoft.com/office/drawing/2014/main" id="{D20A9F84-5368-4AF9-BE96-D3A111161069}"/>
              </a:ext>
            </a:extLst>
          </p:cNvPr>
          <p:cNvSpPr>
            <a:spLocks noGrp="1"/>
          </p:cNvSpPr>
          <p:nvPr>
            <p:ph idx="1"/>
          </p:nvPr>
        </p:nvSpPr>
        <p:spPr/>
        <p:txBody>
          <a:bodyPr>
            <a:normAutofit fontScale="77500" lnSpcReduction="20000"/>
          </a:bodyPr>
          <a:lstStyle/>
          <a:p>
            <a:r>
              <a:rPr lang="cs-CZ" dirty="0" err="1"/>
              <a:t>Beschreibung</a:t>
            </a:r>
            <a:r>
              <a:rPr lang="cs-CZ" dirty="0"/>
              <a:t> </a:t>
            </a:r>
            <a:r>
              <a:rPr lang="cs-CZ" dirty="0" err="1"/>
              <a:t>eines</a:t>
            </a:r>
            <a:r>
              <a:rPr lang="cs-CZ" dirty="0"/>
              <a:t> </a:t>
            </a:r>
            <a:r>
              <a:rPr lang="cs-CZ" dirty="0" err="1"/>
              <a:t>Kampfes</a:t>
            </a:r>
            <a:endParaRPr lang="cs-CZ" dirty="0"/>
          </a:p>
          <a:p>
            <a:r>
              <a:rPr lang="cs-CZ" dirty="0" err="1"/>
              <a:t>Fassung</a:t>
            </a:r>
            <a:r>
              <a:rPr lang="cs-CZ" dirty="0"/>
              <a:t> A 1904-7, </a:t>
            </a:r>
            <a:r>
              <a:rPr lang="cs-CZ" dirty="0" err="1"/>
              <a:t>Fassung</a:t>
            </a:r>
            <a:r>
              <a:rPr lang="cs-CZ" dirty="0"/>
              <a:t> B 1909-1911</a:t>
            </a:r>
          </a:p>
          <a:p>
            <a:r>
              <a:rPr lang="cs-CZ" dirty="0"/>
              <a:t>Motto </a:t>
            </a:r>
            <a:r>
              <a:rPr lang="cs-CZ" dirty="0" err="1"/>
              <a:t>stammt</a:t>
            </a:r>
            <a:r>
              <a:rPr lang="cs-CZ" dirty="0"/>
              <a:t> </a:t>
            </a:r>
            <a:r>
              <a:rPr lang="cs-CZ" dirty="0" err="1"/>
              <a:t>aus</a:t>
            </a:r>
            <a:r>
              <a:rPr lang="cs-CZ" dirty="0"/>
              <a:t> </a:t>
            </a:r>
            <a:r>
              <a:rPr lang="cs-CZ" dirty="0" err="1"/>
              <a:t>einem</a:t>
            </a:r>
            <a:r>
              <a:rPr lang="cs-CZ" dirty="0"/>
              <a:t> </a:t>
            </a:r>
            <a:r>
              <a:rPr lang="cs-CZ" dirty="0" err="1"/>
              <a:t>Gedicht</a:t>
            </a:r>
            <a:r>
              <a:rPr lang="cs-CZ" dirty="0"/>
              <a:t> von Franz Kafka. Er </a:t>
            </a:r>
            <a:r>
              <a:rPr lang="cs-CZ" dirty="0" err="1"/>
              <a:t>selber</a:t>
            </a:r>
            <a:r>
              <a:rPr lang="cs-CZ" dirty="0"/>
              <a:t> </a:t>
            </a:r>
            <a:r>
              <a:rPr lang="cs-CZ" dirty="0" err="1"/>
              <a:t>zitiert</a:t>
            </a:r>
            <a:r>
              <a:rPr lang="cs-CZ" dirty="0"/>
              <a:t> </a:t>
            </a:r>
            <a:r>
              <a:rPr lang="cs-CZ" dirty="0" err="1"/>
              <a:t>das</a:t>
            </a:r>
            <a:r>
              <a:rPr lang="cs-CZ" dirty="0"/>
              <a:t> </a:t>
            </a:r>
            <a:r>
              <a:rPr lang="cs-CZ" dirty="0" err="1"/>
              <a:t>Gedicht</a:t>
            </a:r>
            <a:r>
              <a:rPr lang="cs-CZ" dirty="0"/>
              <a:t> </a:t>
            </a:r>
            <a:r>
              <a:rPr lang="cs-CZ" dirty="0" err="1"/>
              <a:t>vollständig</a:t>
            </a:r>
            <a:r>
              <a:rPr lang="cs-CZ" dirty="0"/>
              <a:t> </a:t>
            </a:r>
            <a:r>
              <a:rPr lang="cs-CZ" dirty="0" err="1"/>
              <a:t>im</a:t>
            </a:r>
            <a:r>
              <a:rPr lang="cs-CZ" dirty="0"/>
              <a:t> </a:t>
            </a:r>
            <a:r>
              <a:rPr lang="cs-CZ" dirty="0" err="1"/>
              <a:t>Brief</a:t>
            </a:r>
            <a:r>
              <a:rPr lang="cs-CZ" dirty="0"/>
              <a:t> </a:t>
            </a:r>
            <a:r>
              <a:rPr lang="cs-CZ" dirty="0" err="1"/>
              <a:t>an</a:t>
            </a:r>
            <a:r>
              <a:rPr lang="cs-CZ" dirty="0"/>
              <a:t>  Hedwiga </a:t>
            </a:r>
            <a:r>
              <a:rPr lang="cs-CZ" dirty="0" err="1"/>
              <a:t>Weiler</a:t>
            </a:r>
            <a:r>
              <a:rPr lang="cs-CZ" dirty="0"/>
              <a:t> </a:t>
            </a:r>
            <a:r>
              <a:rPr lang="cs-CZ" dirty="0" err="1"/>
              <a:t>vom</a:t>
            </a:r>
            <a:r>
              <a:rPr lang="cs-CZ" dirty="0"/>
              <a:t> 29. 8. 1907:</a:t>
            </a:r>
          </a:p>
          <a:p>
            <a:r>
              <a:rPr lang="cs-CZ" dirty="0"/>
              <a:t>In der </a:t>
            </a:r>
            <a:r>
              <a:rPr lang="cs-CZ" dirty="0" err="1"/>
              <a:t>abendlichen</a:t>
            </a:r>
            <a:r>
              <a:rPr lang="cs-CZ" dirty="0"/>
              <a:t> </a:t>
            </a:r>
            <a:r>
              <a:rPr lang="cs-CZ" dirty="0" err="1"/>
              <a:t>Sonne</a:t>
            </a:r>
            <a:br>
              <a:rPr lang="cs-CZ" dirty="0"/>
            </a:br>
            <a:r>
              <a:rPr lang="cs-CZ" dirty="0" err="1"/>
              <a:t>sitzen</a:t>
            </a:r>
            <a:r>
              <a:rPr lang="cs-CZ" dirty="0"/>
              <a:t> </a:t>
            </a:r>
            <a:r>
              <a:rPr lang="cs-CZ" dirty="0" err="1"/>
              <a:t>wir</a:t>
            </a:r>
            <a:r>
              <a:rPr lang="cs-CZ" dirty="0"/>
              <a:t> </a:t>
            </a:r>
            <a:r>
              <a:rPr lang="cs-CZ" dirty="0" err="1"/>
              <a:t>gebeugten</a:t>
            </a:r>
            <a:r>
              <a:rPr lang="cs-CZ" dirty="0"/>
              <a:t> </a:t>
            </a:r>
            <a:r>
              <a:rPr lang="cs-CZ" dirty="0" err="1"/>
              <a:t>Rückens</a:t>
            </a:r>
            <a:br>
              <a:rPr lang="cs-CZ" dirty="0"/>
            </a:br>
            <a:r>
              <a:rPr lang="cs-CZ" dirty="0" err="1"/>
              <a:t>auf</a:t>
            </a:r>
            <a:r>
              <a:rPr lang="cs-CZ" dirty="0"/>
              <a:t> den </a:t>
            </a:r>
            <a:r>
              <a:rPr lang="cs-CZ" dirty="0" err="1"/>
              <a:t>Bänken</a:t>
            </a:r>
            <a:r>
              <a:rPr lang="cs-CZ" dirty="0"/>
              <a:t> in dem </a:t>
            </a:r>
            <a:r>
              <a:rPr lang="cs-CZ" dirty="0" err="1"/>
              <a:t>Grünen</a:t>
            </a:r>
            <a:r>
              <a:rPr lang="cs-CZ" dirty="0"/>
              <a:t>.</a:t>
            </a:r>
            <a:br>
              <a:rPr lang="cs-CZ" dirty="0"/>
            </a:br>
            <a:r>
              <a:rPr lang="cs-CZ" dirty="0" err="1"/>
              <a:t>Unsere</a:t>
            </a:r>
            <a:r>
              <a:rPr lang="cs-CZ" dirty="0"/>
              <a:t> </a:t>
            </a:r>
            <a:r>
              <a:rPr lang="cs-CZ" dirty="0" err="1"/>
              <a:t>Arme</a:t>
            </a:r>
            <a:r>
              <a:rPr lang="cs-CZ" dirty="0"/>
              <a:t> </a:t>
            </a:r>
            <a:r>
              <a:rPr lang="cs-CZ" dirty="0" err="1"/>
              <a:t>hängen</a:t>
            </a:r>
            <a:r>
              <a:rPr lang="cs-CZ" dirty="0"/>
              <a:t> </a:t>
            </a:r>
            <a:r>
              <a:rPr lang="cs-CZ" dirty="0" err="1"/>
              <a:t>nieder</a:t>
            </a:r>
            <a:r>
              <a:rPr lang="cs-CZ" dirty="0"/>
              <a:t>,</a:t>
            </a:r>
            <a:br>
              <a:rPr lang="cs-CZ" dirty="0"/>
            </a:br>
            <a:r>
              <a:rPr lang="cs-CZ" dirty="0" err="1"/>
              <a:t>unsere</a:t>
            </a:r>
            <a:r>
              <a:rPr lang="cs-CZ" dirty="0"/>
              <a:t> </a:t>
            </a:r>
            <a:r>
              <a:rPr lang="cs-CZ" dirty="0" err="1"/>
              <a:t>Augen</a:t>
            </a:r>
            <a:r>
              <a:rPr lang="cs-CZ" dirty="0"/>
              <a:t> </a:t>
            </a:r>
            <a:r>
              <a:rPr lang="cs-CZ" dirty="0" err="1"/>
              <a:t>blinzeln</a:t>
            </a:r>
            <a:r>
              <a:rPr lang="cs-CZ" dirty="0"/>
              <a:t> </a:t>
            </a:r>
            <a:r>
              <a:rPr lang="cs-CZ" dirty="0" err="1"/>
              <a:t>traurig</a:t>
            </a:r>
            <a:r>
              <a:rPr lang="cs-CZ" dirty="0"/>
              <a:t>.</a:t>
            </a:r>
            <a:br>
              <a:rPr lang="cs-CZ" dirty="0"/>
            </a:br>
            <a:endParaRPr lang="cs-CZ" dirty="0"/>
          </a:p>
          <a:p>
            <a:r>
              <a:rPr lang="cs-CZ" dirty="0" err="1"/>
              <a:t>Und</a:t>
            </a:r>
            <a:r>
              <a:rPr lang="cs-CZ" dirty="0"/>
              <a:t> </a:t>
            </a:r>
            <a:r>
              <a:rPr lang="cs-CZ" dirty="0" err="1"/>
              <a:t>die</a:t>
            </a:r>
            <a:r>
              <a:rPr lang="cs-CZ" dirty="0"/>
              <a:t> </a:t>
            </a:r>
            <a:r>
              <a:rPr lang="cs-CZ" dirty="0" err="1"/>
              <a:t>Menschen</a:t>
            </a:r>
            <a:r>
              <a:rPr lang="cs-CZ" dirty="0"/>
              <a:t> </a:t>
            </a:r>
            <a:r>
              <a:rPr lang="cs-CZ" dirty="0" err="1"/>
              <a:t>gehn</a:t>
            </a:r>
            <a:r>
              <a:rPr lang="cs-CZ" dirty="0"/>
              <a:t> in </a:t>
            </a:r>
            <a:r>
              <a:rPr lang="cs-CZ" dirty="0" err="1"/>
              <a:t>Kleidern</a:t>
            </a:r>
            <a:br>
              <a:rPr lang="cs-CZ" dirty="0"/>
            </a:br>
            <a:r>
              <a:rPr lang="cs-CZ" dirty="0" err="1"/>
              <a:t>schwankend</a:t>
            </a:r>
            <a:r>
              <a:rPr lang="cs-CZ" dirty="0"/>
              <a:t> </a:t>
            </a:r>
            <a:r>
              <a:rPr lang="cs-CZ" dirty="0" err="1"/>
              <a:t>auf</a:t>
            </a:r>
            <a:r>
              <a:rPr lang="cs-CZ" dirty="0"/>
              <a:t> dem </a:t>
            </a:r>
            <a:r>
              <a:rPr lang="cs-CZ" dirty="0" err="1"/>
              <a:t>Kies</a:t>
            </a:r>
            <a:r>
              <a:rPr lang="cs-CZ" dirty="0"/>
              <a:t> </a:t>
            </a:r>
            <a:r>
              <a:rPr lang="cs-CZ" dirty="0" err="1"/>
              <a:t>spazieren</a:t>
            </a:r>
            <a:br>
              <a:rPr lang="cs-CZ" dirty="0"/>
            </a:br>
            <a:r>
              <a:rPr lang="cs-CZ" dirty="0" err="1"/>
              <a:t>unter</a:t>
            </a:r>
            <a:r>
              <a:rPr lang="cs-CZ" dirty="0"/>
              <a:t> </a:t>
            </a:r>
            <a:r>
              <a:rPr lang="cs-CZ" dirty="0" err="1"/>
              <a:t>diesem</a:t>
            </a:r>
            <a:r>
              <a:rPr lang="cs-CZ" dirty="0"/>
              <a:t> </a:t>
            </a:r>
            <a:r>
              <a:rPr lang="cs-CZ" dirty="0" err="1"/>
              <a:t>grossen</a:t>
            </a:r>
            <a:r>
              <a:rPr lang="cs-CZ" dirty="0"/>
              <a:t> </a:t>
            </a:r>
            <a:r>
              <a:rPr lang="cs-CZ" dirty="0" err="1"/>
              <a:t>Himmel</a:t>
            </a:r>
            <a:r>
              <a:rPr lang="cs-CZ" dirty="0"/>
              <a:t>,</a:t>
            </a:r>
            <a:br>
              <a:rPr lang="cs-CZ" dirty="0"/>
            </a:br>
            <a:r>
              <a:rPr lang="cs-CZ" dirty="0"/>
              <a:t>der von </a:t>
            </a:r>
            <a:r>
              <a:rPr lang="cs-CZ" dirty="0" err="1"/>
              <a:t>Hügeln</a:t>
            </a:r>
            <a:r>
              <a:rPr lang="cs-CZ" dirty="0"/>
              <a:t> in der </a:t>
            </a:r>
            <a:r>
              <a:rPr lang="cs-CZ" dirty="0" err="1"/>
              <a:t>Ferne</a:t>
            </a:r>
            <a:endParaRPr lang="cs-CZ" dirty="0"/>
          </a:p>
          <a:p>
            <a:pPr marL="0" indent="0">
              <a:buNone/>
            </a:pPr>
            <a:r>
              <a:rPr lang="cs-CZ" dirty="0"/>
              <a:t>    </a:t>
            </a:r>
            <a:r>
              <a:rPr lang="cs-CZ" dirty="0" err="1"/>
              <a:t>sich</a:t>
            </a:r>
            <a:r>
              <a:rPr lang="cs-CZ" dirty="0"/>
              <a:t> </a:t>
            </a:r>
            <a:r>
              <a:rPr lang="cs-CZ" dirty="0" err="1"/>
              <a:t>zu</a:t>
            </a:r>
            <a:r>
              <a:rPr lang="cs-CZ" dirty="0"/>
              <a:t> </a:t>
            </a:r>
            <a:r>
              <a:rPr lang="cs-CZ" dirty="0" err="1"/>
              <a:t>fernen</a:t>
            </a:r>
            <a:r>
              <a:rPr lang="cs-CZ" dirty="0"/>
              <a:t> </a:t>
            </a:r>
            <a:r>
              <a:rPr lang="cs-CZ" dirty="0" err="1"/>
              <a:t>Hügeln</a:t>
            </a:r>
            <a:r>
              <a:rPr lang="cs-CZ" dirty="0"/>
              <a:t> </a:t>
            </a:r>
            <a:r>
              <a:rPr lang="cs-CZ" dirty="0" err="1"/>
              <a:t>breitet</a:t>
            </a:r>
            <a:r>
              <a:rPr lang="cs-CZ" dirty="0"/>
              <a:t>.</a:t>
            </a:r>
          </a:p>
        </p:txBody>
      </p:sp>
    </p:spTree>
    <p:extLst>
      <p:ext uri="{BB962C8B-B14F-4D97-AF65-F5344CB8AC3E}">
        <p14:creationId xmlns:p14="http://schemas.microsoft.com/office/powerpoint/2010/main" val="14064333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70AFFA2-004E-4E8B-8953-9933E1203594}"/>
              </a:ext>
            </a:extLst>
          </p:cNvPr>
          <p:cNvSpPr>
            <a:spLocks noGrp="1"/>
          </p:cNvSpPr>
          <p:nvPr>
            <p:ph type="title"/>
          </p:nvPr>
        </p:nvSpPr>
        <p:spPr/>
        <p:txBody>
          <a:bodyPr/>
          <a:lstStyle/>
          <a:p>
            <a:r>
              <a:rPr lang="cs-CZ" dirty="0" err="1"/>
              <a:t>Beschreibung</a:t>
            </a:r>
            <a:r>
              <a:rPr lang="cs-CZ" dirty="0"/>
              <a:t> </a:t>
            </a:r>
            <a:r>
              <a:rPr lang="cs-CZ" dirty="0" err="1"/>
              <a:t>eines</a:t>
            </a:r>
            <a:r>
              <a:rPr lang="cs-CZ" dirty="0"/>
              <a:t> </a:t>
            </a:r>
            <a:r>
              <a:rPr lang="cs-CZ" dirty="0" err="1"/>
              <a:t>Kampfes</a:t>
            </a:r>
            <a:endParaRPr lang="cs-CZ" dirty="0"/>
          </a:p>
        </p:txBody>
      </p:sp>
      <p:sp>
        <p:nvSpPr>
          <p:cNvPr id="3" name="Zástupný symbol pro obsah 2">
            <a:extLst>
              <a:ext uri="{FF2B5EF4-FFF2-40B4-BE49-F238E27FC236}">
                <a16:creationId xmlns:a16="http://schemas.microsoft.com/office/drawing/2014/main" id="{6DA5D6C5-FD1C-4606-AD1E-8DD3E2F556B7}"/>
              </a:ext>
            </a:extLst>
          </p:cNvPr>
          <p:cNvSpPr>
            <a:spLocks noGrp="1"/>
          </p:cNvSpPr>
          <p:nvPr>
            <p:ph idx="1"/>
          </p:nvPr>
        </p:nvSpPr>
        <p:spPr/>
        <p:txBody>
          <a:bodyPr>
            <a:normAutofit/>
          </a:bodyPr>
          <a:lstStyle/>
          <a:p>
            <a:r>
              <a:rPr lang="cs-CZ" dirty="0" err="1"/>
              <a:t>Wer</a:t>
            </a:r>
            <a:r>
              <a:rPr lang="cs-CZ" dirty="0"/>
              <a:t> </a:t>
            </a:r>
            <a:r>
              <a:rPr lang="cs-CZ" dirty="0" err="1"/>
              <a:t>ist</a:t>
            </a:r>
            <a:r>
              <a:rPr lang="cs-CZ" dirty="0"/>
              <a:t> der </a:t>
            </a:r>
            <a:r>
              <a:rPr lang="cs-CZ" dirty="0" err="1"/>
              <a:t>Andere</a:t>
            </a:r>
            <a:endParaRPr lang="cs-CZ" dirty="0"/>
          </a:p>
          <a:p>
            <a:r>
              <a:rPr lang="cs-CZ" dirty="0" err="1"/>
              <a:t>Realer</a:t>
            </a:r>
            <a:r>
              <a:rPr lang="cs-CZ" dirty="0"/>
              <a:t> </a:t>
            </a:r>
            <a:r>
              <a:rPr lang="cs-CZ" dirty="0" err="1"/>
              <a:t>Weg</a:t>
            </a:r>
            <a:r>
              <a:rPr lang="cs-CZ" dirty="0"/>
              <a:t>?</a:t>
            </a:r>
          </a:p>
          <a:p>
            <a:r>
              <a:rPr lang="cs-CZ" dirty="0"/>
              <a:t>Kafka </a:t>
            </a:r>
            <a:r>
              <a:rPr lang="cs-CZ" dirty="0" err="1"/>
              <a:t>und</a:t>
            </a:r>
            <a:r>
              <a:rPr lang="cs-CZ" dirty="0"/>
              <a:t> </a:t>
            </a:r>
            <a:r>
              <a:rPr lang="cs-CZ" dirty="0" err="1"/>
              <a:t>Laurenziberg</a:t>
            </a:r>
            <a:r>
              <a:rPr lang="cs-CZ" dirty="0"/>
              <a:t>, Kafka, der </a:t>
            </a:r>
            <a:r>
              <a:rPr lang="cs-CZ" dirty="0" err="1"/>
              <a:t>Spaziergänger</a:t>
            </a:r>
            <a:endParaRPr lang="cs-CZ" dirty="0"/>
          </a:p>
          <a:p>
            <a:r>
              <a:rPr lang="cs-CZ" dirty="0"/>
              <a:t>Die </a:t>
            </a:r>
            <a:r>
              <a:rPr lang="cs-CZ" dirty="0" err="1"/>
              <a:t>Macht</a:t>
            </a:r>
            <a:r>
              <a:rPr lang="cs-CZ" dirty="0"/>
              <a:t> der </a:t>
            </a:r>
            <a:r>
              <a:rPr lang="cs-CZ" dirty="0" err="1"/>
              <a:t>Nacht</a:t>
            </a:r>
            <a:r>
              <a:rPr lang="cs-CZ" dirty="0"/>
              <a:t> – Mond der </a:t>
            </a:r>
            <a:r>
              <a:rPr lang="cs-CZ" dirty="0" err="1"/>
              <a:t>Träumer</a:t>
            </a:r>
            <a:r>
              <a:rPr lang="cs-CZ" dirty="0"/>
              <a:t> – </a:t>
            </a:r>
            <a:r>
              <a:rPr lang="cs-CZ" dirty="0" err="1"/>
              <a:t>was</a:t>
            </a:r>
            <a:r>
              <a:rPr lang="cs-CZ" dirty="0"/>
              <a:t> </a:t>
            </a:r>
            <a:r>
              <a:rPr lang="cs-CZ" dirty="0" err="1"/>
              <a:t>ist</a:t>
            </a:r>
            <a:r>
              <a:rPr lang="cs-CZ" dirty="0"/>
              <a:t> </a:t>
            </a:r>
            <a:r>
              <a:rPr lang="cs-CZ" dirty="0" err="1"/>
              <a:t>real</a:t>
            </a:r>
            <a:r>
              <a:rPr lang="cs-CZ" dirty="0"/>
              <a:t>?</a:t>
            </a:r>
          </a:p>
          <a:p>
            <a:r>
              <a:rPr lang="cs-CZ" dirty="0" err="1"/>
              <a:t>Atmen</a:t>
            </a:r>
            <a:r>
              <a:rPr lang="cs-CZ" dirty="0"/>
              <a:t>?</a:t>
            </a:r>
          </a:p>
          <a:p>
            <a:r>
              <a:rPr lang="de-DE" dirty="0"/>
              <a:t>Ich sprang durch die Gassen wie ein betrunkener Läufer stampfend durch Luft</a:t>
            </a:r>
            <a:endParaRPr lang="cs-CZ" dirty="0"/>
          </a:p>
          <a:p>
            <a:r>
              <a:rPr lang="cs-CZ" dirty="0" err="1"/>
              <a:t>Sprache</a:t>
            </a:r>
            <a:r>
              <a:rPr lang="cs-CZ" dirty="0"/>
              <a:t>?</a:t>
            </a:r>
          </a:p>
          <a:p>
            <a:endParaRPr lang="cs-CZ" dirty="0"/>
          </a:p>
        </p:txBody>
      </p:sp>
    </p:spTree>
    <p:extLst>
      <p:ext uri="{BB962C8B-B14F-4D97-AF65-F5344CB8AC3E}">
        <p14:creationId xmlns:p14="http://schemas.microsoft.com/office/powerpoint/2010/main" val="38833869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39348B6-6010-4CD9-94D7-53EDE8A94264}"/>
              </a:ext>
            </a:extLst>
          </p:cNvPr>
          <p:cNvSpPr>
            <a:spLocks noGrp="1"/>
          </p:cNvSpPr>
          <p:nvPr>
            <p:ph type="title"/>
          </p:nvPr>
        </p:nvSpPr>
        <p:spPr/>
        <p:txBody>
          <a:bodyPr/>
          <a:lstStyle/>
          <a:p>
            <a:r>
              <a:rPr lang="cs-CZ" dirty="0" err="1"/>
              <a:t>Das</a:t>
            </a:r>
            <a:r>
              <a:rPr lang="cs-CZ" dirty="0"/>
              <a:t> </a:t>
            </a:r>
            <a:r>
              <a:rPr lang="cs-CZ" dirty="0" err="1"/>
              <a:t>Stadtwappen</a:t>
            </a:r>
            <a:r>
              <a:rPr lang="cs-CZ" dirty="0"/>
              <a:t> </a:t>
            </a:r>
            <a:r>
              <a:rPr lang="cs-CZ" dirty="0" err="1"/>
              <a:t>als</a:t>
            </a:r>
            <a:r>
              <a:rPr lang="cs-CZ" dirty="0"/>
              <a:t> </a:t>
            </a:r>
            <a:r>
              <a:rPr lang="cs-CZ" dirty="0" err="1"/>
              <a:t>Pragtext</a:t>
            </a:r>
            <a:r>
              <a:rPr lang="cs-CZ" dirty="0"/>
              <a:t>?</a:t>
            </a:r>
          </a:p>
        </p:txBody>
      </p:sp>
      <p:sp>
        <p:nvSpPr>
          <p:cNvPr id="3" name="Zástupný symbol pro obsah 2">
            <a:extLst>
              <a:ext uri="{FF2B5EF4-FFF2-40B4-BE49-F238E27FC236}">
                <a16:creationId xmlns:a16="http://schemas.microsoft.com/office/drawing/2014/main" id="{8FFCD004-6DD2-40ED-B9D1-166216EC9C92}"/>
              </a:ext>
            </a:extLst>
          </p:cNvPr>
          <p:cNvSpPr>
            <a:spLocks noGrp="1"/>
          </p:cNvSpPr>
          <p:nvPr>
            <p:ph idx="1"/>
          </p:nvPr>
        </p:nvSpPr>
        <p:spPr/>
        <p:txBody>
          <a:bodyPr/>
          <a:lstStyle/>
          <a:p>
            <a:r>
              <a:rPr lang="de-DE" dirty="0"/>
              <a:t>Die Faust reiht sich nur in die lange Reihe der Umdeutungen ein: Sie trägt ein Schwert, eigentlich ein Symbol für die erfolgreiche Verteidigung Prags. Bei Kafka jedoch ist die Faust leer und symbolisiert die Zerstörung der eigenen Stadt in „5 aufeinanderfolgenden Schlägen</a:t>
            </a:r>
            <a:endParaRPr lang="cs-CZ" dirty="0"/>
          </a:p>
        </p:txBody>
      </p:sp>
      <p:pic>
        <p:nvPicPr>
          <p:cNvPr id="5" name="Obrázek 4">
            <a:extLst>
              <a:ext uri="{FF2B5EF4-FFF2-40B4-BE49-F238E27FC236}">
                <a16:creationId xmlns:a16="http://schemas.microsoft.com/office/drawing/2014/main" id="{BC7BD03A-FCD3-4C18-85A5-850D13CEE03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95162" y="3429000"/>
            <a:ext cx="3355163" cy="3992644"/>
          </a:xfrm>
          <a:prstGeom prst="rect">
            <a:avLst/>
          </a:prstGeom>
        </p:spPr>
      </p:pic>
    </p:spTree>
    <p:extLst>
      <p:ext uri="{BB962C8B-B14F-4D97-AF65-F5344CB8AC3E}">
        <p14:creationId xmlns:p14="http://schemas.microsoft.com/office/powerpoint/2010/main" val="3933991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Kafka </a:t>
            </a:r>
            <a:r>
              <a:rPr lang="cs-CZ" dirty="0" err="1"/>
              <a:t>und</a:t>
            </a:r>
            <a:r>
              <a:rPr lang="cs-CZ" dirty="0"/>
              <a:t> </a:t>
            </a:r>
            <a:r>
              <a:rPr lang="cs-CZ" dirty="0" err="1"/>
              <a:t>Prag</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a:t>Hroch:  „Promítnutí národa do prostoru se v 19. století stalo jakousi všeobecnou kulturní potřebou, nejprve u státních národů, ale záhy také v masové fázi národních hnutí ... Národní prostor byl chápán jako domov a měl proto své kvalitativní charakteristiky jako národní krajina… ideálem bylo spojení státní a kulturní hranice, uvnitř níž žije jednotný národ – odtud snaha o ovládnutí celého prostoru Čech Čechy, a zejména jejich centra – Prahy – národní a národovecká hnutí, Sokol apod. </a:t>
            </a:r>
          </a:p>
          <a:p>
            <a:r>
              <a:rPr lang="cs-CZ" dirty="0"/>
              <a:t>(Die </a:t>
            </a:r>
            <a:r>
              <a:rPr lang="cs-CZ" dirty="0" err="1"/>
              <a:t>Projektion</a:t>
            </a:r>
            <a:r>
              <a:rPr lang="cs-CZ" dirty="0"/>
              <a:t> der </a:t>
            </a:r>
            <a:r>
              <a:rPr lang="cs-CZ" dirty="0" err="1"/>
              <a:t>Nation</a:t>
            </a:r>
            <a:r>
              <a:rPr lang="cs-CZ" dirty="0"/>
              <a:t> in den </a:t>
            </a:r>
            <a:r>
              <a:rPr lang="cs-CZ" dirty="0" err="1"/>
              <a:t>Raum</a:t>
            </a:r>
            <a:r>
              <a:rPr lang="cs-CZ" dirty="0"/>
              <a:t> </a:t>
            </a:r>
            <a:r>
              <a:rPr lang="cs-CZ" dirty="0" err="1"/>
              <a:t>wurde</a:t>
            </a:r>
            <a:r>
              <a:rPr lang="cs-CZ" dirty="0"/>
              <a:t> </a:t>
            </a:r>
            <a:r>
              <a:rPr lang="cs-CZ" dirty="0" err="1"/>
              <a:t>im</a:t>
            </a:r>
            <a:r>
              <a:rPr lang="cs-CZ" dirty="0"/>
              <a:t> 19. </a:t>
            </a:r>
            <a:r>
              <a:rPr lang="cs-CZ" dirty="0" err="1"/>
              <a:t>Jh</a:t>
            </a:r>
            <a:r>
              <a:rPr lang="cs-CZ" dirty="0"/>
              <a:t>. </a:t>
            </a:r>
            <a:r>
              <a:rPr lang="cs-CZ" dirty="0" err="1"/>
              <a:t>zum</a:t>
            </a:r>
            <a:r>
              <a:rPr lang="cs-CZ" dirty="0"/>
              <a:t> </a:t>
            </a:r>
            <a:r>
              <a:rPr lang="cs-CZ" dirty="0" err="1"/>
              <a:t>Kulturbedarf</a:t>
            </a:r>
            <a:r>
              <a:rPr lang="cs-CZ" dirty="0"/>
              <a:t> </a:t>
            </a:r>
            <a:r>
              <a:rPr lang="cs-CZ" dirty="0" err="1"/>
              <a:t>zuerst</a:t>
            </a:r>
            <a:r>
              <a:rPr lang="cs-CZ" dirty="0"/>
              <a:t> </a:t>
            </a:r>
            <a:r>
              <a:rPr lang="cs-CZ" dirty="0" err="1"/>
              <a:t>bei</a:t>
            </a:r>
            <a:r>
              <a:rPr lang="cs-CZ" dirty="0"/>
              <a:t> den </a:t>
            </a:r>
            <a:r>
              <a:rPr lang="cs-CZ" dirty="0" err="1"/>
              <a:t>Staatsnationen</a:t>
            </a:r>
            <a:r>
              <a:rPr lang="cs-CZ" dirty="0"/>
              <a:t>, </a:t>
            </a:r>
            <a:r>
              <a:rPr lang="cs-CZ" dirty="0" err="1"/>
              <a:t>aber</a:t>
            </a:r>
            <a:r>
              <a:rPr lang="cs-CZ" dirty="0"/>
              <a:t> </a:t>
            </a:r>
            <a:r>
              <a:rPr lang="cs-CZ" dirty="0" err="1"/>
              <a:t>sehr</a:t>
            </a:r>
            <a:r>
              <a:rPr lang="cs-CZ" dirty="0"/>
              <a:t> </a:t>
            </a:r>
            <a:r>
              <a:rPr lang="cs-CZ" dirty="0" err="1"/>
              <a:t>früh</a:t>
            </a:r>
            <a:r>
              <a:rPr lang="cs-CZ" dirty="0"/>
              <a:t> </a:t>
            </a:r>
            <a:r>
              <a:rPr lang="cs-CZ" dirty="0" err="1"/>
              <a:t>auch</a:t>
            </a:r>
            <a:r>
              <a:rPr lang="cs-CZ" dirty="0"/>
              <a:t> in der </a:t>
            </a:r>
            <a:r>
              <a:rPr lang="cs-CZ" dirty="0" err="1"/>
              <a:t>massenhaften</a:t>
            </a:r>
            <a:r>
              <a:rPr lang="cs-CZ" dirty="0"/>
              <a:t> </a:t>
            </a:r>
            <a:r>
              <a:rPr lang="cs-CZ" dirty="0" err="1"/>
              <a:t>Phase</a:t>
            </a:r>
            <a:r>
              <a:rPr lang="cs-CZ" dirty="0"/>
              <a:t> der </a:t>
            </a:r>
            <a:r>
              <a:rPr lang="cs-CZ" dirty="0" err="1"/>
              <a:t>nationalen</a:t>
            </a:r>
            <a:r>
              <a:rPr lang="cs-CZ" dirty="0"/>
              <a:t> </a:t>
            </a:r>
            <a:r>
              <a:rPr lang="cs-CZ" dirty="0" err="1"/>
              <a:t>Bewegungen</a:t>
            </a:r>
            <a:r>
              <a:rPr lang="cs-CZ" dirty="0"/>
              <a:t>. Der </a:t>
            </a:r>
            <a:r>
              <a:rPr lang="cs-CZ" dirty="0" err="1"/>
              <a:t>nationale</a:t>
            </a:r>
            <a:r>
              <a:rPr lang="cs-CZ" dirty="0"/>
              <a:t> </a:t>
            </a:r>
            <a:r>
              <a:rPr lang="cs-CZ" dirty="0" err="1"/>
              <a:t>Raum</a:t>
            </a:r>
            <a:r>
              <a:rPr lang="cs-CZ" dirty="0"/>
              <a:t> </a:t>
            </a:r>
            <a:r>
              <a:rPr lang="cs-CZ" dirty="0" err="1"/>
              <a:t>hatte</a:t>
            </a:r>
            <a:r>
              <a:rPr lang="cs-CZ" dirty="0"/>
              <a:t> </a:t>
            </a:r>
            <a:r>
              <a:rPr lang="cs-CZ" dirty="0" err="1"/>
              <a:t>deswegen</a:t>
            </a:r>
            <a:r>
              <a:rPr lang="cs-CZ" dirty="0"/>
              <a:t> </a:t>
            </a:r>
            <a:r>
              <a:rPr lang="cs-CZ" dirty="0" err="1"/>
              <a:t>seine</a:t>
            </a:r>
            <a:r>
              <a:rPr lang="cs-CZ" dirty="0"/>
              <a:t> </a:t>
            </a:r>
            <a:r>
              <a:rPr lang="cs-CZ" dirty="0" err="1"/>
              <a:t>charakteristische</a:t>
            </a:r>
            <a:r>
              <a:rPr lang="cs-CZ" dirty="0"/>
              <a:t> </a:t>
            </a:r>
            <a:r>
              <a:rPr lang="cs-CZ" dirty="0" err="1"/>
              <a:t>Qualitäten</a:t>
            </a:r>
            <a:r>
              <a:rPr lang="cs-CZ" dirty="0"/>
              <a:t>, </a:t>
            </a:r>
            <a:r>
              <a:rPr lang="cs-CZ" dirty="0" err="1"/>
              <a:t>ähnlich</a:t>
            </a:r>
            <a:r>
              <a:rPr lang="cs-CZ" dirty="0"/>
              <a:t> </a:t>
            </a:r>
            <a:r>
              <a:rPr lang="cs-CZ" dirty="0" err="1"/>
              <a:t>wie</a:t>
            </a:r>
            <a:r>
              <a:rPr lang="cs-CZ" dirty="0"/>
              <a:t> </a:t>
            </a:r>
            <a:r>
              <a:rPr lang="cs-CZ" dirty="0" err="1"/>
              <a:t>die</a:t>
            </a:r>
            <a:r>
              <a:rPr lang="cs-CZ" dirty="0"/>
              <a:t> </a:t>
            </a:r>
            <a:r>
              <a:rPr lang="cs-CZ" dirty="0" err="1"/>
              <a:t>nationale</a:t>
            </a:r>
            <a:r>
              <a:rPr lang="cs-CZ" dirty="0"/>
              <a:t> </a:t>
            </a:r>
            <a:r>
              <a:rPr lang="cs-CZ" dirty="0" err="1"/>
              <a:t>Landschaft</a:t>
            </a:r>
            <a:r>
              <a:rPr lang="cs-CZ" dirty="0"/>
              <a:t>… </a:t>
            </a:r>
            <a:r>
              <a:rPr lang="cs-CZ" dirty="0" err="1"/>
              <a:t>Zum</a:t>
            </a:r>
            <a:r>
              <a:rPr lang="cs-CZ" dirty="0"/>
              <a:t> </a:t>
            </a:r>
            <a:r>
              <a:rPr lang="cs-CZ" dirty="0" err="1"/>
              <a:t>Ideal</a:t>
            </a:r>
            <a:r>
              <a:rPr lang="cs-CZ" dirty="0"/>
              <a:t> </a:t>
            </a:r>
            <a:r>
              <a:rPr lang="cs-CZ" dirty="0" err="1"/>
              <a:t>wurde</a:t>
            </a:r>
            <a:r>
              <a:rPr lang="cs-CZ" dirty="0"/>
              <a:t> </a:t>
            </a:r>
            <a:r>
              <a:rPr lang="cs-CZ" dirty="0" err="1"/>
              <a:t>die</a:t>
            </a:r>
            <a:r>
              <a:rPr lang="cs-CZ" dirty="0"/>
              <a:t> </a:t>
            </a:r>
            <a:r>
              <a:rPr lang="cs-CZ" dirty="0" err="1"/>
              <a:t>Verbindung</a:t>
            </a:r>
            <a:r>
              <a:rPr lang="cs-CZ" dirty="0"/>
              <a:t> der </a:t>
            </a:r>
            <a:r>
              <a:rPr lang="cs-CZ" dirty="0" err="1"/>
              <a:t>nationalen</a:t>
            </a:r>
            <a:r>
              <a:rPr lang="cs-CZ" dirty="0"/>
              <a:t> </a:t>
            </a:r>
            <a:r>
              <a:rPr lang="cs-CZ" dirty="0" err="1"/>
              <a:t>und</a:t>
            </a:r>
            <a:r>
              <a:rPr lang="cs-CZ" dirty="0"/>
              <a:t> der </a:t>
            </a:r>
            <a:r>
              <a:rPr lang="cs-CZ" dirty="0" err="1"/>
              <a:t>kulturellen</a:t>
            </a:r>
            <a:r>
              <a:rPr lang="cs-CZ" dirty="0"/>
              <a:t> </a:t>
            </a:r>
            <a:r>
              <a:rPr lang="cs-CZ" dirty="0" err="1"/>
              <a:t>Grenze</a:t>
            </a:r>
            <a:r>
              <a:rPr lang="cs-CZ" dirty="0"/>
              <a:t>, in der </a:t>
            </a:r>
            <a:r>
              <a:rPr lang="cs-CZ" dirty="0" err="1"/>
              <a:t>eine</a:t>
            </a:r>
            <a:r>
              <a:rPr lang="cs-CZ" dirty="0"/>
              <a:t> </a:t>
            </a:r>
            <a:r>
              <a:rPr lang="cs-CZ" dirty="0" err="1"/>
              <a:t>einheitliche</a:t>
            </a:r>
            <a:r>
              <a:rPr lang="cs-CZ" dirty="0"/>
              <a:t> </a:t>
            </a:r>
            <a:r>
              <a:rPr lang="cs-CZ" dirty="0" err="1"/>
              <a:t>Nation</a:t>
            </a:r>
            <a:r>
              <a:rPr lang="cs-CZ" dirty="0"/>
              <a:t> </a:t>
            </a:r>
            <a:r>
              <a:rPr lang="cs-CZ" dirty="0" err="1"/>
              <a:t>lebt</a:t>
            </a:r>
            <a:r>
              <a:rPr lang="cs-CZ" dirty="0"/>
              <a:t> – </a:t>
            </a:r>
            <a:r>
              <a:rPr lang="cs-CZ" dirty="0" err="1"/>
              <a:t>hierher</a:t>
            </a:r>
            <a:r>
              <a:rPr lang="cs-CZ" dirty="0"/>
              <a:t> </a:t>
            </a:r>
            <a:r>
              <a:rPr lang="cs-CZ" dirty="0" err="1"/>
              <a:t>kommt</a:t>
            </a:r>
            <a:r>
              <a:rPr lang="cs-CZ" dirty="0"/>
              <a:t> </a:t>
            </a:r>
            <a:r>
              <a:rPr lang="cs-CZ" dirty="0" err="1"/>
              <a:t>auch</a:t>
            </a:r>
            <a:r>
              <a:rPr lang="cs-CZ" dirty="0"/>
              <a:t> </a:t>
            </a:r>
            <a:r>
              <a:rPr lang="cs-CZ" dirty="0" err="1"/>
              <a:t>die</a:t>
            </a:r>
            <a:r>
              <a:rPr lang="cs-CZ" dirty="0"/>
              <a:t> </a:t>
            </a:r>
            <a:r>
              <a:rPr lang="cs-CZ" dirty="0" err="1"/>
              <a:t>Bemühung</a:t>
            </a:r>
            <a:r>
              <a:rPr lang="cs-CZ" dirty="0"/>
              <a:t> um </a:t>
            </a:r>
            <a:r>
              <a:rPr lang="cs-CZ" dirty="0" err="1"/>
              <a:t>die</a:t>
            </a:r>
            <a:r>
              <a:rPr lang="cs-CZ" dirty="0"/>
              <a:t> </a:t>
            </a:r>
            <a:r>
              <a:rPr lang="cs-CZ" dirty="0" err="1"/>
              <a:t>Einnahme</a:t>
            </a:r>
            <a:r>
              <a:rPr lang="cs-CZ" dirty="0"/>
              <a:t> von </a:t>
            </a:r>
            <a:r>
              <a:rPr lang="cs-CZ" dirty="0" err="1"/>
              <a:t>Böhmen</a:t>
            </a:r>
            <a:r>
              <a:rPr lang="cs-CZ" dirty="0"/>
              <a:t> durch </a:t>
            </a:r>
            <a:r>
              <a:rPr lang="cs-CZ" dirty="0" err="1"/>
              <a:t>die</a:t>
            </a:r>
            <a:r>
              <a:rPr lang="cs-CZ" dirty="0"/>
              <a:t> </a:t>
            </a:r>
            <a:r>
              <a:rPr lang="cs-CZ" dirty="0" err="1"/>
              <a:t>Tschechen</a:t>
            </a:r>
            <a:r>
              <a:rPr lang="cs-CZ" dirty="0"/>
              <a:t>, vor </a:t>
            </a:r>
            <a:r>
              <a:rPr lang="cs-CZ" dirty="0" err="1"/>
              <a:t>allem</a:t>
            </a:r>
            <a:r>
              <a:rPr lang="cs-CZ" dirty="0"/>
              <a:t> in </a:t>
            </a:r>
            <a:r>
              <a:rPr lang="cs-CZ" dirty="0" err="1"/>
              <a:t>ihrem</a:t>
            </a:r>
            <a:r>
              <a:rPr lang="cs-CZ" dirty="0"/>
              <a:t> </a:t>
            </a:r>
            <a:r>
              <a:rPr lang="cs-CZ" dirty="0" err="1"/>
              <a:t>Zentrum</a:t>
            </a:r>
            <a:r>
              <a:rPr lang="cs-CZ" dirty="0"/>
              <a:t> – Prag, </a:t>
            </a:r>
            <a:r>
              <a:rPr lang="cs-CZ" dirty="0" err="1"/>
              <a:t>daher</a:t>
            </a:r>
            <a:r>
              <a:rPr lang="cs-CZ" dirty="0"/>
              <a:t> </a:t>
            </a:r>
            <a:r>
              <a:rPr lang="cs-CZ" dirty="0" err="1"/>
              <a:t>auch</a:t>
            </a:r>
            <a:r>
              <a:rPr lang="cs-CZ" dirty="0"/>
              <a:t> </a:t>
            </a:r>
            <a:r>
              <a:rPr lang="cs-CZ" dirty="0" err="1"/>
              <a:t>die</a:t>
            </a:r>
            <a:r>
              <a:rPr lang="cs-CZ" dirty="0"/>
              <a:t> </a:t>
            </a:r>
            <a:r>
              <a:rPr lang="cs-CZ" dirty="0" err="1"/>
              <a:t>nationalen</a:t>
            </a:r>
            <a:r>
              <a:rPr lang="cs-CZ" dirty="0"/>
              <a:t> </a:t>
            </a:r>
            <a:r>
              <a:rPr lang="cs-CZ" dirty="0" err="1"/>
              <a:t>und</a:t>
            </a:r>
            <a:r>
              <a:rPr lang="cs-CZ" dirty="0"/>
              <a:t> </a:t>
            </a:r>
            <a:r>
              <a:rPr lang="cs-CZ" dirty="0" err="1"/>
              <a:t>völkischen</a:t>
            </a:r>
            <a:r>
              <a:rPr lang="cs-CZ" dirty="0"/>
              <a:t> </a:t>
            </a:r>
            <a:r>
              <a:rPr lang="cs-CZ" dirty="0" err="1"/>
              <a:t>Bewegung</a:t>
            </a:r>
            <a:r>
              <a:rPr lang="cs-CZ" dirty="0"/>
              <a:t>, </a:t>
            </a:r>
            <a:r>
              <a:rPr lang="cs-CZ" dirty="0" err="1"/>
              <a:t>wir</a:t>
            </a:r>
            <a:r>
              <a:rPr lang="cs-CZ" dirty="0"/>
              <a:t> </a:t>
            </a:r>
            <a:r>
              <a:rPr lang="cs-CZ" dirty="0" err="1"/>
              <a:t>etwa</a:t>
            </a:r>
            <a:r>
              <a:rPr lang="cs-CZ" dirty="0"/>
              <a:t> Sokol u- Ä. (</a:t>
            </a:r>
          </a:p>
          <a:p>
            <a:endParaRPr lang="cs-CZ" dirty="0"/>
          </a:p>
          <a:p>
            <a:endParaRPr lang="cs-CZ" dirty="0"/>
          </a:p>
          <a:p>
            <a:endParaRPr lang="cs-CZ" dirty="0"/>
          </a:p>
          <a:p>
            <a:endParaRPr lang="cs-CZ" dirty="0"/>
          </a:p>
        </p:txBody>
      </p:sp>
    </p:spTree>
    <p:extLst>
      <p:ext uri="{BB962C8B-B14F-4D97-AF65-F5344CB8AC3E}">
        <p14:creationId xmlns:p14="http://schemas.microsoft.com/office/powerpoint/2010/main" val="39049039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793650B-38F5-430D-B3D3-E68124ED1DF4}"/>
              </a:ext>
            </a:extLst>
          </p:cNvPr>
          <p:cNvSpPr>
            <a:spLocks noGrp="1"/>
          </p:cNvSpPr>
          <p:nvPr>
            <p:ph type="title"/>
          </p:nvPr>
        </p:nvSpPr>
        <p:spPr/>
        <p:txBody>
          <a:bodyPr/>
          <a:lstStyle/>
          <a:p>
            <a:r>
              <a:rPr lang="cs-CZ" dirty="0" err="1"/>
              <a:t>Das</a:t>
            </a:r>
            <a:r>
              <a:rPr lang="cs-CZ" dirty="0"/>
              <a:t> </a:t>
            </a:r>
            <a:r>
              <a:rPr lang="cs-CZ" dirty="0" err="1"/>
              <a:t>Stadtwappen</a:t>
            </a:r>
            <a:endParaRPr lang="cs-CZ" dirty="0"/>
          </a:p>
        </p:txBody>
      </p:sp>
      <p:sp>
        <p:nvSpPr>
          <p:cNvPr id="3" name="Zástupný symbol pro obsah 2">
            <a:extLst>
              <a:ext uri="{FF2B5EF4-FFF2-40B4-BE49-F238E27FC236}">
                <a16:creationId xmlns:a16="http://schemas.microsoft.com/office/drawing/2014/main" id="{BFF60D58-4391-437E-9B4E-388C0F769DCD}"/>
              </a:ext>
            </a:extLst>
          </p:cNvPr>
          <p:cNvSpPr>
            <a:spLocks noGrp="1"/>
          </p:cNvSpPr>
          <p:nvPr>
            <p:ph idx="1"/>
          </p:nvPr>
        </p:nvSpPr>
        <p:spPr/>
        <p:txBody>
          <a:bodyPr>
            <a:normAutofit fontScale="85000" lnSpcReduction="20000"/>
          </a:bodyPr>
          <a:lstStyle/>
          <a:p>
            <a:r>
              <a:rPr lang="cs-CZ" dirty="0"/>
              <a:t>Babel oder Prag?</a:t>
            </a:r>
          </a:p>
          <a:p>
            <a:r>
              <a:rPr lang="cs-CZ" dirty="0" err="1"/>
              <a:t>Dolmetscher</a:t>
            </a:r>
            <a:r>
              <a:rPr lang="cs-CZ" dirty="0"/>
              <a:t> vor dem Bau?</a:t>
            </a:r>
          </a:p>
          <a:p>
            <a:r>
              <a:rPr lang="cs-CZ" dirty="0" err="1"/>
              <a:t>Stadtwappen</a:t>
            </a:r>
            <a:r>
              <a:rPr lang="cs-CZ" dirty="0"/>
              <a:t> </a:t>
            </a:r>
            <a:r>
              <a:rPr lang="cs-CZ" dirty="0" err="1"/>
              <a:t>und</a:t>
            </a:r>
            <a:r>
              <a:rPr lang="cs-CZ" dirty="0"/>
              <a:t> Der Bau </a:t>
            </a:r>
            <a:r>
              <a:rPr lang="cs-CZ" dirty="0" err="1"/>
              <a:t>und</a:t>
            </a:r>
            <a:r>
              <a:rPr lang="cs-CZ" dirty="0"/>
              <a:t> </a:t>
            </a:r>
            <a:r>
              <a:rPr lang="cs-CZ" dirty="0" err="1"/>
              <a:t>Beim</a:t>
            </a:r>
            <a:r>
              <a:rPr lang="cs-CZ" dirty="0"/>
              <a:t> Bau der </a:t>
            </a:r>
            <a:r>
              <a:rPr lang="cs-CZ" dirty="0" err="1"/>
              <a:t>chinesischen</a:t>
            </a:r>
            <a:r>
              <a:rPr lang="cs-CZ" dirty="0"/>
              <a:t> Mauer – </a:t>
            </a:r>
            <a:r>
              <a:rPr lang="cs-CZ" dirty="0" err="1"/>
              <a:t>Metaphern</a:t>
            </a:r>
            <a:r>
              <a:rPr lang="cs-CZ" dirty="0"/>
              <a:t> des </a:t>
            </a:r>
            <a:r>
              <a:rPr lang="cs-CZ" dirty="0" err="1"/>
              <a:t>Bauens</a:t>
            </a:r>
            <a:r>
              <a:rPr lang="cs-CZ" dirty="0"/>
              <a:t> </a:t>
            </a:r>
            <a:r>
              <a:rPr lang="cs-CZ" dirty="0" err="1"/>
              <a:t>bei</a:t>
            </a:r>
            <a:r>
              <a:rPr lang="cs-CZ" dirty="0"/>
              <a:t> Kafka</a:t>
            </a:r>
          </a:p>
          <a:p>
            <a:r>
              <a:rPr lang="cs-CZ" dirty="0" err="1"/>
              <a:t>Das</a:t>
            </a:r>
            <a:r>
              <a:rPr lang="cs-CZ" dirty="0"/>
              <a:t> </a:t>
            </a:r>
            <a:r>
              <a:rPr lang="cs-CZ" dirty="0" err="1"/>
              <a:t>Wesentlichste</a:t>
            </a:r>
            <a:r>
              <a:rPr lang="cs-CZ" dirty="0"/>
              <a:t> der </a:t>
            </a:r>
            <a:r>
              <a:rPr lang="cs-CZ" dirty="0" err="1"/>
              <a:t>Gedanke</a:t>
            </a:r>
            <a:r>
              <a:rPr lang="cs-CZ" dirty="0"/>
              <a:t>, </a:t>
            </a:r>
            <a:r>
              <a:rPr lang="cs-CZ" dirty="0" err="1"/>
              <a:t>die</a:t>
            </a:r>
            <a:r>
              <a:rPr lang="cs-CZ" dirty="0"/>
              <a:t> </a:t>
            </a:r>
            <a:r>
              <a:rPr lang="cs-CZ" dirty="0" err="1"/>
              <a:t>Vorstellung</a:t>
            </a:r>
            <a:endParaRPr lang="cs-CZ" dirty="0"/>
          </a:p>
          <a:p>
            <a:r>
              <a:rPr lang="cs-CZ" dirty="0"/>
              <a:t>Die </a:t>
            </a:r>
            <a:r>
              <a:rPr lang="cs-CZ" dirty="0" err="1"/>
              <a:t>Beendung</a:t>
            </a:r>
            <a:r>
              <a:rPr lang="cs-CZ" dirty="0"/>
              <a:t> </a:t>
            </a:r>
            <a:r>
              <a:rPr lang="cs-CZ" dirty="0" err="1"/>
              <a:t>ist</a:t>
            </a:r>
            <a:r>
              <a:rPr lang="cs-CZ" dirty="0"/>
              <a:t> </a:t>
            </a:r>
            <a:r>
              <a:rPr lang="cs-CZ" dirty="0" err="1"/>
              <a:t>nicht</a:t>
            </a:r>
            <a:r>
              <a:rPr lang="cs-CZ" dirty="0"/>
              <a:t> </a:t>
            </a:r>
            <a:r>
              <a:rPr lang="cs-CZ" dirty="0" err="1"/>
              <a:t>wichtig</a:t>
            </a:r>
            <a:r>
              <a:rPr lang="cs-CZ" dirty="0"/>
              <a:t> – </a:t>
            </a:r>
            <a:r>
              <a:rPr lang="cs-CZ" dirty="0" err="1"/>
              <a:t>Moderne</a:t>
            </a:r>
            <a:endParaRPr lang="cs-CZ" dirty="0"/>
          </a:p>
          <a:p>
            <a:r>
              <a:rPr lang="cs-CZ" dirty="0"/>
              <a:t>Kampf </a:t>
            </a:r>
            <a:r>
              <a:rPr lang="cs-CZ" dirty="0" err="1"/>
              <a:t>als</a:t>
            </a:r>
            <a:r>
              <a:rPr lang="cs-CZ" dirty="0"/>
              <a:t> </a:t>
            </a:r>
            <a:r>
              <a:rPr lang="cs-CZ" dirty="0" err="1"/>
              <a:t>Lebensform</a:t>
            </a:r>
            <a:r>
              <a:rPr lang="cs-CZ" dirty="0"/>
              <a:t> –Nietzsche?</a:t>
            </a:r>
          </a:p>
          <a:p>
            <a:r>
              <a:rPr lang="cs-CZ" dirty="0" err="1"/>
              <a:t>die</a:t>
            </a:r>
            <a:r>
              <a:rPr lang="cs-CZ" dirty="0"/>
              <a:t> </a:t>
            </a:r>
            <a:r>
              <a:rPr lang="cs-CZ" dirty="0" err="1"/>
              <a:t>Sinnlosigkeit</a:t>
            </a:r>
            <a:r>
              <a:rPr lang="cs-CZ" dirty="0"/>
              <a:t> des </a:t>
            </a:r>
            <a:r>
              <a:rPr lang="cs-CZ" dirty="0" err="1"/>
              <a:t>Himmelsturmbaus</a:t>
            </a:r>
            <a:r>
              <a:rPr lang="cs-CZ" dirty="0"/>
              <a:t> </a:t>
            </a:r>
            <a:r>
              <a:rPr lang="cs-CZ" dirty="0" err="1"/>
              <a:t>erkannte</a:t>
            </a:r>
            <a:r>
              <a:rPr lang="cs-CZ" dirty="0"/>
              <a:t>, </a:t>
            </a:r>
            <a:r>
              <a:rPr lang="cs-CZ" dirty="0" err="1"/>
              <a:t>doch</a:t>
            </a:r>
            <a:r>
              <a:rPr lang="cs-CZ" dirty="0"/>
              <a:t> </a:t>
            </a:r>
            <a:r>
              <a:rPr lang="cs-CZ" dirty="0" err="1"/>
              <a:t>war</a:t>
            </a:r>
            <a:r>
              <a:rPr lang="cs-CZ" dirty="0"/>
              <a:t> man </a:t>
            </a:r>
            <a:r>
              <a:rPr lang="cs-CZ" dirty="0" err="1"/>
              <a:t>schon</a:t>
            </a:r>
            <a:r>
              <a:rPr lang="cs-CZ" dirty="0"/>
              <a:t> </a:t>
            </a:r>
            <a:r>
              <a:rPr lang="cs-CZ" dirty="0" err="1"/>
              <a:t>viel</a:t>
            </a:r>
            <a:r>
              <a:rPr lang="cs-CZ" dirty="0"/>
              <a:t> </a:t>
            </a:r>
            <a:r>
              <a:rPr lang="cs-CZ" dirty="0" err="1"/>
              <a:t>zu</a:t>
            </a:r>
            <a:r>
              <a:rPr lang="cs-CZ" dirty="0"/>
              <a:t> </a:t>
            </a:r>
            <a:r>
              <a:rPr lang="cs-CZ" dirty="0" err="1"/>
              <a:t>sehr</a:t>
            </a:r>
            <a:r>
              <a:rPr lang="cs-CZ" dirty="0"/>
              <a:t> </a:t>
            </a:r>
            <a:r>
              <a:rPr lang="cs-CZ" dirty="0" err="1"/>
              <a:t>miteinander</a:t>
            </a:r>
            <a:r>
              <a:rPr lang="cs-CZ" dirty="0"/>
              <a:t> </a:t>
            </a:r>
            <a:r>
              <a:rPr lang="cs-CZ" dirty="0" err="1"/>
              <a:t>verbunden</a:t>
            </a:r>
            <a:r>
              <a:rPr lang="cs-CZ" dirty="0"/>
              <a:t>, um </a:t>
            </a:r>
            <a:r>
              <a:rPr lang="cs-CZ" dirty="0" err="1"/>
              <a:t>die</a:t>
            </a:r>
            <a:r>
              <a:rPr lang="cs-CZ" dirty="0"/>
              <a:t> </a:t>
            </a:r>
            <a:r>
              <a:rPr lang="cs-CZ" dirty="0" err="1"/>
              <a:t>Stadt</a:t>
            </a:r>
            <a:r>
              <a:rPr lang="cs-CZ" dirty="0"/>
              <a:t> </a:t>
            </a:r>
            <a:r>
              <a:rPr lang="cs-CZ" dirty="0" err="1"/>
              <a:t>zu</a:t>
            </a:r>
            <a:r>
              <a:rPr lang="cs-CZ" dirty="0"/>
              <a:t> </a:t>
            </a:r>
            <a:r>
              <a:rPr lang="cs-CZ" dirty="0" err="1"/>
              <a:t>verlassen</a:t>
            </a:r>
            <a:endParaRPr lang="cs-CZ" dirty="0"/>
          </a:p>
          <a:p>
            <a:r>
              <a:rPr lang="de-DE" dirty="0"/>
              <a:t>"Prag </a:t>
            </a:r>
            <a:r>
              <a:rPr lang="de-DE" dirty="0" err="1"/>
              <a:t>läßt</a:t>
            </a:r>
            <a:r>
              <a:rPr lang="de-DE" dirty="0"/>
              <a:t> nicht los. Uns beide nicht. Dieses Mütterchen hat Krallen. Da </a:t>
            </a:r>
            <a:r>
              <a:rPr lang="de-DE" dirty="0" err="1"/>
              <a:t>muß</a:t>
            </a:r>
            <a:r>
              <a:rPr lang="de-DE" dirty="0"/>
              <a:t> man sich fügen oder </a:t>
            </a:r>
            <a:r>
              <a:rPr lang="cs-CZ"/>
              <a:t>…</a:t>
            </a:r>
            <a:r>
              <a:rPr lang="de-DE"/>
              <a:t> </a:t>
            </a:r>
            <a:r>
              <a:rPr lang="de-DE" dirty="0"/>
              <a:t>An zwei Seiten </a:t>
            </a:r>
            <a:r>
              <a:rPr lang="de-DE" dirty="0" err="1"/>
              <a:t>müßten</a:t>
            </a:r>
            <a:r>
              <a:rPr lang="de-DE" dirty="0"/>
              <a:t> wir es anzünden, am </a:t>
            </a:r>
            <a:r>
              <a:rPr lang="de-DE" dirty="0" err="1"/>
              <a:t>Vyšehrad</a:t>
            </a:r>
            <a:r>
              <a:rPr lang="de-DE" dirty="0"/>
              <a:t> und am </a:t>
            </a:r>
            <a:r>
              <a:rPr lang="de-DE" dirty="0" err="1"/>
              <a:t>Hradschin</a:t>
            </a:r>
            <a:r>
              <a:rPr lang="de-DE" dirty="0"/>
              <a:t>, dann wäre es möglich, </a:t>
            </a:r>
            <a:r>
              <a:rPr lang="de-DE" dirty="0" err="1"/>
              <a:t>daß</a:t>
            </a:r>
            <a:r>
              <a:rPr lang="de-DE" dirty="0"/>
              <a:t> wir loskommen. Vielleicht überlegst Du es Dir bis zum Karneval." - </a:t>
            </a:r>
            <a:r>
              <a:rPr lang="de-DE" i="1" dirty="0"/>
              <a:t>Brief an Oskar Pollak </a:t>
            </a:r>
            <a:r>
              <a:rPr lang="cs-CZ" i="1" dirty="0"/>
              <a:t>(</a:t>
            </a:r>
            <a:r>
              <a:rPr lang="de-DE" i="1" dirty="0"/>
              <a:t>Prag, Stempel: 20. XII. 1902</a:t>
            </a:r>
            <a:r>
              <a:rPr lang="cs-CZ" i="1" dirty="0"/>
              <a:t>)</a:t>
            </a:r>
            <a:endParaRPr lang="cs-CZ" dirty="0"/>
          </a:p>
          <a:p>
            <a:endParaRPr lang="cs-CZ" dirty="0"/>
          </a:p>
        </p:txBody>
      </p:sp>
    </p:spTree>
    <p:extLst>
      <p:ext uri="{BB962C8B-B14F-4D97-AF65-F5344CB8AC3E}">
        <p14:creationId xmlns:p14="http://schemas.microsoft.com/office/powerpoint/2010/main" val="1294132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4377CA0-F87E-4063-9952-3CDF16E71EFD}"/>
              </a:ext>
            </a:extLst>
          </p:cNvPr>
          <p:cNvSpPr>
            <a:spLocks noGrp="1"/>
          </p:cNvSpPr>
          <p:nvPr>
            <p:ph type="title"/>
          </p:nvPr>
        </p:nvSpPr>
        <p:spPr/>
        <p:txBody>
          <a:bodyPr/>
          <a:lstStyle/>
          <a:p>
            <a:r>
              <a:rPr lang="cs-CZ" dirty="0" err="1"/>
              <a:t>Lektüre</a:t>
            </a:r>
            <a:r>
              <a:rPr lang="cs-CZ" dirty="0"/>
              <a:t> </a:t>
            </a:r>
            <a:r>
              <a:rPr lang="cs-CZ" dirty="0" err="1"/>
              <a:t>für</a:t>
            </a:r>
            <a:r>
              <a:rPr lang="cs-CZ" dirty="0"/>
              <a:t> </a:t>
            </a:r>
            <a:r>
              <a:rPr lang="cs-CZ" dirty="0" err="1"/>
              <a:t>das</a:t>
            </a:r>
            <a:r>
              <a:rPr lang="cs-CZ" dirty="0"/>
              <a:t> </a:t>
            </a:r>
            <a:r>
              <a:rPr lang="cs-CZ" dirty="0" err="1"/>
              <a:t>nächste</a:t>
            </a:r>
            <a:r>
              <a:rPr lang="cs-CZ" dirty="0"/>
              <a:t> </a:t>
            </a:r>
            <a:r>
              <a:rPr lang="cs-CZ" dirty="0" err="1"/>
              <a:t>Seminar</a:t>
            </a:r>
            <a:endParaRPr lang="cs-CZ" dirty="0"/>
          </a:p>
        </p:txBody>
      </p:sp>
      <p:sp>
        <p:nvSpPr>
          <p:cNvPr id="3" name="Zástupný obsah 2">
            <a:extLst>
              <a:ext uri="{FF2B5EF4-FFF2-40B4-BE49-F238E27FC236}">
                <a16:creationId xmlns:a16="http://schemas.microsoft.com/office/drawing/2014/main" id="{69CC4147-B57A-477A-BC8B-23A6B54CDD8C}"/>
              </a:ext>
            </a:extLst>
          </p:cNvPr>
          <p:cNvSpPr>
            <a:spLocks noGrp="1"/>
          </p:cNvSpPr>
          <p:nvPr>
            <p:ph idx="1"/>
          </p:nvPr>
        </p:nvSpPr>
        <p:spPr/>
        <p:txBody>
          <a:bodyPr/>
          <a:lstStyle/>
          <a:p>
            <a:r>
              <a:rPr lang="de-DE" dirty="0"/>
              <a:t>Kafka: </a:t>
            </a:r>
            <a:r>
              <a:rPr lang="de-DE" b="1" dirty="0"/>
              <a:t>Das Urteil</a:t>
            </a:r>
            <a:r>
              <a:rPr lang="de-DE" dirty="0"/>
              <a:t>, </a:t>
            </a:r>
            <a:r>
              <a:rPr lang="de-DE" b="1" dirty="0"/>
              <a:t>Vor dem Gesetz </a:t>
            </a:r>
            <a:r>
              <a:rPr lang="de-DE" dirty="0"/>
              <a:t>(Prozess – Auszug), </a:t>
            </a:r>
            <a:r>
              <a:rPr lang="de-DE" b="1" dirty="0"/>
              <a:t>Zur Frage der Gesetze</a:t>
            </a:r>
            <a:endParaRPr lang="cs-CZ" b="1" dirty="0"/>
          </a:p>
          <a:p>
            <a:r>
              <a:rPr lang="cs-CZ" b="1" dirty="0"/>
              <a:t>Vor den </a:t>
            </a:r>
            <a:r>
              <a:rPr lang="cs-CZ" b="1" dirty="0" err="1"/>
              <a:t>Gesetz</a:t>
            </a:r>
            <a:r>
              <a:rPr lang="cs-CZ" b="1" dirty="0"/>
              <a:t>: https://www.projekt-gutenberg.org/kafka/erzaehlg/chap015.html</a:t>
            </a:r>
          </a:p>
        </p:txBody>
      </p:sp>
    </p:spTree>
    <p:extLst>
      <p:ext uri="{BB962C8B-B14F-4D97-AF65-F5344CB8AC3E}">
        <p14:creationId xmlns:p14="http://schemas.microsoft.com/office/powerpoint/2010/main" val="11154894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7CD810F-D140-4EE4-A88A-199A23CD3ED3}"/>
              </a:ext>
            </a:extLst>
          </p:cNvPr>
          <p:cNvSpPr>
            <a:spLocks noGrp="1"/>
          </p:cNvSpPr>
          <p:nvPr>
            <p:ph type="title"/>
          </p:nvPr>
        </p:nvSpPr>
        <p:spPr/>
        <p:txBody>
          <a:bodyPr/>
          <a:lstStyle/>
          <a:p>
            <a:r>
              <a:rPr lang="cs-CZ" dirty="0"/>
              <a:t>John </a:t>
            </a:r>
            <a:r>
              <a:rPr lang="cs-CZ" dirty="0" err="1"/>
              <a:t>Bramblitt</a:t>
            </a:r>
            <a:endParaRPr lang="cs-CZ" dirty="0"/>
          </a:p>
        </p:txBody>
      </p:sp>
      <p:pic>
        <p:nvPicPr>
          <p:cNvPr id="1026" name="Picture 2" descr="Výsledek obrázku pro john bramblitt paintings">
            <a:extLst>
              <a:ext uri="{FF2B5EF4-FFF2-40B4-BE49-F238E27FC236}">
                <a16:creationId xmlns:a16="http://schemas.microsoft.com/office/drawing/2014/main" id="{20F09549-1C0D-4790-A6ED-4065CB520EB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07968" y="1675408"/>
            <a:ext cx="3498304" cy="275491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Výsledek obrázku pro john bramblitt paintings">
            <a:extLst>
              <a:ext uri="{FF2B5EF4-FFF2-40B4-BE49-F238E27FC236}">
                <a16:creationId xmlns:a16="http://schemas.microsoft.com/office/drawing/2014/main" id="{5DEEEA4C-3144-453B-8A37-C80FF159262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8691" y="1675408"/>
            <a:ext cx="3498304" cy="27897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70760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D77A1E-2EB1-424C-8A0F-3450496722FB}"/>
              </a:ext>
            </a:extLst>
          </p:cNvPr>
          <p:cNvSpPr>
            <a:spLocks noGrp="1"/>
          </p:cNvSpPr>
          <p:nvPr>
            <p:ph type="title"/>
          </p:nvPr>
        </p:nvSpPr>
        <p:spPr/>
        <p:txBody>
          <a:bodyPr>
            <a:normAutofit/>
          </a:bodyPr>
          <a:lstStyle/>
          <a:p>
            <a:r>
              <a:rPr lang="cs-CZ" dirty="0"/>
              <a:t>Helen Keller: </a:t>
            </a:r>
            <a:r>
              <a:rPr lang="cs-CZ" dirty="0" err="1"/>
              <a:t>The</a:t>
            </a:r>
            <a:r>
              <a:rPr lang="cs-CZ" dirty="0"/>
              <a:t> Story </a:t>
            </a:r>
            <a:r>
              <a:rPr lang="cs-CZ" dirty="0" err="1"/>
              <a:t>of</a:t>
            </a:r>
            <a:r>
              <a:rPr lang="cs-CZ" dirty="0"/>
              <a:t> My </a:t>
            </a:r>
            <a:r>
              <a:rPr lang="cs-CZ" dirty="0" err="1"/>
              <a:t>Life</a:t>
            </a:r>
            <a:r>
              <a:rPr lang="cs-CZ" dirty="0"/>
              <a:t> (1903)</a:t>
            </a:r>
          </a:p>
        </p:txBody>
      </p:sp>
      <p:sp>
        <p:nvSpPr>
          <p:cNvPr id="3" name="Zástupný obsah 2">
            <a:extLst>
              <a:ext uri="{FF2B5EF4-FFF2-40B4-BE49-F238E27FC236}">
                <a16:creationId xmlns:a16="http://schemas.microsoft.com/office/drawing/2014/main" id="{1E576C1A-2477-4EFD-A788-F5468D9898DF}"/>
              </a:ext>
            </a:extLst>
          </p:cNvPr>
          <p:cNvSpPr>
            <a:spLocks noGrp="1"/>
          </p:cNvSpPr>
          <p:nvPr>
            <p:ph idx="1"/>
          </p:nvPr>
        </p:nvSpPr>
        <p:spPr/>
        <p:txBody>
          <a:bodyPr>
            <a:normAutofit fontScale="92500" lnSpcReduction="20000"/>
          </a:bodyPr>
          <a:lstStyle/>
          <a:p>
            <a:r>
              <a:rPr lang="en-US" dirty="0"/>
              <a:t>„My parents were deeply grieved and</a:t>
            </a:r>
          </a:p>
          <a:p>
            <a:r>
              <a:rPr lang="en-US" dirty="0"/>
              <a:t>perplexed.“</a:t>
            </a:r>
            <a:endParaRPr lang="cs-CZ" dirty="0"/>
          </a:p>
          <a:p>
            <a:r>
              <a:rPr lang="en-US" dirty="0"/>
              <a:t>„Meanwhile the desire to express myself grew. The few signs I used became less and less</a:t>
            </a:r>
            <a:r>
              <a:rPr lang="cs-CZ" dirty="0"/>
              <a:t> </a:t>
            </a:r>
            <a:r>
              <a:rPr lang="en-US" dirty="0"/>
              <a:t>adequate, and my failures to make myself understood were invariably followed by outbursts of</a:t>
            </a:r>
            <a:r>
              <a:rPr lang="cs-CZ" dirty="0"/>
              <a:t> </a:t>
            </a:r>
            <a:r>
              <a:rPr lang="en-US" dirty="0"/>
              <a:t>passion. I felt as if invisible hands were holding me, and I made frantic efforts to free myself. I</a:t>
            </a:r>
          </a:p>
          <a:p>
            <a:r>
              <a:rPr lang="en-US" dirty="0"/>
              <a:t>struggled--not that struggling helped matters, but the spirit of resistance was strong within me;</a:t>
            </a:r>
            <a:r>
              <a:rPr lang="cs-CZ" dirty="0"/>
              <a:t> </a:t>
            </a:r>
            <a:r>
              <a:rPr lang="en-US" dirty="0"/>
              <a:t>I generally broke down in tears and physical exhaustion.“</a:t>
            </a:r>
            <a:endParaRPr lang="cs-CZ" dirty="0"/>
          </a:p>
          <a:p>
            <a:r>
              <a:rPr lang="en-US" dirty="0"/>
              <a:t>“Even in the days before my teacher came, I</a:t>
            </a:r>
            <a:r>
              <a:rPr lang="cs-CZ" dirty="0"/>
              <a:t> </a:t>
            </a:r>
            <a:r>
              <a:rPr lang="en-US" dirty="0"/>
              <a:t>used to feel along the square stiff boxwood hedges, and, guided by the sense of smell, would</a:t>
            </a:r>
            <a:r>
              <a:rPr lang="cs-CZ" dirty="0"/>
              <a:t> </a:t>
            </a:r>
            <a:r>
              <a:rPr lang="en-US" dirty="0"/>
              <a:t>find the first violets and lilies. There, too, after a fit of temper, I went to find comfort and to</a:t>
            </a:r>
            <a:r>
              <a:rPr lang="cs-CZ" dirty="0"/>
              <a:t> </a:t>
            </a:r>
            <a:r>
              <a:rPr lang="en-US" dirty="0"/>
              <a:t>hide my hot face in the cool leaves and grass.“</a:t>
            </a:r>
            <a:endParaRPr lang="cs-CZ" dirty="0"/>
          </a:p>
        </p:txBody>
      </p:sp>
    </p:spTree>
    <p:extLst>
      <p:ext uri="{BB962C8B-B14F-4D97-AF65-F5344CB8AC3E}">
        <p14:creationId xmlns:p14="http://schemas.microsoft.com/office/powerpoint/2010/main" val="364555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79B2E0A-DF97-4F54-9643-AF3F94C94E39}"/>
              </a:ext>
            </a:extLst>
          </p:cNvPr>
          <p:cNvSpPr>
            <a:spLocks noGrp="1"/>
          </p:cNvSpPr>
          <p:nvPr>
            <p:ph type="title"/>
          </p:nvPr>
        </p:nvSpPr>
        <p:spPr/>
        <p:txBody>
          <a:bodyPr/>
          <a:lstStyle/>
          <a:p>
            <a:r>
              <a:rPr lang="cs-CZ" dirty="0"/>
              <a:t>Kafka </a:t>
            </a:r>
            <a:r>
              <a:rPr lang="cs-CZ" dirty="0" err="1"/>
              <a:t>und</a:t>
            </a:r>
            <a:r>
              <a:rPr lang="cs-CZ" dirty="0"/>
              <a:t> Prag</a:t>
            </a:r>
          </a:p>
        </p:txBody>
      </p:sp>
      <p:sp>
        <p:nvSpPr>
          <p:cNvPr id="3" name="Zástupný symbol pro obsah 2">
            <a:extLst>
              <a:ext uri="{FF2B5EF4-FFF2-40B4-BE49-F238E27FC236}">
                <a16:creationId xmlns:a16="http://schemas.microsoft.com/office/drawing/2014/main" id="{747C12B8-F727-4C36-A238-139307666BBB}"/>
              </a:ext>
            </a:extLst>
          </p:cNvPr>
          <p:cNvSpPr>
            <a:spLocks noGrp="1"/>
          </p:cNvSpPr>
          <p:nvPr>
            <p:ph idx="1"/>
          </p:nvPr>
        </p:nvSpPr>
        <p:spPr/>
        <p:txBody>
          <a:bodyPr>
            <a:normAutofit/>
          </a:bodyPr>
          <a:lstStyle/>
          <a:p>
            <a:r>
              <a:rPr lang="cs-CZ" dirty="0"/>
              <a:t>-</a:t>
            </a:r>
            <a:r>
              <a:rPr lang="cs-CZ" dirty="0" err="1"/>
              <a:t>almähliche</a:t>
            </a:r>
            <a:r>
              <a:rPr lang="cs-CZ" dirty="0"/>
              <a:t> </a:t>
            </a:r>
            <a:r>
              <a:rPr lang="cs-CZ" dirty="0" err="1"/>
              <a:t>Tschechisierung</a:t>
            </a:r>
            <a:r>
              <a:rPr lang="cs-CZ" dirty="0"/>
              <a:t> </a:t>
            </a:r>
            <a:r>
              <a:rPr lang="cs-CZ" dirty="0" err="1"/>
              <a:t>Prags</a:t>
            </a:r>
            <a:r>
              <a:rPr lang="cs-CZ" dirty="0"/>
              <a:t>: </a:t>
            </a:r>
          </a:p>
          <a:p>
            <a:r>
              <a:rPr lang="cs-CZ" dirty="0"/>
              <a:t>1900 </a:t>
            </a:r>
            <a:r>
              <a:rPr lang="cs-CZ" dirty="0" err="1"/>
              <a:t>die</a:t>
            </a:r>
            <a:r>
              <a:rPr lang="cs-CZ" dirty="0"/>
              <a:t> </a:t>
            </a:r>
            <a:r>
              <a:rPr lang="cs-CZ" dirty="0" err="1"/>
              <a:t>Deutschen</a:t>
            </a:r>
            <a:r>
              <a:rPr lang="cs-CZ" dirty="0"/>
              <a:t> </a:t>
            </a:r>
            <a:r>
              <a:rPr lang="cs-CZ" dirty="0" err="1"/>
              <a:t>bilden</a:t>
            </a:r>
            <a:r>
              <a:rPr lang="cs-CZ" dirty="0"/>
              <a:t> </a:t>
            </a:r>
            <a:r>
              <a:rPr lang="cs-CZ" dirty="0" err="1"/>
              <a:t>nur</a:t>
            </a:r>
            <a:r>
              <a:rPr lang="cs-CZ" dirty="0"/>
              <a:t> </a:t>
            </a:r>
            <a:r>
              <a:rPr lang="cs-CZ" dirty="0" err="1"/>
              <a:t>etwa</a:t>
            </a:r>
            <a:r>
              <a:rPr lang="cs-CZ" dirty="0"/>
              <a:t> 12 </a:t>
            </a:r>
            <a:r>
              <a:rPr lang="cs-CZ" dirty="0" err="1"/>
              <a:t>Prozent</a:t>
            </a:r>
            <a:r>
              <a:rPr lang="cs-CZ" dirty="0"/>
              <a:t> von Prag, </a:t>
            </a:r>
            <a:r>
              <a:rPr lang="cs-CZ" dirty="0" err="1"/>
              <a:t>sie</a:t>
            </a:r>
            <a:r>
              <a:rPr lang="cs-CZ" dirty="0"/>
              <a:t> </a:t>
            </a:r>
            <a:r>
              <a:rPr lang="cs-CZ" dirty="0" err="1"/>
              <a:t>sind</a:t>
            </a:r>
            <a:r>
              <a:rPr lang="cs-CZ" dirty="0"/>
              <a:t> </a:t>
            </a:r>
            <a:r>
              <a:rPr lang="cs-CZ" dirty="0" err="1"/>
              <a:t>aber</a:t>
            </a:r>
            <a:r>
              <a:rPr lang="cs-CZ" dirty="0"/>
              <a:t> </a:t>
            </a:r>
            <a:r>
              <a:rPr lang="cs-CZ" dirty="0" err="1"/>
              <a:t>meistens</a:t>
            </a:r>
            <a:r>
              <a:rPr lang="cs-CZ" dirty="0"/>
              <a:t> </a:t>
            </a:r>
            <a:r>
              <a:rPr lang="cs-CZ" dirty="0" err="1"/>
              <a:t>reicher</a:t>
            </a:r>
            <a:r>
              <a:rPr lang="cs-CZ" dirty="0"/>
              <a:t>, </a:t>
            </a:r>
            <a:r>
              <a:rPr lang="cs-CZ" dirty="0" err="1"/>
              <a:t>höhere</a:t>
            </a:r>
            <a:r>
              <a:rPr lang="cs-CZ" dirty="0"/>
              <a:t> </a:t>
            </a:r>
            <a:r>
              <a:rPr lang="cs-CZ" dirty="0" err="1"/>
              <a:t>Beamten</a:t>
            </a:r>
            <a:r>
              <a:rPr lang="cs-CZ" dirty="0"/>
              <a:t>, </a:t>
            </a:r>
            <a:r>
              <a:rPr lang="cs-CZ" dirty="0" err="1"/>
              <a:t>Unternehmer</a:t>
            </a:r>
            <a:r>
              <a:rPr lang="cs-CZ" dirty="0"/>
              <a:t>, </a:t>
            </a:r>
            <a:r>
              <a:rPr lang="cs-CZ" dirty="0" err="1"/>
              <a:t>Bankierer</a:t>
            </a:r>
            <a:endParaRPr lang="cs-CZ" dirty="0"/>
          </a:p>
          <a:p>
            <a:r>
              <a:rPr lang="cs-CZ" dirty="0"/>
              <a:t>1903 </a:t>
            </a:r>
            <a:r>
              <a:rPr lang="cs-CZ" dirty="0" err="1"/>
              <a:t>Grundsteinleguung</a:t>
            </a:r>
            <a:r>
              <a:rPr lang="cs-CZ" dirty="0"/>
              <a:t> des Hus-</a:t>
            </a:r>
            <a:r>
              <a:rPr lang="cs-CZ" dirty="0" err="1"/>
              <a:t>Denkmals</a:t>
            </a:r>
            <a:r>
              <a:rPr lang="cs-CZ" dirty="0"/>
              <a:t>: „</a:t>
            </a:r>
            <a:r>
              <a:rPr lang="cs-CZ" dirty="0" err="1"/>
              <a:t>Wir</a:t>
            </a:r>
            <a:r>
              <a:rPr lang="cs-CZ" dirty="0"/>
              <a:t> </a:t>
            </a:r>
            <a:r>
              <a:rPr lang="cs-CZ" dirty="0" err="1"/>
              <a:t>bauen</a:t>
            </a:r>
            <a:r>
              <a:rPr lang="cs-CZ" dirty="0"/>
              <a:t> </a:t>
            </a:r>
            <a:r>
              <a:rPr lang="cs-CZ" dirty="0" err="1"/>
              <a:t>jenes</a:t>
            </a:r>
            <a:r>
              <a:rPr lang="cs-CZ" dirty="0"/>
              <a:t> </a:t>
            </a:r>
            <a:r>
              <a:rPr lang="cs-CZ" dirty="0" err="1"/>
              <a:t>Denkmal</a:t>
            </a:r>
            <a:r>
              <a:rPr lang="cs-CZ" dirty="0"/>
              <a:t> </a:t>
            </a:r>
            <a:r>
              <a:rPr lang="cs-CZ" dirty="0" err="1"/>
              <a:t>gerade</a:t>
            </a:r>
            <a:r>
              <a:rPr lang="cs-CZ" dirty="0"/>
              <a:t> </a:t>
            </a:r>
            <a:r>
              <a:rPr lang="cs-CZ" dirty="0" err="1"/>
              <a:t>im</a:t>
            </a:r>
            <a:r>
              <a:rPr lang="cs-CZ" dirty="0"/>
              <a:t> </a:t>
            </a:r>
            <a:r>
              <a:rPr lang="cs-CZ" dirty="0" err="1"/>
              <a:t>Herzen</a:t>
            </a:r>
            <a:r>
              <a:rPr lang="cs-CZ" dirty="0"/>
              <a:t> </a:t>
            </a:r>
            <a:r>
              <a:rPr lang="cs-CZ" dirty="0" err="1"/>
              <a:t>Prags</a:t>
            </a:r>
            <a:r>
              <a:rPr lang="cs-CZ" dirty="0"/>
              <a:t>, </a:t>
            </a:r>
            <a:r>
              <a:rPr lang="cs-CZ" dirty="0" err="1"/>
              <a:t>unseres</a:t>
            </a:r>
            <a:r>
              <a:rPr lang="cs-CZ" dirty="0"/>
              <a:t> </a:t>
            </a:r>
            <a:r>
              <a:rPr lang="cs-CZ" dirty="0" err="1"/>
              <a:t>goldenen</a:t>
            </a:r>
            <a:r>
              <a:rPr lang="cs-CZ" dirty="0"/>
              <a:t> </a:t>
            </a:r>
            <a:r>
              <a:rPr lang="cs-CZ" dirty="0" err="1"/>
              <a:t>slawischen</a:t>
            </a:r>
            <a:r>
              <a:rPr lang="cs-CZ" dirty="0"/>
              <a:t> </a:t>
            </a:r>
            <a:r>
              <a:rPr lang="cs-CZ" dirty="0" err="1"/>
              <a:t>Prags</a:t>
            </a:r>
            <a:r>
              <a:rPr lang="cs-CZ" dirty="0"/>
              <a:t>! (Postavíme pomník ten právě v srdci matičky Prahy, naší zlaté slovanské Prahy!)“ (E. Grégr)</a:t>
            </a:r>
          </a:p>
        </p:txBody>
      </p:sp>
    </p:spTree>
    <p:extLst>
      <p:ext uri="{BB962C8B-B14F-4D97-AF65-F5344CB8AC3E}">
        <p14:creationId xmlns:p14="http://schemas.microsoft.com/office/powerpoint/2010/main" val="255942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F898CA-E4D0-4DAC-B430-25B58CAE3E5A}"/>
              </a:ext>
            </a:extLst>
          </p:cNvPr>
          <p:cNvSpPr>
            <a:spLocks noGrp="1"/>
          </p:cNvSpPr>
          <p:nvPr>
            <p:ph type="title"/>
          </p:nvPr>
        </p:nvSpPr>
        <p:spPr/>
        <p:txBody>
          <a:bodyPr/>
          <a:lstStyle/>
          <a:p>
            <a:r>
              <a:rPr lang="cs-CZ" dirty="0"/>
              <a:t>Prag in der </a:t>
            </a:r>
            <a:r>
              <a:rPr lang="cs-CZ" dirty="0" err="1"/>
              <a:t>deutschsprachigen</a:t>
            </a:r>
            <a:r>
              <a:rPr lang="cs-CZ" dirty="0"/>
              <a:t> Literatur </a:t>
            </a:r>
            <a:r>
              <a:rPr lang="cs-CZ" dirty="0" err="1"/>
              <a:t>im</a:t>
            </a:r>
            <a:r>
              <a:rPr lang="cs-CZ" dirty="0"/>
              <a:t> 19. </a:t>
            </a:r>
            <a:r>
              <a:rPr lang="cs-CZ" dirty="0" err="1"/>
              <a:t>und</a:t>
            </a:r>
            <a:r>
              <a:rPr lang="cs-CZ" dirty="0"/>
              <a:t> 20. </a:t>
            </a:r>
            <a:r>
              <a:rPr lang="cs-CZ" dirty="0" err="1"/>
              <a:t>Jh</a:t>
            </a:r>
            <a:r>
              <a:rPr lang="cs-CZ" dirty="0"/>
              <a:t>.</a:t>
            </a:r>
          </a:p>
        </p:txBody>
      </p:sp>
      <p:sp>
        <p:nvSpPr>
          <p:cNvPr id="3" name="Zástupný obsah 2">
            <a:extLst>
              <a:ext uri="{FF2B5EF4-FFF2-40B4-BE49-F238E27FC236}">
                <a16:creationId xmlns:a16="http://schemas.microsoft.com/office/drawing/2014/main" id="{0BEC232B-BF04-42E7-A7C7-E2355AF77BEC}"/>
              </a:ext>
            </a:extLst>
          </p:cNvPr>
          <p:cNvSpPr>
            <a:spLocks noGrp="1"/>
          </p:cNvSpPr>
          <p:nvPr>
            <p:ph idx="1"/>
          </p:nvPr>
        </p:nvSpPr>
        <p:spPr/>
        <p:txBody>
          <a:bodyPr/>
          <a:lstStyle/>
          <a:p>
            <a:r>
              <a:rPr lang="cs-CZ" dirty="0"/>
              <a:t>- </a:t>
            </a:r>
            <a:r>
              <a:rPr lang="cs-CZ" dirty="0" err="1"/>
              <a:t>Das</a:t>
            </a:r>
            <a:r>
              <a:rPr lang="cs-CZ" dirty="0"/>
              <a:t> </a:t>
            </a:r>
            <a:r>
              <a:rPr lang="cs-CZ" dirty="0" err="1"/>
              <a:t>Bild</a:t>
            </a:r>
            <a:r>
              <a:rPr lang="cs-CZ" dirty="0"/>
              <a:t> </a:t>
            </a:r>
            <a:r>
              <a:rPr lang="cs-CZ" dirty="0" err="1"/>
              <a:t>Prags</a:t>
            </a:r>
            <a:r>
              <a:rPr lang="cs-CZ" dirty="0"/>
              <a:t> in der </a:t>
            </a:r>
            <a:r>
              <a:rPr lang="cs-CZ" dirty="0" err="1"/>
              <a:t>deutschsprachigen</a:t>
            </a:r>
            <a:r>
              <a:rPr lang="cs-CZ" dirty="0"/>
              <a:t> Literatur:</a:t>
            </a:r>
          </a:p>
          <a:p>
            <a:r>
              <a:rPr lang="cs-CZ" dirty="0"/>
              <a:t> Ferdinand . von </a:t>
            </a:r>
            <a:r>
              <a:rPr lang="cs-CZ" dirty="0" err="1"/>
              <a:t>Saar</a:t>
            </a:r>
            <a:r>
              <a:rPr lang="cs-CZ" dirty="0"/>
              <a:t> – Prag </a:t>
            </a:r>
            <a:r>
              <a:rPr lang="cs-CZ" dirty="0" err="1"/>
              <a:t>als</a:t>
            </a:r>
            <a:r>
              <a:rPr lang="cs-CZ" dirty="0"/>
              <a:t> </a:t>
            </a:r>
            <a:r>
              <a:rPr lang="cs-CZ" dirty="0" err="1"/>
              <a:t>habsburgisch-deutsche</a:t>
            </a:r>
            <a:r>
              <a:rPr lang="cs-CZ" dirty="0"/>
              <a:t> </a:t>
            </a:r>
            <a:r>
              <a:rPr lang="cs-CZ" dirty="0" err="1"/>
              <a:t>Provinzstadt</a:t>
            </a:r>
            <a:endParaRPr lang="cs-CZ" dirty="0"/>
          </a:p>
          <a:p>
            <a:r>
              <a:rPr lang="cs-CZ" dirty="0"/>
              <a:t>- </a:t>
            </a:r>
            <a:r>
              <a:rPr lang="cs-CZ" dirty="0" err="1"/>
              <a:t>Diskussion</a:t>
            </a:r>
            <a:r>
              <a:rPr lang="cs-CZ" dirty="0"/>
              <a:t> </a:t>
            </a:r>
            <a:r>
              <a:rPr lang="cs-CZ" dirty="0" err="1"/>
              <a:t>über</a:t>
            </a:r>
            <a:r>
              <a:rPr lang="cs-CZ" dirty="0"/>
              <a:t> </a:t>
            </a:r>
            <a:r>
              <a:rPr lang="cs-CZ" dirty="0" err="1"/>
              <a:t>die</a:t>
            </a:r>
            <a:r>
              <a:rPr lang="cs-CZ" dirty="0"/>
              <a:t> </a:t>
            </a:r>
            <a:r>
              <a:rPr lang="cs-CZ" dirty="0" err="1"/>
              <a:t>Handschriften</a:t>
            </a:r>
            <a:r>
              <a:rPr lang="cs-CZ" dirty="0"/>
              <a:t>:</a:t>
            </a:r>
          </a:p>
          <a:p>
            <a:r>
              <a:rPr lang="cs-CZ" dirty="0"/>
              <a:t>Fritz </a:t>
            </a:r>
            <a:r>
              <a:rPr lang="cs-CZ" dirty="0" err="1"/>
              <a:t>Mauthner</a:t>
            </a:r>
            <a:r>
              <a:rPr lang="cs-CZ" dirty="0"/>
              <a:t> román Die </a:t>
            </a:r>
            <a:r>
              <a:rPr lang="cs-CZ" dirty="0" err="1"/>
              <a:t>böhmische</a:t>
            </a:r>
            <a:r>
              <a:rPr lang="cs-CZ" dirty="0"/>
              <a:t> </a:t>
            </a:r>
            <a:r>
              <a:rPr lang="cs-CZ" dirty="0" err="1"/>
              <a:t>Handschrift</a:t>
            </a:r>
            <a:r>
              <a:rPr lang="cs-CZ" dirty="0"/>
              <a:t> (1897)</a:t>
            </a:r>
          </a:p>
          <a:p>
            <a:r>
              <a:rPr lang="cs-CZ" dirty="0"/>
              <a:t>Joseph </a:t>
            </a:r>
            <a:r>
              <a:rPr lang="cs-CZ" dirty="0" err="1"/>
              <a:t>Wollomitzer</a:t>
            </a:r>
            <a:r>
              <a:rPr lang="cs-CZ" dirty="0"/>
              <a:t> Parodie Die </a:t>
            </a:r>
            <a:r>
              <a:rPr lang="cs-CZ" dirty="0" err="1"/>
              <a:t>allerneueste</a:t>
            </a:r>
            <a:r>
              <a:rPr lang="cs-CZ" dirty="0"/>
              <a:t> </a:t>
            </a:r>
            <a:r>
              <a:rPr lang="cs-CZ" dirty="0" err="1"/>
              <a:t>Handschrift</a:t>
            </a:r>
            <a:r>
              <a:rPr lang="cs-CZ" dirty="0"/>
              <a:t>. </a:t>
            </a:r>
            <a:r>
              <a:rPr lang="cs-CZ" dirty="0" err="1"/>
              <a:t>Tschechische</a:t>
            </a:r>
            <a:r>
              <a:rPr lang="cs-CZ" dirty="0"/>
              <a:t> </a:t>
            </a:r>
            <a:r>
              <a:rPr lang="cs-CZ" dirty="0" err="1"/>
              <a:t>Geschichten</a:t>
            </a:r>
            <a:r>
              <a:rPr lang="cs-CZ" dirty="0"/>
              <a:t> </a:t>
            </a:r>
            <a:r>
              <a:rPr lang="cs-CZ" dirty="0" err="1"/>
              <a:t>aus</a:t>
            </a:r>
            <a:r>
              <a:rPr lang="cs-CZ" dirty="0"/>
              <a:t> </a:t>
            </a:r>
            <a:r>
              <a:rPr lang="cs-CZ" dirty="0" err="1"/>
              <a:t>Tausend</a:t>
            </a:r>
            <a:r>
              <a:rPr lang="cs-CZ" dirty="0"/>
              <a:t> </a:t>
            </a:r>
            <a:r>
              <a:rPr lang="cs-CZ" dirty="0" err="1"/>
              <a:t>und</a:t>
            </a:r>
            <a:r>
              <a:rPr lang="cs-CZ" dirty="0"/>
              <a:t> </a:t>
            </a:r>
            <a:r>
              <a:rPr lang="cs-CZ" dirty="0" err="1"/>
              <a:t>Einer</a:t>
            </a:r>
            <a:r>
              <a:rPr lang="cs-CZ" dirty="0"/>
              <a:t> </a:t>
            </a:r>
            <a:r>
              <a:rPr lang="cs-CZ" dirty="0" err="1"/>
              <a:t>Nacht</a:t>
            </a:r>
            <a:r>
              <a:rPr lang="cs-CZ" dirty="0"/>
              <a:t> (1889)</a:t>
            </a:r>
          </a:p>
          <a:p>
            <a:endParaRPr lang="cs-CZ" dirty="0"/>
          </a:p>
        </p:txBody>
      </p:sp>
    </p:spTree>
    <p:extLst>
      <p:ext uri="{BB962C8B-B14F-4D97-AF65-F5344CB8AC3E}">
        <p14:creationId xmlns:p14="http://schemas.microsoft.com/office/powerpoint/2010/main" val="3909775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9918530-FBAF-48CF-B9D2-2AD9A9341150}"/>
              </a:ext>
            </a:extLst>
          </p:cNvPr>
          <p:cNvSpPr>
            <a:spLocks noGrp="1"/>
          </p:cNvSpPr>
          <p:nvPr>
            <p:ph type="title"/>
          </p:nvPr>
        </p:nvSpPr>
        <p:spPr/>
        <p:txBody>
          <a:bodyPr/>
          <a:lstStyle/>
          <a:p>
            <a:r>
              <a:rPr lang="cs-CZ" dirty="0" err="1"/>
              <a:t>Deutsches</a:t>
            </a:r>
            <a:r>
              <a:rPr lang="cs-CZ" dirty="0"/>
              <a:t> </a:t>
            </a:r>
            <a:r>
              <a:rPr lang="cs-CZ" dirty="0" err="1"/>
              <a:t>und</a:t>
            </a:r>
            <a:r>
              <a:rPr lang="cs-CZ" dirty="0"/>
              <a:t> </a:t>
            </a:r>
            <a:r>
              <a:rPr lang="cs-CZ" dirty="0" err="1"/>
              <a:t>tschechisches</a:t>
            </a:r>
            <a:r>
              <a:rPr lang="cs-CZ" dirty="0"/>
              <a:t> Prag</a:t>
            </a:r>
          </a:p>
        </p:txBody>
      </p:sp>
      <p:sp>
        <p:nvSpPr>
          <p:cNvPr id="3" name="Zástupný obsah 2">
            <a:extLst>
              <a:ext uri="{FF2B5EF4-FFF2-40B4-BE49-F238E27FC236}">
                <a16:creationId xmlns:a16="http://schemas.microsoft.com/office/drawing/2014/main" id="{F0453C19-D6A0-418B-85E9-43308E0E4D08}"/>
              </a:ext>
            </a:extLst>
          </p:cNvPr>
          <p:cNvSpPr>
            <a:spLocks noGrp="1"/>
          </p:cNvSpPr>
          <p:nvPr>
            <p:ph idx="1"/>
          </p:nvPr>
        </p:nvSpPr>
        <p:spPr/>
        <p:txBody>
          <a:bodyPr>
            <a:normAutofit/>
          </a:bodyPr>
          <a:lstStyle/>
          <a:p>
            <a:r>
              <a:rPr lang="cs-CZ" dirty="0"/>
              <a:t>- </a:t>
            </a:r>
            <a:r>
              <a:rPr lang="cs-CZ" dirty="0" err="1"/>
              <a:t>das</a:t>
            </a:r>
            <a:r>
              <a:rPr lang="cs-CZ" dirty="0"/>
              <a:t> </a:t>
            </a:r>
            <a:r>
              <a:rPr lang="cs-CZ" dirty="0" err="1"/>
              <a:t>deutsche</a:t>
            </a:r>
            <a:r>
              <a:rPr lang="cs-CZ" dirty="0"/>
              <a:t>  Prag nach Fritz  </a:t>
            </a:r>
            <a:r>
              <a:rPr lang="cs-CZ" dirty="0" err="1"/>
              <a:t>Mauthner</a:t>
            </a:r>
            <a:r>
              <a:rPr lang="cs-CZ" dirty="0"/>
              <a:t>:  </a:t>
            </a:r>
            <a:r>
              <a:rPr lang="cs-CZ" dirty="0" err="1"/>
              <a:t>deutsches</a:t>
            </a:r>
            <a:r>
              <a:rPr lang="cs-CZ" dirty="0"/>
              <a:t> </a:t>
            </a:r>
            <a:r>
              <a:rPr lang="cs-CZ" dirty="0" err="1"/>
              <a:t>Casino</a:t>
            </a:r>
            <a:r>
              <a:rPr lang="cs-CZ" dirty="0"/>
              <a:t>, </a:t>
            </a:r>
            <a:r>
              <a:rPr lang="cs-CZ" dirty="0" err="1"/>
              <a:t>Graben</a:t>
            </a:r>
            <a:r>
              <a:rPr lang="cs-CZ" dirty="0"/>
              <a:t>, </a:t>
            </a:r>
            <a:r>
              <a:rPr lang="cs-CZ" dirty="0" err="1"/>
              <a:t>deutsche</a:t>
            </a:r>
            <a:r>
              <a:rPr lang="cs-CZ" dirty="0"/>
              <a:t> </a:t>
            </a:r>
            <a:r>
              <a:rPr lang="cs-CZ" dirty="0" err="1"/>
              <a:t>theinkirche</a:t>
            </a:r>
            <a:r>
              <a:rPr lang="cs-CZ" dirty="0"/>
              <a:t>, </a:t>
            </a:r>
            <a:r>
              <a:rPr lang="cs-CZ" dirty="0" err="1"/>
              <a:t>Kleinstadt</a:t>
            </a:r>
            <a:r>
              <a:rPr lang="cs-CZ" dirty="0"/>
              <a:t>, </a:t>
            </a:r>
            <a:r>
              <a:rPr lang="cs-CZ" dirty="0" err="1"/>
              <a:t>Karlsbrücke</a:t>
            </a:r>
            <a:r>
              <a:rPr lang="cs-CZ" dirty="0"/>
              <a:t> </a:t>
            </a:r>
            <a:r>
              <a:rPr lang="cs-CZ" dirty="0" err="1"/>
              <a:t>die</a:t>
            </a:r>
            <a:r>
              <a:rPr lang="cs-CZ" dirty="0"/>
              <a:t> </a:t>
            </a:r>
            <a:r>
              <a:rPr lang="cs-CZ" dirty="0" err="1"/>
              <a:t>deutsche</a:t>
            </a:r>
            <a:r>
              <a:rPr lang="cs-CZ" dirty="0"/>
              <a:t> </a:t>
            </a:r>
            <a:r>
              <a:rPr lang="cs-CZ" dirty="0" err="1"/>
              <a:t>Theinkirche</a:t>
            </a:r>
            <a:r>
              <a:rPr lang="cs-CZ" dirty="0"/>
              <a:t>, </a:t>
            </a:r>
            <a:r>
              <a:rPr lang="cs-CZ" dirty="0" err="1"/>
              <a:t>Kleinstadt</a:t>
            </a:r>
            <a:r>
              <a:rPr lang="cs-CZ" dirty="0"/>
              <a:t>, </a:t>
            </a:r>
            <a:r>
              <a:rPr lang="cs-CZ" dirty="0" err="1"/>
              <a:t>Karlsbrücke</a:t>
            </a:r>
            <a:r>
              <a:rPr lang="cs-CZ" dirty="0"/>
              <a:t>; </a:t>
            </a:r>
            <a:r>
              <a:rPr lang="cs-CZ" dirty="0" err="1"/>
              <a:t>dagegen</a:t>
            </a:r>
            <a:r>
              <a:rPr lang="cs-CZ" dirty="0"/>
              <a:t> Poříčí: „</a:t>
            </a:r>
            <a:r>
              <a:rPr lang="cs-CZ" dirty="0" err="1"/>
              <a:t>gar</a:t>
            </a:r>
            <a:r>
              <a:rPr lang="cs-CZ" dirty="0"/>
              <a:t> </a:t>
            </a:r>
            <a:r>
              <a:rPr lang="cs-CZ" dirty="0" err="1"/>
              <a:t>tschechisch</a:t>
            </a:r>
            <a:r>
              <a:rPr lang="cs-CZ" dirty="0"/>
              <a:t> ... </a:t>
            </a:r>
            <a:r>
              <a:rPr lang="cs-CZ" dirty="0" err="1"/>
              <a:t>furchtbar</a:t>
            </a:r>
            <a:r>
              <a:rPr lang="cs-CZ" dirty="0"/>
              <a:t> </a:t>
            </a:r>
            <a:r>
              <a:rPr lang="cs-CZ" dirty="0" err="1"/>
              <a:t>anders</a:t>
            </a:r>
            <a:r>
              <a:rPr lang="cs-CZ" dirty="0"/>
              <a:t> ... </a:t>
            </a:r>
            <a:r>
              <a:rPr lang="cs-CZ" dirty="0" err="1"/>
              <a:t>bäurisch</a:t>
            </a:r>
            <a:r>
              <a:rPr lang="cs-CZ" dirty="0"/>
              <a:t>“</a:t>
            </a:r>
          </a:p>
          <a:p>
            <a:r>
              <a:rPr lang="cs-CZ" dirty="0"/>
              <a:t>- Prag </a:t>
            </a:r>
            <a:r>
              <a:rPr lang="cs-CZ" dirty="0" err="1"/>
              <a:t>als</a:t>
            </a:r>
            <a:r>
              <a:rPr lang="cs-CZ" dirty="0"/>
              <a:t> </a:t>
            </a:r>
            <a:r>
              <a:rPr lang="cs-CZ" dirty="0" err="1"/>
              <a:t>Topos</a:t>
            </a:r>
            <a:r>
              <a:rPr lang="cs-CZ" dirty="0"/>
              <a:t> der Literatur: in der </a:t>
            </a:r>
            <a:r>
              <a:rPr lang="cs-CZ" dirty="0" err="1"/>
              <a:t>tschechischen</a:t>
            </a:r>
            <a:r>
              <a:rPr lang="cs-CZ" dirty="0"/>
              <a:t> Literatur </a:t>
            </a:r>
            <a:r>
              <a:rPr lang="cs-CZ" dirty="0" err="1"/>
              <a:t>als</a:t>
            </a:r>
            <a:r>
              <a:rPr lang="cs-CZ" dirty="0"/>
              <a:t> </a:t>
            </a:r>
            <a:r>
              <a:rPr lang="cs-CZ" dirty="0" err="1"/>
              <a:t>Metapher</a:t>
            </a:r>
            <a:r>
              <a:rPr lang="cs-CZ" dirty="0"/>
              <a:t> der </a:t>
            </a:r>
            <a:r>
              <a:rPr lang="cs-CZ" dirty="0" err="1"/>
              <a:t>nationalen</a:t>
            </a:r>
            <a:r>
              <a:rPr lang="cs-CZ" dirty="0"/>
              <a:t> </a:t>
            </a:r>
            <a:r>
              <a:rPr lang="cs-CZ" dirty="0" err="1"/>
              <a:t>und</a:t>
            </a:r>
            <a:r>
              <a:rPr lang="cs-CZ" dirty="0"/>
              <a:t> </a:t>
            </a:r>
            <a:r>
              <a:rPr lang="cs-CZ" dirty="0" err="1"/>
              <a:t>individuellen</a:t>
            </a:r>
            <a:r>
              <a:rPr lang="cs-CZ" dirty="0"/>
              <a:t> </a:t>
            </a:r>
            <a:r>
              <a:rPr lang="cs-CZ" dirty="0" err="1"/>
              <a:t>Situation</a:t>
            </a:r>
            <a:r>
              <a:rPr lang="cs-CZ" dirty="0"/>
              <a:t>, in der </a:t>
            </a:r>
            <a:r>
              <a:rPr lang="cs-CZ" dirty="0" err="1"/>
              <a:t>deutschprachigen</a:t>
            </a:r>
            <a:r>
              <a:rPr lang="cs-CZ" dirty="0"/>
              <a:t> Literatur </a:t>
            </a:r>
            <a:r>
              <a:rPr lang="cs-CZ" dirty="0" err="1"/>
              <a:t>determinitisch</a:t>
            </a:r>
            <a:r>
              <a:rPr lang="cs-CZ" dirty="0"/>
              <a:t>: es </a:t>
            </a:r>
            <a:r>
              <a:rPr lang="cs-CZ" dirty="0" err="1"/>
              <a:t>wird</a:t>
            </a:r>
            <a:r>
              <a:rPr lang="cs-CZ" dirty="0"/>
              <a:t> </a:t>
            </a:r>
            <a:r>
              <a:rPr lang="cs-CZ" dirty="0" err="1"/>
              <a:t>sehr</a:t>
            </a:r>
            <a:r>
              <a:rPr lang="cs-CZ" dirty="0"/>
              <a:t> </a:t>
            </a:r>
            <a:r>
              <a:rPr lang="cs-CZ" dirty="0" err="1"/>
              <a:t>oft</a:t>
            </a:r>
            <a:r>
              <a:rPr lang="cs-CZ" dirty="0"/>
              <a:t> </a:t>
            </a:r>
            <a:r>
              <a:rPr lang="cs-CZ" dirty="0" err="1"/>
              <a:t>die</a:t>
            </a:r>
            <a:r>
              <a:rPr lang="cs-CZ" dirty="0"/>
              <a:t> </a:t>
            </a:r>
            <a:r>
              <a:rPr lang="cs-CZ" dirty="0" err="1"/>
              <a:t>Abhängigkeit</a:t>
            </a:r>
            <a:r>
              <a:rPr lang="cs-CZ" dirty="0"/>
              <a:t> des </a:t>
            </a:r>
            <a:r>
              <a:rPr lang="cs-CZ" dirty="0" err="1"/>
              <a:t>individuellen</a:t>
            </a:r>
            <a:r>
              <a:rPr lang="cs-CZ" dirty="0"/>
              <a:t>  </a:t>
            </a:r>
            <a:r>
              <a:rPr lang="cs-CZ" dirty="0" err="1"/>
              <a:t>Schicksals</a:t>
            </a:r>
            <a:r>
              <a:rPr lang="cs-CZ" dirty="0"/>
              <a:t> von der </a:t>
            </a:r>
            <a:r>
              <a:rPr lang="cs-CZ" dirty="0" err="1"/>
              <a:t>Umgebung</a:t>
            </a:r>
            <a:r>
              <a:rPr lang="cs-CZ" dirty="0"/>
              <a:t> </a:t>
            </a:r>
            <a:r>
              <a:rPr lang="cs-CZ" dirty="0" err="1"/>
              <a:t>gezeigt</a:t>
            </a:r>
            <a:r>
              <a:rPr lang="cs-CZ" dirty="0"/>
              <a:t>, </a:t>
            </a:r>
            <a:r>
              <a:rPr lang="cs-CZ" dirty="0" err="1"/>
              <a:t>die</a:t>
            </a:r>
            <a:r>
              <a:rPr lang="cs-CZ" dirty="0"/>
              <a:t> </a:t>
            </a:r>
            <a:r>
              <a:rPr lang="cs-CZ" dirty="0" err="1"/>
              <a:t>Menschen</a:t>
            </a:r>
            <a:r>
              <a:rPr lang="cs-CZ" dirty="0"/>
              <a:t> </a:t>
            </a:r>
            <a:r>
              <a:rPr lang="cs-CZ" dirty="0" err="1"/>
              <a:t>werden</a:t>
            </a:r>
            <a:r>
              <a:rPr lang="cs-CZ" dirty="0"/>
              <a:t> von der </a:t>
            </a:r>
            <a:r>
              <a:rPr lang="cs-CZ" dirty="0" err="1"/>
              <a:t>Umwelt</a:t>
            </a:r>
            <a:r>
              <a:rPr lang="cs-CZ" dirty="0"/>
              <a:t> in der </a:t>
            </a:r>
            <a:r>
              <a:rPr lang="cs-CZ" dirty="0" err="1"/>
              <a:t>Regel</a:t>
            </a:r>
            <a:r>
              <a:rPr lang="cs-CZ" dirty="0"/>
              <a:t> </a:t>
            </a:r>
            <a:r>
              <a:rPr lang="cs-CZ" dirty="0" err="1"/>
              <a:t>besiegt</a:t>
            </a:r>
            <a:r>
              <a:rPr lang="cs-CZ" dirty="0"/>
              <a:t> </a:t>
            </a:r>
            <a:r>
              <a:rPr lang="cs-CZ" dirty="0" err="1"/>
              <a:t>und</a:t>
            </a:r>
            <a:r>
              <a:rPr lang="cs-CZ" dirty="0"/>
              <a:t> </a:t>
            </a:r>
            <a:r>
              <a:rPr lang="cs-CZ" dirty="0" err="1"/>
              <a:t>vernichtet</a:t>
            </a:r>
            <a:endParaRPr lang="cs-CZ" dirty="0"/>
          </a:p>
          <a:p>
            <a:endParaRPr lang="cs-CZ" dirty="0"/>
          </a:p>
        </p:txBody>
      </p:sp>
    </p:spTree>
    <p:extLst>
      <p:ext uri="{BB962C8B-B14F-4D97-AF65-F5344CB8AC3E}">
        <p14:creationId xmlns:p14="http://schemas.microsoft.com/office/powerpoint/2010/main" val="3275221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a:t>Prager</a:t>
            </a:r>
            <a:r>
              <a:rPr lang="cs-CZ" dirty="0"/>
              <a:t> </a:t>
            </a:r>
            <a:r>
              <a:rPr lang="cs-CZ" dirty="0" err="1"/>
              <a:t>Cafés</a:t>
            </a:r>
            <a:r>
              <a:rPr lang="cs-CZ" dirty="0"/>
              <a:t> </a:t>
            </a:r>
            <a:r>
              <a:rPr lang="cs-CZ" dirty="0" err="1"/>
              <a:t>und</a:t>
            </a:r>
            <a:r>
              <a:rPr lang="cs-CZ" dirty="0"/>
              <a:t> </a:t>
            </a:r>
            <a:r>
              <a:rPr lang="cs-CZ" dirty="0" err="1"/>
              <a:t>die</a:t>
            </a:r>
            <a:r>
              <a:rPr lang="cs-CZ" dirty="0"/>
              <a:t> </a:t>
            </a:r>
            <a:r>
              <a:rPr lang="cs-CZ" dirty="0" err="1"/>
              <a:t>deutschsprachige</a:t>
            </a:r>
            <a:r>
              <a:rPr lang="cs-CZ" dirty="0"/>
              <a:t> Literatur</a:t>
            </a:r>
          </a:p>
        </p:txBody>
      </p:sp>
      <p:sp>
        <p:nvSpPr>
          <p:cNvPr id="3" name="Zástupný symbol pro obsah 2"/>
          <p:cNvSpPr>
            <a:spLocks noGrp="1"/>
          </p:cNvSpPr>
          <p:nvPr>
            <p:ph idx="1"/>
          </p:nvPr>
        </p:nvSpPr>
        <p:spPr/>
        <p:txBody>
          <a:bodyPr/>
          <a:lstStyle/>
          <a:p>
            <a:r>
              <a:rPr lang="cs-CZ" dirty="0"/>
              <a:t>1. </a:t>
            </a:r>
            <a:r>
              <a:rPr lang="cs-CZ" dirty="0" err="1"/>
              <a:t>Generation</a:t>
            </a:r>
            <a:r>
              <a:rPr lang="cs-CZ" dirty="0"/>
              <a:t> (</a:t>
            </a:r>
            <a:r>
              <a:rPr lang="cs-CZ" dirty="0" err="1"/>
              <a:t>Salus</a:t>
            </a:r>
            <a:r>
              <a:rPr lang="cs-CZ" dirty="0"/>
              <a:t>, u. a.)Café </a:t>
            </a:r>
            <a:r>
              <a:rPr lang="cs-CZ" dirty="0" err="1"/>
              <a:t>Concordia</a:t>
            </a:r>
            <a:r>
              <a:rPr lang="cs-CZ" dirty="0"/>
              <a:t> </a:t>
            </a:r>
          </a:p>
          <a:p>
            <a:r>
              <a:rPr lang="cs-CZ" dirty="0"/>
              <a:t>2. Jung-Prag: Café Continental </a:t>
            </a:r>
            <a:r>
              <a:rPr lang="cs-CZ" dirty="0" err="1"/>
              <a:t>und</a:t>
            </a:r>
            <a:r>
              <a:rPr lang="cs-CZ" dirty="0"/>
              <a:t> </a:t>
            </a:r>
            <a:r>
              <a:rPr lang="cs-CZ" dirty="0" err="1"/>
              <a:t>Renaissance</a:t>
            </a:r>
            <a:r>
              <a:rPr lang="cs-CZ" dirty="0"/>
              <a:t> (</a:t>
            </a:r>
            <a:r>
              <a:rPr lang="cs-CZ" dirty="0" err="1"/>
              <a:t>Graben</a:t>
            </a:r>
            <a:r>
              <a:rPr lang="cs-CZ" dirty="0"/>
              <a:t>)</a:t>
            </a:r>
          </a:p>
          <a:p>
            <a:r>
              <a:rPr lang="cs-CZ" dirty="0"/>
              <a:t>3. „</a:t>
            </a:r>
            <a:r>
              <a:rPr lang="cs-CZ" dirty="0" err="1"/>
              <a:t>Prager</a:t>
            </a:r>
            <a:r>
              <a:rPr lang="cs-CZ" dirty="0"/>
              <a:t> </a:t>
            </a:r>
            <a:r>
              <a:rPr lang="cs-CZ" dirty="0" err="1"/>
              <a:t>Kreis</a:t>
            </a:r>
            <a:r>
              <a:rPr lang="cs-CZ" dirty="0"/>
              <a:t>: Café </a:t>
            </a:r>
            <a:r>
              <a:rPr lang="cs-CZ" dirty="0" err="1"/>
              <a:t>Arco</a:t>
            </a:r>
            <a:r>
              <a:rPr lang="cs-CZ" dirty="0"/>
              <a:t> (K. Kraus: „</a:t>
            </a:r>
            <a:r>
              <a:rPr lang="cs-CZ" dirty="0" err="1"/>
              <a:t>Arconauten</a:t>
            </a:r>
            <a:r>
              <a:rPr lang="cs-CZ" dirty="0"/>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A46620E-EABA-426B-9B61-22B4EE8CC3CC}"/>
              </a:ext>
            </a:extLst>
          </p:cNvPr>
          <p:cNvSpPr>
            <a:spLocks noGrp="1"/>
          </p:cNvSpPr>
          <p:nvPr>
            <p:ph type="title"/>
          </p:nvPr>
        </p:nvSpPr>
        <p:spPr/>
        <p:txBody>
          <a:bodyPr/>
          <a:lstStyle/>
          <a:p>
            <a:r>
              <a:rPr lang="cs-CZ" dirty="0" err="1"/>
              <a:t>Sanierung</a:t>
            </a:r>
            <a:r>
              <a:rPr lang="cs-CZ" dirty="0"/>
              <a:t> des </a:t>
            </a:r>
            <a:r>
              <a:rPr lang="cs-CZ" dirty="0" err="1"/>
              <a:t>Prager</a:t>
            </a:r>
            <a:r>
              <a:rPr lang="cs-CZ" dirty="0"/>
              <a:t> </a:t>
            </a:r>
            <a:r>
              <a:rPr lang="cs-CZ" dirty="0" err="1"/>
              <a:t>Ghettos</a:t>
            </a:r>
            <a:r>
              <a:rPr lang="cs-CZ" dirty="0"/>
              <a:t> (Asanace)</a:t>
            </a:r>
          </a:p>
        </p:txBody>
      </p:sp>
      <p:sp>
        <p:nvSpPr>
          <p:cNvPr id="3" name="Zástupný obsah 2">
            <a:extLst>
              <a:ext uri="{FF2B5EF4-FFF2-40B4-BE49-F238E27FC236}">
                <a16:creationId xmlns:a16="http://schemas.microsoft.com/office/drawing/2014/main" id="{8D3EADD8-2E07-48D7-9EAE-7DE9FC0DFF69}"/>
              </a:ext>
            </a:extLst>
          </p:cNvPr>
          <p:cNvSpPr>
            <a:spLocks noGrp="1"/>
          </p:cNvSpPr>
          <p:nvPr>
            <p:ph idx="1"/>
          </p:nvPr>
        </p:nvSpPr>
        <p:spPr/>
        <p:txBody>
          <a:bodyPr/>
          <a:lstStyle/>
          <a:p>
            <a:r>
              <a:rPr lang="cs-CZ" dirty="0"/>
              <a:t>- </a:t>
            </a:r>
            <a:r>
              <a:rPr lang="cs-CZ" dirty="0" err="1"/>
              <a:t>gegen</a:t>
            </a:r>
            <a:r>
              <a:rPr lang="cs-CZ" dirty="0"/>
              <a:t> </a:t>
            </a:r>
            <a:r>
              <a:rPr lang="cs-CZ" dirty="0" err="1"/>
              <a:t>die</a:t>
            </a:r>
            <a:r>
              <a:rPr lang="cs-CZ" dirty="0"/>
              <a:t> </a:t>
            </a:r>
            <a:r>
              <a:rPr lang="cs-CZ" dirty="0" err="1"/>
              <a:t>Sanierung</a:t>
            </a:r>
            <a:r>
              <a:rPr lang="cs-CZ" dirty="0"/>
              <a:t> des </a:t>
            </a:r>
            <a:r>
              <a:rPr lang="cs-CZ" dirty="0" err="1"/>
              <a:t>jüdischen</a:t>
            </a:r>
            <a:r>
              <a:rPr lang="cs-CZ" dirty="0"/>
              <a:t> </a:t>
            </a:r>
            <a:r>
              <a:rPr lang="cs-CZ" dirty="0" err="1"/>
              <a:t>Ghettos</a:t>
            </a:r>
            <a:r>
              <a:rPr lang="cs-CZ" dirty="0"/>
              <a:t>: </a:t>
            </a:r>
            <a:r>
              <a:rPr lang="cs-CZ" dirty="0" err="1"/>
              <a:t>Proteststimmen</a:t>
            </a:r>
            <a:r>
              <a:rPr lang="cs-CZ" dirty="0"/>
              <a:t> </a:t>
            </a:r>
            <a:r>
              <a:rPr lang="cs-CZ" dirty="0" err="1"/>
              <a:t>aus</a:t>
            </a:r>
            <a:r>
              <a:rPr lang="cs-CZ" dirty="0"/>
              <a:t> </a:t>
            </a:r>
            <a:r>
              <a:rPr lang="cs-CZ" dirty="0" err="1"/>
              <a:t>beiden</a:t>
            </a:r>
            <a:r>
              <a:rPr lang="cs-CZ" dirty="0"/>
              <a:t> </a:t>
            </a:r>
            <a:r>
              <a:rPr lang="cs-CZ" dirty="0" err="1"/>
              <a:t>Völkern</a:t>
            </a:r>
            <a:r>
              <a:rPr lang="cs-CZ" dirty="0"/>
              <a:t>: Vilém Mrštík, Oskar </a:t>
            </a:r>
            <a:r>
              <a:rPr lang="cs-CZ" dirty="0" err="1"/>
              <a:t>Wiener</a:t>
            </a:r>
            <a:r>
              <a:rPr lang="cs-CZ" dirty="0"/>
              <a:t>, Ignát </a:t>
            </a:r>
            <a:r>
              <a:rPr lang="cs-CZ" dirty="0" err="1"/>
              <a:t>Herrmann</a:t>
            </a:r>
            <a:r>
              <a:rPr lang="cs-CZ" dirty="0"/>
              <a:t>, Zikmund Winter – </a:t>
            </a:r>
            <a:r>
              <a:rPr lang="cs-CZ" dirty="0" err="1"/>
              <a:t>BildpublikationPražské</a:t>
            </a:r>
            <a:r>
              <a:rPr lang="cs-CZ" dirty="0"/>
              <a:t> ghetto / </a:t>
            </a:r>
            <a:r>
              <a:rPr lang="cs-CZ" dirty="0" err="1"/>
              <a:t>Das</a:t>
            </a:r>
            <a:r>
              <a:rPr lang="cs-CZ" dirty="0"/>
              <a:t> </a:t>
            </a:r>
            <a:r>
              <a:rPr lang="cs-CZ" dirty="0" err="1"/>
              <a:t>Prager</a:t>
            </a:r>
            <a:r>
              <a:rPr lang="cs-CZ" dirty="0"/>
              <a:t> Ghetto </a:t>
            </a:r>
            <a:r>
              <a:rPr lang="cs-CZ" dirty="0" err="1"/>
              <a:t>erschien</a:t>
            </a:r>
            <a:r>
              <a:rPr lang="cs-CZ" dirty="0"/>
              <a:t> </a:t>
            </a:r>
            <a:r>
              <a:rPr lang="cs-CZ" dirty="0" err="1"/>
              <a:t>im</a:t>
            </a:r>
            <a:r>
              <a:rPr lang="cs-CZ" dirty="0"/>
              <a:t> Jahre1903 </a:t>
            </a:r>
            <a:r>
              <a:rPr lang="cs-CZ" dirty="0" err="1"/>
              <a:t>tschechisch</a:t>
            </a:r>
            <a:r>
              <a:rPr lang="cs-CZ" dirty="0"/>
              <a:t> </a:t>
            </a:r>
            <a:r>
              <a:rPr lang="cs-CZ" dirty="0" err="1"/>
              <a:t>und</a:t>
            </a:r>
            <a:r>
              <a:rPr lang="cs-CZ" dirty="0"/>
              <a:t> </a:t>
            </a:r>
            <a:r>
              <a:rPr lang="cs-CZ" dirty="0" err="1"/>
              <a:t>deutsch</a:t>
            </a:r>
            <a:endParaRPr lang="cs-CZ" dirty="0"/>
          </a:p>
          <a:p>
            <a:endParaRPr lang="cs-CZ" dirty="0"/>
          </a:p>
        </p:txBody>
      </p:sp>
    </p:spTree>
    <p:extLst>
      <p:ext uri="{BB962C8B-B14F-4D97-AF65-F5344CB8AC3E}">
        <p14:creationId xmlns:p14="http://schemas.microsoft.com/office/powerpoint/2010/main" val="27217031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F93447-18A6-4160-A135-15071A605ED9}"/>
              </a:ext>
            </a:extLst>
          </p:cNvPr>
          <p:cNvSpPr>
            <a:spLocks noGrp="1"/>
          </p:cNvSpPr>
          <p:nvPr>
            <p:ph type="title"/>
          </p:nvPr>
        </p:nvSpPr>
        <p:spPr/>
        <p:txBody>
          <a:bodyPr/>
          <a:lstStyle/>
          <a:p>
            <a:r>
              <a:rPr lang="cs-CZ" dirty="0"/>
              <a:t>Die </a:t>
            </a:r>
            <a:r>
              <a:rPr lang="cs-CZ" dirty="0" err="1"/>
              <a:t>Stadt</a:t>
            </a:r>
            <a:r>
              <a:rPr lang="cs-CZ" dirty="0"/>
              <a:t> </a:t>
            </a:r>
            <a:r>
              <a:rPr lang="cs-CZ" dirty="0" err="1"/>
              <a:t>als</a:t>
            </a:r>
            <a:r>
              <a:rPr lang="cs-CZ" dirty="0"/>
              <a:t> </a:t>
            </a:r>
            <a:r>
              <a:rPr lang="cs-CZ" dirty="0" err="1"/>
              <a:t>Phantasma</a:t>
            </a:r>
            <a:endParaRPr lang="cs-CZ" i="1" dirty="0"/>
          </a:p>
        </p:txBody>
      </p:sp>
      <p:sp>
        <p:nvSpPr>
          <p:cNvPr id="3" name="Zástupný symbol pro obsah 2">
            <a:extLst>
              <a:ext uri="{FF2B5EF4-FFF2-40B4-BE49-F238E27FC236}">
                <a16:creationId xmlns:a16="http://schemas.microsoft.com/office/drawing/2014/main" id="{73B5F6B5-56E7-4485-8E88-8B7B02C674D8}"/>
              </a:ext>
            </a:extLst>
          </p:cNvPr>
          <p:cNvSpPr>
            <a:spLocks noGrp="1"/>
          </p:cNvSpPr>
          <p:nvPr>
            <p:ph idx="1"/>
          </p:nvPr>
        </p:nvSpPr>
        <p:spPr/>
        <p:txBody>
          <a:bodyPr>
            <a:normAutofit/>
          </a:bodyPr>
          <a:lstStyle/>
          <a:p>
            <a:r>
              <a:rPr lang="cs-CZ" dirty="0"/>
              <a:t>Esa </a:t>
            </a:r>
            <a:r>
              <a:rPr lang="cs-CZ" dirty="0" err="1"/>
              <a:t>geht</a:t>
            </a:r>
            <a:r>
              <a:rPr lang="cs-CZ" dirty="0"/>
              <a:t> </a:t>
            </a:r>
            <a:r>
              <a:rPr lang="cs-CZ" dirty="0" err="1"/>
              <a:t>also</a:t>
            </a:r>
            <a:r>
              <a:rPr lang="cs-CZ" dirty="0"/>
              <a:t> </a:t>
            </a:r>
            <a:r>
              <a:rPr lang="cs-CZ" dirty="0" err="1"/>
              <a:t>nicht</a:t>
            </a:r>
            <a:r>
              <a:rPr lang="cs-CZ" dirty="0"/>
              <a:t> </a:t>
            </a:r>
            <a:r>
              <a:rPr lang="cs-CZ" dirty="0" err="1"/>
              <a:t>nur</a:t>
            </a:r>
            <a:r>
              <a:rPr lang="cs-CZ" dirty="0"/>
              <a:t> um </a:t>
            </a:r>
            <a:r>
              <a:rPr lang="cs-CZ" dirty="0" err="1"/>
              <a:t>Ekphrasis</a:t>
            </a:r>
            <a:r>
              <a:rPr lang="cs-CZ" dirty="0"/>
              <a:t>, </a:t>
            </a:r>
            <a:r>
              <a:rPr lang="cs-CZ" dirty="0" err="1"/>
              <a:t>Stadtbeschreibung</a:t>
            </a:r>
            <a:r>
              <a:rPr lang="cs-CZ" dirty="0"/>
              <a:t>, </a:t>
            </a:r>
            <a:r>
              <a:rPr lang="cs-CZ" dirty="0" err="1"/>
              <a:t>sondern</a:t>
            </a:r>
            <a:r>
              <a:rPr lang="cs-CZ" dirty="0"/>
              <a:t> um </a:t>
            </a:r>
            <a:r>
              <a:rPr lang="cs-CZ" dirty="0" err="1"/>
              <a:t>die</a:t>
            </a:r>
            <a:r>
              <a:rPr lang="cs-CZ" dirty="0"/>
              <a:t> </a:t>
            </a:r>
            <a:r>
              <a:rPr lang="cs-CZ" dirty="0" err="1"/>
              <a:t>Lektüre</a:t>
            </a:r>
            <a:r>
              <a:rPr lang="cs-CZ" dirty="0"/>
              <a:t> der </a:t>
            </a:r>
            <a:r>
              <a:rPr lang="cs-CZ" dirty="0" err="1"/>
              <a:t>Stadt</a:t>
            </a:r>
            <a:r>
              <a:rPr lang="cs-CZ" dirty="0"/>
              <a:t>, </a:t>
            </a:r>
            <a:r>
              <a:rPr lang="cs-CZ" dirty="0" err="1"/>
              <a:t>die</a:t>
            </a:r>
            <a:r>
              <a:rPr lang="cs-CZ" dirty="0"/>
              <a:t> </a:t>
            </a:r>
            <a:r>
              <a:rPr lang="cs-CZ" dirty="0" err="1"/>
              <a:t>Dechiffrierung</a:t>
            </a:r>
            <a:endParaRPr lang="de-DE" dirty="0"/>
          </a:p>
          <a:p>
            <a:r>
              <a:rPr lang="de-DE" dirty="0"/>
              <a:t>- </a:t>
            </a:r>
            <a:r>
              <a:rPr lang="cs-CZ" dirty="0" err="1"/>
              <a:t>Stadt</a:t>
            </a:r>
            <a:r>
              <a:rPr lang="cs-CZ" dirty="0"/>
              <a:t> </a:t>
            </a:r>
            <a:r>
              <a:rPr lang="cs-CZ" dirty="0" err="1"/>
              <a:t>als</a:t>
            </a:r>
            <a:r>
              <a:rPr lang="cs-CZ" dirty="0"/>
              <a:t> </a:t>
            </a:r>
            <a:r>
              <a:rPr lang="cs-CZ" dirty="0" err="1"/>
              <a:t>Kulissen</a:t>
            </a:r>
            <a:endParaRPr lang="de-DE" dirty="0"/>
          </a:p>
          <a:p>
            <a:r>
              <a:rPr lang="de-DE" dirty="0"/>
              <a:t>- </a:t>
            </a:r>
            <a:r>
              <a:rPr lang="cs-CZ" dirty="0" err="1"/>
              <a:t>Stadt</a:t>
            </a:r>
            <a:r>
              <a:rPr lang="cs-CZ" dirty="0"/>
              <a:t> </a:t>
            </a:r>
            <a:r>
              <a:rPr lang="cs-CZ" dirty="0" err="1"/>
              <a:t>als</a:t>
            </a:r>
            <a:r>
              <a:rPr lang="cs-CZ" dirty="0"/>
              <a:t> </a:t>
            </a:r>
            <a:r>
              <a:rPr lang="de-DE" dirty="0" err="1"/>
              <a:t>myt</a:t>
            </a:r>
            <a:r>
              <a:rPr lang="cs-CZ" dirty="0"/>
              <a:t>h</a:t>
            </a:r>
            <a:r>
              <a:rPr lang="de-DE" dirty="0" err="1"/>
              <a:t>opoeti</a:t>
            </a:r>
            <a:r>
              <a:rPr lang="cs-CZ" dirty="0" err="1"/>
              <a:t>scher</a:t>
            </a:r>
            <a:r>
              <a:rPr lang="de-DE" dirty="0"/>
              <a:t> </a:t>
            </a:r>
            <a:r>
              <a:rPr lang="cs-CZ" dirty="0"/>
              <a:t>K</a:t>
            </a:r>
            <a:r>
              <a:rPr lang="de-DE" dirty="0" err="1"/>
              <a:t>onstrukt</a:t>
            </a:r>
            <a:r>
              <a:rPr lang="de-DE" dirty="0"/>
              <a:t> </a:t>
            </a:r>
            <a:r>
              <a:rPr lang="cs-CZ" dirty="0"/>
              <a:t>in der L</a:t>
            </a:r>
            <a:r>
              <a:rPr lang="de-DE" dirty="0" err="1"/>
              <a:t>iteratu</a:t>
            </a:r>
            <a:r>
              <a:rPr lang="cs-CZ" dirty="0"/>
              <a:t>r</a:t>
            </a:r>
            <a:r>
              <a:rPr lang="de-DE" dirty="0"/>
              <a:t>: </a:t>
            </a:r>
            <a:r>
              <a:rPr lang="de-DE" dirty="0" err="1"/>
              <a:t>konkr</a:t>
            </a:r>
            <a:r>
              <a:rPr lang="cs-CZ" dirty="0"/>
              <a:t>e</a:t>
            </a:r>
            <a:r>
              <a:rPr lang="de-DE" dirty="0"/>
              <a:t>t</a:t>
            </a:r>
            <a:r>
              <a:rPr lang="cs-CZ" dirty="0"/>
              <a:t>e</a:t>
            </a:r>
            <a:r>
              <a:rPr lang="de-DE" dirty="0"/>
              <a:t> </a:t>
            </a:r>
            <a:r>
              <a:rPr lang="cs-CZ" dirty="0" err="1"/>
              <a:t>und</a:t>
            </a:r>
            <a:r>
              <a:rPr lang="cs-CZ" dirty="0"/>
              <a:t> </a:t>
            </a:r>
            <a:r>
              <a:rPr lang="cs-CZ" dirty="0" err="1"/>
              <a:t>literarische</a:t>
            </a:r>
            <a:r>
              <a:rPr lang="cs-CZ" dirty="0"/>
              <a:t>, </a:t>
            </a:r>
            <a:r>
              <a:rPr lang="cs-CZ" dirty="0" err="1"/>
              <a:t>allegorische</a:t>
            </a:r>
            <a:r>
              <a:rPr lang="cs-CZ" dirty="0"/>
              <a:t>, </a:t>
            </a:r>
            <a:r>
              <a:rPr lang="cs-CZ" dirty="0" err="1"/>
              <a:t>ludistische</a:t>
            </a:r>
            <a:r>
              <a:rPr lang="cs-CZ" dirty="0"/>
              <a:t> oder </a:t>
            </a:r>
            <a:r>
              <a:rPr lang="cs-CZ" dirty="0" err="1"/>
              <a:t>ornamentalische</a:t>
            </a:r>
            <a:r>
              <a:rPr lang="cs-CZ" dirty="0"/>
              <a:t> </a:t>
            </a:r>
            <a:r>
              <a:rPr lang="cs-CZ" dirty="0" err="1"/>
              <a:t>Stadtbeschreibung</a:t>
            </a:r>
            <a:endParaRPr lang="de-DE" dirty="0"/>
          </a:p>
          <a:p>
            <a:r>
              <a:rPr lang="de-DE" dirty="0"/>
              <a:t>- </a:t>
            </a:r>
            <a:r>
              <a:rPr lang="cs-CZ" dirty="0" err="1"/>
              <a:t>im</a:t>
            </a:r>
            <a:r>
              <a:rPr lang="cs-CZ" dirty="0"/>
              <a:t> </a:t>
            </a:r>
            <a:r>
              <a:rPr lang="cs-CZ" dirty="0" err="1"/>
              <a:t>phantastischen</a:t>
            </a:r>
            <a:r>
              <a:rPr lang="cs-CZ" dirty="0"/>
              <a:t> Text: </a:t>
            </a:r>
            <a:r>
              <a:rPr lang="cs-CZ" dirty="0" err="1"/>
              <a:t>Unsicherheit</a:t>
            </a:r>
            <a:r>
              <a:rPr lang="cs-CZ" dirty="0"/>
              <a:t> in der </a:t>
            </a:r>
            <a:r>
              <a:rPr lang="cs-CZ" dirty="0" err="1"/>
              <a:t>Unterscheidung</a:t>
            </a:r>
            <a:r>
              <a:rPr lang="cs-CZ" dirty="0"/>
              <a:t> von </a:t>
            </a:r>
            <a:r>
              <a:rPr lang="cs-CZ" dirty="0" err="1"/>
              <a:t>Realität</a:t>
            </a:r>
            <a:r>
              <a:rPr lang="cs-CZ" dirty="0"/>
              <a:t> </a:t>
            </a:r>
            <a:r>
              <a:rPr lang="cs-CZ" dirty="0" err="1"/>
              <a:t>und</a:t>
            </a:r>
            <a:r>
              <a:rPr lang="cs-CZ" dirty="0"/>
              <a:t> </a:t>
            </a:r>
            <a:r>
              <a:rPr lang="cs-CZ" dirty="0" err="1"/>
              <a:t>Phantasma</a:t>
            </a:r>
            <a:endParaRPr lang="de-DE" dirty="0"/>
          </a:p>
          <a:p>
            <a:endParaRPr lang="cs-CZ" dirty="0"/>
          </a:p>
          <a:p>
            <a:endParaRPr lang="cs-CZ" dirty="0"/>
          </a:p>
        </p:txBody>
      </p:sp>
    </p:spTree>
    <p:extLst>
      <p:ext uri="{BB962C8B-B14F-4D97-AF65-F5344CB8AC3E}">
        <p14:creationId xmlns:p14="http://schemas.microsoft.com/office/powerpoint/2010/main" val="21047180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5D9E604-A32E-401B-BD9B-E3B0829DBD35}"/>
              </a:ext>
            </a:extLst>
          </p:cNvPr>
          <p:cNvSpPr>
            <a:spLocks noGrp="1"/>
          </p:cNvSpPr>
          <p:nvPr>
            <p:ph type="title"/>
          </p:nvPr>
        </p:nvSpPr>
        <p:spPr/>
        <p:txBody>
          <a:bodyPr/>
          <a:lstStyle/>
          <a:p>
            <a:r>
              <a:rPr lang="cs-CZ" dirty="0"/>
              <a:t>Die </a:t>
            </a:r>
            <a:r>
              <a:rPr lang="cs-CZ" dirty="0" err="1"/>
              <a:t>Stadt</a:t>
            </a:r>
            <a:r>
              <a:rPr lang="cs-CZ" dirty="0"/>
              <a:t> </a:t>
            </a:r>
            <a:r>
              <a:rPr lang="cs-CZ" dirty="0" err="1"/>
              <a:t>als</a:t>
            </a:r>
            <a:r>
              <a:rPr lang="cs-CZ" dirty="0"/>
              <a:t> </a:t>
            </a:r>
            <a:r>
              <a:rPr lang="cs-CZ" dirty="0" err="1"/>
              <a:t>Phantasma</a:t>
            </a:r>
            <a:r>
              <a:rPr lang="cs-CZ" dirty="0"/>
              <a:t> – </a:t>
            </a:r>
            <a:r>
              <a:rPr lang="cs-CZ" dirty="0" err="1"/>
              <a:t>Beispiele</a:t>
            </a:r>
            <a:r>
              <a:rPr lang="cs-CZ" dirty="0"/>
              <a:t> (R. </a:t>
            </a:r>
            <a:r>
              <a:rPr lang="cs-CZ" dirty="0" err="1"/>
              <a:t>Lachmann</a:t>
            </a:r>
            <a:r>
              <a:rPr lang="cs-CZ" dirty="0"/>
              <a:t>)</a:t>
            </a:r>
          </a:p>
        </p:txBody>
      </p:sp>
      <p:sp>
        <p:nvSpPr>
          <p:cNvPr id="3" name="Zástupný obsah 2">
            <a:extLst>
              <a:ext uri="{FF2B5EF4-FFF2-40B4-BE49-F238E27FC236}">
                <a16:creationId xmlns:a16="http://schemas.microsoft.com/office/drawing/2014/main" id="{BF8506F7-8F36-40AB-A812-FBEEF9668429}"/>
              </a:ext>
            </a:extLst>
          </p:cNvPr>
          <p:cNvSpPr>
            <a:spLocks noGrp="1"/>
          </p:cNvSpPr>
          <p:nvPr>
            <p:ph idx="1"/>
          </p:nvPr>
        </p:nvSpPr>
        <p:spPr/>
        <p:txBody>
          <a:bodyPr>
            <a:normAutofit fontScale="92500" lnSpcReduction="20000"/>
          </a:bodyPr>
          <a:lstStyle/>
          <a:p>
            <a:r>
              <a:rPr lang="de-DE" dirty="0"/>
              <a:t>Gogol nimmt Rom oder Petersburg als eine Welt wahr, die du</a:t>
            </a:r>
            <a:r>
              <a:rPr lang="cs-CZ" dirty="0"/>
              <a:t>r</a:t>
            </a:r>
            <a:r>
              <a:rPr lang="de-DE" dirty="0" err="1"/>
              <a:t>ch</a:t>
            </a:r>
            <a:r>
              <a:rPr lang="de-DE" dirty="0"/>
              <a:t> seinen Blick verändert wird</a:t>
            </a:r>
            <a:endParaRPr lang="cs-CZ" dirty="0"/>
          </a:p>
          <a:p>
            <a:r>
              <a:rPr lang="de-DE" dirty="0"/>
              <a:t> </a:t>
            </a:r>
            <a:r>
              <a:rPr lang="cs-CZ" dirty="0" err="1"/>
              <a:t>Statt</a:t>
            </a:r>
            <a:r>
              <a:rPr lang="de-DE" dirty="0"/>
              <a:t> der Realität</a:t>
            </a:r>
            <a:r>
              <a:rPr lang="cs-CZ" dirty="0"/>
              <a:t> </a:t>
            </a:r>
            <a:r>
              <a:rPr lang="de-DE" dirty="0"/>
              <a:t>der architektonischen Silhouetten</a:t>
            </a:r>
            <a:r>
              <a:rPr lang="cs-CZ" dirty="0"/>
              <a:t> </a:t>
            </a:r>
            <a:r>
              <a:rPr lang="de-DE" dirty="0"/>
              <a:t>werden diese Städte Kontexte einer bösen und verwirrende Einbildungskraft voll von Gespenstern und vielversprechender Irrealität</a:t>
            </a:r>
          </a:p>
          <a:p>
            <a:r>
              <a:rPr lang="de-DE" dirty="0"/>
              <a:t>Nikolaj </a:t>
            </a:r>
            <a:r>
              <a:rPr lang="de-DE" dirty="0" err="1"/>
              <a:t>Arciferov</a:t>
            </a:r>
            <a:r>
              <a:rPr lang="de-DE" dirty="0"/>
              <a:t> </a:t>
            </a:r>
            <a:r>
              <a:rPr lang="cs-CZ" dirty="0" err="1"/>
              <a:t>sagt</a:t>
            </a:r>
            <a:r>
              <a:rPr lang="de-DE" dirty="0"/>
              <a:t>,</a:t>
            </a:r>
            <a:r>
              <a:rPr lang="cs-CZ" dirty="0"/>
              <a:t> </a:t>
            </a:r>
            <a:r>
              <a:rPr lang="cs-CZ" dirty="0" err="1"/>
              <a:t>dass</a:t>
            </a:r>
            <a:r>
              <a:rPr lang="cs-CZ" dirty="0"/>
              <a:t> </a:t>
            </a:r>
            <a:r>
              <a:rPr lang="cs-CZ" dirty="0" err="1"/>
              <a:t>die</a:t>
            </a:r>
            <a:r>
              <a:rPr lang="cs-CZ" dirty="0"/>
              <a:t> </a:t>
            </a:r>
            <a:r>
              <a:rPr lang="cs-CZ" dirty="0" err="1"/>
              <a:t>russischen</a:t>
            </a:r>
            <a:r>
              <a:rPr lang="cs-CZ" dirty="0"/>
              <a:t> </a:t>
            </a:r>
            <a:r>
              <a:rPr lang="cs-CZ" dirty="0" err="1"/>
              <a:t>romantiker</a:t>
            </a:r>
            <a:r>
              <a:rPr lang="cs-CZ" dirty="0"/>
              <a:t> in </a:t>
            </a:r>
            <a:r>
              <a:rPr lang="cs-CZ" dirty="0" err="1"/>
              <a:t>Petersburg</a:t>
            </a:r>
            <a:r>
              <a:rPr lang="cs-CZ" dirty="0"/>
              <a:t> </a:t>
            </a:r>
            <a:r>
              <a:rPr lang="cs-CZ" dirty="0" err="1"/>
              <a:t>nur</a:t>
            </a:r>
            <a:r>
              <a:rPr lang="cs-CZ" dirty="0"/>
              <a:t> </a:t>
            </a:r>
            <a:r>
              <a:rPr lang="cs-CZ" dirty="0" err="1"/>
              <a:t>sich</a:t>
            </a:r>
            <a:r>
              <a:rPr lang="cs-CZ" dirty="0"/>
              <a:t> </a:t>
            </a:r>
            <a:r>
              <a:rPr lang="cs-CZ" dirty="0" err="1"/>
              <a:t>selber</a:t>
            </a:r>
            <a:r>
              <a:rPr lang="cs-CZ" dirty="0"/>
              <a:t> </a:t>
            </a:r>
            <a:r>
              <a:rPr lang="cs-CZ" dirty="0" err="1"/>
              <a:t>sehen</a:t>
            </a:r>
            <a:r>
              <a:rPr lang="cs-CZ" dirty="0"/>
              <a:t>, </a:t>
            </a:r>
            <a:r>
              <a:rPr lang="cs-CZ" dirty="0" err="1"/>
              <a:t>nicht</a:t>
            </a:r>
            <a:r>
              <a:rPr lang="cs-CZ" dirty="0"/>
              <a:t> </a:t>
            </a:r>
            <a:r>
              <a:rPr lang="cs-CZ" dirty="0" err="1"/>
              <a:t>die</a:t>
            </a:r>
            <a:r>
              <a:rPr lang="cs-CZ" dirty="0"/>
              <a:t> </a:t>
            </a:r>
            <a:r>
              <a:rPr lang="cs-CZ" dirty="0" err="1"/>
              <a:t>Stadt</a:t>
            </a:r>
            <a:endParaRPr lang="cs-CZ" dirty="0"/>
          </a:p>
          <a:p>
            <a:r>
              <a:rPr lang="cs-CZ" dirty="0" err="1"/>
              <a:t>Petersburger</a:t>
            </a:r>
            <a:r>
              <a:rPr lang="cs-CZ" dirty="0"/>
              <a:t> Panegyrika: Lob der </a:t>
            </a:r>
            <a:r>
              <a:rPr lang="cs-CZ" dirty="0" err="1"/>
              <a:t>Stadt</a:t>
            </a:r>
            <a:r>
              <a:rPr lang="cs-CZ" dirty="0"/>
              <a:t> </a:t>
            </a:r>
            <a:r>
              <a:rPr lang="cs-CZ" dirty="0" err="1"/>
              <a:t>verbunden</a:t>
            </a:r>
            <a:r>
              <a:rPr lang="cs-CZ" dirty="0"/>
              <a:t> </a:t>
            </a:r>
            <a:r>
              <a:rPr lang="cs-CZ" dirty="0" err="1"/>
              <a:t>mit</a:t>
            </a:r>
            <a:r>
              <a:rPr lang="cs-CZ" dirty="0"/>
              <a:t> dem Lob des </a:t>
            </a:r>
            <a:r>
              <a:rPr lang="cs-CZ" dirty="0" err="1"/>
              <a:t>Herrschers</a:t>
            </a:r>
            <a:r>
              <a:rPr lang="cs-CZ" dirty="0"/>
              <a:t>:</a:t>
            </a:r>
            <a:r>
              <a:rPr lang="de-DE" dirty="0"/>
              <a:t> </a:t>
            </a:r>
            <a:r>
              <a:rPr lang="cs-CZ" dirty="0" err="1"/>
              <a:t>die</a:t>
            </a:r>
            <a:r>
              <a:rPr lang="cs-CZ" dirty="0"/>
              <a:t> </a:t>
            </a:r>
            <a:r>
              <a:rPr lang="cs-CZ" dirty="0" err="1"/>
              <a:t>Stadt</a:t>
            </a:r>
            <a:r>
              <a:rPr lang="cs-CZ" dirty="0"/>
              <a:t> al</a:t>
            </a:r>
            <a:r>
              <a:rPr lang="de-DE" dirty="0"/>
              <a:t> </a:t>
            </a:r>
            <a:r>
              <a:rPr lang="de-DE" dirty="0" err="1"/>
              <a:t>locus</a:t>
            </a:r>
            <a:r>
              <a:rPr lang="de-DE" dirty="0"/>
              <a:t> amoenus, </a:t>
            </a:r>
            <a:r>
              <a:rPr lang="de-DE" dirty="0" err="1"/>
              <a:t>utilis</a:t>
            </a:r>
            <a:r>
              <a:rPr lang="de-DE" dirty="0"/>
              <a:t>, </a:t>
            </a:r>
            <a:r>
              <a:rPr lang="de-DE" dirty="0" err="1"/>
              <a:t>speciosus</a:t>
            </a:r>
            <a:r>
              <a:rPr lang="de-DE" dirty="0"/>
              <a:t>, </a:t>
            </a:r>
            <a:r>
              <a:rPr lang="de-DE" dirty="0" err="1"/>
              <a:t>honestus</a:t>
            </a:r>
            <a:r>
              <a:rPr lang="de-DE" dirty="0"/>
              <a:t>...; </a:t>
            </a:r>
            <a:endParaRPr lang="cs-CZ" dirty="0"/>
          </a:p>
          <a:p>
            <a:r>
              <a:rPr lang="cs-CZ" dirty="0"/>
              <a:t>nach</a:t>
            </a:r>
            <a:r>
              <a:rPr lang="de-DE" dirty="0"/>
              <a:t> </a:t>
            </a:r>
            <a:r>
              <a:rPr lang="de-DE" dirty="0" err="1"/>
              <a:t>Anciferov</a:t>
            </a:r>
            <a:r>
              <a:rPr lang="cs-CZ" dirty="0"/>
              <a:t> </a:t>
            </a:r>
            <a:r>
              <a:rPr lang="cs-CZ" dirty="0" err="1"/>
              <a:t>ist</a:t>
            </a:r>
            <a:r>
              <a:rPr lang="cs-CZ" dirty="0"/>
              <a:t> </a:t>
            </a:r>
            <a:r>
              <a:rPr lang="cs-CZ" dirty="0" err="1"/>
              <a:t>die</a:t>
            </a:r>
            <a:r>
              <a:rPr lang="cs-CZ" dirty="0"/>
              <a:t> </a:t>
            </a:r>
            <a:r>
              <a:rPr lang="cs-CZ" dirty="0" err="1"/>
              <a:t>Annäherung</a:t>
            </a:r>
            <a:r>
              <a:rPr lang="cs-CZ" dirty="0"/>
              <a:t> </a:t>
            </a:r>
            <a:r>
              <a:rPr lang="cs-CZ" dirty="0" err="1"/>
              <a:t>an</a:t>
            </a:r>
            <a:r>
              <a:rPr lang="cs-CZ" dirty="0"/>
              <a:t> </a:t>
            </a:r>
            <a:r>
              <a:rPr lang="cs-CZ" dirty="0" err="1"/>
              <a:t>die</a:t>
            </a:r>
            <a:r>
              <a:rPr lang="cs-CZ" dirty="0"/>
              <a:t> </a:t>
            </a:r>
            <a:r>
              <a:rPr lang="cs-CZ" dirty="0" err="1"/>
              <a:t>Stadt</a:t>
            </a:r>
            <a:r>
              <a:rPr lang="cs-CZ" dirty="0"/>
              <a:t> in der </a:t>
            </a:r>
            <a:r>
              <a:rPr lang="cs-CZ" dirty="0" err="1"/>
              <a:t>Epoche</a:t>
            </a:r>
            <a:r>
              <a:rPr lang="cs-CZ" dirty="0"/>
              <a:t> des </a:t>
            </a:r>
            <a:r>
              <a:rPr lang="cs-CZ" dirty="0" err="1"/>
              <a:t>Romamtismus</a:t>
            </a:r>
            <a:r>
              <a:rPr lang="cs-CZ" dirty="0"/>
              <a:t> </a:t>
            </a:r>
            <a:r>
              <a:rPr lang="cs-CZ" dirty="0" err="1"/>
              <a:t>schwierig</a:t>
            </a:r>
            <a:r>
              <a:rPr lang="cs-CZ" dirty="0"/>
              <a:t> </a:t>
            </a:r>
            <a:r>
              <a:rPr lang="cs-CZ" dirty="0" err="1"/>
              <a:t>und</a:t>
            </a:r>
            <a:r>
              <a:rPr lang="cs-CZ" dirty="0"/>
              <a:t> </a:t>
            </a:r>
            <a:r>
              <a:rPr lang="cs-CZ" dirty="0" err="1"/>
              <a:t>verbunden</a:t>
            </a:r>
            <a:r>
              <a:rPr lang="cs-CZ" dirty="0"/>
              <a:t> </a:t>
            </a:r>
            <a:r>
              <a:rPr lang="cs-CZ" dirty="0" err="1"/>
              <a:t>mit</a:t>
            </a:r>
            <a:r>
              <a:rPr lang="cs-CZ" dirty="0"/>
              <a:t> </a:t>
            </a:r>
            <a:r>
              <a:rPr lang="cs-CZ" dirty="0" err="1"/>
              <a:t>seinerZwiespaltigkeit</a:t>
            </a:r>
            <a:r>
              <a:rPr lang="cs-CZ" dirty="0"/>
              <a:t>, </a:t>
            </a:r>
            <a:r>
              <a:rPr lang="cs-CZ" dirty="0" err="1"/>
              <a:t>und</a:t>
            </a:r>
            <a:r>
              <a:rPr lang="cs-CZ" dirty="0"/>
              <a:t> der Topik der </a:t>
            </a:r>
            <a:r>
              <a:rPr lang="cs-CZ" dirty="0" err="1"/>
              <a:t>Ambivalenz</a:t>
            </a:r>
            <a:r>
              <a:rPr lang="de-DE" dirty="0"/>
              <a:t> </a:t>
            </a:r>
            <a:endParaRPr lang="cs-CZ" dirty="0"/>
          </a:p>
          <a:p>
            <a:endParaRPr lang="cs-CZ" dirty="0"/>
          </a:p>
        </p:txBody>
      </p:sp>
    </p:spTree>
    <p:extLst>
      <p:ext uri="{BB962C8B-B14F-4D97-AF65-F5344CB8AC3E}">
        <p14:creationId xmlns:p14="http://schemas.microsoft.com/office/powerpoint/2010/main" val="2060304073"/>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227</TotalTime>
  <Words>1866</Words>
  <Application>Microsoft Office PowerPoint</Application>
  <PresentationFormat>Širokoúhlá obrazovka</PresentationFormat>
  <Paragraphs>91</Paragraphs>
  <Slides>23</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23</vt:i4>
      </vt:variant>
    </vt:vector>
  </HeadingPairs>
  <TitlesOfParts>
    <vt:vector size="27" baseType="lpstr">
      <vt:lpstr>Arial</vt:lpstr>
      <vt:lpstr>Calibri</vt:lpstr>
      <vt:lpstr>Calibri Light</vt:lpstr>
      <vt:lpstr>Motiv Office</vt:lpstr>
      <vt:lpstr>6. Kafka II: Kafka und Prag</vt:lpstr>
      <vt:lpstr>Kafka und Prag</vt:lpstr>
      <vt:lpstr>Kafka und Prag</vt:lpstr>
      <vt:lpstr>Prag in der deutschsprachigen Literatur im 19. und 20. Jh.</vt:lpstr>
      <vt:lpstr>Deutsches und tschechisches Prag</vt:lpstr>
      <vt:lpstr>Prager Cafés und die deutschsprachige Literatur</vt:lpstr>
      <vt:lpstr>Sanierung des Prager Ghettos (Asanace)</vt:lpstr>
      <vt:lpstr>Die Stadt als Phantasma</vt:lpstr>
      <vt:lpstr>Die Stadt als Phantasma – Beispiele (R. Lachmann)</vt:lpstr>
      <vt:lpstr>Beschreibung der Stadt als Phantasma</vt:lpstr>
      <vt:lpstr>Kafkas Prag</vt:lpstr>
      <vt:lpstr>Laurenziberg um 1900</vt:lpstr>
      <vt:lpstr>Laurenziberg um 1900</vt:lpstr>
      <vt:lpstr>Kafka-Denkmäler in Prag</vt:lpstr>
      <vt:lpstr>Kafka im heutigen Prag</vt:lpstr>
      <vt:lpstr>Kommerzialisierung der Prager deutschen Literatur</vt:lpstr>
      <vt:lpstr>Beschreibung eines Kampfes</vt:lpstr>
      <vt:lpstr>Beschreibung eines Kampfes</vt:lpstr>
      <vt:lpstr>Das Stadtwappen als Pragtext?</vt:lpstr>
      <vt:lpstr>Das Stadtwappen</vt:lpstr>
      <vt:lpstr>Lektüre für das nächste Seminar</vt:lpstr>
      <vt:lpstr>John Bramblitt</vt:lpstr>
      <vt:lpstr>Helen Keller: The Story of My Life (1903)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Kafka II: Literatur und Prag</dc:title>
  <dc:creator>Alena Zelená</dc:creator>
  <cp:lastModifiedBy>Alena Zelená</cp:lastModifiedBy>
  <cp:revision>10</cp:revision>
  <dcterms:created xsi:type="dcterms:W3CDTF">2019-11-11T18:10:07Z</dcterms:created>
  <dcterms:modified xsi:type="dcterms:W3CDTF">2020-11-03T12:53:02Z</dcterms:modified>
</cp:coreProperties>
</file>