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4" r:id="rId3"/>
    <p:sldId id="267" r:id="rId4"/>
    <p:sldId id="257" r:id="rId5"/>
    <p:sldId id="261" r:id="rId6"/>
    <p:sldId id="256" r:id="rId7"/>
    <p:sldId id="268" r:id="rId8"/>
    <p:sldId id="258" r:id="rId9"/>
    <p:sldId id="260" r:id="rId10"/>
    <p:sldId id="259" r:id="rId11"/>
    <p:sldId id="265" r:id="rId12"/>
    <p:sldId id="266" r:id="rId13"/>
    <p:sldId id="269" r:id="rId14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7" autoAdjust="0"/>
  </p:normalViewPr>
  <p:slideViewPr>
    <p:cSldViewPr>
      <p:cViewPr varScale="1">
        <p:scale>
          <a:sx n="85" d="100"/>
          <a:sy n="85" d="100"/>
        </p:scale>
        <p:origin x="15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36FC-8562-40A0-8428-EC47CCA9368A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4B61-447D-4280-AC82-622883FF99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263B22-A5C5-48C1-9EEB-0AD0A04360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deutsche</a:t>
            </a:r>
            <a:r>
              <a:rPr lang="cs-CZ" dirty="0"/>
              <a:t> Literatur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A7A2D7E9-C1DB-4AD9-BC65-C49891F6C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Überblick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Einführung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2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Mährischdeutsche</a:t>
            </a:r>
            <a:r>
              <a:rPr lang="cs-CZ" dirty="0"/>
              <a:t>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Größte</a:t>
            </a:r>
            <a:r>
              <a:rPr lang="cs-CZ" dirty="0"/>
              <a:t> </a:t>
            </a:r>
            <a:r>
              <a:rPr lang="cs-CZ" dirty="0" err="1"/>
              <a:t>Autorin</a:t>
            </a:r>
            <a:r>
              <a:rPr lang="cs-CZ" dirty="0"/>
              <a:t>: Marie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Ebner</a:t>
            </a:r>
            <a:r>
              <a:rPr lang="cs-CZ" dirty="0"/>
              <a:t>-</a:t>
            </a:r>
            <a:r>
              <a:rPr lang="cs-CZ" dirty="0" err="1"/>
              <a:t>Eschenbach</a:t>
            </a:r>
            <a:r>
              <a:rPr lang="cs-CZ" dirty="0"/>
              <a:t> (1830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dem</a:t>
            </a:r>
            <a:r>
              <a:rPr lang="cs-CZ" dirty="0"/>
              <a:t> </a:t>
            </a:r>
            <a:r>
              <a:rPr lang="cs-CZ" dirty="0" err="1"/>
              <a:t>Schloß</a:t>
            </a:r>
            <a:r>
              <a:rPr lang="cs-CZ" dirty="0"/>
              <a:t> </a:t>
            </a:r>
            <a:r>
              <a:rPr lang="cs-CZ" dirty="0" err="1"/>
              <a:t>Zdislawitz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Kremsier</a:t>
            </a:r>
            <a:r>
              <a:rPr lang="cs-CZ" dirty="0"/>
              <a:t> – 1916 in </a:t>
            </a:r>
            <a:r>
              <a:rPr lang="cs-CZ" dirty="0" err="1"/>
              <a:t>Wien</a:t>
            </a:r>
            <a:r>
              <a:rPr lang="cs-CZ" dirty="0"/>
              <a:t>)</a:t>
            </a:r>
          </a:p>
          <a:p>
            <a:r>
              <a:rPr lang="cs-CZ" dirty="0" err="1"/>
              <a:t>sonst</a:t>
            </a:r>
            <a:r>
              <a:rPr lang="cs-CZ" dirty="0"/>
              <a:t> z. B.:</a:t>
            </a:r>
          </a:p>
          <a:p>
            <a:r>
              <a:rPr lang="cs-CZ" dirty="0"/>
              <a:t>Charles </a:t>
            </a:r>
            <a:r>
              <a:rPr lang="cs-CZ" dirty="0" err="1"/>
              <a:t>Sealsfield</a:t>
            </a:r>
            <a:r>
              <a:rPr lang="cs-CZ" dirty="0"/>
              <a:t> (Karl Anton </a:t>
            </a:r>
            <a:r>
              <a:rPr lang="cs-CZ" dirty="0" err="1"/>
              <a:t>Postl</a:t>
            </a:r>
            <a:r>
              <a:rPr lang="cs-CZ" dirty="0"/>
              <a:t>, 1793 in </a:t>
            </a:r>
            <a:r>
              <a:rPr lang="cs-CZ" dirty="0" err="1"/>
              <a:t>Znaim</a:t>
            </a:r>
            <a:r>
              <a:rPr lang="cs-CZ" dirty="0"/>
              <a:t> -1864 </a:t>
            </a:r>
            <a:r>
              <a:rPr lang="cs-CZ" dirty="0" err="1"/>
              <a:t>Soluthurn</a:t>
            </a:r>
            <a:r>
              <a:rPr lang="cs-CZ" dirty="0"/>
              <a:t> /</a:t>
            </a:r>
            <a:r>
              <a:rPr lang="cs-CZ" dirty="0" err="1"/>
              <a:t>Schweiz</a:t>
            </a:r>
            <a:r>
              <a:rPr lang="cs-CZ" dirty="0"/>
              <a:t>)</a:t>
            </a:r>
          </a:p>
          <a:p>
            <a:r>
              <a:rPr lang="cs-CZ" dirty="0"/>
              <a:t>Ernst Weiss (1882 in </a:t>
            </a:r>
            <a:r>
              <a:rPr lang="cs-CZ" dirty="0" err="1"/>
              <a:t>Brünn</a:t>
            </a:r>
            <a:r>
              <a:rPr lang="cs-CZ" dirty="0"/>
              <a:t> – 1940 in Paris)</a:t>
            </a:r>
          </a:p>
          <a:p>
            <a:r>
              <a:rPr lang="cs-CZ" dirty="0"/>
              <a:t>Hermann </a:t>
            </a:r>
            <a:r>
              <a:rPr lang="cs-CZ" dirty="0" err="1"/>
              <a:t>Ungar</a:t>
            </a:r>
            <a:r>
              <a:rPr lang="cs-CZ" dirty="0"/>
              <a:t> (1890 in </a:t>
            </a:r>
            <a:r>
              <a:rPr lang="cs-CZ" dirty="0" err="1"/>
              <a:t>Boskowitz</a:t>
            </a:r>
            <a:r>
              <a:rPr lang="cs-CZ" dirty="0"/>
              <a:t> – 1929 in Prag)</a:t>
            </a:r>
          </a:p>
          <a:p>
            <a:r>
              <a:rPr lang="cs-CZ" dirty="0"/>
              <a:t>Ernst Sommer (1888 in </a:t>
            </a:r>
            <a:r>
              <a:rPr lang="cs-CZ" dirty="0" err="1"/>
              <a:t>Iglau</a:t>
            </a:r>
            <a:r>
              <a:rPr lang="cs-CZ" dirty="0"/>
              <a:t> – 1955 in London)</a:t>
            </a:r>
          </a:p>
          <a:p>
            <a:r>
              <a:rPr lang="cs-CZ" dirty="0"/>
              <a:t>Erika </a:t>
            </a:r>
            <a:r>
              <a:rPr lang="cs-CZ" dirty="0" err="1"/>
              <a:t>Pedretti</a:t>
            </a:r>
            <a:r>
              <a:rPr lang="cs-CZ" dirty="0"/>
              <a:t> /</a:t>
            </a:r>
            <a:r>
              <a:rPr lang="cs-CZ" dirty="0" err="1"/>
              <a:t>geb</a:t>
            </a:r>
            <a:r>
              <a:rPr lang="cs-CZ" dirty="0"/>
              <a:t>. 1930 in </a:t>
            </a:r>
            <a:r>
              <a:rPr lang="cs-CZ" dirty="0" err="1"/>
              <a:t>Sternberg</a:t>
            </a:r>
            <a:r>
              <a:rPr lang="cs-CZ" dirty="0"/>
              <a:t>)</a:t>
            </a:r>
          </a:p>
          <a:p>
            <a:r>
              <a:rPr lang="cs-CZ" dirty="0"/>
              <a:t>http://mahren.germanistika.cz/index.php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Forderungen zur Erlangung der Kredite für den Kurs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Arbeit in den Seminaren</a:t>
            </a:r>
            <a:r>
              <a:rPr lang="cs-CZ" dirty="0"/>
              <a:t> (</a:t>
            </a:r>
            <a:r>
              <a:rPr lang="cs-CZ" dirty="0" err="1"/>
              <a:t>Beteiligung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den </a:t>
            </a:r>
            <a:r>
              <a:rPr lang="cs-CZ" dirty="0" err="1"/>
              <a:t>Diskussionen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Lektüre</a:t>
            </a:r>
            <a:r>
              <a:rPr lang="cs-CZ" dirty="0"/>
              <a:t>)</a:t>
            </a:r>
            <a:r>
              <a:rPr lang="de-DE" dirty="0"/>
              <a:t>, </a:t>
            </a:r>
            <a:endParaRPr lang="cs-CZ" dirty="0"/>
          </a:p>
          <a:p>
            <a:r>
              <a:rPr lang="de-DE" dirty="0"/>
              <a:t>ein Referat zu einem der Themen des Kurses, </a:t>
            </a:r>
            <a:endParaRPr lang="cs-CZ" dirty="0"/>
          </a:p>
          <a:p>
            <a:r>
              <a:rPr lang="de-DE" dirty="0"/>
              <a:t>eine kleinere Arbeit (etwa </a:t>
            </a:r>
            <a:r>
              <a:rPr lang="cs-CZ" dirty="0"/>
              <a:t>8 </a:t>
            </a:r>
            <a:r>
              <a:rPr lang="de-DE" dirty="0"/>
              <a:t>Seiten) </a:t>
            </a:r>
            <a:r>
              <a:rPr lang="cs-CZ" dirty="0"/>
              <a:t>z</a:t>
            </a:r>
            <a:r>
              <a:rPr lang="de-DE" dirty="0"/>
              <a:t>u einem der Themen des  Kurses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Lektüre</a:t>
            </a:r>
            <a:r>
              <a:rPr lang="cs-CZ"/>
              <a:t> 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nächste</a:t>
            </a:r>
            <a:r>
              <a:rPr lang="cs-CZ" dirty="0"/>
              <a:t> </a:t>
            </a:r>
            <a:r>
              <a:rPr lang="cs-CZ" dirty="0" err="1"/>
              <a:t>Seminar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Leppin</a:t>
            </a:r>
            <a:r>
              <a:rPr lang="cs-CZ" dirty="0"/>
              <a:t>: </a:t>
            </a:r>
            <a:r>
              <a:rPr lang="cs-CZ" dirty="0" err="1"/>
              <a:t>Severins</a:t>
            </a:r>
            <a:r>
              <a:rPr lang="cs-CZ" dirty="0"/>
              <a:t> </a:t>
            </a:r>
            <a:r>
              <a:rPr lang="cs-CZ" dirty="0" err="1"/>
              <a:t>Reise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Finsternis</a:t>
            </a:r>
            <a:endParaRPr lang="cs-CZ" dirty="0"/>
          </a:p>
          <a:p>
            <a:r>
              <a:rPr lang="cs-CZ" dirty="0" err="1"/>
              <a:t>Rilke</a:t>
            </a:r>
            <a:r>
              <a:rPr lang="cs-CZ" dirty="0"/>
              <a:t>: </a:t>
            </a:r>
            <a:r>
              <a:rPr lang="cs-CZ" dirty="0" err="1"/>
              <a:t>König</a:t>
            </a:r>
            <a:r>
              <a:rPr lang="cs-CZ" dirty="0"/>
              <a:t> </a:t>
            </a:r>
            <a:r>
              <a:rPr lang="cs-CZ" dirty="0" err="1"/>
              <a:t>Bohusch</a:t>
            </a:r>
            <a:endParaRPr lang="cs-CZ" dirty="0"/>
          </a:p>
          <a:p>
            <a:r>
              <a:rPr lang="cs-CZ" dirty="0" err="1"/>
              <a:t>Darstellung</a:t>
            </a:r>
            <a:r>
              <a:rPr lang="cs-CZ" dirty="0"/>
              <a:t> von Prag?</a:t>
            </a:r>
          </a:p>
          <a:p>
            <a:r>
              <a:rPr lang="cs-CZ" dirty="0" err="1"/>
              <a:t>soziale</a:t>
            </a:r>
            <a:r>
              <a:rPr lang="cs-CZ" dirty="0"/>
              <a:t> </a:t>
            </a:r>
            <a:r>
              <a:rPr lang="cs-CZ" dirty="0" err="1"/>
              <a:t>Schichten</a:t>
            </a:r>
            <a:r>
              <a:rPr lang="cs-CZ" dirty="0"/>
              <a:t>?</a:t>
            </a:r>
          </a:p>
          <a:p>
            <a:r>
              <a:rPr lang="cs-CZ" dirty="0" err="1"/>
              <a:t>Beziehung</a:t>
            </a:r>
            <a:r>
              <a:rPr lang="cs-CZ" dirty="0"/>
              <a:t> </a:t>
            </a:r>
            <a:r>
              <a:rPr lang="cs-CZ" dirty="0" err="1"/>
              <a:t>Tschechen</a:t>
            </a:r>
            <a:r>
              <a:rPr lang="cs-CZ" dirty="0"/>
              <a:t> – </a:t>
            </a:r>
            <a:r>
              <a:rPr lang="cs-CZ" dirty="0" err="1"/>
              <a:t>Deutsche</a:t>
            </a:r>
            <a:r>
              <a:rPr lang="cs-CZ" dirty="0"/>
              <a:t>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BBB6A-F526-448E-9D5A-7894729A8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89053F-ADD0-4509-92E0-D8A6305ED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Werfel: </a:t>
            </a:r>
            <a:r>
              <a:rPr lang="cs-CZ" dirty="0" err="1"/>
              <a:t>Glosse</a:t>
            </a:r>
            <a:r>
              <a:rPr lang="cs-CZ" dirty="0"/>
              <a:t>: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seine</a:t>
            </a:r>
            <a:r>
              <a:rPr lang="cs-CZ" dirty="0"/>
              <a:t> </a:t>
            </a:r>
            <a:r>
              <a:rPr lang="cs-CZ" dirty="0" err="1"/>
              <a:t>Einstellung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tschechischen</a:t>
            </a:r>
            <a:r>
              <a:rPr lang="cs-CZ" dirty="0"/>
              <a:t> Kultur?</a:t>
            </a:r>
          </a:p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schätzt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den </a:t>
            </a:r>
            <a:r>
              <a:rPr lang="cs-CZ" dirty="0" err="1"/>
              <a:t>Tschechen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kritisiert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781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Programm</a:t>
            </a:r>
            <a:r>
              <a:rPr lang="cs-CZ" dirty="0"/>
              <a:t> des </a:t>
            </a:r>
            <a:r>
              <a:rPr lang="cs-CZ" dirty="0" err="1"/>
              <a:t>Kurses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400" dirty="0">
                <a:effectLst/>
              </a:rPr>
              <a:t>1) (29.9.) Einführung - Konzepte der Prager deutschen Literatur, Konzeption des dreifachen Ghettos (Eisner) und ihre Kritik, Prager deutsche Literatur als </a:t>
            </a:r>
            <a:r>
              <a:rPr lang="de-DE" sz="1400" dirty="0" err="1">
                <a:effectLst/>
              </a:rPr>
              <a:t>minoritäre</a:t>
            </a:r>
            <a:r>
              <a:rPr lang="de-DE" sz="1400" dirty="0">
                <a:effectLst/>
              </a:rPr>
              <a:t> Literatur (Jäger) oder als kleine Literatur (Deleuze-</a:t>
            </a:r>
            <a:r>
              <a:rPr lang="de-DE" sz="1400" dirty="0" err="1">
                <a:effectLst/>
              </a:rPr>
              <a:t>Guattari</a:t>
            </a:r>
            <a:r>
              <a:rPr lang="de-DE" sz="1400" dirty="0">
                <a:effectLst/>
              </a:rPr>
              <a:t>). Sozialgeschichtliche Sicht - Literatur und Gesellschaft</a:t>
            </a:r>
          </a:p>
          <a:p>
            <a:r>
              <a:rPr lang="de-DE" sz="1400" dirty="0">
                <a:effectLst/>
              </a:rPr>
              <a:t>2)  (6.10.)</a:t>
            </a:r>
            <a:r>
              <a:rPr lang="cs-CZ" sz="1400" dirty="0">
                <a:effectLst/>
              </a:rPr>
              <a:t> </a:t>
            </a:r>
            <a:r>
              <a:rPr lang="de-DE" sz="1400" dirty="0">
                <a:effectLst/>
              </a:rPr>
              <a:t>Dekadenz im Prager deutschen Kontext: Paul Leppin und die Frühlings-Generation (R. M. Rilke)</a:t>
            </a:r>
          </a:p>
          <a:p>
            <a:pPr marL="0" indent="0">
              <a:buNone/>
            </a:pPr>
            <a:r>
              <a:rPr lang="de-DE" sz="1400" dirty="0">
                <a:effectLst/>
              </a:rPr>
              <a:t>Lektüre: Leppin: Severins Gang in die Finsternis, Rilke: König </a:t>
            </a:r>
            <a:r>
              <a:rPr lang="de-DE" sz="1400" dirty="0" err="1">
                <a:effectLst/>
              </a:rPr>
              <a:t>Bohusch</a:t>
            </a:r>
            <a:r>
              <a:rPr lang="de-DE" sz="1400" dirty="0">
                <a:effectLst/>
              </a:rPr>
              <a:t>, Panther</a:t>
            </a:r>
          </a:p>
          <a:p>
            <a:r>
              <a:rPr lang="de-DE" sz="1400" dirty="0">
                <a:effectLst/>
              </a:rPr>
              <a:t> 3) (13.10.)</a:t>
            </a:r>
            <a:r>
              <a:rPr lang="cs-CZ" sz="1400" dirty="0">
                <a:effectLst/>
              </a:rPr>
              <a:t> </a:t>
            </a:r>
            <a:r>
              <a:rPr lang="de-DE" sz="1400" dirty="0">
                <a:effectLst/>
              </a:rPr>
              <a:t>Das Bild der Apokalypse und der Zerstörung eines Staats und der Gesellschaft bei Kubin - Problem des virtuellen Lebens</a:t>
            </a:r>
          </a:p>
          <a:p>
            <a:pPr marL="0" indent="0">
              <a:buNone/>
            </a:pPr>
            <a:r>
              <a:rPr lang="de-DE" sz="1400" dirty="0">
                <a:effectLst/>
              </a:rPr>
              <a:t>Lektüre: Kubin: Die andere Seite – Auszug</a:t>
            </a:r>
          </a:p>
          <a:p>
            <a:r>
              <a:rPr lang="de-DE" sz="1400" dirty="0">
                <a:effectLst/>
              </a:rPr>
              <a:t>4) (20.10.)Kafkas Kurztexte I - Die Entfremdung des Ich und das Fragment bei Kafka</a:t>
            </a:r>
          </a:p>
          <a:p>
            <a:pPr marL="0" indent="0">
              <a:buNone/>
            </a:pPr>
            <a:r>
              <a:rPr lang="de-DE" sz="1400" dirty="0">
                <a:effectLst/>
              </a:rPr>
              <a:t>Lektüre: Kafka:: Die Verwandlung, Der Bau</a:t>
            </a:r>
          </a:p>
          <a:p>
            <a:r>
              <a:rPr lang="de-DE" sz="1400" dirty="0">
                <a:effectLst/>
              </a:rPr>
              <a:t>5)  (27.10.) Blindheit als Thema der Literatur: Oskar Baum</a:t>
            </a:r>
          </a:p>
          <a:p>
            <a:pPr marL="0" indent="0">
              <a:buNone/>
            </a:pPr>
            <a:r>
              <a:rPr lang="de-DE" sz="1400" dirty="0">
                <a:effectLst/>
              </a:rPr>
              <a:t>Lektüre: Baum: Aus dem Blindenleben (Auszug)</a:t>
            </a:r>
          </a:p>
          <a:p>
            <a:r>
              <a:rPr lang="de-DE" sz="1400" dirty="0">
                <a:effectLst/>
              </a:rPr>
              <a:t>6) (3. 11.</a:t>
            </a:r>
            <a:r>
              <a:rPr lang="cs-CZ" sz="1400" dirty="0">
                <a:effectLst/>
              </a:rPr>
              <a:t>)</a:t>
            </a:r>
            <a:r>
              <a:rPr lang="de-DE" sz="1400" dirty="0">
                <a:effectLst/>
              </a:rPr>
              <a:t>  Kafkas Kurztexte II: Prag in Kafkas Werk:</a:t>
            </a:r>
          </a:p>
          <a:p>
            <a:pPr marL="0" indent="0">
              <a:buNone/>
            </a:pPr>
            <a:r>
              <a:rPr lang="de-DE" sz="1400" dirty="0">
                <a:effectLst/>
              </a:rPr>
              <a:t>Lektüre: Beschreibung eines Kampfes - Teil 1, Das Stadtwappen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82BFC-0379-44C1-B18A-1BF29020E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Programm</a:t>
            </a:r>
            <a:r>
              <a:rPr lang="cs-CZ" dirty="0"/>
              <a:t> des </a:t>
            </a:r>
            <a:r>
              <a:rPr lang="cs-CZ" dirty="0" err="1"/>
              <a:t>Kurses</a:t>
            </a:r>
            <a:r>
              <a:rPr lang="cs-CZ" dirty="0"/>
              <a:t> – 2. </a:t>
            </a:r>
            <a:r>
              <a:rPr lang="cs-CZ" dirty="0" err="1"/>
              <a:t>Teil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A296A-2984-4D39-A76E-2E85C6CA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sz="3200" dirty="0">
                <a:effectLst/>
              </a:rPr>
              <a:t>7) (10. 11.) Kafkas Kurztexte III - Das Thema des Rechts und der Schuld bei Kafka </a:t>
            </a:r>
          </a:p>
          <a:p>
            <a:pPr marL="0" indent="0">
              <a:buNone/>
            </a:pPr>
            <a:r>
              <a:rPr lang="de-DE" sz="3200" dirty="0">
                <a:effectLst/>
              </a:rPr>
              <a:t>Lektüre: Kafka: Vor dem Gesetz, Prozess – Auszug, Zur Frage der Gesetze</a:t>
            </a:r>
          </a:p>
          <a:p>
            <a:r>
              <a:rPr lang="de-DE" sz="3200" dirty="0">
                <a:effectLst/>
              </a:rPr>
              <a:t>8) (24. 11.) Andere Autoren der deutschen Literatur aus Böhmen und Mähren: Urzidil, Perutz u A.</a:t>
            </a:r>
          </a:p>
          <a:p>
            <a:pPr marL="0" indent="0">
              <a:buNone/>
            </a:pPr>
            <a:r>
              <a:rPr lang="de-DE" sz="3200" dirty="0">
                <a:effectLst/>
              </a:rPr>
              <a:t>Lektüre. Perutz: Sarabande, Urzidil. Prager </a:t>
            </a:r>
            <a:r>
              <a:rPr lang="de-DE" sz="3200" dirty="0" err="1">
                <a:effectLst/>
              </a:rPr>
              <a:t>Tritychon</a:t>
            </a:r>
            <a:r>
              <a:rPr lang="de-DE" sz="3200" dirty="0">
                <a:effectLst/>
              </a:rPr>
              <a:t> - Auszug, </a:t>
            </a:r>
          </a:p>
          <a:p>
            <a:r>
              <a:rPr lang="de-DE" sz="3200" dirty="0">
                <a:effectLst/>
              </a:rPr>
              <a:t>9) (1.12.) Ernst Sommer - Versuche um deutsch-tschechische Zusammenarbeit in der Provinz, Recht und</a:t>
            </a:r>
            <a:r>
              <a:rPr lang="cs-CZ" sz="3200" dirty="0">
                <a:effectLst/>
              </a:rPr>
              <a:t> </a:t>
            </a:r>
            <a:r>
              <a:rPr lang="de-DE" sz="3200" dirty="0">
                <a:effectLst/>
              </a:rPr>
              <a:t>Gerechtigkeit, Holocaust und </a:t>
            </a:r>
            <a:r>
              <a:rPr lang="de-DE" sz="3200" dirty="0" err="1">
                <a:effectLst/>
              </a:rPr>
              <a:t>Abeit</a:t>
            </a:r>
            <a:r>
              <a:rPr lang="de-DE" sz="3200" dirty="0">
                <a:effectLst/>
              </a:rPr>
              <a:t> für die </a:t>
            </a:r>
            <a:r>
              <a:rPr lang="de-DE" sz="3200" dirty="0" err="1">
                <a:effectLst/>
              </a:rPr>
              <a:t>Tschechoslovakei</a:t>
            </a:r>
            <a:r>
              <a:rPr lang="de-DE" sz="3200" dirty="0">
                <a:effectLst/>
              </a:rPr>
              <a:t> im 2. WK</a:t>
            </a:r>
          </a:p>
          <a:p>
            <a:pPr marL="0" indent="0">
              <a:buNone/>
            </a:pPr>
            <a:r>
              <a:rPr lang="cs-CZ" sz="3200" dirty="0" err="1">
                <a:effectLst/>
              </a:rPr>
              <a:t>Lektüre</a:t>
            </a:r>
            <a:r>
              <a:rPr lang="cs-CZ" sz="3200" dirty="0">
                <a:effectLst/>
              </a:rPr>
              <a:t>: </a:t>
            </a:r>
            <a:r>
              <a:rPr lang="de-DE" sz="3200" dirty="0">
                <a:effectLst/>
              </a:rPr>
              <a:t>Sommer: Die Templer - Auszug, </a:t>
            </a:r>
            <a:r>
              <a:rPr lang="de-DE" sz="3200" dirty="0" err="1">
                <a:effectLst/>
              </a:rPr>
              <a:t>Into</a:t>
            </a:r>
            <a:r>
              <a:rPr lang="de-DE" sz="3200" dirty="0">
                <a:effectLst/>
              </a:rPr>
              <a:t> Exile - Auszug, Revolte der Heiligen - Auszug</a:t>
            </a:r>
          </a:p>
          <a:p>
            <a:r>
              <a:rPr lang="de-DE" sz="3200" dirty="0">
                <a:effectLst/>
              </a:rPr>
              <a:t>10) (8. 12.) "Barbara"  - Tschechin bei Franz Werfel und die Stereotype des </a:t>
            </a:r>
            <a:r>
              <a:rPr lang="de-DE" sz="3200" dirty="0" err="1">
                <a:effectLst/>
              </a:rPr>
              <a:t>Tshechischen</a:t>
            </a:r>
            <a:r>
              <a:rPr lang="de-DE" sz="3200" dirty="0">
                <a:effectLst/>
              </a:rPr>
              <a:t> in der deutschsprachigen Literatur, Kontakte zwischen den Tschechen und den Deutschen, Publikationsorgane der Deutschen in Böhmen und in der </a:t>
            </a:r>
            <a:r>
              <a:rPr lang="de-DE" sz="3200" dirty="0" err="1">
                <a:effectLst/>
              </a:rPr>
              <a:t>Tschechoslovakei</a:t>
            </a:r>
            <a:r>
              <a:rPr lang="de-DE" sz="3200" dirty="0">
                <a:effectLst/>
              </a:rPr>
              <a:t>, Mitteleuropa oder Zentraleuropa - ein problematisches Begriff</a:t>
            </a:r>
          </a:p>
          <a:p>
            <a:pPr marL="0" indent="0">
              <a:buNone/>
            </a:pPr>
            <a:r>
              <a:rPr lang="de-DE" sz="3200" dirty="0">
                <a:effectLst/>
              </a:rPr>
              <a:t>Lektüre: Werfel: Barbara - Auszug, Werfel: Was gaben die Tschechen Europa, Rilke: Das Heimatlied, Mühlberger: Tschechen und Deutsche - Auszug</a:t>
            </a:r>
          </a:p>
          <a:p>
            <a:r>
              <a:rPr lang="de-DE" sz="3200" dirty="0">
                <a:effectLst/>
              </a:rPr>
              <a:t>11) (15. 12.) Die Vertreibung der Deutschen aus der </a:t>
            </a:r>
            <a:r>
              <a:rPr lang="de-DE" sz="3200" dirty="0" err="1">
                <a:effectLst/>
              </a:rPr>
              <a:t>Tschechoslovakei</a:t>
            </a:r>
            <a:r>
              <a:rPr lang="de-DE" sz="3200" dirty="0">
                <a:effectLst/>
              </a:rPr>
              <a:t> in der deutschsprachigen Literatur und die Nachklänge der PDL - Erinnerungen von Lenka </a:t>
            </a:r>
            <a:r>
              <a:rPr lang="de-DE" sz="3200" dirty="0" err="1">
                <a:effectLst/>
              </a:rPr>
              <a:t>Reinerová</a:t>
            </a:r>
            <a:r>
              <a:rPr lang="de-DE" sz="3200" dirty="0">
                <a:effectLst/>
              </a:rPr>
              <a:t> und anderen</a:t>
            </a:r>
          </a:p>
          <a:p>
            <a:pPr marL="0" indent="0">
              <a:buNone/>
            </a:pPr>
            <a:r>
              <a:rPr lang="de-DE" sz="3200" dirty="0">
                <a:effectLst/>
              </a:rPr>
              <a:t>Lektüre: </a:t>
            </a:r>
            <a:r>
              <a:rPr lang="de-DE" sz="3200" dirty="0" err="1">
                <a:effectLst/>
              </a:rPr>
              <a:t>Jirgl</a:t>
            </a:r>
            <a:r>
              <a:rPr lang="de-DE" sz="3200" dirty="0">
                <a:effectLst/>
              </a:rPr>
              <a:t>: Die Unvollendeten - Auszug, Mühlberger: Galgen im Weinberg - Auszug, </a:t>
            </a:r>
            <a:r>
              <a:rPr lang="de-DE" sz="3200" dirty="0" err="1">
                <a:effectLst/>
              </a:rPr>
              <a:t>Reinerová</a:t>
            </a:r>
            <a:r>
              <a:rPr lang="de-DE" sz="3200" dirty="0">
                <a:effectLst/>
              </a:rPr>
              <a:t>: Das Traumcafé einer Pragerin.</a:t>
            </a:r>
          </a:p>
          <a:p>
            <a:r>
              <a:rPr lang="de-DE" sz="3200" dirty="0">
                <a:effectLst/>
              </a:rPr>
              <a:t>12) (22.12.) Erinnerungen an die verlorene Heimat (heutiges Polen und Tschechien im Gedächtnis ihrer deutschsprachigen </a:t>
            </a:r>
            <a:r>
              <a:rPr lang="de-DE" sz="3200" dirty="0" err="1">
                <a:effectLst/>
              </a:rPr>
              <a:t>Exbürger</a:t>
            </a:r>
            <a:r>
              <a:rPr lang="de-DE" sz="3200" dirty="0">
                <a:effectLst/>
              </a:rPr>
              <a:t>): E. Pedretti, S. Lenz</a:t>
            </a:r>
          </a:p>
          <a:p>
            <a:pPr marL="0" indent="0">
              <a:buNone/>
            </a:pPr>
            <a:r>
              <a:rPr lang="de-DE" sz="3200" dirty="0">
                <a:effectLst/>
              </a:rPr>
              <a:t>Lektüre: Pedretti: Engste Heimat - Auszug, S. Lenz: Das Heimatmuseum - Auszug</a:t>
            </a:r>
          </a:p>
          <a:p>
            <a:r>
              <a:rPr lang="de-DE" sz="3200" dirty="0">
                <a:effectLst/>
              </a:rPr>
              <a:t>Eventuell: Spaziergang durch Prag auf den Spuren der PDL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8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deutsche</a:t>
            </a:r>
            <a:r>
              <a:rPr lang="cs-CZ" dirty="0"/>
              <a:t> Literatur  - „</a:t>
            </a:r>
            <a:r>
              <a:rPr lang="cs-CZ" dirty="0" err="1"/>
              <a:t>Definition</a:t>
            </a:r>
            <a:r>
              <a:rPr lang="cs-CZ" dirty="0"/>
              <a:t>“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Konzepte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/>
              <a:t>verbindet unter einem Begriff die Literatur jener Autoren, die in Prag geborenen</a:t>
            </a:r>
            <a:r>
              <a:rPr lang="cs-CZ" dirty="0"/>
              <a:t> </a:t>
            </a:r>
            <a:r>
              <a:rPr lang="de-DE" dirty="0"/>
              <a:t>sind, die in Prag gewirkt haben, oder jene Literatur, die in Prag entstanden </a:t>
            </a:r>
            <a:r>
              <a:rPr lang="cs-CZ" dirty="0" err="1"/>
              <a:t>is</a:t>
            </a:r>
            <a:r>
              <a:rPr lang="de-DE" dirty="0"/>
              <a:t>t, oder die von Prag inspiriert wurde</a:t>
            </a:r>
          </a:p>
          <a:p>
            <a:r>
              <a:rPr lang="de-DE" dirty="0"/>
              <a:t>verbindet Autoren ganz unterschiedlicher Generationen, wobei als die typischste die Generation von Brod und Werfel genommen wird</a:t>
            </a:r>
            <a:r>
              <a:rPr lang="cs-CZ" dirty="0"/>
              <a:t>, </a:t>
            </a:r>
            <a:r>
              <a:rPr lang="cs-CZ" dirty="0" err="1"/>
              <a:t>bei</a:t>
            </a:r>
            <a:r>
              <a:rPr lang="cs-CZ" dirty="0"/>
              <a:t> der man </a:t>
            </a:r>
            <a:r>
              <a:rPr lang="cs-CZ" dirty="0" err="1"/>
              <a:t>von</a:t>
            </a:r>
            <a:r>
              <a:rPr lang="cs-CZ" dirty="0"/>
              <a:t>  „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Schule</a:t>
            </a:r>
            <a:r>
              <a:rPr lang="cs-CZ" dirty="0"/>
              <a:t>“, oder </a:t>
            </a:r>
            <a:r>
              <a:rPr lang="cs-CZ" dirty="0" err="1"/>
              <a:t>vom</a:t>
            </a:r>
            <a:r>
              <a:rPr lang="cs-CZ" dirty="0"/>
              <a:t> „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Kreis</a:t>
            </a:r>
            <a:r>
              <a:rPr lang="cs-CZ" dirty="0"/>
              <a:t>“ </a:t>
            </a:r>
            <a:r>
              <a:rPr lang="cs-CZ" dirty="0" err="1"/>
              <a:t>spricht</a:t>
            </a:r>
            <a:endParaRPr lang="cs-CZ" dirty="0"/>
          </a:p>
          <a:p>
            <a:r>
              <a:rPr lang="de-DE" dirty="0"/>
              <a:t>→ inwiefern kann man von DER Prager deutschen Literatur sprechen?</a:t>
            </a:r>
            <a:endParaRPr lang="cs-CZ" dirty="0"/>
          </a:p>
          <a:p>
            <a:r>
              <a:rPr lang="cs-CZ" dirty="0"/>
              <a:t>In der </a:t>
            </a:r>
            <a:r>
              <a:rPr lang="cs-CZ" dirty="0" err="1"/>
              <a:t>Literaturwissenschaft</a:t>
            </a:r>
            <a:r>
              <a:rPr lang="cs-CZ" dirty="0"/>
              <a:t> </a:t>
            </a:r>
            <a:r>
              <a:rPr lang="cs-CZ" dirty="0" err="1"/>
              <a:t>entwickelte</a:t>
            </a:r>
            <a:r>
              <a:rPr lang="cs-CZ" dirty="0"/>
              <a:t> man </a:t>
            </a:r>
            <a:r>
              <a:rPr lang="cs-CZ" dirty="0" err="1"/>
              <a:t>verschiedene</a:t>
            </a:r>
            <a:r>
              <a:rPr lang="cs-CZ" dirty="0"/>
              <a:t> </a:t>
            </a:r>
            <a:r>
              <a:rPr lang="cs-CZ" dirty="0" err="1"/>
              <a:t>Konzepte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diese</a:t>
            </a:r>
            <a:r>
              <a:rPr lang="cs-CZ" dirty="0"/>
              <a:t> Literatur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gesellschaftliche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charakterisieren</a:t>
            </a:r>
            <a:r>
              <a:rPr lang="cs-CZ" dirty="0"/>
              <a:t> </a:t>
            </a:r>
            <a:r>
              <a:rPr lang="cs-CZ" dirty="0" err="1"/>
              <a:t>versuchen</a:t>
            </a:r>
            <a:endParaRPr lang="cs-CZ" dirty="0"/>
          </a:p>
          <a:p>
            <a:r>
              <a:rPr lang="cs-CZ" dirty="0"/>
              <a:t>z. B. Paul </a:t>
            </a:r>
            <a:r>
              <a:rPr lang="cs-CZ" dirty="0" err="1"/>
              <a:t>Eisners</a:t>
            </a:r>
            <a:r>
              <a:rPr lang="cs-CZ" dirty="0"/>
              <a:t> These </a:t>
            </a:r>
            <a:r>
              <a:rPr lang="cs-CZ" dirty="0" err="1"/>
              <a:t>vom</a:t>
            </a:r>
            <a:r>
              <a:rPr lang="cs-CZ" dirty="0"/>
              <a:t> „</a:t>
            </a:r>
            <a:r>
              <a:rPr lang="cs-CZ" dirty="0" err="1"/>
              <a:t>dreifachen</a:t>
            </a:r>
            <a:r>
              <a:rPr lang="cs-CZ" dirty="0"/>
              <a:t> Ghetto“ </a:t>
            </a:r>
            <a:r>
              <a:rPr lang="cs-CZ" dirty="0" err="1"/>
              <a:t>bei</a:t>
            </a:r>
            <a:r>
              <a:rPr lang="cs-CZ" dirty="0"/>
              <a:t> den 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deutsch</a:t>
            </a:r>
            <a:r>
              <a:rPr lang="cs-CZ" dirty="0"/>
              <a:t> </a:t>
            </a:r>
            <a:r>
              <a:rPr lang="cs-CZ" dirty="0" err="1"/>
              <a:t>schreibenden</a:t>
            </a:r>
            <a:r>
              <a:rPr lang="cs-CZ" dirty="0"/>
              <a:t> </a:t>
            </a:r>
            <a:r>
              <a:rPr lang="cs-CZ" dirty="0" err="1"/>
              <a:t>jüdischen</a:t>
            </a:r>
            <a:r>
              <a:rPr lang="cs-CZ" dirty="0"/>
              <a:t> </a:t>
            </a:r>
            <a:r>
              <a:rPr lang="cs-CZ" dirty="0" err="1"/>
              <a:t>Autoren</a:t>
            </a:r>
            <a:endParaRPr lang="cs-CZ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deutsche</a:t>
            </a:r>
            <a:r>
              <a:rPr lang="cs-CZ" dirty="0"/>
              <a:t> Literatur </a:t>
            </a:r>
            <a:r>
              <a:rPr lang="cs-CZ" dirty="0" err="1"/>
              <a:t>als</a:t>
            </a:r>
            <a:r>
              <a:rPr lang="cs-CZ" dirty="0"/>
              <a:t> „</a:t>
            </a:r>
            <a:r>
              <a:rPr lang="cs-CZ" dirty="0" err="1"/>
              <a:t>minoritäre</a:t>
            </a:r>
            <a:r>
              <a:rPr lang="cs-CZ" dirty="0"/>
              <a:t> Literatur“ nach </a:t>
            </a:r>
            <a:r>
              <a:rPr lang="cs-CZ" dirty="0" err="1"/>
              <a:t>Jäger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deutsche</a:t>
            </a:r>
            <a:r>
              <a:rPr lang="cs-CZ" dirty="0"/>
              <a:t> Literatur </a:t>
            </a:r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in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insularen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:</a:t>
            </a:r>
            <a:r>
              <a:rPr lang="cs-CZ" dirty="0" err="1"/>
              <a:t>Austausch</a:t>
            </a:r>
            <a:r>
              <a:rPr lang="cs-CZ" dirty="0"/>
              <a:t> </a:t>
            </a:r>
            <a:r>
              <a:rPr lang="cs-CZ" dirty="0" err="1"/>
              <a:t>zwischen</a:t>
            </a:r>
            <a:r>
              <a:rPr lang="cs-CZ" dirty="0"/>
              <a:t> der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tschechischen</a:t>
            </a:r>
            <a:r>
              <a:rPr lang="cs-CZ" dirty="0"/>
              <a:t> Kultur in </a:t>
            </a:r>
            <a:r>
              <a:rPr lang="cs-CZ" dirty="0" err="1"/>
              <a:t>Prag</a:t>
            </a:r>
            <a:r>
              <a:rPr lang="cs-CZ" dirty="0"/>
              <a:t>  (</a:t>
            </a:r>
            <a:r>
              <a:rPr lang="cs-CZ" dirty="0" err="1"/>
              <a:t>Übersetzer</a:t>
            </a:r>
            <a:r>
              <a:rPr lang="cs-CZ" dirty="0"/>
              <a:t>: Otto </a:t>
            </a:r>
            <a:r>
              <a:rPr lang="cs-CZ" dirty="0" err="1"/>
              <a:t>Pick</a:t>
            </a:r>
            <a:r>
              <a:rPr lang="cs-CZ" dirty="0"/>
              <a:t>, Rudolf Fuchs, Paul </a:t>
            </a:r>
            <a:r>
              <a:rPr lang="cs-CZ" dirty="0" err="1"/>
              <a:t>Eisner</a:t>
            </a:r>
            <a:r>
              <a:rPr lang="cs-CZ" dirty="0"/>
              <a:t>, Max Brod, ,Kontakte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Prag</a:t>
            </a:r>
            <a:r>
              <a:rPr lang="cs-CZ" dirty="0"/>
              <a:t>, </a:t>
            </a:r>
            <a:r>
              <a:rPr lang="cs-CZ" dirty="0" err="1"/>
              <a:t>Wien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Berlin (Z. B. </a:t>
            </a:r>
            <a:r>
              <a:rPr lang="cs-CZ" dirty="0" err="1"/>
              <a:t>Gastspiele</a:t>
            </a:r>
            <a:r>
              <a:rPr lang="cs-CZ" dirty="0"/>
              <a:t> der </a:t>
            </a:r>
            <a:r>
              <a:rPr lang="cs-CZ" dirty="0" err="1"/>
              <a:t>Theater</a:t>
            </a:r>
            <a:r>
              <a:rPr lang="cs-CZ" dirty="0"/>
              <a:t>, Kontakte </a:t>
            </a:r>
            <a:r>
              <a:rPr lang="cs-CZ" dirty="0" err="1"/>
              <a:t>zwischen</a:t>
            </a:r>
            <a:r>
              <a:rPr lang="cs-CZ" dirty="0"/>
              <a:t> </a:t>
            </a:r>
            <a:r>
              <a:rPr lang="cs-CZ" dirty="0" err="1"/>
              <a:t>Zeitungen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Zeitschriften</a:t>
            </a:r>
            <a:r>
              <a:rPr lang="cs-CZ" dirty="0"/>
              <a:t>. </a:t>
            </a:r>
            <a:r>
              <a:rPr lang="cs-CZ" dirty="0" err="1"/>
              <a:t>bspw</a:t>
            </a:r>
            <a:r>
              <a:rPr lang="cs-CZ" dirty="0"/>
              <a:t>. </a:t>
            </a:r>
            <a:r>
              <a:rPr lang="cs-CZ" dirty="0" err="1"/>
              <a:t>Berliner</a:t>
            </a:r>
            <a:r>
              <a:rPr lang="cs-CZ" dirty="0"/>
              <a:t> </a:t>
            </a:r>
            <a:r>
              <a:rPr lang="cs-CZ" dirty="0" err="1"/>
              <a:t>Tagblatt</a:t>
            </a:r>
            <a:r>
              <a:rPr lang="cs-CZ" dirty="0"/>
              <a:t>, 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Tagblatt</a:t>
            </a:r>
            <a:r>
              <a:rPr lang="cs-CZ" dirty="0"/>
              <a:t>), </a:t>
            </a:r>
          </a:p>
          <a:p>
            <a:r>
              <a:rPr lang="cs-CZ" dirty="0"/>
              <a:t>es </a:t>
            </a:r>
            <a:r>
              <a:rPr lang="cs-CZ" dirty="0" err="1"/>
              <a:t>geht</a:t>
            </a:r>
            <a:r>
              <a:rPr lang="cs-CZ" dirty="0"/>
              <a:t> um </a:t>
            </a:r>
            <a:r>
              <a:rPr lang="cs-CZ" dirty="0" err="1"/>
              <a:t>verschiedene</a:t>
            </a:r>
            <a:r>
              <a:rPr lang="cs-CZ" dirty="0"/>
              <a:t> </a:t>
            </a:r>
            <a:r>
              <a:rPr lang="cs-CZ" dirty="0" err="1"/>
              <a:t>Autoren</a:t>
            </a:r>
            <a:r>
              <a:rPr lang="cs-CZ" dirty="0"/>
              <a:t>, </a:t>
            </a:r>
            <a:r>
              <a:rPr lang="cs-CZ" dirty="0" err="1"/>
              <a:t>verschiedener</a:t>
            </a:r>
            <a:r>
              <a:rPr lang="cs-CZ" dirty="0"/>
              <a:t> </a:t>
            </a:r>
            <a:r>
              <a:rPr lang="cs-CZ" dirty="0" err="1"/>
              <a:t>Regionen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Zeiten</a:t>
            </a:r>
            <a:r>
              <a:rPr lang="cs-CZ" dirty="0"/>
              <a:t>,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wenn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geographisch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zeitlich</a:t>
            </a:r>
            <a:r>
              <a:rPr lang="cs-CZ" dirty="0"/>
              <a:t> </a:t>
            </a:r>
            <a:r>
              <a:rPr lang="cs-CZ" dirty="0" err="1"/>
              <a:t>abgegrenzt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 kann–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verbindet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also</a:t>
            </a:r>
            <a:r>
              <a:rPr lang="cs-CZ" dirty="0"/>
              <a:t>? </a:t>
            </a:r>
            <a:r>
              <a:rPr lang="cs-CZ" dirty="0" err="1"/>
              <a:t>Antwort</a:t>
            </a:r>
            <a:r>
              <a:rPr lang="cs-CZ" dirty="0"/>
              <a:t>: </a:t>
            </a:r>
            <a:r>
              <a:rPr lang="cs-CZ" dirty="0" err="1"/>
              <a:t>Verhältnis</a:t>
            </a:r>
            <a:r>
              <a:rPr lang="cs-CZ" dirty="0"/>
              <a:t>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Minderheitlichen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Deutche</a:t>
            </a:r>
            <a:r>
              <a:rPr lang="cs-CZ" dirty="0"/>
              <a:t> Literatur </a:t>
            </a:r>
            <a:r>
              <a:rPr lang="cs-CZ" dirty="0" err="1"/>
              <a:t>aus</a:t>
            </a:r>
            <a:r>
              <a:rPr lang="cs-CZ" dirty="0"/>
              <a:t> den </a:t>
            </a:r>
            <a:r>
              <a:rPr lang="cs-CZ" dirty="0" err="1"/>
              <a:t>tschechischen</a:t>
            </a:r>
            <a:r>
              <a:rPr lang="cs-CZ" dirty="0"/>
              <a:t> </a:t>
            </a:r>
            <a:r>
              <a:rPr lang="cs-CZ" dirty="0" err="1"/>
              <a:t>Ländern</a:t>
            </a:r>
            <a:r>
              <a:rPr lang="cs-CZ" dirty="0"/>
              <a:t> - </a:t>
            </a:r>
            <a:r>
              <a:rPr lang="cs-CZ" dirty="0" err="1"/>
              <a:t>Überblick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016824" cy="393799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err="1"/>
              <a:t>mögliche</a:t>
            </a:r>
            <a:r>
              <a:rPr lang="cs-CZ" sz="2800" dirty="0"/>
              <a:t> </a:t>
            </a:r>
            <a:r>
              <a:rPr lang="cs-CZ" sz="2800" dirty="0" err="1"/>
              <a:t>Unterteilungen</a:t>
            </a:r>
            <a:r>
              <a:rPr lang="cs-CZ" sz="2800" dirty="0"/>
              <a:t>:</a:t>
            </a:r>
          </a:p>
          <a:p>
            <a:pPr marL="514350" indent="-514350">
              <a:buAutoNum type="arabicPeriod"/>
            </a:pPr>
            <a:r>
              <a:rPr lang="cs-CZ" sz="2800" dirty="0" err="1"/>
              <a:t>geographisch</a:t>
            </a:r>
            <a:r>
              <a:rPr lang="cs-CZ" sz="2800" dirty="0"/>
              <a:t>: a) </a:t>
            </a:r>
            <a:r>
              <a:rPr lang="cs-CZ" sz="2800" dirty="0" err="1"/>
              <a:t>Prager</a:t>
            </a:r>
            <a:r>
              <a:rPr lang="cs-CZ" sz="2800" dirty="0"/>
              <a:t> </a:t>
            </a:r>
            <a:r>
              <a:rPr lang="cs-CZ" sz="2800" dirty="0" err="1"/>
              <a:t>deutsche</a:t>
            </a:r>
            <a:r>
              <a:rPr lang="cs-CZ" sz="2800" dirty="0"/>
              <a:t> Literatur, b) Literatur </a:t>
            </a:r>
            <a:r>
              <a:rPr lang="cs-CZ" sz="2800" dirty="0" err="1"/>
              <a:t>aus</a:t>
            </a:r>
            <a:r>
              <a:rPr lang="cs-CZ" sz="2800" dirty="0"/>
              <a:t> den </a:t>
            </a:r>
            <a:r>
              <a:rPr lang="cs-CZ" sz="2800" dirty="0" err="1"/>
              <a:t>Sudeten</a:t>
            </a:r>
            <a:r>
              <a:rPr lang="cs-CZ" sz="2800" dirty="0"/>
              <a:t>, c) </a:t>
            </a:r>
            <a:r>
              <a:rPr lang="cs-CZ" sz="2800" dirty="0" err="1"/>
              <a:t>mährische</a:t>
            </a:r>
            <a:r>
              <a:rPr lang="cs-CZ" sz="2800" dirty="0"/>
              <a:t> </a:t>
            </a:r>
            <a:r>
              <a:rPr lang="cs-CZ" sz="2800" dirty="0" err="1"/>
              <a:t>deutsche</a:t>
            </a:r>
            <a:r>
              <a:rPr lang="cs-CZ" sz="2800" dirty="0"/>
              <a:t> Literatur</a:t>
            </a:r>
          </a:p>
          <a:p>
            <a:pPr marL="514350" indent="-514350">
              <a:buAutoNum type="arabicPeriod"/>
            </a:pPr>
            <a:r>
              <a:rPr lang="cs-CZ" sz="2800" dirty="0"/>
              <a:t>nach den </a:t>
            </a:r>
            <a:r>
              <a:rPr lang="cs-CZ" sz="2800" dirty="0" err="1"/>
              <a:t>Generationen</a:t>
            </a:r>
            <a:r>
              <a:rPr lang="cs-CZ" sz="2800" dirty="0"/>
              <a:t>: a) </a:t>
            </a:r>
            <a:r>
              <a:rPr lang="cs-CZ" sz="2800" dirty="0" err="1"/>
              <a:t>Generation</a:t>
            </a:r>
            <a:r>
              <a:rPr lang="cs-CZ" sz="2800" dirty="0"/>
              <a:t> </a:t>
            </a:r>
            <a:r>
              <a:rPr lang="cs-CZ" sz="2800" dirty="0" err="1"/>
              <a:t>von</a:t>
            </a:r>
            <a:r>
              <a:rPr lang="cs-CZ" sz="2800" dirty="0"/>
              <a:t> </a:t>
            </a:r>
            <a:r>
              <a:rPr lang="cs-CZ" sz="2800" dirty="0" err="1"/>
              <a:t>Stifter</a:t>
            </a:r>
            <a:r>
              <a:rPr lang="cs-CZ" sz="2800" dirty="0"/>
              <a:t>, Adler, </a:t>
            </a:r>
            <a:r>
              <a:rPr lang="cs-CZ" sz="2800" dirty="0" err="1"/>
              <a:t>Salus</a:t>
            </a:r>
            <a:r>
              <a:rPr lang="cs-CZ" sz="2800" dirty="0"/>
              <a:t> oder A. </a:t>
            </a:r>
            <a:r>
              <a:rPr lang="cs-CZ" sz="2800" dirty="0" err="1"/>
              <a:t>Hauschner</a:t>
            </a:r>
            <a:r>
              <a:rPr lang="cs-CZ" sz="2800" dirty="0"/>
              <a:t>, b) „</a:t>
            </a:r>
            <a:r>
              <a:rPr lang="cs-CZ" sz="2800" dirty="0" err="1"/>
              <a:t>Frühlings</a:t>
            </a:r>
            <a:r>
              <a:rPr lang="cs-CZ" sz="2800" dirty="0"/>
              <a:t>“-</a:t>
            </a:r>
            <a:r>
              <a:rPr lang="cs-CZ" sz="2800" dirty="0" err="1"/>
              <a:t>Generation</a:t>
            </a:r>
            <a:r>
              <a:rPr lang="cs-CZ" sz="2800" dirty="0"/>
              <a:t>, c) </a:t>
            </a:r>
            <a:r>
              <a:rPr lang="cs-CZ" sz="2800" dirty="0" err="1"/>
              <a:t>Generation</a:t>
            </a:r>
            <a:r>
              <a:rPr lang="cs-CZ" sz="2800" dirty="0"/>
              <a:t> um </a:t>
            </a:r>
            <a:r>
              <a:rPr lang="cs-CZ" sz="2800" dirty="0" err="1"/>
              <a:t>Werfel</a:t>
            </a:r>
            <a:r>
              <a:rPr lang="cs-CZ" sz="2800" dirty="0"/>
              <a:t> </a:t>
            </a:r>
            <a:r>
              <a:rPr lang="cs-CZ" sz="2800" dirty="0" err="1"/>
              <a:t>und</a:t>
            </a:r>
            <a:r>
              <a:rPr lang="cs-CZ" sz="2800" dirty="0"/>
              <a:t> den </a:t>
            </a:r>
            <a:r>
              <a:rPr lang="cs-CZ" sz="2800" dirty="0" err="1"/>
              <a:t>sgn</a:t>
            </a:r>
            <a:r>
              <a:rPr lang="cs-CZ" sz="2800" dirty="0"/>
              <a:t>. </a:t>
            </a:r>
            <a:r>
              <a:rPr lang="cs-CZ" sz="2800" dirty="0" err="1"/>
              <a:t>Prager</a:t>
            </a:r>
            <a:r>
              <a:rPr lang="cs-CZ" sz="2800" dirty="0"/>
              <a:t> </a:t>
            </a:r>
            <a:r>
              <a:rPr lang="cs-CZ" sz="2800" dirty="0" err="1"/>
              <a:t>Kreis</a:t>
            </a:r>
            <a:r>
              <a:rPr lang="cs-CZ" sz="2800" dirty="0"/>
              <a:t>, d) „</a:t>
            </a:r>
            <a:r>
              <a:rPr lang="cs-CZ" sz="2800" dirty="0" err="1"/>
              <a:t>Vertreibungsliteratur</a:t>
            </a:r>
            <a:r>
              <a:rPr lang="cs-CZ" sz="2800" dirty="0"/>
              <a:t>“ </a:t>
            </a:r>
            <a:r>
              <a:rPr lang="cs-CZ" sz="2800" dirty="0" err="1"/>
              <a:t>und</a:t>
            </a:r>
            <a:r>
              <a:rPr lang="cs-CZ" sz="2800" dirty="0"/>
              <a:t> </a:t>
            </a:r>
            <a:r>
              <a:rPr lang="cs-CZ" sz="2800" dirty="0" err="1"/>
              <a:t>Erinnerungsliteratur</a:t>
            </a:r>
            <a:r>
              <a:rPr lang="cs-CZ" sz="2800" dirty="0"/>
              <a:t> “ </a:t>
            </a:r>
          </a:p>
        </p:txBody>
      </p:sp>
    </p:spTree>
    <p:extLst>
      <p:ext uri="{BB962C8B-B14F-4D97-AF65-F5344CB8AC3E}">
        <p14:creationId xmlns:p14="http://schemas.microsoft.com/office/powerpoint/2010/main" val="48172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mapa&#10;&#10;Popis byl vytvořen automaticky">
            <a:extLst>
              <a:ext uri="{FF2B5EF4-FFF2-40B4-BE49-F238E27FC236}">
                <a16:creationId xmlns:a16="http://schemas.microsoft.com/office/drawing/2014/main" id="{A4CF6DEC-4990-4C85-978E-4730A741A9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3" b="-1"/>
          <a:stretch/>
        </p:blipFill>
        <p:spPr>
          <a:xfrm>
            <a:off x="20" y="10"/>
            <a:ext cx="9143980" cy="6857990"/>
          </a:xfrm>
          <a:noFill/>
        </p:spPr>
      </p:pic>
    </p:spTree>
    <p:extLst>
      <p:ext uri="{BB962C8B-B14F-4D97-AF65-F5344CB8AC3E}">
        <p14:creationId xmlns:p14="http://schemas.microsoft.com/office/powerpoint/2010/main" val="2277008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570186"/>
          </a:xfrm>
        </p:spPr>
        <p:txBody>
          <a:bodyPr>
            <a:normAutofit/>
          </a:bodyPr>
          <a:lstStyle/>
          <a:p>
            <a:r>
              <a:rPr lang="cs-CZ" sz="2800" dirty="0" err="1"/>
              <a:t>Deutsche</a:t>
            </a:r>
            <a:r>
              <a:rPr lang="cs-CZ" sz="2800" dirty="0"/>
              <a:t> Literatur </a:t>
            </a:r>
            <a:r>
              <a:rPr lang="cs-CZ" sz="2800" dirty="0" err="1"/>
              <a:t>aus</a:t>
            </a:r>
            <a:r>
              <a:rPr lang="cs-CZ" sz="2800" dirty="0"/>
              <a:t> </a:t>
            </a:r>
            <a:r>
              <a:rPr lang="cs-CZ" sz="2800" dirty="0" err="1"/>
              <a:t>dem</a:t>
            </a:r>
            <a:r>
              <a:rPr lang="cs-CZ" sz="2800" dirty="0"/>
              <a:t> </a:t>
            </a:r>
            <a:r>
              <a:rPr lang="cs-CZ" sz="2800" dirty="0" err="1"/>
              <a:t>tschechischen</a:t>
            </a:r>
            <a:r>
              <a:rPr lang="cs-CZ" sz="2800"/>
              <a:t> Lande</a:t>
            </a:r>
            <a:r>
              <a:rPr lang="cs-CZ" sz="2800" dirty="0"/>
              <a:t>, vor </a:t>
            </a:r>
            <a:r>
              <a:rPr lang="cs-CZ" sz="2800" dirty="0" err="1"/>
              <a:t>allem</a:t>
            </a:r>
            <a:r>
              <a:rPr lang="cs-CZ" sz="2800" dirty="0"/>
              <a:t> </a:t>
            </a:r>
            <a:r>
              <a:rPr lang="cs-CZ" sz="2800" dirty="0" err="1"/>
              <a:t>die</a:t>
            </a:r>
            <a:r>
              <a:rPr lang="cs-CZ" sz="2800" dirty="0"/>
              <a:t> </a:t>
            </a:r>
            <a:r>
              <a:rPr lang="cs-CZ" sz="2800" dirty="0" err="1"/>
              <a:t>Sudetendeutsche</a:t>
            </a:r>
            <a:r>
              <a:rPr lang="cs-CZ" sz="2800" dirty="0"/>
              <a:t>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Vorläufer</a:t>
            </a:r>
            <a:r>
              <a:rPr lang="cs-CZ" dirty="0"/>
              <a:t> </a:t>
            </a:r>
            <a:r>
              <a:rPr lang="cs-CZ" dirty="0" err="1"/>
              <a:t>kann</a:t>
            </a:r>
            <a:r>
              <a:rPr lang="cs-CZ" dirty="0"/>
              <a:t> A. </a:t>
            </a:r>
            <a:r>
              <a:rPr lang="cs-CZ" dirty="0" err="1"/>
              <a:t>Stifter</a:t>
            </a:r>
            <a:r>
              <a:rPr lang="cs-CZ" dirty="0"/>
              <a:t> </a:t>
            </a:r>
            <a:r>
              <a:rPr lang="cs-CZ" dirty="0" err="1"/>
              <a:t>gesehen</a:t>
            </a:r>
            <a:r>
              <a:rPr lang="cs-CZ" dirty="0"/>
              <a:t> </a:t>
            </a:r>
            <a:r>
              <a:rPr lang="cs-CZ" dirty="0" err="1"/>
              <a:t>werden</a:t>
            </a:r>
            <a:endParaRPr lang="cs-CZ" dirty="0"/>
          </a:p>
          <a:p>
            <a:r>
              <a:rPr lang="cs-CZ" dirty="0" err="1"/>
              <a:t>Regionale</a:t>
            </a:r>
            <a:r>
              <a:rPr lang="cs-CZ" dirty="0"/>
              <a:t> Literatur </a:t>
            </a:r>
            <a:r>
              <a:rPr lang="cs-CZ" dirty="0" err="1"/>
              <a:t>aus</a:t>
            </a:r>
            <a:r>
              <a:rPr lang="cs-CZ" dirty="0"/>
              <a:t> den </a:t>
            </a:r>
            <a:r>
              <a:rPr lang="cs-CZ" dirty="0" err="1"/>
              <a:t>deutschen</a:t>
            </a:r>
            <a:r>
              <a:rPr lang="cs-CZ" dirty="0"/>
              <a:t> </a:t>
            </a:r>
            <a:r>
              <a:rPr lang="cs-CZ" dirty="0" err="1"/>
              <a:t>Enklaven</a:t>
            </a:r>
            <a:r>
              <a:rPr lang="cs-CZ" dirty="0"/>
              <a:t> – </a:t>
            </a:r>
            <a:r>
              <a:rPr lang="cs-CZ" dirty="0" err="1"/>
              <a:t>Sudeten</a:t>
            </a:r>
            <a:r>
              <a:rPr lang="cs-CZ" dirty="0"/>
              <a:t>, </a:t>
            </a:r>
            <a:r>
              <a:rPr lang="cs-CZ" dirty="0" err="1"/>
              <a:t>Iglau</a:t>
            </a:r>
            <a:r>
              <a:rPr lang="cs-CZ" dirty="0"/>
              <a:t>, </a:t>
            </a:r>
            <a:r>
              <a:rPr lang="cs-CZ" dirty="0" err="1"/>
              <a:t>Reichenberg</a:t>
            </a:r>
            <a:r>
              <a:rPr lang="cs-CZ" dirty="0"/>
              <a:t> – </a:t>
            </a:r>
            <a:r>
              <a:rPr lang="cs-CZ" dirty="0" err="1"/>
              <a:t>zum</a:t>
            </a:r>
            <a:r>
              <a:rPr lang="cs-CZ" dirty="0"/>
              <a:t> </a:t>
            </a:r>
            <a:r>
              <a:rPr lang="cs-CZ" dirty="0" err="1"/>
              <a:t>Teil</a:t>
            </a:r>
            <a:r>
              <a:rPr lang="cs-CZ" dirty="0"/>
              <a:t> </a:t>
            </a:r>
            <a:r>
              <a:rPr lang="cs-CZ" dirty="0" err="1"/>
              <a:t>nur</a:t>
            </a:r>
            <a:r>
              <a:rPr lang="cs-CZ" dirty="0"/>
              <a:t>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regionale</a:t>
            </a:r>
            <a:r>
              <a:rPr lang="cs-CZ" dirty="0"/>
              <a:t> Ebene </a:t>
            </a:r>
            <a:r>
              <a:rPr lang="cs-CZ" dirty="0" err="1"/>
              <a:t>begrenzt</a:t>
            </a:r>
            <a:r>
              <a:rPr lang="cs-CZ" dirty="0"/>
              <a:t>, </a:t>
            </a:r>
            <a:r>
              <a:rPr lang="cs-CZ" dirty="0" err="1"/>
              <a:t>jedoch</a:t>
            </a:r>
            <a:r>
              <a:rPr lang="cs-CZ" dirty="0"/>
              <a:t> </a:t>
            </a:r>
            <a:r>
              <a:rPr lang="cs-CZ" dirty="0" err="1"/>
              <a:t>einige</a:t>
            </a:r>
            <a:r>
              <a:rPr lang="cs-CZ" dirty="0"/>
              <a:t> </a:t>
            </a:r>
            <a:r>
              <a:rPr lang="cs-CZ" dirty="0" err="1"/>
              <a:t>Autoren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z. B. </a:t>
            </a:r>
            <a:r>
              <a:rPr lang="cs-CZ" dirty="0" err="1"/>
              <a:t>von</a:t>
            </a:r>
            <a:r>
              <a:rPr lang="cs-CZ" dirty="0"/>
              <a:t> Kafka </a:t>
            </a:r>
            <a:r>
              <a:rPr lang="cs-CZ" dirty="0" err="1"/>
              <a:t>gelesen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geschätzt</a:t>
            </a:r>
            <a:r>
              <a:rPr lang="cs-CZ" dirty="0"/>
              <a:t>,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Isoliertheit</a:t>
            </a:r>
            <a:r>
              <a:rPr lang="cs-CZ" dirty="0"/>
              <a:t> </a:t>
            </a:r>
            <a:r>
              <a:rPr lang="cs-CZ" dirty="0" err="1"/>
              <a:t>kann</a:t>
            </a:r>
            <a:r>
              <a:rPr lang="cs-CZ" dirty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angezweifelt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, </a:t>
            </a:r>
            <a:r>
              <a:rPr lang="cs-CZ" dirty="0" err="1"/>
              <a:t>da</a:t>
            </a:r>
            <a:r>
              <a:rPr lang="cs-CZ" dirty="0"/>
              <a:t> </a:t>
            </a:r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häufige</a:t>
            </a:r>
            <a:r>
              <a:rPr lang="cs-CZ" dirty="0"/>
              <a:t> Kontakte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Prag</a:t>
            </a:r>
            <a:r>
              <a:rPr lang="cs-CZ" dirty="0"/>
              <a:t> </a:t>
            </a:r>
            <a:r>
              <a:rPr lang="cs-CZ" dirty="0" err="1"/>
              <a:t>hatten</a:t>
            </a:r>
            <a:endParaRPr lang="cs-CZ" dirty="0"/>
          </a:p>
          <a:p>
            <a:r>
              <a:rPr lang="cs-CZ" dirty="0"/>
              <a:t>Der </a:t>
            </a:r>
            <a:r>
              <a:rPr lang="cs-CZ" dirty="0" err="1"/>
              <a:t>Begriff</a:t>
            </a:r>
            <a:r>
              <a:rPr lang="cs-CZ" dirty="0"/>
              <a:t> „</a:t>
            </a:r>
            <a:r>
              <a:rPr lang="cs-CZ" dirty="0" err="1"/>
              <a:t>Suetendeutsche</a:t>
            </a:r>
            <a:r>
              <a:rPr lang="cs-CZ" dirty="0"/>
              <a:t> </a:t>
            </a:r>
            <a:r>
              <a:rPr lang="cs-CZ" dirty="0" err="1"/>
              <a:t>etabliert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um 1900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gewinnt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Bedeutung</a:t>
            </a:r>
            <a:r>
              <a:rPr lang="cs-CZ" dirty="0"/>
              <a:t> nach 1918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noch</a:t>
            </a:r>
            <a:r>
              <a:rPr lang="cs-CZ" dirty="0"/>
              <a:t> </a:t>
            </a:r>
            <a:r>
              <a:rPr lang="cs-CZ" dirty="0" err="1"/>
              <a:t>mehr</a:t>
            </a:r>
            <a:r>
              <a:rPr lang="cs-CZ" dirty="0"/>
              <a:t> nach 1945 </a:t>
            </a:r>
          </a:p>
          <a:p>
            <a:r>
              <a:rPr lang="cs-CZ" dirty="0"/>
              <a:t>Bis 1945: </a:t>
            </a:r>
            <a:r>
              <a:rPr lang="cs-CZ" dirty="0" err="1"/>
              <a:t>Watzlik</a:t>
            </a:r>
            <a:r>
              <a:rPr lang="cs-CZ" dirty="0"/>
              <a:t>, Hans , </a:t>
            </a:r>
            <a:r>
              <a:rPr lang="cs-CZ" dirty="0" err="1"/>
              <a:t>Natonek</a:t>
            </a:r>
            <a:r>
              <a:rPr lang="cs-CZ" dirty="0"/>
              <a:t>, Hans , </a:t>
            </a:r>
            <a:r>
              <a:rPr lang="cs-CZ" dirty="0" err="1"/>
              <a:t>Kolbenheyer</a:t>
            </a:r>
            <a:r>
              <a:rPr lang="cs-CZ" dirty="0"/>
              <a:t>, Erwin </a:t>
            </a:r>
            <a:r>
              <a:rPr lang="cs-CZ" dirty="0" err="1"/>
              <a:t>Quido</a:t>
            </a:r>
            <a:r>
              <a:rPr lang="cs-CZ" dirty="0"/>
              <a:t>, Emil Fischer(</a:t>
            </a:r>
            <a:r>
              <a:rPr lang="cs-CZ" dirty="0" err="1"/>
              <a:t>Melchior</a:t>
            </a:r>
            <a:r>
              <a:rPr lang="cs-CZ" dirty="0"/>
              <a:t> </a:t>
            </a:r>
            <a:r>
              <a:rPr lang="cs-CZ" dirty="0" err="1"/>
              <a:t>Vischer</a:t>
            </a:r>
            <a:r>
              <a:rPr lang="cs-CZ" dirty="0"/>
              <a:t>)</a:t>
            </a:r>
          </a:p>
          <a:p>
            <a:r>
              <a:rPr lang="cs-CZ" dirty="0" err="1"/>
              <a:t>Autoren</a:t>
            </a:r>
            <a:r>
              <a:rPr lang="cs-CZ" dirty="0"/>
              <a:t> nach 1945 (</a:t>
            </a:r>
            <a:r>
              <a:rPr lang="cs-CZ" dirty="0" err="1"/>
              <a:t>Erinnerungen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Sudeten</a:t>
            </a:r>
            <a:r>
              <a:rPr lang="cs-CZ" dirty="0"/>
              <a:t> - </a:t>
            </a:r>
            <a:r>
              <a:rPr lang="cs-CZ" dirty="0" err="1"/>
              <a:t>Vertreibungsliteratur</a:t>
            </a:r>
            <a:r>
              <a:rPr lang="cs-CZ" dirty="0"/>
              <a:t>): Josef </a:t>
            </a:r>
            <a:r>
              <a:rPr lang="cs-CZ" dirty="0" err="1"/>
              <a:t>Mühlberger</a:t>
            </a:r>
            <a:r>
              <a:rPr lang="cs-CZ" dirty="0"/>
              <a:t>, </a:t>
            </a:r>
            <a:r>
              <a:rPr lang="cs-CZ" dirty="0" err="1"/>
              <a:t>Reinhard</a:t>
            </a:r>
            <a:r>
              <a:rPr lang="cs-CZ" dirty="0"/>
              <a:t> </a:t>
            </a:r>
            <a:r>
              <a:rPr lang="cs-CZ" dirty="0" err="1"/>
              <a:t>Jirgl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deutsche</a:t>
            </a:r>
            <a:r>
              <a:rPr lang="cs-CZ" dirty="0"/>
              <a:t> Literatur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älteste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: A. </a:t>
            </a:r>
            <a:r>
              <a:rPr lang="cs-CZ" dirty="0" err="1"/>
              <a:t>Hauschner</a:t>
            </a:r>
            <a:r>
              <a:rPr lang="cs-CZ" dirty="0"/>
              <a:t>, </a:t>
            </a:r>
            <a:r>
              <a:rPr lang="cs-CZ" dirty="0" err="1"/>
              <a:t>F.Adler</a:t>
            </a:r>
            <a:r>
              <a:rPr lang="cs-CZ" dirty="0"/>
              <a:t>, Hugo </a:t>
            </a:r>
            <a:r>
              <a:rPr lang="cs-CZ" dirty="0" err="1"/>
              <a:t>Salus</a:t>
            </a:r>
            <a:endParaRPr lang="cs-CZ" dirty="0"/>
          </a:p>
          <a:p>
            <a:pPr lvl="2"/>
            <a:r>
              <a:rPr lang="cs-CZ" sz="3100" dirty="0"/>
              <a:t>„</a:t>
            </a:r>
            <a:r>
              <a:rPr lang="cs-CZ" sz="3100" dirty="0" err="1"/>
              <a:t>Frühlings</a:t>
            </a:r>
            <a:r>
              <a:rPr lang="cs-CZ" sz="3100" dirty="0"/>
              <a:t>“-</a:t>
            </a:r>
            <a:r>
              <a:rPr lang="cs-CZ" sz="3100" dirty="0" err="1"/>
              <a:t>Generation</a:t>
            </a:r>
            <a:r>
              <a:rPr lang="cs-CZ" sz="3100" dirty="0"/>
              <a:t>: </a:t>
            </a:r>
            <a:r>
              <a:rPr lang="cs-CZ" sz="3100" dirty="0" err="1"/>
              <a:t>Rainer</a:t>
            </a:r>
            <a:r>
              <a:rPr lang="cs-CZ" sz="3100" dirty="0"/>
              <a:t> Maria </a:t>
            </a:r>
            <a:r>
              <a:rPr lang="cs-CZ" sz="3100" dirty="0" err="1"/>
              <a:t>Rilke</a:t>
            </a:r>
            <a:r>
              <a:rPr lang="cs-CZ" sz="3100" dirty="0"/>
              <a:t>, Paul </a:t>
            </a:r>
            <a:r>
              <a:rPr lang="cs-CZ" sz="3100" dirty="0" err="1"/>
              <a:t>Leppin</a:t>
            </a:r>
            <a:r>
              <a:rPr lang="cs-CZ" sz="3100" dirty="0"/>
              <a:t>, Viktor </a:t>
            </a:r>
            <a:r>
              <a:rPr lang="cs-CZ" sz="3100" dirty="0" err="1"/>
              <a:t>Hadwiger</a:t>
            </a:r>
            <a:r>
              <a:rPr lang="cs-CZ" sz="3100" dirty="0"/>
              <a:t>, Gustav </a:t>
            </a:r>
            <a:r>
              <a:rPr lang="cs-CZ" sz="3100" dirty="0" err="1"/>
              <a:t>Meyring</a:t>
            </a:r>
            <a:r>
              <a:rPr lang="cs-CZ" sz="3100" dirty="0"/>
              <a:t>, Oskar </a:t>
            </a:r>
            <a:r>
              <a:rPr lang="cs-CZ" sz="3100" dirty="0" err="1"/>
              <a:t>Wiener</a:t>
            </a:r>
            <a:r>
              <a:rPr lang="cs-CZ" sz="3100" dirty="0"/>
              <a:t>, </a:t>
            </a:r>
            <a:r>
              <a:rPr lang="cs-CZ" sz="3100" dirty="0" err="1"/>
              <a:t>Hedda</a:t>
            </a:r>
            <a:r>
              <a:rPr lang="cs-CZ" sz="3100" dirty="0"/>
              <a:t> </a:t>
            </a:r>
            <a:r>
              <a:rPr lang="cs-CZ" sz="3100" dirty="0" err="1"/>
              <a:t>Sauer</a:t>
            </a:r>
            <a:r>
              <a:rPr lang="cs-CZ" sz="3100" dirty="0"/>
              <a:t>, </a:t>
            </a:r>
            <a:r>
              <a:rPr lang="cs-CZ" sz="3000" dirty="0" err="1"/>
              <a:t>Camille</a:t>
            </a:r>
            <a:r>
              <a:rPr lang="cs-CZ" sz="3000" dirty="0"/>
              <a:t> Hoffmann</a:t>
            </a:r>
          </a:p>
          <a:p>
            <a:pPr lvl="1"/>
            <a:r>
              <a:rPr lang="cs-CZ" dirty="0" err="1"/>
              <a:t>neuromantisch</a:t>
            </a:r>
            <a:r>
              <a:rPr lang="cs-CZ" dirty="0"/>
              <a:t> </a:t>
            </a:r>
            <a:r>
              <a:rPr lang="cs-CZ" dirty="0" err="1"/>
              <a:t>geprägt</a:t>
            </a:r>
            <a:endParaRPr lang="cs-CZ" dirty="0"/>
          </a:p>
          <a:p>
            <a:pPr lvl="1"/>
            <a:r>
              <a:rPr lang="cs-CZ" dirty="0" err="1"/>
              <a:t>tritt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Literatur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Jahre</a:t>
            </a:r>
            <a:r>
              <a:rPr lang="cs-CZ" dirty="0"/>
              <a:t> 1900</a:t>
            </a:r>
          </a:p>
          <a:p>
            <a:pPr lvl="1"/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Jung</a:t>
            </a:r>
            <a:r>
              <a:rPr lang="cs-CZ" dirty="0"/>
              <a:t>-</a:t>
            </a:r>
            <a:r>
              <a:rPr lang="cs-CZ" dirty="0" err="1"/>
              <a:t>Prag</a:t>
            </a:r>
            <a:r>
              <a:rPr lang="cs-CZ" dirty="0"/>
              <a:t> </a:t>
            </a:r>
            <a:r>
              <a:rPr lang="cs-CZ" dirty="0" err="1"/>
              <a:t>genannt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Generation</a:t>
            </a:r>
            <a:r>
              <a:rPr lang="cs-CZ" dirty="0"/>
              <a:t> der </a:t>
            </a:r>
            <a:r>
              <a:rPr lang="cs-CZ" dirty="0" err="1"/>
              <a:t>Herder</a:t>
            </a:r>
            <a:r>
              <a:rPr lang="cs-CZ" dirty="0"/>
              <a:t>-</a:t>
            </a:r>
            <a:r>
              <a:rPr lang="cs-CZ" dirty="0" err="1"/>
              <a:t>Blätter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Kreis</a:t>
            </a:r>
            <a:r>
              <a:rPr lang="cs-CZ" dirty="0"/>
              <a:t> um Kafka </a:t>
            </a:r>
            <a:r>
              <a:rPr lang="cs-CZ" dirty="0" err="1"/>
              <a:t>und</a:t>
            </a:r>
            <a:r>
              <a:rPr lang="cs-CZ" dirty="0"/>
              <a:t> Brod: Max Brod, </a:t>
            </a:r>
            <a:r>
              <a:rPr lang="cs-CZ" dirty="0" err="1"/>
              <a:t>Franz</a:t>
            </a:r>
            <a:r>
              <a:rPr lang="cs-CZ" dirty="0"/>
              <a:t> Kafka, </a:t>
            </a:r>
            <a:r>
              <a:rPr lang="cs-CZ" dirty="0" err="1"/>
              <a:t>Willy</a:t>
            </a:r>
            <a:r>
              <a:rPr lang="cs-CZ" dirty="0"/>
              <a:t> </a:t>
            </a:r>
            <a:r>
              <a:rPr lang="cs-CZ" dirty="0" err="1"/>
              <a:t>Haas</a:t>
            </a:r>
            <a:r>
              <a:rPr lang="cs-CZ" dirty="0"/>
              <a:t>, </a:t>
            </a:r>
            <a:r>
              <a:rPr lang="cs-CZ" dirty="0" err="1"/>
              <a:t>Franz</a:t>
            </a:r>
            <a:r>
              <a:rPr lang="cs-CZ" dirty="0"/>
              <a:t> </a:t>
            </a:r>
            <a:r>
              <a:rPr lang="cs-CZ" dirty="0" err="1"/>
              <a:t>Werfel</a:t>
            </a:r>
            <a:r>
              <a:rPr lang="cs-CZ" dirty="0"/>
              <a:t>, Ernst </a:t>
            </a:r>
            <a:r>
              <a:rPr lang="cs-CZ" dirty="0" err="1"/>
              <a:t>Weiß</a:t>
            </a:r>
            <a:r>
              <a:rPr lang="cs-CZ" dirty="0"/>
              <a:t>, Oskar </a:t>
            </a:r>
            <a:r>
              <a:rPr lang="cs-CZ" dirty="0" err="1"/>
              <a:t>Baum</a:t>
            </a:r>
            <a:r>
              <a:rPr lang="cs-CZ" dirty="0"/>
              <a:t>, </a:t>
            </a:r>
            <a:r>
              <a:rPr lang="cs-CZ" dirty="0" err="1"/>
              <a:t>Ludwig</a:t>
            </a:r>
            <a:r>
              <a:rPr lang="cs-CZ" dirty="0"/>
              <a:t> </a:t>
            </a:r>
            <a:r>
              <a:rPr lang="cs-CZ" dirty="0" err="1"/>
              <a:t>Winder</a:t>
            </a:r>
            <a:r>
              <a:rPr lang="cs-CZ" dirty="0"/>
              <a:t>, </a:t>
            </a:r>
          </a:p>
          <a:p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- </a:t>
            </a:r>
            <a:r>
              <a:rPr lang="cs-CZ" dirty="0" err="1"/>
              <a:t>tritt</a:t>
            </a:r>
            <a:r>
              <a:rPr lang="cs-CZ" dirty="0"/>
              <a:t> in </a:t>
            </a:r>
            <a:r>
              <a:rPr lang="cs-CZ" dirty="0" err="1"/>
              <a:t>die</a:t>
            </a:r>
            <a:r>
              <a:rPr lang="cs-CZ" dirty="0"/>
              <a:t> Literatur um 1910  </a:t>
            </a:r>
          </a:p>
          <a:p>
            <a:pPr>
              <a:buFontTx/>
              <a:buChar char="-"/>
            </a:pPr>
            <a:r>
              <a:rPr lang="cs-CZ" dirty="0" err="1"/>
              <a:t>Expressionisten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Zeitschrift</a:t>
            </a:r>
            <a:r>
              <a:rPr lang="cs-CZ" dirty="0"/>
              <a:t> </a:t>
            </a:r>
            <a:r>
              <a:rPr lang="cs-CZ" dirty="0" err="1"/>
              <a:t>Herder</a:t>
            </a:r>
            <a:r>
              <a:rPr lang="cs-CZ" dirty="0"/>
              <a:t>-</a:t>
            </a:r>
            <a:r>
              <a:rPr lang="cs-CZ" dirty="0" err="1"/>
              <a:t>Blätter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1255</Words>
  <Application>Microsoft Office PowerPoint</Application>
  <PresentationFormat>Předvádění na obrazovce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Prager deutsche Literatur</vt:lpstr>
      <vt:lpstr>Programm des Kurses</vt:lpstr>
      <vt:lpstr>Programm des Kurses – 2. Teil</vt:lpstr>
      <vt:lpstr>Prager deutsche Literatur  - „Definition“ und Konzepte</vt:lpstr>
      <vt:lpstr>Prager deutsche Literatur als „minoritäre Literatur“ nach Jäger</vt:lpstr>
      <vt:lpstr>Deutche Literatur aus den tschechischen Ländern - Überblick</vt:lpstr>
      <vt:lpstr>Prezentace aplikace PowerPoint</vt:lpstr>
      <vt:lpstr>Deutsche Literatur aus dem tschechischen Lande, vor allem die Sudetendeutsche Literatur</vt:lpstr>
      <vt:lpstr>Prager deutsche Literatur</vt:lpstr>
      <vt:lpstr>Mährischdeutsche Literatur</vt:lpstr>
      <vt:lpstr>Forderungen zur Erlangung der Kredite für den Kurs</vt:lpstr>
      <vt:lpstr>Lektüre für das nächste Seminar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 des Kurses</dc:title>
  <dc:creator>Alena Zelená</dc:creator>
  <cp:lastModifiedBy>Alena Zelená</cp:lastModifiedBy>
  <cp:revision>8</cp:revision>
  <dcterms:created xsi:type="dcterms:W3CDTF">2020-09-29T06:52:22Z</dcterms:created>
  <dcterms:modified xsi:type="dcterms:W3CDTF">2020-10-05T12:19:10Z</dcterms:modified>
</cp:coreProperties>
</file>