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71" r:id="rId9"/>
    <p:sldId id="263" r:id="rId10"/>
    <p:sldId id="270" r:id="rId11"/>
    <p:sldId id="264" r:id="rId12"/>
    <p:sldId id="265" r:id="rId13"/>
    <p:sldId id="266" r:id="rId14"/>
    <p:sldId id="267" r:id="rId15"/>
    <p:sldId id="268"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0432FC-48FD-4923-BD6A-46B3FFE7CE5A}" type="datetimeFigureOut">
              <a:rPr lang="cs-CZ" smtClean="0"/>
              <a:pPr/>
              <a:t>06.10.2019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B03346-D6E6-4C27-B5EB-6E6A5C8EA246}"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CB03346-D6E6-4C27-B5EB-6E6A5C8EA246}" type="slidenum">
              <a:rPr lang="cs-CZ" smtClean="0"/>
              <a:pPr/>
              <a:t>15</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5DB22600-6D1B-499B-8E22-53EFA353C0C6}" type="datetimeFigureOut">
              <a:rPr lang="cs-CZ" smtClean="0"/>
              <a:pPr/>
              <a:t>06.10.2019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C35203F-D5A3-493F-8469-43B257F1B1CD}"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DB22600-6D1B-499B-8E22-53EFA353C0C6}" type="datetimeFigureOut">
              <a:rPr lang="cs-CZ" smtClean="0"/>
              <a:pPr/>
              <a:t>06.10.2019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C35203F-D5A3-493F-8469-43B257F1B1CD}"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DB22600-6D1B-499B-8E22-53EFA353C0C6}" type="datetimeFigureOut">
              <a:rPr lang="cs-CZ" smtClean="0"/>
              <a:pPr/>
              <a:t>06.10.2019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C35203F-D5A3-493F-8469-43B257F1B1CD}"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DB22600-6D1B-499B-8E22-53EFA353C0C6}" type="datetimeFigureOut">
              <a:rPr lang="cs-CZ" smtClean="0"/>
              <a:pPr/>
              <a:t>06.10.2019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C35203F-D5A3-493F-8469-43B257F1B1CD}"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5DB22600-6D1B-499B-8E22-53EFA353C0C6}" type="datetimeFigureOut">
              <a:rPr lang="cs-CZ" smtClean="0"/>
              <a:pPr/>
              <a:t>06.10.2019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C35203F-D5A3-493F-8469-43B257F1B1CD}"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DB22600-6D1B-499B-8E22-53EFA353C0C6}" type="datetimeFigureOut">
              <a:rPr lang="cs-CZ" smtClean="0"/>
              <a:pPr/>
              <a:t>06.10.2019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C35203F-D5A3-493F-8469-43B257F1B1CD}"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DB22600-6D1B-499B-8E22-53EFA353C0C6}" type="datetimeFigureOut">
              <a:rPr lang="cs-CZ" smtClean="0"/>
              <a:pPr/>
              <a:t>06.10.2019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C35203F-D5A3-493F-8469-43B257F1B1CD}"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5DB22600-6D1B-499B-8E22-53EFA353C0C6}" type="datetimeFigureOut">
              <a:rPr lang="cs-CZ" smtClean="0"/>
              <a:pPr/>
              <a:t>06.10.2019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C35203F-D5A3-493F-8469-43B257F1B1CD}"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DB22600-6D1B-499B-8E22-53EFA353C0C6}" type="datetimeFigureOut">
              <a:rPr lang="cs-CZ" smtClean="0"/>
              <a:pPr/>
              <a:t>06.10.2019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C35203F-D5A3-493F-8469-43B257F1B1C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DB22600-6D1B-499B-8E22-53EFA353C0C6}" type="datetimeFigureOut">
              <a:rPr lang="cs-CZ" smtClean="0"/>
              <a:pPr/>
              <a:t>06.10.2019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C35203F-D5A3-493F-8469-43B257F1B1CD}"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DB22600-6D1B-499B-8E22-53EFA353C0C6}" type="datetimeFigureOut">
              <a:rPr lang="cs-CZ" smtClean="0"/>
              <a:pPr/>
              <a:t>06.10.2019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C35203F-D5A3-493F-8469-43B257F1B1CD}"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22600-6D1B-499B-8E22-53EFA353C0C6}" type="datetimeFigureOut">
              <a:rPr lang="cs-CZ" smtClean="0"/>
              <a:pPr/>
              <a:t>06.10.2019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35203F-D5A3-493F-8469-43B257F1B1CD}"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a:t>Jung </a:t>
            </a:r>
            <a:r>
              <a:rPr lang="cs-CZ" dirty="0" err="1"/>
              <a:t>Prag</a:t>
            </a:r>
            <a:r>
              <a:rPr lang="cs-CZ" dirty="0"/>
              <a:t> oder </a:t>
            </a:r>
            <a:r>
              <a:rPr lang="cs-CZ" dirty="0" err="1"/>
              <a:t>die</a:t>
            </a:r>
            <a:r>
              <a:rPr lang="cs-CZ" dirty="0"/>
              <a:t> </a:t>
            </a:r>
            <a:r>
              <a:rPr lang="cs-CZ" dirty="0" err="1"/>
              <a:t>Frühlings</a:t>
            </a:r>
            <a:r>
              <a:rPr lang="cs-CZ" dirty="0"/>
              <a:t>-</a:t>
            </a:r>
            <a:r>
              <a:rPr lang="cs-CZ" dirty="0" err="1"/>
              <a:t>Generation</a:t>
            </a:r>
            <a:br>
              <a:rPr lang="cs-CZ" dirty="0"/>
            </a:br>
            <a:endParaRPr lang="cs-CZ" dirty="0"/>
          </a:p>
        </p:txBody>
      </p:sp>
      <p:sp>
        <p:nvSpPr>
          <p:cNvPr id="4" name="Podnadpis 3"/>
          <p:cNvSpPr>
            <a:spLocks noGrp="1"/>
          </p:cNvSpPr>
          <p:nvPr>
            <p:ph type="subTitle" idx="1"/>
          </p:nvPr>
        </p:nvSpPr>
        <p:spPr/>
        <p:txBody>
          <a:bodyPr>
            <a:normAutofit/>
          </a:bodyPr>
          <a:lstStyle/>
          <a:p>
            <a:r>
              <a:rPr lang="cs-CZ" sz="4800" dirty="0"/>
              <a:t>Paul </a:t>
            </a:r>
            <a:r>
              <a:rPr lang="cs-CZ" sz="4800" dirty="0" err="1"/>
              <a:t>Leppin</a:t>
            </a:r>
            <a:r>
              <a:rPr lang="cs-CZ" sz="4800" dirty="0"/>
              <a:t> </a:t>
            </a:r>
            <a:r>
              <a:rPr lang="cs-CZ" sz="4800" dirty="0" err="1"/>
              <a:t>und</a:t>
            </a:r>
            <a:r>
              <a:rPr lang="cs-CZ" sz="4800" dirty="0"/>
              <a:t> </a:t>
            </a:r>
            <a:r>
              <a:rPr lang="cs-CZ" sz="4800" dirty="0" err="1"/>
              <a:t>andere</a:t>
            </a:r>
            <a:endParaRPr lang="cs-CZ"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Paul </a:t>
            </a:r>
            <a:r>
              <a:rPr lang="cs-CZ" dirty="0" err="1"/>
              <a:t>Leppin</a:t>
            </a:r>
            <a:r>
              <a:rPr lang="cs-CZ" dirty="0"/>
              <a:t> (1878 </a:t>
            </a:r>
            <a:r>
              <a:rPr lang="cs-CZ" dirty="0" err="1"/>
              <a:t>Prag</a:t>
            </a:r>
            <a:r>
              <a:rPr lang="cs-CZ" dirty="0"/>
              <a:t> – 10. 4. 1945 </a:t>
            </a:r>
            <a:r>
              <a:rPr lang="cs-CZ" dirty="0" err="1"/>
              <a:t>Prag</a:t>
            </a:r>
            <a:r>
              <a:rPr lang="cs-CZ" dirty="0"/>
              <a:t>)</a:t>
            </a:r>
          </a:p>
        </p:txBody>
      </p:sp>
      <p:sp>
        <p:nvSpPr>
          <p:cNvPr id="3" name="Zástupný symbol pro obsah 2"/>
          <p:cNvSpPr>
            <a:spLocks noGrp="1"/>
          </p:cNvSpPr>
          <p:nvPr>
            <p:ph idx="1"/>
          </p:nvPr>
        </p:nvSpPr>
        <p:spPr/>
        <p:txBody>
          <a:bodyPr>
            <a:normAutofit fontScale="92500" lnSpcReduction="10000"/>
          </a:bodyPr>
          <a:lstStyle/>
          <a:p>
            <a:r>
              <a:rPr lang="cs-CZ" dirty="0"/>
              <a:t>nach </a:t>
            </a:r>
            <a:r>
              <a:rPr lang="cs-CZ" dirty="0" err="1"/>
              <a:t>dem</a:t>
            </a:r>
            <a:r>
              <a:rPr lang="cs-CZ" dirty="0"/>
              <a:t> Gymnasium </a:t>
            </a:r>
            <a:r>
              <a:rPr lang="cs-CZ" dirty="0" err="1"/>
              <a:t>als</a:t>
            </a:r>
            <a:r>
              <a:rPr lang="cs-CZ" dirty="0"/>
              <a:t> </a:t>
            </a:r>
            <a:r>
              <a:rPr lang="cs-CZ" dirty="0" err="1"/>
              <a:t>Beamte</a:t>
            </a:r>
            <a:r>
              <a:rPr lang="cs-CZ" dirty="0"/>
              <a:t> der Post – </a:t>
            </a:r>
            <a:r>
              <a:rPr lang="cs-CZ" dirty="0" err="1"/>
              <a:t>und</a:t>
            </a:r>
            <a:r>
              <a:rPr lang="cs-CZ" dirty="0"/>
              <a:t> </a:t>
            </a:r>
            <a:r>
              <a:rPr lang="cs-CZ" dirty="0" err="1"/>
              <a:t>Telegrafendirektion</a:t>
            </a:r>
            <a:endParaRPr lang="cs-CZ" dirty="0"/>
          </a:p>
          <a:p>
            <a:r>
              <a:rPr lang="cs-CZ" dirty="0"/>
              <a:t>1939 </a:t>
            </a:r>
            <a:r>
              <a:rPr lang="cs-CZ" dirty="0" err="1"/>
              <a:t>von</a:t>
            </a:r>
            <a:r>
              <a:rPr lang="cs-CZ" dirty="0"/>
              <a:t> der Gestapo </a:t>
            </a:r>
            <a:r>
              <a:rPr lang="cs-CZ" dirty="0" err="1"/>
              <a:t>verhaftet</a:t>
            </a:r>
            <a:r>
              <a:rPr lang="cs-CZ" dirty="0"/>
              <a:t>, nach der </a:t>
            </a:r>
            <a:r>
              <a:rPr lang="cs-CZ" dirty="0" err="1"/>
              <a:t>Freilassung</a:t>
            </a:r>
            <a:r>
              <a:rPr lang="cs-CZ" dirty="0"/>
              <a:t> </a:t>
            </a:r>
            <a:r>
              <a:rPr lang="cs-CZ" dirty="0" err="1"/>
              <a:t>Schlaganfall</a:t>
            </a:r>
            <a:r>
              <a:rPr lang="cs-CZ" dirty="0"/>
              <a:t>, </a:t>
            </a:r>
            <a:r>
              <a:rPr lang="cs-CZ" dirty="0" err="1"/>
              <a:t>starb</a:t>
            </a:r>
            <a:r>
              <a:rPr lang="cs-CZ" dirty="0"/>
              <a:t> </a:t>
            </a:r>
            <a:r>
              <a:rPr lang="cs-CZ" dirty="0" err="1"/>
              <a:t>an</a:t>
            </a:r>
            <a:r>
              <a:rPr lang="cs-CZ" dirty="0"/>
              <a:t> </a:t>
            </a:r>
            <a:r>
              <a:rPr lang="cs-CZ" dirty="0" err="1"/>
              <a:t>Syphillis</a:t>
            </a:r>
            <a:endParaRPr lang="cs-CZ" dirty="0"/>
          </a:p>
          <a:p>
            <a:r>
              <a:rPr lang="cs-CZ" dirty="0" err="1"/>
              <a:t>galt</a:t>
            </a:r>
            <a:r>
              <a:rPr lang="cs-CZ" dirty="0"/>
              <a:t> </a:t>
            </a:r>
            <a:r>
              <a:rPr lang="cs-CZ" dirty="0" err="1"/>
              <a:t>als</a:t>
            </a:r>
            <a:r>
              <a:rPr lang="cs-CZ" dirty="0"/>
              <a:t> „</a:t>
            </a:r>
            <a:r>
              <a:rPr lang="cs-CZ" dirty="0" err="1"/>
              <a:t>König</a:t>
            </a:r>
            <a:r>
              <a:rPr lang="cs-CZ" dirty="0"/>
              <a:t> der </a:t>
            </a:r>
            <a:r>
              <a:rPr lang="cs-CZ" dirty="0" err="1"/>
              <a:t>Prager</a:t>
            </a:r>
            <a:r>
              <a:rPr lang="cs-CZ" dirty="0"/>
              <a:t> </a:t>
            </a:r>
            <a:r>
              <a:rPr lang="cs-CZ" dirty="0" err="1"/>
              <a:t>Boheme</a:t>
            </a:r>
            <a:r>
              <a:rPr lang="cs-CZ" dirty="0"/>
              <a:t>“</a:t>
            </a:r>
          </a:p>
          <a:p>
            <a:r>
              <a:rPr lang="cs-CZ" dirty="0" err="1"/>
              <a:t>Hauptwerke</a:t>
            </a:r>
            <a:r>
              <a:rPr lang="cs-CZ" dirty="0"/>
              <a:t>: </a:t>
            </a:r>
            <a:r>
              <a:rPr lang="cs-CZ" i="1" dirty="0"/>
              <a:t>Daniel </a:t>
            </a:r>
            <a:r>
              <a:rPr lang="cs-CZ" i="1" dirty="0" err="1"/>
              <a:t>Jesus</a:t>
            </a:r>
            <a:r>
              <a:rPr lang="cs-CZ" i="1" dirty="0"/>
              <a:t> </a:t>
            </a:r>
            <a:r>
              <a:rPr lang="cs-CZ" dirty="0"/>
              <a:t>(1905),</a:t>
            </a:r>
            <a:r>
              <a:rPr lang="cs-CZ" i="1" dirty="0"/>
              <a:t> Der </a:t>
            </a:r>
            <a:r>
              <a:rPr lang="cs-CZ" i="1" dirty="0" err="1"/>
              <a:t>Berg</a:t>
            </a:r>
            <a:r>
              <a:rPr lang="cs-CZ" i="1" dirty="0"/>
              <a:t> der </a:t>
            </a:r>
            <a:r>
              <a:rPr lang="cs-CZ" i="1" dirty="0" err="1"/>
              <a:t>Erlösung</a:t>
            </a:r>
            <a:r>
              <a:rPr lang="cs-CZ" i="1" dirty="0"/>
              <a:t> (1908), </a:t>
            </a:r>
            <a:r>
              <a:rPr lang="cs-CZ" i="1" dirty="0" err="1"/>
              <a:t>Severins</a:t>
            </a:r>
            <a:r>
              <a:rPr lang="cs-CZ" i="1" dirty="0"/>
              <a:t> Gang in </a:t>
            </a:r>
            <a:r>
              <a:rPr lang="cs-CZ" i="1" dirty="0" err="1"/>
              <a:t>die</a:t>
            </a:r>
            <a:r>
              <a:rPr lang="cs-CZ" i="1" dirty="0"/>
              <a:t> </a:t>
            </a:r>
            <a:r>
              <a:rPr lang="cs-CZ" i="1" dirty="0" err="1"/>
              <a:t>Finsternis</a:t>
            </a:r>
            <a:r>
              <a:rPr lang="cs-CZ" i="1" dirty="0"/>
              <a:t> (1914), </a:t>
            </a:r>
            <a:r>
              <a:rPr lang="cs-CZ" i="1" dirty="0" err="1"/>
              <a:t>Frühling</a:t>
            </a:r>
            <a:r>
              <a:rPr lang="cs-CZ" i="1" dirty="0"/>
              <a:t> um 1900 (1936), </a:t>
            </a:r>
            <a:r>
              <a:rPr lang="cs-CZ" i="1" dirty="0" err="1"/>
              <a:t>Prager</a:t>
            </a:r>
            <a:r>
              <a:rPr lang="cs-CZ" i="1" dirty="0"/>
              <a:t> </a:t>
            </a:r>
            <a:r>
              <a:rPr lang="cs-CZ" i="1" dirty="0" err="1"/>
              <a:t>Rhapsodie</a:t>
            </a:r>
            <a:r>
              <a:rPr lang="cs-CZ" i="1" dirty="0"/>
              <a:t> (1938), </a:t>
            </a:r>
            <a:r>
              <a:rPr lang="cs-CZ" i="1" dirty="0" err="1"/>
              <a:t>Blaugast</a:t>
            </a:r>
            <a:r>
              <a:rPr lang="cs-CZ" i="1" dirty="0"/>
              <a:t> (</a:t>
            </a:r>
            <a:r>
              <a:rPr lang="cs-CZ" dirty="0"/>
              <a:t> 1984), </a:t>
            </a:r>
            <a:r>
              <a:rPr lang="cs-CZ" dirty="0" err="1"/>
              <a:t>Gedichtband</a:t>
            </a:r>
            <a:r>
              <a:rPr lang="cs-CZ" dirty="0"/>
              <a:t> </a:t>
            </a:r>
            <a:r>
              <a:rPr lang="cs-CZ" i="1" dirty="0" err="1"/>
              <a:t>Glocken</a:t>
            </a:r>
            <a:r>
              <a:rPr lang="cs-CZ" i="1" dirty="0"/>
              <a:t>, </a:t>
            </a:r>
            <a:r>
              <a:rPr lang="cs-CZ" i="1" dirty="0" err="1"/>
              <a:t>die</a:t>
            </a:r>
            <a:r>
              <a:rPr lang="cs-CZ" i="1" dirty="0"/>
              <a:t> </a:t>
            </a:r>
            <a:r>
              <a:rPr lang="cs-CZ" i="1" dirty="0" err="1"/>
              <a:t>im</a:t>
            </a:r>
            <a:r>
              <a:rPr lang="cs-CZ" i="1" dirty="0"/>
              <a:t> </a:t>
            </a:r>
            <a:r>
              <a:rPr lang="cs-CZ" i="1" dirty="0" err="1"/>
              <a:t>Dunkelnrufen</a:t>
            </a:r>
            <a:r>
              <a:rPr lang="cs-CZ" i="1" dirty="0"/>
              <a:t> </a:t>
            </a:r>
            <a:r>
              <a:rPr lang="cs-CZ" dirty="0"/>
              <a:t>(1903)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Literarische</a:t>
            </a:r>
            <a:r>
              <a:rPr lang="cs-CZ" dirty="0"/>
              <a:t> </a:t>
            </a:r>
            <a:r>
              <a:rPr lang="cs-CZ" dirty="0" err="1"/>
              <a:t>Phantastik</a:t>
            </a:r>
            <a:r>
              <a:rPr lang="cs-CZ" dirty="0"/>
              <a:t> (R. </a:t>
            </a:r>
            <a:r>
              <a:rPr lang="cs-CZ" dirty="0" err="1"/>
              <a:t>Lachmann</a:t>
            </a:r>
            <a:r>
              <a:rPr lang="cs-CZ" dirty="0"/>
              <a:t>, Michael </a:t>
            </a:r>
            <a:r>
              <a:rPr lang="cs-CZ" dirty="0" err="1"/>
              <a:t>Bachtin</a:t>
            </a:r>
            <a:r>
              <a:rPr lang="cs-CZ" dirty="0"/>
              <a:t>)</a:t>
            </a:r>
          </a:p>
        </p:txBody>
      </p:sp>
      <p:sp>
        <p:nvSpPr>
          <p:cNvPr id="3" name="Zástupný symbol pro obsah 2"/>
          <p:cNvSpPr>
            <a:spLocks noGrp="1"/>
          </p:cNvSpPr>
          <p:nvPr>
            <p:ph idx="1"/>
          </p:nvPr>
        </p:nvSpPr>
        <p:spPr/>
        <p:txBody>
          <a:bodyPr>
            <a:normAutofit fontScale="77500" lnSpcReduction="20000"/>
          </a:bodyPr>
          <a:lstStyle/>
          <a:p>
            <a:r>
              <a:rPr lang="cs-CZ" dirty="0" err="1"/>
              <a:t>Themen</a:t>
            </a:r>
            <a:r>
              <a:rPr lang="cs-CZ" dirty="0"/>
              <a:t>: </a:t>
            </a:r>
            <a:r>
              <a:rPr lang="cs-CZ" dirty="0" err="1"/>
              <a:t>unerwartetes</a:t>
            </a:r>
            <a:r>
              <a:rPr lang="cs-CZ" dirty="0"/>
              <a:t>, </a:t>
            </a:r>
            <a:r>
              <a:rPr lang="cs-CZ" dirty="0" err="1"/>
              <a:t>exzentrisches</a:t>
            </a:r>
            <a:r>
              <a:rPr lang="cs-CZ" dirty="0"/>
              <a:t>, </a:t>
            </a:r>
            <a:r>
              <a:rPr lang="cs-CZ" dirty="0" err="1"/>
              <a:t>anomalien</a:t>
            </a:r>
            <a:r>
              <a:rPr lang="cs-CZ" dirty="0"/>
              <a:t>, </a:t>
            </a:r>
            <a:r>
              <a:rPr lang="cs-CZ" dirty="0" err="1"/>
              <a:t>Devianz</a:t>
            </a:r>
            <a:r>
              <a:rPr lang="cs-CZ" dirty="0"/>
              <a:t>, </a:t>
            </a:r>
            <a:r>
              <a:rPr lang="cs-CZ" dirty="0" err="1"/>
              <a:t>transformierung</a:t>
            </a:r>
            <a:r>
              <a:rPr lang="cs-CZ" dirty="0"/>
              <a:t>, </a:t>
            </a:r>
            <a:r>
              <a:rPr lang="cs-CZ" dirty="0" err="1"/>
              <a:t>verwandlungen</a:t>
            </a:r>
            <a:r>
              <a:rPr lang="cs-CZ" dirty="0"/>
              <a:t> , </a:t>
            </a:r>
            <a:r>
              <a:rPr lang="cs-CZ" dirty="0" err="1"/>
              <a:t>Inkonstanz</a:t>
            </a:r>
            <a:r>
              <a:rPr lang="cs-CZ" dirty="0"/>
              <a:t> des </a:t>
            </a:r>
            <a:r>
              <a:rPr lang="cs-CZ" dirty="0" err="1"/>
              <a:t>Leibes</a:t>
            </a:r>
            <a:r>
              <a:rPr lang="cs-CZ" dirty="0"/>
              <a:t> </a:t>
            </a:r>
            <a:r>
              <a:rPr lang="cs-CZ" dirty="0" err="1"/>
              <a:t>und</a:t>
            </a:r>
            <a:r>
              <a:rPr lang="cs-CZ" dirty="0"/>
              <a:t> der </a:t>
            </a:r>
            <a:r>
              <a:rPr lang="cs-CZ" dirty="0" err="1"/>
              <a:t>Seele</a:t>
            </a:r>
            <a:r>
              <a:rPr lang="cs-CZ" dirty="0"/>
              <a:t>, </a:t>
            </a:r>
            <a:r>
              <a:rPr lang="cs-CZ" dirty="0" err="1"/>
              <a:t>nihct</a:t>
            </a:r>
            <a:r>
              <a:rPr lang="cs-CZ" dirty="0"/>
              <a:t> </a:t>
            </a:r>
            <a:r>
              <a:rPr lang="cs-CZ" dirty="0" err="1"/>
              <a:t>deifinierte</a:t>
            </a:r>
            <a:r>
              <a:rPr lang="cs-CZ" dirty="0"/>
              <a:t> (</a:t>
            </a:r>
            <a:r>
              <a:rPr lang="cs-CZ" dirty="0" err="1"/>
              <a:t>nicht</a:t>
            </a:r>
            <a:r>
              <a:rPr lang="cs-CZ" dirty="0"/>
              <a:t> </a:t>
            </a:r>
            <a:r>
              <a:rPr lang="cs-CZ" dirty="0" err="1"/>
              <a:t>definierbare</a:t>
            </a:r>
            <a:r>
              <a:rPr lang="cs-CZ" dirty="0"/>
              <a:t>) </a:t>
            </a:r>
            <a:r>
              <a:rPr lang="cs-CZ" dirty="0" err="1"/>
              <a:t>Identität</a:t>
            </a:r>
            <a:endParaRPr lang="cs-CZ" dirty="0"/>
          </a:p>
          <a:p>
            <a:r>
              <a:rPr lang="cs-CZ" dirty="0"/>
              <a:t>Der </a:t>
            </a:r>
            <a:r>
              <a:rPr lang="cs-CZ" dirty="0" err="1"/>
              <a:t>Mensch</a:t>
            </a:r>
            <a:r>
              <a:rPr lang="cs-CZ" dirty="0"/>
              <a:t> </a:t>
            </a:r>
            <a:r>
              <a:rPr lang="cs-CZ" dirty="0" err="1"/>
              <a:t>ist</a:t>
            </a:r>
            <a:r>
              <a:rPr lang="cs-CZ" dirty="0"/>
              <a:t> </a:t>
            </a:r>
            <a:r>
              <a:rPr lang="cs-CZ" dirty="0" err="1"/>
              <a:t>nicht</a:t>
            </a:r>
            <a:r>
              <a:rPr lang="cs-CZ" dirty="0"/>
              <a:t> </a:t>
            </a:r>
            <a:r>
              <a:rPr lang="cs-CZ" dirty="0" err="1"/>
              <a:t>zu</a:t>
            </a:r>
            <a:r>
              <a:rPr lang="cs-CZ" dirty="0"/>
              <a:t> </a:t>
            </a:r>
            <a:r>
              <a:rPr lang="cs-CZ" dirty="0" err="1"/>
              <a:t>definieren</a:t>
            </a:r>
            <a:r>
              <a:rPr lang="cs-CZ" dirty="0"/>
              <a:t>, </a:t>
            </a:r>
            <a:r>
              <a:rPr lang="cs-CZ" dirty="0" err="1"/>
              <a:t>zu</a:t>
            </a:r>
            <a:r>
              <a:rPr lang="cs-CZ" dirty="0"/>
              <a:t> </a:t>
            </a:r>
            <a:r>
              <a:rPr lang="cs-CZ" dirty="0" err="1"/>
              <a:t>messen</a:t>
            </a:r>
            <a:r>
              <a:rPr lang="cs-CZ" dirty="0"/>
              <a:t> – </a:t>
            </a:r>
            <a:r>
              <a:rPr lang="cs-CZ" dirty="0" err="1"/>
              <a:t>das</a:t>
            </a:r>
            <a:r>
              <a:rPr lang="cs-CZ" dirty="0"/>
              <a:t> </a:t>
            </a:r>
            <a:r>
              <a:rPr lang="cs-CZ" dirty="0" err="1"/>
              <a:t>ist</a:t>
            </a:r>
            <a:r>
              <a:rPr lang="cs-CZ" dirty="0"/>
              <a:t> </a:t>
            </a:r>
            <a:r>
              <a:rPr lang="cs-CZ" dirty="0" err="1"/>
              <a:t>die</a:t>
            </a:r>
            <a:r>
              <a:rPr lang="cs-CZ" dirty="0"/>
              <a:t> </a:t>
            </a:r>
            <a:r>
              <a:rPr lang="cs-CZ" dirty="0" err="1"/>
              <a:t>anthropologische</a:t>
            </a:r>
            <a:r>
              <a:rPr lang="cs-CZ" dirty="0"/>
              <a:t> </a:t>
            </a:r>
            <a:r>
              <a:rPr lang="cs-CZ" dirty="0" err="1"/>
              <a:t>Aussage</a:t>
            </a:r>
            <a:r>
              <a:rPr lang="cs-CZ" dirty="0"/>
              <a:t> der </a:t>
            </a:r>
            <a:r>
              <a:rPr lang="cs-CZ" dirty="0" err="1"/>
              <a:t>Phantastik</a:t>
            </a:r>
            <a:endParaRPr lang="cs-CZ" dirty="0"/>
          </a:p>
          <a:p>
            <a:r>
              <a:rPr lang="cs-CZ" dirty="0" err="1"/>
              <a:t>kulturologische</a:t>
            </a:r>
            <a:r>
              <a:rPr lang="cs-CZ" dirty="0"/>
              <a:t> </a:t>
            </a:r>
            <a:r>
              <a:rPr lang="cs-CZ" dirty="0" err="1"/>
              <a:t>Aussage</a:t>
            </a:r>
            <a:r>
              <a:rPr lang="cs-CZ" dirty="0"/>
              <a:t>: Die </a:t>
            </a:r>
            <a:r>
              <a:rPr lang="cs-CZ" dirty="0" err="1"/>
              <a:t>Phantastik</a:t>
            </a:r>
            <a:r>
              <a:rPr lang="cs-CZ" dirty="0"/>
              <a:t> </a:t>
            </a:r>
            <a:r>
              <a:rPr lang="cs-CZ" dirty="0" err="1"/>
              <a:t>zeigt</a:t>
            </a:r>
            <a:r>
              <a:rPr lang="cs-CZ" dirty="0"/>
              <a:t> </a:t>
            </a:r>
            <a:r>
              <a:rPr lang="cs-CZ" dirty="0" err="1"/>
              <a:t>alternative</a:t>
            </a:r>
            <a:r>
              <a:rPr lang="cs-CZ" dirty="0"/>
              <a:t> </a:t>
            </a:r>
            <a:r>
              <a:rPr lang="cs-CZ" dirty="0" err="1"/>
              <a:t>Welten</a:t>
            </a:r>
            <a:r>
              <a:rPr lang="cs-CZ" dirty="0"/>
              <a:t>, </a:t>
            </a:r>
            <a:r>
              <a:rPr lang="cs-CZ" dirty="0" err="1"/>
              <a:t>die</a:t>
            </a:r>
            <a:r>
              <a:rPr lang="cs-CZ" dirty="0"/>
              <a:t> </a:t>
            </a:r>
            <a:r>
              <a:rPr lang="cs-CZ" dirty="0" err="1"/>
              <a:t>Welt</a:t>
            </a:r>
            <a:r>
              <a:rPr lang="cs-CZ" dirty="0"/>
              <a:t> der </a:t>
            </a:r>
            <a:r>
              <a:rPr lang="cs-CZ" dirty="0" err="1"/>
              <a:t>Außenseiter</a:t>
            </a:r>
            <a:r>
              <a:rPr lang="cs-CZ" dirty="0"/>
              <a:t>, der </a:t>
            </a:r>
            <a:r>
              <a:rPr lang="cs-CZ" dirty="0" err="1"/>
              <a:t>Vergessenen</a:t>
            </a:r>
            <a:r>
              <a:rPr lang="cs-CZ" dirty="0"/>
              <a:t>, der </a:t>
            </a:r>
            <a:r>
              <a:rPr lang="cs-CZ" dirty="0" err="1"/>
              <a:t>Anderen</a:t>
            </a:r>
            <a:r>
              <a:rPr lang="cs-CZ" dirty="0"/>
              <a:t>, der </a:t>
            </a:r>
            <a:r>
              <a:rPr lang="cs-CZ" dirty="0" err="1"/>
              <a:t>Fremdlinge</a:t>
            </a:r>
            <a:r>
              <a:rPr lang="cs-CZ" dirty="0"/>
              <a:t> – es </a:t>
            </a:r>
            <a:r>
              <a:rPr lang="cs-CZ" dirty="0" err="1"/>
              <a:t>ist</a:t>
            </a:r>
            <a:r>
              <a:rPr lang="cs-CZ" dirty="0"/>
              <a:t> </a:t>
            </a:r>
            <a:r>
              <a:rPr lang="cs-CZ" dirty="0" err="1"/>
              <a:t>die</a:t>
            </a:r>
            <a:r>
              <a:rPr lang="cs-CZ" dirty="0"/>
              <a:t> </a:t>
            </a:r>
            <a:r>
              <a:rPr lang="cs-CZ" dirty="0" err="1"/>
              <a:t>andere</a:t>
            </a:r>
            <a:r>
              <a:rPr lang="cs-CZ" dirty="0"/>
              <a:t> </a:t>
            </a:r>
            <a:r>
              <a:rPr lang="cs-CZ" dirty="0" err="1"/>
              <a:t>Seite</a:t>
            </a:r>
            <a:r>
              <a:rPr lang="cs-CZ" dirty="0"/>
              <a:t> der Kultur (</a:t>
            </a:r>
            <a:r>
              <a:rPr lang="cs-CZ" dirty="0" err="1"/>
              <a:t>das</a:t>
            </a:r>
            <a:r>
              <a:rPr lang="cs-CZ" dirty="0"/>
              <a:t> </a:t>
            </a:r>
            <a:r>
              <a:rPr lang="cs-CZ" dirty="0" err="1"/>
              <a:t>Bewältigte</a:t>
            </a:r>
            <a:r>
              <a:rPr lang="cs-CZ" dirty="0"/>
              <a:t>, </a:t>
            </a:r>
            <a:r>
              <a:rPr lang="cs-CZ" dirty="0" err="1"/>
              <a:t>das</a:t>
            </a:r>
            <a:r>
              <a:rPr lang="cs-CZ" dirty="0"/>
              <a:t> </a:t>
            </a:r>
            <a:r>
              <a:rPr lang="cs-CZ" dirty="0" err="1"/>
              <a:t>Abgelehnte</a:t>
            </a:r>
            <a:r>
              <a:rPr lang="cs-CZ" dirty="0"/>
              <a:t>, </a:t>
            </a:r>
            <a:r>
              <a:rPr lang="cs-CZ" dirty="0" err="1"/>
              <a:t>das</a:t>
            </a:r>
            <a:r>
              <a:rPr lang="cs-CZ" dirty="0"/>
              <a:t> </a:t>
            </a:r>
            <a:r>
              <a:rPr lang="cs-CZ" dirty="0" err="1"/>
              <a:t>Verbotene</a:t>
            </a:r>
            <a:r>
              <a:rPr lang="cs-CZ" dirty="0"/>
              <a:t>)</a:t>
            </a:r>
          </a:p>
          <a:p>
            <a:r>
              <a:rPr lang="cs-CZ" dirty="0" err="1"/>
              <a:t>Das</a:t>
            </a:r>
            <a:r>
              <a:rPr lang="cs-CZ" dirty="0"/>
              <a:t> </a:t>
            </a:r>
            <a:r>
              <a:rPr lang="cs-CZ" dirty="0" err="1"/>
              <a:t>Irreale</a:t>
            </a:r>
            <a:r>
              <a:rPr lang="cs-CZ" dirty="0"/>
              <a:t> </a:t>
            </a:r>
            <a:r>
              <a:rPr lang="cs-CZ" dirty="0" err="1"/>
              <a:t>stellt</a:t>
            </a:r>
            <a:r>
              <a:rPr lang="cs-CZ" dirty="0"/>
              <a:t>  </a:t>
            </a:r>
            <a:r>
              <a:rPr lang="cs-CZ" dirty="0" err="1"/>
              <a:t>das</a:t>
            </a:r>
            <a:r>
              <a:rPr lang="cs-CZ" dirty="0"/>
              <a:t> Reale (</a:t>
            </a:r>
            <a:r>
              <a:rPr lang="cs-CZ" dirty="0" err="1"/>
              <a:t>das</a:t>
            </a:r>
            <a:r>
              <a:rPr lang="cs-CZ" dirty="0"/>
              <a:t> </a:t>
            </a:r>
            <a:r>
              <a:rPr lang="cs-CZ" dirty="0" err="1"/>
              <a:t>Konsensuelle</a:t>
            </a:r>
            <a:r>
              <a:rPr lang="cs-CZ" dirty="0"/>
              <a:t>) in </a:t>
            </a:r>
            <a:r>
              <a:rPr lang="cs-CZ" dirty="0" err="1"/>
              <a:t>Frage</a:t>
            </a:r>
            <a:endParaRPr lang="cs-CZ" dirty="0"/>
          </a:p>
          <a:p>
            <a:r>
              <a:rPr lang="cs-CZ" dirty="0" err="1"/>
              <a:t>im</a:t>
            </a:r>
            <a:r>
              <a:rPr lang="cs-CZ" dirty="0"/>
              <a:t> </a:t>
            </a:r>
            <a:r>
              <a:rPr lang="cs-CZ" dirty="0" err="1"/>
              <a:t>Unterschied</a:t>
            </a:r>
            <a:r>
              <a:rPr lang="cs-CZ" dirty="0"/>
              <a:t> </a:t>
            </a:r>
            <a:r>
              <a:rPr lang="cs-CZ" dirty="0" err="1"/>
              <a:t>zum</a:t>
            </a:r>
            <a:r>
              <a:rPr lang="cs-CZ" dirty="0"/>
              <a:t> </a:t>
            </a:r>
            <a:r>
              <a:rPr lang="cs-CZ" dirty="0" err="1"/>
              <a:t>Fiktionalen</a:t>
            </a:r>
            <a:r>
              <a:rPr lang="cs-CZ" dirty="0"/>
              <a:t>: </a:t>
            </a:r>
            <a:r>
              <a:rPr lang="cs-CZ" dirty="0" err="1"/>
              <a:t>ein</a:t>
            </a:r>
            <a:r>
              <a:rPr lang="cs-CZ" dirty="0"/>
              <a:t> </a:t>
            </a:r>
            <a:r>
              <a:rPr lang="cs-CZ" dirty="0" err="1"/>
              <a:t>spezifischer</a:t>
            </a:r>
            <a:r>
              <a:rPr lang="cs-CZ" dirty="0"/>
              <a:t> </a:t>
            </a:r>
            <a:r>
              <a:rPr lang="cs-CZ" dirty="0" err="1"/>
              <a:t>phantastischer</a:t>
            </a:r>
            <a:r>
              <a:rPr lang="cs-CZ" dirty="0"/>
              <a:t> </a:t>
            </a:r>
            <a:r>
              <a:rPr lang="cs-CZ" dirty="0" err="1"/>
              <a:t>Chronotop</a:t>
            </a:r>
            <a:endParaRPr lang="cs-CZ" dirty="0"/>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Formale</a:t>
            </a:r>
            <a:r>
              <a:rPr lang="cs-CZ" dirty="0"/>
              <a:t> </a:t>
            </a:r>
            <a:r>
              <a:rPr lang="cs-CZ" dirty="0" err="1"/>
              <a:t>Mittel</a:t>
            </a:r>
            <a:r>
              <a:rPr lang="cs-CZ" dirty="0"/>
              <a:t> der </a:t>
            </a:r>
            <a:r>
              <a:rPr lang="cs-CZ" dirty="0" err="1"/>
              <a:t>Phantastik</a:t>
            </a:r>
            <a:endParaRPr lang="cs-CZ" dirty="0"/>
          </a:p>
        </p:txBody>
      </p:sp>
      <p:sp>
        <p:nvSpPr>
          <p:cNvPr id="3" name="Zástupný symbol pro obsah 2"/>
          <p:cNvSpPr>
            <a:spLocks noGrp="1"/>
          </p:cNvSpPr>
          <p:nvPr>
            <p:ph idx="1"/>
          </p:nvPr>
        </p:nvSpPr>
        <p:spPr/>
        <p:txBody>
          <a:bodyPr>
            <a:normAutofit/>
          </a:bodyPr>
          <a:lstStyle/>
          <a:p>
            <a:r>
              <a:rPr lang="cs-CZ" dirty="0" err="1"/>
              <a:t>Techniken</a:t>
            </a:r>
            <a:r>
              <a:rPr lang="cs-CZ" dirty="0"/>
              <a:t>, </a:t>
            </a:r>
            <a:r>
              <a:rPr lang="cs-CZ" dirty="0" err="1"/>
              <a:t>die</a:t>
            </a:r>
            <a:r>
              <a:rPr lang="cs-CZ" dirty="0"/>
              <a:t> der </a:t>
            </a:r>
            <a:r>
              <a:rPr lang="cs-CZ" dirty="0" err="1"/>
              <a:t>Entwicklung</a:t>
            </a:r>
            <a:r>
              <a:rPr lang="cs-CZ" dirty="0"/>
              <a:t> des </a:t>
            </a:r>
            <a:r>
              <a:rPr lang="cs-CZ" dirty="0" err="1"/>
              <a:t>Sujets</a:t>
            </a:r>
            <a:r>
              <a:rPr lang="cs-CZ" dirty="0"/>
              <a:t> </a:t>
            </a:r>
            <a:r>
              <a:rPr lang="cs-CZ" dirty="0" err="1"/>
              <a:t>dienen</a:t>
            </a:r>
            <a:r>
              <a:rPr lang="cs-CZ" dirty="0"/>
              <a:t>: </a:t>
            </a:r>
            <a:r>
              <a:rPr lang="cs-CZ" dirty="0" err="1"/>
              <a:t>Steigerung</a:t>
            </a:r>
            <a:r>
              <a:rPr lang="cs-CZ" dirty="0"/>
              <a:t>, </a:t>
            </a:r>
            <a:r>
              <a:rPr lang="cs-CZ" dirty="0" err="1"/>
              <a:t>Gipfel</a:t>
            </a:r>
            <a:r>
              <a:rPr lang="cs-CZ" dirty="0"/>
              <a:t>, </a:t>
            </a:r>
            <a:r>
              <a:rPr lang="cs-CZ" dirty="0" err="1"/>
              <a:t>Brüche</a:t>
            </a:r>
            <a:r>
              <a:rPr lang="cs-CZ" dirty="0"/>
              <a:t>, </a:t>
            </a:r>
            <a:r>
              <a:rPr lang="cs-CZ" dirty="0" err="1"/>
              <a:t>übertriebene</a:t>
            </a:r>
            <a:r>
              <a:rPr lang="cs-CZ" dirty="0"/>
              <a:t> </a:t>
            </a:r>
            <a:r>
              <a:rPr lang="cs-CZ" dirty="0" err="1"/>
              <a:t>Ereignisse</a:t>
            </a:r>
            <a:r>
              <a:rPr lang="cs-CZ" dirty="0"/>
              <a:t> (z. B: </a:t>
            </a:r>
            <a:r>
              <a:rPr lang="cs-CZ" dirty="0" err="1"/>
              <a:t>Rückkehr</a:t>
            </a:r>
            <a:r>
              <a:rPr lang="cs-CZ" dirty="0"/>
              <a:t> der Toten, </a:t>
            </a:r>
            <a:r>
              <a:rPr lang="cs-CZ" dirty="0" err="1"/>
              <a:t>Inzest</a:t>
            </a:r>
            <a:r>
              <a:rPr lang="cs-CZ" dirty="0"/>
              <a:t>, </a:t>
            </a:r>
            <a:r>
              <a:rPr lang="cs-CZ" dirty="0" err="1"/>
              <a:t>Mörder</a:t>
            </a:r>
            <a:r>
              <a:rPr lang="cs-CZ" dirty="0"/>
              <a:t>, </a:t>
            </a:r>
            <a:r>
              <a:rPr lang="cs-CZ" dirty="0" err="1"/>
              <a:t>Verwandlung</a:t>
            </a:r>
            <a:r>
              <a:rPr lang="cs-CZ" dirty="0"/>
              <a:t>, </a:t>
            </a:r>
            <a:r>
              <a:rPr lang="cs-CZ" dirty="0" err="1"/>
              <a:t>Wunder</a:t>
            </a:r>
            <a:r>
              <a:rPr lang="cs-CZ" dirty="0"/>
              <a:t>, </a:t>
            </a:r>
            <a:r>
              <a:rPr lang="cs-CZ" dirty="0" err="1"/>
              <a:t>Rätsel</a:t>
            </a:r>
            <a:r>
              <a:rPr lang="cs-CZ" dirty="0"/>
              <a:t>, </a:t>
            </a:r>
            <a:r>
              <a:rPr lang="cs-CZ" dirty="0" err="1"/>
              <a:t>Abenteuer</a:t>
            </a:r>
            <a:r>
              <a:rPr lang="cs-CZ" dirty="0"/>
              <a:t>)</a:t>
            </a:r>
          </a:p>
          <a:p>
            <a:r>
              <a:rPr lang="cs-CZ" dirty="0" err="1"/>
              <a:t>exzentrische</a:t>
            </a:r>
            <a:r>
              <a:rPr lang="cs-CZ" dirty="0"/>
              <a:t> </a:t>
            </a:r>
            <a:r>
              <a:rPr lang="cs-CZ" dirty="0" err="1"/>
              <a:t>Zustände</a:t>
            </a:r>
            <a:r>
              <a:rPr lang="cs-CZ" dirty="0"/>
              <a:t> der </a:t>
            </a:r>
            <a:r>
              <a:rPr lang="cs-CZ" dirty="0" err="1"/>
              <a:t>Hauptfiguren</a:t>
            </a:r>
            <a:r>
              <a:rPr lang="cs-CZ" dirty="0"/>
              <a:t>: </a:t>
            </a:r>
            <a:r>
              <a:rPr lang="cs-CZ" dirty="0" err="1"/>
              <a:t>Halluzinationen</a:t>
            </a:r>
            <a:r>
              <a:rPr lang="cs-CZ" dirty="0"/>
              <a:t>, </a:t>
            </a:r>
            <a:r>
              <a:rPr lang="cs-CZ" dirty="0" err="1"/>
              <a:t>Träume</a:t>
            </a:r>
            <a:r>
              <a:rPr lang="cs-CZ" dirty="0"/>
              <a:t>, </a:t>
            </a:r>
            <a:r>
              <a:rPr lang="cs-CZ" dirty="0" err="1"/>
              <a:t>Fieber</a:t>
            </a:r>
            <a:r>
              <a:rPr lang="cs-CZ" dirty="0"/>
              <a:t>, </a:t>
            </a:r>
            <a:r>
              <a:rPr lang="cs-CZ" dirty="0" err="1"/>
              <a:t>Alpträume</a:t>
            </a:r>
            <a:r>
              <a:rPr lang="cs-CZ" dirty="0"/>
              <a:t>, </a:t>
            </a:r>
            <a:r>
              <a:rPr lang="cs-CZ" dirty="0" err="1"/>
              <a:t>aber</a:t>
            </a:r>
            <a:r>
              <a:rPr lang="cs-CZ" dirty="0"/>
              <a:t> </a:t>
            </a:r>
            <a:r>
              <a:rPr lang="cs-CZ" dirty="0" err="1"/>
              <a:t>auch</a:t>
            </a:r>
            <a:r>
              <a:rPr lang="cs-CZ" dirty="0"/>
              <a:t> </a:t>
            </a:r>
            <a:r>
              <a:rPr lang="cs-CZ" dirty="0" err="1"/>
              <a:t>schicksalhafte</a:t>
            </a:r>
            <a:r>
              <a:rPr lang="cs-CZ" dirty="0"/>
              <a:t> </a:t>
            </a:r>
            <a:r>
              <a:rPr lang="cs-CZ" dirty="0" err="1"/>
              <a:t>Neugier</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Literarische</a:t>
            </a:r>
            <a:r>
              <a:rPr lang="cs-CZ" dirty="0"/>
              <a:t> </a:t>
            </a:r>
            <a:r>
              <a:rPr lang="cs-CZ" dirty="0" err="1"/>
              <a:t>Phantastik</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err="1"/>
              <a:t>Bachtin</a:t>
            </a:r>
            <a:r>
              <a:rPr lang="cs-CZ" dirty="0"/>
              <a:t> </a:t>
            </a:r>
            <a:r>
              <a:rPr lang="cs-CZ" dirty="0" err="1"/>
              <a:t>spricht</a:t>
            </a:r>
            <a:r>
              <a:rPr lang="cs-CZ" dirty="0"/>
              <a:t> </a:t>
            </a:r>
            <a:r>
              <a:rPr lang="cs-CZ" dirty="0" err="1"/>
              <a:t>vom</a:t>
            </a:r>
            <a:r>
              <a:rPr lang="cs-CZ" dirty="0"/>
              <a:t> </a:t>
            </a:r>
            <a:r>
              <a:rPr lang="cs-CZ" dirty="0" err="1"/>
              <a:t>Karnevallesken</a:t>
            </a:r>
            <a:r>
              <a:rPr lang="cs-CZ" dirty="0"/>
              <a:t>: </a:t>
            </a:r>
            <a:r>
              <a:rPr lang="cs-CZ" dirty="0" err="1"/>
              <a:t>formale</a:t>
            </a:r>
            <a:r>
              <a:rPr lang="cs-CZ" dirty="0"/>
              <a:t> </a:t>
            </a:r>
            <a:r>
              <a:rPr lang="cs-CZ" dirty="0" err="1"/>
              <a:t>und</a:t>
            </a:r>
            <a:r>
              <a:rPr lang="cs-CZ" dirty="0"/>
              <a:t> </a:t>
            </a:r>
            <a:r>
              <a:rPr lang="cs-CZ" dirty="0" err="1"/>
              <a:t>semantische</a:t>
            </a:r>
            <a:r>
              <a:rPr lang="cs-CZ" dirty="0"/>
              <a:t> </a:t>
            </a:r>
            <a:r>
              <a:rPr lang="cs-CZ" dirty="0" err="1"/>
              <a:t>Verschiebungen</a:t>
            </a:r>
            <a:r>
              <a:rPr lang="cs-CZ" dirty="0"/>
              <a:t>, </a:t>
            </a:r>
            <a:r>
              <a:rPr lang="cs-CZ" dirty="0" err="1"/>
              <a:t>nicht</a:t>
            </a:r>
            <a:r>
              <a:rPr lang="cs-CZ" dirty="0"/>
              <a:t> </a:t>
            </a:r>
            <a:r>
              <a:rPr lang="cs-CZ" dirty="0" err="1"/>
              <a:t>normale</a:t>
            </a:r>
            <a:r>
              <a:rPr lang="cs-CZ" dirty="0"/>
              <a:t> </a:t>
            </a:r>
            <a:r>
              <a:rPr lang="cs-CZ" dirty="0" err="1"/>
              <a:t>Denkkonstrukte</a:t>
            </a:r>
            <a:endParaRPr lang="cs-CZ" dirty="0"/>
          </a:p>
          <a:p>
            <a:r>
              <a:rPr lang="cs-CZ" dirty="0" err="1"/>
              <a:t>gegenüber</a:t>
            </a:r>
            <a:r>
              <a:rPr lang="cs-CZ" dirty="0"/>
              <a:t> </a:t>
            </a:r>
            <a:r>
              <a:rPr lang="cs-CZ" dirty="0" err="1"/>
              <a:t>dem</a:t>
            </a:r>
            <a:r>
              <a:rPr lang="cs-CZ" dirty="0"/>
              <a:t> </a:t>
            </a:r>
            <a:r>
              <a:rPr lang="cs-CZ" dirty="0" err="1"/>
              <a:t>Phantastischen</a:t>
            </a:r>
            <a:r>
              <a:rPr lang="cs-CZ" dirty="0"/>
              <a:t> </a:t>
            </a:r>
            <a:r>
              <a:rPr lang="cs-CZ" dirty="0" err="1"/>
              <a:t>hat</a:t>
            </a:r>
            <a:r>
              <a:rPr lang="cs-CZ" dirty="0"/>
              <a:t> </a:t>
            </a:r>
            <a:r>
              <a:rPr lang="cs-CZ" dirty="0" err="1"/>
              <a:t>das</a:t>
            </a:r>
            <a:r>
              <a:rPr lang="cs-CZ" dirty="0"/>
              <a:t> </a:t>
            </a:r>
            <a:r>
              <a:rPr lang="cs-CZ" dirty="0" err="1"/>
              <a:t>andere</a:t>
            </a:r>
            <a:r>
              <a:rPr lang="cs-CZ" dirty="0"/>
              <a:t> </a:t>
            </a:r>
            <a:r>
              <a:rPr lang="cs-CZ" dirty="0" err="1"/>
              <a:t>im</a:t>
            </a:r>
            <a:r>
              <a:rPr lang="cs-CZ" dirty="0"/>
              <a:t> </a:t>
            </a:r>
            <a:r>
              <a:rPr lang="cs-CZ" dirty="0" err="1"/>
              <a:t>Karnevallesken</a:t>
            </a:r>
            <a:r>
              <a:rPr lang="cs-CZ" dirty="0"/>
              <a:t> </a:t>
            </a:r>
            <a:r>
              <a:rPr lang="cs-CZ" dirty="0" err="1"/>
              <a:t>keine</a:t>
            </a:r>
            <a:r>
              <a:rPr lang="cs-CZ" dirty="0"/>
              <a:t> </a:t>
            </a:r>
            <a:r>
              <a:rPr lang="cs-CZ" dirty="0" err="1"/>
              <a:t>bedrohende</a:t>
            </a:r>
            <a:r>
              <a:rPr lang="cs-CZ" dirty="0"/>
              <a:t> </a:t>
            </a:r>
            <a:r>
              <a:rPr lang="cs-CZ" dirty="0" err="1"/>
              <a:t>und</a:t>
            </a:r>
            <a:r>
              <a:rPr lang="cs-CZ" dirty="0"/>
              <a:t> </a:t>
            </a:r>
            <a:r>
              <a:rPr lang="cs-CZ" dirty="0" err="1"/>
              <a:t>beängstigende</a:t>
            </a:r>
            <a:r>
              <a:rPr lang="cs-CZ" dirty="0"/>
              <a:t>, </a:t>
            </a:r>
            <a:r>
              <a:rPr lang="cs-CZ" dirty="0" err="1"/>
              <a:t>sondern</a:t>
            </a:r>
            <a:r>
              <a:rPr lang="cs-CZ" dirty="0"/>
              <a:t> </a:t>
            </a:r>
            <a:r>
              <a:rPr lang="cs-CZ" dirty="0" err="1"/>
              <a:t>eine</a:t>
            </a:r>
            <a:r>
              <a:rPr lang="cs-CZ" dirty="0"/>
              <a:t> </a:t>
            </a:r>
            <a:r>
              <a:rPr lang="cs-CZ" dirty="0" err="1"/>
              <a:t>spielerische</a:t>
            </a:r>
            <a:r>
              <a:rPr lang="cs-CZ" dirty="0"/>
              <a:t> </a:t>
            </a:r>
            <a:r>
              <a:rPr lang="cs-CZ" dirty="0" err="1"/>
              <a:t>Form</a:t>
            </a:r>
            <a:endParaRPr lang="cs-CZ" dirty="0"/>
          </a:p>
          <a:p>
            <a:r>
              <a:rPr lang="cs-CZ" dirty="0"/>
              <a:t>Motive, </a:t>
            </a:r>
            <a:r>
              <a:rPr lang="cs-CZ" dirty="0" err="1"/>
              <a:t>die</a:t>
            </a:r>
            <a:r>
              <a:rPr lang="cs-CZ" dirty="0"/>
              <a:t> </a:t>
            </a:r>
            <a:r>
              <a:rPr lang="cs-CZ" dirty="0" err="1"/>
              <a:t>häufig</a:t>
            </a:r>
            <a:r>
              <a:rPr lang="cs-CZ" dirty="0"/>
              <a:t> in der </a:t>
            </a:r>
            <a:r>
              <a:rPr lang="cs-CZ" dirty="0" err="1"/>
              <a:t>Phantastik</a:t>
            </a:r>
            <a:r>
              <a:rPr lang="cs-CZ" dirty="0"/>
              <a:t> </a:t>
            </a:r>
            <a:r>
              <a:rPr lang="cs-CZ" dirty="0" err="1"/>
              <a:t>vorkommen</a:t>
            </a:r>
            <a:r>
              <a:rPr lang="cs-CZ" dirty="0"/>
              <a:t>: </a:t>
            </a:r>
            <a:r>
              <a:rPr lang="cs-CZ" dirty="0" err="1"/>
              <a:t>Doppelgänger</a:t>
            </a:r>
            <a:r>
              <a:rPr lang="cs-CZ" dirty="0"/>
              <a:t>, </a:t>
            </a:r>
            <a:r>
              <a:rPr lang="cs-CZ" dirty="0" err="1"/>
              <a:t>Zufall</a:t>
            </a:r>
            <a:r>
              <a:rPr lang="cs-CZ" dirty="0"/>
              <a:t>, </a:t>
            </a:r>
            <a:r>
              <a:rPr lang="cs-CZ" dirty="0" err="1"/>
              <a:t>Zwiedeutigkeiten</a:t>
            </a:r>
            <a:r>
              <a:rPr lang="cs-CZ" dirty="0"/>
              <a:t>, </a:t>
            </a:r>
            <a:r>
              <a:rPr lang="cs-CZ" dirty="0" err="1"/>
              <a:t>Verwechseln</a:t>
            </a:r>
            <a:r>
              <a:rPr lang="cs-CZ" dirty="0"/>
              <a:t> </a:t>
            </a:r>
            <a:r>
              <a:rPr lang="cs-CZ" dirty="0" err="1"/>
              <a:t>von</a:t>
            </a:r>
            <a:r>
              <a:rPr lang="cs-CZ" dirty="0"/>
              <a:t> </a:t>
            </a:r>
            <a:r>
              <a:rPr lang="cs-CZ" dirty="0" err="1"/>
              <a:t>Realität</a:t>
            </a:r>
            <a:r>
              <a:rPr lang="cs-CZ" dirty="0"/>
              <a:t> </a:t>
            </a:r>
            <a:r>
              <a:rPr lang="cs-CZ" dirty="0" err="1"/>
              <a:t>und</a:t>
            </a:r>
            <a:r>
              <a:rPr lang="cs-CZ" dirty="0"/>
              <a:t> </a:t>
            </a:r>
            <a:r>
              <a:rPr lang="cs-CZ" dirty="0" err="1"/>
              <a:t>Phantasma</a:t>
            </a:r>
            <a:r>
              <a:rPr lang="cs-CZ" dirty="0"/>
              <a:t>, </a:t>
            </a:r>
            <a:r>
              <a:rPr lang="cs-CZ" dirty="0" err="1"/>
              <a:t>Ambivalenz</a:t>
            </a:r>
            <a:endParaRPr lang="cs-CZ" dirty="0"/>
          </a:p>
          <a:p>
            <a:r>
              <a:rPr lang="cs-CZ" dirty="0"/>
              <a:t>in der </a:t>
            </a:r>
            <a:r>
              <a:rPr lang="cs-CZ" dirty="0" err="1"/>
              <a:t>Literaturgeschichte</a:t>
            </a:r>
            <a:r>
              <a:rPr lang="cs-CZ" dirty="0"/>
              <a:t>:  Romantik, </a:t>
            </a:r>
            <a:r>
              <a:rPr lang="cs-CZ" dirty="0" err="1"/>
              <a:t>gothic</a:t>
            </a:r>
            <a:r>
              <a:rPr lang="cs-CZ" dirty="0"/>
              <a:t> novel, </a:t>
            </a:r>
            <a:r>
              <a:rPr lang="cs-CZ" dirty="0" err="1"/>
              <a:t>Neuromantik</a:t>
            </a:r>
            <a:endParaRPr lang="cs-CZ" dirty="0"/>
          </a:p>
          <a:p>
            <a:endParaRPr lang="cs-CZ" dirty="0"/>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Die </a:t>
            </a:r>
            <a:r>
              <a:rPr lang="cs-CZ" dirty="0" err="1"/>
              <a:t>Stadt</a:t>
            </a:r>
            <a:r>
              <a:rPr lang="cs-CZ" dirty="0"/>
              <a:t> </a:t>
            </a:r>
            <a:r>
              <a:rPr lang="cs-CZ" dirty="0" err="1"/>
              <a:t>als</a:t>
            </a:r>
            <a:r>
              <a:rPr lang="cs-CZ" dirty="0"/>
              <a:t> </a:t>
            </a:r>
            <a:r>
              <a:rPr lang="cs-CZ" dirty="0" err="1"/>
              <a:t>Phantasma</a:t>
            </a:r>
            <a:endParaRPr lang="cs-CZ" dirty="0"/>
          </a:p>
        </p:txBody>
      </p:sp>
      <p:sp>
        <p:nvSpPr>
          <p:cNvPr id="3" name="Zástupný symbol pro obsah 2"/>
          <p:cNvSpPr>
            <a:spLocks noGrp="1"/>
          </p:cNvSpPr>
          <p:nvPr>
            <p:ph idx="1"/>
          </p:nvPr>
        </p:nvSpPr>
        <p:spPr/>
        <p:txBody>
          <a:bodyPr/>
          <a:lstStyle/>
          <a:p>
            <a:r>
              <a:rPr lang="cs-CZ" dirty="0" err="1"/>
              <a:t>als</a:t>
            </a:r>
            <a:r>
              <a:rPr lang="cs-CZ" dirty="0"/>
              <a:t> </a:t>
            </a:r>
            <a:r>
              <a:rPr lang="cs-CZ" dirty="0" err="1"/>
              <a:t>Beispiel</a:t>
            </a:r>
            <a:r>
              <a:rPr lang="cs-CZ" dirty="0"/>
              <a:t> </a:t>
            </a:r>
            <a:r>
              <a:rPr lang="cs-CZ" dirty="0" err="1"/>
              <a:t>kann</a:t>
            </a:r>
            <a:r>
              <a:rPr lang="cs-CZ" dirty="0"/>
              <a:t> </a:t>
            </a:r>
            <a:r>
              <a:rPr lang="cs-CZ" dirty="0" err="1"/>
              <a:t>Petersburg</a:t>
            </a:r>
            <a:r>
              <a:rPr lang="cs-CZ" dirty="0"/>
              <a:t> </a:t>
            </a:r>
            <a:r>
              <a:rPr lang="cs-CZ" dirty="0" err="1"/>
              <a:t>bei</a:t>
            </a:r>
            <a:r>
              <a:rPr lang="cs-CZ" dirty="0"/>
              <a:t> den </a:t>
            </a:r>
            <a:r>
              <a:rPr lang="cs-CZ" dirty="0" err="1"/>
              <a:t>russischen</a:t>
            </a:r>
            <a:r>
              <a:rPr lang="cs-CZ" dirty="0"/>
              <a:t> </a:t>
            </a:r>
            <a:r>
              <a:rPr lang="cs-CZ" dirty="0" err="1"/>
              <a:t>Romantikern</a:t>
            </a:r>
            <a:r>
              <a:rPr lang="cs-CZ" dirty="0"/>
              <a:t> </a:t>
            </a:r>
            <a:r>
              <a:rPr lang="cs-CZ" dirty="0" err="1"/>
              <a:t>nehmen</a:t>
            </a:r>
            <a:r>
              <a:rPr lang="cs-CZ" dirty="0"/>
              <a:t> – </a:t>
            </a:r>
            <a:r>
              <a:rPr lang="cs-CZ" dirty="0" err="1"/>
              <a:t>sie</a:t>
            </a:r>
            <a:r>
              <a:rPr lang="cs-CZ" dirty="0"/>
              <a:t> </a:t>
            </a:r>
            <a:r>
              <a:rPr lang="cs-CZ" dirty="0" err="1"/>
              <a:t>sehen</a:t>
            </a:r>
            <a:r>
              <a:rPr lang="cs-CZ" dirty="0"/>
              <a:t> </a:t>
            </a:r>
            <a:r>
              <a:rPr lang="cs-CZ" dirty="0" err="1"/>
              <a:t>nicht</a:t>
            </a:r>
            <a:r>
              <a:rPr lang="cs-CZ" dirty="0"/>
              <a:t> </a:t>
            </a:r>
            <a:r>
              <a:rPr lang="cs-CZ" dirty="0" err="1"/>
              <a:t>die</a:t>
            </a:r>
            <a:r>
              <a:rPr lang="cs-CZ" dirty="0"/>
              <a:t> </a:t>
            </a:r>
            <a:r>
              <a:rPr lang="cs-CZ" dirty="0" err="1"/>
              <a:t>Stadt</a:t>
            </a:r>
            <a:r>
              <a:rPr lang="cs-CZ" dirty="0"/>
              <a:t>, </a:t>
            </a:r>
            <a:r>
              <a:rPr lang="cs-CZ" dirty="0" err="1"/>
              <a:t>sondern</a:t>
            </a:r>
            <a:r>
              <a:rPr lang="cs-CZ" dirty="0"/>
              <a:t> </a:t>
            </a:r>
            <a:r>
              <a:rPr lang="cs-CZ" dirty="0" err="1"/>
              <a:t>sich</a:t>
            </a:r>
            <a:r>
              <a:rPr lang="cs-CZ" dirty="0"/>
              <a:t> </a:t>
            </a:r>
            <a:r>
              <a:rPr lang="cs-CZ" dirty="0" err="1"/>
              <a:t>selber</a:t>
            </a:r>
            <a:endParaRPr lang="cs-CZ" dirty="0"/>
          </a:p>
          <a:p>
            <a:r>
              <a:rPr lang="cs-CZ" dirty="0"/>
              <a:t>in der </a:t>
            </a:r>
            <a:r>
              <a:rPr lang="cs-CZ" dirty="0" err="1"/>
              <a:t>Stadtbeschreibung</a:t>
            </a:r>
            <a:r>
              <a:rPr lang="cs-CZ" dirty="0"/>
              <a:t> in der Literatur: </a:t>
            </a:r>
            <a:r>
              <a:rPr lang="cs-CZ" dirty="0" err="1"/>
              <a:t>Blick</a:t>
            </a:r>
            <a:r>
              <a:rPr lang="cs-CZ" dirty="0"/>
              <a:t> </a:t>
            </a:r>
            <a:r>
              <a:rPr lang="cs-CZ" dirty="0" err="1"/>
              <a:t>von</a:t>
            </a:r>
            <a:r>
              <a:rPr lang="cs-CZ" dirty="0"/>
              <a:t> </a:t>
            </a:r>
            <a:r>
              <a:rPr lang="cs-CZ" dirty="0" err="1"/>
              <a:t>oben</a:t>
            </a:r>
            <a:r>
              <a:rPr lang="cs-CZ" dirty="0"/>
              <a:t>, </a:t>
            </a:r>
            <a:r>
              <a:rPr lang="cs-CZ" dirty="0" err="1"/>
              <a:t>so</a:t>
            </a:r>
            <a:r>
              <a:rPr lang="cs-CZ" dirty="0"/>
              <a:t> </a:t>
            </a:r>
            <a:r>
              <a:rPr lang="cs-CZ" dirty="0" err="1"/>
              <a:t>kann</a:t>
            </a:r>
            <a:r>
              <a:rPr lang="cs-CZ" dirty="0"/>
              <a:t> man </a:t>
            </a:r>
            <a:r>
              <a:rPr lang="cs-CZ" dirty="0" err="1"/>
              <a:t>die</a:t>
            </a:r>
            <a:r>
              <a:rPr lang="cs-CZ" dirty="0"/>
              <a:t> </a:t>
            </a:r>
            <a:r>
              <a:rPr lang="cs-CZ" dirty="0" err="1"/>
              <a:t>Stadt</a:t>
            </a:r>
            <a:r>
              <a:rPr lang="cs-CZ" dirty="0"/>
              <a:t> </a:t>
            </a:r>
            <a:r>
              <a:rPr lang="cs-CZ" dirty="0" err="1"/>
              <a:t>verstehen</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Lektüre</a:t>
            </a:r>
            <a:r>
              <a:rPr lang="cs-CZ" dirty="0"/>
              <a:t> </a:t>
            </a:r>
            <a:r>
              <a:rPr lang="cs-CZ" dirty="0" err="1"/>
              <a:t>für</a:t>
            </a:r>
            <a:r>
              <a:rPr lang="cs-CZ" dirty="0"/>
              <a:t> </a:t>
            </a:r>
            <a:r>
              <a:rPr lang="cs-CZ" dirty="0" err="1"/>
              <a:t>die</a:t>
            </a:r>
            <a:r>
              <a:rPr lang="cs-CZ" dirty="0"/>
              <a:t> </a:t>
            </a:r>
            <a:r>
              <a:rPr lang="cs-CZ" dirty="0" err="1"/>
              <a:t>nächste</a:t>
            </a:r>
            <a:r>
              <a:rPr lang="cs-CZ" dirty="0"/>
              <a:t> </a:t>
            </a:r>
            <a:r>
              <a:rPr lang="cs-CZ" dirty="0" err="1"/>
              <a:t>Sitzung</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a:t>Alfred </a:t>
            </a:r>
            <a:r>
              <a:rPr lang="cs-CZ" dirty="0" err="1"/>
              <a:t>Kubin</a:t>
            </a:r>
            <a:r>
              <a:rPr lang="cs-CZ" dirty="0"/>
              <a:t>: Die </a:t>
            </a:r>
            <a:r>
              <a:rPr lang="cs-CZ" dirty="0" err="1"/>
              <a:t>andere</a:t>
            </a:r>
            <a:r>
              <a:rPr lang="cs-CZ" dirty="0"/>
              <a:t> </a:t>
            </a:r>
            <a:r>
              <a:rPr lang="cs-CZ" dirty="0" err="1"/>
              <a:t>Seite</a:t>
            </a:r>
            <a:r>
              <a:rPr lang="cs-CZ" dirty="0"/>
              <a:t> (Země </a:t>
            </a:r>
            <a:r>
              <a:rPr lang="cs-CZ" dirty="0" err="1"/>
              <a:t>snivců</a:t>
            </a:r>
            <a:r>
              <a:rPr lang="cs-CZ" dirty="0"/>
              <a:t>):</a:t>
            </a:r>
          </a:p>
          <a:p>
            <a:r>
              <a:rPr lang="cs-CZ" dirty="0" err="1"/>
              <a:t>vom</a:t>
            </a:r>
            <a:r>
              <a:rPr lang="cs-CZ" dirty="0"/>
              <a:t> 1. </a:t>
            </a:r>
            <a:r>
              <a:rPr lang="cs-CZ" dirty="0" err="1"/>
              <a:t>Teil</a:t>
            </a:r>
            <a:r>
              <a:rPr lang="cs-CZ" dirty="0"/>
              <a:t>: Kap. 1, </a:t>
            </a:r>
            <a:r>
              <a:rPr lang="cs-CZ" dirty="0" err="1"/>
              <a:t>vom</a:t>
            </a:r>
            <a:r>
              <a:rPr lang="cs-CZ" dirty="0"/>
              <a:t> 2. </a:t>
            </a:r>
            <a:r>
              <a:rPr lang="cs-CZ" dirty="0" err="1"/>
              <a:t>Teil</a:t>
            </a:r>
            <a:r>
              <a:rPr lang="cs-CZ" dirty="0"/>
              <a:t>: Kap1-2, </a:t>
            </a:r>
            <a:r>
              <a:rPr lang="cs-CZ" dirty="0" err="1"/>
              <a:t>vom</a:t>
            </a:r>
            <a:r>
              <a:rPr lang="cs-CZ" dirty="0"/>
              <a:t> 3. </a:t>
            </a:r>
            <a:r>
              <a:rPr lang="cs-CZ" dirty="0" err="1"/>
              <a:t>Teil</a:t>
            </a:r>
            <a:r>
              <a:rPr lang="cs-CZ" dirty="0"/>
              <a:t> Kap. 3.III </a:t>
            </a:r>
            <a:r>
              <a:rPr lang="cs-CZ" dirty="0" err="1"/>
              <a:t>und</a:t>
            </a:r>
            <a:r>
              <a:rPr lang="cs-CZ" dirty="0"/>
              <a:t> 3. </a:t>
            </a:r>
            <a:r>
              <a:rPr lang="cs-CZ"/>
              <a:t>IV.</a:t>
            </a:r>
            <a:endParaRPr lang="cs-CZ" dirty="0"/>
          </a:p>
          <a:p>
            <a:r>
              <a:rPr lang="cs-CZ" dirty="0" err="1"/>
              <a:t>Frage</a:t>
            </a:r>
            <a:r>
              <a:rPr lang="cs-CZ" dirty="0"/>
              <a:t>: </a:t>
            </a:r>
            <a:r>
              <a:rPr lang="cs-CZ" dirty="0" err="1"/>
              <a:t>Was</a:t>
            </a:r>
            <a:r>
              <a:rPr lang="cs-CZ" dirty="0"/>
              <a:t> </a:t>
            </a:r>
            <a:r>
              <a:rPr lang="cs-CZ" dirty="0" err="1"/>
              <a:t>ist</a:t>
            </a:r>
            <a:r>
              <a:rPr lang="cs-CZ" dirty="0"/>
              <a:t> </a:t>
            </a:r>
            <a:r>
              <a:rPr lang="cs-CZ" dirty="0" err="1"/>
              <a:t>das</a:t>
            </a:r>
            <a:r>
              <a:rPr lang="cs-CZ" dirty="0"/>
              <a:t> </a:t>
            </a:r>
            <a:r>
              <a:rPr lang="cs-CZ" dirty="0" err="1"/>
              <a:t>Phantastische</a:t>
            </a:r>
            <a:r>
              <a:rPr lang="cs-CZ" dirty="0"/>
              <a:t> in </a:t>
            </a:r>
            <a:r>
              <a:rPr lang="cs-CZ" dirty="0" err="1"/>
              <a:t>diesem</a:t>
            </a:r>
            <a:r>
              <a:rPr lang="cs-CZ" dirty="0"/>
              <a:t> _Roman?</a:t>
            </a:r>
          </a:p>
          <a:p>
            <a:r>
              <a:rPr lang="cs-CZ" dirty="0" err="1"/>
              <a:t>Totalität</a:t>
            </a:r>
            <a:r>
              <a:rPr lang="cs-CZ" dirty="0"/>
              <a:t> oder  </a:t>
            </a:r>
            <a:r>
              <a:rPr lang="cs-CZ" dirty="0" err="1"/>
              <a:t>neue</a:t>
            </a:r>
            <a:r>
              <a:rPr lang="cs-CZ" dirty="0"/>
              <a:t> </a:t>
            </a:r>
            <a:r>
              <a:rPr lang="cs-CZ" dirty="0" err="1"/>
              <a:t>Demokratie</a:t>
            </a:r>
            <a:r>
              <a:rPr lang="cs-CZ" dirty="0"/>
              <a:t>?</a:t>
            </a:r>
          </a:p>
          <a:p>
            <a:r>
              <a:rPr lang="cs-CZ" dirty="0" err="1"/>
              <a:t>Mögliche</a:t>
            </a:r>
            <a:r>
              <a:rPr lang="cs-CZ" dirty="0"/>
              <a:t> </a:t>
            </a:r>
            <a:r>
              <a:rPr lang="cs-CZ" dirty="0" err="1"/>
              <a:t>Beziehung</a:t>
            </a:r>
            <a:r>
              <a:rPr lang="cs-CZ" dirty="0"/>
              <a:t> </a:t>
            </a:r>
            <a:r>
              <a:rPr lang="cs-CZ" dirty="0" err="1"/>
              <a:t>zu</a:t>
            </a:r>
            <a:r>
              <a:rPr lang="cs-CZ" dirty="0"/>
              <a:t> </a:t>
            </a:r>
            <a:r>
              <a:rPr lang="cs-CZ" dirty="0" err="1"/>
              <a:t>Kafkas</a:t>
            </a:r>
            <a:r>
              <a:rPr lang="cs-CZ" dirty="0"/>
              <a:t> </a:t>
            </a:r>
            <a:r>
              <a:rPr lang="cs-CZ" dirty="0" err="1"/>
              <a:t>Schloss</a:t>
            </a:r>
            <a:r>
              <a:rPr lang="cs-CZ" dirty="0"/>
              <a:t>?</a:t>
            </a:r>
          </a:p>
          <a:p>
            <a:r>
              <a:rPr lang="cs-CZ" dirty="0" err="1"/>
              <a:t>Welche</a:t>
            </a:r>
            <a:r>
              <a:rPr lang="cs-CZ" dirty="0"/>
              <a:t> </a:t>
            </a:r>
            <a:r>
              <a:rPr lang="cs-CZ" dirty="0" err="1"/>
              <a:t>literarische</a:t>
            </a:r>
            <a:r>
              <a:rPr lang="cs-CZ" dirty="0"/>
              <a:t> </a:t>
            </a:r>
            <a:r>
              <a:rPr lang="cs-CZ" dirty="0" err="1"/>
              <a:t>Mittel</a:t>
            </a:r>
            <a:r>
              <a:rPr lang="cs-CZ" dirty="0"/>
              <a:t> </a:t>
            </a:r>
            <a:r>
              <a:rPr lang="cs-CZ" dirty="0" err="1"/>
              <a:t>benutzt</a:t>
            </a:r>
            <a:r>
              <a:rPr lang="cs-CZ" dirty="0"/>
              <a:t> </a:t>
            </a:r>
            <a:r>
              <a:rPr lang="cs-CZ" dirty="0" err="1"/>
              <a:t>Kubin</a:t>
            </a:r>
            <a:r>
              <a:rPr lang="cs-CZ" dirty="0"/>
              <a:t>?</a:t>
            </a:r>
          </a:p>
          <a:p>
            <a:r>
              <a:rPr lang="cs-CZ" dirty="0" err="1"/>
              <a:t>Ist</a:t>
            </a:r>
            <a:r>
              <a:rPr lang="cs-CZ" dirty="0"/>
              <a:t> </a:t>
            </a:r>
            <a:r>
              <a:rPr lang="cs-CZ" dirty="0" err="1"/>
              <a:t>die</a:t>
            </a:r>
            <a:r>
              <a:rPr lang="cs-CZ" dirty="0"/>
              <a:t> </a:t>
            </a:r>
            <a:r>
              <a:rPr lang="cs-CZ" dirty="0" err="1"/>
              <a:t>Tatsache</a:t>
            </a:r>
            <a:r>
              <a:rPr lang="cs-CZ" dirty="0"/>
              <a:t> </a:t>
            </a:r>
            <a:r>
              <a:rPr lang="cs-CZ" dirty="0" err="1"/>
              <a:t>sichtbar</a:t>
            </a:r>
            <a:r>
              <a:rPr lang="cs-CZ" dirty="0"/>
              <a:t>, </a:t>
            </a:r>
            <a:r>
              <a:rPr lang="cs-CZ" dirty="0" err="1"/>
              <a:t>dass</a:t>
            </a:r>
            <a:r>
              <a:rPr lang="cs-CZ" dirty="0"/>
              <a:t> </a:t>
            </a:r>
            <a:r>
              <a:rPr lang="cs-CZ" dirty="0" err="1"/>
              <a:t>Kubin</a:t>
            </a:r>
            <a:r>
              <a:rPr lang="cs-CZ" dirty="0"/>
              <a:t> </a:t>
            </a:r>
            <a:r>
              <a:rPr lang="cs-CZ" dirty="0" err="1"/>
              <a:t>eigentlich</a:t>
            </a:r>
            <a:r>
              <a:rPr lang="cs-CZ" dirty="0"/>
              <a:t> </a:t>
            </a:r>
            <a:r>
              <a:rPr lang="cs-CZ" dirty="0" err="1"/>
              <a:t>Maler</a:t>
            </a:r>
            <a:r>
              <a:rPr lang="cs-CZ" dirty="0"/>
              <a:t> </a:t>
            </a:r>
            <a:r>
              <a:rPr lang="cs-CZ" dirty="0" err="1"/>
              <a:t>war</a:t>
            </a:r>
            <a:r>
              <a:rPr lang="cs-CZ" dirty="0"/>
              <a:t>?</a:t>
            </a:r>
          </a:p>
          <a:p>
            <a:r>
              <a:rPr lang="cs-CZ" dirty="0" err="1"/>
              <a:t>Wie</a:t>
            </a:r>
            <a:r>
              <a:rPr lang="cs-CZ" dirty="0"/>
              <a:t> </a:t>
            </a:r>
            <a:r>
              <a:rPr lang="cs-CZ" dirty="0" err="1"/>
              <a:t>ist</a:t>
            </a:r>
            <a:r>
              <a:rPr lang="cs-CZ" dirty="0"/>
              <a:t> </a:t>
            </a:r>
            <a:r>
              <a:rPr lang="cs-CZ" dirty="0" err="1"/>
              <a:t>die</a:t>
            </a:r>
            <a:r>
              <a:rPr lang="cs-CZ" dirty="0"/>
              <a:t> </a:t>
            </a:r>
            <a:r>
              <a:rPr lang="cs-CZ" dirty="0" err="1"/>
              <a:t>Schilderung</a:t>
            </a:r>
            <a:r>
              <a:rPr lang="cs-CZ" dirty="0"/>
              <a:t> der „Apokalypse“?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Entstehung</a:t>
            </a:r>
            <a:r>
              <a:rPr lang="cs-CZ" dirty="0"/>
              <a:t> </a:t>
            </a:r>
            <a:r>
              <a:rPr lang="cs-CZ" dirty="0" err="1"/>
              <a:t>und</a:t>
            </a:r>
            <a:r>
              <a:rPr lang="cs-CZ" dirty="0"/>
              <a:t> </a:t>
            </a:r>
            <a:r>
              <a:rPr lang="cs-CZ" dirty="0" err="1"/>
              <a:t>Mitglieder</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err="1"/>
              <a:t>gegründet</a:t>
            </a:r>
            <a:r>
              <a:rPr lang="cs-CZ" dirty="0"/>
              <a:t> 1898 </a:t>
            </a:r>
            <a:r>
              <a:rPr lang="cs-CZ" dirty="0" err="1"/>
              <a:t>als</a:t>
            </a:r>
            <a:r>
              <a:rPr lang="cs-CZ" dirty="0"/>
              <a:t> </a:t>
            </a:r>
            <a:r>
              <a:rPr lang="cs-CZ" dirty="0" err="1"/>
              <a:t>Opposition</a:t>
            </a:r>
            <a:r>
              <a:rPr lang="cs-CZ" dirty="0"/>
              <a:t> </a:t>
            </a:r>
            <a:r>
              <a:rPr lang="cs-CZ" dirty="0" err="1"/>
              <a:t>zur</a:t>
            </a:r>
            <a:r>
              <a:rPr lang="cs-CZ" dirty="0"/>
              <a:t> </a:t>
            </a:r>
            <a:r>
              <a:rPr lang="cs-CZ" dirty="0" err="1"/>
              <a:t>älteren</a:t>
            </a:r>
            <a:r>
              <a:rPr lang="cs-CZ" dirty="0"/>
              <a:t> </a:t>
            </a:r>
            <a:r>
              <a:rPr lang="cs-CZ" dirty="0" err="1"/>
              <a:t>führenden</a:t>
            </a:r>
            <a:r>
              <a:rPr lang="cs-CZ" dirty="0"/>
              <a:t> </a:t>
            </a:r>
            <a:r>
              <a:rPr lang="cs-CZ" dirty="0" err="1"/>
              <a:t>Künstlergruppe</a:t>
            </a:r>
            <a:r>
              <a:rPr lang="cs-CZ" dirty="0"/>
              <a:t>“</a:t>
            </a:r>
            <a:r>
              <a:rPr lang="cs-CZ" dirty="0" err="1"/>
              <a:t>Concordia</a:t>
            </a:r>
            <a:r>
              <a:rPr lang="cs-CZ" dirty="0"/>
              <a:t>“</a:t>
            </a:r>
          </a:p>
          <a:p>
            <a:r>
              <a:rPr lang="cs-CZ" dirty="0"/>
              <a:t>1895Verein </a:t>
            </a:r>
            <a:r>
              <a:rPr lang="cs-CZ" dirty="0" err="1"/>
              <a:t>deutscher</a:t>
            </a:r>
            <a:r>
              <a:rPr lang="cs-CZ" dirty="0"/>
              <a:t> </a:t>
            </a:r>
            <a:r>
              <a:rPr lang="cs-CZ" dirty="0" err="1"/>
              <a:t>bildender</a:t>
            </a:r>
            <a:r>
              <a:rPr lang="cs-CZ" dirty="0"/>
              <a:t> </a:t>
            </a:r>
            <a:r>
              <a:rPr lang="cs-CZ" dirty="0" err="1"/>
              <a:t>Künstler</a:t>
            </a:r>
            <a:r>
              <a:rPr lang="cs-CZ" dirty="0"/>
              <a:t> in </a:t>
            </a:r>
            <a:r>
              <a:rPr lang="cs-CZ" dirty="0" err="1"/>
              <a:t>Böhmen</a:t>
            </a:r>
            <a:endParaRPr lang="cs-CZ" dirty="0"/>
          </a:p>
          <a:p>
            <a:r>
              <a:rPr lang="cs-CZ" dirty="0"/>
              <a:t>ab 1900 </a:t>
            </a:r>
            <a:r>
              <a:rPr lang="cs-CZ" dirty="0" err="1"/>
              <a:t>von</a:t>
            </a:r>
            <a:r>
              <a:rPr lang="cs-CZ" dirty="0"/>
              <a:t> Paul </a:t>
            </a:r>
            <a:r>
              <a:rPr lang="cs-CZ" dirty="0" err="1"/>
              <a:t>Leppin</a:t>
            </a:r>
            <a:r>
              <a:rPr lang="cs-CZ" dirty="0"/>
              <a:t> </a:t>
            </a:r>
            <a:r>
              <a:rPr lang="cs-CZ" dirty="0" err="1"/>
              <a:t>herausgegebene</a:t>
            </a:r>
            <a:r>
              <a:rPr lang="cs-CZ" dirty="0"/>
              <a:t> </a:t>
            </a:r>
            <a:r>
              <a:rPr lang="cs-CZ" dirty="0" err="1"/>
              <a:t>Flugblätter</a:t>
            </a:r>
            <a:r>
              <a:rPr lang="cs-CZ" dirty="0"/>
              <a:t> „</a:t>
            </a:r>
            <a:r>
              <a:rPr lang="cs-CZ" dirty="0" err="1"/>
              <a:t>Frühling</a:t>
            </a:r>
            <a:r>
              <a:rPr lang="cs-CZ" dirty="0"/>
              <a:t> →</a:t>
            </a:r>
            <a:r>
              <a:rPr lang="cs-CZ" dirty="0" err="1"/>
              <a:t>Frühlingsgeneration</a:t>
            </a:r>
            <a:endParaRPr lang="cs-CZ" dirty="0"/>
          </a:p>
          <a:p>
            <a:r>
              <a:rPr lang="cs-CZ" dirty="0"/>
              <a:t>1906-7 </a:t>
            </a:r>
            <a:r>
              <a:rPr lang="cs-CZ" dirty="0" err="1"/>
              <a:t>auch</a:t>
            </a:r>
            <a:r>
              <a:rPr lang="cs-CZ" dirty="0"/>
              <a:t> </a:t>
            </a:r>
            <a:r>
              <a:rPr lang="cs-CZ" dirty="0" err="1"/>
              <a:t>die</a:t>
            </a:r>
            <a:r>
              <a:rPr lang="cs-CZ" dirty="0"/>
              <a:t> </a:t>
            </a:r>
            <a:r>
              <a:rPr lang="cs-CZ" dirty="0" err="1"/>
              <a:t>Zeitschrift</a:t>
            </a:r>
            <a:r>
              <a:rPr lang="cs-CZ" dirty="0"/>
              <a:t> „</a:t>
            </a:r>
            <a:r>
              <a:rPr lang="cs-CZ" dirty="0" err="1"/>
              <a:t>Wir</a:t>
            </a:r>
            <a:r>
              <a:rPr lang="cs-CZ" dirty="0"/>
              <a:t>“ (</a:t>
            </a:r>
            <a:r>
              <a:rPr lang="cs-CZ" dirty="0" err="1"/>
              <a:t>mit</a:t>
            </a:r>
            <a:r>
              <a:rPr lang="cs-CZ" dirty="0"/>
              <a:t> Richard </a:t>
            </a:r>
            <a:r>
              <a:rPr lang="cs-CZ" dirty="0" err="1"/>
              <a:t>Teschner</a:t>
            </a:r>
            <a:r>
              <a:rPr lang="cs-CZ" dirty="0"/>
              <a:t>)</a:t>
            </a:r>
          </a:p>
          <a:p>
            <a:r>
              <a:rPr lang="de-DE" sz="2800" i="1" dirty="0"/>
              <a:t>Oskar Wiener </a:t>
            </a:r>
            <a:r>
              <a:rPr lang="cs-CZ" sz="2800" i="1" dirty="0"/>
              <a:t> „</a:t>
            </a:r>
            <a:r>
              <a:rPr lang="de-DE" sz="3000" i="1" dirty="0"/>
              <a:t>Jung Prag“ war kein Verein und kein Klub, es war ein Herzensbund Gleichgesinnter, ein durch Zufall entstandener Kreis junger Männer, denen nichts abscheulicher schien als die Banalitäten der Gesellschaft, ihr Wichtigtun mit Beziehungen, ihr Respekt vor Titeln und Würden.</a:t>
            </a:r>
            <a:endParaRPr lang="cs-CZ" sz="3000" i="1" dirty="0"/>
          </a:p>
          <a:p>
            <a:r>
              <a:rPr lang="cs-CZ" sz="3000" dirty="0" err="1"/>
              <a:t>Mitglieder</a:t>
            </a:r>
            <a:r>
              <a:rPr lang="cs-CZ" sz="3000" dirty="0"/>
              <a:t>: Paul </a:t>
            </a:r>
            <a:r>
              <a:rPr lang="cs-CZ" sz="3000" dirty="0" err="1"/>
              <a:t>Leppin</a:t>
            </a:r>
            <a:r>
              <a:rPr lang="cs-CZ" sz="3000" dirty="0"/>
              <a:t>, Oskar </a:t>
            </a:r>
            <a:r>
              <a:rPr lang="cs-CZ" sz="3000" dirty="0" err="1"/>
              <a:t>Wiener</a:t>
            </a:r>
            <a:r>
              <a:rPr lang="cs-CZ" sz="3000" dirty="0"/>
              <a:t>,</a:t>
            </a:r>
            <a:r>
              <a:rPr lang="cs-CZ" sz="3000" dirty="0" err="1"/>
              <a:t>Victor</a:t>
            </a:r>
            <a:r>
              <a:rPr lang="cs-CZ" sz="3000" dirty="0"/>
              <a:t> </a:t>
            </a:r>
            <a:r>
              <a:rPr lang="cs-CZ" sz="3000" dirty="0" err="1"/>
              <a:t>Hadwiger</a:t>
            </a:r>
            <a:r>
              <a:rPr lang="cs-CZ" sz="3000" dirty="0"/>
              <a:t>, </a:t>
            </a:r>
            <a:r>
              <a:rPr lang="cs-CZ" sz="3000" dirty="0" err="1"/>
              <a:t>Camill</a:t>
            </a:r>
            <a:r>
              <a:rPr lang="cs-CZ" sz="3000" dirty="0"/>
              <a:t> Hoffmann, Gustav  </a:t>
            </a:r>
            <a:r>
              <a:rPr lang="cs-CZ" sz="3000" dirty="0" err="1"/>
              <a:t>Meyring</a:t>
            </a:r>
            <a:r>
              <a:rPr lang="cs-CZ" sz="3000" dirty="0"/>
              <a:t>, </a:t>
            </a:r>
            <a:r>
              <a:rPr lang="cs-CZ" sz="3000" dirty="0" err="1"/>
              <a:t>Ottokar</a:t>
            </a:r>
            <a:r>
              <a:rPr lang="cs-CZ" sz="3000" dirty="0"/>
              <a:t> </a:t>
            </a:r>
            <a:r>
              <a:rPr lang="cs-CZ" sz="3000" dirty="0" err="1"/>
              <a:t>Winicky</a:t>
            </a:r>
            <a:r>
              <a:rPr lang="cs-CZ" sz="3000" dirty="0"/>
              <a:t>, </a:t>
            </a:r>
            <a:r>
              <a:rPr lang="cs-CZ" sz="3000" dirty="0" err="1"/>
              <a:t>Hedda</a:t>
            </a:r>
            <a:r>
              <a:rPr lang="cs-CZ" sz="3000" dirty="0"/>
              <a:t> </a:t>
            </a:r>
            <a:r>
              <a:rPr lang="cs-CZ" sz="3000" dirty="0" err="1"/>
              <a:t>Sauer</a:t>
            </a:r>
            <a:r>
              <a:rPr lang="cs-CZ" sz="3000" dirty="0"/>
              <a:t>, </a:t>
            </a:r>
            <a:r>
              <a:rPr lang="cs-CZ" sz="3000" dirty="0" err="1"/>
              <a:t>Rainer</a:t>
            </a:r>
            <a:r>
              <a:rPr lang="cs-CZ" sz="3000" dirty="0"/>
              <a:t> Maria </a:t>
            </a:r>
            <a:r>
              <a:rPr lang="cs-CZ" sz="3000" dirty="0" err="1"/>
              <a:t>Rilke</a:t>
            </a:r>
            <a:r>
              <a:rPr lang="cs-CZ" sz="3000" dirty="0"/>
              <a:t>, Hugo Steiner - </a:t>
            </a:r>
            <a:r>
              <a:rPr lang="cs-CZ" sz="3000" dirty="0" err="1"/>
              <a:t>Prag</a:t>
            </a:r>
            <a:br>
              <a:rPr lang="de-DE" i="1" dirty="0"/>
            </a:b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t>
            </a:r>
            <a:r>
              <a:rPr lang="cs-CZ" dirty="0" err="1"/>
              <a:t>Concordia</a:t>
            </a:r>
            <a:r>
              <a:rPr lang="cs-CZ" dirty="0"/>
              <a:t>“</a:t>
            </a:r>
          </a:p>
        </p:txBody>
      </p:sp>
      <p:sp>
        <p:nvSpPr>
          <p:cNvPr id="3" name="Zástupný symbol pro obsah 2"/>
          <p:cNvSpPr>
            <a:spLocks noGrp="1"/>
          </p:cNvSpPr>
          <p:nvPr>
            <p:ph idx="1"/>
          </p:nvPr>
        </p:nvSpPr>
        <p:spPr/>
        <p:txBody>
          <a:bodyPr>
            <a:normAutofit fontScale="70000" lnSpcReduction="20000"/>
          </a:bodyPr>
          <a:lstStyle/>
          <a:p>
            <a:r>
              <a:rPr lang="de-DE" dirty="0"/>
              <a:t>konservativ ausgerichteter Verband Prager deutscher Schriftsteller und Künstler, der unter der Schirmherrschaft des 1862 eröffneten </a:t>
            </a:r>
            <a:r>
              <a:rPr lang="de-DE" i="1" dirty="0"/>
              <a:t>Deutschen Casinos</a:t>
            </a:r>
            <a:r>
              <a:rPr lang="de-DE" dirty="0"/>
              <a:t> stand und seit seiner Gründung im Jahre 1871 das literarische Leben der Stadt wesentlich </a:t>
            </a:r>
            <a:r>
              <a:rPr lang="de-DE" dirty="0" err="1"/>
              <a:t>beeinflußte</a:t>
            </a:r>
            <a:r>
              <a:rPr lang="de-DE" dirty="0"/>
              <a:t>. Unter anderem werden ihm Schriftsteller wie Friedrich Adler, Karl Bayer, Josef Adolf Bondy, Emil Faktor, Heinrich </a:t>
            </a:r>
            <a:r>
              <a:rPr lang="de-DE" dirty="0" err="1"/>
              <a:t>Teweles</a:t>
            </a:r>
            <a:r>
              <a:rPr lang="de-DE" dirty="0"/>
              <a:t>, Hugo </a:t>
            </a:r>
            <a:r>
              <a:rPr lang="de-DE" dirty="0" err="1"/>
              <a:t>Salus</a:t>
            </a:r>
            <a:r>
              <a:rPr lang="de-DE" dirty="0"/>
              <a:t> und Joseph </a:t>
            </a:r>
            <a:r>
              <a:rPr lang="de-DE" dirty="0" err="1"/>
              <a:t>Willomitzer</a:t>
            </a:r>
            <a:r>
              <a:rPr lang="de-DE" dirty="0"/>
              <a:t> zugerechnet, sowie in der zweiten Generation Autoren wie Walther Schulhof, Paul </a:t>
            </a:r>
            <a:r>
              <a:rPr lang="de-DE" dirty="0" err="1"/>
              <a:t>Porges</a:t>
            </a:r>
            <a:r>
              <a:rPr lang="de-DE" dirty="0"/>
              <a:t>, Alfred Guth, Eugen </a:t>
            </a:r>
            <a:r>
              <a:rPr lang="de-DE" dirty="0" err="1"/>
              <a:t>Trager</a:t>
            </a:r>
            <a:r>
              <a:rPr lang="de-DE" dirty="0"/>
              <a:t> und Richard </a:t>
            </a:r>
            <a:r>
              <a:rPr lang="de-DE" dirty="0" err="1"/>
              <a:t>Wurmfeld</a:t>
            </a:r>
            <a:r>
              <a:rPr lang="de-DE" dirty="0"/>
              <a:t>, die ihrerseits die Schriftstellertätigkeit meist nicht mehr hauptberuflich, sondern als </a:t>
            </a:r>
            <a:r>
              <a:rPr lang="de-DE" i="1" dirty="0"/>
              <a:t>schöngeistigen Zeitvertreib</a:t>
            </a:r>
            <a:r>
              <a:rPr lang="de-DE" dirty="0"/>
              <a:t> neben ihren bürgerlichen Berufen ausübten (so zumindest Paul </a:t>
            </a:r>
            <a:r>
              <a:rPr lang="de-DE" dirty="0" err="1"/>
              <a:t>Leppins</a:t>
            </a:r>
            <a:r>
              <a:rPr lang="de-DE" dirty="0"/>
              <a:t> Bewertung). Die </a:t>
            </a:r>
            <a:r>
              <a:rPr lang="de-DE" i="1" dirty="0"/>
              <a:t>Concordia</a:t>
            </a:r>
            <a:r>
              <a:rPr lang="de-DE" dirty="0"/>
              <a:t> fungierte zudem auch als Begegnungsstätte zwischen Prager Autoren und auswärtigen Gästen wie z. B. Felix Dahn oder Ludwig Büchner, die auf Einladung der </a:t>
            </a:r>
            <a:r>
              <a:rPr lang="de-DE" i="1" dirty="0"/>
              <a:t>Concordia</a:t>
            </a:r>
            <a:r>
              <a:rPr lang="de-DE" dirty="0"/>
              <a:t> hin nach Prag gekommen waren.</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Deutsches</a:t>
            </a:r>
            <a:r>
              <a:rPr lang="cs-CZ" dirty="0"/>
              <a:t> </a:t>
            </a:r>
            <a:r>
              <a:rPr lang="cs-CZ" dirty="0" err="1"/>
              <a:t>Casino</a:t>
            </a:r>
            <a:endParaRPr lang="cs-CZ" dirty="0"/>
          </a:p>
        </p:txBody>
      </p:sp>
      <p:pic>
        <p:nvPicPr>
          <p:cNvPr id="4" name="Zástupný symbol pro obsah 3" descr="kasino.jpg"/>
          <p:cNvPicPr>
            <a:picLocks noGrp="1" noChangeAspect="1"/>
          </p:cNvPicPr>
          <p:nvPr>
            <p:ph idx="1"/>
          </p:nvPr>
        </p:nvPicPr>
        <p:blipFill>
          <a:blip r:embed="rId2" cstate="print"/>
          <a:stretch>
            <a:fillRect/>
          </a:stretch>
        </p:blipFill>
        <p:spPr>
          <a:xfrm>
            <a:off x="1114133" y="1600200"/>
            <a:ext cx="6915733" cy="4525963"/>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Hugo </a:t>
            </a:r>
            <a:r>
              <a:rPr lang="cs-CZ" dirty="0" err="1"/>
              <a:t>Salus</a:t>
            </a:r>
            <a:r>
              <a:rPr lang="cs-CZ" dirty="0"/>
              <a:t> (1866 – 1929)</a:t>
            </a:r>
          </a:p>
        </p:txBody>
      </p:sp>
      <p:pic>
        <p:nvPicPr>
          <p:cNvPr id="4" name="Zástupný symbol pro obsah 3" descr="Salus.jpg"/>
          <p:cNvPicPr>
            <a:picLocks noGrp="1" noChangeAspect="1"/>
          </p:cNvPicPr>
          <p:nvPr>
            <p:ph idx="1"/>
          </p:nvPr>
        </p:nvPicPr>
        <p:blipFill>
          <a:blip r:embed="rId2" cstate="print"/>
          <a:stretch>
            <a:fillRect/>
          </a:stretch>
        </p:blipFill>
        <p:spPr>
          <a:xfrm>
            <a:off x="323528" y="1183320"/>
            <a:ext cx="8512254" cy="567468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Ende</a:t>
            </a:r>
            <a:r>
              <a:rPr lang="cs-CZ" dirty="0"/>
              <a:t>  der </a:t>
            </a:r>
            <a:r>
              <a:rPr lang="cs-CZ" dirty="0" err="1"/>
              <a:t>Gruppe</a:t>
            </a:r>
            <a:r>
              <a:rPr lang="cs-CZ" dirty="0"/>
              <a:t> nach 1906</a:t>
            </a:r>
          </a:p>
        </p:txBody>
      </p:sp>
      <p:sp>
        <p:nvSpPr>
          <p:cNvPr id="3" name="Zástupný symbol pro obsah 2"/>
          <p:cNvSpPr>
            <a:spLocks noGrp="1"/>
          </p:cNvSpPr>
          <p:nvPr>
            <p:ph idx="1"/>
          </p:nvPr>
        </p:nvSpPr>
        <p:spPr/>
        <p:txBody>
          <a:bodyPr>
            <a:normAutofit fontScale="77500" lnSpcReduction="20000"/>
          </a:bodyPr>
          <a:lstStyle/>
          <a:p>
            <a:r>
              <a:rPr lang="cs-CZ" dirty="0" err="1"/>
              <a:t>Viele</a:t>
            </a:r>
            <a:r>
              <a:rPr lang="cs-CZ" dirty="0"/>
              <a:t> </a:t>
            </a:r>
            <a:r>
              <a:rPr lang="cs-CZ" dirty="0" err="1"/>
              <a:t>von</a:t>
            </a:r>
            <a:r>
              <a:rPr lang="cs-CZ" dirty="0"/>
              <a:t> den </a:t>
            </a:r>
            <a:r>
              <a:rPr lang="cs-CZ" dirty="0" err="1"/>
              <a:t>deutschsprachigen</a:t>
            </a:r>
            <a:r>
              <a:rPr lang="cs-CZ" dirty="0"/>
              <a:t> </a:t>
            </a:r>
            <a:r>
              <a:rPr lang="cs-CZ" dirty="0" err="1"/>
              <a:t>Künstlern</a:t>
            </a:r>
            <a:r>
              <a:rPr lang="cs-CZ" dirty="0"/>
              <a:t> </a:t>
            </a:r>
            <a:r>
              <a:rPr lang="cs-CZ" dirty="0" err="1"/>
              <a:t>gehen</a:t>
            </a:r>
            <a:r>
              <a:rPr lang="cs-CZ" dirty="0"/>
              <a:t> in um </a:t>
            </a:r>
            <a:r>
              <a:rPr lang="cs-CZ" dirty="0" err="1"/>
              <a:t>die</a:t>
            </a:r>
            <a:r>
              <a:rPr lang="cs-CZ" dirty="0"/>
              <a:t> </a:t>
            </a:r>
            <a:r>
              <a:rPr lang="cs-CZ" dirty="0" err="1"/>
              <a:t>Jahrhundertwende</a:t>
            </a:r>
            <a:r>
              <a:rPr lang="cs-CZ" dirty="0"/>
              <a:t> </a:t>
            </a:r>
            <a:r>
              <a:rPr lang="cs-CZ" dirty="0" err="1"/>
              <a:t>weg</a:t>
            </a:r>
            <a:r>
              <a:rPr lang="cs-CZ" dirty="0"/>
              <a:t> </a:t>
            </a:r>
            <a:r>
              <a:rPr lang="cs-CZ" dirty="0" err="1"/>
              <a:t>von</a:t>
            </a:r>
            <a:r>
              <a:rPr lang="cs-CZ" dirty="0"/>
              <a:t> </a:t>
            </a:r>
            <a:r>
              <a:rPr lang="cs-CZ" dirty="0" err="1"/>
              <a:t>Prag</a:t>
            </a:r>
            <a:r>
              <a:rPr lang="cs-CZ" dirty="0"/>
              <a:t> (</a:t>
            </a:r>
            <a:r>
              <a:rPr lang="cs-CZ" dirty="0" err="1"/>
              <a:t>meistens</a:t>
            </a:r>
            <a:r>
              <a:rPr lang="cs-CZ" dirty="0"/>
              <a:t> nach </a:t>
            </a:r>
            <a:r>
              <a:rPr lang="cs-CZ" dirty="0" err="1"/>
              <a:t>Deutschland</a:t>
            </a:r>
            <a:r>
              <a:rPr lang="cs-CZ" dirty="0"/>
              <a:t>): 1900 </a:t>
            </a:r>
            <a:r>
              <a:rPr lang="cs-CZ" dirty="0" err="1"/>
              <a:t>Rilke</a:t>
            </a:r>
            <a:r>
              <a:rPr lang="cs-CZ" dirty="0"/>
              <a:t>, 1907  Hugo Steiner, 1903 </a:t>
            </a:r>
            <a:r>
              <a:rPr lang="cs-CZ" dirty="0" err="1"/>
              <a:t>Victor</a:t>
            </a:r>
            <a:r>
              <a:rPr lang="cs-CZ" dirty="0"/>
              <a:t> </a:t>
            </a:r>
            <a:r>
              <a:rPr lang="cs-CZ" dirty="0" err="1"/>
              <a:t>Hadwiger</a:t>
            </a:r>
            <a:r>
              <a:rPr lang="cs-CZ" dirty="0"/>
              <a:t>, 1904 Gustav </a:t>
            </a:r>
            <a:r>
              <a:rPr lang="cs-CZ" dirty="0" err="1"/>
              <a:t>Meyrink</a:t>
            </a:r>
            <a:r>
              <a:rPr lang="cs-CZ" dirty="0"/>
              <a:t>, </a:t>
            </a:r>
            <a:r>
              <a:rPr lang="cs-CZ" dirty="0" err="1"/>
              <a:t>Camill</a:t>
            </a:r>
            <a:r>
              <a:rPr lang="cs-CZ" dirty="0"/>
              <a:t> Hoffmann</a:t>
            </a:r>
          </a:p>
          <a:p>
            <a:r>
              <a:rPr lang="cs-CZ" dirty="0" err="1"/>
              <a:t>Grund</a:t>
            </a:r>
            <a:r>
              <a:rPr lang="cs-CZ" dirty="0"/>
              <a:t>?</a:t>
            </a:r>
          </a:p>
          <a:p>
            <a:r>
              <a:rPr lang="cs-CZ" dirty="0"/>
              <a:t>Oskar </a:t>
            </a:r>
            <a:r>
              <a:rPr lang="cs-CZ" dirty="0" err="1"/>
              <a:t>Wiener</a:t>
            </a:r>
            <a:r>
              <a:rPr lang="cs-CZ" dirty="0"/>
              <a:t> – 1906 in </a:t>
            </a:r>
            <a:r>
              <a:rPr lang="cs-CZ" dirty="0" err="1"/>
              <a:t>Wir</a:t>
            </a:r>
            <a:r>
              <a:rPr lang="cs-CZ" dirty="0"/>
              <a:t>: „</a:t>
            </a:r>
            <a:r>
              <a:rPr lang="cs-CZ" dirty="0" err="1"/>
              <a:t>Prag</a:t>
            </a:r>
            <a:r>
              <a:rPr lang="cs-CZ" dirty="0"/>
              <a:t>, </a:t>
            </a:r>
            <a:r>
              <a:rPr lang="cs-CZ" dirty="0" err="1"/>
              <a:t>diese</a:t>
            </a:r>
            <a:r>
              <a:rPr lang="cs-CZ" dirty="0"/>
              <a:t> </a:t>
            </a:r>
            <a:r>
              <a:rPr lang="cs-CZ" dirty="0" err="1"/>
              <a:t>unsagbar</a:t>
            </a:r>
            <a:r>
              <a:rPr lang="cs-CZ" dirty="0"/>
              <a:t> </a:t>
            </a:r>
            <a:r>
              <a:rPr lang="cs-CZ" dirty="0" err="1"/>
              <a:t>schöne</a:t>
            </a:r>
            <a:r>
              <a:rPr lang="cs-CZ" dirty="0"/>
              <a:t>, </a:t>
            </a:r>
            <a:r>
              <a:rPr lang="cs-CZ" dirty="0" err="1"/>
              <a:t>aber</a:t>
            </a:r>
            <a:r>
              <a:rPr lang="cs-CZ" dirty="0"/>
              <a:t> </a:t>
            </a:r>
            <a:r>
              <a:rPr lang="cs-CZ" dirty="0" err="1"/>
              <a:t>verruchte</a:t>
            </a:r>
            <a:r>
              <a:rPr lang="cs-CZ" dirty="0"/>
              <a:t> </a:t>
            </a:r>
            <a:r>
              <a:rPr lang="cs-CZ" dirty="0" err="1"/>
              <a:t>Burg</a:t>
            </a:r>
            <a:r>
              <a:rPr lang="cs-CZ" dirty="0"/>
              <a:t> </a:t>
            </a:r>
            <a:r>
              <a:rPr lang="cs-CZ" dirty="0" err="1"/>
              <a:t>an</a:t>
            </a:r>
            <a:r>
              <a:rPr lang="cs-CZ" dirty="0"/>
              <a:t> der </a:t>
            </a:r>
            <a:r>
              <a:rPr lang="cs-CZ" dirty="0" err="1"/>
              <a:t>Moldau</a:t>
            </a:r>
            <a:r>
              <a:rPr lang="cs-CZ" dirty="0"/>
              <a:t>, </a:t>
            </a:r>
            <a:r>
              <a:rPr lang="cs-CZ" dirty="0" err="1"/>
              <a:t>das</a:t>
            </a:r>
            <a:r>
              <a:rPr lang="cs-CZ" dirty="0"/>
              <a:t> alte </a:t>
            </a:r>
            <a:r>
              <a:rPr lang="cs-CZ" dirty="0" err="1"/>
              <a:t>Prag</a:t>
            </a:r>
            <a:r>
              <a:rPr lang="cs-CZ" dirty="0"/>
              <a:t> </a:t>
            </a:r>
            <a:r>
              <a:rPr lang="cs-CZ" dirty="0" err="1"/>
              <a:t>liegt</a:t>
            </a:r>
            <a:r>
              <a:rPr lang="cs-CZ" dirty="0"/>
              <a:t> </a:t>
            </a:r>
            <a:r>
              <a:rPr lang="cs-CZ" dirty="0" err="1"/>
              <a:t>im</a:t>
            </a:r>
            <a:r>
              <a:rPr lang="cs-CZ" dirty="0"/>
              <a:t> </a:t>
            </a:r>
            <a:r>
              <a:rPr lang="cs-CZ" dirty="0" err="1"/>
              <a:t>Sterben</a:t>
            </a:r>
            <a:r>
              <a:rPr lang="cs-CZ" dirty="0"/>
              <a:t>, </a:t>
            </a:r>
            <a:r>
              <a:rPr lang="cs-CZ" dirty="0" err="1"/>
              <a:t>eine</a:t>
            </a:r>
            <a:r>
              <a:rPr lang="cs-CZ" dirty="0"/>
              <a:t> </a:t>
            </a:r>
            <a:r>
              <a:rPr lang="cs-CZ" dirty="0" err="1"/>
              <a:t>neue</a:t>
            </a:r>
            <a:r>
              <a:rPr lang="cs-CZ" dirty="0"/>
              <a:t> </a:t>
            </a:r>
            <a:r>
              <a:rPr lang="cs-CZ" dirty="0" err="1"/>
              <a:t>nüchterne</a:t>
            </a:r>
            <a:r>
              <a:rPr lang="cs-CZ" dirty="0"/>
              <a:t> </a:t>
            </a:r>
            <a:r>
              <a:rPr lang="cs-CZ" dirty="0" err="1"/>
              <a:t>Stadt</a:t>
            </a:r>
            <a:r>
              <a:rPr lang="cs-CZ" dirty="0"/>
              <a:t> </a:t>
            </a:r>
            <a:r>
              <a:rPr lang="cs-CZ" dirty="0" err="1"/>
              <a:t>wächst</a:t>
            </a:r>
            <a:r>
              <a:rPr lang="cs-CZ" dirty="0"/>
              <a:t> </a:t>
            </a:r>
            <a:r>
              <a:rPr lang="cs-CZ" dirty="0" err="1"/>
              <a:t>aus</a:t>
            </a:r>
            <a:r>
              <a:rPr lang="cs-CZ" dirty="0"/>
              <a:t> </a:t>
            </a:r>
            <a:r>
              <a:rPr lang="cs-CZ" dirty="0" err="1"/>
              <a:t>dem</a:t>
            </a:r>
            <a:r>
              <a:rPr lang="cs-CZ" dirty="0"/>
              <a:t> </a:t>
            </a:r>
            <a:r>
              <a:rPr lang="cs-CZ" dirty="0" err="1"/>
              <a:t>wuchernden</a:t>
            </a:r>
            <a:r>
              <a:rPr lang="cs-CZ" dirty="0"/>
              <a:t> </a:t>
            </a:r>
            <a:r>
              <a:rPr lang="cs-CZ" dirty="0" err="1"/>
              <a:t>Quaderwerk</a:t>
            </a:r>
            <a:r>
              <a:rPr lang="cs-CZ" dirty="0"/>
              <a:t> der </a:t>
            </a:r>
            <a:r>
              <a:rPr lang="cs-CZ" dirty="0" err="1"/>
              <a:t>Trümmer</a:t>
            </a:r>
            <a:r>
              <a:rPr lang="cs-CZ" dirty="0"/>
              <a:t>. </a:t>
            </a:r>
            <a:r>
              <a:rPr lang="cs-CZ" dirty="0" err="1"/>
              <a:t>Wasa</a:t>
            </a:r>
            <a:r>
              <a:rPr lang="cs-CZ" dirty="0"/>
              <a:t> </a:t>
            </a:r>
            <a:r>
              <a:rPr lang="cs-CZ" dirty="0" err="1"/>
              <a:t>wir</a:t>
            </a:r>
            <a:r>
              <a:rPr lang="cs-CZ" dirty="0"/>
              <a:t> </a:t>
            </a:r>
            <a:r>
              <a:rPr lang="cs-CZ" dirty="0" err="1"/>
              <a:t>geliebt</a:t>
            </a:r>
            <a:r>
              <a:rPr lang="cs-CZ" dirty="0"/>
              <a:t> </a:t>
            </a:r>
            <a:r>
              <a:rPr lang="cs-CZ" dirty="0" err="1"/>
              <a:t>haben</a:t>
            </a:r>
            <a:r>
              <a:rPr lang="cs-CZ" dirty="0"/>
              <a:t> </a:t>
            </a:r>
            <a:r>
              <a:rPr lang="cs-CZ" dirty="0" err="1"/>
              <a:t>und</a:t>
            </a:r>
            <a:r>
              <a:rPr lang="cs-CZ" dirty="0"/>
              <a:t> </a:t>
            </a:r>
            <a:r>
              <a:rPr lang="cs-CZ" dirty="0" err="1"/>
              <a:t>was</a:t>
            </a:r>
            <a:r>
              <a:rPr lang="cs-CZ" dirty="0"/>
              <a:t> </a:t>
            </a:r>
            <a:r>
              <a:rPr lang="cs-CZ" dirty="0" err="1"/>
              <a:t>eine</a:t>
            </a:r>
            <a:r>
              <a:rPr lang="cs-CZ" dirty="0"/>
              <a:t> </a:t>
            </a:r>
            <a:r>
              <a:rPr lang="cs-CZ" dirty="0" err="1"/>
              <a:t>Heimat</a:t>
            </a:r>
            <a:r>
              <a:rPr lang="cs-CZ" dirty="0"/>
              <a:t> </a:t>
            </a:r>
            <a:r>
              <a:rPr lang="cs-CZ" dirty="0" err="1"/>
              <a:t>war</a:t>
            </a:r>
            <a:r>
              <a:rPr lang="cs-CZ" dirty="0"/>
              <a:t> </a:t>
            </a:r>
            <a:r>
              <a:rPr lang="cs-CZ" dirty="0" err="1"/>
              <a:t>all</a:t>
            </a:r>
            <a:r>
              <a:rPr lang="cs-CZ" dirty="0"/>
              <a:t> </a:t>
            </a:r>
            <a:r>
              <a:rPr lang="cs-CZ" dirty="0" err="1"/>
              <a:t>unseren</a:t>
            </a:r>
            <a:r>
              <a:rPr lang="cs-CZ" dirty="0"/>
              <a:t> </a:t>
            </a:r>
            <a:r>
              <a:rPr lang="cs-CZ" dirty="0" err="1"/>
              <a:t>Träumen</a:t>
            </a:r>
            <a:r>
              <a:rPr lang="cs-CZ" dirty="0"/>
              <a:t>, es </a:t>
            </a:r>
            <a:r>
              <a:rPr lang="cs-CZ" dirty="0" err="1"/>
              <a:t>muss</a:t>
            </a:r>
            <a:r>
              <a:rPr lang="cs-CZ" dirty="0"/>
              <a:t> </a:t>
            </a:r>
            <a:r>
              <a:rPr lang="cs-CZ" dirty="0" err="1"/>
              <a:t>dahin</a:t>
            </a:r>
            <a:r>
              <a:rPr lang="cs-CZ" dirty="0"/>
              <a:t>. </a:t>
            </a:r>
            <a:r>
              <a:rPr lang="cs-CZ" dirty="0" err="1"/>
              <a:t>Wir</a:t>
            </a:r>
            <a:r>
              <a:rPr lang="cs-CZ" dirty="0"/>
              <a:t> </a:t>
            </a:r>
            <a:r>
              <a:rPr lang="cs-CZ" dirty="0" err="1"/>
              <a:t>gehn</a:t>
            </a:r>
            <a:r>
              <a:rPr lang="cs-CZ" dirty="0"/>
              <a:t> </a:t>
            </a:r>
            <a:r>
              <a:rPr lang="cs-CZ" dirty="0" err="1"/>
              <a:t>wie</a:t>
            </a:r>
            <a:r>
              <a:rPr lang="cs-CZ" dirty="0"/>
              <a:t> </a:t>
            </a:r>
            <a:r>
              <a:rPr lang="cs-CZ" dirty="0" err="1"/>
              <a:t>Enterbte</a:t>
            </a:r>
            <a:r>
              <a:rPr lang="cs-CZ" dirty="0"/>
              <a:t> durch </a:t>
            </a:r>
            <a:r>
              <a:rPr lang="cs-CZ" dirty="0" err="1"/>
              <a:t>die</a:t>
            </a:r>
            <a:r>
              <a:rPr lang="cs-CZ" dirty="0"/>
              <a:t> </a:t>
            </a:r>
            <a:r>
              <a:rPr lang="cs-CZ" dirty="0" err="1"/>
              <a:t>neuen</a:t>
            </a:r>
            <a:r>
              <a:rPr lang="cs-CZ" dirty="0"/>
              <a:t> </a:t>
            </a:r>
            <a:r>
              <a:rPr lang="cs-CZ" dirty="0" err="1"/>
              <a:t>Straßenzüge</a:t>
            </a:r>
            <a:r>
              <a:rPr lang="cs-CZ" dirty="0"/>
              <a:t> </a:t>
            </a:r>
            <a:r>
              <a:rPr lang="cs-CZ" dirty="0" err="1"/>
              <a:t>und</a:t>
            </a:r>
            <a:r>
              <a:rPr lang="cs-CZ" dirty="0"/>
              <a:t> </a:t>
            </a:r>
            <a:r>
              <a:rPr lang="cs-CZ" dirty="0" err="1"/>
              <a:t>trauern</a:t>
            </a:r>
            <a:r>
              <a:rPr lang="cs-CZ"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Victor</a:t>
            </a:r>
            <a:r>
              <a:rPr lang="cs-CZ" dirty="0"/>
              <a:t> </a:t>
            </a:r>
            <a:r>
              <a:rPr lang="cs-CZ" dirty="0" err="1"/>
              <a:t>Hadwiger</a:t>
            </a:r>
            <a:r>
              <a:rPr lang="cs-CZ" dirty="0"/>
              <a:t> (1878 </a:t>
            </a:r>
            <a:r>
              <a:rPr lang="cs-CZ" dirty="0" err="1"/>
              <a:t>Prag</a:t>
            </a:r>
            <a:r>
              <a:rPr lang="cs-CZ" dirty="0"/>
              <a:t> – 1911 Berlin)</a:t>
            </a:r>
          </a:p>
        </p:txBody>
      </p:sp>
      <p:sp>
        <p:nvSpPr>
          <p:cNvPr id="3" name="Zástupný symbol pro obsah 2"/>
          <p:cNvSpPr>
            <a:spLocks noGrp="1"/>
          </p:cNvSpPr>
          <p:nvPr>
            <p:ph idx="1"/>
          </p:nvPr>
        </p:nvSpPr>
        <p:spPr/>
        <p:txBody>
          <a:bodyPr>
            <a:normAutofit fontScale="92500" lnSpcReduction="10000"/>
          </a:bodyPr>
          <a:lstStyle/>
          <a:p>
            <a:r>
              <a:rPr lang="cs-CZ" dirty="0" err="1"/>
              <a:t>Bohemeleben</a:t>
            </a:r>
            <a:r>
              <a:rPr lang="cs-CZ" dirty="0"/>
              <a:t> in </a:t>
            </a:r>
            <a:r>
              <a:rPr lang="cs-CZ" dirty="0" err="1"/>
              <a:t>Prag</a:t>
            </a:r>
            <a:r>
              <a:rPr lang="cs-CZ" dirty="0"/>
              <a:t>, </a:t>
            </a:r>
            <a:r>
              <a:rPr lang="cs-CZ" dirty="0" err="1"/>
              <a:t>später</a:t>
            </a:r>
            <a:r>
              <a:rPr lang="cs-CZ" dirty="0"/>
              <a:t> in Berlin</a:t>
            </a:r>
          </a:p>
          <a:p>
            <a:r>
              <a:rPr lang="cs-CZ" dirty="0" err="1"/>
              <a:t>bei</a:t>
            </a:r>
            <a:r>
              <a:rPr lang="cs-CZ" dirty="0"/>
              <a:t> </a:t>
            </a:r>
            <a:r>
              <a:rPr lang="cs-CZ" dirty="0" err="1"/>
              <a:t>einer</a:t>
            </a:r>
            <a:r>
              <a:rPr lang="cs-CZ" dirty="0"/>
              <a:t> </a:t>
            </a:r>
            <a:r>
              <a:rPr lang="cs-CZ" dirty="0" err="1"/>
              <a:t>Reise</a:t>
            </a:r>
            <a:r>
              <a:rPr lang="cs-CZ" dirty="0"/>
              <a:t> nach Paris </a:t>
            </a:r>
            <a:r>
              <a:rPr lang="cs-CZ" dirty="0" err="1"/>
              <a:t>lernt</a:t>
            </a:r>
            <a:r>
              <a:rPr lang="cs-CZ" dirty="0"/>
              <a:t> </a:t>
            </a:r>
            <a:r>
              <a:rPr lang="cs-CZ" dirty="0" err="1"/>
              <a:t>er</a:t>
            </a:r>
            <a:r>
              <a:rPr lang="cs-CZ" dirty="0"/>
              <a:t> den </a:t>
            </a:r>
            <a:r>
              <a:rPr lang="cs-CZ" dirty="0" err="1"/>
              <a:t>Impressionismus</a:t>
            </a:r>
            <a:r>
              <a:rPr lang="cs-CZ" dirty="0"/>
              <a:t> </a:t>
            </a:r>
            <a:r>
              <a:rPr lang="cs-CZ" dirty="0" err="1"/>
              <a:t>kennen</a:t>
            </a:r>
            <a:endParaRPr lang="cs-CZ" dirty="0"/>
          </a:p>
          <a:p>
            <a:r>
              <a:rPr lang="cs-CZ" dirty="0"/>
              <a:t>1911 </a:t>
            </a:r>
            <a:r>
              <a:rPr lang="cs-CZ" dirty="0" err="1"/>
              <a:t>erste</a:t>
            </a:r>
            <a:r>
              <a:rPr lang="cs-CZ" dirty="0"/>
              <a:t> </a:t>
            </a:r>
            <a:r>
              <a:rPr lang="cs-CZ" dirty="0" err="1"/>
              <a:t>erschienene</a:t>
            </a:r>
            <a:r>
              <a:rPr lang="cs-CZ" dirty="0"/>
              <a:t> </a:t>
            </a:r>
            <a:r>
              <a:rPr lang="cs-CZ" dirty="0" err="1"/>
              <a:t>Werke</a:t>
            </a:r>
            <a:r>
              <a:rPr lang="cs-CZ" dirty="0"/>
              <a:t>: </a:t>
            </a:r>
            <a:r>
              <a:rPr lang="cs-CZ" dirty="0" err="1"/>
              <a:t>Novelle</a:t>
            </a:r>
            <a:r>
              <a:rPr lang="cs-CZ" dirty="0"/>
              <a:t> </a:t>
            </a:r>
            <a:r>
              <a:rPr lang="cs-CZ" i="1" dirty="0"/>
              <a:t>Der </a:t>
            </a:r>
            <a:r>
              <a:rPr lang="cs-CZ" i="1" dirty="0" err="1"/>
              <a:t>Emppfangstag</a:t>
            </a:r>
            <a:r>
              <a:rPr lang="cs-CZ" dirty="0"/>
              <a:t> </a:t>
            </a:r>
            <a:r>
              <a:rPr lang="cs-CZ" dirty="0" err="1"/>
              <a:t>und</a:t>
            </a:r>
            <a:r>
              <a:rPr lang="cs-CZ" dirty="0"/>
              <a:t> </a:t>
            </a:r>
            <a:r>
              <a:rPr lang="cs-CZ" dirty="0" err="1"/>
              <a:t>Liebesprosen</a:t>
            </a:r>
            <a:r>
              <a:rPr lang="cs-CZ" dirty="0"/>
              <a:t> </a:t>
            </a:r>
            <a:r>
              <a:rPr lang="cs-CZ" i="1" dirty="0" err="1"/>
              <a:t>Blanche</a:t>
            </a:r>
            <a:r>
              <a:rPr lang="cs-CZ" dirty="0"/>
              <a:t> </a:t>
            </a:r>
            <a:r>
              <a:rPr lang="cs-CZ" dirty="0" err="1"/>
              <a:t>und</a:t>
            </a:r>
            <a:r>
              <a:rPr lang="cs-CZ" dirty="0"/>
              <a:t> </a:t>
            </a:r>
            <a:r>
              <a:rPr lang="de-DE" i="1" dirty="0"/>
              <a:t>Des Affen </a:t>
            </a:r>
            <a:r>
              <a:rPr lang="de-DE" i="1" dirty="0" err="1"/>
              <a:t>Jogo</a:t>
            </a:r>
            <a:r>
              <a:rPr lang="de-DE" i="1" dirty="0"/>
              <a:t> Liebe und Hochzeit</a:t>
            </a:r>
            <a:endParaRPr lang="cs-CZ" i="1" dirty="0"/>
          </a:p>
          <a:p>
            <a:r>
              <a:rPr lang="cs-CZ" i="1" dirty="0" err="1"/>
              <a:t>postum</a:t>
            </a:r>
            <a:r>
              <a:rPr lang="cs-CZ" i="1" dirty="0"/>
              <a:t> </a:t>
            </a:r>
            <a:r>
              <a:rPr lang="cs-CZ" i="1" dirty="0" err="1"/>
              <a:t>seine</a:t>
            </a:r>
            <a:r>
              <a:rPr lang="cs-CZ" i="1" dirty="0"/>
              <a:t> </a:t>
            </a:r>
            <a:r>
              <a:rPr lang="cs-CZ" i="1" dirty="0" err="1"/>
              <a:t>bekanntesten</a:t>
            </a:r>
            <a:r>
              <a:rPr lang="cs-CZ" i="1" dirty="0"/>
              <a:t> </a:t>
            </a:r>
            <a:r>
              <a:rPr lang="cs-CZ" i="1" dirty="0" err="1"/>
              <a:t>Werke</a:t>
            </a:r>
            <a:r>
              <a:rPr lang="cs-CZ" i="1" dirty="0"/>
              <a:t> </a:t>
            </a:r>
            <a:r>
              <a:rPr lang="cs-CZ" i="1" dirty="0" err="1"/>
              <a:t>verföffentlicht</a:t>
            </a:r>
            <a:r>
              <a:rPr lang="cs-CZ" i="1" dirty="0"/>
              <a:t>: </a:t>
            </a:r>
            <a:r>
              <a:rPr lang="cs-CZ" i="1" dirty="0" err="1"/>
              <a:t>die</a:t>
            </a:r>
            <a:r>
              <a:rPr lang="cs-CZ" i="1" dirty="0"/>
              <a:t> Romane Abraham </a:t>
            </a:r>
            <a:r>
              <a:rPr lang="cs-CZ" i="1" dirty="0" err="1"/>
              <a:t>Abt</a:t>
            </a:r>
            <a:r>
              <a:rPr lang="cs-CZ" i="1" dirty="0"/>
              <a:t>(1912), </a:t>
            </a:r>
            <a:r>
              <a:rPr lang="cs-CZ" i="1" dirty="0" err="1"/>
              <a:t>und</a:t>
            </a:r>
            <a:r>
              <a:rPr lang="cs-CZ" i="1" dirty="0"/>
              <a:t> </a:t>
            </a:r>
            <a:r>
              <a:rPr lang="cs-CZ" i="1" dirty="0" err="1"/>
              <a:t>Il</a:t>
            </a:r>
            <a:r>
              <a:rPr lang="cs-CZ" i="1" dirty="0"/>
              <a:t> </a:t>
            </a:r>
            <a:r>
              <a:rPr lang="cs-CZ" i="1" dirty="0" err="1"/>
              <a:t>Pantegan</a:t>
            </a:r>
            <a:r>
              <a:rPr lang="cs-CZ" i="1" dirty="0"/>
              <a:t> (1919) </a:t>
            </a:r>
            <a:r>
              <a:rPr lang="cs-CZ" dirty="0" err="1"/>
              <a:t>und</a:t>
            </a:r>
            <a:r>
              <a:rPr lang="cs-CZ" i="1" dirty="0"/>
              <a:t> </a:t>
            </a:r>
            <a:r>
              <a:rPr lang="cs-CZ" dirty="0"/>
              <a:t>der</a:t>
            </a:r>
            <a:r>
              <a:rPr lang="cs-CZ" i="1" dirty="0"/>
              <a:t> </a:t>
            </a:r>
            <a:r>
              <a:rPr lang="cs-CZ" dirty="0" err="1"/>
              <a:t>Lyrikband</a:t>
            </a:r>
            <a:r>
              <a:rPr lang="cs-CZ" i="1" dirty="0"/>
              <a:t> </a:t>
            </a:r>
            <a:r>
              <a:rPr lang="de-DE" i="1" dirty="0"/>
              <a:t>Wenn unter uns ein Wandrer ist</a:t>
            </a:r>
            <a:r>
              <a:rPr lang="cs-CZ" i="1" dirty="0"/>
              <a:t> (1912) </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Hedda</a:t>
            </a:r>
            <a:r>
              <a:rPr lang="cs-CZ" dirty="0"/>
              <a:t> </a:t>
            </a:r>
            <a:r>
              <a:rPr lang="cs-CZ" dirty="0" err="1"/>
              <a:t>Sauer</a:t>
            </a:r>
            <a:endParaRPr lang="cs-CZ" dirty="0"/>
          </a:p>
        </p:txBody>
      </p:sp>
      <p:sp>
        <p:nvSpPr>
          <p:cNvPr id="3" name="Zástupný symbol pro obsah 2"/>
          <p:cNvSpPr>
            <a:spLocks noGrp="1"/>
          </p:cNvSpPr>
          <p:nvPr>
            <p:ph idx="1"/>
          </p:nvPr>
        </p:nvSpPr>
        <p:spPr/>
        <p:txBody>
          <a:bodyPr>
            <a:normAutofit lnSpcReduction="10000"/>
          </a:bodyPr>
          <a:lstStyle/>
          <a:p>
            <a:r>
              <a:rPr lang="cs-CZ" dirty="0"/>
              <a:t>* 1875 in Prag – </a:t>
            </a:r>
            <a:r>
              <a:rPr lang="cs-CZ" dirty="0" err="1"/>
              <a:t>geb</a:t>
            </a:r>
            <a:r>
              <a:rPr lang="cs-CZ" dirty="0"/>
              <a:t>. </a:t>
            </a:r>
            <a:r>
              <a:rPr lang="cs-CZ" dirty="0" err="1"/>
              <a:t>Rzach</a:t>
            </a:r>
            <a:endParaRPr lang="cs-CZ" dirty="0"/>
          </a:p>
          <a:p>
            <a:pPr>
              <a:buNone/>
            </a:pPr>
            <a:r>
              <a:rPr lang="cs-CZ" dirty="0"/>
              <a:t>	† 1953 in </a:t>
            </a:r>
            <a:r>
              <a:rPr lang="cs-CZ" dirty="0" err="1"/>
              <a:t>Prag</a:t>
            </a:r>
            <a:endParaRPr lang="cs-CZ" dirty="0"/>
          </a:p>
          <a:p>
            <a:r>
              <a:rPr lang="cs-CZ" dirty="0" err="1"/>
              <a:t>Gemahlin</a:t>
            </a:r>
            <a:r>
              <a:rPr lang="cs-CZ" dirty="0"/>
              <a:t> </a:t>
            </a:r>
            <a:r>
              <a:rPr lang="cs-CZ" dirty="0" err="1"/>
              <a:t>vom</a:t>
            </a:r>
            <a:r>
              <a:rPr lang="cs-CZ" dirty="0"/>
              <a:t> </a:t>
            </a:r>
            <a:r>
              <a:rPr lang="cs-CZ" dirty="0" err="1"/>
              <a:t>bedeutenden</a:t>
            </a:r>
            <a:r>
              <a:rPr lang="cs-CZ" dirty="0"/>
              <a:t> </a:t>
            </a:r>
            <a:r>
              <a:rPr lang="cs-CZ" dirty="0" err="1"/>
              <a:t>Germanisten</a:t>
            </a:r>
            <a:r>
              <a:rPr lang="cs-CZ" dirty="0"/>
              <a:t> </a:t>
            </a:r>
            <a:r>
              <a:rPr lang="cs-CZ" dirty="0" err="1"/>
              <a:t>und</a:t>
            </a:r>
            <a:r>
              <a:rPr lang="cs-CZ" dirty="0"/>
              <a:t> Rektor der </a:t>
            </a:r>
            <a:r>
              <a:rPr lang="cs-CZ" dirty="0" err="1"/>
              <a:t>Karls</a:t>
            </a:r>
            <a:r>
              <a:rPr lang="cs-CZ" dirty="0"/>
              <a:t>-</a:t>
            </a:r>
            <a:r>
              <a:rPr lang="cs-CZ" dirty="0" err="1"/>
              <a:t>Universität</a:t>
            </a:r>
            <a:r>
              <a:rPr lang="cs-CZ" dirty="0"/>
              <a:t> August </a:t>
            </a:r>
            <a:r>
              <a:rPr lang="cs-CZ" dirty="0" err="1"/>
              <a:t>Sauer</a:t>
            </a:r>
            <a:endParaRPr lang="cs-CZ" dirty="0"/>
          </a:p>
          <a:p>
            <a:r>
              <a:rPr lang="cs-CZ" dirty="0" err="1"/>
              <a:t>gehört</a:t>
            </a:r>
            <a:r>
              <a:rPr lang="cs-CZ" dirty="0"/>
              <a:t> </a:t>
            </a:r>
            <a:r>
              <a:rPr lang="cs-CZ" dirty="0" err="1"/>
              <a:t>zur</a:t>
            </a:r>
            <a:r>
              <a:rPr lang="cs-CZ" dirty="0"/>
              <a:t> </a:t>
            </a:r>
            <a:r>
              <a:rPr lang="cs-CZ" dirty="0" err="1"/>
              <a:t>Gruppe</a:t>
            </a:r>
            <a:r>
              <a:rPr lang="cs-CZ" dirty="0"/>
              <a:t>„</a:t>
            </a:r>
            <a:r>
              <a:rPr lang="cs-CZ" dirty="0" err="1"/>
              <a:t>Jung</a:t>
            </a:r>
            <a:r>
              <a:rPr lang="cs-CZ" dirty="0"/>
              <a:t>-</a:t>
            </a:r>
            <a:r>
              <a:rPr lang="cs-CZ" dirty="0" err="1"/>
              <a:t>Prag</a:t>
            </a:r>
            <a:r>
              <a:rPr lang="cs-CZ" dirty="0"/>
              <a:t>“</a:t>
            </a:r>
          </a:p>
          <a:p>
            <a:r>
              <a:rPr lang="cs-CZ" dirty="0" err="1"/>
              <a:t>Werk</a:t>
            </a:r>
            <a:r>
              <a:rPr lang="cs-CZ" dirty="0"/>
              <a:t>: </a:t>
            </a:r>
            <a:r>
              <a:rPr lang="cs-CZ" dirty="0" err="1"/>
              <a:t>Gedichtsammlungen</a:t>
            </a:r>
            <a:r>
              <a:rPr lang="cs-CZ" dirty="0"/>
              <a:t>, </a:t>
            </a:r>
            <a:r>
              <a:rPr lang="cs-CZ" dirty="0" err="1"/>
              <a:t>Novelle</a:t>
            </a:r>
            <a:r>
              <a:rPr lang="cs-CZ" dirty="0"/>
              <a:t> An </a:t>
            </a:r>
            <a:r>
              <a:rPr lang="cs-CZ" dirty="0" err="1"/>
              <a:t>himmlischem</a:t>
            </a:r>
            <a:r>
              <a:rPr lang="cs-CZ" dirty="0"/>
              <a:t> Ort (1926) – nach dem </a:t>
            </a:r>
            <a:r>
              <a:rPr lang="cs-CZ" dirty="0" err="1"/>
              <a:t>Tod</a:t>
            </a:r>
            <a:r>
              <a:rPr lang="cs-CZ" dirty="0"/>
              <a:t> </a:t>
            </a:r>
            <a:r>
              <a:rPr lang="cs-CZ" dirty="0" err="1"/>
              <a:t>ihres</a:t>
            </a:r>
            <a:r>
              <a:rPr lang="cs-CZ" dirty="0"/>
              <a:t> </a:t>
            </a:r>
            <a:r>
              <a:rPr lang="cs-CZ" dirty="0" err="1"/>
              <a:t>Mannes</a:t>
            </a:r>
            <a:r>
              <a:rPr lang="cs-CZ" dirty="0"/>
              <a:t>, Buch </a:t>
            </a:r>
            <a:r>
              <a:rPr lang="cs-CZ" dirty="0" err="1"/>
              <a:t>über</a:t>
            </a:r>
            <a:r>
              <a:rPr lang="cs-CZ" dirty="0"/>
              <a:t> Goethe </a:t>
            </a:r>
            <a:r>
              <a:rPr lang="cs-CZ" dirty="0" err="1"/>
              <a:t>und</a:t>
            </a:r>
            <a:r>
              <a:rPr lang="cs-CZ" dirty="0"/>
              <a:t> </a:t>
            </a:r>
            <a:r>
              <a:rPr lang="cs-CZ" dirty="0" err="1"/>
              <a:t>seiner</a:t>
            </a:r>
            <a:r>
              <a:rPr lang="cs-CZ" dirty="0"/>
              <a:t> </a:t>
            </a:r>
            <a:r>
              <a:rPr lang="cs-CZ" dirty="0" err="1"/>
              <a:t>Beziehung</a:t>
            </a:r>
            <a:r>
              <a:rPr lang="cs-CZ" dirty="0"/>
              <a:t> </a:t>
            </a:r>
            <a:r>
              <a:rPr lang="cs-CZ" dirty="0" err="1"/>
              <a:t>zu</a:t>
            </a:r>
            <a:r>
              <a:rPr lang="cs-CZ" dirty="0"/>
              <a:t> Ulrike von </a:t>
            </a:r>
            <a:r>
              <a:rPr lang="cs-CZ" dirty="0" err="1"/>
              <a:t>Levetzow</a:t>
            </a:r>
            <a:r>
              <a:rPr lang="cs-CZ" dirty="0"/>
              <a:t> </a:t>
            </a:r>
          </a:p>
          <a:p>
            <a:pPr>
              <a:buNone/>
            </a:pPr>
            <a:endParaRPr lang="cs-CZ" dirty="0"/>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Gustav </a:t>
            </a:r>
            <a:r>
              <a:rPr lang="cs-CZ" dirty="0" err="1"/>
              <a:t>Meyrink</a:t>
            </a:r>
            <a:r>
              <a:rPr lang="cs-CZ" dirty="0"/>
              <a:t> (Gustav </a:t>
            </a:r>
            <a:r>
              <a:rPr lang="cs-CZ" dirty="0" err="1"/>
              <a:t>Meyer</a:t>
            </a:r>
            <a:r>
              <a:rPr lang="cs-CZ" dirty="0"/>
              <a:t> 1868 </a:t>
            </a:r>
            <a:r>
              <a:rPr lang="cs-CZ" dirty="0" err="1"/>
              <a:t>Wien</a:t>
            </a:r>
            <a:r>
              <a:rPr lang="cs-CZ" dirty="0"/>
              <a:t> – 1932 </a:t>
            </a:r>
            <a:r>
              <a:rPr lang="cs-CZ" dirty="0" err="1"/>
              <a:t>Starnberg</a:t>
            </a:r>
            <a:r>
              <a:rPr lang="cs-CZ" dirty="0"/>
              <a:t>)</a:t>
            </a:r>
          </a:p>
        </p:txBody>
      </p:sp>
      <p:sp>
        <p:nvSpPr>
          <p:cNvPr id="3" name="Zástupný symbol pro obsah 2"/>
          <p:cNvSpPr>
            <a:spLocks noGrp="1"/>
          </p:cNvSpPr>
          <p:nvPr>
            <p:ph idx="1"/>
          </p:nvPr>
        </p:nvSpPr>
        <p:spPr>
          <a:xfrm>
            <a:off x="457200" y="1600200"/>
            <a:ext cx="5050904" cy="4997152"/>
          </a:xfrm>
        </p:spPr>
        <p:txBody>
          <a:bodyPr>
            <a:normAutofit fontScale="70000" lnSpcReduction="20000"/>
          </a:bodyPr>
          <a:lstStyle/>
          <a:p>
            <a:r>
              <a:rPr lang="cs-CZ" dirty="0"/>
              <a:t>1885-8 </a:t>
            </a:r>
            <a:r>
              <a:rPr lang="cs-CZ" dirty="0" err="1"/>
              <a:t>Handelsakademie</a:t>
            </a:r>
            <a:r>
              <a:rPr lang="cs-CZ" dirty="0"/>
              <a:t> in </a:t>
            </a:r>
            <a:r>
              <a:rPr lang="cs-CZ" dirty="0" err="1"/>
              <a:t>Prag</a:t>
            </a:r>
            <a:r>
              <a:rPr lang="cs-CZ" dirty="0"/>
              <a:t> </a:t>
            </a:r>
          </a:p>
          <a:p>
            <a:r>
              <a:rPr lang="cs-CZ" dirty="0"/>
              <a:t>1885-1902 </a:t>
            </a:r>
            <a:r>
              <a:rPr lang="cs-CZ" dirty="0" err="1"/>
              <a:t>eigene</a:t>
            </a:r>
            <a:r>
              <a:rPr lang="cs-CZ" dirty="0"/>
              <a:t> Bank in </a:t>
            </a:r>
            <a:r>
              <a:rPr lang="cs-CZ" dirty="0" err="1"/>
              <a:t>Prag</a:t>
            </a:r>
            <a:endParaRPr lang="cs-CZ" dirty="0"/>
          </a:p>
          <a:p>
            <a:r>
              <a:rPr lang="cs-CZ" dirty="0"/>
              <a:t>1929 </a:t>
            </a:r>
            <a:r>
              <a:rPr lang="cs-CZ" dirty="0" err="1"/>
              <a:t>Konversion</a:t>
            </a:r>
            <a:r>
              <a:rPr lang="cs-CZ" dirty="0"/>
              <a:t> </a:t>
            </a:r>
            <a:r>
              <a:rPr lang="cs-CZ" dirty="0" err="1"/>
              <a:t>zum</a:t>
            </a:r>
            <a:r>
              <a:rPr lang="cs-CZ" dirty="0"/>
              <a:t> Buddhismus</a:t>
            </a:r>
          </a:p>
          <a:p>
            <a:r>
              <a:rPr lang="cs-CZ" dirty="0" err="1"/>
              <a:t>Übersetzer</a:t>
            </a:r>
            <a:r>
              <a:rPr lang="cs-CZ" dirty="0"/>
              <a:t> </a:t>
            </a:r>
            <a:r>
              <a:rPr lang="cs-CZ" dirty="0" err="1"/>
              <a:t>aus</a:t>
            </a:r>
            <a:r>
              <a:rPr lang="cs-CZ" dirty="0"/>
              <a:t> </a:t>
            </a:r>
            <a:r>
              <a:rPr lang="cs-CZ" dirty="0" err="1"/>
              <a:t>dem</a:t>
            </a:r>
            <a:r>
              <a:rPr lang="cs-CZ" dirty="0"/>
              <a:t> </a:t>
            </a:r>
            <a:r>
              <a:rPr lang="cs-CZ" dirty="0" err="1"/>
              <a:t>Englischen</a:t>
            </a:r>
            <a:r>
              <a:rPr lang="cs-CZ" dirty="0"/>
              <a:t> (</a:t>
            </a:r>
            <a:r>
              <a:rPr lang="cs-CZ" dirty="0" err="1"/>
              <a:t>Kippling</a:t>
            </a:r>
            <a:r>
              <a:rPr lang="cs-CZ" dirty="0"/>
              <a:t>, Dickens)</a:t>
            </a:r>
          </a:p>
          <a:p>
            <a:r>
              <a:rPr lang="cs-CZ" dirty="0" err="1"/>
              <a:t>Theaterstücke</a:t>
            </a:r>
            <a:r>
              <a:rPr lang="cs-CZ" dirty="0"/>
              <a:t> </a:t>
            </a:r>
            <a:r>
              <a:rPr lang="cs-CZ" dirty="0" err="1"/>
              <a:t>mit</a:t>
            </a:r>
            <a:r>
              <a:rPr lang="cs-CZ" dirty="0"/>
              <a:t> </a:t>
            </a:r>
            <a:r>
              <a:rPr lang="cs-CZ" dirty="0" err="1"/>
              <a:t>Roda</a:t>
            </a:r>
            <a:r>
              <a:rPr lang="cs-CZ" dirty="0"/>
              <a:t> </a:t>
            </a:r>
            <a:r>
              <a:rPr lang="cs-CZ" dirty="0" err="1"/>
              <a:t>Roda</a:t>
            </a:r>
            <a:endParaRPr lang="cs-CZ" dirty="0"/>
          </a:p>
          <a:p>
            <a:r>
              <a:rPr lang="cs-CZ" dirty="0" err="1"/>
              <a:t>Werke</a:t>
            </a:r>
            <a:r>
              <a:rPr lang="cs-CZ" dirty="0"/>
              <a:t>: </a:t>
            </a:r>
            <a:r>
              <a:rPr lang="cs-CZ" i="1" dirty="0"/>
              <a:t>Der </a:t>
            </a:r>
            <a:r>
              <a:rPr lang="cs-CZ" i="1" dirty="0" err="1"/>
              <a:t>heiße</a:t>
            </a:r>
            <a:r>
              <a:rPr lang="cs-CZ" i="1" dirty="0"/>
              <a:t> </a:t>
            </a:r>
            <a:r>
              <a:rPr lang="cs-CZ" i="1" dirty="0" err="1"/>
              <a:t>Soldat</a:t>
            </a:r>
            <a:r>
              <a:rPr lang="cs-CZ" i="1" dirty="0"/>
              <a:t> </a:t>
            </a:r>
            <a:r>
              <a:rPr lang="cs-CZ" i="1" dirty="0" err="1"/>
              <a:t>und</a:t>
            </a:r>
            <a:r>
              <a:rPr lang="cs-CZ" i="1" dirty="0"/>
              <a:t> </a:t>
            </a:r>
            <a:r>
              <a:rPr lang="cs-CZ" i="1" dirty="0" err="1"/>
              <a:t>andere</a:t>
            </a:r>
            <a:r>
              <a:rPr lang="cs-CZ" i="1" dirty="0"/>
              <a:t> </a:t>
            </a:r>
            <a:r>
              <a:rPr lang="cs-CZ" i="1" dirty="0" err="1"/>
              <a:t>Geschichten</a:t>
            </a:r>
            <a:r>
              <a:rPr lang="cs-CZ" i="1" dirty="0"/>
              <a:t> </a:t>
            </a:r>
            <a:r>
              <a:rPr lang="cs-CZ" dirty="0"/>
              <a:t>(1903), </a:t>
            </a:r>
            <a:r>
              <a:rPr lang="cs-CZ" i="1" dirty="0"/>
              <a:t>Der Golem </a:t>
            </a:r>
            <a:r>
              <a:rPr lang="cs-CZ" dirty="0"/>
              <a:t>(1915), </a:t>
            </a:r>
            <a:r>
              <a:rPr lang="cs-CZ" i="1" dirty="0" err="1"/>
              <a:t>Das</a:t>
            </a:r>
            <a:r>
              <a:rPr lang="cs-CZ" i="1" dirty="0"/>
              <a:t> </a:t>
            </a:r>
            <a:r>
              <a:rPr lang="cs-CZ" i="1" dirty="0" err="1"/>
              <a:t>grüne</a:t>
            </a:r>
            <a:r>
              <a:rPr lang="cs-CZ" i="1" dirty="0"/>
              <a:t> </a:t>
            </a:r>
            <a:r>
              <a:rPr lang="cs-CZ" i="1" dirty="0" err="1"/>
              <a:t>Gesicht</a:t>
            </a:r>
            <a:r>
              <a:rPr lang="cs-CZ" i="1" dirty="0"/>
              <a:t> </a:t>
            </a:r>
            <a:r>
              <a:rPr lang="cs-CZ" dirty="0"/>
              <a:t>(1917), </a:t>
            </a:r>
            <a:r>
              <a:rPr lang="cs-CZ" i="1" dirty="0"/>
              <a:t>Der </a:t>
            </a:r>
            <a:r>
              <a:rPr lang="cs-CZ" i="1" dirty="0" err="1"/>
              <a:t>weiße</a:t>
            </a:r>
            <a:r>
              <a:rPr lang="cs-CZ" i="1" dirty="0"/>
              <a:t> </a:t>
            </a:r>
            <a:r>
              <a:rPr lang="cs-CZ" i="1" dirty="0" err="1"/>
              <a:t>Dominikaner</a:t>
            </a:r>
            <a:r>
              <a:rPr lang="cs-CZ" i="1" dirty="0"/>
              <a:t>.</a:t>
            </a:r>
            <a:r>
              <a:rPr lang="cs-CZ" dirty="0"/>
              <a:t> </a:t>
            </a:r>
            <a:r>
              <a:rPr lang="de-DE" i="1" dirty="0"/>
              <a:t>Aus dem Tagebuch eines Unsichtbaren</a:t>
            </a:r>
            <a:r>
              <a:rPr lang="cs-CZ" dirty="0"/>
              <a:t> (1921), </a:t>
            </a:r>
            <a:r>
              <a:rPr lang="de-DE" i="1" dirty="0"/>
              <a:t>Der Engel vom westlichen Fenster</a:t>
            </a:r>
            <a:r>
              <a:rPr lang="cs-CZ" i="1" dirty="0"/>
              <a:t> (1927), Des </a:t>
            </a:r>
            <a:r>
              <a:rPr lang="cs-CZ" i="1" dirty="0" err="1"/>
              <a:t>deutschen</a:t>
            </a:r>
            <a:r>
              <a:rPr lang="cs-CZ" i="1" dirty="0"/>
              <a:t> </a:t>
            </a:r>
            <a:r>
              <a:rPr lang="cs-CZ" i="1" dirty="0" err="1"/>
              <a:t>Spießers</a:t>
            </a:r>
            <a:r>
              <a:rPr lang="cs-CZ" i="1" dirty="0"/>
              <a:t> </a:t>
            </a:r>
            <a:r>
              <a:rPr lang="cs-CZ" i="1" dirty="0" err="1"/>
              <a:t>Wunderhorn</a:t>
            </a:r>
            <a:r>
              <a:rPr lang="cs-CZ" i="1" dirty="0"/>
              <a:t> (1913)</a:t>
            </a:r>
            <a:endParaRPr lang="cs-CZ" dirty="0"/>
          </a:p>
          <a:p>
            <a:endParaRPr lang="cs-CZ" dirty="0"/>
          </a:p>
        </p:txBody>
      </p:sp>
      <p:pic>
        <p:nvPicPr>
          <p:cNvPr id="4" name="Obrázek 3" descr="steiner_golem.jpg"/>
          <p:cNvPicPr>
            <a:picLocks noChangeAspect="1"/>
          </p:cNvPicPr>
          <p:nvPr/>
        </p:nvPicPr>
        <p:blipFill>
          <a:blip r:embed="rId2" cstate="print"/>
          <a:stretch>
            <a:fillRect/>
          </a:stretch>
        </p:blipFill>
        <p:spPr>
          <a:xfrm>
            <a:off x="5436096" y="1556792"/>
            <a:ext cx="3359650" cy="5057800"/>
          </a:xfrm>
          <a:prstGeom prst="rect">
            <a:avLst/>
          </a:prstGeom>
        </p:spPr>
      </p:pic>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TotalTime>
  <Words>1032</Words>
  <Application>Microsoft Office PowerPoint</Application>
  <PresentationFormat>Předvádění na obrazovce (4:3)</PresentationFormat>
  <Paragraphs>67</Paragraphs>
  <Slides>15</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15</vt:i4>
      </vt:variant>
    </vt:vector>
  </HeadingPairs>
  <TitlesOfParts>
    <vt:vector size="18" baseType="lpstr">
      <vt:lpstr>Arial</vt:lpstr>
      <vt:lpstr>Calibri</vt:lpstr>
      <vt:lpstr>Motiv sady Office</vt:lpstr>
      <vt:lpstr>Jung Prag oder die Frühlings-Generation </vt:lpstr>
      <vt:lpstr>Entstehung und Mitglieder</vt:lpstr>
      <vt:lpstr>„Concordia“</vt:lpstr>
      <vt:lpstr>Deutsches Casino</vt:lpstr>
      <vt:lpstr>Hugo Salus (1866 – 1929)</vt:lpstr>
      <vt:lpstr>Ende  der Gruppe nach 1906</vt:lpstr>
      <vt:lpstr>Victor Hadwiger (1878 Prag – 1911 Berlin)</vt:lpstr>
      <vt:lpstr>Hedda Sauer</vt:lpstr>
      <vt:lpstr>Gustav Meyrink (Gustav Meyer 1868 Wien – 1932 Starnberg)</vt:lpstr>
      <vt:lpstr>Paul Leppin (1878 Prag – 10. 4. 1945 Prag)</vt:lpstr>
      <vt:lpstr>Literarische Phantastik (R. Lachmann, Michael Bachtin)</vt:lpstr>
      <vt:lpstr>Formale Mittel der Phantastik</vt:lpstr>
      <vt:lpstr>Literarische Phantastik</vt:lpstr>
      <vt:lpstr>Die Stadt als Phantasma</vt:lpstr>
      <vt:lpstr>Lektüre für die nächste Sitzung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Jung Prag oder die Frühlins-Generation</dc:title>
  <dc:creator>PC</dc:creator>
  <cp:lastModifiedBy>Alena Zelená</cp:lastModifiedBy>
  <cp:revision>42</cp:revision>
  <dcterms:created xsi:type="dcterms:W3CDTF">2015-10-09T17:41:32Z</dcterms:created>
  <dcterms:modified xsi:type="dcterms:W3CDTF">2019-10-06T20:07:36Z</dcterms:modified>
</cp:coreProperties>
</file>