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79" r:id="rId4"/>
    <p:sldId id="280" r:id="rId5"/>
    <p:sldId id="274" r:id="rId6"/>
    <p:sldId id="275" r:id="rId7"/>
    <p:sldId id="276" r:id="rId8"/>
    <p:sldId id="281" r:id="rId9"/>
    <p:sldId id="277" r:id="rId10"/>
    <p:sldId id="273" r:id="rId11"/>
    <p:sldId id="282" r:id="rId12"/>
    <p:sldId id="284" r:id="rId13"/>
    <p:sldId id="283" r:id="rId14"/>
    <p:sldId id="278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432FC-48FD-4923-BD6A-46B3FFE7CE5A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03346-D6E6-4C27-B5EB-6E6A5C8EA2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03346-D6E6-4C27-B5EB-6E6A5C8EA24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2600-6D1B-499B-8E22-53EFA353C0C6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203F-D5A3-493F-8469-43B257F1B1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ickr.com/photos/lineae/sets/7215762310970556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Alfred </a:t>
            </a:r>
            <a:r>
              <a:rPr lang="cs-CZ" dirty="0" err="1"/>
              <a:t>Kubins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Seite</a:t>
            </a:r>
            <a:r>
              <a:rPr lang="cs-CZ" dirty="0"/>
              <a:t>, 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800" dirty="0"/>
              <a:t>Utopie </a:t>
            </a:r>
            <a:r>
              <a:rPr lang="cs-CZ" sz="4800" dirty="0" err="1"/>
              <a:t>und</a:t>
            </a:r>
            <a:r>
              <a:rPr lang="cs-CZ" sz="4800" dirty="0"/>
              <a:t> </a:t>
            </a:r>
            <a:r>
              <a:rPr lang="cs-CZ" sz="4800" dirty="0" err="1"/>
              <a:t>das</a:t>
            </a:r>
            <a:r>
              <a:rPr lang="cs-CZ" sz="4800" dirty="0"/>
              <a:t> </a:t>
            </a:r>
            <a:r>
              <a:rPr lang="cs-CZ" sz="4800" dirty="0" err="1"/>
              <a:t>Weltende</a:t>
            </a:r>
            <a:r>
              <a:rPr lang="cs-CZ" sz="4800" dirty="0"/>
              <a:t> / Apokalypse in der Literatur </a:t>
            </a:r>
            <a:r>
              <a:rPr lang="cs-CZ" sz="4800" dirty="0" err="1"/>
              <a:t>und</a:t>
            </a:r>
            <a:r>
              <a:rPr lang="cs-CZ" sz="4800" dirty="0"/>
              <a:t> </a:t>
            </a:r>
            <a:r>
              <a:rPr lang="cs-CZ" sz="4800" dirty="0" err="1"/>
              <a:t>die</a:t>
            </a:r>
            <a:r>
              <a:rPr lang="cs-CZ" sz="4800" dirty="0"/>
              <a:t> </a:t>
            </a:r>
            <a:r>
              <a:rPr lang="cs-CZ" sz="4800" dirty="0" err="1"/>
              <a:t>Beziehung</a:t>
            </a:r>
            <a:r>
              <a:rPr lang="cs-CZ" sz="4800" dirty="0"/>
              <a:t> </a:t>
            </a:r>
            <a:r>
              <a:rPr lang="cs-CZ" sz="4800" dirty="0" err="1"/>
              <a:t>zwischen</a:t>
            </a:r>
            <a:r>
              <a:rPr lang="cs-CZ" sz="4800" dirty="0"/>
              <a:t> </a:t>
            </a:r>
            <a:r>
              <a:rPr lang="cs-CZ" sz="4800" dirty="0" err="1"/>
              <a:t>dem</a:t>
            </a:r>
            <a:r>
              <a:rPr lang="cs-CZ" sz="4800" dirty="0"/>
              <a:t> </a:t>
            </a:r>
            <a:r>
              <a:rPr lang="cs-CZ" sz="4800" dirty="0" err="1"/>
              <a:t>Bild</a:t>
            </a:r>
            <a:r>
              <a:rPr lang="cs-CZ" sz="4800" dirty="0"/>
              <a:t> </a:t>
            </a:r>
            <a:r>
              <a:rPr lang="cs-CZ" sz="4800" dirty="0" err="1"/>
              <a:t>und</a:t>
            </a:r>
            <a:r>
              <a:rPr lang="cs-CZ" sz="4800" dirty="0"/>
              <a:t> der Literatur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Utopie </a:t>
            </a:r>
            <a:r>
              <a:rPr lang="cs-CZ" dirty="0" err="1"/>
              <a:t>und</a:t>
            </a:r>
            <a:r>
              <a:rPr lang="cs-CZ" dirty="0"/>
              <a:t> Apokalypse in der </a:t>
            </a:r>
            <a:r>
              <a:rPr lang="cs-CZ" dirty="0" err="1"/>
              <a:t>deutschsprachigen</a:t>
            </a:r>
            <a:r>
              <a:rPr lang="cs-CZ" dirty="0"/>
              <a:t>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Ernst </a:t>
            </a:r>
            <a:r>
              <a:rPr lang="cs-CZ" dirty="0" err="1"/>
              <a:t>Jünger</a:t>
            </a:r>
            <a:r>
              <a:rPr lang="cs-CZ" dirty="0"/>
              <a:t>: </a:t>
            </a:r>
            <a:r>
              <a:rPr lang="cs-CZ" dirty="0" err="1"/>
              <a:t>Auf</a:t>
            </a:r>
            <a:r>
              <a:rPr lang="cs-CZ" dirty="0"/>
              <a:t> den </a:t>
            </a:r>
            <a:r>
              <a:rPr lang="cs-CZ" dirty="0" err="1"/>
              <a:t>Marmorklippen</a:t>
            </a:r>
            <a:endParaRPr lang="cs-CZ" dirty="0"/>
          </a:p>
          <a:p>
            <a:r>
              <a:rPr lang="cs-CZ" dirty="0" err="1"/>
              <a:t>Kasack</a:t>
            </a:r>
            <a:r>
              <a:rPr lang="cs-CZ" dirty="0"/>
              <a:t>: Die </a:t>
            </a:r>
            <a:r>
              <a:rPr lang="cs-CZ" dirty="0" err="1"/>
              <a:t>Stadt</a:t>
            </a:r>
            <a:r>
              <a:rPr lang="cs-CZ" dirty="0"/>
              <a:t> </a:t>
            </a:r>
            <a:r>
              <a:rPr lang="cs-CZ" dirty="0" err="1"/>
              <a:t>hinter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Strom (1947)</a:t>
            </a:r>
          </a:p>
          <a:p>
            <a:r>
              <a:rPr lang="cs-CZ" dirty="0"/>
              <a:t>Kafka: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Schloss</a:t>
            </a:r>
            <a:endParaRPr lang="cs-CZ" dirty="0"/>
          </a:p>
          <a:p>
            <a:r>
              <a:rPr lang="cs-CZ" dirty="0" err="1"/>
              <a:t>Werfel</a:t>
            </a:r>
            <a:r>
              <a:rPr lang="cs-CZ" dirty="0"/>
              <a:t>: Stern der </a:t>
            </a:r>
            <a:r>
              <a:rPr lang="cs-CZ" dirty="0" err="1"/>
              <a:t>Ungeborenen</a:t>
            </a:r>
            <a:r>
              <a:rPr lang="cs-CZ" dirty="0"/>
              <a:t> (1948)</a:t>
            </a:r>
          </a:p>
          <a:p>
            <a:r>
              <a:rPr lang="cs-CZ" dirty="0"/>
              <a:t>A. Schmidt: Die </a:t>
            </a:r>
            <a:r>
              <a:rPr lang="cs-CZ" dirty="0" err="1"/>
              <a:t>Gelehrtenrepublik</a:t>
            </a:r>
            <a:r>
              <a:rPr lang="cs-CZ" dirty="0"/>
              <a:t> (1957)</a:t>
            </a:r>
          </a:p>
          <a:p>
            <a:r>
              <a:rPr lang="cs-CZ" dirty="0"/>
              <a:t>H. Hesse: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Glasperlenspiel</a:t>
            </a:r>
            <a:r>
              <a:rPr lang="cs-CZ" dirty="0"/>
              <a:t> (1943)</a:t>
            </a:r>
          </a:p>
          <a:p>
            <a:r>
              <a:rPr lang="cs-CZ" dirty="0"/>
              <a:t>Hans </a:t>
            </a:r>
            <a:r>
              <a:rPr lang="cs-CZ" dirty="0" err="1"/>
              <a:t>Henny</a:t>
            </a:r>
            <a:r>
              <a:rPr lang="cs-CZ" dirty="0"/>
              <a:t> </a:t>
            </a:r>
            <a:r>
              <a:rPr lang="cs-CZ" dirty="0" err="1"/>
              <a:t>Jahnn</a:t>
            </a:r>
            <a:r>
              <a:rPr lang="cs-CZ" dirty="0"/>
              <a:t>: Die </a:t>
            </a:r>
            <a:r>
              <a:rPr lang="cs-CZ" dirty="0" err="1"/>
              <a:t>Nacht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Blei</a:t>
            </a:r>
            <a:r>
              <a:rPr lang="cs-CZ" dirty="0"/>
              <a:t> (1956)</a:t>
            </a:r>
          </a:p>
          <a:p>
            <a:r>
              <a:rPr lang="cs-CZ" dirty="0"/>
              <a:t>A. Schmidt: </a:t>
            </a:r>
            <a:r>
              <a:rPr lang="cs-CZ" dirty="0" err="1"/>
              <a:t>Leviathan</a:t>
            </a:r>
            <a:r>
              <a:rPr lang="cs-CZ" dirty="0"/>
              <a:t> oder Die </a:t>
            </a:r>
            <a:r>
              <a:rPr lang="cs-CZ" dirty="0" err="1"/>
              <a:t>beste</a:t>
            </a:r>
            <a:r>
              <a:rPr lang="cs-CZ" dirty="0"/>
              <a:t> der </a:t>
            </a:r>
            <a:r>
              <a:rPr lang="cs-CZ" dirty="0" err="1"/>
              <a:t>Welten</a:t>
            </a:r>
            <a:r>
              <a:rPr lang="cs-CZ" dirty="0"/>
              <a:t> (1949)</a:t>
            </a:r>
          </a:p>
        </p:txBody>
      </p:sp>
    </p:spTree>
    <p:extLst>
      <p:ext uri="{BB962C8B-B14F-4D97-AF65-F5344CB8AC3E}">
        <p14:creationId xmlns:p14="http://schemas.microsoft.com/office/powerpoint/2010/main" val="229105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Welteende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Apokalypse</a:t>
            </a:r>
          </a:p>
          <a:p>
            <a:r>
              <a:rPr lang="cs-CZ" dirty="0" err="1"/>
              <a:t>Moderne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Weltende</a:t>
            </a:r>
            <a:endParaRPr lang="cs-CZ" dirty="0"/>
          </a:p>
          <a:p>
            <a:r>
              <a:rPr lang="cs-CZ" dirty="0"/>
              <a:t>1910 </a:t>
            </a:r>
            <a:r>
              <a:rPr lang="cs-CZ" dirty="0" err="1"/>
              <a:t>Angst</a:t>
            </a:r>
            <a:r>
              <a:rPr lang="cs-CZ" dirty="0"/>
              <a:t> vor der Apokalypse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Halleysche</a:t>
            </a:r>
            <a:r>
              <a:rPr lang="cs-CZ" dirty="0"/>
              <a:t> Komet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E331E-0CBB-4533-9747-12BF9B11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Ludwig </a:t>
            </a:r>
            <a:r>
              <a:rPr lang="cs-CZ" dirty="0" err="1"/>
              <a:t>Meidner</a:t>
            </a:r>
            <a:r>
              <a:rPr lang="cs-CZ" dirty="0"/>
              <a:t>: </a:t>
            </a:r>
            <a:r>
              <a:rPr lang="cs-CZ" dirty="0" err="1"/>
              <a:t>Apokalyptische</a:t>
            </a:r>
            <a:r>
              <a:rPr lang="cs-CZ" dirty="0"/>
              <a:t> </a:t>
            </a:r>
            <a:r>
              <a:rPr lang="cs-CZ" dirty="0" err="1"/>
              <a:t>Landschaft</a:t>
            </a:r>
            <a:r>
              <a:rPr lang="cs-CZ" dirty="0"/>
              <a:t> (1913)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4DEB499-A78E-4D56-83A3-481FC092F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68816"/>
            <a:ext cx="6912768" cy="5184576"/>
          </a:xfrm>
        </p:spPr>
      </p:pic>
    </p:spTree>
    <p:extLst>
      <p:ext uri="{BB962C8B-B14F-4D97-AF65-F5344CB8AC3E}">
        <p14:creationId xmlns:p14="http://schemas.microsoft.com/office/powerpoint/2010/main" val="29126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31298-B67F-4D7B-A883-DF2E5C01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Jakob van </a:t>
            </a:r>
            <a:r>
              <a:rPr lang="cs-CZ" dirty="0" err="1"/>
              <a:t>Hoddis</a:t>
            </a:r>
            <a:r>
              <a:rPr lang="cs-CZ" dirty="0"/>
              <a:t> (1887-1942)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196ECF6-9182-4796-AD9F-D8D8BD8F8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293521"/>
            <a:ext cx="601959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Das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Weltende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(1911)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Dem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Bürger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fliegt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vom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spitzen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Kopf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der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allen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Lüften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hallt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es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Geschrei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Dachdecker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stürzen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ab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gehn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entzwei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den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Küsten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liest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man –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steigt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Flut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Der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Sturm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da,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wilden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Meere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hupfen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Land, um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dicke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Dämme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zu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zerdrücken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meisten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Menschen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haben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Schnupfen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Eisenbahnen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fallen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von den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Brücken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0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Heterotopien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Begriff</a:t>
            </a:r>
            <a:r>
              <a:rPr lang="cs-CZ" dirty="0"/>
              <a:t> von Michel </a:t>
            </a:r>
            <a:r>
              <a:rPr lang="cs-CZ" dirty="0" err="1"/>
              <a:t>Foucault</a:t>
            </a:r>
            <a:r>
              <a:rPr lang="cs-CZ" dirty="0"/>
              <a:t> –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Gegenkonzept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Utopie</a:t>
            </a:r>
          </a:p>
          <a:p>
            <a:r>
              <a:rPr lang="cs-CZ" dirty="0"/>
              <a:t>„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Räume</a:t>
            </a:r>
            <a:r>
              <a:rPr lang="cs-CZ" dirty="0"/>
              <a:t>“</a:t>
            </a:r>
          </a:p>
          <a:p>
            <a:r>
              <a:rPr lang="de-DE" dirty="0"/>
              <a:t>Als Beispiele für </a:t>
            </a:r>
            <a:r>
              <a:rPr lang="de-DE" dirty="0" err="1"/>
              <a:t>Heterotopien</a:t>
            </a:r>
            <a:r>
              <a:rPr lang="de-DE" dirty="0"/>
              <a:t> nennt Foucault Jugend-, Alten- und Erholungsheime, psychiatrische Kliniken, Gefängnisse, die Kollegs des 19. Jahrhunderts, Kasernen, Friedhöfe, Kinos und Theater, Gärten, Museen, Bibliotheken, Feriendörfer, kultische und nicht-kultische Reinigungsstätten, Gästehäuser, Bordelle, Kolonien sowie das Schiff als </a:t>
            </a:r>
            <a:r>
              <a:rPr lang="de-DE" dirty="0" err="1"/>
              <a:t>Heterotopie</a:t>
            </a:r>
            <a:r>
              <a:rPr lang="de-DE" dirty="0"/>
              <a:t> schlechthin. Spiegel nehmen eine interessante Funktion ein, sie sind weder Utopie, noch </a:t>
            </a:r>
            <a:r>
              <a:rPr lang="de-DE" dirty="0" err="1"/>
              <a:t>Heterotopie</a:t>
            </a:r>
            <a:r>
              <a:rPr lang="de-DE" dirty="0"/>
              <a:t>, sondern etwas Dazwischenliegendes.</a:t>
            </a:r>
            <a:endParaRPr lang="cs-CZ" dirty="0"/>
          </a:p>
          <a:p>
            <a:r>
              <a:rPr lang="de-DE" dirty="0"/>
              <a:t>Orte für Menschen in Extremsituationen</a:t>
            </a:r>
            <a:endParaRPr lang="cs-CZ" dirty="0"/>
          </a:p>
          <a:p>
            <a:r>
              <a:rPr lang="cs-CZ" dirty="0" err="1"/>
              <a:t>Foucault</a:t>
            </a:r>
            <a:r>
              <a:rPr lang="cs-CZ" dirty="0"/>
              <a:t>: </a:t>
            </a:r>
            <a:r>
              <a:rPr lang="en-US" dirty="0"/>
              <a:t>In general, the </a:t>
            </a:r>
            <a:r>
              <a:rPr lang="en-US" dirty="0" err="1"/>
              <a:t>heterotopic</a:t>
            </a:r>
            <a:r>
              <a:rPr lang="en-US" dirty="0"/>
              <a:t> site is not freely accessible like a public place. Either the entry is compulsory, as in the case of entering a barracks or a prison, or else the individual has to submit to rites and purifications. To get in one must have a certain permission and make certain gestures.“</a:t>
            </a:r>
            <a:endParaRPr lang="cs-CZ" dirty="0"/>
          </a:p>
          <a:p>
            <a:r>
              <a:rPr lang="de-DE" dirty="0"/>
              <a:t>Foucault nennt vier Bereiche abendländischer Ausgrenzung: Sexualität, Wahnsinn, den Traum, und den Orient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Literarische</a:t>
            </a:r>
            <a:r>
              <a:rPr lang="cs-CZ" dirty="0"/>
              <a:t> </a:t>
            </a:r>
            <a:r>
              <a:rPr lang="cs-CZ" dirty="0" err="1"/>
              <a:t>Phantastik</a:t>
            </a:r>
            <a:r>
              <a:rPr lang="cs-CZ" dirty="0"/>
              <a:t> (R. </a:t>
            </a:r>
            <a:r>
              <a:rPr lang="cs-CZ" dirty="0" err="1"/>
              <a:t>Lachmann</a:t>
            </a:r>
            <a:r>
              <a:rPr lang="cs-CZ" dirty="0"/>
              <a:t>, Michael </a:t>
            </a:r>
            <a:r>
              <a:rPr lang="cs-CZ" dirty="0" err="1"/>
              <a:t>Bachtin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Themen</a:t>
            </a:r>
            <a:r>
              <a:rPr lang="cs-CZ" dirty="0"/>
              <a:t>: </a:t>
            </a:r>
            <a:r>
              <a:rPr lang="cs-CZ" dirty="0" err="1"/>
              <a:t>unerwartetes</a:t>
            </a:r>
            <a:r>
              <a:rPr lang="cs-CZ" dirty="0"/>
              <a:t>, </a:t>
            </a:r>
            <a:r>
              <a:rPr lang="cs-CZ" dirty="0" err="1"/>
              <a:t>exzentrisches</a:t>
            </a:r>
            <a:r>
              <a:rPr lang="cs-CZ" dirty="0"/>
              <a:t>, </a:t>
            </a:r>
            <a:r>
              <a:rPr lang="cs-CZ" dirty="0" err="1"/>
              <a:t>anomalien</a:t>
            </a:r>
            <a:r>
              <a:rPr lang="cs-CZ" dirty="0"/>
              <a:t>, </a:t>
            </a:r>
            <a:r>
              <a:rPr lang="cs-CZ" dirty="0" err="1"/>
              <a:t>Devianz</a:t>
            </a:r>
            <a:r>
              <a:rPr lang="cs-CZ" dirty="0"/>
              <a:t>, </a:t>
            </a:r>
            <a:r>
              <a:rPr lang="cs-CZ" dirty="0" err="1"/>
              <a:t>Transformierung</a:t>
            </a:r>
            <a:r>
              <a:rPr lang="cs-CZ" dirty="0"/>
              <a:t>, </a:t>
            </a:r>
            <a:r>
              <a:rPr lang="cs-CZ" dirty="0" err="1"/>
              <a:t>Verwandlungen</a:t>
            </a:r>
            <a:r>
              <a:rPr lang="cs-CZ" dirty="0"/>
              <a:t> , </a:t>
            </a:r>
            <a:r>
              <a:rPr lang="cs-CZ" dirty="0" err="1"/>
              <a:t>Inkonstanz</a:t>
            </a:r>
            <a:r>
              <a:rPr lang="cs-CZ" dirty="0"/>
              <a:t> des </a:t>
            </a:r>
            <a:r>
              <a:rPr lang="cs-CZ" dirty="0" err="1"/>
              <a:t>Leibes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Seele</a:t>
            </a:r>
            <a:r>
              <a:rPr lang="cs-CZ" dirty="0"/>
              <a:t>,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deifinierte</a:t>
            </a:r>
            <a:r>
              <a:rPr lang="cs-CZ" dirty="0"/>
              <a:t> (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definierbare</a:t>
            </a:r>
            <a:r>
              <a:rPr lang="cs-CZ" dirty="0"/>
              <a:t>) </a:t>
            </a:r>
            <a:r>
              <a:rPr lang="cs-CZ" dirty="0" err="1"/>
              <a:t>Identität</a:t>
            </a:r>
            <a:endParaRPr lang="cs-CZ" dirty="0"/>
          </a:p>
          <a:p>
            <a:r>
              <a:rPr lang="cs-CZ" dirty="0" err="1"/>
              <a:t>kulturologische</a:t>
            </a:r>
            <a:r>
              <a:rPr lang="cs-CZ" dirty="0"/>
              <a:t> </a:t>
            </a:r>
            <a:r>
              <a:rPr lang="cs-CZ" dirty="0" err="1"/>
              <a:t>Aussage</a:t>
            </a:r>
            <a:r>
              <a:rPr lang="cs-CZ" dirty="0"/>
              <a:t>: Die </a:t>
            </a:r>
            <a:r>
              <a:rPr lang="cs-CZ" dirty="0" err="1"/>
              <a:t>Phantastik</a:t>
            </a:r>
            <a:r>
              <a:rPr lang="cs-CZ" dirty="0"/>
              <a:t> </a:t>
            </a:r>
            <a:r>
              <a:rPr lang="cs-CZ" dirty="0" err="1"/>
              <a:t>zeigt</a:t>
            </a:r>
            <a:r>
              <a:rPr lang="cs-CZ" dirty="0"/>
              <a:t> 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Welten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Welt</a:t>
            </a:r>
            <a:r>
              <a:rPr lang="cs-CZ" dirty="0"/>
              <a:t> der </a:t>
            </a:r>
            <a:r>
              <a:rPr lang="cs-CZ" dirty="0" err="1"/>
              <a:t>Außenseiter</a:t>
            </a:r>
            <a:r>
              <a:rPr lang="cs-CZ" dirty="0"/>
              <a:t>, der </a:t>
            </a:r>
            <a:r>
              <a:rPr lang="cs-CZ" dirty="0" err="1"/>
              <a:t>Vergessenen</a:t>
            </a:r>
            <a:r>
              <a:rPr lang="cs-CZ" dirty="0"/>
              <a:t>, der </a:t>
            </a:r>
            <a:r>
              <a:rPr lang="cs-CZ" dirty="0" err="1"/>
              <a:t>Anderen</a:t>
            </a:r>
            <a:r>
              <a:rPr lang="cs-CZ" dirty="0"/>
              <a:t>, der </a:t>
            </a:r>
            <a:r>
              <a:rPr lang="cs-CZ" dirty="0" err="1"/>
              <a:t>Fremdlinge</a:t>
            </a:r>
            <a:r>
              <a:rPr lang="cs-CZ" dirty="0"/>
              <a:t> – es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Seite</a:t>
            </a:r>
            <a:r>
              <a:rPr lang="cs-CZ" dirty="0"/>
              <a:t> der Kultur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Bewältigte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Abgelehnte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Verbotene</a:t>
            </a:r>
            <a:r>
              <a:rPr lang="cs-CZ" dirty="0"/>
              <a:t>)</a:t>
            </a:r>
          </a:p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Irreale</a:t>
            </a:r>
            <a:r>
              <a:rPr lang="cs-CZ" dirty="0"/>
              <a:t> </a:t>
            </a:r>
            <a:r>
              <a:rPr lang="cs-CZ" dirty="0" err="1"/>
              <a:t>stellt</a:t>
            </a:r>
            <a:r>
              <a:rPr lang="cs-CZ" dirty="0"/>
              <a:t>  </a:t>
            </a:r>
            <a:r>
              <a:rPr lang="cs-CZ" dirty="0" err="1"/>
              <a:t>das</a:t>
            </a:r>
            <a:r>
              <a:rPr lang="cs-CZ" dirty="0"/>
              <a:t> Reale (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Konsensuelle</a:t>
            </a:r>
            <a:r>
              <a:rPr lang="cs-CZ" dirty="0"/>
              <a:t>) in </a:t>
            </a:r>
            <a:r>
              <a:rPr lang="cs-CZ" dirty="0" err="1"/>
              <a:t>Frage</a:t>
            </a:r>
            <a:endParaRPr lang="cs-CZ" dirty="0"/>
          </a:p>
          <a:p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Unterschied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Fiktionalen</a:t>
            </a:r>
            <a:r>
              <a:rPr lang="cs-CZ" dirty="0"/>
              <a:t>: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spezifischer</a:t>
            </a:r>
            <a:r>
              <a:rPr lang="cs-CZ" dirty="0"/>
              <a:t> </a:t>
            </a:r>
            <a:r>
              <a:rPr lang="cs-CZ" dirty="0" err="1"/>
              <a:t>phantastischer</a:t>
            </a:r>
            <a:r>
              <a:rPr lang="cs-CZ" dirty="0"/>
              <a:t> </a:t>
            </a:r>
            <a:r>
              <a:rPr lang="cs-CZ" dirty="0" err="1"/>
              <a:t>Chronotop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Formale</a:t>
            </a:r>
            <a:r>
              <a:rPr lang="cs-CZ" dirty="0"/>
              <a:t> </a:t>
            </a:r>
            <a:r>
              <a:rPr lang="cs-CZ" dirty="0" err="1"/>
              <a:t>Mittel</a:t>
            </a:r>
            <a:r>
              <a:rPr lang="cs-CZ" dirty="0"/>
              <a:t> der </a:t>
            </a:r>
            <a:r>
              <a:rPr lang="cs-CZ" dirty="0" err="1"/>
              <a:t>Phantastik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Techniken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der </a:t>
            </a:r>
            <a:r>
              <a:rPr lang="cs-CZ" dirty="0" err="1"/>
              <a:t>Entwicklung</a:t>
            </a:r>
            <a:r>
              <a:rPr lang="cs-CZ" dirty="0"/>
              <a:t> des </a:t>
            </a:r>
            <a:r>
              <a:rPr lang="cs-CZ" dirty="0" err="1"/>
              <a:t>Sujets</a:t>
            </a:r>
            <a:r>
              <a:rPr lang="cs-CZ" dirty="0"/>
              <a:t> </a:t>
            </a:r>
            <a:r>
              <a:rPr lang="cs-CZ" dirty="0" err="1"/>
              <a:t>dienen</a:t>
            </a:r>
            <a:r>
              <a:rPr lang="cs-CZ" dirty="0"/>
              <a:t>: </a:t>
            </a:r>
            <a:r>
              <a:rPr lang="cs-CZ" dirty="0" err="1"/>
              <a:t>Steigerung</a:t>
            </a:r>
            <a:r>
              <a:rPr lang="cs-CZ" dirty="0"/>
              <a:t>, </a:t>
            </a:r>
            <a:r>
              <a:rPr lang="cs-CZ" dirty="0" err="1"/>
              <a:t>Gipfel</a:t>
            </a:r>
            <a:r>
              <a:rPr lang="cs-CZ" dirty="0"/>
              <a:t>, </a:t>
            </a:r>
            <a:r>
              <a:rPr lang="cs-CZ" dirty="0" err="1"/>
              <a:t>Brüche</a:t>
            </a:r>
            <a:r>
              <a:rPr lang="cs-CZ" dirty="0"/>
              <a:t>, </a:t>
            </a:r>
            <a:r>
              <a:rPr lang="cs-CZ" dirty="0" err="1"/>
              <a:t>übertriebene</a:t>
            </a:r>
            <a:r>
              <a:rPr lang="cs-CZ" dirty="0"/>
              <a:t> </a:t>
            </a:r>
            <a:r>
              <a:rPr lang="cs-CZ" dirty="0" err="1"/>
              <a:t>Ereignisse</a:t>
            </a:r>
            <a:r>
              <a:rPr lang="cs-CZ" dirty="0"/>
              <a:t> (z. B: </a:t>
            </a:r>
            <a:r>
              <a:rPr lang="cs-CZ" dirty="0" err="1"/>
              <a:t>Rückkehr</a:t>
            </a:r>
            <a:r>
              <a:rPr lang="cs-CZ" dirty="0"/>
              <a:t> der Toten, </a:t>
            </a:r>
            <a:r>
              <a:rPr lang="cs-CZ" dirty="0" err="1"/>
              <a:t>Inzest</a:t>
            </a:r>
            <a:r>
              <a:rPr lang="cs-CZ" dirty="0"/>
              <a:t>, </a:t>
            </a:r>
            <a:r>
              <a:rPr lang="cs-CZ" dirty="0" err="1"/>
              <a:t>Mörder</a:t>
            </a:r>
            <a:r>
              <a:rPr lang="cs-CZ" dirty="0"/>
              <a:t>, </a:t>
            </a:r>
            <a:r>
              <a:rPr lang="cs-CZ" dirty="0" err="1"/>
              <a:t>Verwandlung</a:t>
            </a:r>
            <a:r>
              <a:rPr lang="cs-CZ" dirty="0"/>
              <a:t>, </a:t>
            </a:r>
            <a:r>
              <a:rPr lang="cs-CZ" dirty="0" err="1"/>
              <a:t>Wunder</a:t>
            </a:r>
            <a:r>
              <a:rPr lang="cs-CZ" dirty="0"/>
              <a:t>, </a:t>
            </a:r>
            <a:r>
              <a:rPr lang="cs-CZ" dirty="0" err="1"/>
              <a:t>Rätsel</a:t>
            </a:r>
            <a:r>
              <a:rPr lang="cs-CZ" dirty="0"/>
              <a:t>, </a:t>
            </a:r>
            <a:r>
              <a:rPr lang="cs-CZ" dirty="0" err="1"/>
              <a:t>Abenteuer</a:t>
            </a:r>
            <a:r>
              <a:rPr lang="cs-CZ" dirty="0"/>
              <a:t>)</a:t>
            </a:r>
          </a:p>
          <a:p>
            <a:r>
              <a:rPr lang="cs-CZ" dirty="0" err="1"/>
              <a:t>exzentrische</a:t>
            </a:r>
            <a:r>
              <a:rPr lang="cs-CZ" dirty="0"/>
              <a:t> </a:t>
            </a:r>
            <a:r>
              <a:rPr lang="cs-CZ" dirty="0" err="1"/>
              <a:t>Zustände</a:t>
            </a:r>
            <a:r>
              <a:rPr lang="cs-CZ" dirty="0"/>
              <a:t> der </a:t>
            </a:r>
            <a:r>
              <a:rPr lang="cs-CZ" dirty="0" err="1"/>
              <a:t>Hauptfiguren</a:t>
            </a:r>
            <a:r>
              <a:rPr lang="cs-CZ" dirty="0"/>
              <a:t>: </a:t>
            </a:r>
            <a:r>
              <a:rPr lang="cs-CZ" dirty="0" err="1"/>
              <a:t>Halluzinationen</a:t>
            </a:r>
            <a:r>
              <a:rPr lang="cs-CZ" dirty="0"/>
              <a:t>, </a:t>
            </a:r>
            <a:r>
              <a:rPr lang="cs-CZ" dirty="0" err="1"/>
              <a:t>Träume</a:t>
            </a:r>
            <a:r>
              <a:rPr lang="cs-CZ" dirty="0"/>
              <a:t>, </a:t>
            </a:r>
            <a:r>
              <a:rPr lang="cs-CZ" dirty="0" err="1"/>
              <a:t>Fieber</a:t>
            </a:r>
            <a:r>
              <a:rPr lang="cs-CZ" dirty="0"/>
              <a:t>, </a:t>
            </a:r>
            <a:r>
              <a:rPr lang="cs-CZ" dirty="0" err="1"/>
              <a:t>Alpträume</a:t>
            </a:r>
            <a:r>
              <a:rPr lang="cs-CZ" dirty="0"/>
              <a:t>,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schicksalhafte</a:t>
            </a:r>
            <a:r>
              <a:rPr lang="cs-CZ" dirty="0"/>
              <a:t> </a:t>
            </a:r>
            <a:r>
              <a:rPr lang="cs-CZ" dirty="0" err="1"/>
              <a:t>Neugier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Literarische</a:t>
            </a:r>
            <a:r>
              <a:rPr lang="cs-CZ" dirty="0"/>
              <a:t> </a:t>
            </a:r>
            <a:r>
              <a:rPr lang="cs-CZ" dirty="0" err="1"/>
              <a:t>Phantastik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Motive,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häufig</a:t>
            </a:r>
            <a:r>
              <a:rPr lang="cs-CZ" dirty="0"/>
              <a:t> in der </a:t>
            </a:r>
            <a:r>
              <a:rPr lang="cs-CZ" dirty="0" err="1"/>
              <a:t>Phantastik</a:t>
            </a:r>
            <a:r>
              <a:rPr lang="cs-CZ" dirty="0"/>
              <a:t> </a:t>
            </a:r>
            <a:r>
              <a:rPr lang="cs-CZ" dirty="0" err="1"/>
              <a:t>vorkommen</a:t>
            </a:r>
            <a:r>
              <a:rPr lang="cs-CZ" dirty="0"/>
              <a:t>: </a:t>
            </a:r>
            <a:r>
              <a:rPr lang="cs-CZ" dirty="0" err="1"/>
              <a:t>Doppelgänger</a:t>
            </a:r>
            <a:r>
              <a:rPr lang="cs-CZ" dirty="0"/>
              <a:t>, </a:t>
            </a:r>
            <a:r>
              <a:rPr lang="cs-CZ" dirty="0" err="1"/>
              <a:t>Zufall</a:t>
            </a:r>
            <a:r>
              <a:rPr lang="cs-CZ" dirty="0"/>
              <a:t>, </a:t>
            </a:r>
            <a:r>
              <a:rPr lang="cs-CZ" dirty="0" err="1"/>
              <a:t>Traum</a:t>
            </a:r>
            <a:r>
              <a:rPr lang="cs-CZ" dirty="0"/>
              <a:t> </a:t>
            </a:r>
            <a:r>
              <a:rPr lang="cs-CZ" dirty="0" err="1"/>
              <a:t>Zwiedeutigkeiten</a:t>
            </a:r>
            <a:r>
              <a:rPr lang="cs-CZ" dirty="0"/>
              <a:t>, </a:t>
            </a:r>
            <a:r>
              <a:rPr lang="cs-CZ" dirty="0" err="1"/>
              <a:t>Verwechseln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Realität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Phantasma</a:t>
            </a:r>
            <a:r>
              <a:rPr lang="cs-CZ" dirty="0"/>
              <a:t>, </a:t>
            </a:r>
            <a:r>
              <a:rPr lang="cs-CZ" dirty="0" err="1"/>
              <a:t>Ambivalenz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 </a:t>
            </a:r>
            <a:r>
              <a:rPr lang="cs-CZ" dirty="0" err="1"/>
              <a:t>Stadt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Phantasma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der </a:t>
            </a:r>
            <a:r>
              <a:rPr lang="cs-CZ" dirty="0" err="1"/>
              <a:t>Stadtbeschreibung</a:t>
            </a:r>
            <a:r>
              <a:rPr lang="cs-CZ" dirty="0"/>
              <a:t> in der Literatur: </a:t>
            </a:r>
            <a:r>
              <a:rPr lang="cs-CZ" dirty="0" err="1"/>
              <a:t>Blick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oben</a:t>
            </a:r>
            <a:r>
              <a:rPr lang="cs-CZ" dirty="0"/>
              <a:t>, </a:t>
            </a:r>
            <a:r>
              <a:rPr lang="cs-CZ" dirty="0" err="1"/>
              <a:t>so</a:t>
            </a:r>
            <a:r>
              <a:rPr lang="cs-CZ" dirty="0"/>
              <a:t> </a:t>
            </a:r>
            <a:r>
              <a:rPr lang="cs-CZ" dirty="0" err="1"/>
              <a:t>kann</a:t>
            </a:r>
            <a:r>
              <a:rPr lang="cs-CZ" dirty="0"/>
              <a:t> man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Stadt</a:t>
            </a:r>
            <a:r>
              <a:rPr lang="cs-CZ" dirty="0"/>
              <a:t> </a:t>
            </a:r>
            <a:r>
              <a:rPr lang="cs-CZ" dirty="0" err="1"/>
              <a:t>verstehen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Lektüre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nächste</a:t>
            </a:r>
            <a:r>
              <a:rPr lang="cs-CZ" dirty="0"/>
              <a:t> </a:t>
            </a:r>
            <a:r>
              <a:rPr lang="cs-CZ" dirty="0" err="1"/>
              <a:t>Sitzung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Franz Kafka: Die </a:t>
            </a:r>
            <a:r>
              <a:rPr lang="cs-CZ" dirty="0" err="1"/>
              <a:t>Verwandlung</a:t>
            </a:r>
            <a:r>
              <a:rPr lang="cs-CZ" dirty="0"/>
              <a:t>, Der Bau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stellt</a:t>
            </a:r>
            <a:r>
              <a:rPr lang="cs-CZ" dirty="0"/>
              <a:t> Kafka in </a:t>
            </a:r>
            <a:r>
              <a:rPr lang="cs-CZ" dirty="0" err="1"/>
              <a:t>diesen</a:t>
            </a:r>
            <a:r>
              <a:rPr lang="cs-CZ" dirty="0"/>
              <a:t> </a:t>
            </a: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Erzählungen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/</a:t>
            </a:r>
            <a:r>
              <a:rPr lang="cs-CZ" dirty="0" err="1"/>
              <a:t>das</a:t>
            </a:r>
            <a:r>
              <a:rPr lang="cs-CZ" dirty="0"/>
              <a:t> Subjekt dar? ‚Kann man in </a:t>
            </a:r>
            <a:r>
              <a:rPr lang="cs-CZ" dirty="0" err="1"/>
              <a:t>beiden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Zerfall</a:t>
            </a:r>
            <a:r>
              <a:rPr lang="cs-CZ" dirty="0"/>
              <a:t> des </a:t>
            </a:r>
            <a:r>
              <a:rPr lang="cs-CZ" dirty="0" err="1"/>
              <a:t>Ichs</a:t>
            </a:r>
            <a:r>
              <a:rPr lang="cs-CZ" dirty="0"/>
              <a:t> </a:t>
            </a:r>
            <a:r>
              <a:rPr lang="cs-CZ" dirty="0" err="1"/>
              <a:t>beobachten</a:t>
            </a:r>
            <a:r>
              <a:rPr lang="cs-CZ" dirty="0"/>
              <a:t>?</a:t>
            </a:r>
          </a:p>
          <a:p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Eigenschaften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Zuhause</a:t>
            </a:r>
            <a:r>
              <a:rPr lang="cs-CZ" dirty="0"/>
              <a:t> in </a:t>
            </a:r>
            <a:r>
              <a:rPr lang="cs-CZ" dirty="0" err="1"/>
              <a:t>beiden</a:t>
            </a:r>
            <a:r>
              <a:rPr lang="cs-CZ" dirty="0"/>
              <a:t> </a:t>
            </a:r>
            <a:r>
              <a:rPr lang="cs-CZ" dirty="0" err="1"/>
              <a:t>Erzählungen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nimmt</a:t>
            </a:r>
            <a:r>
              <a:rPr lang="cs-CZ" dirty="0"/>
              <a:t> man </a:t>
            </a:r>
            <a:r>
              <a:rPr lang="cs-CZ" dirty="0" err="1"/>
              <a:t>traditionell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Zuhause</a:t>
            </a:r>
            <a:r>
              <a:rPr lang="cs-CZ" dirty="0"/>
              <a:t> </a:t>
            </a:r>
            <a:r>
              <a:rPr lang="cs-CZ" dirty="0" err="1"/>
              <a:t>wahr</a:t>
            </a:r>
            <a:r>
              <a:rPr lang="cs-CZ" dirty="0"/>
              <a:t>?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Erwartung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Reaktion</a:t>
            </a:r>
            <a:r>
              <a:rPr lang="cs-CZ" dirty="0"/>
              <a:t> der </a:t>
            </a:r>
            <a:r>
              <a:rPr lang="cs-CZ" dirty="0" err="1"/>
              <a:t>Umgebung</a:t>
            </a:r>
            <a:r>
              <a:rPr lang="cs-CZ" dirty="0"/>
              <a:t>?</a:t>
            </a:r>
          </a:p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heisst</a:t>
            </a:r>
            <a:r>
              <a:rPr lang="cs-CZ" dirty="0"/>
              <a:t> es </a:t>
            </a:r>
            <a:r>
              <a:rPr lang="cs-CZ" dirty="0" err="1"/>
              <a:t>produktiv</a:t>
            </a:r>
            <a:r>
              <a:rPr lang="cs-CZ" dirty="0"/>
              <a:t> (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Schöpfer</a:t>
            </a:r>
            <a:r>
              <a:rPr lang="cs-CZ" dirty="0"/>
              <a:t>)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?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Machtverhältinisse</a:t>
            </a:r>
            <a:r>
              <a:rPr lang="cs-CZ" dirty="0"/>
              <a:t> </a:t>
            </a:r>
            <a:r>
              <a:rPr lang="cs-CZ" dirty="0" err="1"/>
              <a:t>dargestellt</a:t>
            </a:r>
            <a:r>
              <a:rPr lang="cs-CZ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Hugo </a:t>
            </a:r>
            <a:r>
              <a:rPr lang="cs-CZ" dirty="0" err="1"/>
              <a:t>Steiner</a:t>
            </a:r>
            <a:r>
              <a:rPr lang="cs-CZ" dirty="0"/>
              <a:t>-</a:t>
            </a:r>
            <a:r>
              <a:rPr lang="cs-CZ" dirty="0" err="1"/>
              <a:t>Prag</a:t>
            </a:r>
            <a:endParaRPr lang="cs-CZ" dirty="0"/>
          </a:p>
        </p:txBody>
      </p:sp>
      <p:pic>
        <p:nvPicPr>
          <p:cNvPr id="4" name="Obrázek 3" descr="steiner_go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268760"/>
            <a:ext cx="3359650" cy="5057800"/>
          </a:xfrm>
          <a:prstGeom prst="rect">
            <a:avLst/>
          </a:prstGeom>
        </p:spPr>
      </p:pic>
      <p:pic>
        <p:nvPicPr>
          <p:cNvPr id="7" name="Zástupný symbol pro obsah 6" descr="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268760"/>
            <a:ext cx="3632796" cy="53719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Bild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Bild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Text:</a:t>
            </a:r>
          </a:p>
          <a:p>
            <a:r>
              <a:rPr lang="cs-CZ" dirty="0" err="1"/>
              <a:t>Illustration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Reflexion</a:t>
            </a:r>
            <a:r>
              <a:rPr lang="cs-CZ" dirty="0"/>
              <a:t> des </a:t>
            </a:r>
            <a:r>
              <a:rPr lang="cs-CZ" dirty="0" err="1"/>
              <a:t>Textes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Bild</a:t>
            </a:r>
            <a:endParaRPr lang="cs-CZ" dirty="0"/>
          </a:p>
          <a:p>
            <a:r>
              <a:rPr lang="cs-CZ" dirty="0" err="1"/>
              <a:t>Ekphrasis</a:t>
            </a:r>
            <a:r>
              <a:rPr lang="cs-CZ" dirty="0"/>
              <a:t> – </a:t>
            </a:r>
            <a:r>
              <a:rPr lang="cs-CZ" dirty="0" err="1"/>
              <a:t>Beschreibungskunst</a:t>
            </a:r>
            <a:r>
              <a:rPr lang="cs-CZ" dirty="0"/>
              <a:t>, </a:t>
            </a:r>
            <a:r>
              <a:rPr lang="cs-CZ" dirty="0" err="1"/>
              <a:t>d.i</a:t>
            </a:r>
            <a:r>
              <a:rPr lang="cs-CZ" dirty="0"/>
              <a:t>. </a:t>
            </a:r>
            <a:r>
              <a:rPr lang="cs-CZ" dirty="0" err="1"/>
              <a:t>Reflexion</a:t>
            </a:r>
            <a:r>
              <a:rPr lang="cs-CZ" dirty="0"/>
              <a:t> des </a:t>
            </a:r>
            <a:r>
              <a:rPr lang="cs-CZ" dirty="0" err="1"/>
              <a:t>Bildes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</a:t>
            </a:r>
            <a:r>
              <a:rPr lang="cs-CZ" dirty="0" err="1"/>
              <a:t>Kubin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Ästhetik</a:t>
            </a:r>
            <a:r>
              <a:rPr lang="cs-CZ" dirty="0"/>
              <a:t> der </a:t>
            </a:r>
            <a:r>
              <a:rPr lang="cs-CZ" dirty="0" err="1"/>
              <a:t>Hässlichkeit</a:t>
            </a:r>
            <a:r>
              <a:rPr lang="cs-CZ" dirty="0"/>
              <a:t> in der </a:t>
            </a:r>
            <a:r>
              <a:rPr lang="cs-CZ" dirty="0" err="1"/>
              <a:t>Moderne</a:t>
            </a:r>
            <a:endParaRPr lang="cs-CZ" dirty="0"/>
          </a:p>
          <a:p>
            <a:r>
              <a:rPr lang="cs-CZ" dirty="0" err="1"/>
              <a:t>Traumwelten</a:t>
            </a:r>
            <a:endParaRPr lang="cs-CZ" dirty="0"/>
          </a:p>
          <a:p>
            <a:r>
              <a:rPr lang="cs-CZ" dirty="0" err="1"/>
              <a:t>Kunst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/>
              <a:t> Psychoanalyse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</a:t>
            </a:r>
            <a:r>
              <a:rPr lang="cs-CZ" dirty="0" err="1"/>
              <a:t>Kubin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geb</a:t>
            </a:r>
            <a:r>
              <a:rPr lang="cs-CZ" dirty="0"/>
              <a:t>. in </a:t>
            </a:r>
            <a:r>
              <a:rPr lang="cs-CZ" dirty="0" err="1"/>
              <a:t>Leitmeritz</a:t>
            </a:r>
            <a:r>
              <a:rPr lang="cs-CZ" dirty="0"/>
              <a:t> in </a:t>
            </a:r>
            <a:r>
              <a:rPr lang="cs-CZ" dirty="0" err="1"/>
              <a:t>Nordböhmen</a:t>
            </a:r>
            <a:r>
              <a:rPr lang="cs-CZ" dirty="0"/>
              <a:t>, </a:t>
            </a:r>
            <a:r>
              <a:rPr lang="cs-CZ" dirty="0" err="1"/>
              <a:t>wuchs</a:t>
            </a:r>
            <a:r>
              <a:rPr lang="cs-CZ" dirty="0"/>
              <a:t> </a:t>
            </a:r>
            <a:r>
              <a:rPr lang="cs-CZ" dirty="0" err="1"/>
              <a:t>jedoch</a:t>
            </a:r>
            <a:r>
              <a:rPr lang="cs-CZ" dirty="0"/>
              <a:t>  in </a:t>
            </a:r>
            <a:r>
              <a:rPr lang="cs-CZ" dirty="0" err="1"/>
              <a:t>Zell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Salzburg </a:t>
            </a:r>
            <a:r>
              <a:rPr lang="cs-CZ" dirty="0" err="1"/>
              <a:t>auf</a:t>
            </a:r>
            <a:endParaRPr lang="cs-CZ" dirty="0"/>
          </a:p>
          <a:p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sehr</a:t>
            </a:r>
            <a:r>
              <a:rPr lang="cs-CZ" dirty="0"/>
              <a:t> </a:t>
            </a:r>
            <a:r>
              <a:rPr lang="cs-CZ" dirty="0" err="1"/>
              <a:t>produktiver</a:t>
            </a:r>
            <a:r>
              <a:rPr lang="cs-CZ" dirty="0"/>
              <a:t> </a:t>
            </a:r>
            <a:r>
              <a:rPr lang="cs-CZ" dirty="0" err="1"/>
              <a:t>Maler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Zeichner</a:t>
            </a:r>
            <a:r>
              <a:rPr lang="cs-CZ" dirty="0"/>
              <a:t>: </a:t>
            </a:r>
            <a:r>
              <a:rPr lang="cs-CZ" dirty="0" err="1"/>
              <a:t>bekannt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20.000 </a:t>
            </a:r>
            <a:r>
              <a:rPr lang="cs-CZ" dirty="0" err="1"/>
              <a:t>Zeichnungen</a:t>
            </a:r>
            <a:endParaRPr lang="cs-CZ" dirty="0"/>
          </a:p>
          <a:p>
            <a:r>
              <a:rPr lang="cs-CZ" dirty="0" err="1"/>
              <a:t>Meister</a:t>
            </a:r>
            <a:r>
              <a:rPr lang="cs-CZ" dirty="0"/>
              <a:t> der </a:t>
            </a:r>
            <a:r>
              <a:rPr lang="cs-CZ" dirty="0" err="1"/>
              <a:t>Selbstinszenierung</a:t>
            </a:r>
            <a:r>
              <a:rPr lang="cs-CZ" dirty="0"/>
              <a:t> – </a:t>
            </a:r>
            <a:r>
              <a:rPr lang="cs-CZ" dirty="0" err="1"/>
              <a:t>behält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Ruf</a:t>
            </a:r>
            <a:r>
              <a:rPr lang="cs-CZ" dirty="0"/>
              <a:t> des –</a:t>
            </a:r>
            <a:r>
              <a:rPr lang="cs-CZ" dirty="0" err="1"/>
              <a:t>geheimnisvollen</a:t>
            </a:r>
            <a:r>
              <a:rPr lang="cs-CZ" dirty="0"/>
              <a:t> – „</a:t>
            </a:r>
            <a:r>
              <a:rPr lang="cs-CZ" dirty="0" err="1"/>
              <a:t>Hexenmeister</a:t>
            </a:r>
            <a:r>
              <a:rPr lang="cs-CZ" dirty="0"/>
              <a:t> von </a:t>
            </a:r>
            <a:r>
              <a:rPr lang="cs-CZ" dirty="0" err="1"/>
              <a:t>Zwickledt</a:t>
            </a:r>
            <a:r>
              <a:rPr lang="cs-CZ" dirty="0"/>
              <a:t>“</a:t>
            </a:r>
          </a:p>
          <a:p>
            <a:r>
              <a:rPr lang="cs-CZ" dirty="0" err="1"/>
              <a:t>inspiriert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Nietzsche</a:t>
            </a:r>
            <a:r>
              <a:rPr lang="cs-CZ" dirty="0"/>
              <a:t> , </a:t>
            </a:r>
            <a:r>
              <a:rPr lang="cs-CZ" dirty="0" err="1"/>
              <a:t>Schopenhauer</a:t>
            </a:r>
            <a:r>
              <a:rPr lang="cs-CZ" dirty="0"/>
              <a:t> oder Jung</a:t>
            </a:r>
          </a:p>
          <a:p>
            <a:r>
              <a:rPr lang="cs-CZ" dirty="0" err="1"/>
              <a:t>geprägt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frühen</a:t>
            </a:r>
            <a:r>
              <a:rPr lang="cs-CZ" dirty="0"/>
              <a:t> </a:t>
            </a:r>
            <a:r>
              <a:rPr lang="cs-CZ" dirty="0" err="1"/>
              <a:t>Tod</a:t>
            </a:r>
            <a:r>
              <a:rPr lang="cs-CZ" dirty="0"/>
              <a:t> </a:t>
            </a:r>
            <a:r>
              <a:rPr lang="cs-CZ" dirty="0" err="1"/>
              <a:t>seiner</a:t>
            </a:r>
            <a:r>
              <a:rPr lang="cs-CZ" dirty="0"/>
              <a:t> </a:t>
            </a:r>
            <a:r>
              <a:rPr lang="cs-CZ" dirty="0" err="1"/>
              <a:t>Mutter</a:t>
            </a:r>
            <a:r>
              <a:rPr lang="cs-CZ" dirty="0"/>
              <a:t> (</a:t>
            </a:r>
            <a:r>
              <a:rPr lang="cs-CZ" dirty="0" err="1"/>
              <a:t>sogar</a:t>
            </a:r>
            <a:r>
              <a:rPr lang="cs-CZ" dirty="0"/>
              <a:t> </a:t>
            </a:r>
            <a:r>
              <a:rPr lang="cs-CZ" dirty="0" err="1"/>
              <a:t>Selbstmordversuch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ihrem</a:t>
            </a:r>
            <a:r>
              <a:rPr lang="cs-CZ" dirty="0"/>
              <a:t> </a:t>
            </a:r>
            <a:r>
              <a:rPr lang="cs-CZ" dirty="0" err="1"/>
              <a:t>Grab</a:t>
            </a:r>
            <a:r>
              <a:rPr lang="cs-CZ" dirty="0"/>
              <a:t>), </a:t>
            </a:r>
            <a:r>
              <a:rPr lang="cs-CZ" dirty="0" err="1"/>
              <a:t>frühen</a:t>
            </a:r>
            <a:r>
              <a:rPr lang="cs-CZ" dirty="0"/>
              <a:t> </a:t>
            </a:r>
            <a:r>
              <a:rPr lang="cs-CZ" dirty="0" err="1"/>
              <a:t>sexuellen</a:t>
            </a:r>
            <a:r>
              <a:rPr lang="cs-CZ" dirty="0"/>
              <a:t> </a:t>
            </a:r>
            <a:r>
              <a:rPr lang="cs-CZ" dirty="0" err="1"/>
              <a:t>Kontakten</a:t>
            </a:r>
            <a:endParaRPr lang="cs-CZ" dirty="0"/>
          </a:p>
          <a:p>
            <a:r>
              <a:rPr lang="cs-CZ" dirty="0" err="1"/>
              <a:t>freiwillig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Militär</a:t>
            </a:r>
            <a:endParaRPr lang="cs-CZ" dirty="0"/>
          </a:p>
          <a:p>
            <a:r>
              <a:rPr lang="cs-CZ" dirty="0" err="1"/>
              <a:t>Künstelerausbildung</a:t>
            </a:r>
            <a:r>
              <a:rPr lang="cs-CZ" dirty="0"/>
              <a:t> in </a:t>
            </a:r>
            <a:r>
              <a:rPr lang="cs-CZ" dirty="0" err="1"/>
              <a:t>München</a:t>
            </a:r>
            <a:r>
              <a:rPr lang="cs-CZ" dirty="0"/>
              <a:t>, </a:t>
            </a:r>
            <a:r>
              <a:rPr lang="cs-CZ" dirty="0" err="1"/>
              <a:t>Erfolg</a:t>
            </a:r>
            <a:r>
              <a:rPr lang="cs-CZ" dirty="0"/>
              <a:t> </a:t>
            </a:r>
            <a:r>
              <a:rPr lang="cs-CZ" dirty="0" err="1"/>
              <a:t>erst</a:t>
            </a:r>
            <a:r>
              <a:rPr lang="cs-CZ" dirty="0"/>
              <a:t> nach der </a:t>
            </a:r>
            <a:r>
              <a:rPr lang="cs-CZ" dirty="0" err="1"/>
              <a:t>Heirat</a:t>
            </a:r>
            <a:r>
              <a:rPr lang="cs-CZ" dirty="0"/>
              <a:t> 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Übersiedlung</a:t>
            </a:r>
            <a:r>
              <a:rPr lang="cs-CZ" dirty="0"/>
              <a:t> in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abgelegenes</a:t>
            </a:r>
            <a:r>
              <a:rPr lang="cs-CZ" dirty="0"/>
              <a:t> </a:t>
            </a:r>
            <a:r>
              <a:rPr lang="cs-CZ" dirty="0" err="1"/>
              <a:t>Landgut</a:t>
            </a:r>
            <a:r>
              <a:rPr lang="cs-CZ" dirty="0"/>
              <a:t> – </a:t>
            </a:r>
            <a:r>
              <a:rPr lang="cs-CZ" dirty="0" err="1"/>
              <a:t>Zwickledt</a:t>
            </a:r>
            <a:r>
              <a:rPr lang="cs-CZ" dirty="0"/>
              <a:t> in </a:t>
            </a:r>
            <a:r>
              <a:rPr lang="cs-CZ" dirty="0" err="1"/>
              <a:t>Oberösterreich</a:t>
            </a:r>
            <a:r>
              <a:rPr lang="cs-CZ" dirty="0"/>
              <a:t>→</a:t>
            </a:r>
            <a:r>
              <a:rPr lang="cs-CZ" dirty="0" err="1"/>
              <a:t>Neuorientierung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Schaffen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„Die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Seite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Schlusssatz</a:t>
            </a:r>
            <a:r>
              <a:rPr lang="cs-CZ" dirty="0"/>
              <a:t> des </a:t>
            </a:r>
            <a:r>
              <a:rPr lang="cs-CZ" dirty="0" err="1"/>
              <a:t>Romans</a:t>
            </a:r>
            <a:r>
              <a:rPr lang="cs-CZ" dirty="0"/>
              <a:t> </a:t>
            </a:r>
            <a:r>
              <a:rPr lang="cs-CZ" dirty="0" err="1"/>
              <a:t>deutet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: Der Demiurg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Zwitter</a:t>
            </a:r>
            <a:r>
              <a:rPr lang="cs-CZ" dirty="0"/>
              <a:t>“</a:t>
            </a:r>
          </a:p>
          <a:p>
            <a:r>
              <a:rPr lang="cs-CZ" dirty="0" err="1"/>
              <a:t>alles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mehrere</a:t>
            </a:r>
            <a:r>
              <a:rPr lang="cs-CZ" dirty="0"/>
              <a:t> </a:t>
            </a:r>
            <a:r>
              <a:rPr lang="cs-CZ" dirty="0" err="1"/>
              <a:t>Seiten</a:t>
            </a:r>
            <a:r>
              <a:rPr lang="cs-CZ" dirty="0"/>
              <a:t>. So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der </a:t>
            </a:r>
            <a:r>
              <a:rPr lang="cs-CZ" dirty="0" err="1"/>
              <a:t>Alltag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Wirklichkeit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Fiktion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mischen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gemeinsam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verstehen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Gute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Bösen</a:t>
            </a:r>
            <a:r>
              <a:rPr lang="cs-CZ" dirty="0"/>
              <a:t> – </a:t>
            </a:r>
            <a:r>
              <a:rPr lang="cs-CZ" dirty="0" err="1"/>
              <a:t>nichts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eindeutig</a:t>
            </a:r>
            <a:endParaRPr lang="cs-CZ" dirty="0"/>
          </a:p>
          <a:p>
            <a:r>
              <a:rPr lang="cs-CZ" dirty="0" err="1"/>
              <a:t>Kubin</a:t>
            </a:r>
            <a:r>
              <a:rPr lang="cs-CZ" dirty="0"/>
              <a:t> </a:t>
            </a:r>
            <a:r>
              <a:rPr lang="cs-CZ" dirty="0" err="1"/>
              <a:t>bezeichnete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selst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„</a:t>
            </a:r>
            <a:r>
              <a:rPr lang="cs-CZ" dirty="0" err="1"/>
              <a:t>Organisator</a:t>
            </a:r>
            <a:r>
              <a:rPr lang="cs-CZ" dirty="0"/>
              <a:t> des </a:t>
            </a:r>
            <a:r>
              <a:rPr lang="cs-CZ" dirty="0" err="1"/>
              <a:t>Ungewissen</a:t>
            </a:r>
            <a:r>
              <a:rPr lang="cs-CZ" dirty="0"/>
              <a:t>, </a:t>
            </a:r>
            <a:r>
              <a:rPr lang="cs-CZ" dirty="0" err="1"/>
              <a:t>Zwitterhaften</a:t>
            </a:r>
            <a:r>
              <a:rPr lang="cs-CZ" dirty="0"/>
              <a:t>, </a:t>
            </a:r>
            <a:r>
              <a:rPr lang="cs-CZ" dirty="0" err="1"/>
              <a:t>Dämmeringen</a:t>
            </a:r>
            <a:r>
              <a:rPr lang="cs-CZ" dirty="0"/>
              <a:t>, </a:t>
            </a:r>
            <a:r>
              <a:rPr lang="cs-CZ" dirty="0" err="1"/>
              <a:t>Traumartigen</a:t>
            </a:r>
            <a:r>
              <a:rPr lang="cs-CZ" dirty="0"/>
              <a:t> „</a:t>
            </a:r>
          </a:p>
          <a:p>
            <a:r>
              <a:rPr lang="cs-CZ" dirty="0" err="1"/>
              <a:t>erfordert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Publikum „</a:t>
            </a:r>
            <a:r>
              <a:rPr lang="cs-CZ" dirty="0" err="1"/>
              <a:t>Verwandlungssehen</a:t>
            </a:r>
            <a:r>
              <a:rPr lang="cs-CZ" dirty="0"/>
              <a:t>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Kubin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Maler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benutzt</a:t>
            </a:r>
            <a:r>
              <a:rPr lang="cs-CZ" dirty="0"/>
              <a:t> </a:t>
            </a:r>
            <a:r>
              <a:rPr lang="cs-CZ" dirty="0" err="1"/>
              <a:t>viele</a:t>
            </a:r>
            <a:r>
              <a:rPr lang="cs-CZ" dirty="0"/>
              <a:t> </a:t>
            </a:r>
            <a:r>
              <a:rPr lang="cs-CZ" dirty="0" err="1"/>
              <a:t>Bildzitate</a:t>
            </a:r>
            <a:r>
              <a:rPr lang="cs-CZ" dirty="0"/>
              <a:t>, vor </a:t>
            </a:r>
            <a:r>
              <a:rPr lang="cs-CZ" dirty="0" err="1"/>
              <a:t>allem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Bosch, </a:t>
            </a:r>
            <a:r>
              <a:rPr lang="cs-CZ" dirty="0" err="1"/>
              <a:t>Baldung</a:t>
            </a:r>
            <a:r>
              <a:rPr lang="cs-CZ" dirty="0"/>
              <a:t>, Edward </a:t>
            </a:r>
            <a:r>
              <a:rPr lang="cs-CZ" dirty="0" err="1"/>
              <a:t>Munch</a:t>
            </a:r>
            <a:endParaRPr lang="cs-CZ" dirty="0"/>
          </a:p>
          <a:p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grö,ßte</a:t>
            </a:r>
            <a:r>
              <a:rPr lang="cs-CZ" dirty="0"/>
              <a:t> </a:t>
            </a:r>
            <a:r>
              <a:rPr lang="cs-CZ" dirty="0" err="1"/>
              <a:t>Anerkennung</a:t>
            </a:r>
            <a:r>
              <a:rPr lang="cs-CZ" dirty="0"/>
              <a:t> </a:t>
            </a:r>
            <a:r>
              <a:rPr lang="cs-CZ" dirty="0" err="1"/>
              <a:t>gilt</a:t>
            </a:r>
            <a:r>
              <a:rPr lang="cs-CZ" dirty="0"/>
              <a:t> </a:t>
            </a:r>
            <a:r>
              <a:rPr lang="cs-CZ" dirty="0" err="1"/>
              <a:t>seinem</a:t>
            </a:r>
            <a:r>
              <a:rPr lang="cs-CZ" dirty="0"/>
              <a:t>  </a:t>
            </a:r>
            <a:r>
              <a:rPr lang="cs-CZ" dirty="0" err="1"/>
              <a:t>Frühwerk</a:t>
            </a:r>
            <a:r>
              <a:rPr lang="cs-CZ" dirty="0"/>
              <a:t> (</a:t>
            </a:r>
            <a:r>
              <a:rPr lang="cs-CZ" dirty="0" err="1"/>
              <a:t>etwa</a:t>
            </a:r>
            <a:r>
              <a:rPr lang="cs-CZ" dirty="0"/>
              <a:t> 1898-1903/4)– </a:t>
            </a:r>
            <a:r>
              <a:rPr lang="cs-CZ" dirty="0" err="1"/>
              <a:t>traumhafte</a:t>
            </a:r>
            <a:r>
              <a:rPr lang="cs-CZ" dirty="0"/>
              <a:t> </a:t>
            </a:r>
            <a:r>
              <a:rPr lang="cs-CZ" dirty="0" err="1"/>
              <a:t>Visionen</a:t>
            </a:r>
            <a:r>
              <a:rPr lang="cs-CZ" dirty="0"/>
              <a:t>, Erotik (bis </a:t>
            </a:r>
            <a:r>
              <a:rPr lang="cs-CZ" dirty="0" err="1"/>
              <a:t>Pornographie</a:t>
            </a:r>
            <a:r>
              <a:rPr lang="cs-CZ" dirty="0"/>
              <a:t>), </a:t>
            </a:r>
            <a:r>
              <a:rPr lang="cs-CZ" dirty="0" err="1"/>
              <a:t>direkte</a:t>
            </a:r>
            <a:r>
              <a:rPr lang="cs-CZ" dirty="0"/>
              <a:t>  </a:t>
            </a:r>
            <a:r>
              <a:rPr lang="cs-CZ" dirty="0" err="1"/>
              <a:t>Darstellung</a:t>
            </a:r>
            <a:r>
              <a:rPr lang="cs-CZ" dirty="0"/>
              <a:t> der </a:t>
            </a:r>
            <a:r>
              <a:rPr lang="cs-CZ" dirty="0" err="1"/>
              <a:t>Grausamkeit</a:t>
            </a:r>
            <a:r>
              <a:rPr lang="cs-CZ" dirty="0"/>
              <a:t>…,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Gegenwelt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bürgerlichen</a:t>
            </a:r>
            <a:r>
              <a:rPr lang="cs-CZ" dirty="0"/>
              <a:t> </a:t>
            </a:r>
            <a:r>
              <a:rPr lang="cs-CZ" dirty="0" err="1"/>
              <a:t>Realität</a:t>
            </a:r>
            <a:endParaRPr lang="cs-CZ" dirty="0"/>
          </a:p>
          <a:p>
            <a:r>
              <a:rPr lang="cs-CZ" dirty="0"/>
              <a:t>Kontakte </a:t>
            </a:r>
            <a:r>
              <a:rPr lang="cs-CZ" dirty="0" err="1"/>
              <a:t>mit</a:t>
            </a:r>
            <a:r>
              <a:rPr lang="cs-CZ" dirty="0"/>
              <a:t> den </a:t>
            </a:r>
            <a:r>
              <a:rPr lang="cs-CZ" dirty="0" err="1"/>
              <a:t>Exoressionisten</a:t>
            </a:r>
            <a:r>
              <a:rPr lang="cs-CZ" dirty="0"/>
              <a:t> (</a:t>
            </a:r>
            <a:r>
              <a:rPr lang="cs-CZ" dirty="0" err="1"/>
              <a:t>Blauer</a:t>
            </a:r>
            <a:r>
              <a:rPr lang="cs-CZ" dirty="0"/>
              <a:t> </a:t>
            </a:r>
            <a:r>
              <a:rPr lang="cs-CZ" dirty="0" err="1"/>
              <a:t>Reiter</a:t>
            </a:r>
            <a:r>
              <a:rPr lang="cs-CZ" dirty="0"/>
              <a:t>) – Experimente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Abstraktion</a:t>
            </a:r>
            <a:endParaRPr lang="cs-CZ" dirty="0"/>
          </a:p>
          <a:p>
            <a:r>
              <a:rPr lang="cs-CZ" dirty="0" err="1"/>
              <a:t>Einfluß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Klee</a:t>
            </a:r>
            <a:endParaRPr lang="cs-CZ" dirty="0"/>
          </a:p>
          <a:p>
            <a:r>
              <a:rPr lang="cs-CZ" dirty="0" err="1"/>
              <a:t>Erfolgreich</a:t>
            </a:r>
            <a:r>
              <a:rPr lang="cs-CZ" dirty="0"/>
              <a:t> vor </a:t>
            </a:r>
            <a:r>
              <a:rPr lang="cs-CZ" dirty="0" err="1"/>
              <a:t>allem</a:t>
            </a:r>
            <a:r>
              <a:rPr lang="cs-CZ" dirty="0"/>
              <a:t> nach 1910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Illustrator</a:t>
            </a:r>
            <a:endParaRPr lang="cs-CZ" dirty="0"/>
          </a:p>
          <a:p>
            <a:r>
              <a:rPr lang="cs-CZ" dirty="0" err="1"/>
              <a:t>reflektiert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Welt</a:t>
            </a:r>
            <a:r>
              <a:rPr lang="cs-CZ" dirty="0"/>
              <a:t> um </a:t>
            </a:r>
            <a:r>
              <a:rPr lang="cs-CZ" dirty="0" err="1"/>
              <a:t>sich</a:t>
            </a:r>
            <a:r>
              <a:rPr lang="cs-CZ" dirty="0"/>
              <a:t> – </a:t>
            </a:r>
            <a:r>
              <a:rPr lang="cs-CZ" dirty="0" err="1"/>
              <a:t>Nationalsozialismus</a:t>
            </a:r>
            <a:r>
              <a:rPr lang="cs-CZ" dirty="0"/>
              <a:t>,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Nachkriegsösterreich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Bild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Illustration</a:t>
            </a:r>
            <a:endParaRPr lang="cs-CZ" dirty="0"/>
          </a:p>
          <a:p>
            <a:r>
              <a:rPr lang="cs-CZ" dirty="0" err="1"/>
              <a:t>Ekphrasis</a:t>
            </a:r>
            <a:r>
              <a:rPr lang="cs-CZ" dirty="0"/>
              <a:t> (</a:t>
            </a:r>
            <a:r>
              <a:rPr lang="cs-CZ" dirty="0" err="1"/>
              <a:t>Bildbeschreibung</a:t>
            </a:r>
            <a:r>
              <a:rPr lang="cs-CZ" dirty="0"/>
              <a:t>)</a:t>
            </a:r>
          </a:p>
          <a:p>
            <a:r>
              <a:rPr lang="cs-CZ" dirty="0" err="1"/>
              <a:t>visuelle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sprachliche</a:t>
            </a:r>
            <a:r>
              <a:rPr lang="cs-CZ" dirty="0"/>
              <a:t> </a:t>
            </a:r>
            <a:r>
              <a:rPr lang="cs-CZ" dirty="0" err="1"/>
              <a:t>Codes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Bemerkungen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Roman Die </a:t>
            </a:r>
            <a:r>
              <a:rPr lang="cs-CZ" dirty="0" err="1"/>
              <a:t>andere</a:t>
            </a:r>
            <a:r>
              <a:rPr lang="cs-CZ" dirty="0"/>
              <a:t>  </a:t>
            </a:r>
            <a:r>
              <a:rPr lang="cs-CZ" dirty="0" err="1"/>
              <a:t>Seite</a:t>
            </a:r>
            <a:r>
              <a:rPr lang="cs-CZ" dirty="0"/>
              <a:t> (1908)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Traumland</a:t>
            </a:r>
            <a:r>
              <a:rPr lang="cs-CZ" dirty="0"/>
              <a:t> </a:t>
            </a:r>
            <a:r>
              <a:rPr lang="cs-CZ" dirty="0" err="1"/>
              <a:t>jenseits</a:t>
            </a:r>
            <a:r>
              <a:rPr lang="cs-CZ" dirty="0"/>
              <a:t> der </a:t>
            </a:r>
            <a:r>
              <a:rPr lang="cs-CZ" dirty="0" err="1"/>
              <a:t>physikalischen</a:t>
            </a:r>
            <a:r>
              <a:rPr lang="cs-CZ" dirty="0"/>
              <a:t> </a:t>
            </a:r>
            <a:r>
              <a:rPr lang="cs-CZ" dirty="0" err="1"/>
              <a:t>Determinanten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Raum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Zeit</a:t>
            </a:r>
            <a:endParaRPr lang="cs-CZ" dirty="0"/>
          </a:p>
          <a:p>
            <a:r>
              <a:rPr lang="cs-CZ" dirty="0"/>
              <a:t>52 </a:t>
            </a:r>
            <a:r>
              <a:rPr lang="cs-CZ" dirty="0" err="1"/>
              <a:t>Illustrationen</a:t>
            </a:r>
            <a:endParaRPr lang="cs-CZ" dirty="0"/>
          </a:p>
          <a:p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Machtrolle</a:t>
            </a:r>
            <a:r>
              <a:rPr lang="cs-CZ" dirty="0"/>
              <a:t> des </a:t>
            </a:r>
            <a:r>
              <a:rPr lang="cs-CZ" dirty="0" err="1"/>
              <a:t>Archivs</a:t>
            </a:r>
            <a:r>
              <a:rPr lang="cs-CZ" dirty="0"/>
              <a:t> – </a:t>
            </a:r>
            <a:r>
              <a:rPr lang="cs-CZ" dirty="0" err="1"/>
              <a:t>erinnert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Analyse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Foucault</a:t>
            </a:r>
            <a:endParaRPr lang="cs-CZ" dirty="0"/>
          </a:p>
          <a:p>
            <a:r>
              <a:rPr lang="cs-CZ" dirty="0">
                <a:hlinkClick r:id="rId2"/>
              </a:rPr>
              <a:t>https://www.flickr.com/photos/lineae/sets/72157623109705569</a:t>
            </a:r>
            <a:endParaRPr lang="cs-CZ" dirty="0"/>
          </a:p>
          <a:p>
            <a:r>
              <a:rPr lang="cs-CZ" dirty="0"/>
              <a:t>https://www.youtube.com/watch?v=rn7k5nY9WJ0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1024</Words>
  <Application>Microsoft Office PowerPoint</Application>
  <PresentationFormat>Předvádění na obrazovce (4:3)</PresentationFormat>
  <Paragraphs>93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Alfred Kubins Andere Seite,  </vt:lpstr>
      <vt:lpstr>Hugo Steiner-Prag</vt:lpstr>
      <vt:lpstr>Bild und Text</vt:lpstr>
      <vt:lpstr>Alfred Kubin</vt:lpstr>
      <vt:lpstr>Alfred Kubin</vt:lpstr>
      <vt:lpstr>„Die andere Seite“</vt:lpstr>
      <vt:lpstr>Kubin als Maler</vt:lpstr>
      <vt:lpstr>Literatur und Bild</vt:lpstr>
      <vt:lpstr>Bemerkungen zum Roman Die andere  Seite (1908)</vt:lpstr>
      <vt:lpstr>Utopie und Apokalypse in der deutschsprachigen Literatur</vt:lpstr>
      <vt:lpstr>Welteende</vt:lpstr>
      <vt:lpstr>Ludwig Meidner: Apokalyptische Landschaft (1913)</vt:lpstr>
      <vt:lpstr>Jakob van Hoddis (1887-1942)</vt:lpstr>
      <vt:lpstr>„Heterotopien</vt:lpstr>
      <vt:lpstr>Literarische Phantastik (R. Lachmann, Michael Bachtin)</vt:lpstr>
      <vt:lpstr>Formale Mittel der Phantastik</vt:lpstr>
      <vt:lpstr>Literarische Phantastik</vt:lpstr>
      <vt:lpstr>Die Stadt als Phantasma</vt:lpstr>
      <vt:lpstr>Lektüre für die nächste Sitzung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Jung Prag oder die Frühlins-Generation</dc:title>
  <dc:creator>PC</dc:creator>
  <cp:lastModifiedBy>Alena Zelená</cp:lastModifiedBy>
  <cp:revision>72</cp:revision>
  <dcterms:created xsi:type="dcterms:W3CDTF">2015-10-09T17:41:32Z</dcterms:created>
  <dcterms:modified xsi:type="dcterms:W3CDTF">2020-10-12T22:07:03Z</dcterms:modified>
</cp:coreProperties>
</file>