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0" r:id="rId3"/>
    <p:sldId id="262" r:id="rId4"/>
    <p:sldId id="275" r:id="rId5"/>
    <p:sldId id="266" r:id="rId6"/>
    <p:sldId id="261" r:id="rId7"/>
    <p:sldId id="263" r:id="rId8"/>
    <p:sldId id="276" r:id="rId9"/>
    <p:sldId id="257" r:id="rId10"/>
    <p:sldId id="264" r:id="rId11"/>
    <p:sldId id="258" r:id="rId12"/>
    <p:sldId id="272" r:id="rId13"/>
    <p:sldId id="259" r:id="rId14"/>
    <p:sldId id="265" r:id="rId15"/>
    <p:sldId id="268" r:id="rId16"/>
    <p:sldId id="267"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p:cViewPr varScale="1">
        <p:scale>
          <a:sx n="90" d="100"/>
          <a:sy n="90" d="100"/>
        </p:scale>
        <p:origin x="129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0B13CF5-B4F0-4FDA-A7D8-DE06D7FF5BB8}" type="datetimeFigureOut">
              <a:rPr lang="cs-CZ" smtClean="0"/>
              <a:pPr/>
              <a:t>20.10.2020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E451A40-E3DA-476E-AE9C-38A4DABE6D4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13CF5-B4F0-4FDA-A7D8-DE06D7FF5BB8}" type="datetimeFigureOut">
              <a:rPr lang="cs-CZ" smtClean="0"/>
              <a:pPr/>
              <a:t>20.10.2020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51A40-E3DA-476E-AE9C-38A4DABE6D4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Prager</a:t>
            </a:r>
            <a:r>
              <a:rPr lang="cs-CZ" dirty="0"/>
              <a:t> </a:t>
            </a:r>
            <a:r>
              <a:rPr lang="cs-CZ" dirty="0" err="1"/>
              <a:t>deutsche</a:t>
            </a:r>
            <a:r>
              <a:rPr lang="cs-CZ" dirty="0"/>
              <a:t> Literatur 2019</a:t>
            </a:r>
          </a:p>
        </p:txBody>
      </p:sp>
      <p:sp>
        <p:nvSpPr>
          <p:cNvPr id="5" name="Podnadpis 4"/>
          <p:cNvSpPr>
            <a:spLocks noGrp="1"/>
          </p:cNvSpPr>
          <p:nvPr>
            <p:ph type="subTitle" idx="1"/>
          </p:nvPr>
        </p:nvSpPr>
        <p:spPr/>
        <p:txBody>
          <a:bodyPr/>
          <a:lstStyle/>
          <a:p>
            <a:r>
              <a:rPr lang="cs-CZ" dirty="0"/>
              <a:t>4. Kafka I: Fragment </a:t>
            </a:r>
            <a:r>
              <a:rPr lang="cs-CZ" dirty="0" err="1"/>
              <a:t>und</a:t>
            </a:r>
            <a:r>
              <a:rPr lang="cs-CZ"/>
              <a:t> die</a:t>
            </a:r>
            <a:r>
              <a:rPr lang="cs-CZ" dirty="0"/>
              <a:t> </a:t>
            </a:r>
            <a:r>
              <a:rPr lang="cs-CZ" dirty="0" err="1"/>
              <a:t>identitätskrise</a:t>
            </a:r>
            <a:r>
              <a:rPr lang="cs-CZ" dirty="0"/>
              <a:t>: </a:t>
            </a:r>
            <a:r>
              <a:rPr lang="cs-CZ" dirty="0" err="1"/>
              <a:t>Verwandlung</a:t>
            </a:r>
            <a:r>
              <a:rPr lang="cs-CZ" dirty="0"/>
              <a:t> </a:t>
            </a:r>
            <a:r>
              <a:rPr lang="cs-CZ" dirty="0" err="1"/>
              <a:t>und</a:t>
            </a:r>
            <a:r>
              <a:rPr lang="cs-CZ" dirty="0"/>
              <a:t> Der Bau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Rezeption</a:t>
            </a:r>
            <a:r>
              <a:rPr lang="cs-CZ" dirty="0"/>
              <a:t> </a:t>
            </a:r>
            <a:r>
              <a:rPr lang="cs-CZ" dirty="0" err="1"/>
              <a:t>von</a:t>
            </a:r>
            <a:r>
              <a:rPr lang="cs-CZ" dirty="0"/>
              <a:t> </a:t>
            </a:r>
            <a:r>
              <a:rPr lang="cs-CZ" dirty="0" err="1"/>
              <a:t>Kafkas</a:t>
            </a:r>
            <a:r>
              <a:rPr lang="cs-CZ" dirty="0"/>
              <a:t> </a:t>
            </a:r>
            <a:r>
              <a:rPr lang="cs-CZ" dirty="0" err="1"/>
              <a:t>Verwandlung</a:t>
            </a:r>
            <a:endParaRPr lang="cs-CZ" dirty="0"/>
          </a:p>
        </p:txBody>
      </p:sp>
      <p:sp>
        <p:nvSpPr>
          <p:cNvPr id="3" name="Zástupný symbol pro obsah 2"/>
          <p:cNvSpPr>
            <a:spLocks noGrp="1"/>
          </p:cNvSpPr>
          <p:nvPr>
            <p:ph idx="1"/>
          </p:nvPr>
        </p:nvSpPr>
        <p:spPr/>
        <p:txBody>
          <a:bodyPr/>
          <a:lstStyle/>
          <a:p>
            <a:r>
              <a:rPr lang="cs-CZ" dirty="0" err="1"/>
              <a:t>erste</a:t>
            </a:r>
            <a:r>
              <a:rPr lang="cs-CZ" dirty="0"/>
              <a:t> </a:t>
            </a:r>
            <a:r>
              <a:rPr lang="cs-CZ" dirty="0" err="1"/>
              <a:t>Übersetzung</a:t>
            </a:r>
            <a:r>
              <a:rPr lang="cs-CZ" dirty="0"/>
              <a:t> </a:t>
            </a:r>
            <a:r>
              <a:rPr lang="cs-CZ" dirty="0" err="1"/>
              <a:t>ins</a:t>
            </a:r>
            <a:r>
              <a:rPr lang="cs-CZ" dirty="0"/>
              <a:t> </a:t>
            </a:r>
            <a:r>
              <a:rPr lang="cs-CZ" dirty="0" err="1"/>
              <a:t>Tschechische</a:t>
            </a:r>
            <a:r>
              <a:rPr lang="cs-CZ" dirty="0"/>
              <a:t> – Milena Jesenská in den </a:t>
            </a:r>
            <a:r>
              <a:rPr lang="cs-CZ" dirty="0" err="1"/>
              <a:t>Jahren</a:t>
            </a:r>
            <a:r>
              <a:rPr lang="cs-CZ" dirty="0"/>
              <a:t> 1920-3 (</a:t>
            </a:r>
            <a:r>
              <a:rPr lang="cs-CZ" dirty="0" err="1"/>
              <a:t>mit</a:t>
            </a:r>
            <a:r>
              <a:rPr lang="cs-CZ" dirty="0"/>
              <a:t> </a:t>
            </a:r>
            <a:r>
              <a:rPr lang="cs-CZ" dirty="0" err="1"/>
              <a:t>Urteil</a:t>
            </a:r>
            <a:r>
              <a:rPr lang="cs-CZ" dirty="0"/>
              <a:t>, Der </a:t>
            </a:r>
            <a:r>
              <a:rPr lang="cs-CZ" dirty="0" err="1"/>
              <a:t>Heizer</a:t>
            </a:r>
            <a:r>
              <a:rPr lang="cs-CZ" dirty="0"/>
              <a:t>, 6 Prosen </a:t>
            </a:r>
            <a:r>
              <a:rPr lang="cs-CZ" dirty="0" err="1"/>
              <a:t>aus</a:t>
            </a:r>
            <a:r>
              <a:rPr lang="cs-CZ" dirty="0"/>
              <a:t> der </a:t>
            </a:r>
            <a:r>
              <a:rPr lang="cs-CZ" dirty="0" err="1"/>
              <a:t>Sammlung</a:t>
            </a:r>
            <a:r>
              <a:rPr lang="cs-CZ" dirty="0"/>
              <a:t> </a:t>
            </a:r>
            <a:r>
              <a:rPr lang="cs-CZ" dirty="0" err="1"/>
              <a:t>Betrachtungen</a:t>
            </a:r>
            <a:r>
              <a:rPr lang="cs-CZ" dirty="0"/>
              <a:t> </a:t>
            </a:r>
            <a:r>
              <a:rPr lang="cs-CZ" dirty="0" err="1"/>
              <a:t>und</a:t>
            </a:r>
            <a:r>
              <a:rPr lang="cs-CZ" dirty="0"/>
              <a:t> </a:t>
            </a:r>
            <a:r>
              <a:rPr lang="cs-CZ" dirty="0" err="1"/>
              <a:t>Ein</a:t>
            </a:r>
            <a:r>
              <a:rPr lang="cs-CZ" dirty="0"/>
              <a:t> </a:t>
            </a:r>
            <a:r>
              <a:rPr lang="cs-CZ" dirty="0" err="1"/>
              <a:t>Bericht</a:t>
            </a:r>
            <a:r>
              <a:rPr lang="cs-CZ" dirty="0"/>
              <a:t> </a:t>
            </a:r>
            <a:r>
              <a:rPr lang="cs-CZ" dirty="0" err="1"/>
              <a:t>für</a:t>
            </a:r>
            <a:r>
              <a:rPr lang="cs-CZ" dirty="0"/>
              <a:t> </a:t>
            </a:r>
            <a:r>
              <a:rPr lang="cs-CZ" dirty="0" err="1"/>
              <a:t>die</a:t>
            </a:r>
            <a:r>
              <a:rPr lang="cs-CZ" dirty="0"/>
              <a:t> </a:t>
            </a:r>
            <a:r>
              <a:rPr lang="cs-CZ" dirty="0" err="1"/>
              <a:t>Akkademie</a:t>
            </a:r>
            <a:r>
              <a:rPr lang="cs-CZ" dirty="0"/>
              <a:t> </a:t>
            </a:r>
            <a:r>
              <a:rPr lang="cs-CZ" dirty="0" err="1"/>
              <a:t>us</a:t>
            </a:r>
            <a:r>
              <a:rPr lang="cs-CZ" dirty="0"/>
              <a:t> </a:t>
            </a:r>
            <a:r>
              <a:rPr lang="cs-CZ" dirty="0" err="1"/>
              <a:t>dem</a:t>
            </a:r>
            <a:r>
              <a:rPr lang="cs-CZ" dirty="0"/>
              <a:t> Band Der </a:t>
            </a:r>
            <a:r>
              <a:rPr lang="cs-CZ" dirty="0" err="1"/>
              <a:t>Landarzt</a:t>
            </a:r>
            <a:r>
              <a:rPr lang="cs-CZ" dirty="0"/>
              <a:t>)</a:t>
            </a:r>
          </a:p>
          <a:p>
            <a:r>
              <a:rPr lang="cs-CZ" dirty="0"/>
              <a:t>1922 </a:t>
            </a:r>
            <a:r>
              <a:rPr lang="cs-CZ" dirty="0" err="1"/>
              <a:t>gab</a:t>
            </a:r>
            <a:r>
              <a:rPr lang="cs-CZ" dirty="0"/>
              <a:t> </a:t>
            </a:r>
            <a:r>
              <a:rPr lang="cs-CZ" dirty="0" err="1"/>
              <a:t>Sándor</a:t>
            </a:r>
            <a:r>
              <a:rPr lang="cs-CZ" dirty="0"/>
              <a:t> </a:t>
            </a:r>
            <a:r>
              <a:rPr lang="cs-CZ" dirty="0" err="1"/>
              <a:t>Márai</a:t>
            </a:r>
            <a:r>
              <a:rPr lang="cs-CZ" dirty="0"/>
              <a:t> in Košice </a:t>
            </a:r>
            <a:r>
              <a:rPr lang="cs-CZ" dirty="0" err="1"/>
              <a:t>seine</a:t>
            </a:r>
            <a:r>
              <a:rPr lang="cs-CZ" dirty="0"/>
              <a:t> </a:t>
            </a:r>
            <a:r>
              <a:rPr lang="cs-CZ" dirty="0" err="1"/>
              <a:t>Übersetzung</a:t>
            </a:r>
            <a:r>
              <a:rPr lang="cs-CZ" dirty="0"/>
              <a:t> </a:t>
            </a:r>
            <a:r>
              <a:rPr lang="cs-CZ" dirty="0" err="1"/>
              <a:t>von</a:t>
            </a:r>
            <a:r>
              <a:rPr lang="cs-CZ" dirty="0"/>
              <a:t> Der </a:t>
            </a:r>
            <a:r>
              <a:rPr lang="cs-CZ" dirty="0" err="1"/>
              <a:t>Verwandluung</a:t>
            </a:r>
            <a:r>
              <a:rPr lang="cs-CZ" dirty="0"/>
              <a:t> </a:t>
            </a:r>
            <a:r>
              <a:rPr lang="cs-CZ" dirty="0" err="1"/>
              <a:t>ins</a:t>
            </a:r>
            <a:r>
              <a:rPr lang="cs-CZ" dirty="0"/>
              <a:t> </a:t>
            </a:r>
            <a:r>
              <a:rPr lang="cs-CZ" dirty="0" err="1"/>
              <a:t>Ungarische</a:t>
            </a:r>
            <a:r>
              <a:rPr lang="cs-CZ" dirty="0"/>
              <a:t> </a:t>
            </a:r>
            <a:r>
              <a:rPr lang="cs-CZ" dirty="0" err="1"/>
              <a:t>heraus</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Ich</a:t>
            </a:r>
            <a:r>
              <a:rPr lang="cs-CZ"/>
              <a:t> als</a:t>
            </a:r>
            <a:r>
              <a:rPr lang="cs-CZ" dirty="0"/>
              <a:t> </a:t>
            </a:r>
            <a:r>
              <a:rPr lang="cs-CZ" dirty="0" err="1"/>
              <a:t>Fiktion</a:t>
            </a:r>
            <a:endParaRPr lang="cs-CZ" dirty="0"/>
          </a:p>
        </p:txBody>
      </p:sp>
      <p:sp>
        <p:nvSpPr>
          <p:cNvPr id="3" name="Zástupný symbol pro obsah 2"/>
          <p:cNvSpPr>
            <a:spLocks noGrp="1"/>
          </p:cNvSpPr>
          <p:nvPr>
            <p:ph idx="1"/>
          </p:nvPr>
        </p:nvSpPr>
        <p:spPr/>
        <p:txBody>
          <a:bodyPr>
            <a:normAutofit fontScale="85000" lnSpcReduction="20000"/>
          </a:bodyPr>
          <a:lstStyle/>
          <a:p>
            <a:r>
              <a:rPr lang="de-DE" dirty="0"/>
              <a:t>die Teilung auf Schein und Wesen funktioniert nicht – gleich wie die Teilung auf Subjekt und Objekt. Der Mensch / das erkennende Subjekt kann vor allem sich selber nicht </a:t>
            </a:r>
            <a:r>
              <a:rPr lang="cs-CZ" dirty="0"/>
              <a:t>e</a:t>
            </a:r>
            <a:r>
              <a:rPr lang="de-DE" dirty="0" err="1"/>
              <a:t>rkennen</a:t>
            </a:r>
            <a:r>
              <a:rPr lang="de-DE" dirty="0"/>
              <a:t>, er bleibt sich fremd und unerreichbar</a:t>
            </a:r>
            <a:r>
              <a:rPr lang="cs-CZ" dirty="0"/>
              <a:t> </a:t>
            </a:r>
          </a:p>
          <a:p>
            <a:r>
              <a:rPr lang="de-DE" dirty="0"/>
              <a:t>Alle Erkenntnis perspektivisch:  sie schließt immer den Erkennenden ein und verweigert </a:t>
            </a:r>
            <a:r>
              <a:rPr lang="de-DE" dirty="0" err="1"/>
              <a:t>Positivierung</a:t>
            </a:r>
            <a:r>
              <a:rPr lang="de-DE" dirty="0"/>
              <a:t> der Wahrheit, bleibt nur Menge von Perspektiven </a:t>
            </a:r>
            <a:endParaRPr lang="cs-CZ" dirty="0"/>
          </a:p>
          <a:p>
            <a:r>
              <a:rPr lang="de-DE" dirty="0"/>
              <a:t>Fiktion: </a:t>
            </a:r>
            <a:r>
              <a:rPr lang="de-DE" u="sng" dirty="0"/>
              <a:t>Ich / Subjekt als Fiktion, als Ort, </a:t>
            </a:r>
            <a:r>
              <a:rPr lang="de-DE" dirty="0"/>
              <a:t>an dem sich das Denken / Erkennen ereignet. Es ist keine Einheit (es enthält verschiedene Interpretationen, Perspektiven, Stile), sondern Vielheit (Einheit nur zugedichtet)</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Ernst Mach – Subjekt </a:t>
            </a:r>
            <a:r>
              <a:rPr lang="cs-CZ" dirty="0" err="1"/>
              <a:t>und</a:t>
            </a:r>
            <a:r>
              <a:rPr lang="cs-CZ" dirty="0"/>
              <a:t> </a:t>
            </a:r>
            <a:r>
              <a:rPr lang="cs-CZ" dirty="0" err="1"/>
              <a:t>die</a:t>
            </a:r>
            <a:r>
              <a:rPr lang="cs-CZ" dirty="0"/>
              <a:t> </a:t>
            </a:r>
            <a:r>
              <a:rPr lang="cs-CZ" dirty="0" err="1"/>
              <a:t>Möglichkeit</a:t>
            </a:r>
            <a:r>
              <a:rPr lang="cs-CZ" dirty="0"/>
              <a:t> der </a:t>
            </a:r>
            <a:r>
              <a:rPr lang="cs-CZ" dirty="0" err="1"/>
              <a:t>Selbsterkennntnis</a:t>
            </a:r>
            <a:endParaRPr lang="cs-CZ" dirty="0"/>
          </a:p>
        </p:txBody>
      </p:sp>
      <p:pic>
        <p:nvPicPr>
          <p:cNvPr id="4" name="Zástupný symbol pro obsah 3" descr="800px-Ernst_Mach_Innenperspektive.png"/>
          <p:cNvPicPr>
            <a:picLocks noGrp="1" noChangeAspect="1"/>
          </p:cNvPicPr>
          <p:nvPr>
            <p:ph idx="1"/>
          </p:nvPr>
        </p:nvPicPr>
        <p:blipFill>
          <a:blip r:embed="rId2" cstate="print"/>
          <a:stretch>
            <a:fillRect/>
          </a:stretch>
        </p:blipFill>
        <p:spPr>
          <a:xfrm>
            <a:off x="2699792" y="1988840"/>
            <a:ext cx="3556749" cy="4525963"/>
          </a:xfrm>
        </p:spPr>
      </p:pic>
    </p:spTree>
    <p:extLst>
      <p:ext uri="{BB962C8B-B14F-4D97-AF65-F5344CB8AC3E}">
        <p14:creationId xmlns:p14="http://schemas.microsoft.com/office/powerpoint/2010/main" val="246152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err="1"/>
              <a:t>Das</a:t>
            </a:r>
            <a:r>
              <a:rPr lang="cs-CZ" sz="3200" dirty="0"/>
              <a:t> </a:t>
            </a:r>
            <a:r>
              <a:rPr lang="cs-CZ" sz="3200" dirty="0" err="1"/>
              <a:t>Problem</a:t>
            </a:r>
            <a:r>
              <a:rPr lang="cs-CZ" sz="3200" dirty="0"/>
              <a:t> des </a:t>
            </a:r>
            <a:r>
              <a:rPr lang="cs-CZ" sz="3200" dirty="0" err="1"/>
              <a:t>Ich</a:t>
            </a:r>
            <a:r>
              <a:rPr lang="cs-CZ" sz="3200" dirty="0"/>
              <a:t> </a:t>
            </a:r>
            <a:r>
              <a:rPr lang="cs-CZ" sz="3200" dirty="0" err="1"/>
              <a:t>als</a:t>
            </a:r>
            <a:r>
              <a:rPr lang="cs-CZ" sz="3200" dirty="0"/>
              <a:t> </a:t>
            </a:r>
            <a:r>
              <a:rPr lang="cs-CZ" sz="3200" dirty="0" err="1"/>
              <a:t>das</a:t>
            </a:r>
            <a:r>
              <a:rPr lang="cs-CZ" sz="3200" dirty="0"/>
              <a:t> </a:t>
            </a:r>
            <a:r>
              <a:rPr lang="cs-CZ" sz="3200" dirty="0" err="1"/>
              <a:t>Problem</a:t>
            </a:r>
            <a:r>
              <a:rPr lang="cs-CZ" sz="3200" dirty="0"/>
              <a:t> der </a:t>
            </a:r>
            <a:r>
              <a:rPr lang="cs-CZ" sz="3200" dirty="0" err="1"/>
              <a:t>Relativität</a:t>
            </a:r>
            <a:r>
              <a:rPr lang="cs-CZ" sz="3200" dirty="0"/>
              <a:t>  </a:t>
            </a:r>
            <a:r>
              <a:rPr lang="cs-CZ" sz="3200" dirty="0" err="1"/>
              <a:t>jeder</a:t>
            </a:r>
            <a:r>
              <a:rPr lang="cs-CZ" sz="3200" dirty="0"/>
              <a:t> </a:t>
            </a:r>
            <a:r>
              <a:rPr lang="cs-CZ" sz="3200" dirty="0" err="1"/>
              <a:t>Beobachtung</a:t>
            </a:r>
            <a:r>
              <a:rPr lang="cs-CZ" sz="3200" dirty="0"/>
              <a:t> </a:t>
            </a:r>
            <a:r>
              <a:rPr lang="cs-CZ" sz="3200" dirty="0" err="1"/>
              <a:t>und</a:t>
            </a:r>
            <a:r>
              <a:rPr lang="cs-CZ" sz="3200" dirty="0"/>
              <a:t> so der </a:t>
            </a:r>
            <a:r>
              <a:rPr lang="cs-CZ" sz="3200" dirty="0" err="1"/>
              <a:t>Fragmentarität</a:t>
            </a:r>
            <a:r>
              <a:rPr lang="cs-CZ" sz="3200" dirty="0"/>
              <a:t> der </a:t>
            </a:r>
            <a:r>
              <a:rPr lang="cs-CZ" sz="3200" dirty="0" err="1"/>
              <a:t>empirischen</a:t>
            </a:r>
            <a:r>
              <a:rPr lang="cs-CZ" sz="3200" dirty="0"/>
              <a:t> </a:t>
            </a:r>
            <a:r>
              <a:rPr lang="cs-CZ" sz="3200" dirty="0" err="1"/>
              <a:t>Ich-Erkenntnis</a:t>
            </a:r>
            <a:endParaRPr lang="cs-CZ" sz="3200" dirty="0"/>
          </a:p>
        </p:txBody>
      </p:sp>
      <p:sp>
        <p:nvSpPr>
          <p:cNvPr id="3" name="Zástupný symbol pro obsah 2"/>
          <p:cNvSpPr>
            <a:spLocks noGrp="1"/>
          </p:cNvSpPr>
          <p:nvPr>
            <p:ph idx="1"/>
          </p:nvPr>
        </p:nvSpPr>
        <p:spPr>
          <a:xfrm>
            <a:off x="179512" y="1628800"/>
            <a:ext cx="8229600" cy="4525963"/>
          </a:xfrm>
        </p:spPr>
        <p:txBody>
          <a:bodyPr/>
          <a:lstStyle/>
          <a:p>
            <a:r>
              <a:rPr lang="cs-CZ" dirty="0" err="1"/>
              <a:t>JakobWassermann</a:t>
            </a:r>
            <a:r>
              <a:rPr lang="cs-CZ" dirty="0"/>
              <a:t> (1873-1934): „</a:t>
            </a:r>
            <a:r>
              <a:rPr lang="cs-CZ" dirty="0" err="1"/>
              <a:t>Jeder</a:t>
            </a:r>
            <a:r>
              <a:rPr lang="cs-CZ" dirty="0"/>
              <a:t> </a:t>
            </a:r>
            <a:r>
              <a:rPr lang="cs-CZ" dirty="0" err="1"/>
              <a:t>Versuch</a:t>
            </a:r>
            <a:r>
              <a:rPr lang="cs-CZ" dirty="0"/>
              <a:t>, </a:t>
            </a:r>
            <a:r>
              <a:rPr lang="cs-CZ" dirty="0" err="1"/>
              <a:t>sich</a:t>
            </a:r>
            <a:r>
              <a:rPr lang="cs-CZ" dirty="0"/>
              <a:t> </a:t>
            </a:r>
            <a:r>
              <a:rPr lang="cs-CZ" dirty="0" err="1"/>
              <a:t>selbst</a:t>
            </a:r>
            <a:r>
              <a:rPr lang="cs-CZ" dirty="0"/>
              <a:t> </a:t>
            </a:r>
            <a:r>
              <a:rPr lang="cs-CZ" dirty="0" err="1"/>
              <a:t>zu</a:t>
            </a:r>
            <a:r>
              <a:rPr lang="cs-CZ" dirty="0"/>
              <a:t> </a:t>
            </a:r>
            <a:r>
              <a:rPr lang="cs-CZ" dirty="0" err="1"/>
              <a:t>sehen</a:t>
            </a:r>
            <a:r>
              <a:rPr lang="cs-CZ" dirty="0"/>
              <a:t>, </a:t>
            </a:r>
            <a:r>
              <a:rPr lang="cs-CZ" dirty="0" err="1"/>
              <a:t>scheitert</a:t>
            </a:r>
            <a:r>
              <a:rPr lang="cs-CZ" dirty="0"/>
              <a:t> </a:t>
            </a:r>
            <a:r>
              <a:rPr lang="cs-CZ" dirty="0" err="1"/>
              <a:t>an</a:t>
            </a:r>
            <a:r>
              <a:rPr lang="cs-CZ" dirty="0"/>
              <a:t> der </a:t>
            </a:r>
            <a:r>
              <a:rPr lang="cs-CZ" dirty="0" err="1"/>
              <a:t>Unabänderlichkeit</a:t>
            </a:r>
            <a:r>
              <a:rPr lang="cs-CZ" dirty="0"/>
              <a:t> des </a:t>
            </a:r>
            <a:r>
              <a:rPr lang="cs-CZ" dirty="0" err="1"/>
              <a:t>Ichseins</a:t>
            </a:r>
            <a:r>
              <a:rPr lang="cs-CZ" dirty="0"/>
              <a:t>, </a:t>
            </a:r>
            <a:r>
              <a:rPr lang="cs-CZ" dirty="0" err="1"/>
              <a:t>und</a:t>
            </a:r>
            <a:r>
              <a:rPr lang="cs-CZ" dirty="0"/>
              <a:t> </a:t>
            </a:r>
            <a:r>
              <a:rPr lang="cs-CZ" dirty="0" err="1"/>
              <a:t>jeder</a:t>
            </a:r>
            <a:r>
              <a:rPr lang="cs-CZ" dirty="0"/>
              <a:t> </a:t>
            </a:r>
            <a:r>
              <a:rPr lang="cs-CZ" dirty="0" err="1"/>
              <a:t>Versuch</a:t>
            </a:r>
            <a:r>
              <a:rPr lang="cs-CZ" dirty="0"/>
              <a:t>, </a:t>
            </a:r>
            <a:r>
              <a:rPr lang="cs-CZ" dirty="0" err="1"/>
              <a:t>sich</a:t>
            </a:r>
            <a:r>
              <a:rPr lang="cs-CZ" dirty="0"/>
              <a:t> </a:t>
            </a:r>
            <a:r>
              <a:rPr lang="cs-CZ" dirty="0" err="1"/>
              <a:t>selbst</a:t>
            </a:r>
            <a:r>
              <a:rPr lang="cs-CZ" dirty="0"/>
              <a:t> </a:t>
            </a:r>
            <a:r>
              <a:rPr lang="cs-CZ" dirty="0" err="1"/>
              <a:t>zu</a:t>
            </a:r>
            <a:r>
              <a:rPr lang="cs-CZ" dirty="0"/>
              <a:t> </a:t>
            </a:r>
            <a:r>
              <a:rPr lang="cs-CZ" dirty="0" err="1"/>
              <a:t>erkennen</a:t>
            </a:r>
            <a:r>
              <a:rPr lang="cs-CZ" dirty="0"/>
              <a:t>, </a:t>
            </a:r>
            <a:r>
              <a:rPr lang="cs-CZ" dirty="0" err="1"/>
              <a:t>an</a:t>
            </a:r>
            <a:r>
              <a:rPr lang="cs-CZ" dirty="0"/>
              <a:t> der </a:t>
            </a:r>
            <a:r>
              <a:rPr lang="cs-CZ" dirty="0" err="1"/>
              <a:t>Ungewißheit</a:t>
            </a:r>
            <a:r>
              <a:rPr lang="cs-CZ" dirty="0"/>
              <a:t> des </a:t>
            </a:r>
            <a:r>
              <a:rPr lang="cs-CZ" dirty="0" err="1"/>
              <a:t>Selbstseins</a:t>
            </a:r>
            <a:r>
              <a:rPr lang="cs-CZ" dirty="0"/>
              <a:t>.“</a:t>
            </a:r>
          </a:p>
          <a:p>
            <a:r>
              <a:rPr lang="cs-CZ" dirty="0"/>
              <a:t>„</a:t>
            </a:r>
            <a:r>
              <a:rPr lang="cs-CZ" dirty="0" err="1"/>
              <a:t>Ich</a:t>
            </a:r>
            <a:r>
              <a:rPr lang="cs-CZ" dirty="0"/>
              <a:t> </a:t>
            </a:r>
            <a:r>
              <a:rPr lang="cs-CZ" dirty="0" err="1"/>
              <a:t>beobachte</a:t>
            </a:r>
            <a:r>
              <a:rPr lang="cs-CZ" dirty="0"/>
              <a:t> </a:t>
            </a:r>
            <a:r>
              <a:rPr lang="cs-CZ" dirty="0" err="1"/>
              <a:t>mich</a:t>
            </a:r>
            <a:r>
              <a:rPr lang="cs-CZ" dirty="0"/>
              <a:t> </a:t>
            </a:r>
            <a:r>
              <a:rPr lang="cs-CZ" dirty="0" err="1"/>
              <a:t>auch</a:t>
            </a:r>
            <a:r>
              <a:rPr lang="cs-CZ" dirty="0"/>
              <a:t> </a:t>
            </a:r>
            <a:r>
              <a:rPr lang="cs-CZ" dirty="0" err="1"/>
              <a:t>selbst</a:t>
            </a:r>
            <a:r>
              <a:rPr lang="cs-CZ" dirty="0"/>
              <a:t> </a:t>
            </a:r>
            <a:r>
              <a:rPr lang="cs-CZ" dirty="0" err="1"/>
              <a:t>nicht</a:t>
            </a:r>
            <a:r>
              <a:rPr lang="cs-CZ" dirty="0"/>
              <a:t>, </a:t>
            </a:r>
            <a:r>
              <a:rPr lang="cs-CZ" dirty="0" err="1"/>
              <a:t>das</a:t>
            </a:r>
            <a:r>
              <a:rPr lang="cs-CZ" dirty="0"/>
              <a:t> </a:t>
            </a:r>
            <a:r>
              <a:rPr lang="cs-CZ" dirty="0" err="1"/>
              <a:t>ist</a:t>
            </a:r>
            <a:r>
              <a:rPr lang="cs-CZ" dirty="0"/>
              <a:t> </a:t>
            </a:r>
            <a:r>
              <a:rPr lang="cs-CZ" dirty="0" err="1"/>
              <a:t>mir</a:t>
            </a:r>
            <a:r>
              <a:rPr lang="cs-CZ" dirty="0"/>
              <a:t> </a:t>
            </a:r>
            <a:r>
              <a:rPr lang="cs-CZ" dirty="0" err="1"/>
              <a:t>nicht</a:t>
            </a:r>
            <a:r>
              <a:rPr lang="cs-CZ" dirty="0"/>
              <a:t> </a:t>
            </a:r>
            <a:r>
              <a:rPr lang="cs-CZ" dirty="0" err="1"/>
              <a:t>gegeben</a:t>
            </a:r>
            <a:r>
              <a:rPr lang="cs-CZ" dirty="0"/>
              <a:t>, </a:t>
            </a:r>
            <a:r>
              <a:rPr lang="cs-CZ" dirty="0" err="1"/>
              <a:t>ich</a:t>
            </a:r>
            <a:r>
              <a:rPr lang="cs-CZ" dirty="0"/>
              <a:t> </a:t>
            </a:r>
            <a:r>
              <a:rPr lang="cs-CZ" dirty="0" err="1"/>
              <a:t>erfahre</a:t>
            </a:r>
            <a:r>
              <a:rPr lang="cs-CZ" dirty="0"/>
              <a:t> </a:t>
            </a:r>
            <a:r>
              <a:rPr lang="cs-CZ" dirty="0" err="1"/>
              <a:t>mich</a:t>
            </a:r>
            <a:r>
              <a:rPr lang="cs-CZ" dirty="0"/>
              <a:t> </a:t>
            </a:r>
            <a:r>
              <a:rPr lang="cs-CZ" dirty="0" err="1"/>
              <a:t>nur</a:t>
            </a:r>
            <a:r>
              <a:rPr lang="cs-CZ"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Ein</a:t>
            </a:r>
            <a:r>
              <a:rPr lang="cs-CZ" dirty="0"/>
              <a:t> </a:t>
            </a:r>
            <a:r>
              <a:rPr lang="cs-CZ" dirty="0" err="1"/>
              <a:t>Zeitgenosse</a:t>
            </a:r>
            <a:r>
              <a:rPr lang="cs-CZ" dirty="0"/>
              <a:t> – G. </a:t>
            </a:r>
            <a:r>
              <a:rPr lang="cs-CZ" dirty="0" err="1"/>
              <a:t>Benn</a:t>
            </a:r>
            <a:r>
              <a:rPr lang="cs-CZ" dirty="0"/>
              <a:t>: </a:t>
            </a:r>
            <a:r>
              <a:rPr lang="cs-CZ" dirty="0" err="1"/>
              <a:t>Cocain</a:t>
            </a:r>
            <a:r>
              <a:rPr lang="de-DE" dirty="0"/>
              <a:t> (1917)</a:t>
            </a:r>
            <a:endParaRPr lang="cs-CZ" dirty="0"/>
          </a:p>
        </p:txBody>
      </p:sp>
      <p:sp>
        <p:nvSpPr>
          <p:cNvPr id="3" name="Zástupný symbol pro obsah 2"/>
          <p:cNvSpPr>
            <a:spLocks noGrp="1"/>
          </p:cNvSpPr>
          <p:nvPr>
            <p:ph idx="1"/>
          </p:nvPr>
        </p:nvSpPr>
        <p:spPr/>
        <p:txBody>
          <a:bodyPr>
            <a:normAutofit fontScale="70000" lnSpcReduction="20000"/>
          </a:bodyPr>
          <a:lstStyle/>
          <a:p>
            <a:pPr>
              <a:buNone/>
            </a:pPr>
            <a:r>
              <a:rPr lang="de-DE" dirty="0"/>
              <a:t>Den Ich-zerfall, den süßen, tiefersehnten,</a:t>
            </a:r>
            <a:br>
              <a:rPr lang="de-DE" dirty="0"/>
            </a:br>
            <a:r>
              <a:rPr lang="de-DE" dirty="0"/>
              <a:t>Den gibst Du mir: schon ist die Kehle </a:t>
            </a:r>
            <a:r>
              <a:rPr lang="de-DE" dirty="0" err="1"/>
              <a:t>rauh</a:t>
            </a:r>
            <a:r>
              <a:rPr lang="de-DE" dirty="0"/>
              <a:t>,</a:t>
            </a:r>
            <a:br>
              <a:rPr lang="de-DE" dirty="0"/>
            </a:br>
            <a:r>
              <a:rPr lang="de-DE" dirty="0"/>
              <a:t>Schon ist der fremde Klang an unerwähnten</a:t>
            </a:r>
            <a:br>
              <a:rPr lang="de-DE" dirty="0"/>
            </a:br>
            <a:r>
              <a:rPr lang="de-DE" dirty="0"/>
              <a:t>Gebilden meines Ichs am Unterbau. Nicht mehr am Schwerte, das der Mutter Scheide</a:t>
            </a:r>
            <a:br>
              <a:rPr lang="de-DE" dirty="0"/>
            </a:br>
            <a:r>
              <a:rPr lang="de-DE" dirty="0"/>
              <a:t>Entsprang, um da und dort ein Werk zu tun</a:t>
            </a:r>
            <a:br>
              <a:rPr lang="de-DE" dirty="0"/>
            </a:br>
            <a:r>
              <a:rPr lang="de-DE" dirty="0"/>
              <a:t>Und stählern schlägt --: gesunken in die Heide,</a:t>
            </a:r>
            <a:br>
              <a:rPr lang="de-DE" dirty="0"/>
            </a:br>
            <a:r>
              <a:rPr lang="de-DE" dirty="0"/>
              <a:t>Wo Hügel kaum enthüllter Formen </a:t>
            </a:r>
            <a:r>
              <a:rPr lang="de-DE" dirty="0" err="1"/>
              <a:t>ruhn</a:t>
            </a:r>
            <a:r>
              <a:rPr lang="de-DE" dirty="0"/>
              <a:t>! Ein laues Glatt, ein kleines Etwas, Eben-</a:t>
            </a:r>
            <a:br>
              <a:rPr lang="de-DE" dirty="0"/>
            </a:br>
            <a:r>
              <a:rPr lang="de-DE" dirty="0"/>
              <a:t>Und nun entsteigt für Hauche eines </a:t>
            </a:r>
            <a:r>
              <a:rPr lang="de-DE" dirty="0" err="1"/>
              <a:t>Wehns</a:t>
            </a:r>
            <a:br>
              <a:rPr lang="de-DE" dirty="0"/>
            </a:br>
            <a:r>
              <a:rPr lang="de-DE" dirty="0"/>
              <a:t>Das Ur, geballt, Nicht-seine beben</a:t>
            </a:r>
            <a:br>
              <a:rPr lang="de-DE" dirty="0"/>
            </a:br>
            <a:r>
              <a:rPr lang="de-DE" dirty="0"/>
              <a:t>Hirnschauer mürbesten </a:t>
            </a:r>
            <a:r>
              <a:rPr lang="de-DE" dirty="0" err="1"/>
              <a:t>Vorübergehns</a:t>
            </a:r>
            <a:r>
              <a:rPr lang="de-DE" dirty="0"/>
              <a:t>. Zersprengtes Ich - o </a:t>
            </a:r>
            <a:r>
              <a:rPr lang="de-DE" dirty="0" err="1"/>
              <a:t>aufgetrunkene</a:t>
            </a:r>
            <a:r>
              <a:rPr lang="de-DE" dirty="0"/>
              <a:t> Schwäre -</a:t>
            </a:r>
            <a:br>
              <a:rPr lang="de-DE" dirty="0"/>
            </a:br>
            <a:r>
              <a:rPr lang="de-DE" dirty="0"/>
              <a:t>Verwehte Fieber - süß zerborstene Wehr -:</a:t>
            </a:r>
            <a:br>
              <a:rPr lang="de-DE" dirty="0"/>
            </a:br>
            <a:r>
              <a:rPr lang="de-DE" dirty="0"/>
              <a:t>Verströme, o verströme Du - gebäre</a:t>
            </a:r>
            <a:br>
              <a:rPr lang="de-DE" dirty="0"/>
            </a:br>
            <a:r>
              <a:rPr lang="de-DE" dirty="0" err="1"/>
              <a:t>Blutbäuchig</a:t>
            </a:r>
            <a:r>
              <a:rPr lang="de-DE" dirty="0"/>
              <a:t> das </a:t>
            </a:r>
            <a:r>
              <a:rPr lang="de-DE" dirty="0" err="1"/>
              <a:t>Entformte</a:t>
            </a:r>
            <a:r>
              <a:rPr lang="de-DE" dirty="0"/>
              <a:t> her. </a:t>
            </a: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t>
            </a:r>
            <a:r>
              <a:rPr lang="cs-CZ"/>
              <a:t>afka</a:t>
            </a:r>
            <a:r>
              <a:rPr lang="cs-CZ" dirty="0"/>
              <a:t>: Der </a:t>
            </a:r>
            <a:r>
              <a:rPr lang="cs-CZ" dirty="0" err="1"/>
              <a:t>Bau</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a:t>
            </a:r>
            <a:r>
              <a:rPr lang="cs-CZ" dirty="0" err="1"/>
              <a:t>Sicherheit</a:t>
            </a:r>
            <a:r>
              <a:rPr lang="cs-CZ" dirty="0"/>
              <a:t> </a:t>
            </a:r>
            <a:r>
              <a:rPr lang="cs-CZ" dirty="0" err="1"/>
              <a:t>im</a:t>
            </a:r>
            <a:r>
              <a:rPr lang="cs-CZ" dirty="0"/>
              <a:t> </a:t>
            </a:r>
            <a:r>
              <a:rPr lang="cs-CZ" dirty="0" err="1"/>
              <a:t>Leben</a:t>
            </a:r>
            <a:endParaRPr lang="cs-CZ" dirty="0"/>
          </a:p>
          <a:p>
            <a:r>
              <a:rPr lang="cs-CZ" dirty="0" err="1"/>
              <a:t>Wer</a:t>
            </a:r>
            <a:r>
              <a:rPr lang="cs-CZ" dirty="0"/>
              <a:t> </a:t>
            </a:r>
            <a:r>
              <a:rPr lang="cs-CZ" dirty="0" err="1"/>
              <a:t>spricht</a:t>
            </a:r>
            <a:r>
              <a:rPr lang="cs-CZ" dirty="0"/>
              <a:t>?</a:t>
            </a:r>
          </a:p>
          <a:p>
            <a:r>
              <a:rPr lang="cs-CZ" dirty="0" err="1"/>
              <a:t>Gibt</a:t>
            </a:r>
            <a:r>
              <a:rPr lang="cs-CZ" dirty="0"/>
              <a:t> es </a:t>
            </a:r>
            <a:r>
              <a:rPr lang="cs-CZ" dirty="0" err="1"/>
              <a:t>eine</a:t>
            </a:r>
            <a:r>
              <a:rPr lang="cs-CZ" dirty="0"/>
              <a:t> </a:t>
            </a:r>
            <a:r>
              <a:rPr lang="cs-CZ" dirty="0" err="1"/>
              <a:t>Orientierung</a:t>
            </a:r>
            <a:r>
              <a:rPr lang="cs-CZ" dirty="0"/>
              <a:t>, </a:t>
            </a:r>
            <a:r>
              <a:rPr lang="cs-CZ" dirty="0" err="1"/>
              <a:t>einen</a:t>
            </a:r>
            <a:r>
              <a:rPr lang="cs-CZ" dirty="0"/>
              <a:t> </a:t>
            </a:r>
            <a:r>
              <a:rPr lang="cs-CZ" dirty="0" err="1"/>
              <a:t>Plan</a:t>
            </a:r>
            <a:r>
              <a:rPr lang="cs-CZ" dirty="0"/>
              <a:t>?</a:t>
            </a:r>
          </a:p>
          <a:p>
            <a:r>
              <a:rPr lang="cs-CZ" dirty="0" err="1"/>
              <a:t>Eine</a:t>
            </a:r>
            <a:r>
              <a:rPr lang="cs-CZ" dirty="0"/>
              <a:t> Parabel?</a:t>
            </a:r>
          </a:p>
          <a:p>
            <a:r>
              <a:rPr lang="cs-CZ" dirty="0" err="1"/>
              <a:t>Einsamkeit</a:t>
            </a:r>
            <a:r>
              <a:rPr lang="cs-CZ" dirty="0"/>
              <a:t>, Autarkie </a:t>
            </a:r>
            <a:r>
              <a:rPr lang="cs-CZ" dirty="0" err="1"/>
              <a:t>als</a:t>
            </a:r>
            <a:r>
              <a:rPr lang="cs-CZ" dirty="0"/>
              <a:t> </a:t>
            </a:r>
            <a:r>
              <a:rPr lang="cs-CZ" dirty="0" err="1"/>
              <a:t>Trug</a:t>
            </a:r>
            <a:r>
              <a:rPr lang="cs-CZ" dirty="0"/>
              <a:t>?</a:t>
            </a:r>
          </a:p>
          <a:p>
            <a:r>
              <a:rPr lang="cs-CZ" dirty="0" err="1"/>
              <a:t>Beziehung</a:t>
            </a:r>
            <a:r>
              <a:rPr lang="cs-CZ" dirty="0"/>
              <a:t> </a:t>
            </a:r>
            <a:r>
              <a:rPr lang="cs-CZ" dirty="0" err="1"/>
              <a:t>zu</a:t>
            </a:r>
            <a:r>
              <a:rPr lang="cs-CZ" dirty="0"/>
              <a:t> </a:t>
            </a:r>
            <a:r>
              <a:rPr lang="cs-CZ" dirty="0" err="1"/>
              <a:t>anderen</a:t>
            </a:r>
            <a:r>
              <a:rPr lang="cs-CZ" dirty="0"/>
              <a:t> </a:t>
            </a:r>
            <a:r>
              <a:rPr lang="cs-CZ" dirty="0" err="1"/>
              <a:t>Werken</a:t>
            </a:r>
            <a:r>
              <a:rPr lang="cs-CZ" dirty="0"/>
              <a:t> </a:t>
            </a:r>
            <a:r>
              <a:rPr lang="cs-CZ" dirty="0" err="1"/>
              <a:t>Kafkas</a:t>
            </a:r>
            <a:r>
              <a:rPr lang="cs-CZ" dirty="0"/>
              <a:t>?</a:t>
            </a:r>
          </a:p>
          <a:p>
            <a:r>
              <a:rPr lang="cs-CZ" dirty="0"/>
              <a:t>Der Bau </a:t>
            </a:r>
            <a:r>
              <a:rPr lang="cs-CZ" dirty="0" err="1"/>
              <a:t>und</a:t>
            </a:r>
            <a:r>
              <a:rPr lang="cs-CZ" dirty="0"/>
              <a:t> </a:t>
            </a:r>
            <a:r>
              <a:rPr lang="cs-CZ" dirty="0" err="1"/>
              <a:t>die</a:t>
            </a:r>
            <a:r>
              <a:rPr lang="cs-CZ" dirty="0"/>
              <a:t> </a:t>
            </a:r>
            <a:r>
              <a:rPr lang="cs-CZ" dirty="0" err="1"/>
              <a:t>Verwandlung</a:t>
            </a:r>
            <a:r>
              <a:rPr lang="cs-CZ" dirty="0"/>
              <a:t> – </a:t>
            </a:r>
            <a:r>
              <a:rPr lang="cs-CZ" dirty="0" err="1"/>
              <a:t>Gemeinsamkeiten</a:t>
            </a:r>
            <a:r>
              <a:rPr lang="cs-CZ" dirty="0"/>
              <a:t>?</a:t>
            </a:r>
          </a:p>
          <a:p>
            <a:r>
              <a:rPr lang="cs-CZ" dirty="0" err="1"/>
              <a:t>Gibt</a:t>
            </a:r>
            <a:r>
              <a:rPr lang="cs-CZ" dirty="0"/>
              <a:t> es </a:t>
            </a:r>
            <a:r>
              <a:rPr lang="cs-CZ" dirty="0" err="1"/>
              <a:t>eine</a:t>
            </a:r>
            <a:r>
              <a:rPr lang="cs-CZ" dirty="0"/>
              <a:t> </a:t>
            </a:r>
            <a:r>
              <a:rPr lang="cs-CZ" dirty="0" err="1"/>
              <a:t>Möglichkeit</a:t>
            </a:r>
            <a:r>
              <a:rPr lang="cs-CZ" dirty="0"/>
              <a:t> der </a:t>
            </a:r>
            <a:r>
              <a:rPr lang="cs-CZ" dirty="0" err="1"/>
              <a:t>Beendung</a:t>
            </a:r>
            <a:r>
              <a:rPr lang="cs-CZ" dirty="0"/>
              <a:t>, der </a:t>
            </a:r>
            <a:r>
              <a:rPr lang="cs-CZ" dirty="0" err="1"/>
              <a:t>Ganzheit</a:t>
            </a:r>
            <a:r>
              <a:rPr lang="cs-CZ" dirty="0"/>
              <a:t> des </a:t>
            </a:r>
            <a:r>
              <a:rPr lang="cs-CZ" dirty="0" err="1"/>
              <a:t>menschlichen</a:t>
            </a:r>
            <a:r>
              <a:rPr lang="cs-CZ" dirty="0"/>
              <a:t> </a:t>
            </a:r>
            <a:r>
              <a:rPr lang="cs-CZ" dirty="0" err="1"/>
              <a:t>Lebens</a:t>
            </a:r>
            <a:r>
              <a:rPr lang="cs-CZ"/>
              <a:t>?</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Lektüre</a:t>
            </a:r>
            <a:r>
              <a:rPr lang="cs-CZ" dirty="0"/>
              <a:t> </a:t>
            </a:r>
            <a:r>
              <a:rPr lang="cs-CZ" dirty="0" err="1"/>
              <a:t>für</a:t>
            </a:r>
            <a:r>
              <a:rPr lang="cs-CZ" dirty="0"/>
              <a:t> </a:t>
            </a:r>
            <a:r>
              <a:rPr lang="cs-CZ" dirty="0" err="1"/>
              <a:t>das</a:t>
            </a:r>
            <a:r>
              <a:rPr lang="cs-CZ" dirty="0"/>
              <a:t> </a:t>
            </a:r>
            <a:r>
              <a:rPr lang="cs-CZ" dirty="0" err="1"/>
              <a:t>nächste</a:t>
            </a:r>
            <a:r>
              <a:rPr lang="cs-CZ" dirty="0"/>
              <a:t> </a:t>
            </a:r>
            <a:r>
              <a:rPr lang="cs-CZ" dirty="0" err="1"/>
              <a:t>Seminar</a:t>
            </a:r>
            <a:endParaRPr lang="cs-CZ" dirty="0"/>
          </a:p>
        </p:txBody>
      </p:sp>
      <p:sp>
        <p:nvSpPr>
          <p:cNvPr id="3" name="Zástupný symbol pro obsah 2"/>
          <p:cNvSpPr>
            <a:spLocks noGrp="1"/>
          </p:cNvSpPr>
          <p:nvPr>
            <p:ph idx="1"/>
          </p:nvPr>
        </p:nvSpPr>
        <p:spPr/>
        <p:txBody>
          <a:bodyPr/>
          <a:lstStyle/>
          <a:p>
            <a:pPr>
              <a:buNone/>
            </a:pPr>
            <a:r>
              <a:rPr lang="cs-CZ" dirty="0"/>
              <a:t>Oskar </a:t>
            </a:r>
            <a:r>
              <a:rPr lang="cs-CZ" dirty="0" err="1"/>
              <a:t>Baum</a:t>
            </a:r>
            <a:r>
              <a:rPr lang="cs-CZ" dirty="0"/>
              <a:t>: </a:t>
            </a:r>
          </a:p>
          <a:p>
            <a:r>
              <a:rPr lang="cs-CZ" dirty="0" err="1"/>
              <a:t>Darstellung</a:t>
            </a:r>
            <a:r>
              <a:rPr lang="cs-CZ" dirty="0"/>
              <a:t> der </a:t>
            </a:r>
            <a:r>
              <a:rPr lang="cs-CZ" dirty="0" err="1"/>
              <a:t>Blindheit</a:t>
            </a:r>
            <a:r>
              <a:rPr lang="cs-CZ" dirty="0"/>
              <a:t> </a:t>
            </a:r>
            <a:r>
              <a:rPr lang="cs-CZ" dirty="0" err="1"/>
              <a:t>und</a:t>
            </a:r>
            <a:r>
              <a:rPr lang="cs-CZ" dirty="0"/>
              <a:t> </a:t>
            </a:r>
            <a:r>
              <a:rPr lang="cs-CZ" dirty="0" err="1"/>
              <a:t>ihre</a:t>
            </a:r>
            <a:r>
              <a:rPr lang="cs-CZ" dirty="0"/>
              <a:t> </a:t>
            </a:r>
            <a:r>
              <a:rPr lang="cs-CZ" dirty="0" err="1"/>
              <a:t>Beziehung</a:t>
            </a:r>
            <a:r>
              <a:rPr lang="cs-CZ" dirty="0"/>
              <a:t> </a:t>
            </a:r>
            <a:r>
              <a:rPr lang="cs-CZ" dirty="0" err="1"/>
              <a:t>zur</a:t>
            </a:r>
            <a:r>
              <a:rPr lang="cs-CZ" dirty="0"/>
              <a:t> </a:t>
            </a:r>
            <a:r>
              <a:rPr lang="cs-CZ" dirty="0" err="1"/>
              <a:t>sozialen</a:t>
            </a:r>
            <a:r>
              <a:rPr lang="cs-CZ" dirty="0"/>
              <a:t> </a:t>
            </a:r>
            <a:r>
              <a:rPr lang="cs-CZ" dirty="0" err="1"/>
              <a:t>Rolle</a:t>
            </a:r>
            <a:endParaRPr lang="cs-CZ" dirty="0"/>
          </a:p>
          <a:p>
            <a:r>
              <a:rPr lang="cs-CZ" dirty="0" err="1"/>
              <a:t>Rolle</a:t>
            </a:r>
            <a:r>
              <a:rPr lang="cs-CZ" dirty="0"/>
              <a:t> der </a:t>
            </a:r>
            <a:r>
              <a:rPr lang="cs-CZ" dirty="0" err="1"/>
              <a:t>Kunst</a:t>
            </a:r>
            <a:endParaRPr lang="cs-CZ" dirty="0"/>
          </a:p>
          <a:p>
            <a:r>
              <a:rPr lang="cs-CZ" dirty="0" err="1"/>
              <a:t>Darstellung</a:t>
            </a:r>
            <a:r>
              <a:rPr lang="cs-CZ" dirty="0"/>
              <a:t> der Musik in der Literatur</a:t>
            </a:r>
          </a:p>
          <a:p>
            <a:r>
              <a:rPr lang="cs-CZ" dirty="0" err="1"/>
              <a:t>Beschreibungen</a:t>
            </a:r>
            <a:r>
              <a:rPr lang="cs-CZ" dirty="0"/>
              <a:t> </a:t>
            </a:r>
            <a:r>
              <a:rPr lang="cs-CZ" dirty="0" err="1"/>
              <a:t>bei</a:t>
            </a:r>
            <a:r>
              <a:rPr lang="cs-CZ" dirty="0"/>
              <a:t> </a:t>
            </a:r>
            <a:r>
              <a:rPr lang="cs-CZ" dirty="0" err="1"/>
              <a:t>einem</a:t>
            </a:r>
            <a:r>
              <a:rPr lang="cs-CZ" dirty="0"/>
              <a:t> </a:t>
            </a:r>
            <a:r>
              <a:rPr lang="cs-CZ" dirty="0" err="1"/>
              <a:t>blinden</a:t>
            </a:r>
            <a:r>
              <a:rPr lang="cs-CZ" dirty="0"/>
              <a:t> </a:t>
            </a:r>
            <a:r>
              <a:rPr lang="cs-CZ" dirty="0" err="1"/>
              <a:t>Schriftsteller</a:t>
            </a:r>
            <a:r>
              <a:rPr lang="cs-CZ" dirty="0"/>
              <a:t>?</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35280" cy="1354162"/>
          </a:xfrm>
        </p:spPr>
        <p:txBody>
          <a:bodyPr>
            <a:normAutofit/>
          </a:bodyPr>
          <a:lstStyle/>
          <a:p>
            <a:r>
              <a:rPr lang="cs-CZ" sz="4800" dirty="0" err="1"/>
              <a:t>Franz</a:t>
            </a:r>
            <a:r>
              <a:rPr lang="cs-CZ" sz="4800" dirty="0"/>
              <a:t> Kafka (1883-1924)</a:t>
            </a:r>
          </a:p>
        </p:txBody>
      </p:sp>
      <p:sp>
        <p:nvSpPr>
          <p:cNvPr id="3" name="Zástupný symbol pro obsah 2"/>
          <p:cNvSpPr>
            <a:spLocks noGrp="1"/>
          </p:cNvSpPr>
          <p:nvPr>
            <p:ph idx="1"/>
          </p:nvPr>
        </p:nvSpPr>
        <p:spPr/>
        <p:txBody>
          <a:bodyPr/>
          <a:lstStyle/>
          <a:p>
            <a:pPr>
              <a:buNone/>
            </a:pPr>
            <a:r>
              <a:rPr lang="cs-CZ" dirty="0" err="1"/>
              <a:t>Das</a:t>
            </a:r>
            <a:r>
              <a:rPr lang="cs-CZ" dirty="0"/>
              <a:t> </a:t>
            </a:r>
            <a:r>
              <a:rPr lang="cs-CZ" dirty="0" err="1"/>
              <a:t>Urteil</a:t>
            </a:r>
            <a:r>
              <a:rPr lang="cs-CZ" dirty="0"/>
              <a:t> (1913)</a:t>
            </a:r>
          </a:p>
          <a:p>
            <a:pPr>
              <a:buNone/>
            </a:pPr>
            <a:r>
              <a:rPr lang="cs-CZ" i="1" dirty="0"/>
              <a:t>Die </a:t>
            </a:r>
            <a:r>
              <a:rPr lang="cs-CZ" i="1" dirty="0" err="1"/>
              <a:t>Verwandlung</a:t>
            </a:r>
            <a:r>
              <a:rPr lang="cs-CZ" i="1" dirty="0"/>
              <a:t> </a:t>
            </a:r>
            <a:r>
              <a:rPr lang="cs-CZ" dirty="0"/>
              <a:t>(1915)</a:t>
            </a:r>
          </a:p>
          <a:p>
            <a:pPr>
              <a:buNone/>
            </a:pPr>
            <a:r>
              <a:rPr lang="cs-CZ" i="1" dirty="0" err="1"/>
              <a:t>Brief</a:t>
            </a:r>
            <a:r>
              <a:rPr lang="cs-CZ" i="1" dirty="0"/>
              <a:t> </a:t>
            </a:r>
            <a:r>
              <a:rPr lang="cs-CZ" i="1" dirty="0" err="1"/>
              <a:t>an</a:t>
            </a:r>
            <a:r>
              <a:rPr lang="cs-CZ" i="1" dirty="0"/>
              <a:t> den Vater </a:t>
            </a:r>
            <a:r>
              <a:rPr lang="cs-CZ" dirty="0"/>
              <a:t>(1919)</a:t>
            </a:r>
          </a:p>
          <a:p>
            <a:pPr>
              <a:buNone/>
            </a:pPr>
            <a:r>
              <a:rPr lang="cs-CZ" i="1" dirty="0"/>
              <a:t>Der </a:t>
            </a:r>
            <a:r>
              <a:rPr lang="cs-CZ" i="1" dirty="0" err="1"/>
              <a:t>Prozess</a:t>
            </a:r>
            <a:r>
              <a:rPr lang="cs-CZ" i="1" dirty="0"/>
              <a:t> </a:t>
            </a:r>
            <a:r>
              <a:rPr lang="cs-CZ" dirty="0"/>
              <a:t>(1925)</a:t>
            </a:r>
          </a:p>
          <a:p>
            <a:pPr>
              <a:buNone/>
            </a:pPr>
            <a:r>
              <a:rPr lang="cs-CZ" i="1" dirty="0" err="1"/>
              <a:t>Das</a:t>
            </a:r>
            <a:r>
              <a:rPr lang="cs-CZ" i="1" dirty="0"/>
              <a:t> </a:t>
            </a:r>
            <a:r>
              <a:rPr lang="cs-CZ" i="1" dirty="0" err="1"/>
              <a:t>Schloss</a:t>
            </a:r>
            <a:r>
              <a:rPr lang="cs-CZ" i="1" dirty="0"/>
              <a:t> </a:t>
            </a:r>
            <a:r>
              <a:rPr lang="cs-CZ" dirty="0"/>
              <a:t>(1926)</a:t>
            </a:r>
          </a:p>
          <a:p>
            <a:pPr>
              <a:buNone/>
            </a:pPr>
            <a:r>
              <a:rPr lang="cs-CZ" i="1" dirty="0"/>
              <a:t>Der </a:t>
            </a:r>
            <a:r>
              <a:rPr lang="cs-CZ" i="1" dirty="0" err="1"/>
              <a:t>Verschollene</a:t>
            </a:r>
            <a:r>
              <a:rPr lang="cs-CZ" i="1" dirty="0"/>
              <a:t> / Amerika </a:t>
            </a:r>
            <a:r>
              <a:rPr lang="cs-CZ" dirty="0"/>
              <a:t>(1927)</a:t>
            </a:r>
          </a:p>
        </p:txBody>
      </p:sp>
      <p:pic>
        <p:nvPicPr>
          <p:cNvPr id="4" name="Obrázek 3" descr="170px-Kafka.jpg"/>
          <p:cNvPicPr>
            <a:picLocks noChangeAspect="1"/>
          </p:cNvPicPr>
          <p:nvPr/>
        </p:nvPicPr>
        <p:blipFill>
          <a:blip r:embed="rId2" cstate="print"/>
          <a:stretch>
            <a:fillRect/>
          </a:stretch>
        </p:blipFill>
        <p:spPr>
          <a:xfrm>
            <a:off x="5868144" y="1772816"/>
            <a:ext cx="2073384" cy="27441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Kafkas</a:t>
            </a:r>
            <a:r>
              <a:rPr lang="cs-CZ" dirty="0"/>
              <a:t> </a:t>
            </a:r>
            <a:r>
              <a:rPr lang="cs-CZ" dirty="0" err="1"/>
              <a:t>Vermächtnis</a:t>
            </a:r>
            <a:endParaRPr lang="cs-CZ" dirty="0"/>
          </a:p>
        </p:txBody>
      </p:sp>
      <p:sp>
        <p:nvSpPr>
          <p:cNvPr id="3" name="Zástupný symbol pro obsah 2"/>
          <p:cNvSpPr>
            <a:spLocks noGrp="1"/>
          </p:cNvSpPr>
          <p:nvPr>
            <p:ph idx="1"/>
          </p:nvPr>
        </p:nvSpPr>
        <p:spPr/>
        <p:txBody>
          <a:bodyPr>
            <a:normAutofit fontScale="77500" lnSpcReduction="20000"/>
          </a:bodyPr>
          <a:lstStyle/>
          <a:p>
            <a:r>
              <a:rPr lang="de-DE" dirty="0"/>
              <a:t>In der zweiten an Brod gerichteten Verfügung vom 29. November 1922 erklärte Kafka:</a:t>
            </a:r>
            <a:endParaRPr lang="cs-CZ" dirty="0"/>
          </a:p>
          <a:p>
            <a:r>
              <a:rPr lang="de-DE" dirty="0"/>
              <a:t>„Von allem, was ich geschrieben habe, gelten nur die Bücher: Urteil, Heizer, Verwandlung, Strafkolonie, Landarzt und die Erzählung: Hungerkünstler. (Die paar Exemplare der ‚Betrachtung‘ mögen bleiben, ich will niemandem die Mühe des Einstampfens machen, aber neu gedruckt darf nichts daraus werden.) Wenn ich sage, </a:t>
            </a:r>
            <a:r>
              <a:rPr lang="de-DE" dirty="0" err="1"/>
              <a:t>daß</a:t>
            </a:r>
            <a:r>
              <a:rPr lang="de-DE" dirty="0"/>
              <a:t> jene 5 Bücher und die Erzählung gelten, so meine ich damit nicht, </a:t>
            </a:r>
            <a:r>
              <a:rPr lang="de-DE" dirty="0" err="1"/>
              <a:t>daß</a:t>
            </a:r>
            <a:r>
              <a:rPr lang="de-DE" dirty="0"/>
              <a:t> ich den Wunsch habe, sie mögen neu gedruckt und künftigen Zeiten überliefert werden, im Gegenteil, sollten sie ganz verloren </a:t>
            </a:r>
            <a:r>
              <a:rPr lang="de-DE" dirty="0" err="1"/>
              <a:t>gehn</a:t>
            </a:r>
            <a:r>
              <a:rPr lang="de-DE" dirty="0"/>
              <a:t>, entspricht dieses meinem eigentlichen Wunsch. Nur hindere ich, da sie schon einmal da sind, niemanden daran, sie zu erhalten, wenn er dazu Lust hat.“</a:t>
            </a:r>
            <a:endParaRPr lang="cs-CZ" dirty="0"/>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Deleuze</a:t>
            </a:r>
            <a:r>
              <a:rPr lang="cs-CZ" dirty="0"/>
              <a:t>/</a:t>
            </a:r>
            <a:r>
              <a:rPr lang="cs-CZ" dirty="0" err="1"/>
              <a:t>Guattari</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1975 – Studie „Kafka. </a:t>
            </a:r>
            <a:r>
              <a:rPr lang="cs-CZ" dirty="0" err="1"/>
              <a:t>Für</a:t>
            </a:r>
            <a:r>
              <a:rPr lang="cs-CZ" dirty="0"/>
              <a:t> </a:t>
            </a:r>
            <a:r>
              <a:rPr lang="cs-CZ" dirty="0" err="1"/>
              <a:t>eine</a:t>
            </a:r>
            <a:r>
              <a:rPr lang="cs-CZ" dirty="0"/>
              <a:t> </a:t>
            </a:r>
            <a:r>
              <a:rPr lang="cs-CZ" dirty="0" err="1"/>
              <a:t>kleine</a:t>
            </a:r>
            <a:r>
              <a:rPr lang="cs-CZ" dirty="0"/>
              <a:t> Literatur“ – </a:t>
            </a:r>
            <a:r>
              <a:rPr lang="cs-CZ" dirty="0" err="1"/>
              <a:t>methodologisch</a:t>
            </a:r>
            <a:r>
              <a:rPr lang="cs-CZ" dirty="0"/>
              <a:t> </a:t>
            </a:r>
            <a:r>
              <a:rPr lang="cs-CZ" dirty="0" err="1"/>
              <a:t>von</a:t>
            </a:r>
            <a:r>
              <a:rPr lang="cs-CZ" dirty="0"/>
              <a:t> der </a:t>
            </a:r>
            <a:r>
              <a:rPr lang="cs-CZ" dirty="0" err="1"/>
              <a:t>Postmoderne</a:t>
            </a:r>
            <a:r>
              <a:rPr lang="cs-CZ" dirty="0"/>
              <a:t> </a:t>
            </a:r>
            <a:r>
              <a:rPr lang="cs-CZ" dirty="0" err="1"/>
              <a:t>inspiriert</a:t>
            </a:r>
            <a:r>
              <a:rPr lang="cs-CZ" dirty="0"/>
              <a:t>, </a:t>
            </a:r>
            <a:r>
              <a:rPr lang="cs-CZ" dirty="0" err="1"/>
              <a:t>namentlich</a:t>
            </a:r>
            <a:r>
              <a:rPr lang="cs-CZ" dirty="0"/>
              <a:t> </a:t>
            </a:r>
            <a:r>
              <a:rPr lang="cs-CZ" dirty="0" err="1"/>
              <a:t>Derrida</a:t>
            </a:r>
            <a:r>
              <a:rPr lang="cs-CZ" dirty="0"/>
              <a:t>  (</a:t>
            </a:r>
            <a:r>
              <a:rPr lang="cs-CZ" dirty="0" err="1"/>
              <a:t>Dekonstruktion</a:t>
            </a:r>
            <a:r>
              <a:rPr lang="cs-CZ" dirty="0"/>
              <a:t>)</a:t>
            </a:r>
            <a:r>
              <a:rPr lang="cs-CZ" dirty="0" err="1"/>
              <a:t>und</a:t>
            </a:r>
            <a:r>
              <a:rPr lang="cs-CZ" dirty="0"/>
              <a:t> </a:t>
            </a:r>
            <a:r>
              <a:rPr lang="cs-CZ" dirty="0" err="1"/>
              <a:t>Foucault</a:t>
            </a:r>
            <a:r>
              <a:rPr lang="cs-CZ" dirty="0"/>
              <a:t> (</a:t>
            </a:r>
            <a:r>
              <a:rPr lang="cs-CZ" dirty="0" err="1"/>
              <a:t>Diskursanalyse</a:t>
            </a:r>
            <a:r>
              <a:rPr lang="cs-CZ" dirty="0"/>
              <a:t>):</a:t>
            </a:r>
          </a:p>
          <a:p>
            <a:r>
              <a:rPr lang="cs-CZ" dirty="0" err="1"/>
              <a:t>Machtstruktur</a:t>
            </a:r>
            <a:r>
              <a:rPr lang="cs-CZ" dirty="0"/>
              <a:t> –Literatur </a:t>
            </a:r>
            <a:r>
              <a:rPr lang="cs-CZ" dirty="0" err="1"/>
              <a:t>im</a:t>
            </a:r>
            <a:r>
              <a:rPr lang="cs-CZ" dirty="0"/>
              <a:t> </a:t>
            </a:r>
            <a:r>
              <a:rPr lang="cs-CZ" dirty="0" err="1"/>
              <a:t>politischen</a:t>
            </a:r>
            <a:r>
              <a:rPr lang="cs-CZ" dirty="0"/>
              <a:t> Kontext</a:t>
            </a:r>
          </a:p>
          <a:p>
            <a:r>
              <a:rPr lang="cs-CZ" dirty="0"/>
              <a:t>3 </a:t>
            </a:r>
            <a:r>
              <a:rPr lang="cs-CZ" dirty="0" err="1"/>
              <a:t>Kriterien</a:t>
            </a:r>
            <a:r>
              <a:rPr lang="cs-CZ" dirty="0"/>
              <a:t>:</a:t>
            </a:r>
          </a:p>
          <a:p>
            <a:pPr marL="514350" indent="-514350">
              <a:buFont typeface="+mj-lt"/>
              <a:buAutoNum type="arabicPeriod"/>
            </a:pPr>
            <a:r>
              <a:rPr lang="cs-CZ" dirty="0" err="1"/>
              <a:t>Ablehnung</a:t>
            </a:r>
            <a:r>
              <a:rPr lang="cs-CZ" dirty="0"/>
              <a:t> der </a:t>
            </a:r>
            <a:r>
              <a:rPr lang="cs-CZ" dirty="0" err="1"/>
              <a:t>Wahl</a:t>
            </a:r>
            <a:r>
              <a:rPr lang="cs-CZ" dirty="0"/>
              <a:t> </a:t>
            </a:r>
            <a:r>
              <a:rPr lang="cs-CZ" dirty="0" err="1"/>
              <a:t>zwischen</a:t>
            </a:r>
            <a:r>
              <a:rPr lang="cs-CZ" dirty="0"/>
              <a:t> der </a:t>
            </a:r>
            <a:r>
              <a:rPr lang="cs-CZ" dirty="0" err="1"/>
              <a:t>Integration</a:t>
            </a:r>
            <a:r>
              <a:rPr lang="cs-CZ" dirty="0"/>
              <a:t> (</a:t>
            </a:r>
            <a:r>
              <a:rPr lang="cs-CZ" dirty="0" err="1"/>
              <a:t>Auflösung</a:t>
            </a:r>
            <a:r>
              <a:rPr lang="cs-CZ" dirty="0"/>
              <a:t> in der </a:t>
            </a:r>
            <a:r>
              <a:rPr lang="cs-CZ" dirty="0" err="1"/>
              <a:t>Majorität</a:t>
            </a:r>
            <a:r>
              <a:rPr lang="cs-CZ" dirty="0"/>
              <a:t> </a:t>
            </a:r>
            <a:r>
              <a:rPr lang="cs-CZ" dirty="0" err="1"/>
              <a:t>und</a:t>
            </a:r>
            <a:r>
              <a:rPr lang="cs-CZ" dirty="0"/>
              <a:t> der </a:t>
            </a:r>
            <a:r>
              <a:rPr lang="cs-CZ" dirty="0" err="1"/>
              <a:t>Differenz</a:t>
            </a:r>
            <a:r>
              <a:rPr lang="cs-CZ" dirty="0"/>
              <a:t> (</a:t>
            </a:r>
            <a:r>
              <a:rPr lang="cs-CZ" dirty="0" err="1"/>
              <a:t>Ausgrenzung</a:t>
            </a:r>
            <a:r>
              <a:rPr lang="cs-CZ" dirty="0"/>
              <a:t> </a:t>
            </a:r>
            <a:r>
              <a:rPr lang="cs-CZ" dirty="0" err="1"/>
              <a:t>aus</a:t>
            </a:r>
            <a:r>
              <a:rPr lang="cs-CZ" dirty="0"/>
              <a:t> </a:t>
            </a:r>
            <a:r>
              <a:rPr lang="cs-CZ" dirty="0" err="1"/>
              <a:t>dem</a:t>
            </a:r>
            <a:r>
              <a:rPr lang="cs-CZ" dirty="0"/>
              <a:t> </a:t>
            </a:r>
            <a:r>
              <a:rPr lang="cs-CZ" dirty="0" err="1"/>
              <a:t>Ganzen</a:t>
            </a:r>
            <a:r>
              <a:rPr lang="cs-CZ" dirty="0"/>
              <a:t>) – </a:t>
            </a:r>
            <a:r>
              <a:rPr lang="cs-CZ" dirty="0" err="1"/>
              <a:t>Ausweg</a:t>
            </a:r>
            <a:r>
              <a:rPr lang="cs-CZ" dirty="0"/>
              <a:t> der Literatur: </a:t>
            </a:r>
            <a:r>
              <a:rPr lang="cs-CZ" dirty="0" err="1"/>
              <a:t>benutzt</a:t>
            </a:r>
            <a:r>
              <a:rPr lang="cs-CZ" dirty="0"/>
              <a:t>, </a:t>
            </a:r>
            <a:r>
              <a:rPr lang="cs-CZ" dirty="0" err="1"/>
              <a:t>aber</a:t>
            </a:r>
            <a:r>
              <a:rPr lang="cs-CZ" dirty="0"/>
              <a:t> </a:t>
            </a:r>
            <a:r>
              <a:rPr lang="cs-CZ" dirty="0" err="1"/>
              <a:t>verändert</a:t>
            </a:r>
            <a:r>
              <a:rPr lang="cs-CZ" dirty="0"/>
              <a:t>  </a:t>
            </a:r>
            <a:r>
              <a:rPr lang="cs-CZ" dirty="0" err="1"/>
              <a:t>und</a:t>
            </a:r>
            <a:r>
              <a:rPr lang="cs-CZ" dirty="0"/>
              <a:t> </a:t>
            </a:r>
            <a:r>
              <a:rPr lang="cs-CZ" dirty="0" err="1"/>
              <a:t>deterritorialisiert</a:t>
            </a:r>
            <a:r>
              <a:rPr lang="cs-CZ" dirty="0"/>
              <a:t> </a:t>
            </a:r>
            <a:r>
              <a:rPr lang="cs-CZ" dirty="0" err="1"/>
              <a:t>die</a:t>
            </a:r>
            <a:r>
              <a:rPr lang="cs-CZ" dirty="0"/>
              <a:t> </a:t>
            </a:r>
            <a:r>
              <a:rPr lang="cs-CZ" dirty="0" err="1"/>
              <a:t>majoritäre</a:t>
            </a:r>
            <a:r>
              <a:rPr lang="cs-CZ" dirty="0"/>
              <a:t> (</a:t>
            </a:r>
            <a:r>
              <a:rPr lang="cs-CZ" dirty="0" err="1"/>
              <a:t>bzw</a:t>
            </a:r>
            <a:r>
              <a:rPr lang="cs-CZ" dirty="0"/>
              <a:t>. </a:t>
            </a:r>
            <a:r>
              <a:rPr lang="cs-CZ" dirty="0" err="1"/>
              <a:t>große</a:t>
            </a:r>
            <a:r>
              <a:rPr lang="cs-CZ" dirty="0"/>
              <a:t>) </a:t>
            </a:r>
            <a:r>
              <a:rPr lang="cs-CZ" dirty="0" err="1"/>
              <a:t>Sprache</a:t>
            </a:r>
            <a:r>
              <a:rPr lang="cs-CZ" dirty="0"/>
              <a:t>, </a:t>
            </a:r>
            <a:r>
              <a:rPr lang="cs-CZ" dirty="0" err="1"/>
              <a:t>die</a:t>
            </a:r>
            <a:endParaRPr lang="cs-CZ" dirty="0"/>
          </a:p>
          <a:p>
            <a:pPr>
              <a:buNone/>
            </a:pPr>
            <a:r>
              <a:rPr lang="cs-CZ" dirty="0"/>
              <a:t>2. </a:t>
            </a:r>
            <a:r>
              <a:rPr lang="cs-CZ" dirty="0" err="1"/>
              <a:t>Politisierung</a:t>
            </a:r>
            <a:r>
              <a:rPr lang="cs-CZ" dirty="0"/>
              <a:t> der </a:t>
            </a:r>
            <a:r>
              <a:rPr lang="cs-CZ" dirty="0" err="1"/>
              <a:t>individuellen</a:t>
            </a:r>
            <a:r>
              <a:rPr lang="cs-CZ" dirty="0"/>
              <a:t> </a:t>
            </a:r>
            <a:r>
              <a:rPr lang="cs-CZ" dirty="0" err="1"/>
              <a:t>Schicksale</a:t>
            </a:r>
            <a:r>
              <a:rPr lang="cs-CZ" dirty="0"/>
              <a:t> (</a:t>
            </a:r>
            <a:r>
              <a:rPr lang="cs-CZ" dirty="0" err="1"/>
              <a:t>das</a:t>
            </a:r>
            <a:r>
              <a:rPr lang="cs-CZ" dirty="0"/>
              <a:t> </a:t>
            </a:r>
            <a:r>
              <a:rPr lang="cs-CZ" dirty="0" err="1"/>
              <a:t>Geselllschaftliche</a:t>
            </a:r>
            <a:r>
              <a:rPr lang="cs-CZ" dirty="0"/>
              <a:t> </a:t>
            </a:r>
            <a:r>
              <a:rPr lang="cs-CZ" dirty="0" err="1"/>
              <a:t>definiert</a:t>
            </a:r>
            <a:r>
              <a:rPr lang="cs-CZ" dirty="0"/>
              <a:t> </a:t>
            </a:r>
            <a:r>
              <a:rPr lang="cs-CZ" dirty="0" err="1"/>
              <a:t>die</a:t>
            </a:r>
            <a:r>
              <a:rPr lang="cs-CZ" dirty="0"/>
              <a:t> </a:t>
            </a:r>
            <a:r>
              <a:rPr lang="cs-CZ" dirty="0" err="1"/>
              <a:t>individuelle</a:t>
            </a:r>
            <a:r>
              <a:rPr lang="cs-CZ" dirty="0"/>
              <a:t> </a:t>
            </a:r>
            <a:r>
              <a:rPr lang="cs-CZ" dirty="0" err="1"/>
              <a:t>Psyche</a:t>
            </a:r>
            <a:r>
              <a:rPr lang="cs-CZ" dirty="0"/>
              <a:t>)</a:t>
            </a:r>
          </a:p>
          <a:p>
            <a:pPr>
              <a:buNone/>
            </a:pPr>
            <a:r>
              <a:rPr lang="cs-CZ" dirty="0"/>
              <a:t>3. </a:t>
            </a:r>
            <a:r>
              <a:rPr lang="cs-CZ" dirty="0" err="1"/>
              <a:t>auch</a:t>
            </a:r>
            <a:r>
              <a:rPr lang="cs-CZ" dirty="0"/>
              <a:t> der Autor </a:t>
            </a:r>
            <a:r>
              <a:rPr lang="cs-CZ" dirty="0" err="1"/>
              <a:t>sieht</a:t>
            </a:r>
            <a:r>
              <a:rPr lang="cs-CZ" dirty="0"/>
              <a:t> </a:t>
            </a:r>
            <a:r>
              <a:rPr lang="cs-CZ" dirty="0" err="1"/>
              <a:t>sich</a:t>
            </a:r>
            <a:r>
              <a:rPr lang="cs-CZ" dirty="0"/>
              <a:t> </a:t>
            </a:r>
            <a:r>
              <a:rPr lang="cs-CZ" dirty="0" err="1"/>
              <a:t>nicht</a:t>
            </a:r>
            <a:r>
              <a:rPr lang="cs-CZ" dirty="0"/>
              <a:t> </a:t>
            </a:r>
            <a:r>
              <a:rPr lang="cs-CZ" dirty="0" err="1"/>
              <a:t>individuell</a:t>
            </a:r>
            <a:r>
              <a:rPr lang="cs-CZ" dirty="0"/>
              <a:t>, </a:t>
            </a:r>
            <a:r>
              <a:rPr lang="cs-CZ" dirty="0" err="1"/>
              <a:t>sondern</a:t>
            </a:r>
            <a:r>
              <a:rPr lang="cs-CZ" dirty="0"/>
              <a:t> </a:t>
            </a:r>
            <a:r>
              <a:rPr lang="cs-CZ" dirty="0" err="1"/>
              <a:t>als</a:t>
            </a:r>
            <a:r>
              <a:rPr lang="cs-CZ" dirty="0"/>
              <a:t> </a:t>
            </a:r>
            <a:r>
              <a:rPr lang="cs-CZ" dirty="0" err="1"/>
              <a:t>eine</a:t>
            </a:r>
            <a:r>
              <a:rPr lang="cs-CZ" dirty="0"/>
              <a:t> </a:t>
            </a:r>
            <a:r>
              <a:rPr lang="cs-CZ" dirty="0" err="1"/>
              <a:t>kollektive</a:t>
            </a:r>
            <a:r>
              <a:rPr lang="cs-CZ" dirty="0"/>
              <a:t> </a:t>
            </a:r>
            <a:r>
              <a:rPr lang="cs-CZ" dirty="0" err="1"/>
              <a:t>Instanz</a:t>
            </a:r>
            <a:endParaRPr lang="cs-CZ" dirty="0"/>
          </a:p>
          <a:p>
            <a:pPr>
              <a:buNone/>
            </a:pPr>
            <a:r>
              <a:rPr lang="cs-CZ" dirty="0"/>
              <a:t>Es </a:t>
            </a:r>
            <a:r>
              <a:rPr lang="cs-CZ" dirty="0" err="1"/>
              <a:t>geht</a:t>
            </a:r>
            <a:r>
              <a:rPr lang="cs-CZ" dirty="0"/>
              <a:t> </a:t>
            </a:r>
            <a:r>
              <a:rPr lang="cs-CZ" dirty="0" err="1"/>
              <a:t>eigentlich</a:t>
            </a:r>
            <a:r>
              <a:rPr lang="cs-CZ" dirty="0"/>
              <a:t> um </a:t>
            </a:r>
            <a:r>
              <a:rPr lang="cs-CZ" dirty="0" err="1"/>
              <a:t>das</a:t>
            </a:r>
            <a:r>
              <a:rPr lang="cs-CZ" dirty="0"/>
              <a:t> </a:t>
            </a:r>
            <a:r>
              <a:rPr lang="cs-CZ" spc="300" dirty="0" err="1"/>
              <a:t>Verhältnis</a:t>
            </a:r>
            <a:r>
              <a:rPr lang="cs-CZ" spc="300" dirty="0"/>
              <a:t> </a:t>
            </a:r>
            <a:r>
              <a:rPr lang="cs-CZ" spc="300" dirty="0" err="1"/>
              <a:t>zwischen</a:t>
            </a:r>
            <a:r>
              <a:rPr lang="cs-CZ" spc="300" dirty="0"/>
              <a:t> der </a:t>
            </a:r>
            <a:r>
              <a:rPr lang="cs-CZ" spc="300" dirty="0" err="1"/>
              <a:t>Sprache</a:t>
            </a:r>
            <a:r>
              <a:rPr lang="cs-CZ" spc="300" dirty="0"/>
              <a:t> </a:t>
            </a:r>
            <a:r>
              <a:rPr lang="cs-CZ" spc="300" dirty="0" err="1"/>
              <a:t>und</a:t>
            </a:r>
            <a:r>
              <a:rPr lang="cs-CZ" spc="300" dirty="0"/>
              <a:t> der </a:t>
            </a:r>
            <a:r>
              <a:rPr lang="cs-CZ" spc="300" dirty="0" err="1"/>
              <a:t>Macht</a:t>
            </a:r>
            <a:endParaRPr lang="cs-CZ" spc="300" dirty="0"/>
          </a:p>
        </p:txBody>
      </p:sp>
    </p:spTree>
    <p:extLst>
      <p:ext uri="{BB962C8B-B14F-4D97-AF65-F5344CB8AC3E}">
        <p14:creationId xmlns:p14="http://schemas.microsoft.com/office/powerpoint/2010/main" val="260913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Kafka </a:t>
            </a:r>
            <a:r>
              <a:rPr lang="cs-CZ" dirty="0" err="1"/>
              <a:t>und</a:t>
            </a:r>
            <a:r>
              <a:rPr lang="cs-CZ" dirty="0"/>
              <a:t> </a:t>
            </a:r>
            <a:r>
              <a:rPr lang="cs-CZ" dirty="0" err="1"/>
              <a:t>seine</a:t>
            </a:r>
            <a:r>
              <a:rPr lang="cs-CZ" dirty="0"/>
              <a:t> </a:t>
            </a:r>
            <a:r>
              <a:rPr lang="cs-CZ" dirty="0" err="1"/>
              <a:t>Freunde</a:t>
            </a:r>
            <a:r>
              <a:rPr lang="cs-CZ" dirty="0"/>
              <a:t> </a:t>
            </a:r>
            <a:r>
              <a:rPr lang="cs-CZ" dirty="0" err="1"/>
              <a:t>im</a:t>
            </a:r>
            <a:r>
              <a:rPr lang="cs-CZ" dirty="0"/>
              <a:t> </a:t>
            </a:r>
            <a:r>
              <a:rPr lang="cs-CZ" dirty="0" err="1"/>
              <a:t>Prager</a:t>
            </a:r>
            <a:r>
              <a:rPr lang="cs-CZ" dirty="0"/>
              <a:t> </a:t>
            </a:r>
            <a:r>
              <a:rPr lang="cs-CZ" dirty="0" err="1"/>
              <a:t>Kulturleben</a:t>
            </a:r>
            <a:endParaRPr lang="cs-CZ" dirty="0"/>
          </a:p>
        </p:txBody>
      </p:sp>
      <p:sp>
        <p:nvSpPr>
          <p:cNvPr id="3" name="Zástupný symbol pro obsah 2"/>
          <p:cNvSpPr>
            <a:spLocks noGrp="1"/>
          </p:cNvSpPr>
          <p:nvPr>
            <p:ph idx="1"/>
          </p:nvPr>
        </p:nvSpPr>
        <p:spPr/>
        <p:txBody>
          <a:bodyPr/>
          <a:lstStyle/>
          <a:p>
            <a:r>
              <a:rPr lang="cs-CZ" sz="2400" dirty="0" err="1"/>
              <a:t>die</a:t>
            </a:r>
            <a:r>
              <a:rPr lang="cs-CZ" sz="2400" dirty="0"/>
              <a:t> </a:t>
            </a:r>
            <a:r>
              <a:rPr lang="cs-CZ" sz="2400" dirty="0" err="1"/>
              <a:t>Väter</a:t>
            </a:r>
            <a:r>
              <a:rPr lang="cs-CZ" sz="2400" dirty="0"/>
              <a:t> </a:t>
            </a:r>
            <a:r>
              <a:rPr lang="cs-CZ" sz="2400" dirty="0" err="1"/>
              <a:t>von</a:t>
            </a:r>
            <a:r>
              <a:rPr lang="cs-CZ" sz="2400" dirty="0"/>
              <a:t> Kafka, Brod, </a:t>
            </a:r>
            <a:r>
              <a:rPr lang="cs-CZ" sz="2400" dirty="0" err="1"/>
              <a:t>Werfel</a:t>
            </a:r>
            <a:r>
              <a:rPr lang="cs-CZ" sz="2400" dirty="0"/>
              <a:t> oder </a:t>
            </a:r>
            <a:r>
              <a:rPr lang="cs-CZ" sz="2400" dirty="0" err="1"/>
              <a:t>Willy</a:t>
            </a:r>
            <a:r>
              <a:rPr lang="cs-CZ" sz="2400" dirty="0"/>
              <a:t> </a:t>
            </a:r>
            <a:r>
              <a:rPr lang="cs-CZ" sz="2400" dirty="0" err="1"/>
              <a:t>Haas</a:t>
            </a:r>
            <a:r>
              <a:rPr lang="cs-CZ" sz="2400" dirty="0"/>
              <a:t> </a:t>
            </a:r>
            <a:r>
              <a:rPr lang="cs-CZ" sz="2400" dirty="0" err="1"/>
              <a:t>waren</a:t>
            </a:r>
            <a:r>
              <a:rPr lang="cs-CZ" sz="2400" dirty="0"/>
              <a:t> </a:t>
            </a:r>
            <a:r>
              <a:rPr lang="cs-CZ" sz="2400" dirty="0" err="1"/>
              <a:t>Mitglieder</a:t>
            </a:r>
            <a:r>
              <a:rPr lang="cs-CZ" sz="2400" dirty="0"/>
              <a:t> des 1895 </a:t>
            </a:r>
            <a:r>
              <a:rPr lang="cs-CZ" sz="2400" dirty="0" err="1"/>
              <a:t>gegründeten</a:t>
            </a:r>
            <a:r>
              <a:rPr lang="cs-CZ" sz="2400" dirty="0"/>
              <a:t> </a:t>
            </a:r>
            <a:r>
              <a:rPr lang="de-DE" sz="2400" i="1" dirty="0" err="1"/>
              <a:t>Centralverein</a:t>
            </a:r>
            <a:r>
              <a:rPr lang="cs-CZ" sz="2400" i="1" dirty="0"/>
              <a:t>s</a:t>
            </a:r>
            <a:r>
              <a:rPr lang="de-DE" sz="2400" i="1" dirty="0"/>
              <a:t> deutscher Staatsbürger jüdischen Glaubens</a:t>
            </a:r>
            <a:r>
              <a:rPr lang="cs-CZ" sz="2400" dirty="0"/>
              <a:t>, </a:t>
            </a:r>
            <a:r>
              <a:rPr lang="cs-CZ" sz="2400" dirty="0" err="1"/>
              <a:t>ihre</a:t>
            </a:r>
            <a:r>
              <a:rPr lang="cs-CZ" sz="2400" dirty="0"/>
              <a:t> </a:t>
            </a:r>
            <a:r>
              <a:rPr lang="cs-CZ" sz="2400" dirty="0" err="1"/>
              <a:t>Söhne</a:t>
            </a:r>
            <a:r>
              <a:rPr lang="cs-CZ" sz="2400" dirty="0"/>
              <a:t> </a:t>
            </a:r>
            <a:r>
              <a:rPr lang="cs-CZ" sz="2400" dirty="0" err="1"/>
              <a:t>dann</a:t>
            </a:r>
            <a:r>
              <a:rPr lang="cs-CZ" sz="2400" dirty="0"/>
              <a:t> des</a:t>
            </a:r>
            <a:r>
              <a:rPr lang="de-DE" sz="2400" i="1" dirty="0"/>
              <a:t>Verein</a:t>
            </a:r>
            <a:r>
              <a:rPr lang="cs-CZ" sz="2400" i="1" dirty="0"/>
              <a:t>s</a:t>
            </a:r>
            <a:r>
              <a:rPr lang="de-DE" sz="2400" i="1" dirty="0"/>
              <a:t> jüdischer Hochschüler Bar-</a:t>
            </a:r>
            <a:r>
              <a:rPr lang="de-DE" sz="2400" i="1" dirty="0" err="1"/>
              <a:t>Kochba</a:t>
            </a:r>
            <a:r>
              <a:rPr lang="de-DE" sz="2400" i="1" dirty="0"/>
              <a:t> in Prag</a:t>
            </a:r>
            <a:r>
              <a:rPr lang="cs-CZ" sz="2400" dirty="0"/>
              <a:t>, der </a:t>
            </a:r>
            <a:r>
              <a:rPr lang="cs-CZ" sz="2400" dirty="0" err="1"/>
              <a:t>auch</a:t>
            </a:r>
            <a:r>
              <a:rPr lang="cs-CZ" sz="2400" dirty="0"/>
              <a:t> </a:t>
            </a:r>
            <a:r>
              <a:rPr lang="cs-CZ" sz="2400" dirty="0" err="1"/>
              <a:t>verschiedene</a:t>
            </a:r>
            <a:r>
              <a:rPr lang="cs-CZ" sz="2400" dirty="0"/>
              <a:t> </a:t>
            </a:r>
            <a:r>
              <a:rPr lang="cs-CZ" sz="2400" dirty="0" err="1"/>
              <a:t>Vorlesungen</a:t>
            </a:r>
            <a:r>
              <a:rPr lang="cs-CZ" sz="2400" dirty="0"/>
              <a:t> (</a:t>
            </a:r>
            <a:r>
              <a:rPr lang="cs-CZ" sz="2400" dirty="0" err="1"/>
              <a:t>wie</a:t>
            </a:r>
            <a:r>
              <a:rPr lang="cs-CZ" sz="2400" dirty="0"/>
              <a:t> z. B. jene von Martin </a:t>
            </a:r>
            <a:r>
              <a:rPr lang="cs-CZ" sz="2400" dirty="0" err="1"/>
              <a:t>Buber</a:t>
            </a:r>
            <a:r>
              <a:rPr lang="cs-CZ" sz="2400" dirty="0"/>
              <a:t>) oder </a:t>
            </a:r>
            <a:r>
              <a:rPr lang="cs-CZ" sz="2400" dirty="0" err="1"/>
              <a:t>auch</a:t>
            </a:r>
            <a:r>
              <a:rPr lang="cs-CZ" sz="2400" dirty="0"/>
              <a:t> </a:t>
            </a:r>
            <a:r>
              <a:rPr lang="cs-CZ" sz="2400" dirty="0" err="1"/>
              <a:t>kulturelle</a:t>
            </a:r>
            <a:r>
              <a:rPr lang="cs-CZ" sz="2400" dirty="0"/>
              <a:t> </a:t>
            </a:r>
            <a:r>
              <a:rPr lang="cs-CZ" sz="2400" dirty="0" err="1"/>
              <a:t>Veranstaltungen</a:t>
            </a:r>
            <a:r>
              <a:rPr lang="cs-CZ" sz="2400" dirty="0"/>
              <a:t> </a:t>
            </a:r>
            <a:r>
              <a:rPr lang="cs-CZ" sz="2400" dirty="0" err="1"/>
              <a:t>organisierte</a:t>
            </a:r>
            <a:r>
              <a:rPr lang="cs-CZ" sz="2400" dirty="0"/>
              <a:t>.</a:t>
            </a:r>
          </a:p>
          <a:p>
            <a:r>
              <a:rPr lang="cs-CZ" sz="2400" dirty="0"/>
              <a:t>1893 </a:t>
            </a:r>
            <a:r>
              <a:rPr lang="cs-CZ" sz="2400" dirty="0" err="1"/>
              <a:t>entstand</a:t>
            </a:r>
            <a:r>
              <a:rPr lang="cs-CZ" sz="2400" dirty="0"/>
              <a:t> </a:t>
            </a:r>
            <a:r>
              <a:rPr lang="cs-CZ" sz="2400" dirty="0" err="1"/>
              <a:t>Prager</a:t>
            </a:r>
            <a:r>
              <a:rPr lang="cs-CZ" sz="2400" dirty="0"/>
              <a:t> Loge der </a:t>
            </a:r>
            <a:r>
              <a:rPr lang="cs-CZ" sz="2400" dirty="0" err="1"/>
              <a:t>Organisation</a:t>
            </a:r>
            <a:r>
              <a:rPr lang="cs-CZ" sz="2400" dirty="0"/>
              <a:t> </a:t>
            </a:r>
            <a:r>
              <a:rPr lang="cs-CZ" sz="2400" dirty="0" err="1"/>
              <a:t>B'nai</a:t>
            </a:r>
            <a:r>
              <a:rPr lang="cs-CZ" sz="2400" dirty="0"/>
              <a:t> </a:t>
            </a:r>
            <a:r>
              <a:rPr lang="cs-CZ" sz="2400" dirty="0" err="1"/>
              <a:t>B'rith</a:t>
            </a:r>
            <a:r>
              <a:rPr lang="cs-CZ" sz="2400" dirty="0"/>
              <a:t> </a:t>
            </a:r>
            <a:r>
              <a:rPr lang="cs-CZ" sz="2400" dirty="0" err="1"/>
              <a:t>und</a:t>
            </a:r>
            <a:r>
              <a:rPr lang="cs-CZ" sz="2400" dirty="0"/>
              <a:t> </a:t>
            </a:r>
            <a:r>
              <a:rPr lang="cs-CZ" sz="2400" dirty="0" err="1"/>
              <a:t>auch</a:t>
            </a:r>
            <a:r>
              <a:rPr lang="cs-CZ" sz="2400" dirty="0"/>
              <a:t> </a:t>
            </a:r>
            <a:r>
              <a:rPr lang="cs-CZ" sz="2400" dirty="0" err="1"/>
              <a:t>das</a:t>
            </a:r>
            <a:r>
              <a:rPr lang="cs-CZ" sz="2400" dirty="0"/>
              <a:t> Herder-</a:t>
            </a:r>
            <a:r>
              <a:rPr lang="cs-CZ" sz="2400" dirty="0" err="1"/>
              <a:t>Verein</a:t>
            </a:r>
            <a:endParaRPr lang="cs-CZ" sz="2400" dirty="0"/>
          </a:p>
          <a:p>
            <a:r>
              <a:rPr lang="cs-CZ" sz="2400" dirty="0"/>
              <a:t>Café </a:t>
            </a:r>
            <a:r>
              <a:rPr lang="cs-CZ" sz="2400" dirty="0" err="1"/>
              <a:t>Arco</a:t>
            </a:r>
            <a:r>
              <a:rPr lang="cs-CZ" sz="2400" dirty="0"/>
              <a:t> </a:t>
            </a:r>
            <a:r>
              <a:rPr lang="cs-CZ" sz="2400" dirty="0" err="1"/>
              <a:t>als</a:t>
            </a:r>
            <a:r>
              <a:rPr lang="cs-CZ" sz="2400" dirty="0"/>
              <a:t> </a:t>
            </a:r>
            <a:r>
              <a:rPr lang="cs-CZ" sz="2400" dirty="0" err="1"/>
              <a:t>ihre</a:t>
            </a:r>
            <a:r>
              <a:rPr lang="cs-CZ" sz="2400" dirty="0"/>
              <a:t> </a:t>
            </a:r>
            <a:r>
              <a:rPr lang="cs-CZ" sz="2400" dirty="0" err="1"/>
              <a:t>Hauptbasis</a:t>
            </a:r>
            <a:endParaRPr lang="cs-CZ" sz="2400" dirty="0"/>
          </a:p>
          <a:p>
            <a:endParaRPr lang="cs-CZ" dirty="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39762"/>
            <a:ext cx="8003232" cy="940966"/>
          </a:xfrm>
        </p:spPr>
        <p:txBody>
          <a:bodyPr/>
          <a:lstStyle/>
          <a:p>
            <a:r>
              <a:rPr lang="cs-CZ" dirty="0" err="1"/>
              <a:t>Willy</a:t>
            </a:r>
            <a:r>
              <a:rPr lang="cs-CZ" dirty="0"/>
              <a:t> </a:t>
            </a:r>
            <a:r>
              <a:rPr lang="cs-CZ" dirty="0" err="1"/>
              <a:t>Haas</a:t>
            </a:r>
            <a:r>
              <a:rPr lang="cs-CZ" dirty="0"/>
              <a:t> </a:t>
            </a:r>
            <a:r>
              <a:rPr lang="cs-CZ" dirty="0" err="1"/>
              <a:t>über</a:t>
            </a:r>
            <a:r>
              <a:rPr lang="cs-CZ" dirty="0"/>
              <a:t> </a:t>
            </a:r>
            <a:r>
              <a:rPr lang="cs-CZ" dirty="0" err="1"/>
              <a:t>die</a:t>
            </a:r>
            <a:r>
              <a:rPr lang="cs-CZ" dirty="0"/>
              <a:t> </a:t>
            </a:r>
            <a:r>
              <a:rPr lang="cs-CZ" dirty="0" err="1"/>
              <a:t>Herder</a:t>
            </a:r>
            <a:r>
              <a:rPr lang="cs-CZ" dirty="0"/>
              <a:t>-</a:t>
            </a:r>
            <a:r>
              <a:rPr lang="cs-CZ" dirty="0" err="1"/>
              <a:t>Blätter</a:t>
            </a:r>
            <a:endParaRPr lang="cs-CZ"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060" y="1196752"/>
            <a:ext cx="8820939" cy="451078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Herder</a:t>
            </a:r>
            <a:r>
              <a:rPr lang="cs-CZ" dirty="0"/>
              <a:t>-</a:t>
            </a:r>
            <a:r>
              <a:rPr lang="cs-CZ" dirty="0" err="1"/>
              <a:t>Blätter</a:t>
            </a:r>
            <a:endParaRPr lang="cs-CZ"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484784"/>
            <a:ext cx="8229600" cy="128806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2708920"/>
            <a:ext cx="9001000" cy="168588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C214F7-85C4-4C33-9588-F0A73AA7B827}"/>
              </a:ext>
            </a:extLst>
          </p:cNvPr>
          <p:cNvSpPr>
            <a:spLocks noGrp="1"/>
          </p:cNvSpPr>
          <p:nvPr>
            <p:ph type="title"/>
          </p:nvPr>
        </p:nvSpPr>
        <p:spPr/>
        <p:txBody>
          <a:bodyPr/>
          <a:lstStyle/>
          <a:p>
            <a:r>
              <a:rPr lang="cs-CZ" dirty="0"/>
              <a:t>Herder</a:t>
            </a:r>
          </a:p>
        </p:txBody>
      </p:sp>
      <p:sp>
        <p:nvSpPr>
          <p:cNvPr id="3" name="Zástupný obsah 2">
            <a:extLst>
              <a:ext uri="{FF2B5EF4-FFF2-40B4-BE49-F238E27FC236}">
                <a16:creationId xmlns:a16="http://schemas.microsoft.com/office/drawing/2014/main" id="{C97ED8E2-9851-4D5E-98F2-1C1806BBA671}"/>
              </a:ext>
            </a:extLst>
          </p:cNvPr>
          <p:cNvSpPr>
            <a:spLocks noGrp="1"/>
          </p:cNvSpPr>
          <p:nvPr>
            <p:ph idx="1"/>
          </p:nvPr>
        </p:nvSpPr>
        <p:spPr/>
        <p:txBody>
          <a:bodyPr>
            <a:normAutofit fontScale="55000" lnSpcReduction="20000"/>
          </a:bodyPr>
          <a:lstStyle/>
          <a:p>
            <a:r>
              <a:rPr lang="de-DE" dirty="0"/>
              <a:t>Menschheitsgeschichte als die vernunftgeleitete Fortsetzung der Naturgeschichte: So, wie die Organisationsweise eines Lebewesens zugleich durch seine organische Kraft und seine Umwelt bestimmt ist, muss die </a:t>
            </a:r>
            <a:r>
              <a:rPr lang="de-DE" b="1" dirty="0"/>
              <a:t>kulturelle Entwicklung eines Volkes</a:t>
            </a:r>
            <a:r>
              <a:rPr lang="de-DE" dirty="0"/>
              <a:t>, wenn sie gelingen soll, zugleich bestimmt sein durch den ‚Charakter‘ oder ‚</a:t>
            </a:r>
            <a:r>
              <a:rPr lang="de-DE" b="1" dirty="0"/>
              <a:t>Genius eines Volks</a:t>
            </a:r>
            <a:r>
              <a:rPr lang="de-DE" dirty="0"/>
              <a:t>‘ und durch die </a:t>
            </a:r>
            <a:r>
              <a:rPr lang="de-DE" b="1" dirty="0"/>
              <a:t>physischen Bedingungen </a:t>
            </a:r>
            <a:r>
              <a:rPr lang="de-DE" dirty="0"/>
              <a:t>(‚</a:t>
            </a:r>
            <a:r>
              <a:rPr lang="de-DE" b="1" dirty="0" err="1"/>
              <a:t>Clima</a:t>
            </a:r>
            <a:r>
              <a:rPr lang="de-DE" dirty="0"/>
              <a:t>‘) des ‚Landes‘ oder ‚Erdstrichs‘, in dem es lebt. Diese beiden Determinanten beeinflussen sich wechselseitig: das jeweilige ‚</a:t>
            </a:r>
            <a:r>
              <a:rPr lang="de-DE" dirty="0" err="1"/>
              <a:t>Clima</a:t>
            </a:r>
            <a:r>
              <a:rPr lang="de-DE" dirty="0"/>
              <a:t>‘ prägt die Sinnlichkeit und Denkart des Volkes, das Volk prägt sein Land, indem es dieses zweckmäßig gestaltet, d. h. kultiviert. </a:t>
            </a:r>
            <a:r>
              <a:rPr lang="de-DE" b="1" dirty="0"/>
              <a:t>Im Laufe ihrer Geschichte bildet so jede Kultur eine organische, Mensch und Natur umgreifende Einheit, die einzigartig ist, weil jedes Volk besondere Anlagen hat und jedes Land spezifische Anpassungen erfordert bzw. Nutzungsmöglichkeiten bietet</a:t>
            </a:r>
            <a:r>
              <a:rPr lang="de-DE" dirty="0"/>
              <a:t>. […] Auf der Erde entsteht so </a:t>
            </a:r>
            <a:r>
              <a:rPr lang="de-DE" b="1" dirty="0"/>
              <a:t>eine Vielfalt einzigartiger, inkommensurabler, gleichberechtigter Formen von Kultur </a:t>
            </a:r>
            <a:r>
              <a:rPr lang="de-DE" dirty="0"/>
              <a:t>und eben darin besteht, so betont Herder gegen die aufklärerische Idee einer Universalgeschichte, das Ziel der Menschheitsgeschichte; ‚zur Vollkommenheit der menschlichen Natur gehört, </a:t>
            </a:r>
            <a:r>
              <a:rPr lang="de-DE" dirty="0" err="1"/>
              <a:t>daß</a:t>
            </a:r>
            <a:r>
              <a:rPr lang="de-DE" dirty="0"/>
              <a:t> sie unter jedem Himmel, nach jeder Zeit und Lebensweise sich neu organisiere und gestalte‘</a:t>
            </a:r>
            <a:r>
              <a:rPr lang="de-DE" baseline="30000" dirty="0"/>
              <a:t>[10]</a:t>
            </a:r>
            <a:r>
              <a:rPr lang="de-DE" dirty="0"/>
              <a:t> […] Eine Vielfalt von Landschaften mit Eigenart ist der räumlich-materielle Aspekt dieser kulturellen Vielfalt.“</a:t>
            </a:r>
            <a:r>
              <a:rPr lang="de-DE" baseline="30000" dirty="0"/>
              <a:t>[</a:t>
            </a:r>
            <a:endParaRPr lang="cs-CZ" dirty="0"/>
          </a:p>
        </p:txBody>
      </p:sp>
    </p:spTree>
    <p:extLst>
      <p:ext uri="{BB962C8B-B14F-4D97-AF65-F5344CB8AC3E}">
        <p14:creationId xmlns:p14="http://schemas.microsoft.com/office/powerpoint/2010/main" val="218269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Kafkas</a:t>
            </a:r>
            <a:r>
              <a:rPr lang="cs-CZ" dirty="0"/>
              <a:t> </a:t>
            </a:r>
            <a:r>
              <a:rPr lang="cs-CZ" dirty="0" err="1"/>
              <a:t>Erzählung</a:t>
            </a:r>
            <a:r>
              <a:rPr lang="cs-CZ" dirty="0"/>
              <a:t> Die </a:t>
            </a:r>
            <a:r>
              <a:rPr lang="cs-CZ" dirty="0" err="1"/>
              <a:t>Verwandlung</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de-DE" dirty="0"/>
              <a:t>psychoanalytisch: </a:t>
            </a:r>
            <a:endParaRPr lang="cs-CZ" dirty="0"/>
          </a:p>
          <a:p>
            <a:r>
              <a:rPr lang="de-DE" dirty="0"/>
              <a:t>Verdrängung des Geschehenen – versucht weiter zu leben als ob er Mensch wäre</a:t>
            </a:r>
            <a:endParaRPr lang="cs-CZ" dirty="0"/>
          </a:p>
          <a:p>
            <a:r>
              <a:rPr lang="de-DE" dirty="0"/>
              <a:t>Beziehung zur Schwester – sie ist es, die sich tatsächlich verändert</a:t>
            </a:r>
            <a:endParaRPr lang="cs-CZ" dirty="0"/>
          </a:p>
          <a:p>
            <a:r>
              <a:rPr lang="de-DE" dirty="0"/>
              <a:t>Rolle des Vaters? der Vorgesetzten?</a:t>
            </a:r>
            <a:endParaRPr lang="cs-CZ" dirty="0"/>
          </a:p>
          <a:p>
            <a:r>
              <a:rPr lang="de-DE" dirty="0"/>
              <a:t>Am Ende: Anerkennung Gregors als Tier, Nichtmensch</a:t>
            </a:r>
            <a:endParaRPr lang="cs-CZ" dirty="0"/>
          </a:p>
          <a:p>
            <a:r>
              <a:rPr lang="de-DE" dirty="0" err="1"/>
              <a:t>Samsa</a:t>
            </a:r>
            <a:r>
              <a:rPr lang="de-DE" dirty="0"/>
              <a:t> – </a:t>
            </a:r>
            <a:r>
              <a:rPr lang="de-DE" dirty="0" err="1"/>
              <a:t>sám</a:t>
            </a:r>
            <a:r>
              <a:rPr lang="de-DE" dirty="0"/>
              <a:t> </a:t>
            </a:r>
            <a:r>
              <a:rPr lang="de-DE" dirty="0" err="1"/>
              <a:t>jsa</a:t>
            </a:r>
            <a:endParaRPr lang="cs-CZ" dirty="0"/>
          </a:p>
          <a:p>
            <a:r>
              <a:rPr lang="de-DE" dirty="0"/>
              <a:t>Allmähliches</a:t>
            </a:r>
            <a:r>
              <a:rPr lang="cs-CZ" dirty="0"/>
              <a:t> </a:t>
            </a:r>
            <a:r>
              <a:rPr lang="de-DE" dirty="0"/>
              <a:t>Selbstverschwinden</a:t>
            </a:r>
            <a:endParaRPr lang="cs-CZ" dirty="0"/>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1163</Words>
  <Application>Microsoft Office PowerPoint</Application>
  <PresentationFormat>Předvádění na obrazovce (4:3)</PresentationFormat>
  <Paragraphs>64</Paragraphs>
  <Slides>16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16</vt:i4>
      </vt:variant>
    </vt:vector>
  </HeadingPairs>
  <TitlesOfParts>
    <vt:vector size="19" baseType="lpstr">
      <vt:lpstr>Arial</vt:lpstr>
      <vt:lpstr>Calibri</vt:lpstr>
      <vt:lpstr>Motiv sady Office</vt:lpstr>
      <vt:lpstr>Prager deutsche Literatur 2019</vt:lpstr>
      <vt:lpstr>Franz Kafka (1883-1924)</vt:lpstr>
      <vt:lpstr>Kafkas Vermächtnis</vt:lpstr>
      <vt:lpstr>Deleuze/Guattari</vt:lpstr>
      <vt:lpstr>Kafka und seine Freunde im Prager Kulturleben</vt:lpstr>
      <vt:lpstr>Willy Haas über die Herder-Blätter</vt:lpstr>
      <vt:lpstr>Herder-Blätter</vt:lpstr>
      <vt:lpstr>Herder</vt:lpstr>
      <vt:lpstr>Kafkas Erzählung Die Verwandlung</vt:lpstr>
      <vt:lpstr>Rezeption von Kafkas Verwandlung</vt:lpstr>
      <vt:lpstr>Ich als Fiktion</vt:lpstr>
      <vt:lpstr>Ernst Mach – Subjekt und die Möglichkeit der Selbsterkennntnis</vt:lpstr>
      <vt:lpstr>Das Problem des Ich als das Problem der Relativität  jeder Beobachtung und so der Fragmentarität der empirischen Ich-Erkenntnis</vt:lpstr>
      <vt:lpstr>Ein Zeitgenosse – G. Benn: Cocain (1917)</vt:lpstr>
      <vt:lpstr>Kafka: Der Bau</vt:lpstr>
      <vt:lpstr>Lektüre für das nächste Seminar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PC</dc:creator>
  <cp:lastModifiedBy>Alena Zelená</cp:lastModifiedBy>
  <cp:revision>25</cp:revision>
  <dcterms:created xsi:type="dcterms:W3CDTF">2015-10-21T20:04:27Z</dcterms:created>
  <dcterms:modified xsi:type="dcterms:W3CDTF">2020-10-20T14:28:20Z</dcterms:modified>
</cp:coreProperties>
</file>