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4" r:id="rId3"/>
    <p:sldId id="346" r:id="rId4"/>
    <p:sldId id="345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47" r:id="rId13"/>
    <p:sldId id="360" r:id="rId14"/>
    <p:sldId id="361" r:id="rId15"/>
    <p:sldId id="355" r:id="rId16"/>
    <p:sldId id="362" r:id="rId17"/>
    <p:sldId id="363" r:id="rId18"/>
    <p:sldId id="364" r:id="rId19"/>
    <p:sldId id="365" r:id="rId20"/>
    <p:sldId id="324" r:id="rId21"/>
    <p:sldId id="341" r:id="rId22"/>
    <p:sldId id="325" r:id="rId23"/>
    <p:sldId id="339" r:id="rId24"/>
    <p:sldId id="340" r:id="rId25"/>
    <p:sldId id="342" r:id="rId26"/>
    <p:sldId id="331" r:id="rId27"/>
    <p:sldId id="359" r:id="rId28"/>
    <p:sldId id="35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22" autoAdjust="0"/>
  </p:normalViewPr>
  <p:slideViewPr>
    <p:cSldViewPr>
      <p:cViewPr varScale="1">
        <p:scale>
          <a:sx n="95" d="100"/>
          <a:sy n="95" d="100"/>
        </p:scale>
        <p:origin x="-9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FSV-UK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68E40C1-E27C-4432-A693-B9EF115BDD8E}" type="datetime1">
              <a:rPr lang="en-US"/>
              <a:pPr/>
              <a:t>11/14/2023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Soutěžní výhody ČR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2A26B12-3BF5-4928-BAE6-65D731A2A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F1BC8FD-B06A-4520-873C-CE0DFA7E94C6}" type="datetime1">
              <a:rPr lang="en-US"/>
              <a:pPr/>
              <a:t>11/14/2023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E6BFEF4-2080-4D63-AB5C-B1E735340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39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B468-8CFB-4430-9FAB-C0835125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A8C6-2D1E-4CBF-9770-7501CD669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8A3F-71A1-40E0-8A09-26C05BCDC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96ED-689E-4C3D-B2D8-4A64C6E17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E8C3-E8E6-4F68-A4F6-CD5D698D4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5F07-F608-4C35-A0FE-944324832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C2D39-D804-4416-A05D-7DFF50B54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F2FA-35ED-4FC9-A11E-087C18BAF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B5BA-2D95-46E7-9B6D-71353BAD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5F86-D0B2-4F1C-8426-38A79978B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BEA644-3AAB-419E-B9EC-82F47AEB7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D237B-C9A0-4338-A9CF-46E65B9403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riedrich_Haye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Friedrich_Hayek#cite_note-22" TargetMode="External"/><Relationship Id="rId4" Type="http://schemas.openxmlformats.org/officeDocument/2006/relationships/hyperlink" Target="https://en.wikipedia.org/wiki/The_Road_to_Serfd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rrogacy_laws_by_country" TargetMode="External"/><Relationship Id="rId2" Type="http://schemas.openxmlformats.org/officeDocument/2006/relationships/hyperlink" Target="https://en.wikipedia.org/wiki/Surrogacy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client=firefox-b-d&amp;q=Harvard+Justice+episode+5#fpstate=ive&amp;vld=cid:57673c5e,vid:8yT4RZy1t3s,st: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ivil_union" TargetMode="External"/><Relationship Id="rId2" Type="http://schemas.openxmlformats.org/officeDocument/2006/relationships/hyperlink" Target="https://en.wikipedia.org/wiki/Same-sex_marri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search?client=firefox-b-d&amp;q=Harvard+Justice+episode+12#fpstate=ive&amp;vld=cid:99f161d2,vid:EzD9P-9sj4M,st:0" TargetMode="External"/><Relationship Id="rId4" Type="http://schemas.openxmlformats.org/officeDocument/2006/relationships/hyperlink" Target="https://en.wikipedia.org/wiki/Recognition_of_same-sex_unions_in_the_Czech_Republi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riedrich_Haye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Legal_positivism" TargetMode="External"/><Relationship Id="rId4" Type="http://schemas.openxmlformats.org/officeDocument/2006/relationships/hyperlink" Target="https://en.wikipedia.org/wiki/Law,_Legislation_and_Libert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19672" y="188640"/>
            <a:ext cx="6399212" cy="7200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algn="ctr"/>
            <a:r>
              <a:rPr lang="cs-CZ" sz="8800" dirty="0" err="1" smtClean="0"/>
              <a:t>Family</a:t>
            </a:r>
            <a:r>
              <a:rPr lang="cs-CZ" sz="8800" dirty="0" smtClean="0"/>
              <a:t> </a:t>
            </a:r>
          </a:p>
          <a:p>
            <a:pPr algn="ctr"/>
            <a:r>
              <a:rPr lang="cs-CZ" sz="8800" dirty="0" err="1" smtClean="0"/>
              <a:t>Marriage</a:t>
            </a:r>
            <a:endParaRPr lang="cs-CZ" sz="8800" dirty="0" smtClean="0"/>
          </a:p>
          <a:p>
            <a:pPr algn="ctr"/>
            <a:r>
              <a:rPr lang="cs-CZ" sz="8800" dirty="0" err="1" smtClean="0"/>
              <a:t>Household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836613"/>
            <a:ext cx="8712968" cy="6553200"/>
          </a:xfrm>
        </p:spPr>
        <p:txBody>
          <a:bodyPr>
            <a:normAutofit/>
          </a:bodyPr>
          <a:lstStyle/>
          <a:p>
            <a:r>
              <a:rPr lang="en-US" sz="3200" dirty="0"/>
              <a:t>David Hume: The Treatise of Human Nature. Book </a:t>
            </a:r>
            <a:r>
              <a:rPr lang="en-US" sz="3200" dirty="0" smtClean="0"/>
              <a:t>3 </a:t>
            </a:r>
            <a:r>
              <a:rPr lang="en-US" sz="3200" dirty="0"/>
              <a:t>“Morals”, Part 2 “Justice and injustice”, from 1 to </a:t>
            </a:r>
            <a:r>
              <a:rPr lang="en-US" sz="3200" dirty="0" smtClean="0"/>
              <a:t>6</a:t>
            </a:r>
            <a:endParaRPr lang="cs-CZ" sz="3200" dirty="0" smtClean="0"/>
          </a:p>
          <a:p>
            <a:pPr algn="l"/>
            <a:r>
              <a:rPr lang="en-US" sz="3200" dirty="0"/>
              <a:t>Part </a:t>
            </a:r>
            <a:r>
              <a:rPr lang="cs-CZ" sz="3200" dirty="0"/>
              <a:t>2</a:t>
            </a:r>
            <a:r>
              <a:rPr lang="en-US" sz="3200" dirty="0" smtClean="0"/>
              <a:t>: </a:t>
            </a:r>
            <a:r>
              <a:rPr lang="cs-CZ" sz="3200" dirty="0" smtClean="0"/>
              <a:t>Justice and </a:t>
            </a:r>
            <a:r>
              <a:rPr lang="cs-CZ" sz="3200" dirty="0" err="1" smtClean="0"/>
              <a:t>injustice</a:t>
            </a:r>
            <a:endParaRPr lang="en-US" sz="3200" dirty="0"/>
          </a:p>
          <a:p>
            <a:pPr algn="l"/>
            <a:r>
              <a:rPr lang="en-US" sz="2000" dirty="0"/>
              <a:t>There is no better </a:t>
            </a:r>
            <a:r>
              <a:rPr lang="cs-CZ" sz="2000" dirty="0" smtClean="0"/>
              <a:t> </a:t>
            </a:r>
            <a:r>
              <a:rPr lang="en-US" sz="2000" dirty="0" smtClean="0"/>
              <a:t>rule </a:t>
            </a:r>
            <a:r>
              <a:rPr lang="en-US" sz="2000" dirty="0"/>
              <a:t>than the obvious one saying that what a person </a:t>
            </a:r>
            <a:r>
              <a:rPr lang="en-US" sz="2000" dirty="0" smtClean="0"/>
              <a:t>owns</a:t>
            </a:r>
            <a:r>
              <a:rPr lang="cs-CZ" sz="2000" dirty="0" smtClean="0"/>
              <a:t> </a:t>
            </a:r>
            <a:r>
              <a:rPr lang="en-US" sz="2000" dirty="0" smtClean="0"/>
              <a:t>will </a:t>
            </a:r>
            <a:r>
              <a:rPr lang="en-US" sz="2000" dirty="0"/>
              <a:t>never change except when that person consents to </a:t>
            </a:r>
            <a:r>
              <a:rPr lang="en-US" sz="2000" dirty="0" smtClean="0"/>
              <a:t>give</a:t>
            </a:r>
            <a:r>
              <a:rPr lang="cs-CZ" sz="2000" dirty="0" smtClean="0"/>
              <a:t> </a:t>
            </a:r>
            <a:r>
              <a:rPr lang="en-US" sz="2000" dirty="0" smtClean="0"/>
              <a:t>something </a:t>
            </a:r>
            <a:r>
              <a:rPr lang="en-US" sz="2000" dirty="0"/>
              <a:t>he owns to someone else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algn="l"/>
            <a:r>
              <a:rPr lang="en-US" sz="2000" dirty="0"/>
              <a:t>If someone is forced to make a certain promise, </a:t>
            </a:r>
            <a:r>
              <a:rPr lang="en-US" sz="2000" dirty="0" smtClean="0"/>
              <a:t>the</a:t>
            </a:r>
            <a:r>
              <a:rPr lang="cs-CZ" sz="2000" dirty="0" smtClean="0"/>
              <a:t> </a:t>
            </a:r>
            <a:r>
              <a:rPr lang="en-US" sz="2000" dirty="0" smtClean="0"/>
              <a:t>promise </a:t>
            </a:r>
            <a:r>
              <a:rPr lang="en-US" sz="2000" dirty="0"/>
              <a:t>isn’t binding—we’ll agree about that. </a:t>
            </a:r>
          </a:p>
        </p:txBody>
      </p:sp>
    </p:spTree>
    <p:extLst>
      <p:ext uri="{BB962C8B-B14F-4D97-AF65-F5344CB8AC3E}">
        <p14:creationId xmlns:p14="http://schemas.microsoft.com/office/powerpoint/2010/main" val="9068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836613"/>
            <a:ext cx="8712968" cy="6553200"/>
          </a:xfrm>
        </p:spPr>
        <p:txBody>
          <a:bodyPr>
            <a:normAutofit/>
          </a:bodyPr>
          <a:lstStyle/>
          <a:p>
            <a:r>
              <a:rPr lang="en-US" sz="3200" dirty="0"/>
              <a:t>David Hume: The Treatise of Human Nature. Book </a:t>
            </a:r>
            <a:r>
              <a:rPr lang="en-US" sz="3200" dirty="0" smtClean="0"/>
              <a:t>3 </a:t>
            </a:r>
            <a:r>
              <a:rPr lang="en-US" sz="3200" dirty="0"/>
              <a:t>“Morals”, Part 2 “Justice and injustice”, from 1 to </a:t>
            </a:r>
            <a:r>
              <a:rPr lang="en-US" sz="3200" dirty="0" smtClean="0"/>
              <a:t>6</a:t>
            </a:r>
            <a:endParaRPr lang="cs-CZ" sz="3200" dirty="0" smtClean="0"/>
          </a:p>
          <a:p>
            <a:pPr algn="l"/>
            <a:r>
              <a:rPr lang="en-US" sz="3200" dirty="0"/>
              <a:t>Part </a:t>
            </a:r>
            <a:r>
              <a:rPr lang="cs-CZ" sz="3200" dirty="0"/>
              <a:t>2</a:t>
            </a:r>
            <a:r>
              <a:rPr lang="en-US" sz="3200" dirty="0" smtClean="0"/>
              <a:t>: </a:t>
            </a:r>
            <a:r>
              <a:rPr lang="cs-CZ" sz="3200" dirty="0" smtClean="0"/>
              <a:t>Justice and </a:t>
            </a:r>
            <a:r>
              <a:rPr lang="cs-CZ" sz="3200" dirty="0" err="1" smtClean="0"/>
              <a:t>injustice</a:t>
            </a:r>
            <a:endParaRPr lang="en-US" sz="32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2000" dirty="0" err="1" smtClean="0"/>
              <a:t>There</a:t>
            </a:r>
            <a:r>
              <a:rPr lang="cs-CZ" sz="2000" dirty="0" smtClean="0"/>
              <a:t> are </a:t>
            </a:r>
            <a:r>
              <a:rPr lang="en-US" sz="2000" dirty="0" smtClean="0"/>
              <a:t>three </a:t>
            </a:r>
            <a:r>
              <a:rPr lang="en-US" sz="2000" dirty="0"/>
              <a:t>fundamental laws </a:t>
            </a:r>
            <a:r>
              <a:rPr lang="en-US" sz="2000" dirty="0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nature</a:t>
            </a:r>
            <a:r>
              <a:rPr lang="cs-CZ" sz="2000" dirty="0"/>
              <a:t>,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laws</a:t>
            </a:r>
            <a:r>
              <a:rPr lang="cs-CZ" sz="2000" dirty="0"/>
              <a:t> </a:t>
            </a:r>
            <a:r>
              <a:rPr lang="cs-CZ" sz="2000" dirty="0" err="1" smtClean="0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/>
              <a:t>stability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ownership</a:t>
            </a:r>
            <a:r>
              <a:rPr lang="cs-CZ" sz="2000" dirty="0" smtClean="0"/>
              <a:t>, </a:t>
            </a:r>
            <a:r>
              <a:rPr lang="en-US" sz="2000" dirty="0" smtClean="0"/>
              <a:t>its </a:t>
            </a:r>
            <a:r>
              <a:rPr lang="en-US" sz="2000" dirty="0"/>
              <a:t>transference by consent, </a:t>
            </a:r>
            <a:r>
              <a:rPr lang="en-US" sz="2000" dirty="0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/>
              <a:t>keeping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promises</a:t>
            </a:r>
            <a:r>
              <a:rPr lang="cs-CZ" sz="2000" dirty="0" smtClean="0"/>
              <a:t>. </a:t>
            </a:r>
            <a:r>
              <a:rPr lang="en-US" sz="2000" dirty="0" smtClean="0"/>
              <a:t>The </a:t>
            </a:r>
            <a:r>
              <a:rPr lang="en-US" sz="2000" dirty="0"/>
              <a:t>peace and security of human society entirely </a:t>
            </a:r>
            <a:r>
              <a:rPr lang="en-US" sz="2000" dirty="0" smtClean="0"/>
              <a:t>depend</a:t>
            </a:r>
            <a:r>
              <a:rPr lang="cs-CZ" sz="2000" dirty="0" smtClean="0"/>
              <a:t> </a:t>
            </a:r>
            <a:r>
              <a:rPr lang="en-US" sz="2000" dirty="0" smtClean="0"/>
              <a:t>on </a:t>
            </a:r>
            <a:r>
              <a:rPr lang="en-US" sz="2000" dirty="0"/>
              <a:t>strict obedience to •those three laws; there is no </a:t>
            </a:r>
            <a:r>
              <a:rPr lang="en-US" sz="2000" dirty="0" smtClean="0"/>
              <a:t>chance</a:t>
            </a:r>
            <a:r>
              <a:rPr lang="cs-CZ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establishing good relations among men when •they </a:t>
            </a:r>
            <a:r>
              <a:rPr lang="en-US" sz="2000" dirty="0" smtClean="0"/>
              <a:t>are</a:t>
            </a:r>
            <a:r>
              <a:rPr lang="cs-CZ" sz="2000" dirty="0" smtClean="0"/>
              <a:t> </a:t>
            </a:r>
            <a:r>
              <a:rPr lang="en-US" sz="2000" dirty="0" smtClean="0"/>
              <a:t>neglected</a:t>
            </a:r>
            <a:r>
              <a:rPr lang="en-US" sz="2000" dirty="0"/>
              <a:t>. Society is absolutely necessary for the </a:t>
            </a:r>
            <a:r>
              <a:rPr lang="en-US" sz="2000" dirty="0" smtClean="0"/>
              <a:t>well-being</a:t>
            </a:r>
            <a:r>
              <a:rPr lang="cs-CZ" sz="2000" dirty="0" smtClean="0"/>
              <a:t> </a:t>
            </a:r>
            <a:r>
              <a:rPr lang="en-US" sz="2000" dirty="0" smtClean="0"/>
              <a:t>of men,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these laws are equally necessary for the </a:t>
            </a:r>
            <a:r>
              <a:rPr lang="en-US" sz="2000" dirty="0" smtClean="0"/>
              <a:t>support</a:t>
            </a:r>
            <a:r>
              <a:rPr lang="cs-CZ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society. Although </a:t>
            </a:r>
            <a:r>
              <a:rPr lang="en-US" sz="2000" dirty="0" smtClean="0"/>
              <a:t>they</a:t>
            </a:r>
            <a:r>
              <a:rPr lang="cs-CZ" sz="2000" dirty="0" smtClean="0"/>
              <a:t> </a:t>
            </a:r>
            <a:r>
              <a:rPr lang="en-US" sz="2000" dirty="0" smtClean="0"/>
              <a:t>restrain </a:t>
            </a:r>
            <a:r>
              <a:rPr lang="en-US" sz="2000" dirty="0"/>
              <a:t>the passions of </a:t>
            </a:r>
            <a:r>
              <a:rPr lang="en-US" sz="2000" dirty="0" smtClean="0"/>
              <a:t>men,</a:t>
            </a:r>
            <a:r>
              <a:rPr lang="cs-CZ" sz="2000" dirty="0" smtClean="0"/>
              <a:t> </a:t>
            </a:r>
            <a:r>
              <a:rPr lang="en-US" sz="2000" dirty="0" smtClean="0"/>
              <a:t>they </a:t>
            </a:r>
            <a:r>
              <a:rPr lang="en-US" sz="2000" dirty="0"/>
              <a:t>are the real offspring of •those </a:t>
            </a:r>
            <a:r>
              <a:rPr lang="en-US" sz="2000" dirty="0" smtClean="0"/>
              <a:t>passions</a:t>
            </a:r>
            <a:r>
              <a:rPr lang="cs-CZ" sz="2000" dirty="0" smtClean="0"/>
              <a:t> </a:t>
            </a:r>
            <a:r>
              <a:rPr lang="en-US" sz="2000" dirty="0" smtClean="0"/>
              <a:t>they</a:t>
            </a:r>
            <a:r>
              <a:rPr lang="cs-CZ" sz="2000" dirty="0" smtClean="0"/>
              <a:t>,</a:t>
            </a:r>
            <a:r>
              <a:rPr lang="en-US" sz="2000" dirty="0" smtClean="0"/>
              <a:t> are</a:t>
            </a:r>
            <a:r>
              <a:rPr lang="cs-CZ" sz="2000" dirty="0" smtClean="0"/>
              <a:t> </a:t>
            </a:r>
            <a:r>
              <a:rPr lang="en-US" sz="2000" dirty="0" smtClean="0"/>
              <a:t>just </a:t>
            </a:r>
            <a:r>
              <a:rPr lang="en-US" sz="2000" dirty="0"/>
              <a:t>a more artful and more refined way of satisfying •them.</a:t>
            </a:r>
          </a:p>
        </p:txBody>
      </p:sp>
    </p:spTree>
    <p:extLst>
      <p:ext uri="{BB962C8B-B14F-4D97-AF65-F5344CB8AC3E}">
        <p14:creationId xmlns:p14="http://schemas.microsoft.com/office/powerpoint/2010/main" val="22521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9"/>
            <a:ext cx="8713093" cy="64881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4426" y="836712"/>
            <a:ext cx="9036496" cy="59047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/>
              <a:t>Immanuel Kant: Toward Perpetual </a:t>
            </a:r>
            <a:r>
              <a:rPr lang="en-US" sz="3200" dirty="0" smtClean="0"/>
              <a:t>Peace</a:t>
            </a:r>
            <a:endParaRPr lang="cs-CZ" sz="3200" dirty="0" smtClean="0"/>
          </a:p>
          <a:p>
            <a:pPr algn="l"/>
            <a:r>
              <a:rPr lang="en-US" sz="2800" b="1" dirty="0"/>
              <a:t>Section I: Preliminary articles for perpetual peace among states </a:t>
            </a:r>
          </a:p>
          <a:p>
            <a:pPr algn="l"/>
            <a:r>
              <a:rPr lang="en-US" sz="2800" dirty="0"/>
              <a:t>1. ‘No peace treaty is valid if it was made with mental reservations that could lead to a future war.’ </a:t>
            </a:r>
          </a:p>
          <a:p>
            <a:pPr algn="l"/>
            <a:r>
              <a:rPr lang="en-US" sz="2800" dirty="0"/>
              <a:t>2: ‘No independent states, large or small, are to come under the dominion of another state by inheritance, </a:t>
            </a:r>
            <a:r>
              <a:rPr lang="en-US" sz="2800" dirty="0" smtClean="0"/>
              <a:t>exchange,</a:t>
            </a:r>
            <a:r>
              <a:rPr lang="cs-CZ" sz="2800" dirty="0" smtClean="0"/>
              <a:t> </a:t>
            </a:r>
            <a:r>
              <a:rPr lang="cs-CZ" sz="2800" dirty="0" err="1" smtClean="0"/>
              <a:t>purchase</a:t>
            </a:r>
            <a:r>
              <a:rPr lang="cs-CZ" sz="2800" dirty="0"/>
              <a:t>,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gift</a:t>
            </a:r>
            <a:r>
              <a:rPr lang="cs-CZ" sz="2800" dirty="0"/>
              <a:t>.’ </a:t>
            </a:r>
          </a:p>
          <a:p>
            <a:pPr lvl="1" algn="l"/>
            <a:r>
              <a:rPr lang="en-US" dirty="0" smtClean="0"/>
              <a:t>‘For </a:t>
            </a:r>
            <a:r>
              <a:rPr lang="en-US" dirty="0"/>
              <a:t>a state, unlike the ground on which it is based, is not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possession </a:t>
            </a:r>
            <a:r>
              <a:rPr lang="en-US" dirty="0"/>
              <a:t>(</a:t>
            </a:r>
            <a:r>
              <a:rPr lang="en-US" i="1" dirty="0" err="1"/>
              <a:t>patrimonium</a:t>
            </a:r>
            <a:r>
              <a:rPr lang="en-US" dirty="0"/>
              <a:t>). It is a society of </a:t>
            </a:r>
            <a:r>
              <a:rPr lang="en-US" dirty="0" smtClean="0"/>
              <a:t>men,</a:t>
            </a:r>
            <a:r>
              <a:rPr lang="cs-CZ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no-one, other than itself can command or dispose of. Like a tree, it has </a:t>
            </a:r>
            <a:r>
              <a:rPr lang="en-US" dirty="0" smtClean="0"/>
              <a:t>its</a:t>
            </a:r>
            <a:r>
              <a:rPr lang="cs-CZ" dirty="0" smtClean="0"/>
              <a:t> </a:t>
            </a:r>
            <a:r>
              <a:rPr lang="en-US" dirty="0" smtClean="0"/>
              <a:t>own </a:t>
            </a:r>
            <a:r>
              <a:rPr lang="en-US" dirty="0"/>
              <a:t>roots, and to graft </a:t>
            </a:r>
            <a:r>
              <a:rPr lang="en-US" dirty="0" smtClean="0"/>
              <a:t>it</a:t>
            </a:r>
            <a:r>
              <a:rPr lang="cs-CZ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to another state as if it were a </a:t>
            </a:r>
            <a:r>
              <a:rPr lang="en-US" dirty="0" smtClean="0"/>
              <a:t>shoot</a:t>
            </a:r>
            <a:r>
              <a:rPr lang="cs-CZ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to terminate its existence as a moral personality and make it </a:t>
            </a:r>
            <a:r>
              <a:rPr lang="en-US" dirty="0" smtClean="0"/>
              <a:t>into</a:t>
            </a:r>
            <a:r>
              <a:rPr lang="cs-CZ" dirty="0" smtClean="0"/>
              <a:t> a </a:t>
            </a:r>
            <a:r>
              <a:rPr lang="cs-CZ" dirty="0" err="1"/>
              <a:t>commodity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Immanuel Kant: Toward Perpetual </a:t>
            </a:r>
            <a:r>
              <a:rPr lang="en-US" sz="3200" dirty="0" smtClean="0"/>
              <a:t>Peace</a:t>
            </a:r>
            <a:endParaRPr lang="cs-CZ" sz="3200" dirty="0" smtClean="0"/>
          </a:p>
          <a:p>
            <a:pPr algn="l"/>
            <a:r>
              <a:rPr lang="en-US" sz="2800" b="1" dirty="0"/>
              <a:t>Section I: Preliminary articles for perpetual peace among states </a:t>
            </a:r>
          </a:p>
          <a:p>
            <a:pPr algn="l"/>
            <a:r>
              <a:rPr lang="en-US" sz="2800" dirty="0" smtClean="0"/>
              <a:t>3</a:t>
            </a:r>
            <a:r>
              <a:rPr lang="en-US" sz="2800" dirty="0"/>
              <a:t>: ‘Standing armies are eventually to be abolished</a:t>
            </a:r>
            <a:r>
              <a:rPr lang="en-US" sz="2800" dirty="0" smtClean="0"/>
              <a:t>.’</a:t>
            </a:r>
            <a:endParaRPr lang="cs-CZ" sz="2800" dirty="0" smtClean="0"/>
          </a:p>
          <a:p>
            <a:pPr lvl="1" algn="l"/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hiring of men to kill </a:t>
            </a:r>
            <a:r>
              <a:rPr lang="en-US" dirty="0" smtClean="0"/>
              <a:t>or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killed seems to mean using them as mere machines and instruments in the hands of someone else (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state</a:t>
            </a:r>
            <a:r>
              <a:rPr lang="en-US" dirty="0"/>
              <a:t>), which cannot easily be reconciled with the rights of man in one’s own person.</a:t>
            </a:r>
          </a:p>
          <a:p>
            <a:pPr algn="l"/>
            <a:r>
              <a:rPr lang="en-US" sz="2800" dirty="0"/>
              <a:t>4: ‘National debts are not to be incurred as an aid to the conduct of foreign policy.’ </a:t>
            </a:r>
            <a:endParaRPr lang="cs-CZ" sz="2800" dirty="0" smtClean="0"/>
          </a:p>
          <a:p>
            <a:pPr algn="l"/>
            <a:r>
              <a:rPr lang="en-US" sz="2800" dirty="0" smtClean="0"/>
              <a:t>5</a:t>
            </a:r>
            <a:r>
              <a:rPr lang="en-US" sz="2800" dirty="0"/>
              <a:t>: ‘No state is to interfere by force with the constitution or government of another state.’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7078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Immanuel Kant: Toward Perpetual </a:t>
            </a:r>
            <a:r>
              <a:rPr lang="en-US" sz="3200" dirty="0" smtClean="0"/>
              <a:t>Peace</a:t>
            </a:r>
            <a:endParaRPr lang="cs-CZ" sz="3200" dirty="0" smtClean="0"/>
          </a:p>
          <a:p>
            <a:pPr algn="l"/>
            <a:r>
              <a:rPr lang="en-US" sz="2800" b="1" dirty="0"/>
              <a:t>Section I: Preliminary articles for perpetual peace among states </a:t>
            </a:r>
          </a:p>
          <a:p>
            <a:pPr algn="l"/>
            <a:r>
              <a:rPr lang="en-US" sz="2800" dirty="0" smtClean="0"/>
              <a:t>6</a:t>
            </a:r>
            <a:r>
              <a:rPr lang="en-US" sz="2800" dirty="0"/>
              <a:t>: ‘No state during a war is to permit acts of hostility that would make mutual confidence impossible after the war is</a:t>
            </a:r>
          </a:p>
          <a:p>
            <a:pPr algn="l"/>
            <a:r>
              <a:rPr lang="en-US" sz="2800" dirty="0"/>
              <a:t>over—e.g. the use of assassins and poisoners, breach of capitulation, incitement to treason in the opposing state.’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09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Immanuel Kant: Toward Perpetual </a:t>
            </a:r>
            <a:r>
              <a:rPr lang="en-US" sz="3200" dirty="0" smtClean="0"/>
              <a:t>Peace</a:t>
            </a:r>
            <a:endParaRPr lang="cs-CZ" sz="3200" dirty="0" smtClean="0"/>
          </a:p>
          <a:p>
            <a:pPr algn="l"/>
            <a:r>
              <a:rPr lang="en-US" sz="2800" b="1" dirty="0"/>
              <a:t>Section 2: Definitive articles for perpetual peace among states </a:t>
            </a:r>
          </a:p>
          <a:p>
            <a:pPr algn="l"/>
            <a:r>
              <a:rPr lang="en-US" sz="2800" dirty="0"/>
              <a:t>First article: ’The civil constitution of every state is to be republican.’ </a:t>
            </a:r>
            <a:endParaRPr lang="cs-CZ" sz="2800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dirty="0"/>
              <a:t>A </a:t>
            </a:r>
            <a:r>
              <a:rPr lang="en-US" i="1" dirty="0"/>
              <a:t>republican constitution </a:t>
            </a:r>
            <a:r>
              <a:rPr lang="en-US" dirty="0"/>
              <a:t>is founded upon three </a:t>
            </a:r>
            <a:r>
              <a:rPr lang="en-US" dirty="0" smtClean="0"/>
              <a:t>principles:</a:t>
            </a:r>
            <a:r>
              <a:rPr lang="cs-CZ" dirty="0" smtClean="0"/>
              <a:t> </a:t>
            </a:r>
            <a:r>
              <a:rPr lang="en-US" dirty="0" smtClean="0"/>
              <a:t>firstly</a:t>
            </a:r>
            <a:r>
              <a:rPr lang="en-US" dirty="0"/>
              <a:t>, the principle of </a:t>
            </a:r>
            <a:r>
              <a:rPr lang="en-US" i="1" dirty="0"/>
              <a:t>freedom </a:t>
            </a:r>
            <a:r>
              <a:rPr lang="en-US" dirty="0"/>
              <a:t>for all </a:t>
            </a:r>
            <a:r>
              <a:rPr lang="en-US" dirty="0" smtClean="0"/>
              <a:t>members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society (as men); secondly, the principle of the </a:t>
            </a:r>
            <a:r>
              <a:rPr lang="en-US" i="1" dirty="0"/>
              <a:t>dependence </a:t>
            </a:r>
            <a:r>
              <a:rPr lang="en-US" dirty="0"/>
              <a:t>of everyone upon a single </a:t>
            </a:r>
            <a:r>
              <a:rPr lang="en-US" dirty="0" smtClean="0"/>
              <a:t>common</a:t>
            </a:r>
            <a:r>
              <a:rPr lang="cs-CZ" dirty="0" smtClean="0"/>
              <a:t> </a:t>
            </a:r>
            <a:r>
              <a:rPr lang="en-US" dirty="0" smtClean="0"/>
              <a:t>legislation </a:t>
            </a:r>
            <a:r>
              <a:rPr lang="en-US" dirty="0"/>
              <a:t>(as subjects); and thirdly, the principle of legal </a:t>
            </a:r>
            <a:r>
              <a:rPr lang="en-US" i="1" dirty="0"/>
              <a:t>equality </a:t>
            </a:r>
            <a:r>
              <a:rPr lang="en-US" dirty="0"/>
              <a:t>for everyone (as citizens</a:t>
            </a:r>
            <a:r>
              <a:rPr lang="en-US" dirty="0" smtClean="0"/>
              <a:t>).</a:t>
            </a:r>
            <a:endParaRPr lang="cs-CZ" dirty="0" smtClean="0"/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n-US" dirty="0"/>
              <a:t>The following remarks are necessary to prevent the republican constitution from being confused with </a:t>
            </a:r>
            <a:r>
              <a:rPr lang="en-US" dirty="0" err="1" smtClean="0"/>
              <a:t>th</a:t>
            </a:r>
            <a:r>
              <a:rPr lang="cs-CZ" dirty="0" smtClean="0"/>
              <a:t>e </a:t>
            </a:r>
            <a:r>
              <a:rPr lang="en-US" dirty="0" smtClean="0"/>
              <a:t>democratic </a:t>
            </a:r>
            <a:r>
              <a:rPr lang="en-US" dirty="0"/>
              <a:t>one, as commonly </a:t>
            </a:r>
            <a:r>
              <a:rPr lang="en-US" dirty="0" smtClean="0"/>
              <a:t>happens…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7020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Immanuel Kant: Toward Perpetual </a:t>
            </a:r>
            <a:r>
              <a:rPr lang="en-US" sz="3200" dirty="0" smtClean="0"/>
              <a:t>Peace</a:t>
            </a:r>
            <a:endParaRPr lang="cs-CZ" sz="3200" dirty="0" smtClean="0"/>
          </a:p>
          <a:p>
            <a:pPr algn="l"/>
            <a:r>
              <a:rPr lang="en-US" sz="2800" b="1" dirty="0"/>
              <a:t>Section 2: Definitive articles for perpetual peace among states </a:t>
            </a:r>
          </a:p>
          <a:p>
            <a:pPr algn="l"/>
            <a:r>
              <a:rPr lang="en-US" sz="2800" dirty="0" smtClean="0"/>
              <a:t>Second </a:t>
            </a:r>
            <a:r>
              <a:rPr lang="en-US" sz="2800" dirty="0"/>
              <a:t>Article: ‘The law of nations is to be founded on a federation of free states.’ </a:t>
            </a:r>
            <a:endParaRPr lang="cs-CZ" sz="2800" dirty="0" smtClean="0"/>
          </a:p>
          <a:p>
            <a:pPr lvl="1" algn="l"/>
            <a:r>
              <a:rPr lang="en-US" dirty="0"/>
              <a:t>There is only one </a:t>
            </a:r>
            <a:r>
              <a:rPr lang="en-US" dirty="0" smtClean="0"/>
              <a:t>rational</a:t>
            </a:r>
            <a:r>
              <a:rPr lang="cs-CZ" dirty="0" smtClean="0"/>
              <a:t> </a:t>
            </a:r>
            <a:r>
              <a:rPr lang="en-US" dirty="0" smtClean="0"/>
              <a:t>way </a:t>
            </a:r>
            <a:r>
              <a:rPr lang="en-US" dirty="0"/>
              <a:t>in which states coexisting with other states can emerge from the lawless condition of pure warfare. </a:t>
            </a:r>
            <a:r>
              <a:rPr lang="en-US" dirty="0" smtClean="0"/>
              <a:t>Just</a:t>
            </a:r>
            <a:r>
              <a:rPr lang="cs-CZ" dirty="0" smtClean="0"/>
              <a:t> </a:t>
            </a:r>
            <a:r>
              <a:rPr lang="en-US" dirty="0" smtClean="0"/>
              <a:t>like </a:t>
            </a:r>
            <a:r>
              <a:rPr lang="en-US" dirty="0"/>
              <a:t>individual men, they must renounce their savage and lawless freedom, adapt themselves to public</a:t>
            </a:r>
          </a:p>
          <a:p>
            <a:pPr lvl="1" algn="l"/>
            <a:r>
              <a:rPr lang="en-US" dirty="0"/>
              <a:t>coercive laws, and thus form an </a:t>
            </a:r>
            <a:r>
              <a:rPr lang="en-US" i="1" dirty="0"/>
              <a:t>international state </a:t>
            </a:r>
            <a:r>
              <a:rPr lang="en-US" dirty="0"/>
              <a:t>(</a:t>
            </a:r>
            <a:r>
              <a:rPr lang="en-US" i="1" dirty="0" err="1"/>
              <a:t>civitas</a:t>
            </a:r>
            <a:r>
              <a:rPr lang="en-US" i="1" dirty="0"/>
              <a:t> </a:t>
            </a:r>
            <a:r>
              <a:rPr lang="en-US" i="1" dirty="0" err="1"/>
              <a:t>gentium</a:t>
            </a:r>
            <a:r>
              <a:rPr lang="en-US" dirty="0"/>
              <a:t>), which would necessarily continue </a:t>
            </a:r>
            <a:r>
              <a:rPr lang="en-US" dirty="0" smtClean="0"/>
              <a:t>to</a:t>
            </a:r>
            <a:r>
              <a:rPr lang="cs-CZ" dirty="0" smtClean="0"/>
              <a:t> </a:t>
            </a:r>
            <a:r>
              <a:rPr lang="en-US" dirty="0" smtClean="0"/>
              <a:t>grow </a:t>
            </a:r>
            <a:r>
              <a:rPr lang="en-US" dirty="0"/>
              <a:t>until it embraced all the peoples of the earth.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786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Immanuel Kant: Toward Perpetual </a:t>
            </a:r>
            <a:r>
              <a:rPr lang="en-US" sz="3200" dirty="0" smtClean="0"/>
              <a:t>Peace</a:t>
            </a:r>
            <a:endParaRPr lang="cs-CZ" sz="3200" dirty="0" smtClean="0"/>
          </a:p>
          <a:p>
            <a:pPr algn="l"/>
            <a:r>
              <a:rPr lang="en-US" sz="2800" b="1" dirty="0"/>
              <a:t>Section 2: Definitive articles for perpetual peace among states </a:t>
            </a:r>
          </a:p>
          <a:p>
            <a:pPr marL="0" marR="45720" lvl="1" algn="l">
              <a:buClr>
                <a:schemeClr val="accent3"/>
              </a:buClr>
              <a:buSzPct val="95000"/>
            </a:pPr>
            <a:r>
              <a:rPr lang="en-US" sz="2800" dirty="0" smtClean="0"/>
              <a:t>Third </a:t>
            </a:r>
            <a:r>
              <a:rPr lang="en-US" sz="2800" dirty="0"/>
              <a:t>article: ‘The law of world citizenship is to be united to conditions of universal </a:t>
            </a:r>
            <a:r>
              <a:rPr lang="en-US" sz="2800" dirty="0" smtClean="0"/>
              <a:t>h</a:t>
            </a:r>
            <a:r>
              <a:rPr lang="en-US" dirty="0"/>
              <a:t>ospitality</a:t>
            </a:r>
            <a:r>
              <a:rPr lang="en-US" dirty="0" smtClean="0"/>
              <a:t>.’</a:t>
            </a:r>
            <a:endParaRPr lang="cs-CZ" sz="2800" dirty="0" smtClean="0"/>
          </a:p>
          <a:p>
            <a:pPr lvl="1" algn="l"/>
            <a:r>
              <a:rPr lang="en-US" dirty="0"/>
              <a:t>The peoples of the earth have thus entered in varying degrees into a universal community, and it </a:t>
            </a:r>
            <a:r>
              <a:rPr lang="en-US" dirty="0" smtClean="0"/>
              <a:t>has</a:t>
            </a:r>
            <a:r>
              <a:rPr lang="cs-CZ" dirty="0" smtClean="0"/>
              <a:t> </a:t>
            </a:r>
            <a:r>
              <a:rPr lang="en-US" dirty="0" smtClean="0"/>
              <a:t>developed </a:t>
            </a:r>
            <a:r>
              <a:rPr lang="en-US" dirty="0"/>
              <a:t>to the point where a violation of rights in </a:t>
            </a:r>
            <a:r>
              <a:rPr lang="en-US" i="1" dirty="0"/>
              <a:t>one </a:t>
            </a:r>
            <a:r>
              <a:rPr lang="en-US" dirty="0"/>
              <a:t>part of the world is felt </a:t>
            </a:r>
            <a:r>
              <a:rPr lang="en-US" i="1" dirty="0"/>
              <a:t>everywhere. </a:t>
            </a:r>
            <a:r>
              <a:rPr lang="en-US" dirty="0"/>
              <a:t>The idea of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smtClean="0"/>
              <a:t>cosmopolitan </a:t>
            </a:r>
            <a:r>
              <a:rPr lang="en-US" dirty="0"/>
              <a:t>right is therefore not fantastic and overstrained; it is a necessary complement to the </a:t>
            </a:r>
            <a:r>
              <a:rPr lang="en-US" dirty="0" smtClean="0"/>
              <a:t>unwritten</a:t>
            </a:r>
            <a:r>
              <a:rPr lang="cs-CZ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of political and international right, transforming it into a universal right of humanity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2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Immanuel Kant: Toward Perpetual </a:t>
            </a:r>
            <a:r>
              <a:rPr lang="en-US" sz="3200" dirty="0" smtClean="0"/>
              <a:t>Peace</a:t>
            </a:r>
            <a:endParaRPr lang="cs-CZ" sz="3200" dirty="0" smtClean="0"/>
          </a:p>
          <a:p>
            <a:pPr algn="l"/>
            <a:r>
              <a:rPr lang="en-US" sz="2800" i="1" dirty="0" smtClean="0"/>
              <a:t>First Supplement: On the Guarantee of a Perpetual Peace</a:t>
            </a:r>
            <a:endParaRPr lang="cs-CZ" sz="2800" i="1" dirty="0" smtClean="0"/>
          </a:p>
          <a:p>
            <a:pPr algn="l"/>
            <a:endParaRPr lang="cs-CZ" sz="2800" i="1" dirty="0" smtClean="0"/>
          </a:p>
          <a:p>
            <a:pPr lvl="1" algn="l"/>
            <a:r>
              <a:rPr lang="cs-CZ" dirty="0" smtClean="0"/>
              <a:t>..</a:t>
            </a:r>
            <a:r>
              <a:rPr lang="cs-CZ" dirty="0" err="1" smtClean="0"/>
              <a:t>nature</a:t>
            </a:r>
            <a:r>
              <a:rPr lang="cs-CZ" dirty="0"/>
              <a:t> </a:t>
            </a:r>
            <a:r>
              <a:rPr lang="en-US" dirty="0" smtClean="0"/>
              <a:t>comes </a:t>
            </a:r>
            <a:r>
              <a:rPr lang="en-US" dirty="0"/>
              <a:t>to the aid of the universal and rational human will, so admirable in itself but so impotent in </a:t>
            </a:r>
            <a:r>
              <a:rPr lang="en-US" dirty="0" smtClean="0"/>
              <a:t>practice,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makes use of precisely those self-seeking inclinations in order to do so. It only remains for men to </a:t>
            </a:r>
            <a:r>
              <a:rPr lang="en-US" dirty="0" smtClean="0"/>
              <a:t>create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good </a:t>
            </a:r>
            <a:r>
              <a:rPr lang="en-US" dirty="0" err="1"/>
              <a:t>organisation</a:t>
            </a:r>
            <a:r>
              <a:rPr lang="en-US" dirty="0"/>
              <a:t> for the state, a task which is well within their capability, and to arrange it in such a </a:t>
            </a:r>
            <a:r>
              <a:rPr lang="en-US" dirty="0" smtClean="0"/>
              <a:t>way</a:t>
            </a:r>
            <a:r>
              <a:rPr lang="cs-CZ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their self-seeking energies are opposed to one another, each thereby </a:t>
            </a:r>
            <a:r>
              <a:rPr lang="en-US" dirty="0" err="1"/>
              <a:t>neutralising</a:t>
            </a:r>
            <a:r>
              <a:rPr lang="en-US" dirty="0"/>
              <a:t> or eliminating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destructive </a:t>
            </a:r>
            <a:r>
              <a:rPr lang="en-US" dirty="0"/>
              <a:t>effects of the rest.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4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Immanuel Kant: Toward Perpetual </a:t>
            </a:r>
            <a:r>
              <a:rPr lang="en-US" sz="3200" dirty="0" smtClean="0"/>
              <a:t>Peace</a:t>
            </a:r>
            <a:endParaRPr lang="cs-CZ" sz="3200" dirty="0" smtClean="0"/>
          </a:p>
          <a:p>
            <a:pPr algn="l"/>
            <a:r>
              <a:rPr lang="en-US" sz="2800" i="1" dirty="0"/>
              <a:t>Second Supplement: Secret Article of a </a:t>
            </a:r>
            <a:r>
              <a:rPr lang="en-US" sz="2800" i="1" dirty="0" smtClean="0"/>
              <a:t>Perpetual</a:t>
            </a:r>
            <a:r>
              <a:rPr lang="cs-CZ" sz="2800" i="1" dirty="0" smtClean="0"/>
              <a:t> </a:t>
            </a:r>
            <a:r>
              <a:rPr lang="en-US" sz="2800" i="1" dirty="0" smtClean="0"/>
              <a:t>Peace</a:t>
            </a:r>
            <a:endParaRPr lang="cs-CZ" sz="2800" i="1" dirty="0" smtClean="0"/>
          </a:p>
          <a:p>
            <a:pPr algn="l"/>
            <a:endParaRPr lang="cs-CZ" sz="2800" i="1" dirty="0" smtClean="0"/>
          </a:p>
          <a:p>
            <a:pPr lvl="1" algn="l"/>
            <a:r>
              <a:rPr lang="en-US" dirty="0"/>
              <a:t>It is not to be expected that kings will </a:t>
            </a:r>
            <a:r>
              <a:rPr lang="en-US" dirty="0" err="1"/>
              <a:t>philosophise</a:t>
            </a:r>
            <a:r>
              <a:rPr lang="en-US" dirty="0"/>
              <a:t> or that philosophers will become kings; nor 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to be desired, however, since the possession of power inevitably corrupts the free judgement of </a:t>
            </a:r>
            <a:r>
              <a:rPr lang="en-US" dirty="0" smtClean="0"/>
              <a:t>reason.</a:t>
            </a:r>
            <a:r>
              <a:rPr lang="cs-CZ" dirty="0" smtClean="0"/>
              <a:t> </a:t>
            </a:r>
            <a:r>
              <a:rPr lang="en-US" dirty="0" smtClean="0"/>
              <a:t>Kings </a:t>
            </a:r>
            <a:r>
              <a:rPr lang="en-US" dirty="0"/>
              <a:t>or sovereign peoples (i.e. those governing themselves by egalitarian laws) should not, however, </a:t>
            </a:r>
            <a:r>
              <a:rPr lang="en-US" dirty="0" smtClean="0"/>
              <a:t>force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class of philosophers to disappear or to remain silent, but should allow them to speak publicly. This 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essential </a:t>
            </a:r>
            <a:r>
              <a:rPr lang="en-US" dirty="0"/>
              <a:t>to both in order that light may be thrown on their affairs. And since the class of philosophers is </a:t>
            </a:r>
            <a:r>
              <a:rPr lang="en-US" dirty="0" smtClean="0"/>
              <a:t>by</a:t>
            </a:r>
            <a:r>
              <a:rPr lang="cs-CZ" dirty="0" smtClean="0"/>
              <a:t> </a:t>
            </a:r>
            <a:r>
              <a:rPr lang="en-US" dirty="0" smtClean="0"/>
              <a:t>nature </a:t>
            </a:r>
            <a:r>
              <a:rPr lang="en-US" dirty="0"/>
              <a:t>incapable of forming seditious factions or clubs, they cannot incur suspicion of disseminating</a:t>
            </a:r>
          </a:p>
          <a:p>
            <a:pPr lvl="1" algn="l"/>
            <a:r>
              <a:rPr lang="cs-CZ" dirty="0"/>
              <a:t>propaganda.</a:t>
            </a:r>
          </a:p>
          <a:p>
            <a:pPr lvl="1" algn="l"/>
            <a:r>
              <a:rPr lang="cs-CZ" dirty="0"/>
              <a:t>*</a:t>
            </a:r>
            <a:endParaRPr lang="cs-CZ" i="1" dirty="0"/>
          </a:p>
          <a:p>
            <a:pPr lvl="1"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1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7409" y="746915"/>
            <a:ext cx="8568631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r>
              <a:rPr lang="en-US" sz="3200" dirty="0"/>
              <a:t>Friedrich August von Hayek: Law, Legislation and Liberty - Volume 1, Chapter 4 "The Changing Concept of Law" </a:t>
            </a:r>
            <a:endParaRPr lang="cs-CZ" sz="3200" dirty="0"/>
          </a:p>
          <a:p>
            <a:endParaRPr lang="cs-CZ" sz="3200" dirty="0" smtClean="0">
              <a:hlinkClick r:id="rId3"/>
            </a:endParaRPr>
          </a:p>
          <a:p>
            <a:r>
              <a:rPr lang="cs-CZ" sz="3200" dirty="0" smtClean="0">
                <a:hlinkClick r:id="rId3"/>
              </a:rPr>
              <a:t>Friedrich August von Hayek </a:t>
            </a:r>
            <a:r>
              <a:rPr lang="cs-CZ" sz="3200" dirty="0" smtClean="0"/>
              <a:t>(1899 – 1992)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Nobel </a:t>
            </a:r>
            <a:r>
              <a:rPr lang="cs-CZ" sz="2000" dirty="0" err="1" smtClean="0"/>
              <a:t>Price</a:t>
            </a:r>
            <a:r>
              <a:rPr lang="cs-CZ" sz="2000" dirty="0" smtClean="0"/>
              <a:t> in 1974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err="1" smtClean="0"/>
              <a:t>Cousin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Ludwig </a:t>
            </a:r>
            <a:r>
              <a:rPr lang="cs-CZ" sz="2000" dirty="0" err="1" smtClean="0"/>
              <a:t>Wittgenstein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Hayek had considerable influence on a variety of political movements of the 20th century, and his ideas continue to influence thinkers from a variety of political backgrounds today</a:t>
            </a:r>
            <a:r>
              <a:rPr lang="en-US" sz="2000" dirty="0" smtClean="0"/>
              <a:t>.</a:t>
            </a:r>
            <a:r>
              <a:rPr lang="cs-CZ" sz="2000" baseline="30000" dirty="0" smtClean="0"/>
              <a:t> </a:t>
            </a:r>
            <a:r>
              <a:rPr lang="cs-CZ" sz="2000" dirty="0"/>
              <a:t> </a:t>
            </a:r>
            <a:r>
              <a:rPr lang="cs-CZ" sz="2000" dirty="0" smtClean="0"/>
              <a:t>H</a:t>
            </a:r>
            <a:r>
              <a:rPr lang="en-US" sz="2000" dirty="0" smtClean="0"/>
              <a:t>e </a:t>
            </a:r>
            <a:r>
              <a:rPr lang="en-US" sz="2000" dirty="0"/>
              <a:t>contributed to the revival of classical liberalism in the post-war era</a:t>
            </a:r>
            <a:r>
              <a:rPr lang="en-US" sz="2000" dirty="0" smtClean="0"/>
              <a:t>. </a:t>
            </a:r>
            <a:r>
              <a:rPr lang="en-US" sz="2000" dirty="0"/>
              <a:t>His most popular work, </a:t>
            </a:r>
            <a:r>
              <a:rPr lang="en-US" sz="2000" i="1" dirty="0">
                <a:hlinkClick r:id="rId4" tooltip="The Road to Serfdom"/>
              </a:rPr>
              <a:t>The Road to Serfdom</a:t>
            </a:r>
            <a:r>
              <a:rPr lang="en-US" sz="2000" dirty="0"/>
              <a:t>, has been republished many times over the eight decades since its original publication.</a:t>
            </a:r>
            <a:r>
              <a:rPr lang="en-US" sz="2000" baseline="30000" dirty="0">
                <a:hlinkClick r:id="rId5"/>
              </a:rPr>
              <a:t>[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7112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883" y="-11310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Outline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764704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6000" dirty="0" smtClean="0"/>
              <a:t> </a:t>
            </a:r>
            <a:r>
              <a:rPr lang="cs-CZ" sz="5400" dirty="0" err="1" smtClean="0"/>
              <a:t>Questions</a:t>
            </a:r>
            <a:endParaRPr lang="cs-CZ" sz="54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5400" dirty="0"/>
              <a:t> </a:t>
            </a:r>
            <a:r>
              <a:rPr lang="cs-CZ" sz="5400" dirty="0" err="1" smtClean="0"/>
              <a:t>Family</a:t>
            </a:r>
            <a:r>
              <a:rPr lang="cs-CZ" sz="5400" dirty="0" smtClean="0"/>
              <a:t> and </a:t>
            </a:r>
            <a:r>
              <a:rPr lang="cs-CZ" sz="5400" dirty="0" err="1" smtClean="0"/>
              <a:t>its</a:t>
            </a:r>
            <a:r>
              <a:rPr lang="cs-CZ" sz="5400" dirty="0" smtClean="0"/>
              <a:t> </a:t>
            </a:r>
            <a:r>
              <a:rPr lang="cs-CZ" sz="5400" dirty="0" err="1" smtClean="0"/>
              <a:t>purpose</a:t>
            </a:r>
            <a:endParaRPr lang="cs-CZ" sz="54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5400" dirty="0"/>
              <a:t> </a:t>
            </a:r>
            <a:r>
              <a:rPr lang="cs-CZ" sz="5400" dirty="0" err="1" smtClean="0"/>
              <a:t>Marriage</a:t>
            </a:r>
            <a:r>
              <a:rPr lang="cs-CZ" sz="5400" dirty="0" smtClean="0"/>
              <a:t> and </a:t>
            </a:r>
            <a:r>
              <a:rPr lang="cs-CZ" sz="5400" dirty="0" err="1" smtClean="0"/>
              <a:t>its</a:t>
            </a:r>
            <a:r>
              <a:rPr lang="cs-CZ" sz="5400" dirty="0" smtClean="0"/>
              <a:t> </a:t>
            </a:r>
            <a:r>
              <a:rPr lang="cs-CZ" sz="5400" dirty="0" err="1" smtClean="0"/>
              <a:t>purpose</a:t>
            </a:r>
            <a:endParaRPr lang="cs-CZ" sz="54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5400" dirty="0"/>
              <a:t> </a:t>
            </a:r>
            <a:r>
              <a:rPr lang="cs-CZ" sz="5400" dirty="0" err="1" smtClean="0"/>
              <a:t>Household</a:t>
            </a:r>
            <a:r>
              <a:rPr lang="cs-CZ" sz="5400" dirty="0" smtClean="0"/>
              <a:t> and </a:t>
            </a:r>
            <a:r>
              <a:rPr lang="cs-CZ" sz="5400" dirty="0" err="1" smtClean="0"/>
              <a:t>its</a:t>
            </a:r>
            <a:r>
              <a:rPr lang="cs-CZ" sz="5400" dirty="0" smtClean="0"/>
              <a:t> </a:t>
            </a:r>
            <a:r>
              <a:rPr lang="cs-CZ" sz="5400" dirty="0" err="1" smtClean="0"/>
              <a:t>purpose</a:t>
            </a:r>
            <a:endParaRPr lang="cs-CZ" sz="54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5400" dirty="0" smtClean="0"/>
              <a:t> </a:t>
            </a:r>
            <a:r>
              <a:rPr lang="cs-CZ" sz="5400" dirty="0" err="1" smtClean="0"/>
              <a:t>Surrogate</a:t>
            </a:r>
            <a:r>
              <a:rPr lang="cs-CZ" sz="5400" dirty="0" smtClean="0"/>
              <a:t> </a:t>
            </a:r>
            <a:r>
              <a:rPr lang="cs-CZ" sz="5400" dirty="0" err="1" smtClean="0"/>
              <a:t>motherhood</a:t>
            </a:r>
            <a:endParaRPr lang="cs-CZ" sz="54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5400" dirty="0"/>
              <a:t> </a:t>
            </a:r>
            <a:r>
              <a:rPr lang="cs-CZ" sz="5400" dirty="0" smtClean="0"/>
              <a:t>Same sex </a:t>
            </a:r>
            <a:r>
              <a:rPr lang="cs-CZ" sz="5400" dirty="0" err="1" smtClean="0"/>
              <a:t>marriage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592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-23878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Questions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836712"/>
            <a:ext cx="86409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a </a:t>
            </a:r>
            <a:r>
              <a:rPr lang="cs-CZ" sz="4000" dirty="0" err="1" smtClean="0"/>
              <a:t>family</a:t>
            </a:r>
            <a:r>
              <a:rPr lang="cs-CZ" sz="4000" dirty="0" smtClean="0"/>
              <a:t>?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000" dirty="0"/>
              <a:t> </a:t>
            </a:r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purpose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a </a:t>
            </a:r>
            <a:r>
              <a:rPr lang="cs-CZ" sz="4000" dirty="0" err="1" smtClean="0"/>
              <a:t>family</a:t>
            </a:r>
            <a:r>
              <a:rPr lang="cs-CZ" sz="4000" dirty="0" smtClean="0"/>
              <a:t>?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000" dirty="0"/>
              <a:t> </a:t>
            </a:r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a </a:t>
            </a:r>
            <a:r>
              <a:rPr lang="cs-CZ" sz="4000" dirty="0" err="1" smtClean="0"/>
              <a:t>marriage</a:t>
            </a:r>
            <a:r>
              <a:rPr lang="cs-CZ" sz="4000" dirty="0" smtClean="0"/>
              <a:t>?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000" dirty="0"/>
              <a:t> </a:t>
            </a:r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purpose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a </a:t>
            </a:r>
            <a:r>
              <a:rPr lang="cs-CZ" sz="4000" dirty="0" err="1" smtClean="0"/>
              <a:t>marriage</a:t>
            </a:r>
            <a:r>
              <a:rPr lang="cs-CZ" sz="4000" dirty="0" smtClean="0"/>
              <a:t>?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000" dirty="0" err="1"/>
              <a:t>What</a:t>
            </a:r>
            <a:r>
              <a:rPr lang="cs-CZ" sz="4000" dirty="0"/>
              <a:t> </a:t>
            </a:r>
            <a:r>
              <a:rPr lang="cs-CZ" sz="4000" dirty="0" err="1"/>
              <a:t>is</a:t>
            </a:r>
            <a:r>
              <a:rPr lang="cs-CZ" sz="4000" dirty="0"/>
              <a:t> </a:t>
            </a:r>
            <a:r>
              <a:rPr lang="cs-CZ" sz="4000" dirty="0" smtClean="0"/>
              <a:t>a </a:t>
            </a:r>
            <a:r>
              <a:rPr lang="cs-CZ" sz="4000" dirty="0" err="1" smtClean="0"/>
              <a:t>household</a:t>
            </a:r>
            <a:r>
              <a:rPr lang="cs-CZ" sz="4000" dirty="0" smtClean="0"/>
              <a:t>?</a:t>
            </a:r>
            <a:endParaRPr lang="cs-CZ" sz="4000" dirty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000" dirty="0"/>
              <a:t> </a:t>
            </a:r>
            <a:r>
              <a:rPr lang="cs-CZ" sz="4000" dirty="0" err="1"/>
              <a:t>What</a:t>
            </a:r>
            <a:r>
              <a:rPr lang="cs-CZ" sz="4000" dirty="0"/>
              <a:t> </a:t>
            </a:r>
            <a:r>
              <a:rPr lang="cs-CZ" sz="4000" dirty="0" err="1"/>
              <a:t>is</a:t>
            </a:r>
            <a:r>
              <a:rPr lang="cs-CZ" sz="4000" dirty="0"/>
              <a:t> </a:t>
            </a:r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purpose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smtClean="0"/>
              <a:t>a </a:t>
            </a:r>
            <a:r>
              <a:rPr lang="cs-CZ" sz="4000" dirty="0" err="1" smtClean="0"/>
              <a:t>household</a:t>
            </a:r>
            <a:r>
              <a:rPr lang="cs-CZ" sz="4000" dirty="0" smtClean="0"/>
              <a:t>?</a:t>
            </a:r>
          </a:p>
          <a:p>
            <a:pPr lvl="0"/>
            <a:endParaRPr lang="cs-CZ" sz="4000" dirty="0"/>
          </a:p>
          <a:p>
            <a:pPr lvl="0"/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7941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Family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purposes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980728"/>
            <a:ext cx="864096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Family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a </a:t>
            </a:r>
            <a:r>
              <a:rPr lang="cs-CZ" sz="3600" dirty="0" err="1" smtClean="0"/>
              <a:t>group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people</a:t>
            </a:r>
            <a:r>
              <a:rPr lang="cs-CZ" sz="3600" dirty="0" smtClean="0"/>
              <a:t> </a:t>
            </a:r>
            <a:r>
              <a:rPr lang="cs-CZ" sz="3600" dirty="0" err="1" smtClean="0"/>
              <a:t>related</a:t>
            </a:r>
            <a:r>
              <a:rPr lang="cs-CZ" sz="3600" dirty="0" smtClean="0"/>
              <a:t> by: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Blood</a:t>
            </a:r>
            <a:r>
              <a:rPr lang="cs-CZ" sz="3600" dirty="0" smtClean="0"/>
              <a:t> </a:t>
            </a:r>
            <a:r>
              <a:rPr lang="cs-CZ" sz="3600" dirty="0" err="1" smtClean="0"/>
              <a:t>or</a:t>
            </a:r>
            <a:endParaRPr lang="cs-CZ" sz="36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Ritual</a:t>
            </a:r>
            <a:r>
              <a:rPr lang="cs-CZ" sz="3600" dirty="0" smtClean="0"/>
              <a:t>, </a:t>
            </a:r>
            <a:r>
              <a:rPr lang="cs-CZ" sz="3600" dirty="0" err="1" smtClean="0"/>
              <a:t>e.g</a:t>
            </a:r>
            <a:r>
              <a:rPr lang="cs-CZ" sz="3600" dirty="0" smtClean="0"/>
              <a:t>. </a:t>
            </a:r>
            <a:r>
              <a:rPr lang="cs-CZ" sz="3600" dirty="0" err="1" smtClean="0"/>
              <a:t>Marriage</a:t>
            </a:r>
            <a:endParaRPr lang="cs-CZ" sz="3600" dirty="0" smtClean="0"/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Purposes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a </a:t>
            </a:r>
            <a:r>
              <a:rPr lang="cs-CZ" sz="3600" dirty="0" err="1" smtClean="0"/>
              <a:t>family</a:t>
            </a:r>
            <a:r>
              <a:rPr lang="cs-CZ" sz="3600" dirty="0" smtClean="0"/>
              <a:t> are: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/>
              <a:t>Having</a:t>
            </a:r>
            <a:r>
              <a:rPr lang="cs-CZ" sz="3600" dirty="0"/>
              <a:t> and </a:t>
            </a:r>
            <a:r>
              <a:rPr lang="cs-CZ" sz="3600" dirty="0" err="1"/>
              <a:t>raising</a:t>
            </a:r>
            <a:r>
              <a:rPr lang="cs-CZ" sz="3600" dirty="0"/>
              <a:t> </a:t>
            </a:r>
            <a:r>
              <a:rPr lang="cs-CZ" sz="3600" dirty="0" err="1"/>
              <a:t>children</a:t>
            </a:r>
            <a:endParaRPr lang="cs-CZ" sz="3600" dirty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Providing</a:t>
            </a:r>
            <a:r>
              <a:rPr lang="cs-CZ" sz="3600" dirty="0" smtClean="0"/>
              <a:t> </a:t>
            </a:r>
            <a:r>
              <a:rPr lang="cs-CZ" sz="3600" dirty="0" err="1"/>
              <a:t>reliable</a:t>
            </a:r>
            <a:r>
              <a:rPr lang="cs-CZ" sz="3600" dirty="0"/>
              <a:t> </a:t>
            </a:r>
            <a:r>
              <a:rPr lang="cs-CZ" sz="3600" dirty="0" err="1" smtClean="0"/>
              <a:t>caregivers</a:t>
            </a:r>
            <a:endParaRPr lang="cs-CZ" sz="36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Providing</a:t>
            </a:r>
            <a:r>
              <a:rPr lang="cs-CZ" sz="3600" dirty="0" smtClean="0"/>
              <a:t> </a:t>
            </a:r>
            <a:r>
              <a:rPr lang="cs-CZ" sz="3600" dirty="0" err="1" smtClean="0"/>
              <a:t>pleasant</a:t>
            </a:r>
            <a:r>
              <a:rPr lang="cs-CZ" sz="3600" dirty="0" smtClean="0"/>
              <a:t> </a:t>
            </a:r>
            <a:r>
              <a:rPr lang="cs-CZ" sz="3600" dirty="0" err="1" smtClean="0"/>
              <a:t>environment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its</a:t>
            </a:r>
            <a:r>
              <a:rPr lang="cs-CZ" sz="3600" dirty="0" smtClean="0"/>
              <a:t> </a:t>
            </a:r>
            <a:r>
              <a:rPr lang="cs-CZ" sz="3600" dirty="0" err="1" smtClean="0"/>
              <a:t>members</a:t>
            </a:r>
            <a:endParaRPr lang="cs-CZ" sz="36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/>
              <a:t>Domestication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 smtClean="0"/>
              <a:t>males</a:t>
            </a:r>
            <a:endParaRPr lang="cs-CZ" sz="36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It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basic </a:t>
            </a:r>
            <a:r>
              <a:rPr lang="cs-CZ" sz="3600" dirty="0" err="1" smtClean="0"/>
              <a:t>social</a:t>
            </a:r>
            <a:r>
              <a:rPr lang="cs-CZ" sz="3600" dirty="0" smtClean="0"/>
              <a:t> </a:t>
            </a:r>
            <a:r>
              <a:rPr lang="cs-CZ" sz="3600" dirty="0" err="1" smtClean="0"/>
              <a:t>structure</a:t>
            </a:r>
            <a:endParaRPr lang="cs-CZ" sz="3600" dirty="0" smtClean="0"/>
          </a:p>
          <a:p>
            <a:pPr lvl="1"/>
            <a:endParaRPr lang="cs-CZ" sz="3600" dirty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36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36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7818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Marriage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purpose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980728"/>
            <a:ext cx="86409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200" dirty="0" smtClean="0"/>
              <a:t>Christian </a:t>
            </a:r>
            <a:r>
              <a:rPr lang="cs-CZ" sz="3200" dirty="0" err="1" smtClean="0"/>
              <a:t>understanding</a:t>
            </a:r>
            <a:endParaRPr lang="cs-CZ" sz="32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Marriage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a </a:t>
            </a:r>
            <a:r>
              <a:rPr lang="cs-CZ" sz="3200" dirty="0" err="1" smtClean="0"/>
              <a:t>sacrament</a:t>
            </a:r>
            <a:endParaRPr lang="cs-CZ" sz="3200" dirty="0" smtClean="0"/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Secular</a:t>
            </a:r>
            <a:r>
              <a:rPr lang="cs-CZ" sz="3200" dirty="0" smtClean="0"/>
              <a:t> </a:t>
            </a:r>
            <a:r>
              <a:rPr lang="cs-CZ" sz="3200" dirty="0" err="1" smtClean="0"/>
              <a:t>commonsense</a:t>
            </a:r>
            <a:r>
              <a:rPr lang="cs-CZ" sz="3200" dirty="0" smtClean="0"/>
              <a:t> </a:t>
            </a:r>
            <a:r>
              <a:rPr lang="cs-CZ" sz="3200" dirty="0" err="1" smtClean="0"/>
              <a:t>opinion</a:t>
            </a:r>
            <a:r>
              <a:rPr lang="cs-CZ" sz="3200" dirty="0" smtClean="0"/>
              <a:t> (in </a:t>
            </a:r>
            <a:r>
              <a:rPr lang="cs-CZ" sz="3200" dirty="0" err="1" smtClean="0"/>
              <a:t>the</a:t>
            </a:r>
            <a:r>
              <a:rPr lang="cs-CZ" sz="3200" dirty="0" smtClean="0"/>
              <a:t> Western </a:t>
            </a:r>
            <a:r>
              <a:rPr lang="cs-CZ" sz="3200" dirty="0" err="1" smtClean="0"/>
              <a:t>civilization</a:t>
            </a:r>
            <a:r>
              <a:rPr lang="cs-CZ" sz="3200" dirty="0" smtClean="0"/>
              <a:t>)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Marriage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an</a:t>
            </a:r>
            <a:r>
              <a:rPr lang="cs-CZ" sz="3200" dirty="0" smtClean="0"/>
              <a:t> </a:t>
            </a:r>
            <a:r>
              <a:rPr lang="cs-CZ" sz="3200" dirty="0" err="1" smtClean="0"/>
              <a:t>act</a:t>
            </a:r>
            <a:r>
              <a:rPr lang="cs-CZ" sz="3200" dirty="0" smtClean="0"/>
              <a:t> </a:t>
            </a:r>
            <a:r>
              <a:rPr lang="cs-CZ" sz="3200" dirty="0" err="1" smtClean="0"/>
              <a:t>with</a:t>
            </a:r>
            <a:r>
              <a:rPr lang="cs-CZ" sz="3200" dirty="0" smtClean="0"/>
              <a:t> </a:t>
            </a:r>
            <a:r>
              <a:rPr lang="cs-CZ" sz="3200" dirty="0" err="1" smtClean="0"/>
              <a:t>following</a:t>
            </a:r>
            <a:r>
              <a:rPr lang="cs-CZ" sz="3200" dirty="0" smtClean="0"/>
              <a:t> </a:t>
            </a:r>
            <a:r>
              <a:rPr lang="cs-CZ" sz="3200" dirty="0" err="1" smtClean="0"/>
              <a:t>characteristics</a:t>
            </a:r>
            <a:r>
              <a:rPr lang="cs-CZ" sz="3200" dirty="0" smtClean="0"/>
              <a:t>:</a:t>
            </a:r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It</a:t>
            </a:r>
            <a:r>
              <a:rPr lang="cs-CZ" sz="3200" dirty="0" smtClean="0"/>
              <a:t> </a:t>
            </a:r>
            <a:r>
              <a:rPr lang="cs-CZ" sz="3200" dirty="0" err="1" smtClean="0"/>
              <a:t>depends</a:t>
            </a:r>
            <a:r>
              <a:rPr lang="cs-CZ" sz="3200" dirty="0" smtClean="0"/>
              <a:t> on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consent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parties</a:t>
            </a:r>
            <a:endParaRPr lang="cs-CZ" sz="32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parties</a:t>
            </a:r>
            <a:r>
              <a:rPr lang="cs-CZ" sz="3200" dirty="0" smtClean="0"/>
              <a:t> are not </a:t>
            </a:r>
            <a:r>
              <a:rPr lang="cs-CZ" sz="3200" dirty="0" err="1" smtClean="0"/>
              <a:t>children</a:t>
            </a:r>
            <a:endParaRPr lang="cs-CZ" sz="32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number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parties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two</a:t>
            </a:r>
            <a:endParaRPr lang="cs-CZ" sz="3200" dirty="0" smtClean="0"/>
          </a:p>
          <a:p>
            <a:pPr marL="1428750" lvl="2" indent="-514350">
              <a:buFont typeface="Wingdings" panose="05000000000000000000" pitchFamily="2" charset="2"/>
              <a:buChar char="v"/>
            </a:pPr>
            <a:r>
              <a:rPr lang="cs-CZ" sz="3200" dirty="0"/>
              <a:t> </a:t>
            </a:r>
            <a:r>
              <a:rPr lang="cs-CZ" sz="3200" dirty="0" err="1" smtClean="0"/>
              <a:t>One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a man and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other</a:t>
            </a:r>
            <a:r>
              <a:rPr lang="cs-CZ" sz="3200" dirty="0" smtClean="0"/>
              <a:t> a </a:t>
            </a:r>
            <a:r>
              <a:rPr lang="cs-CZ" sz="3200" dirty="0" err="1" smtClean="0"/>
              <a:t>woman</a:t>
            </a:r>
            <a:endParaRPr lang="cs-CZ" sz="32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994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/>
              <a:t>Marriage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 smtClean="0"/>
              <a:t>purposes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980728"/>
            <a:ext cx="86409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Purposes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marriage</a:t>
            </a:r>
            <a:r>
              <a:rPr lang="cs-CZ" sz="3600" dirty="0" smtClean="0"/>
              <a:t> are: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Demonstration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mutual</a:t>
            </a:r>
            <a:r>
              <a:rPr lang="cs-CZ" sz="3600" dirty="0" smtClean="0"/>
              <a:t> love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It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a </a:t>
            </a:r>
            <a:r>
              <a:rPr lang="cs-CZ" sz="3600" dirty="0" err="1" smtClean="0"/>
              <a:t>ritual</a:t>
            </a:r>
            <a:r>
              <a:rPr lang="cs-CZ" sz="3600" dirty="0" smtClean="0"/>
              <a:t> </a:t>
            </a:r>
            <a:r>
              <a:rPr lang="cs-CZ" sz="3600" dirty="0" err="1" smtClean="0"/>
              <a:t>that</a:t>
            </a:r>
            <a:r>
              <a:rPr lang="cs-CZ" sz="3600" dirty="0" smtClean="0"/>
              <a:t> </a:t>
            </a:r>
            <a:r>
              <a:rPr lang="cs-CZ" sz="3600" dirty="0" err="1" smtClean="0"/>
              <a:t>creates</a:t>
            </a:r>
            <a:r>
              <a:rPr lang="cs-CZ" sz="3600" dirty="0" smtClean="0"/>
              <a:t> a </a:t>
            </a:r>
            <a:r>
              <a:rPr lang="cs-CZ" sz="3600" dirty="0" err="1" smtClean="0"/>
              <a:t>family</a:t>
            </a:r>
            <a:endParaRPr lang="cs-CZ" sz="36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It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a </a:t>
            </a:r>
            <a:r>
              <a:rPr lang="cs-CZ" sz="3600" dirty="0" err="1" smtClean="0"/>
              <a:t>legal</a:t>
            </a:r>
            <a:r>
              <a:rPr lang="cs-CZ" sz="3600" dirty="0" smtClean="0"/>
              <a:t> </a:t>
            </a:r>
            <a:r>
              <a:rPr lang="cs-CZ" sz="3600" dirty="0" err="1" smtClean="0"/>
              <a:t>act</a:t>
            </a:r>
            <a:r>
              <a:rPr lang="cs-CZ" sz="3600" dirty="0" smtClean="0"/>
              <a:t> </a:t>
            </a:r>
            <a:r>
              <a:rPr lang="cs-CZ" sz="3600" dirty="0" err="1" smtClean="0"/>
              <a:t>that</a:t>
            </a:r>
            <a:r>
              <a:rPr lang="cs-CZ" sz="3600" dirty="0" smtClean="0"/>
              <a:t> </a:t>
            </a:r>
            <a:r>
              <a:rPr lang="cs-CZ" sz="3600" dirty="0" err="1" smtClean="0"/>
              <a:t>creates</a:t>
            </a:r>
            <a:r>
              <a:rPr lang="cs-CZ" sz="3600" dirty="0" smtClean="0"/>
              <a:t> </a:t>
            </a:r>
            <a:r>
              <a:rPr lang="cs-CZ" sz="3600" dirty="0" err="1" smtClean="0"/>
              <a:t>some</a:t>
            </a:r>
            <a:r>
              <a:rPr lang="cs-CZ" sz="3600" dirty="0" smtClean="0"/>
              <a:t> </a:t>
            </a:r>
            <a:r>
              <a:rPr lang="cs-CZ" sz="3600" dirty="0" err="1" smtClean="0"/>
              <a:t>legal</a:t>
            </a:r>
            <a:r>
              <a:rPr lang="cs-CZ" sz="3600" dirty="0" smtClean="0"/>
              <a:t> </a:t>
            </a:r>
            <a:r>
              <a:rPr lang="cs-CZ" sz="3600" dirty="0" err="1" smtClean="0"/>
              <a:t>obligations</a:t>
            </a:r>
            <a:r>
              <a:rPr lang="cs-CZ" sz="3600" dirty="0" smtClean="0"/>
              <a:t> and </a:t>
            </a:r>
            <a:r>
              <a:rPr lang="cs-CZ" sz="3600" dirty="0" err="1" smtClean="0"/>
              <a:t>rights</a:t>
            </a:r>
            <a:endParaRPr lang="cs-CZ" sz="36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437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Household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purposes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79512" y="98072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Household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a </a:t>
            </a:r>
            <a:r>
              <a:rPr lang="cs-CZ" sz="3600" dirty="0" err="1" smtClean="0"/>
              <a:t>group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people</a:t>
            </a:r>
            <a:r>
              <a:rPr lang="cs-CZ" sz="3600" dirty="0" smtClean="0"/>
              <a:t> </a:t>
            </a:r>
            <a:r>
              <a:rPr lang="cs-CZ" sz="3600" dirty="0" err="1" smtClean="0"/>
              <a:t>living</a:t>
            </a:r>
            <a:r>
              <a:rPr lang="cs-CZ" sz="3600" dirty="0" smtClean="0"/>
              <a:t> </a:t>
            </a:r>
            <a:r>
              <a:rPr lang="cs-CZ" sz="3600" dirty="0" err="1" smtClean="0"/>
              <a:t>together</a:t>
            </a:r>
            <a:r>
              <a:rPr lang="cs-CZ" sz="3600" dirty="0" smtClean="0"/>
              <a:t>.</a:t>
            </a:r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3600" dirty="0" err="1" smtClean="0"/>
              <a:t>Purposes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a </a:t>
            </a:r>
            <a:r>
              <a:rPr lang="cs-CZ" sz="3600" dirty="0" err="1" smtClean="0"/>
              <a:t>household</a:t>
            </a:r>
            <a:r>
              <a:rPr lang="cs-CZ" sz="3600" dirty="0" smtClean="0"/>
              <a:t> are: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makes</a:t>
            </a:r>
            <a:r>
              <a:rPr lang="cs-CZ" sz="2800" dirty="0" smtClean="0"/>
              <a:t> a place </a:t>
            </a:r>
            <a:r>
              <a:rPr lang="cs-CZ" sz="2800" dirty="0" err="1" smtClean="0"/>
              <a:t>where</a:t>
            </a:r>
            <a:r>
              <a:rPr lang="cs-CZ" sz="2800" dirty="0" smtClean="0"/>
              <a:t> a </a:t>
            </a:r>
            <a:r>
              <a:rPr lang="cs-CZ" sz="2800" dirty="0" err="1" smtClean="0"/>
              <a:t>family</a:t>
            </a:r>
            <a:r>
              <a:rPr lang="cs-CZ" sz="2800" dirty="0" smtClean="0"/>
              <a:t> 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err="1" smtClean="0"/>
              <a:t>its</a:t>
            </a:r>
            <a:r>
              <a:rPr lang="cs-CZ" sz="2800" dirty="0" smtClean="0"/>
              <a:t> part </a:t>
            </a:r>
            <a:r>
              <a:rPr lang="cs-CZ" sz="2800" dirty="0" err="1" smtClean="0"/>
              <a:t>lives</a:t>
            </a:r>
            <a:r>
              <a:rPr lang="cs-CZ" sz="2800" dirty="0" smtClean="0"/>
              <a:t>.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decreases</a:t>
            </a:r>
            <a:r>
              <a:rPr lang="cs-CZ" sz="2800" dirty="0" smtClean="0"/>
              <a:t> </a:t>
            </a:r>
            <a:r>
              <a:rPr lang="cs-CZ" sz="2800" dirty="0" err="1" smtClean="0"/>
              <a:t>costs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living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its</a:t>
            </a:r>
            <a:r>
              <a:rPr lang="cs-CZ" sz="2800" dirty="0" smtClean="0"/>
              <a:t> </a:t>
            </a:r>
            <a:r>
              <a:rPr lang="cs-CZ" sz="2800" dirty="0" err="1" smtClean="0"/>
              <a:t>members</a:t>
            </a:r>
            <a:r>
              <a:rPr lang="cs-CZ" sz="2800" dirty="0" smtClean="0"/>
              <a:t>.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a basic </a:t>
            </a:r>
            <a:r>
              <a:rPr lang="cs-CZ" sz="2800" dirty="0" err="1" smtClean="0"/>
              <a:t>statistical</a:t>
            </a:r>
            <a:r>
              <a:rPr lang="cs-CZ" sz="2800" dirty="0" smtClean="0"/>
              <a:t> unit.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669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Surrogate</a:t>
            </a:r>
            <a:r>
              <a:rPr lang="cs-CZ" dirty="0" smtClean="0"/>
              <a:t> </a:t>
            </a:r>
            <a:r>
              <a:rPr lang="cs-CZ" dirty="0" err="1" smtClean="0"/>
              <a:t>motherhood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12474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 </a:t>
            </a:r>
            <a:r>
              <a:rPr lang="cs-CZ" sz="4400" dirty="0" err="1" smtClean="0">
                <a:hlinkClick r:id="rId2"/>
              </a:rPr>
              <a:t>Surrogacy</a:t>
            </a:r>
            <a:endParaRPr lang="cs-CZ" sz="4400" dirty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 </a:t>
            </a:r>
            <a:r>
              <a:rPr lang="cs-CZ" sz="4800" dirty="0" err="1" smtClean="0">
                <a:hlinkClick r:id="rId3"/>
              </a:rPr>
              <a:t>Surrogacy</a:t>
            </a:r>
            <a:r>
              <a:rPr lang="cs-CZ" sz="4800" dirty="0" smtClean="0">
                <a:hlinkClick r:id="rId3"/>
              </a:rPr>
              <a:t> </a:t>
            </a:r>
            <a:r>
              <a:rPr lang="cs-CZ" sz="4800" dirty="0" err="1" smtClean="0">
                <a:hlinkClick r:id="rId3"/>
              </a:rPr>
              <a:t>laws</a:t>
            </a:r>
            <a:r>
              <a:rPr lang="cs-CZ" sz="4800" dirty="0" smtClean="0">
                <a:hlinkClick r:id="rId3"/>
              </a:rPr>
              <a:t> by country</a:t>
            </a:r>
            <a:endParaRPr lang="cs-CZ" sz="4800" dirty="0" smtClean="0"/>
          </a:p>
          <a:p>
            <a:pPr lvl="0"/>
            <a:endParaRPr lang="cs-CZ" sz="4800" dirty="0" smtClean="0"/>
          </a:p>
          <a:p>
            <a:pPr lvl="0"/>
            <a:r>
              <a:rPr lang="en-US" sz="2800" dirty="0"/>
              <a:t>Surrogacy is not legally regulated in </a:t>
            </a:r>
            <a:r>
              <a:rPr lang="en-US" sz="2800" dirty="0" smtClean="0"/>
              <a:t>the</a:t>
            </a:r>
            <a:r>
              <a:rPr lang="cs-CZ" sz="2800" dirty="0" smtClean="0"/>
              <a:t> Czech Republic</a:t>
            </a:r>
            <a:r>
              <a:rPr lang="en-US" sz="2800" dirty="0" smtClean="0"/>
              <a:t> and </a:t>
            </a:r>
            <a:r>
              <a:rPr lang="en-US" sz="2800" dirty="0"/>
              <a:t>so is generally considered legal</a:t>
            </a:r>
            <a:r>
              <a:rPr lang="en-US" sz="2800" dirty="0" smtClean="0"/>
              <a:t>. </a:t>
            </a:r>
            <a:r>
              <a:rPr lang="en-US" sz="2800" dirty="0"/>
              <a:t>The only mention of the phrase "surrogate motherhood" can be found in § 804 of the law n. 89/2012, where the law designates an exception to the ban of adoption by siblings for siblings carried by a surrogate mother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510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Surrogate</a:t>
            </a:r>
            <a:r>
              <a:rPr lang="cs-CZ" dirty="0" smtClean="0"/>
              <a:t> </a:t>
            </a:r>
            <a:r>
              <a:rPr lang="cs-CZ" dirty="0" err="1" smtClean="0"/>
              <a:t>motherhood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124744"/>
            <a:ext cx="864096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a just </a:t>
            </a:r>
            <a:r>
              <a:rPr lang="cs-CZ" dirty="0" err="1"/>
              <a:t>contract</a:t>
            </a:r>
            <a:r>
              <a:rPr lang="cs-CZ" dirty="0"/>
              <a:t>? </a:t>
            </a:r>
            <a:endParaRPr lang="cs-CZ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dirty="0" err="1" smtClean="0"/>
              <a:t>Participants</a:t>
            </a:r>
            <a:r>
              <a:rPr lang="cs-CZ" dirty="0" smtClean="0"/>
              <a:t> </a:t>
            </a:r>
            <a:r>
              <a:rPr lang="cs-CZ" dirty="0" err="1" smtClean="0"/>
              <a:t>voluntarily</a:t>
            </a:r>
            <a:r>
              <a:rPr lang="cs-CZ" dirty="0" smtClean="0"/>
              <a:t> </a:t>
            </a:r>
            <a:r>
              <a:rPr lang="cs-CZ" dirty="0" err="1" smtClean="0"/>
              <a:t>consent</a:t>
            </a:r>
            <a:r>
              <a:rPr lang="cs-CZ" dirty="0" smtClean="0"/>
              <a:t>,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endParaRPr lang="cs-CZ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dirty="0" err="1" smtClean="0"/>
              <a:t>Participants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dispose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smtClean="0"/>
              <a:t>person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distributively</a:t>
            </a:r>
            <a:r>
              <a:rPr lang="cs-CZ" dirty="0"/>
              <a:t> </a:t>
            </a:r>
            <a:r>
              <a:rPr lang="cs-CZ" dirty="0" err="1"/>
              <a:t>advantageous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 smtClean="0"/>
              <a:t>participants</a:t>
            </a:r>
            <a:endParaRPr lang="cs-CZ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endParaRPr lang="cs-CZ" dirty="0"/>
          </a:p>
          <a:p>
            <a:pPr lvl="1"/>
            <a:r>
              <a:rPr lang="cs-CZ" dirty="0" smtClean="0">
                <a:hlinkClick r:id="rId2"/>
              </a:rPr>
              <a:t>Harvard Justice </a:t>
            </a:r>
            <a:r>
              <a:rPr lang="cs-CZ" dirty="0" err="1" smtClean="0">
                <a:hlinkClick r:id="rId2"/>
              </a:rPr>
              <a:t>Course</a:t>
            </a:r>
            <a:r>
              <a:rPr lang="cs-CZ" dirty="0" smtClean="0">
                <a:hlinkClick r:id="rId2"/>
              </a:rPr>
              <a:t>, </a:t>
            </a:r>
            <a:r>
              <a:rPr lang="cs-CZ" dirty="0" err="1" smtClean="0">
                <a:hlinkClick r:id="rId2"/>
              </a:rPr>
              <a:t>Episode</a:t>
            </a:r>
            <a:r>
              <a:rPr lang="cs-CZ" dirty="0" smtClean="0">
                <a:hlinkClick r:id="rId2"/>
              </a:rPr>
              <a:t> 5</a:t>
            </a:r>
            <a:r>
              <a:rPr lang="cs-CZ" dirty="0" smtClean="0"/>
              <a:t>, </a:t>
            </a:r>
            <a:r>
              <a:rPr lang="cs-CZ" dirty="0" err="1" smtClean="0"/>
              <a:t>minutes</a:t>
            </a:r>
            <a:r>
              <a:rPr lang="cs-CZ" dirty="0" smtClean="0"/>
              <a:t> 33 - 48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4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Same sex </a:t>
            </a:r>
            <a:r>
              <a:rPr lang="cs-CZ" dirty="0" err="1" smtClean="0"/>
              <a:t>marriage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880110" lvl="1" indent="-514350">
              <a:buFont typeface="+mj-lt"/>
              <a:buAutoNum type="arabicPeriod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124744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Wingdings" pitchFamily="2" charset="2"/>
              <a:buChar char="n"/>
              <a:defRPr/>
            </a:pPr>
            <a:r>
              <a:rPr lang="cs-CZ" sz="4400" dirty="0" smtClean="0"/>
              <a:t> </a:t>
            </a:r>
            <a:r>
              <a:rPr lang="cs-CZ" sz="4400" dirty="0" smtClean="0">
                <a:hlinkClick r:id="rId2"/>
              </a:rPr>
              <a:t>Same sex </a:t>
            </a:r>
            <a:r>
              <a:rPr lang="cs-CZ" sz="4400" dirty="0" err="1" smtClean="0">
                <a:hlinkClick r:id="rId2"/>
              </a:rPr>
              <a:t>marriage</a:t>
            </a:r>
            <a:endParaRPr lang="cs-CZ" sz="4400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cs-CZ" sz="4400" dirty="0"/>
              <a:t> </a:t>
            </a:r>
            <a:r>
              <a:rPr lang="cs-CZ" sz="4400" dirty="0" smtClean="0">
                <a:hlinkClick r:id="rId3"/>
              </a:rPr>
              <a:t>Civil union</a:t>
            </a:r>
            <a:endParaRPr lang="cs-CZ" sz="4400" dirty="0"/>
          </a:p>
          <a:p>
            <a:pPr lvl="3">
              <a:buFont typeface="Wingdings" pitchFamily="2" charset="2"/>
              <a:buChar char="n"/>
              <a:defRPr/>
            </a:pPr>
            <a:r>
              <a:rPr lang="en-US" sz="2800" b="1" dirty="0" smtClean="0">
                <a:hlinkClick r:id="rId4"/>
              </a:rPr>
              <a:t>Recognition of same-sex unions in the Czech Republic</a:t>
            </a:r>
            <a:endParaRPr lang="cs-CZ" sz="2800" b="1" dirty="0" smtClean="0"/>
          </a:p>
          <a:p>
            <a:pPr lvl="3">
              <a:buFont typeface="Wingdings" pitchFamily="2" charset="2"/>
              <a:buChar char="n"/>
              <a:defRPr/>
            </a:pPr>
            <a:endParaRPr lang="cs-CZ" sz="2800" b="1" dirty="0"/>
          </a:p>
          <a:p>
            <a:pPr lvl="3">
              <a:buFont typeface="Wingdings" pitchFamily="2" charset="2"/>
              <a:buChar char="n"/>
              <a:defRPr/>
            </a:pPr>
            <a:endParaRPr lang="cs-CZ" sz="2800" b="1" dirty="0" smtClean="0"/>
          </a:p>
          <a:p>
            <a:pPr lvl="3">
              <a:defRPr/>
            </a:pPr>
            <a:r>
              <a:rPr lang="cs-CZ" sz="2800" dirty="0">
                <a:hlinkClick r:id="rId5"/>
              </a:rPr>
              <a:t>Harvard Justice </a:t>
            </a:r>
            <a:r>
              <a:rPr lang="cs-CZ" sz="2800" dirty="0" err="1">
                <a:hlinkClick r:id="rId5"/>
              </a:rPr>
              <a:t>Course</a:t>
            </a:r>
            <a:r>
              <a:rPr lang="cs-CZ" sz="2800" dirty="0">
                <a:hlinkClick r:id="rId5"/>
              </a:rPr>
              <a:t>, </a:t>
            </a:r>
            <a:r>
              <a:rPr lang="cs-CZ" sz="2800" dirty="0" err="1">
                <a:hlinkClick r:id="rId5"/>
              </a:rPr>
              <a:t>Episode</a:t>
            </a:r>
            <a:r>
              <a:rPr lang="cs-CZ" sz="2800" dirty="0">
                <a:hlinkClick r:id="rId5"/>
              </a:rPr>
              <a:t> </a:t>
            </a:r>
            <a:r>
              <a:rPr lang="cs-CZ" sz="2800" dirty="0" smtClean="0">
                <a:hlinkClick r:id="rId5"/>
              </a:rPr>
              <a:t>12</a:t>
            </a:r>
            <a:endParaRPr lang="cs-CZ" sz="2800" dirty="0" smtClean="0"/>
          </a:p>
          <a:p>
            <a:pPr lvl="3">
              <a:defRPr/>
            </a:pPr>
            <a:r>
              <a:rPr lang="cs-CZ" sz="2800" dirty="0" err="1" smtClean="0"/>
              <a:t>minutes</a:t>
            </a:r>
            <a:r>
              <a:rPr lang="cs-CZ" sz="2800" dirty="0" smtClean="0"/>
              <a:t> 11 </a:t>
            </a:r>
            <a:r>
              <a:rPr lang="cs-CZ" sz="2800" dirty="0"/>
              <a:t>- </a:t>
            </a:r>
            <a:r>
              <a:rPr lang="cs-CZ" sz="2800" dirty="0" smtClean="0"/>
              <a:t>41</a:t>
            </a:r>
            <a:endParaRPr lang="cs-CZ" sz="2800" dirty="0"/>
          </a:p>
          <a:p>
            <a:pPr lvl="3">
              <a:defRPr/>
            </a:pPr>
            <a:endParaRPr lang="en-US" sz="2800" b="1" dirty="0" smtClean="0"/>
          </a:p>
          <a:p>
            <a:pPr lvl="2">
              <a:buFont typeface="Wingdings" pitchFamily="2" charset="2"/>
              <a:buChar char="n"/>
              <a:defRPr/>
            </a:pPr>
            <a:endParaRPr lang="cs-CZ" sz="28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968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7409" y="746915"/>
            <a:ext cx="8568631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r>
              <a:rPr lang="en-US" sz="3200" dirty="0"/>
              <a:t>Friedrich August von Hayek: Law, Legislation and Liberty - Volume 1, Chapter 4 "The Changing Concept of Law" </a:t>
            </a:r>
            <a:endParaRPr lang="cs-CZ" sz="3200" dirty="0"/>
          </a:p>
          <a:p>
            <a:endParaRPr lang="cs-CZ" sz="3200" dirty="0" smtClean="0">
              <a:hlinkClick r:id="rId3"/>
            </a:endParaRPr>
          </a:p>
          <a:p>
            <a:r>
              <a:rPr lang="cs-CZ" sz="3200" dirty="0" err="1" smtClean="0">
                <a:hlinkClick r:id="rId4"/>
              </a:rPr>
              <a:t>Law</a:t>
            </a:r>
            <a:r>
              <a:rPr lang="cs-CZ" sz="3200" dirty="0" smtClean="0">
                <a:hlinkClick r:id="rId4"/>
              </a:rPr>
              <a:t>, </a:t>
            </a:r>
            <a:r>
              <a:rPr lang="cs-CZ" sz="3200" dirty="0" err="1" smtClean="0">
                <a:hlinkClick r:id="rId4"/>
              </a:rPr>
              <a:t>Legislation</a:t>
            </a:r>
            <a:r>
              <a:rPr lang="cs-CZ" sz="3200" dirty="0" smtClean="0">
                <a:hlinkClick r:id="rId4"/>
              </a:rPr>
              <a:t> and </a:t>
            </a:r>
            <a:r>
              <a:rPr lang="cs-CZ" sz="3200" dirty="0" err="1" smtClean="0">
                <a:hlinkClick r:id="rId4"/>
              </a:rPr>
              <a:t>Liberty</a:t>
            </a:r>
            <a:r>
              <a:rPr lang="cs-CZ" sz="3200" dirty="0" smtClean="0"/>
              <a:t> (1973 – 1979)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book</a:t>
            </a:r>
            <a:r>
              <a:rPr lang="en-US" sz="2000" dirty="0" smtClean="0"/>
              <a:t> </a:t>
            </a:r>
            <a:r>
              <a:rPr lang="en-US" sz="2000" dirty="0"/>
              <a:t>offers a diagnosis of the problems facing classical liberal social order and suggests alternatives. The book includes critiques of </a:t>
            </a:r>
            <a:r>
              <a:rPr lang="en-US" sz="2000" dirty="0">
                <a:hlinkClick r:id="rId5" tooltip="Legal positivism"/>
              </a:rPr>
              <a:t>legal positivism</a:t>
            </a:r>
            <a:r>
              <a:rPr lang="en-US" sz="2000" dirty="0"/>
              <a:t>, interest-group politics, and the pursuit of social justice. Hayek argues that the pursuit of social justice leads to the loss of personal freedom, and he favors a common law approach to law.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6005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r>
              <a:rPr lang="en-US" sz="3200" dirty="0"/>
              <a:t>David Hume: The Treatise of Human Nature. Book </a:t>
            </a:r>
            <a:r>
              <a:rPr lang="en-US" sz="3200" dirty="0" smtClean="0"/>
              <a:t>3 </a:t>
            </a:r>
            <a:r>
              <a:rPr lang="en-US" sz="3200" dirty="0"/>
              <a:t>“Morals”, Part 2 “Justice and injustice”, from 1 to </a:t>
            </a:r>
            <a:r>
              <a:rPr lang="en-US" sz="3200" dirty="0" smtClean="0"/>
              <a:t>6</a:t>
            </a:r>
            <a:endParaRPr lang="cs-CZ" sz="3200" dirty="0" smtClean="0"/>
          </a:p>
          <a:p>
            <a:pPr algn="l"/>
            <a:r>
              <a:rPr lang="en-US" sz="3200" dirty="0"/>
              <a:t>Part </a:t>
            </a:r>
            <a:r>
              <a:rPr lang="cs-CZ" sz="3200" dirty="0" smtClean="0"/>
              <a:t>1</a:t>
            </a:r>
            <a:r>
              <a:rPr lang="en-US" sz="3200" dirty="0" smtClean="0"/>
              <a:t>: </a:t>
            </a:r>
            <a:r>
              <a:rPr lang="en-US" sz="3200" dirty="0"/>
              <a:t>Virtue and vice in general</a:t>
            </a:r>
          </a:p>
          <a:p>
            <a:pPr lvl="1" algn="l"/>
            <a:r>
              <a:rPr lang="en-US" sz="3000" dirty="0" smtClean="0"/>
              <a:t>1</a:t>
            </a:r>
            <a:r>
              <a:rPr lang="en-US" sz="3000" dirty="0"/>
              <a:t>: Moral distinctions aren’t derived from </a:t>
            </a:r>
            <a:r>
              <a:rPr lang="en-US" sz="3000" dirty="0" smtClean="0"/>
              <a:t>reason</a:t>
            </a:r>
            <a:endParaRPr lang="cs-CZ" sz="3000" dirty="0" smtClean="0"/>
          </a:p>
          <a:p>
            <a:pPr lvl="1" algn="l"/>
            <a:r>
              <a:rPr lang="en-US" sz="3000" dirty="0"/>
              <a:t>2: Moral distinctions are derived from a moral </a:t>
            </a:r>
            <a:r>
              <a:rPr lang="en-US" sz="3000" dirty="0" smtClean="0"/>
              <a:t>sense</a:t>
            </a:r>
            <a:endParaRPr lang="cs-CZ" sz="3000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dirty="0"/>
              <a:t>Our decisions regarding moral </a:t>
            </a:r>
            <a:r>
              <a:rPr lang="en-US" sz="2800" dirty="0" smtClean="0"/>
              <a:t>rightness</a:t>
            </a:r>
            <a:r>
              <a:rPr lang="cs-CZ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wrongness are evidently </a:t>
            </a:r>
            <a:r>
              <a:rPr lang="en-US" sz="2800" dirty="0" smtClean="0"/>
              <a:t>perceptions</a:t>
            </a:r>
            <a:r>
              <a:rPr lang="en-US" sz="2800" dirty="0"/>
              <a:t>; all </a:t>
            </a:r>
            <a:r>
              <a:rPr lang="en-US" sz="2800" dirty="0" smtClean="0"/>
              <a:t>perceptions</a:t>
            </a:r>
            <a:r>
              <a:rPr lang="cs-CZ" sz="2800" dirty="0" smtClean="0"/>
              <a:t> </a:t>
            </a:r>
            <a:r>
              <a:rPr lang="en-US" sz="2800" dirty="0" smtClean="0"/>
              <a:t>are </a:t>
            </a:r>
            <a:r>
              <a:rPr lang="en-US" sz="2800" dirty="0"/>
              <a:t>either impressions or ideas; so ruling out ideas </a:t>
            </a:r>
            <a:r>
              <a:rPr lang="en-US" sz="2800" dirty="0" smtClean="0"/>
              <a:t>leaves</a:t>
            </a:r>
            <a:r>
              <a:rPr lang="cs-CZ" sz="2800" dirty="0" smtClean="0"/>
              <a:t> </a:t>
            </a:r>
            <a:r>
              <a:rPr lang="cs-CZ" sz="2800" dirty="0" err="1" smtClean="0"/>
              <a:t>us</a:t>
            </a:r>
            <a:r>
              <a:rPr lang="cs-CZ" sz="2800" dirty="0" smtClean="0"/>
              <a:t> </a:t>
            </a:r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impressions</a:t>
            </a:r>
            <a:r>
              <a:rPr lang="cs-CZ" sz="2800" dirty="0" smtClean="0"/>
              <a:t>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impression</a:t>
            </a:r>
            <a:r>
              <a:rPr lang="cs-CZ" sz="2800" dirty="0" smtClean="0"/>
              <a:t> </a:t>
            </a:r>
            <a:r>
              <a:rPr lang="cs-CZ" sz="2800" dirty="0" err="1" smtClean="0"/>
              <a:t>arising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virtue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agreeable</a:t>
            </a:r>
            <a:r>
              <a:rPr lang="cs-CZ" sz="2800" dirty="0" smtClean="0"/>
              <a:t>, and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impression</a:t>
            </a:r>
            <a:r>
              <a:rPr lang="cs-CZ" sz="2800" dirty="0" smtClean="0"/>
              <a:t> </a:t>
            </a:r>
            <a:r>
              <a:rPr lang="cs-CZ" sz="2800" dirty="0" err="1" smtClean="0"/>
              <a:t>coming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vice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unpleasant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6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r>
              <a:rPr lang="en-US" sz="3200" dirty="0"/>
              <a:t>David Hume: The Treatise of Human Nature. Book </a:t>
            </a:r>
            <a:r>
              <a:rPr lang="en-US" sz="3200" dirty="0" smtClean="0"/>
              <a:t>3 </a:t>
            </a:r>
            <a:r>
              <a:rPr lang="en-US" sz="3200" dirty="0"/>
              <a:t>“Morals”, Part 2 “Justice and injustice”, from 1 to </a:t>
            </a:r>
            <a:r>
              <a:rPr lang="en-US" sz="3200" dirty="0" smtClean="0"/>
              <a:t>6</a:t>
            </a:r>
            <a:endParaRPr lang="cs-CZ" sz="3200" dirty="0" smtClean="0"/>
          </a:p>
          <a:p>
            <a:pPr algn="l"/>
            <a:r>
              <a:rPr lang="en-US" sz="3200" dirty="0"/>
              <a:t>Part </a:t>
            </a:r>
            <a:r>
              <a:rPr lang="cs-CZ" sz="3200" dirty="0" smtClean="0"/>
              <a:t>1</a:t>
            </a:r>
            <a:r>
              <a:rPr lang="en-US" sz="3200" dirty="0" smtClean="0"/>
              <a:t>: </a:t>
            </a:r>
            <a:r>
              <a:rPr lang="en-US" sz="3200" dirty="0"/>
              <a:t>Virtue and vice in general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b="1" dirty="0" err="1" smtClean="0"/>
              <a:t>first</a:t>
            </a:r>
            <a:r>
              <a:rPr lang="cs-CZ" sz="2400" b="1" dirty="0"/>
              <a:t> </a:t>
            </a:r>
            <a:r>
              <a:rPr lang="en-US" sz="2400" dirty="0" smtClean="0"/>
              <a:t>thing </a:t>
            </a:r>
            <a:r>
              <a:rPr lang="en-US" sz="2400" dirty="0"/>
              <a:t>I have to say </a:t>
            </a:r>
            <a:r>
              <a:rPr lang="en-US" sz="2400" dirty="0" smtClean="0"/>
              <a:t>is </a:t>
            </a:r>
            <a:r>
              <a:rPr lang="en-US" sz="2400" dirty="0"/>
              <a:t>that it would be </a:t>
            </a:r>
            <a:r>
              <a:rPr lang="en-US" sz="2400" dirty="0" smtClean="0"/>
              <a:t>absurd</a:t>
            </a:r>
            <a:r>
              <a:rPr lang="cs-CZ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imagine that in every particular case these </a:t>
            </a:r>
            <a:r>
              <a:rPr lang="en-US" sz="2400" dirty="0" smtClean="0"/>
              <a:t>sentiments</a:t>
            </a:r>
            <a:r>
              <a:rPr lang="cs-CZ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produced by a basic feature of our innate </a:t>
            </a:r>
            <a:r>
              <a:rPr lang="en-US" sz="2400" dirty="0" smtClean="0"/>
              <a:t>constitution.</a:t>
            </a:r>
            <a:r>
              <a:rPr lang="cs-CZ" sz="2400" dirty="0" smtClean="0"/>
              <a:t> </a:t>
            </a:r>
            <a:r>
              <a:rPr lang="en-US" sz="2400" dirty="0" smtClean="0"/>
              <a:t>There </a:t>
            </a:r>
            <a:r>
              <a:rPr lang="en-US" sz="2400" dirty="0"/>
              <a:t>is no end to the list of our duties; so it’s </a:t>
            </a:r>
            <a:r>
              <a:rPr lang="en-US" sz="2400" dirty="0" smtClean="0"/>
              <a:t>impossible</a:t>
            </a:r>
            <a:r>
              <a:rPr lang="cs-CZ" sz="2400" dirty="0" smtClean="0"/>
              <a:t> </a:t>
            </a:r>
            <a:r>
              <a:rPr lang="en-US" sz="2400" dirty="0"/>
              <a:t>that we should have a basic </a:t>
            </a:r>
            <a:r>
              <a:rPr lang="en-US" sz="2400" dirty="0" smtClean="0"/>
              <a:t>instinct</a:t>
            </a:r>
            <a:r>
              <a:rPr lang="cs-CZ" sz="2400" dirty="0" smtClean="0"/>
              <a:t> </a:t>
            </a:r>
            <a:r>
              <a:rPr lang="en-US" sz="2400" dirty="0" smtClean="0"/>
              <a:t>corresponding </a:t>
            </a:r>
            <a:r>
              <a:rPr lang="en-US" sz="2400" dirty="0"/>
              <a:t>to </a:t>
            </a:r>
            <a:r>
              <a:rPr lang="en-US" sz="2400" dirty="0" smtClean="0"/>
              <a:t>each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them</a:t>
            </a:r>
            <a:r>
              <a:rPr lang="cs-CZ" sz="2800" dirty="0"/>
              <a:t>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9169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r>
              <a:rPr lang="en-US" sz="3200" dirty="0"/>
              <a:t>David Hume: The Treatise of Human Nature. Book </a:t>
            </a:r>
            <a:r>
              <a:rPr lang="en-US" sz="3200" dirty="0" smtClean="0"/>
              <a:t>3 </a:t>
            </a:r>
            <a:r>
              <a:rPr lang="en-US" sz="3200" dirty="0"/>
              <a:t>“Morals”, Part 2 “Justice and injustice”, from 1 to </a:t>
            </a:r>
            <a:r>
              <a:rPr lang="en-US" sz="3200" dirty="0" smtClean="0"/>
              <a:t>6</a:t>
            </a:r>
            <a:endParaRPr lang="cs-CZ" sz="3200" dirty="0" smtClean="0"/>
          </a:p>
          <a:p>
            <a:pPr algn="l"/>
            <a:r>
              <a:rPr lang="en-US" sz="3200" dirty="0"/>
              <a:t>Part </a:t>
            </a:r>
            <a:r>
              <a:rPr lang="cs-CZ" sz="3200" dirty="0"/>
              <a:t>2</a:t>
            </a:r>
            <a:r>
              <a:rPr lang="en-US" sz="3200" dirty="0" smtClean="0"/>
              <a:t>: </a:t>
            </a:r>
            <a:r>
              <a:rPr lang="cs-CZ" sz="3200" dirty="0" smtClean="0"/>
              <a:t>Justice and </a:t>
            </a:r>
            <a:r>
              <a:rPr lang="cs-CZ" sz="3200" dirty="0" err="1" smtClean="0"/>
              <a:t>injustice</a:t>
            </a:r>
            <a:endParaRPr lang="en-US" sz="32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2000" dirty="0" err="1" smtClean="0"/>
              <a:t>Other</a:t>
            </a:r>
            <a:r>
              <a:rPr lang="cs-CZ" sz="2000" dirty="0"/>
              <a:t> </a:t>
            </a:r>
            <a:r>
              <a:rPr lang="en-US" sz="2000" dirty="0" smtClean="0"/>
              <a:t>things </a:t>
            </a:r>
            <a:r>
              <a:rPr lang="en-US" sz="2000" dirty="0"/>
              <a:t>being equal, a man naturally loves his children </a:t>
            </a:r>
            <a:r>
              <a:rPr lang="en-US" sz="2000" dirty="0" smtClean="0"/>
              <a:t>better</a:t>
            </a:r>
            <a:r>
              <a:rPr lang="cs-CZ" sz="2000" dirty="0" smtClean="0"/>
              <a:t> </a:t>
            </a:r>
            <a:r>
              <a:rPr lang="en-US" sz="2000" dirty="0" smtClean="0"/>
              <a:t>than </a:t>
            </a:r>
            <a:r>
              <a:rPr lang="en-US" sz="2000" dirty="0"/>
              <a:t>his nephews, his nephews better than his cousins, </a:t>
            </a:r>
            <a:r>
              <a:rPr lang="en-US" sz="2000" dirty="0" smtClean="0"/>
              <a:t>his</a:t>
            </a:r>
            <a:r>
              <a:rPr lang="cs-CZ" sz="2000" dirty="0" smtClean="0"/>
              <a:t> </a:t>
            </a:r>
            <a:r>
              <a:rPr lang="en-US" sz="2000" dirty="0" smtClean="0"/>
              <a:t>cousins </a:t>
            </a:r>
            <a:r>
              <a:rPr lang="en-US" sz="2000" dirty="0"/>
              <a:t>better than strangers. Those facts are what </a:t>
            </a:r>
            <a:r>
              <a:rPr lang="en-US" sz="2000" dirty="0" smtClean="0"/>
              <a:t>generate</a:t>
            </a:r>
            <a:r>
              <a:rPr lang="cs-CZ" sz="2000" dirty="0" smtClean="0"/>
              <a:t> </a:t>
            </a:r>
            <a:r>
              <a:rPr lang="en-US" sz="2000" dirty="0" smtClean="0"/>
              <a:t>our </a:t>
            </a:r>
            <a:r>
              <a:rPr lang="en-US" sz="2000" dirty="0"/>
              <a:t>common measures of duty—e.g. our judgment that </a:t>
            </a:r>
            <a:r>
              <a:rPr lang="en-US" sz="2000" dirty="0" smtClean="0"/>
              <a:t>a</a:t>
            </a:r>
            <a:r>
              <a:rPr lang="cs-CZ" sz="2000" dirty="0" smtClean="0"/>
              <a:t> </a:t>
            </a:r>
            <a:r>
              <a:rPr lang="en-US" sz="2000" dirty="0" smtClean="0"/>
              <a:t>man </a:t>
            </a:r>
            <a:r>
              <a:rPr lang="en-US" sz="2000" dirty="0"/>
              <a:t>has a greater duty to his son than to his nephew. </a:t>
            </a:r>
            <a:r>
              <a:rPr lang="en-US" sz="2000" dirty="0" smtClean="0"/>
              <a:t>Our</a:t>
            </a:r>
            <a:r>
              <a:rPr lang="cs-CZ" sz="2000" dirty="0" smtClean="0"/>
              <a:t> </a:t>
            </a:r>
            <a:r>
              <a:rPr lang="en-US" sz="2000" dirty="0" smtClean="0"/>
              <a:t>sense </a:t>
            </a:r>
            <a:r>
              <a:rPr lang="en-US" sz="2000" dirty="0"/>
              <a:t>of duty always follows the common and natural </a:t>
            </a:r>
            <a:r>
              <a:rPr lang="en-US" sz="2000" dirty="0" smtClean="0"/>
              <a:t>course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/>
              <a:t>our</a:t>
            </a:r>
            <a:r>
              <a:rPr lang="cs-CZ" sz="2000" dirty="0"/>
              <a:t> </a:t>
            </a:r>
            <a:r>
              <a:rPr lang="cs-CZ" sz="2000" dirty="0" err="1"/>
              <a:t>passions</a:t>
            </a:r>
            <a:r>
              <a:rPr lang="cs-CZ" sz="2000" dirty="0" smtClean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/>
              <a:t>Though the rules of justice are artificial, </a:t>
            </a:r>
            <a:r>
              <a:rPr lang="en-US" sz="2000" dirty="0" smtClean="0"/>
              <a:t>they</a:t>
            </a:r>
            <a:r>
              <a:rPr lang="cs-CZ" sz="2000" dirty="0" smtClean="0"/>
              <a:t> </a:t>
            </a:r>
            <a:r>
              <a:rPr lang="en-US" sz="2000" dirty="0" smtClean="0"/>
              <a:t>aren’t </a:t>
            </a:r>
            <a:r>
              <a:rPr lang="en-US" sz="2000" dirty="0"/>
              <a:t>simply decided on by some one or more human </a:t>
            </a:r>
            <a:r>
              <a:rPr lang="en-US" sz="2000" dirty="0" smtClean="0"/>
              <a:t>beings.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there’s nothing wrong with calling them ‘laws of nature</a:t>
            </a:r>
            <a:r>
              <a:rPr lang="en-US" sz="2000" dirty="0" smtClean="0"/>
              <a:t>’,</a:t>
            </a:r>
            <a:r>
              <a:rPr lang="cs-CZ" sz="2000" dirty="0" smtClean="0"/>
              <a:t> </a:t>
            </a:r>
            <a:r>
              <a:rPr lang="en-US" sz="2000" dirty="0" smtClean="0"/>
              <a:t>if </a:t>
            </a:r>
            <a:r>
              <a:rPr lang="en-US" sz="2000" dirty="0"/>
              <a:t>we take ‘nature’ to include everything that is •common </a:t>
            </a:r>
            <a:r>
              <a:rPr lang="en-US" sz="2000" dirty="0" smtClean="0"/>
              <a:t>to</a:t>
            </a:r>
            <a:r>
              <a:rPr lang="cs-CZ" sz="2000" dirty="0" smtClean="0"/>
              <a:t> </a:t>
            </a:r>
            <a:r>
              <a:rPr lang="en-US" sz="2000" dirty="0" smtClean="0"/>
              <a:t>our </a:t>
            </a:r>
            <a:r>
              <a:rPr lang="en-US" sz="2000" dirty="0"/>
              <a:t>species, or even if we take it more narrowly to cover </a:t>
            </a:r>
            <a:r>
              <a:rPr lang="en-US" sz="2000" dirty="0" smtClean="0"/>
              <a:t>only</a:t>
            </a:r>
            <a:r>
              <a:rPr lang="cs-CZ" sz="2000" dirty="0" smtClean="0"/>
              <a:t> </a:t>
            </a:r>
            <a:r>
              <a:rPr lang="en-US" sz="2000" dirty="0" smtClean="0"/>
              <a:t>what </a:t>
            </a:r>
            <a:r>
              <a:rPr lang="en-US" sz="2000" dirty="0"/>
              <a:t>is •inseparable from our species.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208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836613"/>
            <a:ext cx="9036496" cy="6553200"/>
          </a:xfrm>
        </p:spPr>
        <p:txBody>
          <a:bodyPr>
            <a:normAutofit/>
          </a:bodyPr>
          <a:lstStyle/>
          <a:p>
            <a:r>
              <a:rPr lang="en-US" sz="3200" dirty="0"/>
              <a:t>David Hume: The Treatise of Human Nature. Book </a:t>
            </a:r>
            <a:r>
              <a:rPr lang="en-US" sz="3200" dirty="0" smtClean="0"/>
              <a:t>3 </a:t>
            </a:r>
            <a:r>
              <a:rPr lang="en-US" sz="3200" dirty="0"/>
              <a:t>“Morals”, Part 2 “Justice and injustice”, from 1 to </a:t>
            </a:r>
            <a:r>
              <a:rPr lang="en-US" sz="3200" dirty="0" smtClean="0"/>
              <a:t>6</a:t>
            </a:r>
            <a:endParaRPr lang="cs-CZ" sz="3200" dirty="0" smtClean="0"/>
          </a:p>
          <a:p>
            <a:pPr algn="l"/>
            <a:r>
              <a:rPr lang="en-US" sz="3200" dirty="0"/>
              <a:t>Part </a:t>
            </a:r>
            <a:r>
              <a:rPr lang="cs-CZ" sz="3200" dirty="0"/>
              <a:t>2</a:t>
            </a:r>
            <a:r>
              <a:rPr lang="en-US" sz="3200" dirty="0" smtClean="0"/>
              <a:t>: </a:t>
            </a:r>
            <a:r>
              <a:rPr lang="cs-CZ" sz="3200" dirty="0" smtClean="0"/>
              <a:t>Justice and </a:t>
            </a:r>
            <a:r>
              <a:rPr lang="cs-CZ" sz="3200" dirty="0" err="1" smtClean="0"/>
              <a:t>injustice</a:t>
            </a:r>
            <a:endParaRPr lang="en-US" sz="32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/>
              <a:t>However much the circumstances of human nature </a:t>
            </a:r>
            <a:r>
              <a:rPr lang="en-US" sz="2000" dirty="0" smtClean="0"/>
              <a:t>may</a:t>
            </a:r>
            <a:r>
              <a:rPr lang="cs-CZ" sz="2000" dirty="0" smtClean="0"/>
              <a:t> </a:t>
            </a:r>
            <a:r>
              <a:rPr lang="en-US" sz="2000" dirty="0" smtClean="0"/>
              <a:t>make </a:t>
            </a:r>
            <a:r>
              <a:rPr lang="en-US" sz="2000" dirty="0"/>
              <a:t>a union necessary, and however much the passions </a:t>
            </a:r>
            <a:r>
              <a:rPr lang="en-US" sz="2000" dirty="0" smtClean="0"/>
              <a:t>of</a:t>
            </a:r>
            <a:r>
              <a:rPr lang="cs-CZ" sz="2000" dirty="0" smtClean="0"/>
              <a:t> </a:t>
            </a:r>
            <a:r>
              <a:rPr lang="en-US" sz="2000" dirty="0" smtClean="0"/>
              <a:t>lust </a:t>
            </a:r>
            <a:r>
              <a:rPr lang="en-US" sz="2000" dirty="0"/>
              <a:t>and natural affection may seem to make it </a:t>
            </a:r>
            <a:r>
              <a:rPr lang="en-US" sz="2000" dirty="0" smtClean="0"/>
              <a:t>unavoidable,</a:t>
            </a:r>
            <a:r>
              <a:rPr lang="cs-CZ" sz="2000" dirty="0" smtClean="0"/>
              <a:t> </a:t>
            </a:r>
            <a:r>
              <a:rPr lang="en-US" sz="2000" dirty="0" smtClean="0"/>
              <a:t>some </a:t>
            </a:r>
            <a:r>
              <a:rPr lang="en-US" sz="2000" dirty="0"/>
              <a:t>other features of </a:t>
            </a:r>
            <a:r>
              <a:rPr lang="en-US" sz="2000" b="1" dirty="0"/>
              <a:t>(a) </a:t>
            </a:r>
            <a:r>
              <a:rPr lang="en-US" sz="2000" dirty="0"/>
              <a:t>our natural temperament </a:t>
            </a:r>
            <a:r>
              <a:rPr lang="en-US" sz="2000" dirty="0" smtClean="0"/>
              <a:t>and</a:t>
            </a:r>
            <a:r>
              <a:rPr lang="cs-CZ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b="1" dirty="0"/>
              <a:t>(b) </a:t>
            </a:r>
            <a:r>
              <a:rPr lang="en-US" sz="2000" dirty="0"/>
              <a:t>our outward circumstances are not conducive to </a:t>
            </a:r>
            <a:r>
              <a:rPr lang="en-US" sz="2000" dirty="0" smtClean="0"/>
              <a:t>the</a:t>
            </a:r>
            <a:r>
              <a:rPr lang="cs-CZ" sz="2000" dirty="0" smtClean="0"/>
              <a:t> </a:t>
            </a:r>
            <a:r>
              <a:rPr lang="en-US" sz="2000" dirty="0" smtClean="0"/>
              <a:t>needed </a:t>
            </a:r>
            <a:r>
              <a:rPr lang="en-US" sz="2000" dirty="0"/>
              <a:t>union—indeed they are even contrary to it. </a:t>
            </a:r>
            <a:r>
              <a:rPr lang="en-US" sz="2000" b="1" dirty="0"/>
              <a:t>(a) </a:t>
            </a:r>
            <a:r>
              <a:rPr lang="en-US" sz="2000" dirty="0" smtClean="0"/>
              <a:t>The</a:t>
            </a:r>
            <a:r>
              <a:rPr lang="cs-CZ" sz="2000" dirty="0" smtClean="0"/>
              <a:t> </a:t>
            </a:r>
            <a:r>
              <a:rPr lang="en-US" sz="2000" dirty="0" smtClean="0"/>
              <a:t>most </a:t>
            </a:r>
            <a:r>
              <a:rPr lang="en-US" sz="2000" dirty="0"/>
              <a:t>considerable of these features of our temperament </a:t>
            </a:r>
            <a:r>
              <a:rPr lang="en-US" sz="2000" dirty="0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our</a:t>
            </a:r>
            <a:r>
              <a:rPr lang="cs-CZ" sz="2000" dirty="0" smtClean="0"/>
              <a:t> </a:t>
            </a:r>
            <a:r>
              <a:rPr lang="cs-CZ" sz="2000" dirty="0" err="1"/>
              <a:t>selfishness</a:t>
            </a:r>
            <a:r>
              <a:rPr lang="cs-CZ" sz="2000" dirty="0" smtClean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 smtClean="0"/>
              <a:t>only</a:t>
            </a:r>
            <a:r>
              <a:rPr lang="cs-CZ" sz="2000" dirty="0"/>
              <a:t> </a:t>
            </a:r>
            <a:r>
              <a:rPr lang="en-US" sz="2000" dirty="0" smtClean="0"/>
              <a:t>possible </a:t>
            </a:r>
            <a:r>
              <a:rPr lang="en-US" sz="2000" dirty="0"/>
              <a:t>way to </a:t>
            </a:r>
            <a:r>
              <a:rPr lang="cs-CZ" sz="2000" dirty="0" err="1" smtClean="0"/>
              <a:t>manage</a:t>
            </a:r>
            <a:r>
              <a:rPr lang="en-US" sz="2000" dirty="0" smtClean="0"/>
              <a:t> </a:t>
            </a:r>
            <a:r>
              <a:rPr lang="en-US" sz="2000" dirty="0"/>
              <a:t>this is by a convention entered into </a:t>
            </a:r>
            <a:r>
              <a:rPr lang="en-US" sz="2000" dirty="0" smtClean="0"/>
              <a:t>by</a:t>
            </a:r>
            <a:r>
              <a:rPr lang="cs-CZ" sz="2000" dirty="0" smtClean="0"/>
              <a:t> </a:t>
            </a:r>
            <a:r>
              <a:rPr lang="en-US" sz="2000" dirty="0" smtClean="0"/>
              <a:t>all </a:t>
            </a:r>
            <a:r>
              <a:rPr lang="en-US" sz="2000" dirty="0"/>
              <a:t>the members of the society to make the possession </a:t>
            </a:r>
            <a:r>
              <a:rPr lang="en-US" sz="2000" dirty="0" smtClean="0"/>
              <a:t>of </a:t>
            </a:r>
            <a:r>
              <a:rPr lang="en-US" sz="2000" dirty="0"/>
              <a:t>external goods stable, leaving everyone in the </a:t>
            </a:r>
            <a:r>
              <a:rPr lang="en-US" sz="2000" dirty="0" smtClean="0"/>
              <a:t>peaceful</a:t>
            </a:r>
            <a:r>
              <a:rPr lang="cs-CZ" sz="2000" dirty="0" smtClean="0"/>
              <a:t> </a:t>
            </a:r>
            <a:r>
              <a:rPr lang="en-US" sz="2000" dirty="0" smtClean="0"/>
              <a:t>enjoyment </a:t>
            </a:r>
            <a:r>
              <a:rPr lang="en-US" sz="2000" dirty="0"/>
              <a:t>of whatever he has come to own through </a:t>
            </a:r>
            <a:r>
              <a:rPr lang="en-US" sz="2000" dirty="0" smtClean="0"/>
              <a:t>luck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hard work. This enables everyone to know what </a:t>
            </a:r>
            <a:r>
              <a:rPr lang="en-US" sz="2000" dirty="0" smtClean="0"/>
              <a:t>he</a:t>
            </a:r>
            <a:r>
              <a:rPr lang="cs-CZ" sz="2000" dirty="0" smtClean="0"/>
              <a:t> </a:t>
            </a:r>
            <a:r>
              <a:rPr lang="en-US" sz="2000" dirty="0" smtClean="0"/>
              <a:t>can </a:t>
            </a:r>
            <a:r>
              <a:rPr lang="en-US" sz="2000" dirty="0"/>
              <a:t>safely possess; and the passions are restrained in </a:t>
            </a:r>
            <a:r>
              <a:rPr lang="en-US" sz="2000" dirty="0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partial</a:t>
            </a:r>
            <a:r>
              <a:rPr lang="cs-CZ" sz="2000" dirty="0" smtClean="0"/>
              <a:t> </a:t>
            </a:r>
            <a:r>
              <a:rPr lang="cs-CZ" sz="2000" dirty="0"/>
              <a:t>and </a:t>
            </a:r>
            <a:r>
              <a:rPr lang="cs-CZ" sz="2000" dirty="0" err="1"/>
              <a:t>contradictory</a:t>
            </a:r>
            <a:r>
              <a:rPr lang="cs-CZ" sz="2000" dirty="0"/>
              <a:t> </a:t>
            </a:r>
            <a:r>
              <a:rPr lang="cs-CZ" sz="2000" dirty="0" err="1"/>
              <a:t>motions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48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836613"/>
            <a:ext cx="8712968" cy="6553200"/>
          </a:xfrm>
        </p:spPr>
        <p:txBody>
          <a:bodyPr>
            <a:normAutofit/>
          </a:bodyPr>
          <a:lstStyle/>
          <a:p>
            <a:r>
              <a:rPr lang="en-US" sz="3200" dirty="0"/>
              <a:t>David Hume: The Treatise of Human Nature. Book </a:t>
            </a:r>
            <a:r>
              <a:rPr lang="en-US" sz="3200" dirty="0" smtClean="0"/>
              <a:t>3 </a:t>
            </a:r>
            <a:r>
              <a:rPr lang="en-US" sz="3200" dirty="0"/>
              <a:t>“Morals”, Part 2 “Justice and injustice”, from 1 to </a:t>
            </a:r>
            <a:r>
              <a:rPr lang="en-US" sz="3200" dirty="0" smtClean="0"/>
              <a:t>6</a:t>
            </a:r>
            <a:endParaRPr lang="cs-CZ" sz="3200" dirty="0" smtClean="0"/>
          </a:p>
          <a:p>
            <a:pPr algn="l"/>
            <a:r>
              <a:rPr lang="en-US" sz="3200" dirty="0"/>
              <a:t>Part </a:t>
            </a:r>
            <a:r>
              <a:rPr lang="cs-CZ" sz="3200" dirty="0"/>
              <a:t>2</a:t>
            </a:r>
            <a:r>
              <a:rPr lang="en-US" sz="3200" dirty="0" smtClean="0"/>
              <a:t>: </a:t>
            </a:r>
            <a:r>
              <a:rPr lang="cs-CZ" sz="3200" dirty="0" smtClean="0"/>
              <a:t>Justice and </a:t>
            </a:r>
            <a:r>
              <a:rPr lang="cs-CZ" sz="3200" dirty="0" err="1" smtClean="0"/>
              <a:t>injustice</a:t>
            </a:r>
            <a:endParaRPr lang="en-US" sz="32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/>
              <a:t>Justice gets its origin from •the selfishness </a:t>
            </a:r>
            <a:r>
              <a:rPr lang="en-US" sz="2000" dirty="0" smtClean="0"/>
              <a:t>and</a:t>
            </a:r>
            <a:r>
              <a:rPr lang="cs-CZ" sz="2000" dirty="0" smtClean="0"/>
              <a:t> </a:t>
            </a:r>
            <a:r>
              <a:rPr lang="en-US" sz="2000" dirty="0" smtClean="0"/>
              <a:t>limited </a:t>
            </a:r>
            <a:r>
              <a:rPr lang="en-US" sz="2000" dirty="0"/>
              <a:t>generosity of men, along with •</a:t>
            </a:r>
            <a:r>
              <a:rPr lang="en-US" sz="2000" dirty="0" smtClean="0"/>
              <a:t>the scanty</a:t>
            </a:r>
            <a:r>
              <a:rPr lang="cs-CZ" sz="2000" dirty="0" smtClean="0"/>
              <a:t> </a:t>
            </a:r>
            <a:r>
              <a:rPr lang="en-US" sz="2000" dirty="0" smtClean="0"/>
              <a:t>provision nature has made for men’s wants.</a:t>
            </a:r>
            <a:endParaRPr lang="cs-CZ" sz="20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only reason why •extensive human </a:t>
            </a:r>
            <a:r>
              <a:rPr lang="en-US" sz="2000" dirty="0" smtClean="0"/>
              <a:t>generosity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•perfect natural abundance of everything </a:t>
            </a:r>
            <a:r>
              <a:rPr lang="en-US" sz="2000" dirty="0" smtClean="0"/>
              <a:t>would</a:t>
            </a:r>
            <a:r>
              <a:rPr lang="cs-CZ" sz="2000" dirty="0" smtClean="0"/>
              <a:t> </a:t>
            </a:r>
            <a:r>
              <a:rPr lang="en-US" sz="2000" dirty="0" smtClean="0"/>
              <a:t>destroy </a:t>
            </a:r>
            <a:r>
              <a:rPr lang="en-US" sz="2000" dirty="0"/>
              <a:t>the very idea of justice is that •they </a:t>
            </a:r>
            <a:r>
              <a:rPr lang="en-US" sz="2000" dirty="0" smtClean="0"/>
              <a:t>would</a:t>
            </a:r>
            <a:r>
              <a:rPr lang="cs-CZ" sz="2000" dirty="0" smtClean="0"/>
              <a:t> make </a:t>
            </a:r>
            <a:r>
              <a:rPr lang="cs-CZ" sz="2000" dirty="0" err="1"/>
              <a:t>that</a:t>
            </a:r>
            <a:r>
              <a:rPr lang="cs-CZ" sz="2000" dirty="0"/>
              <a:t> idea </a:t>
            </a:r>
            <a:r>
              <a:rPr lang="cs-CZ" sz="2000" dirty="0" err="1" smtClean="0"/>
              <a:t>useless</a:t>
            </a:r>
            <a:r>
              <a:rPr lang="cs-CZ" sz="2000" dirty="0" smtClean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2000" dirty="0"/>
              <a:t>M</a:t>
            </a:r>
            <a:r>
              <a:rPr lang="en-US" sz="2000" dirty="0" err="1" smtClean="0"/>
              <a:t>en’s</a:t>
            </a:r>
            <a:r>
              <a:rPr lang="en-US" sz="2000" dirty="0" smtClean="0"/>
              <a:t> </a:t>
            </a:r>
            <a:r>
              <a:rPr lang="en-US" sz="2000" dirty="0"/>
              <a:t>experience shows them that, whatever </a:t>
            </a:r>
            <a:r>
              <a:rPr lang="en-US" sz="2000" dirty="0" smtClean="0"/>
              <a:t>may</a:t>
            </a:r>
            <a:r>
              <a:rPr lang="cs-CZ" sz="2000" dirty="0" smtClean="0"/>
              <a:t> </a:t>
            </a:r>
            <a:r>
              <a:rPr lang="en-US" sz="2000" dirty="0" smtClean="0"/>
              <a:t>be </a:t>
            </a:r>
            <a:r>
              <a:rPr lang="en-US" sz="2000" dirty="0"/>
              <a:t>the upshot of any single act of justice, the </a:t>
            </a:r>
            <a:r>
              <a:rPr lang="en-US" sz="2000" dirty="0" smtClean="0"/>
              <a:t>whole</a:t>
            </a:r>
            <a:r>
              <a:rPr lang="cs-CZ" sz="2000" dirty="0" smtClean="0"/>
              <a:t> </a:t>
            </a:r>
            <a:r>
              <a:rPr lang="en-US" sz="2000" dirty="0" smtClean="0"/>
              <a:t>system </a:t>
            </a:r>
            <a:r>
              <a:rPr lang="en-US" sz="2000" dirty="0"/>
              <a:t>of ·just· actions accepted by the whole </a:t>
            </a:r>
            <a:r>
              <a:rPr lang="en-US" sz="2000" dirty="0" smtClean="0"/>
              <a:t>society</a:t>
            </a:r>
            <a:r>
              <a:rPr lang="cs-CZ" sz="2000" dirty="0" smtClean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infinitely advantageous to society as a whole and </a:t>
            </a:r>
            <a:r>
              <a:rPr lang="en-US" sz="2000" dirty="0" smtClean="0"/>
              <a:t>to</a:t>
            </a:r>
            <a:r>
              <a:rPr lang="cs-CZ" sz="2000" dirty="0" smtClean="0"/>
              <a:t> </a:t>
            </a:r>
            <a:r>
              <a:rPr lang="cs-CZ" sz="2000" dirty="0" err="1" smtClean="0"/>
              <a:t>each</a:t>
            </a:r>
            <a:r>
              <a:rPr lang="cs-CZ" sz="2000" dirty="0" smtClean="0"/>
              <a:t> </a:t>
            </a:r>
            <a:r>
              <a:rPr lang="cs-CZ" sz="2000" dirty="0" err="1"/>
              <a:t>individual</a:t>
            </a:r>
            <a:r>
              <a:rPr lang="cs-CZ" sz="2000" dirty="0"/>
              <a:t> in </a:t>
            </a:r>
            <a:r>
              <a:rPr lang="cs-CZ" sz="2000" dirty="0" err="1" smtClean="0"/>
              <a:t>it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82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15888"/>
            <a:ext cx="8713093" cy="86518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dirty="0" err="1" smtClean="0"/>
              <a:t>Discussion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Readings</a:t>
            </a:r>
            <a:r>
              <a:rPr lang="cs-CZ" altLang="cs-CZ" dirty="0" smtClean="0"/>
              <a:t>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836613"/>
            <a:ext cx="8712968" cy="6553200"/>
          </a:xfrm>
        </p:spPr>
        <p:txBody>
          <a:bodyPr>
            <a:normAutofit/>
          </a:bodyPr>
          <a:lstStyle/>
          <a:p>
            <a:r>
              <a:rPr lang="en-US" sz="3200" dirty="0"/>
              <a:t>David Hume: The Treatise of Human Nature. Book </a:t>
            </a:r>
            <a:r>
              <a:rPr lang="en-US" sz="3200" dirty="0" smtClean="0"/>
              <a:t>3 </a:t>
            </a:r>
            <a:r>
              <a:rPr lang="en-US" sz="3200" dirty="0"/>
              <a:t>“Morals”, Part 2 “Justice and injustice”, from 1 to </a:t>
            </a:r>
            <a:r>
              <a:rPr lang="en-US" sz="3200" dirty="0" smtClean="0"/>
              <a:t>6</a:t>
            </a:r>
            <a:endParaRPr lang="cs-CZ" sz="3200" dirty="0" smtClean="0"/>
          </a:p>
          <a:p>
            <a:pPr algn="l"/>
            <a:r>
              <a:rPr lang="en-US" sz="3200" dirty="0"/>
              <a:t>Part </a:t>
            </a:r>
            <a:r>
              <a:rPr lang="cs-CZ" sz="3200" dirty="0"/>
              <a:t>2</a:t>
            </a:r>
            <a:r>
              <a:rPr lang="en-US" sz="3200" dirty="0" smtClean="0"/>
              <a:t>: </a:t>
            </a:r>
            <a:r>
              <a:rPr lang="cs-CZ" sz="3200" dirty="0" smtClean="0"/>
              <a:t>Justice and </a:t>
            </a:r>
            <a:r>
              <a:rPr lang="cs-CZ" sz="3200" dirty="0" err="1" smtClean="0"/>
              <a:t>injustice</a:t>
            </a:r>
            <a:endParaRPr lang="en-US" sz="3200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2000" dirty="0" err="1"/>
              <a:t>Although</a:t>
            </a:r>
            <a:r>
              <a:rPr lang="cs-CZ" sz="2000" dirty="0"/>
              <a:t> </a:t>
            </a:r>
            <a:r>
              <a:rPr lang="cs-CZ" sz="2000" dirty="0" smtClean="0"/>
              <a:t>I </a:t>
            </a:r>
            <a:r>
              <a:rPr lang="en-US" sz="2000" dirty="0" smtClean="0"/>
              <a:t>say </a:t>
            </a:r>
            <a:r>
              <a:rPr lang="en-US" sz="2000" dirty="0"/>
              <a:t>that in the state of nature—i.e. the imaginary state </a:t>
            </a:r>
            <a:r>
              <a:rPr lang="en-US" sz="2000" dirty="0" smtClean="0"/>
              <a:t>that</a:t>
            </a:r>
            <a:r>
              <a:rPr lang="cs-CZ" sz="2000" dirty="0" smtClean="0"/>
              <a:t> </a:t>
            </a:r>
            <a:r>
              <a:rPr lang="en-US" sz="2000" dirty="0" smtClean="0"/>
              <a:t>preceded </a:t>
            </a:r>
            <a:r>
              <a:rPr lang="en-US" sz="2000" dirty="0"/>
              <a:t>society—there is neither justice nor injustice, I </a:t>
            </a:r>
            <a:r>
              <a:rPr lang="en-US" sz="2000" dirty="0" smtClean="0"/>
              <a:t>do</a:t>
            </a:r>
            <a:r>
              <a:rPr lang="cs-CZ" sz="2000" dirty="0" smtClean="0"/>
              <a:t> </a:t>
            </a:r>
            <a:r>
              <a:rPr lang="en-US" sz="2000" dirty="0" smtClean="0"/>
              <a:t>not </a:t>
            </a:r>
            <a:r>
              <a:rPr lang="en-US" sz="2000" dirty="0"/>
              <a:t>say that in such a state it was allowable to violate </a:t>
            </a:r>
            <a:r>
              <a:rPr lang="en-US" sz="2000" dirty="0" smtClean="0"/>
              <a:t>the</a:t>
            </a:r>
            <a:r>
              <a:rPr lang="cs-CZ" sz="2000" dirty="0" smtClean="0"/>
              <a:t> </a:t>
            </a:r>
            <a:r>
              <a:rPr lang="en-US" sz="2000" dirty="0" smtClean="0"/>
              <a:t>property </a:t>
            </a:r>
            <a:r>
              <a:rPr lang="en-US" sz="2000" dirty="0"/>
              <a:t>of others. What I do say is that ·in that state· </a:t>
            </a:r>
            <a:r>
              <a:rPr lang="en-US" sz="2000" dirty="0" smtClean="0"/>
              <a:t>there</a:t>
            </a:r>
            <a:r>
              <a:rPr lang="cs-CZ" sz="2000" dirty="0" smtClean="0"/>
              <a:t> </a:t>
            </a:r>
            <a:r>
              <a:rPr lang="en-US" sz="2000" dirty="0" smtClean="0"/>
              <a:t>was </a:t>
            </a:r>
            <a:r>
              <a:rPr lang="en-US" sz="2000" dirty="0"/>
              <a:t>no such thing as property, so that there couldn’t be </a:t>
            </a:r>
            <a:r>
              <a:rPr lang="en-US" sz="2000" dirty="0" smtClean="0"/>
              <a:t>any</a:t>
            </a:r>
            <a:r>
              <a:rPr lang="cs-CZ" sz="2000" dirty="0" smtClean="0"/>
              <a:t> </a:t>
            </a:r>
            <a:r>
              <a:rPr lang="en-US" sz="2000" dirty="0" smtClean="0"/>
              <a:t>such </a:t>
            </a:r>
            <a:r>
              <a:rPr lang="en-US" sz="2000" dirty="0"/>
              <a:t>thing as justice or injustice. </a:t>
            </a:r>
            <a:endParaRPr lang="cs-CZ" sz="20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/>
              <a:t>Justice, in her decisions, pays no attention to </a:t>
            </a:r>
            <a:r>
              <a:rPr lang="en-US" sz="2000" dirty="0" smtClean="0"/>
              <a:t>whether</a:t>
            </a:r>
            <a:r>
              <a:rPr lang="cs-CZ" sz="2000" dirty="0" smtClean="0"/>
              <a:t> </a:t>
            </a:r>
            <a:r>
              <a:rPr lang="en-US" sz="2000" dirty="0" smtClean="0"/>
              <a:t>a </a:t>
            </a:r>
            <a:r>
              <a:rPr lang="en-US" sz="2000" dirty="0"/>
              <a:t>given object is fit or suitable for this or that person. . . 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000" dirty="0"/>
              <a:t>So we have to look for some other basis </a:t>
            </a:r>
            <a:r>
              <a:rPr lang="en-US" sz="2000" dirty="0" smtClean="0"/>
              <a:t>or</a:t>
            </a:r>
            <a:r>
              <a:rPr lang="cs-CZ" sz="2000" dirty="0" smtClean="0"/>
              <a:t> </a:t>
            </a:r>
            <a:r>
              <a:rPr lang="en-US" sz="2000" dirty="0" smtClean="0"/>
              <a:t>bases </a:t>
            </a:r>
            <a:r>
              <a:rPr lang="en-US" sz="2000" dirty="0"/>
              <a:t>for ownership after society has been established. </a:t>
            </a:r>
            <a:r>
              <a:rPr lang="en-US" sz="2000" dirty="0" smtClean="0"/>
              <a:t>I</a:t>
            </a:r>
            <a:r>
              <a:rPr lang="cs-CZ" sz="2000" dirty="0" smtClean="0"/>
              <a:t> </a:t>
            </a:r>
            <a:r>
              <a:rPr lang="en-US" sz="2000" dirty="0" smtClean="0"/>
              <a:t>find </a:t>
            </a:r>
            <a:r>
              <a:rPr lang="en-US" sz="2000" dirty="0"/>
              <a:t>four such bases: </a:t>
            </a:r>
            <a:r>
              <a:rPr lang="en-US" sz="2000" b="1" dirty="0"/>
              <a:t>(1) </a:t>
            </a:r>
            <a:r>
              <a:rPr lang="en-US" sz="2000" dirty="0"/>
              <a:t>Occupation, </a:t>
            </a:r>
            <a:r>
              <a:rPr lang="en-US" sz="2000" b="1" dirty="0"/>
              <a:t>(2) </a:t>
            </a:r>
            <a:r>
              <a:rPr lang="en-US" sz="2000" dirty="0"/>
              <a:t>Prescription, </a:t>
            </a:r>
            <a:r>
              <a:rPr lang="en-US" sz="2000" b="1" dirty="0"/>
              <a:t>(</a:t>
            </a:r>
            <a:r>
              <a:rPr lang="en-US" sz="2000" b="1" dirty="0" smtClean="0"/>
              <a:t>3)</a:t>
            </a:r>
            <a:r>
              <a:rPr lang="cs-CZ" sz="2000" dirty="0" err="1" smtClean="0"/>
              <a:t>Accession</a:t>
            </a:r>
            <a:r>
              <a:rPr lang="cs-CZ" sz="2000" dirty="0"/>
              <a:t>, and </a:t>
            </a:r>
            <a:r>
              <a:rPr lang="cs-CZ" sz="2000" b="1" dirty="0"/>
              <a:t>(4) </a:t>
            </a:r>
            <a:r>
              <a:rPr lang="cs-CZ" sz="2000" dirty="0"/>
              <a:t>Inheritance.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36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2851</TotalTime>
  <Words>2635</Words>
  <Application>Microsoft Office PowerPoint</Application>
  <PresentationFormat>On-screen Show (4:3)</PresentationFormat>
  <Paragraphs>185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Tok</vt:lpstr>
      <vt:lpstr> </vt:lpstr>
      <vt:lpstr>PowerPoint Presentation</vt:lpstr>
      <vt:lpstr>PowerPoint Presentation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Discussion of Readings </vt:lpstr>
      <vt:lpstr>Outline</vt:lpstr>
      <vt:lpstr>Questions</vt:lpstr>
      <vt:lpstr>Family and its purposes</vt:lpstr>
      <vt:lpstr>Marriage and its purpose</vt:lpstr>
      <vt:lpstr>Marriage and its purposes</vt:lpstr>
      <vt:lpstr>Household and its purposes</vt:lpstr>
      <vt:lpstr>Surrogate motherhood</vt:lpstr>
      <vt:lpstr>Surrogate motherhood</vt:lpstr>
      <vt:lpstr>Same sex marriage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CEWeek1</dc:title>
  <dc:creator>FSV-UK</dc:creator>
  <cp:lastModifiedBy>Táta</cp:lastModifiedBy>
  <cp:revision>223</cp:revision>
  <dcterms:created xsi:type="dcterms:W3CDTF">2003-12-01T09:44:04Z</dcterms:created>
  <dcterms:modified xsi:type="dcterms:W3CDTF">2023-11-14T13:51:16Z</dcterms:modified>
</cp:coreProperties>
</file>