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4" r:id="rId3"/>
    <p:sldId id="285" r:id="rId4"/>
    <p:sldId id="286" r:id="rId5"/>
    <p:sldId id="270" r:id="rId6"/>
    <p:sldId id="283" r:id="rId7"/>
    <p:sldId id="258" r:id="rId8"/>
    <p:sldId id="263" r:id="rId9"/>
    <p:sldId id="262" r:id="rId10"/>
    <p:sldId id="264" r:id="rId11"/>
    <p:sldId id="265" r:id="rId12"/>
    <p:sldId id="259" r:id="rId13"/>
    <p:sldId id="273" r:id="rId14"/>
    <p:sldId id="275" r:id="rId15"/>
    <p:sldId id="276" r:id="rId16"/>
    <p:sldId id="266" r:id="rId17"/>
    <p:sldId id="289" r:id="rId18"/>
    <p:sldId id="267" r:id="rId19"/>
    <p:sldId id="268" r:id="rId20"/>
    <p:sldId id="269" r:id="rId21"/>
    <p:sldId id="287" r:id="rId22"/>
    <p:sldId id="28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DF2BA-3583-45BC-864B-9584B7E931AD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F9A7-425A-4B0D-BDCF-95C1A8F770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2thHKC-j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5aa93QSFc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B5D0155-39B4-4B7C-9FE4-D93C2A5AA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Deutschsprachige</a:t>
            </a:r>
            <a:r>
              <a:rPr lang="cs-CZ" dirty="0"/>
              <a:t> Literatur </a:t>
            </a:r>
            <a:r>
              <a:rPr lang="cs-CZ" dirty="0" err="1"/>
              <a:t>im</a:t>
            </a:r>
            <a:r>
              <a:rPr lang="cs-CZ" dirty="0"/>
              <a:t> 20. </a:t>
            </a:r>
            <a:r>
              <a:rPr lang="cs-CZ" dirty="0" err="1"/>
              <a:t>Jh</a:t>
            </a:r>
            <a:r>
              <a:rPr lang="cs-CZ" dirty="0"/>
              <a:t>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4745C25-E9B2-4E91-A9E6-CB1935A8C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 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Medien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26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Photographie – neue Fragen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000000"/>
                </a:solidFill>
                <a:latin typeface="Calibri"/>
              </a:rPr>
              <a:t>was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ist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der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Unterschied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zwischen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dem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Original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und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der Kopie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000000"/>
                </a:solidFill>
                <a:latin typeface="Calibri"/>
              </a:rPr>
              <a:t>was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ist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Wahrheit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des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Sichtbaren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000000"/>
                </a:solidFill>
                <a:latin typeface="Calibri"/>
              </a:rPr>
              <a:t>was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ist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Realität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und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was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das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Fiktive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3200">
                <a:solidFill>
                  <a:srgbClr val="000000"/>
                </a:solidFill>
                <a:latin typeface="Calibri"/>
              </a:rPr>
              <a:t>Erweiterung der Wahrnehmung: Sichtbarmachug und Sichtbarkeit</a:t>
            </a:r>
            <a:endParaRPr/>
          </a:p>
        </p:txBody>
      </p:sp>
      <p:pic>
        <p:nvPicPr>
          <p:cNvPr id="81" name="Zástupný symbol pro obsah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640" y="1340640"/>
            <a:ext cx="7450560" cy="3694680"/>
          </a:xfrm>
          <a:prstGeom prst="rect">
            <a:avLst/>
          </a:prstGeom>
        </p:spPr>
      </p:pic>
      <p:sp>
        <p:nvSpPr>
          <p:cNvPr id="82" name="CustomShape 2"/>
          <p:cNvSpPr/>
          <p:nvPr/>
        </p:nvSpPr>
        <p:spPr>
          <a:xfrm>
            <a:off x="611640" y="5373360"/>
            <a:ext cx="81367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Calibri"/>
              </a:rPr>
              <a:t>Étienne-Jules Marey (1830-1904)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Medien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- Medienästhetik:</a:t>
            </a:r>
            <a:endParaRPr lang="cs-CZ" dirty="0"/>
          </a:p>
          <a:p>
            <a:pPr marL="0" indent="0">
              <a:buNone/>
            </a:pPr>
            <a:r>
              <a:rPr lang="de-DE" dirty="0"/>
              <a:t>Aura-Verlust: keine materielle Substanz oder physische Präsenz, „ihre Existenz erschöpft sich in der Reproduktion“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Auraverlust</a:t>
            </a:r>
            <a:r>
              <a:rPr lang="cs-CZ" dirty="0"/>
              <a:t> in der Musik?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Theodor </a:t>
            </a:r>
            <a:r>
              <a:rPr lang="cs-CZ" dirty="0" err="1"/>
              <a:t>Adorno</a:t>
            </a:r>
            <a:r>
              <a:rPr lang="cs-CZ" dirty="0"/>
              <a:t>: </a:t>
            </a:r>
            <a:r>
              <a:rPr lang="de-DE" i="1" dirty="0"/>
              <a:t>Über den Fetischcharakter in der Musik und die Regression des Hörens</a:t>
            </a:r>
            <a:r>
              <a:rPr lang="cs-CZ" dirty="0"/>
              <a:t>(1938): Musik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Ware</a:t>
            </a:r>
            <a:r>
              <a:rPr lang="cs-CZ" dirty="0"/>
              <a:t> in der  </a:t>
            </a:r>
            <a:r>
              <a:rPr lang="cs-CZ" sz="3600" dirty="0" err="1"/>
              <a:t>Konsumgesellschaft</a:t>
            </a:r>
            <a:endParaRPr lang="cs-CZ" sz="3600" dirty="0"/>
          </a:p>
          <a:p>
            <a:r>
              <a:rPr lang="cs-CZ" sz="3600" dirty="0"/>
              <a:t>Benjamin </a:t>
            </a:r>
            <a:r>
              <a:rPr lang="cs-CZ" sz="3600" dirty="0" err="1"/>
              <a:t>spricht</a:t>
            </a:r>
            <a:r>
              <a:rPr lang="cs-CZ" sz="3600" dirty="0"/>
              <a:t> von der </a:t>
            </a:r>
            <a:r>
              <a:rPr lang="cs-CZ" sz="3600" dirty="0" err="1"/>
              <a:t>Zerstreuung</a:t>
            </a:r>
            <a:r>
              <a:rPr lang="cs-CZ" sz="3600" dirty="0"/>
              <a:t>, </a:t>
            </a:r>
            <a:r>
              <a:rPr lang="cs-CZ" sz="3600" dirty="0" err="1"/>
              <a:t>Adorno</a:t>
            </a:r>
            <a:r>
              <a:rPr lang="cs-CZ" sz="3600" dirty="0"/>
              <a:t> von der </a:t>
            </a:r>
            <a:r>
              <a:rPr lang="cs-CZ" dirty="0" err="1"/>
              <a:t>Dekonzentration</a:t>
            </a:r>
            <a:r>
              <a:rPr lang="cs-CZ" dirty="0"/>
              <a:t> –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hier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Gegenüberstellung</a:t>
            </a:r>
            <a:r>
              <a:rPr lang="cs-CZ" dirty="0"/>
              <a:t> der </a:t>
            </a:r>
            <a:r>
              <a:rPr lang="cs-CZ" dirty="0" err="1"/>
              <a:t>hohen</a:t>
            </a:r>
            <a:r>
              <a:rPr lang="cs-CZ" dirty="0"/>
              <a:t> Kunst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Kulturindustrie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Beispiel</a:t>
            </a:r>
            <a:r>
              <a:rPr lang="cs-CZ" dirty="0"/>
              <a:t> der </a:t>
            </a:r>
            <a:r>
              <a:rPr lang="cs-CZ" dirty="0" err="1"/>
              <a:t>Unterhaltungsmusik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4B318-F2CF-4D77-9A58-C08DBA0AB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Veränderung</a:t>
            </a:r>
            <a:r>
              <a:rPr lang="cs-CZ" dirty="0"/>
              <a:t> des </a:t>
            </a:r>
            <a:r>
              <a:rPr lang="cs-CZ" dirty="0" err="1"/>
              <a:t>Publikums</a:t>
            </a:r>
            <a:r>
              <a:rPr lang="cs-CZ" dirty="0"/>
              <a:t>, </a:t>
            </a:r>
            <a:r>
              <a:rPr lang="cs-CZ" dirty="0" err="1"/>
              <a:t>Demokratisierung</a:t>
            </a:r>
            <a:r>
              <a:rPr lang="cs-CZ" dirty="0"/>
              <a:t> der Kunst – John </a:t>
            </a:r>
            <a:r>
              <a:rPr lang="cs-CZ" dirty="0" err="1"/>
              <a:t>Dewey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6411EB-89AB-42D4-ADE8-CAE99990E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John </a:t>
            </a:r>
            <a:r>
              <a:rPr lang="cs-CZ" dirty="0" err="1"/>
              <a:t>Dewey</a:t>
            </a:r>
            <a:r>
              <a:rPr lang="cs-CZ" dirty="0"/>
              <a:t> (1859-1952): Art as </a:t>
            </a:r>
            <a:r>
              <a:rPr lang="cs-CZ" dirty="0" err="1"/>
              <a:t>Experience</a:t>
            </a:r>
            <a:r>
              <a:rPr lang="cs-CZ" dirty="0"/>
              <a:t> (1934)</a:t>
            </a:r>
          </a:p>
          <a:p>
            <a:r>
              <a:rPr lang="cs-CZ" dirty="0"/>
              <a:t>Kunst  </a:t>
            </a:r>
            <a:r>
              <a:rPr lang="cs-CZ" dirty="0" err="1"/>
              <a:t>antiidealistisch</a:t>
            </a:r>
            <a:r>
              <a:rPr lang="cs-CZ" dirty="0"/>
              <a:t>, </a:t>
            </a:r>
            <a:r>
              <a:rPr lang="cs-CZ" dirty="0" err="1"/>
              <a:t>antimetaphysisch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atielitär</a:t>
            </a:r>
            <a:r>
              <a:rPr lang="cs-CZ" dirty="0"/>
              <a:t> </a:t>
            </a:r>
            <a:r>
              <a:rPr lang="cs-CZ" dirty="0" err="1"/>
              <a:t>wahrgenommen</a:t>
            </a:r>
            <a:endParaRPr lang="cs-CZ" dirty="0"/>
          </a:p>
          <a:p>
            <a:r>
              <a:rPr lang="cs-CZ" dirty="0" err="1"/>
              <a:t>Kritisiert</a:t>
            </a:r>
            <a:r>
              <a:rPr lang="cs-CZ" dirty="0"/>
              <a:t> </a:t>
            </a:r>
            <a:r>
              <a:rPr lang="cs-CZ" dirty="0" err="1"/>
              <a:t>ruropäische</a:t>
            </a:r>
            <a:r>
              <a:rPr lang="cs-CZ" dirty="0"/>
              <a:t> </a:t>
            </a:r>
            <a:r>
              <a:rPr lang="cs-CZ" dirty="0" err="1"/>
              <a:t>Vorstellung</a:t>
            </a:r>
            <a:r>
              <a:rPr lang="cs-CZ" dirty="0"/>
              <a:t> von der „</a:t>
            </a:r>
            <a:r>
              <a:rPr lang="cs-CZ" dirty="0" err="1"/>
              <a:t>hohen</a:t>
            </a:r>
            <a:r>
              <a:rPr lang="cs-CZ" dirty="0"/>
              <a:t>“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dem </a:t>
            </a:r>
            <a:r>
              <a:rPr lang="cs-CZ" dirty="0" err="1"/>
              <a:t>Durchschnittsmenschen</a:t>
            </a:r>
            <a:r>
              <a:rPr lang="cs-CZ" dirty="0"/>
              <a:t> </a:t>
            </a:r>
            <a:r>
              <a:rPr lang="cs-CZ" dirty="0" err="1"/>
              <a:t>unbegreiflichen</a:t>
            </a:r>
            <a:r>
              <a:rPr lang="cs-CZ" dirty="0"/>
              <a:t> Kunst</a:t>
            </a:r>
          </a:p>
          <a:p>
            <a:r>
              <a:rPr lang="cs-CZ" dirty="0" err="1"/>
              <a:t>Orientiert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ästhetische</a:t>
            </a:r>
            <a:r>
              <a:rPr lang="cs-CZ" dirty="0"/>
              <a:t> </a:t>
            </a:r>
            <a:r>
              <a:rPr lang="cs-CZ" dirty="0" err="1"/>
              <a:t>Praxis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Alltag</a:t>
            </a:r>
            <a:r>
              <a:rPr lang="cs-CZ" dirty="0"/>
              <a:t>,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Ereignisse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Interesse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„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aufmerksamen</a:t>
            </a:r>
            <a:r>
              <a:rPr lang="cs-CZ" dirty="0"/>
              <a:t> </a:t>
            </a:r>
            <a:r>
              <a:rPr lang="cs-CZ" dirty="0" err="1"/>
              <a:t>Auge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Ohr“erwecken</a:t>
            </a:r>
            <a:r>
              <a:rPr lang="cs-CZ" dirty="0"/>
              <a:t> – </a:t>
            </a:r>
            <a:r>
              <a:rPr lang="cs-CZ" dirty="0" err="1"/>
              <a:t>Maschinen</a:t>
            </a:r>
            <a:r>
              <a:rPr lang="cs-CZ" dirty="0"/>
              <a:t>, </a:t>
            </a:r>
            <a:r>
              <a:rPr lang="cs-CZ" dirty="0" err="1"/>
              <a:t>Feuerwehrwagen</a:t>
            </a:r>
            <a:r>
              <a:rPr lang="cs-CZ" dirty="0"/>
              <a:t>, </a:t>
            </a:r>
            <a:r>
              <a:rPr lang="cs-CZ" dirty="0" err="1"/>
              <a:t>Blumen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Garten</a:t>
            </a:r>
            <a:r>
              <a:rPr lang="cs-CZ" dirty="0"/>
              <a:t>…</a:t>
            </a:r>
          </a:p>
          <a:p>
            <a:r>
              <a:rPr lang="cs-CZ" dirty="0" err="1"/>
              <a:t>Ästhetische</a:t>
            </a:r>
            <a:r>
              <a:rPr lang="cs-CZ" dirty="0"/>
              <a:t> </a:t>
            </a:r>
            <a:r>
              <a:rPr lang="cs-CZ" dirty="0" err="1"/>
              <a:t>Erfahrung</a:t>
            </a:r>
            <a:r>
              <a:rPr lang="cs-CZ" dirty="0"/>
              <a:t> </a:t>
            </a:r>
            <a:r>
              <a:rPr lang="cs-CZ" dirty="0" err="1"/>
              <a:t>besteht</a:t>
            </a:r>
            <a:r>
              <a:rPr lang="cs-CZ" dirty="0"/>
              <a:t> „in der </a:t>
            </a:r>
            <a:r>
              <a:rPr lang="cs-CZ" dirty="0" err="1"/>
              <a:t>Erhöhung</a:t>
            </a:r>
            <a:r>
              <a:rPr lang="cs-CZ" dirty="0"/>
              <a:t> des </a:t>
            </a:r>
            <a:r>
              <a:rPr lang="cs-CZ" dirty="0" err="1"/>
              <a:t>Lebensgefühls</a:t>
            </a:r>
            <a:r>
              <a:rPr lang="cs-CZ" dirty="0"/>
              <a:t>“ (</a:t>
            </a:r>
            <a:r>
              <a:rPr lang="cs-CZ" dirty="0" err="1"/>
              <a:t>ähnlich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Nietzsche, </a:t>
            </a:r>
            <a:r>
              <a:rPr lang="cs-CZ" dirty="0" err="1"/>
              <a:t>bei</a:t>
            </a:r>
            <a:r>
              <a:rPr lang="cs-CZ" dirty="0"/>
              <a:t> dem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Tendenz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Elite</a:t>
            </a:r>
            <a:r>
              <a:rPr lang="cs-CZ" dirty="0"/>
              <a:t>,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Dewey</a:t>
            </a:r>
            <a:r>
              <a:rPr lang="cs-CZ" dirty="0"/>
              <a:t> </a:t>
            </a:r>
            <a:r>
              <a:rPr lang="cs-CZ" dirty="0" err="1"/>
              <a:t>umgekehrt</a:t>
            </a:r>
            <a:r>
              <a:rPr lang="cs-CZ" dirty="0"/>
              <a:t> „</a:t>
            </a:r>
            <a:r>
              <a:rPr lang="cs-CZ" dirty="0" err="1"/>
              <a:t>democratization</a:t>
            </a:r>
            <a:r>
              <a:rPr lang="cs-CZ" dirty="0"/>
              <a:t>“  der </a:t>
            </a:r>
            <a:r>
              <a:rPr lang="cs-CZ" dirty="0" err="1"/>
              <a:t>Erfahrung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Grundlage</a:t>
            </a:r>
            <a:r>
              <a:rPr lang="cs-CZ" dirty="0"/>
              <a:t> des </a:t>
            </a:r>
            <a:r>
              <a:rPr lang="cs-CZ" dirty="0" err="1"/>
              <a:t>Gemeinschaftserlebnisses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15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DF960-30E2-4CA1-8040-72F0611E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22114"/>
          </a:xfrm>
        </p:spPr>
        <p:txBody>
          <a:bodyPr>
            <a:normAutofit/>
          </a:bodyPr>
          <a:lstStyle/>
          <a:p>
            <a:r>
              <a:rPr lang="cs-CZ" dirty="0"/>
              <a:t>Kunst des </a:t>
            </a:r>
            <a:r>
              <a:rPr lang="cs-CZ" dirty="0" err="1"/>
              <a:t>Alltags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AE74F-0E5D-4F9B-88B4-F6BB31747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Verändeung</a:t>
            </a:r>
            <a:r>
              <a:rPr lang="cs-CZ" dirty="0"/>
              <a:t> der </a:t>
            </a:r>
            <a:r>
              <a:rPr lang="cs-CZ" dirty="0" err="1"/>
              <a:t>Medien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des </a:t>
            </a:r>
            <a:r>
              <a:rPr lang="cs-CZ" dirty="0" err="1"/>
              <a:t>Publikums</a:t>
            </a:r>
            <a:r>
              <a:rPr lang="cs-CZ" dirty="0"/>
              <a:t> </a:t>
            </a:r>
            <a:r>
              <a:rPr lang="cs-CZ" dirty="0" err="1"/>
              <a:t>verändert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Themen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Motive,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Kunst </a:t>
            </a:r>
            <a:r>
              <a:rPr lang="cs-CZ" dirty="0" err="1"/>
              <a:t>interessieren</a:t>
            </a:r>
            <a:r>
              <a:rPr lang="cs-CZ" dirty="0"/>
              <a:t>→ </a:t>
            </a:r>
            <a:r>
              <a:rPr lang="cs-CZ" dirty="0" err="1"/>
              <a:t>Ästhetisieung</a:t>
            </a:r>
            <a:r>
              <a:rPr lang="cs-CZ" dirty="0"/>
              <a:t> der </a:t>
            </a:r>
            <a:r>
              <a:rPr lang="cs-CZ" dirty="0" err="1"/>
              <a:t>Allstagsgegenstände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des </a:t>
            </a:r>
            <a:r>
              <a:rPr lang="cs-CZ" dirty="0" err="1"/>
              <a:t>Alltagslebens</a:t>
            </a:r>
            <a:endParaRPr lang="cs-CZ" dirty="0"/>
          </a:p>
          <a:p>
            <a:r>
              <a:rPr lang="cs-CZ" dirty="0" err="1"/>
              <a:t>Abkehr</a:t>
            </a:r>
            <a:r>
              <a:rPr lang="cs-CZ" dirty="0"/>
              <a:t> von </a:t>
            </a:r>
            <a:r>
              <a:rPr lang="cs-CZ" dirty="0" err="1"/>
              <a:t>dert</a:t>
            </a:r>
            <a:r>
              <a:rPr lang="cs-CZ" dirty="0"/>
              <a:t> </a:t>
            </a:r>
            <a:r>
              <a:rPr lang="cs-CZ" dirty="0" err="1"/>
              <a:t>Vorstellung</a:t>
            </a:r>
            <a:r>
              <a:rPr lang="cs-CZ" dirty="0"/>
              <a:t> der Kunst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etwas</a:t>
            </a:r>
            <a:r>
              <a:rPr lang="cs-CZ" dirty="0"/>
              <a:t> </a:t>
            </a:r>
            <a:r>
              <a:rPr lang="cs-CZ" dirty="0" err="1"/>
              <a:t>Elitäres</a:t>
            </a:r>
            <a:r>
              <a:rPr lang="cs-CZ" dirty="0"/>
              <a:t>, </a:t>
            </a:r>
            <a:r>
              <a:rPr lang="cs-CZ" dirty="0" err="1"/>
              <a:t>Hohes</a:t>
            </a:r>
            <a:endParaRPr lang="cs-CZ" dirty="0"/>
          </a:p>
          <a:p>
            <a:r>
              <a:rPr lang="cs-CZ" dirty="0"/>
              <a:t>In der Kunst </a:t>
            </a:r>
            <a:r>
              <a:rPr lang="cs-CZ" dirty="0" err="1"/>
              <a:t>erhalten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Alltagsgegenstände</a:t>
            </a:r>
            <a:r>
              <a:rPr lang="cs-CZ" dirty="0"/>
              <a:t> </a:t>
            </a:r>
            <a:r>
              <a:rPr lang="cs-CZ" dirty="0" err="1"/>
              <a:t>einen</a:t>
            </a:r>
            <a:r>
              <a:rPr lang="cs-CZ" dirty="0"/>
              <a:t> </a:t>
            </a:r>
            <a:r>
              <a:rPr lang="cs-CZ" dirty="0" err="1"/>
              <a:t>neuen</a:t>
            </a:r>
            <a:r>
              <a:rPr lang="cs-CZ" dirty="0"/>
              <a:t> Status: </a:t>
            </a:r>
            <a:r>
              <a:rPr lang="cs-CZ" dirty="0" err="1"/>
              <a:t>Dewey</a:t>
            </a:r>
            <a:r>
              <a:rPr lang="cs-CZ" dirty="0"/>
              <a:t>, Benjamin, </a:t>
            </a:r>
            <a:r>
              <a:rPr lang="cs-CZ" dirty="0" err="1"/>
              <a:t>Lukács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  <p:pic>
        <p:nvPicPr>
          <p:cNvPr id="6" name="Obrázek 5" descr="Obsah obrázku kniha, tráva, černá, medvěd&#10;&#10;Popis byl vytvořen automaticky">
            <a:extLst>
              <a:ext uri="{FF2B5EF4-FFF2-40B4-BE49-F238E27FC236}">
                <a16:creationId xmlns:a16="http://schemas.microsoft.com/office/drawing/2014/main" id="{89D56CDD-657C-42A8-8CC5-38D689A8F0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361" y="-134188"/>
            <a:ext cx="1843662" cy="1802251"/>
          </a:xfrm>
          <a:prstGeom prst="rect">
            <a:avLst/>
          </a:prstGeom>
        </p:spPr>
      </p:pic>
      <p:pic>
        <p:nvPicPr>
          <p:cNvPr id="8" name="Obrázek 7" descr="Obsah obrázku zvíře, stůl, vsedě, dřevěné&#10;&#10;Popis byl vytvořen automaticky">
            <a:extLst>
              <a:ext uri="{FF2B5EF4-FFF2-40B4-BE49-F238E27FC236}">
                <a16:creationId xmlns:a16="http://schemas.microsoft.com/office/drawing/2014/main" id="{56255BEA-E221-495A-B852-B27C703185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326"/>
            <a:ext cx="2126498" cy="15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87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cs-CZ" sz="4400" kern="1200">
                <a:latin typeface="+mj-lt"/>
                <a:ea typeface="+mj-ea"/>
                <a:cs typeface="+mj-cs"/>
              </a:rPr>
              <a:t>Walter Benjamin (1890-1940)</a:t>
            </a:r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  <a:buChar char=""/>
            </a:pPr>
            <a:r>
              <a:rPr lang="cs-CZ" sz="2200" dirty="0" err="1"/>
              <a:t>Werke</a:t>
            </a:r>
            <a:r>
              <a:rPr lang="cs-CZ" sz="2200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</a:pPr>
            <a:r>
              <a:rPr lang="cs-CZ" sz="2200" dirty="0" err="1"/>
              <a:t>Autobiographie</a:t>
            </a:r>
            <a:r>
              <a:rPr lang="cs-CZ" sz="2200" dirty="0"/>
              <a:t> </a:t>
            </a:r>
            <a:r>
              <a:rPr lang="cs-CZ" sz="2200" i="1" dirty="0" err="1"/>
              <a:t>Berliner</a:t>
            </a:r>
            <a:r>
              <a:rPr lang="cs-CZ" sz="2200" i="1" dirty="0"/>
              <a:t> </a:t>
            </a:r>
            <a:r>
              <a:rPr lang="cs-CZ" sz="2200" i="1" dirty="0" err="1"/>
              <a:t>Kindheit</a:t>
            </a:r>
            <a:r>
              <a:rPr lang="cs-CZ" sz="2200" i="1" dirty="0"/>
              <a:t> um 1900 </a:t>
            </a:r>
            <a:r>
              <a:rPr lang="cs-CZ" sz="2200" dirty="0"/>
              <a:t>(1932-4)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</a:pPr>
            <a:r>
              <a:rPr lang="cs-CZ" sz="2200" i="1" dirty="0" err="1"/>
              <a:t>Zur</a:t>
            </a:r>
            <a:r>
              <a:rPr lang="cs-CZ" sz="2200" i="1" dirty="0"/>
              <a:t> Kritik der </a:t>
            </a:r>
            <a:r>
              <a:rPr lang="cs-CZ" sz="2200" i="1" dirty="0" err="1"/>
              <a:t>Gewalt</a:t>
            </a:r>
            <a:r>
              <a:rPr lang="cs-CZ" sz="2200" dirty="0"/>
              <a:t> (1921)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</a:pPr>
            <a:r>
              <a:rPr lang="cs-CZ" sz="2200" i="1" dirty="0" err="1"/>
              <a:t>Das</a:t>
            </a:r>
            <a:r>
              <a:rPr lang="cs-CZ" sz="2200" i="1" dirty="0"/>
              <a:t> </a:t>
            </a:r>
            <a:r>
              <a:rPr lang="cs-CZ" sz="2200" i="1" dirty="0" err="1"/>
              <a:t>Passagen-Werk</a:t>
            </a:r>
            <a:r>
              <a:rPr lang="cs-CZ" sz="2200" dirty="0"/>
              <a:t> (1928-1940)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</a:pPr>
            <a:r>
              <a:rPr lang="cs-CZ" sz="2200" i="1" dirty="0"/>
              <a:t>Die </a:t>
            </a:r>
            <a:r>
              <a:rPr lang="cs-CZ" sz="2200" i="1" dirty="0" err="1"/>
              <a:t>Aufgabe</a:t>
            </a:r>
            <a:r>
              <a:rPr lang="cs-CZ" sz="2200" i="1" dirty="0"/>
              <a:t> des </a:t>
            </a:r>
            <a:r>
              <a:rPr lang="cs-CZ" sz="2200" i="1" dirty="0" err="1"/>
              <a:t>Übersetzers</a:t>
            </a:r>
            <a:r>
              <a:rPr lang="cs-CZ" sz="2200" dirty="0"/>
              <a:t> (1921)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  <a:buChar char=""/>
            </a:pPr>
            <a:r>
              <a:rPr lang="cs-CZ" sz="2200" dirty="0" err="1"/>
              <a:t>Sympathie</a:t>
            </a:r>
            <a:r>
              <a:rPr lang="cs-CZ" sz="2200" dirty="0"/>
              <a:t> </a:t>
            </a:r>
            <a:r>
              <a:rPr lang="cs-CZ" sz="2200" dirty="0" err="1"/>
              <a:t>zum</a:t>
            </a:r>
            <a:r>
              <a:rPr lang="cs-CZ" sz="2200" dirty="0"/>
              <a:t> </a:t>
            </a:r>
            <a:r>
              <a:rPr lang="cs-CZ" sz="2200" dirty="0" err="1"/>
              <a:t>Kommunismus</a:t>
            </a:r>
            <a:r>
              <a:rPr lang="cs-CZ" sz="2200" dirty="0"/>
              <a:t> (1926/7 in </a:t>
            </a:r>
            <a:r>
              <a:rPr lang="cs-CZ" sz="2200" dirty="0" err="1"/>
              <a:t>Moskau</a:t>
            </a:r>
            <a:r>
              <a:rPr lang="cs-CZ" sz="2200" dirty="0"/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  <a:buChar char=""/>
            </a:pPr>
            <a:r>
              <a:rPr lang="cs-CZ" sz="2200" dirty="0"/>
              <a:t> </a:t>
            </a:r>
            <a:r>
              <a:rPr lang="cs-CZ" sz="2200" dirty="0" err="1"/>
              <a:t>Zu</a:t>
            </a:r>
            <a:r>
              <a:rPr lang="cs-CZ" sz="2200" dirty="0"/>
              <a:t> </a:t>
            </a:r>
            <a:r>
              <a:rPr lang="cs-CZ" sz="2200" dirty="0" err="1"/>
              <a:t>seinen</a:t>
            </a:r>
            <a:r>
              <a:rPr lang="cs-CZ" sz="2200" dirty="0"/>
              <a:t> </a:t>
            </a:r>
            <a:r>
              <a:rPr lang="cs-CZ" sz="2200" dirty="0" err="1"/>
              <a:t>Lebzeiten</a:t>
            </a:r>
            <a:r>
              <a:rPr lang="cs-CZ" sz="2200" dirty="0"/>
              <a:t> </a:t>
            </a:r>
            <a:r>
              <a:rPr lang="cs-CZ" sz="2200" dirty="0" err="1"/>
              <a:t>kaum</a:t>
            </a:r>
            <a:r>
              <a:rPr lang="cs-CZ" sz="2200" dirty="0"/>
              <a:t> </a:t>
            </a:r>
            <a:r>
              <a:rPr lang="cs-CZ" sz="2200" dirty="0" err="1"/>
              <a:t>bekannt</a:t>
            </a:r>
            <a:r>
              <a:rPr lang="cs-CZ" sz="2200" dirty="0"/>
              <a:t> – </a:t>
            </a:r>
            <a:r>
              <a:rPr lang="cs-CZ" sz="2200" dirty="0" err="1"/>
              <a:t>nur</a:t>
            </a:r>
            <a:r>
              <a:rPr lang="cs-CZ" sz="2200" dirty="0"/>
              <a:t> </a:t>
            </a:r>
            <a:r>
              <a:rPr lang="cs-CZ" sz="2200" dirty="0" err="1"/>
              <a:t>im</a:t>
            </a:r>
            <a:r>
              <a:rPr lang="cs-CZ" sz="2200" dirty="0"/>
              <a:t> </a:t>
            </a:r>
            <a:r>
              <a:rPr lang="cs-CZ" sz="2200" dirty="0" err="1"/>
              <a:t>Kreis</a:t>
            </a:r>
            <a:r>
              <a:rPr lang="cs-CZ" sz="2200" dirty="0"/>
              <a:t> der </a:t>
            </a:r>
            <a:r>
              <a:rPr lang="cs-CZ" sz="2200" dirty="0" err="1"/>
              <a:t>linken</a:t>
            </a:r>
            <a:r>
              <a:rPr lang="cs-CZ" sz="2200" dirty="0"/>
              <a:t> </a:t>
            </a:r>
            <a:r>
              <a:rPr lang="cs-CZ" sz="2200" dirty="0" err="1"/>
              <a:t>Intelektuellen</a:t>
            </a:r>
            <a:r>
              <a:rPr lang="cs-CZ" sz="2200" dirty="0"/>
              <a:t> – </a:t>
            </a:r>
            <a:r>
              <a:rPr lang="cs-CZ" sz="2200" dirty="0" err="1"/>
              <a:t>etwa</a:t>
            </a:r>
            <a:r>
              <a:rPr lang="cs-CZ" sz="2200" dirty="0"/>
              <a:t>: </a:t>
            </a:r>
            <a:r>
              <a:rPr lang="cs-CZ" sz="2200" dirty="0" err="1"/>
              <a:t>Adorno</a:t>
            </a:r>
            <a:r>
              <a:rPr lang="cs-CZ" sz="2200" dirty="0"/>
              <a:t>, Brecht, E. </a:t>
            </a:r>
            <a:r>
              <a:rPr lang="cs-CZ" sz="2200" dirty="0" err="1"/>
              <a:t>Bloch</a:t>
            </a:r>
            <a:r>
              <a:rPr lang="cs-CZ" sz="2200" dirty="0"/>
              <a:t> oder </a:t>
            </a:r>
            <a:r>
              <a:rPr lang="cs-CZ" sz="2200" dirty="0" err="1"/>
              <a:t>Gershom</a:t>
            </a:r>
            <a:r>
              <a:rPr lang="cs-CZ" sz="2200" dirty="0"/>
              <a:t> </a:t>
            </a:r>
            <a:r>
              <a:rPr lang="cs-CZ" sz="2200" dirty="0" err="1"/>
              <a:t>Scholem</a:t>
            </a:r>
            <a:endParaRPr lang="cs-CZ" sz="2200" dirty="0"/>
          </a:p>
          <a:p>
            <a:pPr>
              <a:lnSpc>
                <a:spcPct val="90000"/>
              </a:lnSpc>
              <a:spcBef>
                <a:spcPct val="20000"/>
              </a:spcBef>
              <a:buSzPct val="25000"/>
              <a:buFont typeface="Arial" pitchFamily="34" charset="0"/>
              <a:buChar char=""/>
            </a:pPr>
            <a:r>
              <a:rPr lang="cs-CZ" sz="2200" dirty="0" err="1"/>
              <a:t>Entdeckt</a:t>
            </a:r>
            <a:r>
              <a:rPr lang="cs-CZ" sz="2200" dirty="0"/>
              <a:t> nach der </a:t>
            </a:r>
            <a:r>
              <a:rPr lang="cs-CZ" sz="2200" dirty="0" err="1"/>
              <a:t>Herausgabe</a:t>
            </a:r>
            <a:r>
              <a:rPr lang="cs-CZ" sz="2200" dirty="0"/>
              <a:t> </a:t>
            </a:r>
            <a:r>
              <a:rPr lang="cs-CZ" sz="2200" dirty="0" err="1"/>
              <a:t>seiner</a:t>
            </a:r>
            <a:r>
              <a:rPr lang="cs-CZ" sz="2200" dirty="0"/>
              <a:t> </a:t>
            </a:r>
            <a:r>
              <a:rPr lang="cs-CZ" sz="2200" dirty="0" err="1"/>
              <a:t>Schriften</a:t>
            </a:r>
            <a:r>
              <a:rPr lang="cs-CZ" sz="2200" dirty="0"/>
              <a:t> durch </a:t>
            </a:r>
            <a:r>
              <a:rPr lang="cs-CZ" sz="2200" dirty="0" err="1"/>
              <a:t>Adorno</a:t>
            </a:r>
            <a:r>
              <a:rPr lang="cs-CZ" sz="2200" dirty="0"/>
              <a:t> in 1955 </a:t>
            </a:r>
            <a:r>
              <a:rPr lang="cs-CZ" sz="2200" dirty="0" err="1"/>
              <a:t>und</a:t>
            </a:r>
            <a:r>
              <a:rPr lang="cs-CZ" sz="2200" dirty="0"/>
              <a:t> in den 60ern </a:t>
            </a:r>
            <a:r>
              <a:rPr lang="cs-CZ" sz="2200" dirty="0" err="1"/>
              <a:t>bei</a:t>
            </a:r>
            <a:r>
              <a:rPr lang="cs-CZ" sz="2200" dirty="0"/>
              <a:t> der </a:t>
            </a:r>
            <a:r>
              <a:rPr lang="cs-CZ" sz="2200" dirty="0" err="1"/>
              <a:t>Studentenbewegung</a:t>
            </a:r>
            <a:r>
              <a:rPr lang="cs-CZ" sz="2200" dirty="0"/>
              <a:t> </a:t>
            </a:r>
            <a:r>
              <a:rPr lang="cs-CZ" sz="2200" dirty="0" err="1"/>
              <a:t>erst</a:t>
            </a:r>
            <a:r>
              <a:rPr lang="cs-CZ" sz="2200" dirty="0"/>
              <a:t> </a:t>
            </a:r>
            <a:r>
              <a:rPr lang="cs-CZ" sz="2200" dirty="0" err="1"/>
              <a:t>recht</a:t>
            </a:r>
            <a:r>
              <a:rPr lang="cs-CZ" sz="2200" dirty="0"/>
              <a:t> </a:t>
            </a:r>
            <a:r>
              <a:rPr lang="cs-CZ" sz="2200" dirty="0" err="1"/>
              <a:t>populär</a:t>
            </a:r>
            <a:endParaRPr lang="cs-CZ" sz="2200" dirty="0"/>
          </a:p>
        </p:txBody>
      </p:sp>
      <p:pic>
        <p:nvPicPr>
          <p:cNvPr id="4" name="Obrázek 3" descr="220px-Walter_Benjamin_vers_1928.jpg"/>
          <p:cNvPicPr>
            <a:picLocks noChangeAspect="1"/>
          </p:cNvPicPr>
          <p:nvPr/>
        </p:nvPicPr>
        <p:blipFill rotWithShape="1">
          <a:blip r:embed="rId2" cstate="print"/>
          <a:srcRect r="-1" b="7311"/>
          <a:stretch/>
        </p:blipFill>
        <p:spPr>
          <a:xfrm>
            <a:off x="4648200" y="1600200"/>
            <a:ext cx="403860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D52CD-5C5E-4273-96A0-14C51172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Lektüre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nächste</a:t>
            </a:r>
            <a:r>
              <a:rPr lang="cs-CZ" dirty="0"/>
              <a:t> </a:t>
            </a:r>
            <a:r>
              <a:rPr lang="cs-CZ" dirty="0" err="1"/>
              <a:t>Seminar</a:t>
            </a:r>
            <a:r>
              <a:rPr lang="cs-CZ" dirty="0"/>
              <a:t>: Benjamin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C6504B-97A0-4C85-AFE8-96442BD1C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bezeichnet</a:t>
            </a:r>
            <a:r>
              <a:rPr lang="cs-CZ" dirty="0"/>
              <a:t> Benjamin </a:t>
            </a:r>
            <a:r>
              <a:rPr lang="cs-CZ" dirty="0" err="1"/>
              <a:t>mit</a:t>
            </a:r>
            <a:r>
              <a:rPr lang="cs-CZ" dirty="0"/>
              <a:t> dem </a:t>
            </a:r>
            <a:r>
              <a:rPr lang="cs-CZ" dirty="0" err="1"/>
              <a:t>Begriff</a:t>
            </a:r>
            <a:r>
              <a:rPr lang="cs-CZ" dirty="0"/>
              <a:t> der Aura der Kunst?</a:t>
            </a:r>
          </a:p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heißt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„</a:t>
            </a:r>
            <a:r>
              <a:rPr lang="cs-CZ" dirty="0" err="1"/>
              <a:t>Reproduzierbarkeit</a:t>
            </a:r>
            <a:r>
              <a:rPr lang="cs-CZ" dirty="0"/>
              <a:t>“ der Kunst?</a:t>
            </a:r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verändert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Wahrnehmung</a:t>
            </a:r>
            <a:r>
              <a:rPr lang="cs-CZ" dirty="0"/>
              <a:t> des </a:t>
            </a:r>
            <a:r>
              <a:rPr lang="cs-CZ" dirty="0" err="1"/>
              <a:t>Originalsin</a:t>
            </a:r>
            <a:r>
              <a:rPr lang="cs-CZ" dirty="0"/>
              <a:t> den </a:t>
            </a:r>
            <a:r>
              <a:rPr lang="cs-CZ" dirty="0" err="1"/>
              <a:t>neuen</a:t>
            </a:r>
            <a:r>
              <a:rPr lang="cs-CZ" dirty="0"/>
              <a:t> </a:t>
            </a:r>
            <a:r>
              <a:rPr lang="cs-CZ" dirty="0" err="1"/>
              <a:t>Medien</a:t>
            </a:r>
            <a:r>
              <a:rPr lang="cs-CZ" dirty="0"/>
              <a:t>?</a:t>
            </a:r>
          </a:p>
          <a:p>
            <a:r>
              <a:rPr lang="cs-CZ" dirty="0"/>
              <a:t>Kann man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solchen</a:t>
            </a:r>
            <a:r>
              <a:rPr lang="cs-CZ" dirty="0"/>
              <a:t> </a:t>
            </a:r>
            <a:r>
              <a:rPr lang="cs-CZ" dirty="0" err="1"/>
              <a:t>Medien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Photographie</a:t>
            </a:r>
            <a:r>
              <a:rPr lang="cs-CZ" dirty="0"/>
              <a:t>, Film,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Rundfunk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„</a:t>
            </a:r>
            <a:r>
              <a:rPr lang="cs-CZ" dirty="0" err="1"/>
              <a:t>Original</a:t>
            </a:r>
            <a:r>
              <a:rPr lang="cs-CZ" dirty="0"/>
              <a:t>“ </a:t>
            </a:r>
            <a:r>
              <a:rPr lang="cs-CZ" dirty="0" err="1"/>
              <a:t>sprechen</a:t>
            </a:r>
            <a:r>
              <a:rPr lang="cs-CZ" dirty="0"/>
              <a:t>?</a:t>
            </a:r>
          </a:p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verändert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ihrer</a:t>
            </a:r>
            <a:r>
              <a:rPr lang="cs-CZ" dirty="0"/>
              <a:t> </a:t>
            </a:r>
            <a:r>
              <a:rPr lang="cs-CZ" dirty="0" err="1"/>
              <a:t>Meinung</a:t>
            </a:r>
            <a:r>
              <a:rPr lang="cs-CZ" dirty="0"/>
              <a:t> nach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Stellung</a:t>
            </a:r>
            <a:r>
              <a:rPr lang="cs-CZ" dirty="0"/>
              <a:t> der Kunst?</a:t>
            </a:r>
          </a:p>
          <a:p>
            <a:r>
              <a:rPr lang="cs-CZ" dirty="0"/>
              <a:t>Kann man von der </a:t>
            </a:r>
            <a:r>
              <a:rPr lang="cs-CZ" dirty="0" err="1"/>
              <a:t>hohen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nierigen</a:t>
            </a:r>
            <a:r>
              <a:rPr lang="cs-CZ" dirty="0"/>
              <a:t> Kunst </a:t>
            </a:r>
            <a:r>
              <a:rPr lang="cs-CZ" dirty="0" err="1"/>
              <a:t>sprechen</a:t>
            </a:r>
            <a:r>
              <a:rPr lang="cs-CZ"/>
              <a:t>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893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0" y="188640"/>
            <a:ext cx="8604000" cy="10801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dirty="0">
                <a:solidFill>
                  <a:srgbClr val="000000"/>
                </a:solidFill>
                <a:latin typeface="Calibri"/>
              </a:rPr>
              <a:t>
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Benjamins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Abschiedsbrief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aus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Port-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Bou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dirty="0" err="1">
                <a:solidFill>
                  <a:srgbClr val="000000"/>
                </a:solidFill>
                <a:latin typeface="Calibri"/>
              </a:rPr>
              <a:t>vom</a:t>
            </a:r>
            <a:r>
              <a:rPr lang="cs-CZ" sz="2800" dirty="0">
                <a:solidFill>
                  <a:srgbClr val="000000"/>
                </a:solidFill>
                <a:latin typeface="Calibri"/>
              </a:rPr>
              <a:t> 25.9.1940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4400" dirty="0">
                <a:solidFill>
                  <a:srgbClr val="000000"/>
                </a:solidFill>
                <a:latin typeface="Calibri"/>
              </a:rPr>
              <a:t>
</a:t>
            </a:r>
            <a:endParaRPr dirty="0"/>
          </a:p>
        </p:txBody>
      </p:sp>
      <p:sp>
        <p:nvSpPr>
          <p:cNvPr id="86" name="TextShape 2"/>
          <p:cNvSpPr txBox="1"/>
          <p:nvPr/>
        </p:nvSpPr>
        <p:spPr>
          <a:xfrm>
            <a:off x="179512" y="1196752"/>
            <a:ext cx="8784976" cy="5400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err="1">
                <a:solidFill>
                  <a:srgbClr val="000000"/>
                </a:solidFill>
                <a:latin typeface="Calibri"/>
              </a:rPr>
              <a:t>Zu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der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kleinen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Gruppe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mit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der Walter Benjamin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Flucht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über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Pyrenäen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antrat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gehörte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auch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Henny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Gurland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Ihr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übergab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Walter Benjamin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einen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Abschiedsbrief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mit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der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Bitte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seinem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Freund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Theodor W.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Adorno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Umstände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seiner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Handlungsweise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zu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erklären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. Die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Geschehnisse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verlangten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es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jedoch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dass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Frau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Gurland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den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Brief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nachdem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ihn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gelesen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hatte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vernichten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musste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Später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rekonstruierte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ihn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aus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dem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Gedächtnis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heraus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;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danach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lautete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er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wie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folgt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: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latin typeface="Calibri"/>
              </a:rPr>
              <a:t>«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Dans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une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situation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issue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, je n`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ai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d`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autre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choix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d`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en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finir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. C`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est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dans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un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petit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village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dans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les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Pyrénées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,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ou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personne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me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connaît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ma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vie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va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s`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achever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. Je vous prie de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transmettre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mes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pensées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à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mon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ami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Adorno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et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lui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expliquer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situation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. Je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me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suis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vu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placé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Il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ne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me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reste pas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assez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temps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pour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écrire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toutes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ces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lettres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que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j`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eusse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voulu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i="1" dirty="0" err="1">
                <a:solidFill>
                  <a:srgbClr val="000000"/>
                </a:solidFill>
                <a:latin typeface="Calibri"/>
              </a:rPr>
              <a:t>écrire</a:t>
            </a:r>
            <a:r>
              <a:rPr lang="cs-CZ" sz="2000" i="1" dirty="0">
                <a:solidFill>
                  <a:srgbClr val="000000"/>
                </a:solidFill>
                <a:latin typeface="Calibri"/>
              </a:rPr>
              <a:t>.»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000000"/>
                </a:solidFill>
                <a:latin typeface="Calibri"/>
              </a:rPr>
              <a:t>(„In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dieser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ausweglosen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Situation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habe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keine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andere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Möglichkeit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als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zu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beenden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Mein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Leben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wird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ein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Ende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finden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einem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kleinen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Dorf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in den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Pyrenäen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wo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mich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niemand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kennt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bitte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meine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Gedanken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meinem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Freund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Adorno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zu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übermitteln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und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ihm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Situation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zu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erklären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in der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mich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gesehen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habe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. Es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bleibt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mir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nicht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genügend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Zeit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all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Briefe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zu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schreiben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ich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gerne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geschrieben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000" dirty="0" err="1">
                <a:solidFill>
                  <a:srgbClr val="000000"/>
                </a:solidFill>
                <a:latin typeface="Calibri"/>
              </a:rPr>
              <a:t>hätte</a:t>
            </a:r>
            <a:r>
              <a:rPr lang="cs-CZ" sz="2000" dirty="0">
                <a:solidFill>
                  <a:srgbClr val="000000"/>
                </a:solidFill>
                <a:latin typeface="Calibri"/>
              </a:rPr>
              <a:t>.“)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cs-CZ" sz="4400" kern="1200">
                <a:latin typeface="+mj-lt"/>
                <a:ea typeface="+mj-ea"/>
                <a:cs typeface="+mj-cs"/>
              </a:rPr>
              <a:t>An den Tod von Walter Benjamin</a:t>
            </a:r>
          </a:p>
        </p:txBody>
      </p:sp>
      <p:pic>
        <p:nvPicPr>
          <p:cNvPr id="4" name="Obrázek 3" descr="OH. Arendt und W. Benjamin">
            <a:extLst>
              <a:ext uri="{FF2B5EF4-FFF2-40B4-BE49-F238E27FC236}">
                <a16:creationId xmlns:a16="http://schemas.microsoft.com/office/drawing/2014/main" id="{7A0F4024-4D74-4848-90F2-12F3DC9A2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700808"/>
            <a:ext cx="4038600" cy="2728783"/>
          </a:xfrm>
          <a:prstGeom prst="rect">
            <a:avLst/>
          </a:prstGeom>
          <a:noFill/>
        </p:spPr>
      </p:pic>
      <p:sp>
        <p:nvSpPr>
          <p:cNvPr id="88" name="TextShape 2"/>
          <p:cNvSpPr txBox="1"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sz="2000"/>
              <a:t>Hannah Arendt: </a:t>
            </a:r>
            <a:r>
              <a:rPr lang="cs-CZ" sz="2000" i="1"/>
              <a:t>W. B.</a:t>
            </a:r>
            <a:r>
              <a:rPr lang="cs-CZ" sz="2000"/>
              <a:t>
Einmal dämmert Abend wieder,
Nacht fällt nieder von den Sternen,
Liegen wir gestreckte Glieder
In den Nähen, in den Fernen.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sz="2000"/>
              <a:t>Aus den Dunkelheiten tönen
Sanfte kleine Melodien.
Lauschen wir uns zu entwöhnen,
Lockern endlich wir die Reihen.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sz="2000"/>
              <a:t>Ferne Stimmen, naher Kummer -
Jene Stimmen jener Toten,
Die wir vorgeschickt als Boten
Uns zu leiten in den Schlummer.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cs-CZ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Großstadtlyrik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Expressionismus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Heym</a:t>
            </a:r>
            <a:endParaRPr lang="cs-CZ" dirty="0"/>
          </a:p>
          <a:p>
            <a:r>
              <a:rPr lang="cs-CZ" dirty="0"/>
              <a:t>Liechtenstein, </a:t>
            </a:r>
            <a:r>
              <a:rPr lang="cs-CZ" dirty="0" err="1"/>
              <a:t>Stadler</a:t>
            </a:r>
            <a:endParaRPr lang="cs-CZ" dirty="0"/>
          </a:p>
          <a:p>
            <a:r>
              <a:rPr lang="cs-CZ" dirty="0" err="1"/>
              <a:t>Tucholsky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591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cs-CZ" sz="4400" kern="1200">
                <a:latin typeface="+mj-lt"/>
                <a:ea typeface="+mj-ea"/>
                <a:cs typeface="+mj-cs"/>
              </a:rPr>
              <a:t>An den Tod von Walter Benjamin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Freitod</a:t>
            </a:r>
            <a:r>
              <a:rPr lang="cs-CZ" dirty="0"/>
              <a:t> des </a:t>
            </a:r>
            <a:r>
              <a:rPr lang="cs-CZ" dirty="0" err="1"/>
              <a:t>Flüchtlings</a:t>
            </a:r>
            <a:r>
              <a:rPr lang="cs-CZ" dirty="0"/>
              <a:t> W. B.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höre</a:t>
            </a:r>
            <a:r>
              <a:rPr lang="cs-CZ" dirty="0"/>
              <a:t>, </a:t>
            </a:r>
            <a:r>
              <a:rPr lang="cs-CZ" dirty="0" err="1"/>
              <a:t>daß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Hand </a:t>
            </a:r>
            <a:r>
              <a:rPr lang="cs-CZ" dirty="0" err="1"/>
              <a:t>gegen</a:t>
            </a:r>
            <a:r>
              <a:rPr lang="cs-CZ" dirty="0"/>
              <a:t> </a:t>
            </a:r>
            <a:r>
              <a:rPr lang="cs-CZ" dirty="0" err="1"/>
              <a:t>dich</a:t>
            </a:r>
            <a:r>
              <a:rPr lang="cs-CZ" dirty="0"/>
              <a:t> </a:t>
            </a:r>
            <a:r>
              <a:rPr lang="cs-CZ" dirty="0" err="1"/>
              <a:t>erhoben</a:t>
            </a:r>
            <a:r>
              <a:rPr lang="cs-CZ" dirty="0"/>
              <a:t> </a:t>
            </a:r>
            <a:r>
              <a:rPr lang="cs-CZ" dirty="0" err="1"/>
              <a:t>hast</a:t>
            </a:r>
            <a:r>
              <a:rPr lang="cs-CZ" dirty="0"/>
              <a:t>
Dem </a:t>
            </a:r>
            <a:r>
              <a:rPr lang="cs-CZ" dirty="0" err="1"/>
              <a:t>Schlächter</a:t>
            </a:r>
            <a:r>
              <a:rPr lang="cs-CZ" dirty="0"/>
              <a:t> </a:t>
            </a:r>
            <a:r>
              <a:rPr lang="cs-CZ" dirty="0" err="1"/>
              <a:t>zuvorkommend</a:t>
            </a:r>
            <a:r>
              <a:rPr lang="cs-CZ" dirty="0"/>
              <a:t>.
</a:t>
            </a:r>
            <a:r>
              <a:rPr lang="cs-CZ" dirty="0" err="1"/>
              <a:t>Acht</a:t>
            </a:r>
            <a:r>
              <a:rPr lang="cs-CZ" dirty="0"/>
              <a:t> </a:t>
            </a:r>
            <a:r>
              <a:rPr lang="cs-CZ" dirty="0" err="1"/>
              <a:t>Jahre</a:t>
            </a:r>
            <a:r>
              <a:rPr lang="cs-CZ" dirty="0"/>
              <a:t> </a:t>
            </a:r>
            <a:r>
              <a:rPr lang="cs-CZ" dirty="0" err="1"/>
              <a:t>verbannt</a:t>
            </a:r>
            <a:r>
              <a:rPr lang="cs-CZ" dirty="0"/>
              <a:t>, den </a:t>
            </a:r>
            <a:r>
              <a:rPr lang="cs-CZ" dirty="0" err="1"/>
              <a:t>Aufstieg</a:t>
            </a:r>
            <a:r>
              <a:rPr lang="cs-CZ" dirty="0"/>
              <a:t> des </a:t>
            </a:r>
            <a:r>
              <a:rPr lang="cs-CZ" dirty="0" err="1"/>
              <a:t>Feindes</a:t>
            </a:r>
            <a:r>
              <a:rPr lang="cs-CZ" dirty="0"/>
              <a:t> </a:t>
            </a:r>
            <a:r>
              <a:rPr lang="cs-CZ" dirty="0" err="1"/>
              <a:t>beobachtend</a:t>
            </a:r>
            <a:r>
              <a:rPr lang="cs-CZ" dirty="0"/>
              <a:t>
</a:t>
            </a:r>
            <a:r>
              <a:rPr lang="cs-CZ" dirty="0" err="1"/>
              <a:t>Zuletzt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unüberschreitbare</a:t>
            </a:r>
            <a:r>
              <a:rPr lang="cs-CZ" dirty="0"/>
              <a:t> </a:t>
            </a:r>
            <a:r>
              <a:rPr lang="cs-CZ" dirty="0" err="1"/>
              <a:t>Grenze</a:t>
            </a:r>
            <a:r>
              <a:rPr lang="cs-CZ" dirty="0"/>
              <a:t> </a:t>
            </a:r>
            <a:r>
              <a:rPr lang="cs-CZ" dirty="0" err="1"/>
              <a:t>getrieben</a:t>
            </a:r>
            <a:r>
              <a:rPr lang="cs-CZ" dirty="0"/>
              <a:t>
</a:t>
            </a:r>
            <a:r>
              <a:rPr lang="cs-CZ" dirty="0" err="1"/>
              <a:t>Hast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, </a:t>
            </a:r>
            <a:r>
              <a:rPr lang="cs-CZ" dirty="0" err="1"/>
              <a:t>heißt</a:t>
            </a:r>
            <a:r>
              <a:rPr lang="cs-CZ" dirty="0"/>
              <a:t> es,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überschreitbare</a:t>
            </a:r>
            <a:r>
              <a:rPr lang="cs-CZ" dirty="0"/>
              <a:t> </a:t>
            </a:r>
            <a:r>
              <a:rPr lang="cs-CZ" dirty="0" err="1"/>
              <a:t>überschritten</a:t>
            </a:r>
            <a:r>
              <a:rPr lang="cs-CZ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dirty="0" err="1"/>
              <a:t>Reiche</a:t>
            </a:r>
            <a:r>
              <a:rPr lang="cs-CZ" dirty="0"/>
              <a:t> </a:t>
            </a:r>
            <a:r>
              <a:rPr lang="cs-CZ" dirty="0" err="1"/>
              <a:t>stürzen</a:t>
            </a:r>
            <a:r>
              <a:rPr lang="cs-CZ" dirty="0"/>
              <a:t>. Die </a:t>
            </a:r>
            <a:r>
              <a:rPr lang="cs-CZ" dirty="0" err="1"/>
              <a:t>Bandenführer</a:t>
            </a:r>
            <a:r>
              <a:rPr lang="cs-CZ" dirty="0"/>
              <a:t>
</a:t>
            </a:r>
            <a:r>
              <a:rPr lang="cs-CZ" dirty="0" err="1"/>
              <a:t>Schreiten</a:t>
            </a:r>
            <a:r>
              <a:rPr lang="cs-CZ" dirty="0"/>
              <a:t> </a:t>
            </a:r>
            <a:r>
              <a:rPr lang="cs-CZ" dirty="0" err="1"/>
              <a:t>daher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Staatsmänner</a:t>
            </a:r>
            <a:r>
              <a:rPr lang="cs-CZ" dirty="0"/>
              <a:t>. Die </a:t>
            </a:r>
            <a:r>
              <a:rPr lang="cs-CZ" dirty="0" err="1"/>
              <a:t>Völker</a:t>
            </a:r>
            <a:r>
              <a:rPr lang="cs-CZ" dirty="0"/>
              <a:t>
</a:t>
            </a:r>
            <a:r>
              <a:rPr lang="cs-CZ" dirty="0" err="1"/>
              <a:t>Sieht</a:t>
            </a:r>
            <a:r>
              <a:rPr lang="cs-CZ" dirty="0"/>
              <a:t> man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</a:t>
            </a:r>
            <a:r>
              <a:rPr lang="cs-CZ" dirty="0" err="1"/>
              <a:t>unter</a:t>
            </a:r>
            <a:r>
              <a:rPr lang="cs-CZ" dirty="0"/>
              <a:t> den </a:t>
            </a:r>
            <a:r>
              <a:rPr lang="cs-CZ" dirty="0" err="1"/>
              <a:t>Rüstungen</a:t>
            </a:r>
            <a:r>
              <a:rPr lang="cs-CZ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dirty="0"/>
              <a:t>So </a:t>
            </a:r>
            <a:r>
              <a:rPr lang="cs-CZ" dirty="0" err="1"/>
              <a:t>liegt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Zukunft</a:t>
            </a:r>
            <a:r>
              <a:rPr lang="cs-CZ" dirty="0"/>
              <a:t> in </a:t>
            </a:r>
            <a:r>
              <a:rPr lang="cs-CZ" dirty="0" err="1"/>
              <a:t>Finsternis</a:t>
            </a:r>
            <a:r>
              <a:rPr lang="cs-CZ" dirty="0"/>
              <a:t>,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guten</a:t>
            </a:r>
            <a:r>
              <a:rPr lang="cs-CZ" dirty="0"/>
              <a:t> </a:t>
            </a:r>
            <a:r>
              <a:rPr lang="cs-CZ" dirty="0" err="1"/>
              <a:t>Kräfte</a:t>
            </a:r>
            <a:r>
              <a:rPr lang="cs-CZ" dirty="0"/>
              <a:t>
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schwach</a:t>
            </a:r>
            <a:r>
              <a:rPr lang="cs-CZ" dirty="0"/>
              <a:t>. All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sahst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
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den </a:t>
            </a:r>
            <a:r>
              <a:rPr lang="cs-CZ" dirty="0" err="1"/>
              <a:t>quälbaren</a:t>
            </a:r>
            <a:r>
              <a:rPr lang="cs-CZ" dirty="0"/>
              <a:t> </a:t>
            </a:r>
            <a:r>
              <a:rPr lang="cs-CZ" dirty="0" err="1"/>
              <a:t>Leib</a:t>
            </a:r>
            <a:r>
              <a:rPr lang="cs-CZ" dirty="0"/>
              <a:t> </a:t>
            </a:r>
            <a:r>
              <a:rPr lang="cs-CZ" dirty="0" err="1"/>
              <a:t>zerstörtest</a:t>
            </a:r>
            <a:r>
              <a:rPr lang="cs-CZ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i="1" dirty="0"/>
              <a:t>Bertold Brecht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cs-CZ" i="1" dirty="0">
                <a:hlinkClick r:id="rId2"/>
              </a:rPr>
              <a:t>https://www.youtube.com/watch?v=mw2thHKC-jg</a:t>
            </a:r>
            <a:endParaRPr lang="cs-CZ" i="1" dirty="0"/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cs-CZ" dirty="0"/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E336C-EE16-40A1-BC45-7D2A06AD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Lektüre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nächste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F5590A-80AB-4A9B-8445-A681867D6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Brecht – </a:t>
            </a:r>
            <a:r>
              <a:rPr lang="cs-CZ" dirty="0" err="1"/>
              <a:t>Radiotexte</a:t>
            </a:r>
            <a:r>
              <a:rPr lang="cs-CZ" dirty="0"/>
              <a:t>: </a:t>
            </a:r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Rolle</a:t>
            </a:r>
            <a:r>
              <a:rPr lang="cs-CZ" dirty="0"/>
              <a:t> soll nach Brecht der </a:t>
            </a:r>
            <a:r>
              <a:rPr lang="cs-CZ" dirty="0" err="1"/>
              <a:t>Rundfunk</a:t>
            </a:r>
            <a:r>
              <a:rPr lang="cs-CZ" dirty="0"/>
              <a:t> </a:t>
            </a:r>
            <a:r>
              <a:rPr lang="cs-CZ" dirty="0" err="1"/>
              <a:t>erfüllen</a:t>
            </a:r>
            <a:r>
              <a:rPr lang="cs-CZ" dirty="0"/>
              <a:t>? </a:t>
            </a:r>
            <a:r>
              <a:rPr lang="cs-CZ" dirty="0" err="1"/>
              <a:t>Wer</a:t>
            </a:r>
            <a:r>
              <a:rPr lang="cs-CZ" dirty="0"/>
              <a:t> soll </a:t>
            </a:r>
            <a:r>
              <a:rPr lang="cs-CZ" dirty="0" err="1"/>
              <a:t>sein</a:t>
            </a:r>
            <a:r>
              <a:rPr lang="cs-CZ" dirty="0"/>
              <a:t> Publikum </a:t>
            </a:r>
            <a:r>
              <a:rPr lang="cs-CZ" dirty="0" err="1"/>
              <a:t>sein</a:t>
            </a:r>
            <a:r>
              <a:rPr lang="cs-CZ" dirty="0"/>
              <a:t>?</a:t>
            </a:r>
          </a:p>
          <a:p>
            <a:r>
              <a:rPr lang="cs-CZ" dirty="0"/>
              <a:t>2. </a:t>
            </a:r>
            <a:r>
              <a:rPr lang="cs-CZ" dirty="0" err="1"/>
              <a:t>Döblin</a:t>
            </a:r>
            <a:r>
              <a:rPr lang="cs-CZ" dirty="0"/>
              <a:t> – </a:t>
            </a:r>
            <a:r>
              <a:rPr lang="cs-CZ" dirty="0" err="1"/>
              <a:t>Berliner</a:t>
            </a:r>
            <a:r>
              <a:rPr lang="cs-CZ" dirty="0"/>
              <a:t> </a:t>
            </a:r>
            <a:r>
              <a:rPr lang="cs-CZ" dirty="0" err="1"/>
              <a:t>Programm</a:t>
            </a:r>
            <a:r>
              <a:rPr lang="cs-CZ" dirty="0"/>
              <a:t>: </a:t>
            </a:r>
            <a:r>
              <a:rPr lang="cs-CZ" dirty="0" err="1"/>
              <a:t>Was</a:t>
            </a:r>
            <a:r>
              <a:rPr lang="cs-CZ" dirty="0"/>
              <a:t> soll </a:t>
            </a:r>
            <a:r>
              <a:rPr lang="cs-CZ" dirty="0" err="1"/>
              <a:t>die</a:t>
            </a:r>
            <a:r>
              <a:rPr lang="cs-CZ" dirty="0"/>
              <a:t> Literatur </a:t>
            </a:r>
            <a:r>
              <a:rPr lang="cs-CZ" dirty="0" err="1"/>
              <a:t>aus</a:t>
            </a:r>
            <a:r>
              <a:rPr lang="cs-CZ" dirty="0"/>
              <a:t> dem Film </a:t>
            </a:r>
            <a:r>
              <a:rPr lang="cs-CZ" dirty="0" err="1"/>
              <a:t>lernen</a:t>
            </a:r>
            <a:r>
              <a:rPr lang="cs-CZ" dirty="0"/>
              <a:t>?</a:t>
            </a:r>
          </a:p>
          <a:p>
            <a:r>
              <a:rPr lang="cs-CZ" dirty="0"/>
              <a:t>3. Kaiser – </a:t>
            </a:r>
            <a:r>
              <a:rPr lang="cs-CZ" dirty="0" err="1"/>
              <a:t>Lebenslauf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Mikrophon</a:t>
            </a:r>
            <a:r>
              <a:rPr lang="cs-CZ" dirty="0"/>
              <a:t>: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verändert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Medium des </a:t>
            </a:r>
            <a:r>
              <a:rPr lang="cs-CZ" dirty="0" err="1"/>
              <a:t>Rundfunks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literarischen</a:t>
            </a:r>
            <a:r>
              <a:rPr lang="cs-CZ" dirty="0"/>
              <a:t> Texte –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Beispiel</a:t>
            </a:r>
            <a:r>
              <a:rPr lang="cs-CZ" dirty="0"/>
              <a:t> von der </a:t>
            </a:r>
            <a:r>
              <a:rPr lang="cs-CZ" dirty="0" err="1"/>
              <a:t>Autobiographie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08970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Theoretische</a:t>
            </a:r>
            <a:r>
              <a:rPr lang="cs-CZ" dirty="0"/>
              <a:t> </a:t>
            </a:r>
            <a:r>
              <a:rPr lang="cs-CZ" dirty="0" err="1"/>
              <a:t>Bearbeitung</a:t>
            </a:r>
            <a:r>
              <a:rPr lang="cs-CZ" dirty="0"/>
              <a:t> der </a:t>
            </a:r>
            <a:r>
              <a:rPr lang="cs-CZ" dirty="0" err="1"/>
              <a:t>Ästhetik</a:t>
            </a:r>
            <a:r>
              <a:rPr lang="cs-CZ" dirty="0"/>
              <a:t> des </a:t>
            </a:r>
            <a:r>
              <a:rPr lang="cs-CZ" dirty="0" err="1"/>
              <a:t>Großstadtgefühls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</a:t>
            </a:r>
            <a:r>
              <a:rPr lang="cs-CZ" dirty="0" err="1"/>
              <a:t>Döblin</a:t>
            </a:r>
            <a:r>
              <a:rPr lang="cs-CZ" dirty="0"/>
              <a:t> 1913 </a:t>
            </a:r>
            <a:r>
              <a:rPr lang="cs-CZ" i="1" dirty="0" err="1"/>
              <a:t>Berliner</a:t>
            </a:r>
            <a:r>
              <a:rPr lang="cs-CZ" i="1" dirty="0"/>
              <a:t> </a:t>
            </a:r>
            <a:r>
              <a:rPr lang="cs-CZ" i="1" dirty="0" err="1"/>
              <a:t>Programm</a:t>
            </a:r>
            <a:endParaRPr lang="cs-CZ" i="1" dirty="0"/>
          </a:p>
          <a:p>
            <a:r>
              <a:rPr lang="cs-CZ" i="1" dirty="0"/>
              <a:t> - „</a:t>
            </a:r>
            <a:r>
              <a:rPr lang="cs-CZ" dirty="0" err="1"/>
              <a:t>Kinostil</a:t>
            </a:r>
            <a:r>
              <a:rPr lang="cs-CZ" dirty="0"/>
              <a:t>“–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bewegte</a:t>
            </a:r>
            <a:r>
              <a:rPr lang="cs-CZ" dirty="0"/>
              <a:t> </a:t>
            </a:r>
            <a:r>
              <a:rPr lang="cs-CZ" dirty="0" err="1"/>
              <a:t>Stadtmodell</a:t>
            </a:r>
            <a:endParaRPr lang="cs-CZ" dirty="0"/>
          </a:p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Prinzip</a:t>
            </a:r>
            <a:r>
              <a:rPr lang="cs-CZ" dirty="0"/>
              <a:t> der </a:t>
            </a:r>
            <a:r>
              <a:rPr lang="cs-CZ" dirty="0" err="1"/>
              <a:t>Montage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Georg</a:t>
            </a:r>
            <a:r>
              <a:rPr lang="cs-CZ" dirty="0"/>
              <a:t> </a:t>
            </a:r>
            <a:r>
              <a:rPr lang="cs-CZ" dirty="0" err="1"/>
              <a:t>Heym</a:t>
            </a:r>
            <a:r>
              <a:rPr lang="cs-CZ" dirty="0"/>
              <a:t>: </a:t>
            </a:r>
            <a:r>
              <a:rPr lang="cs-CZ" sz="4800" dirty="0"/>
              <a:t>Die </a:t>
            </a:r>
            <a:r>
              <a:rPr lang="cs-CZ" sz="4800" dirty="0" err="1"/>
              <a:t>Stadt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de-DE" dirty="0"/>
          </a:p>
          <a:p>
            <a:pPr>
              <a:buNone/>
            </a:pPr>
            <a:r>
              <a:rPr lang="de-DE" dirty="0"/>
              <a:t>Sehr weit ist diese Nacht. Und Wolkenschein</a:t>
            </a:r>
          </a:p>
          <a:p>
            <a:pPr>
              <a:buNone/>
            </a:pPr>
            <a:r>
              <a:rPr lang="de-DE" dirty="0"/>
              <a:t>Zerreißet vor des Mondes Untergang.</a:t>
            </a:r>
          </a:p>
          <a:p>
            <a:pPr>
              <a:buNone/>
            </a:pPr>
            <a:r>
              <a:rPr lang="de-DE" dirty="0"/>
              <a:t>Und tausend Fenster </a:t>
            </a:r>
            <a:r>
              <a:rPr lang="de-DE" dirty="0" err="1"/>
              <a:t>stehn</a:t>
            </a:r>
            <a:r>
              <a:rPr lang="de-DE" dirty="0"/>
              <a:t> die Nacht entlang</a:t>
            </a:r>
          </a:p>
          <a:p>
            <a:pPr>
              <a:buNone/>
            </a:pPr>
            <a:r>
              <a:rPr lang="de-DE" dirty="0"/>
              <a:t>Und blinzeln mit den Lidern, rot und klein.</a:t>
            </a:r>
          </a:p>
          <a:p>
            <a:pPr>
              <a:buNone/>
            </a:pPr>
            <a:r>
              <a:rPr lang="de-DE" dirty="0"/>
              <a:t>Wie </a:t>
            </a:r>
            <a:r>
              <a:rPr lang="de-DE" dirty="0" err="1"/>
              <a:t>Aderwerk</a:t>
            </a:r>
            <a:r>
              <a:rPr lang="de-DE" dirty="0"/>
              <a:t> </a:t>
            </a:r>
            <a:r>
              <a:rPr lang="de-DE" dirty="0" err="1"/>
              <a:t>gehn</a:t>
            </a:r>
            <a:r>
              <a:rPr lang="de-DE" dirty="0"/>
              <a:t> Straßen durch die Stadt,</a:t>
            </a:r>
          </a:p>
          <a:p>
            <a:pPr>
              <a:buNone/>
            </a:pPr>
            <a:r>
              <a:rPr lang="de-DE" dirty="0"/>
              <a:t>Unzählig Menschen schwemmen aus und ein.</a:t>
            </a:r>
          </a:p>
          <a:p>
            <a:pPr>
              <a:buNone/>
            </a:pPr>
            <a:r>
              <a:rPr lang="de-DE" dirty="0"/>
              <a:t>Und ewig stumpfer Ton von stumpfem Sein</a:t>
            </a:r>
          </a:p>
          <a:p>
            <a:pPr>
              <a:buNone/>
            </a:pPr>
            <a:r>
              <a:rPr lang="de-DE" dirty="0"/>
              <a:t>Eintönig kommt heraus in Stille matt.</a:t>
            </a:r>
          </a:p>
          <a:p>
            <a:pPr>
              <a:buNone/>
            </a:pPr>
            <a:r>
              <a:rPr lang="de-DE" dirty="0"/>
              <a:t>Gebären, Tod, gewirktes Einerlei,</a:t>
            </a:r>
          </a:p>
          <a:p>
            <a:pPr>
              <a:buNone/>
            </a:pPr>
            <a:r>
              <a:rPr lang="de-DE" dirty="0"/>
              <a:t>Lallen der Wehen, langer Sterbeschrei,</a:t>
            </a:r>
          </a:p>
          <a:p>
            <a:pPr>
              <a:buNone/>
            </a:pPr>
            <a:r>
              <a:rPr lang="de-DE" dirty="0"/>
              <a:t>Im blinden Wechsel geht es dumpf vorbei.</a:t>
            </a:r>
          </a:p>
          <a:p>
            <a:pPr>
              <a:buNone/>
            </a:pPr>
            <a:r>
              <a:rPr lang="de-DE" dirty="0"/>
              <a:t>Und Schein und Feuer, Fackeln rot und Brand,</a:t>
            </a:r>
          </a:p>
          <a:p>
            <a:pPr>
              <a:buNone/>
            </a:pPr>
            <a:r>
              <a:rPr lang="de-DE" dirty="0"/>
              <a:t>Die </a:t>
            </a:r>
            <a:r>
              <a:rPr lang="de-DE" dirty="0" err="1"/>
              <a:t>drohn</a:t>
            </a:r>
            <a:r>
              <a:rPr lang="de-DE" dirty="0"/>
              <a:t> im Weiten mit gezückter Hand</a:t>
            </a:r>
          </a:p>
          <a:p>
            <a:pPr>
              <a:buNone/>
            </a:pPr>
            <a:r>
              <a:rPr lang="de-DE" dirty="0"/>
              <a:t>Und scheinen hoch von dunkler Wolkenwand.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12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Alfred Liechtenstein: Die </a:t>
            </a:r>
            <a:r>
              <a:rPr lang="cs-CZ" dirty="0" err="1"/>
              <a:t>Stadt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br>
              <a:rPr lang="de-DE" dirty="0"/>
            </a:br>
            <a:br>
              <a:rPr lang="de-DE" dirty="0"/>
            </a:br>
            <a:r>
              <a:rPr lang="de-DE" dirty="0"/>
              <a:t>Ein weißer Vogel ist der große Himmel.</a:t>
            </a:r>
            <a:br>
              <a:rPr lang="de-DE" dirty="0"/>
            </a:br>
            <a:r>
              <a:rPr lang="de-DE" dirty="0"/>
              <a:t>Hart unter ihn geduckt stiert eine Stadt.</a:t>
            </a:r>
            <a:br>
              <a:rPr lang="de-DE" dirty="0"/>
            </a:br>
            <a:r>
              <a:rPr lang="de-DE" dirty="0"/>
              <a:t>Die Häuser sind halbtote alte Leute. </a:t>
            </a:r>
            <a:endParaRPr lang="cs-CZ" dirty="0"/>
          </a:p>
          <a:p>
            <a:pPr>
              <a:buNone/>
            </a:pPr>
            <a:r>
              <a:rPr lang="cs-CZ"/>
              <a:t> </a:t>
            </a:r>
            <a:r>
              <a:rPr lang="de-DE"/>
              <a:t>Griesgrämig </a:t>
            </a:r>
            <a:r>
              <a:rPr lang="de-DE" dirty="0"/>
              <a:t>glotzt ein dünner Droschkenschimmel.</a:t>
            </a:r>
            <a:br>
              <a:rPr lang="de-DE" dirty="0"/>
            </a:br>
            <a:r>
              <a:rPr lang="de-DE" dirty="0"/>
              <a:t>Und Winde, magre Hunde, rennen matt.</a:t>
            </a:r>
            <a:br>
              <a:rPr lang="de-DE" dirty="0"/>
            </a:br>
            <a:r>
              <a:rPr lang="de-DE" dirty="0"/>
              <a:t>An scharfen Ecken quietschen ihre Häute.</a:t>
            </a:r>
          </a:p>
          <a:p>
            <a:pPr>
              <a:buNone/>
            </a:pPr>
            <a:r>
              <a:rPr lang="de-DE" dirty="0"/>
              <a:t>In einer Straße stöhnt ein Irrer: Du, ach, du –</a:t>
            </a:r>
            <a:br>
              <a:rPr lang="de-DE" dirty="0"/>
            </a:br>
            <a:r>
              <a:rPr lang="de-DE" dirty="0"/>
              <a:t>Wenn ich dich endlich, o Geliebte, fände...</a:t>
            </a:r>
            <a:br>
              <a:rPr lang="de-DE" dirty="0"/>
            </a:br>
            <a:r>
              <a:rPr lang="de-DE" dirty="0"/>
              <a:t>Ein Haufen um ihn staunt und grinst voll Spott.</a:t>
            </a:r>
          </a:p>
          <a:p>
            <a:pPr>
              <a:buNone/>
            </a:pPr>
            <a:r>
              <a:rPr lang="de-DE" dirty="0"/>
              <a:t>Drei kleine Menschen spielen Blindekuh –</a:t>
            </a:r>
            <a:br>
              <a:rPr lang="de-DE" dirty="0"/>
            </a:br>
            <a:r>
              <a:rPr lang="de-DE" dirty="0"/>
              <a:t>Auf alles legt die grauen Puderhände</a:t>
            </a:r>
            <a:br>
              <a:rPr lang="de-DE" dirty="0"/>
            </a:br>
            <a:r>
              <a:rPr lang="de-DE" dirty="0"/>
              <a:t>Der Nachmittag, ein sanft verweinter Gott.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cs-CZ" sz="2400">
                <a:solidFill>
                  <a:schemeClr val="accent1"/>
                </a:solidFill>
              </a:rPr>
              <a:t>Alfred Liechtenstein: Sonntagnachmittag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600"/>
              <a:t>Auf faulen Straßen lagern Häuserrudel,</a:t>
            </a:r>
            <a:br>
              <a:rPr lang="de-DE" sz="1600"/>
            </a:br>
            <a:r>
              <a:rPr lang="de-DE" sz="1600"/>
              <a:t>Um deren Buckel graue Sonne hellt.</a:t>
            </a:r>
            <a:br>
              <a:rPr lang="de-DE" sz="1600"/>
            </a:br>
            <a:r>
              <a:rPr lang="de-DE" sz="1600"/>
              <a:t>Ein parfümierter, halbverrückter kleiner Pudel</a:t>
            </a:r>
            <a:br>
              <a:rPr lang="de-DE" sz="1600"/>
            </a:br>
            <a:r>
              <a:rPr lang="de-DE" sz="1600"/>
              <a:t>Wirft wüste Augen in die große Welt. In einem Fenster fängt ein Junge Fliegen.</a:t>
            </a:r>
            <a:br>
              <a:rPr lang="de-DE" sz="1600"/>
            </a:br>
            <a:r>
              <a:rPr lang="de-DE" sz="1600"/>
              <a:t>Ein arg beschmiertes Baby ärgert sich.</a:t>
            </a:r>
            <a:br>
              <a:rPr lang="de-DE" sz="1600"/>
            </a:br>
            <a:r>
              <a:rPr lang="de-DE" sz="1600"/>
              <a:t>Am Himmel fährt ein Zug, wo windge Wiesen liegen;</a:t>
            </a:r>
            <a:br>
              <a:rPr lang="de-DE" sz="1600"/>
            </a:br>
            <a:r>
              <a:rPr lang="de-DE" sz="1600"/>
              <a:t>Malt langsam einen langen dicken Strich.</a:t>
            </a:r>
          </a:p>
          <a:p>
            <a:pPr>
              <a:lnSpc>
                <a:spcPct val="90000"/>
              </a:lnSpc>
            </a:pPr>
            <a:r>
              <a:rPr lang="de-DE" sz="1600"/>
              <a:t>Wie Schreibmaschinen klappen Droschkenhufe.</a:t>
            </a:r>
            <a:br>
              <a:rPr lang="de-DE" sz="1600"/>
            </a:br>
            <a:r>
              <a:rPr lang="de-DE" sz="1600"/>
              <a:t>Und lärmend kommt ein staubger Turnverein.</a:t>
            </a:r>
            <a:br>
              <a:rPr lang="de-DE" sz="1600"/>
            </a:br>
            <a:r>
              <a:rPr lang="de-DE" sz="1600"/>
              <a:t>Aus Kutscherkneipen stürzen sich brutale Rufe.</a:t>
            </a:r>
            <a:br>
              <a:rPr lang="de-DE" sz="1600"/>
            </a:br>
            <a:r>
              <a:rPr lang="de-DE" sz="1600"/>
              <a:t>Doch feine Glocken dringen auf sie ein.</a:t>
            </a:r>
          </a:p>
          <a:p>
            <a:pPr>
              <a:lnSpc>
                <a:spcPct val="90000"/>
              </a:lnSpc>
            </a:pPr>
            <a:r>
              <a:rPr lang="de-DE" sz="1600"/>
              <a:t>In Rummelplätzen, wo Athleten ringen,</a:t>
            </a:r>
            <a:br>
              <a:rPr lang="de-DE" sz="1600"/>
            </a:br>
            <a:r>
              <a:rPr lang="de-DE" sz="1600"/>
              <a:t>Wird alles dunkler schon und ungenau.</a:t>
            </a:r>
            <a:br>
              <a:rPr lang="de-DE" sz="1600"/>
            </a:br>
            <a:r>
              <a:rPr lang="de-DE" sz="1600"/>
              <a:t>Ein Leierkasten heult und Küchenmädchen singen.</a:t>
            </a:r>
            <a:br>
              <a:rPr lang="de-DE" sz="1600"/>
            </a:br>
            <a:r>
              <a:rPr lang="de-DE" sz="1600"/>
              <a:t>Ein Mann zertrümmert eine morsche Frau.</a:t>
            </a:r>
          </a:p>
          <a:p>
            <a:pPr>
              <a:lnSpc>
                <a:spcPct val="90000"/>
              </a:lnSpc>
            </a:pPr>
            <a:endParaRPr lang="cs-CZ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Großstadtkultur</a:t>
            </a:r>
            <a:r>
              <a:rPr lang="cs-CZ" dirty="0"/>
              <a:t> in der </a:t>
            </a:r>
            <a:r>
              <a:rPr lang="cs-CZ" dirty="0" err="1"/>
              <a:t>Weimarer</a:t>
            </a:r>
            <a:r>
              <a:rPr lang="cs-CZ" dirty="0"/>
              <a:t> Republik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Kino, </a:t>
            </a:r>
            <a:r>
              <a:rPr lang="cs-CZ" dirty="0" err="1"/>
              <a:t>Kabarett</a:t>
            </a:r>
            <a:r>
              <a:rPr lang="cs-CZ" dirty="0"/>
              <a:t>, </a:t>
            </a:r>
            <a:r>
              <a:rPr lang="cs-CZ" dirty="0" err="1"/>
              <a:t>Untehaltungskult</a:t>
            </a:r>
            <a:r>
              <a:rPr lang="cs-CZ" dirty="0"/>
              <a:t> </a:t>
            </a:r>
            <a:r>
              <a:rPr lang="cs-CZ" dirty="0" err="1"/>
              <a:t>sowie</a:t>
            </a:r>
            <a:r>
              <a:rPr lang="cs-CZ" dirty="0"/>
              <a:t> </a:t>
            </a:r>
            <a:r>
              <a:rPr lang="cs-CZ" dirty="0" err="1"/>
              <a:t>politisches</a:t>
            </a:r>
            <a:r>
              <a:rPr lang="cs-CZ" dirty="0"/>
              <a:t> </a:t>
            </a:r>
            <a:r>
              <a:rPr lang="cs-CZ" dirty="0" err="1"/>
              <a:t>Engagement</a:t>
            </a:r>
            <a:r>
              <a:rPr lang="cs-CZ" dirty="0"/>
              <a:t> der Literatur</a:t>
            </a:r>
          </a:p>
          <a:p>
            <a:r>
              <a:rPr lang="cs-CZ" dirty="0" err="1"/>
              <a:t>Tucholsky</a:t>
            </a:r>
            <a:r>
              <a:rPr lang="cs-CZ" dirty="0"/>
              <a:t> : </a:t>
            </a:r>
            <a:r>
              <a:rPr lang="cs-CZ" dirty="0">
                <a:hlinkClick r:id="rId2"/>
              </a:rPr>
              <a:t>https://www.youtube.com/watch?v=35aa93QSFcg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77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Massenmedien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seit der Mitte 19. </a:t>
            </a:r>
            <a:r>
              <a:rPr lang="de-DE" dirty="0" err="1"/>
              <a:t>Jhs</a:t>
            </a:r>
            <a:r>
              <a:rPr lang="de-DE" dirty="0"/>
              <a:t> (Entstehung literarischer Familienzeitschriften) qualitative Veränderung der Leserschaft – </a:t>
            </a:r>
            <a:r>
              <a:rPr lang="de-DE" b="1" u="sng" dirty="0"/>
              <a:t>aus dem diskutierenden wird ein konsumierendes Publikum</a:t>
            </a:r>
            <a:endParaRPr lang="cs-CZ" dirty="0"/>
          </a:p>
          <a:p>
            <a:r>
              <a:rPr lang="de-DE" dirty="0"/>
              <a:t>b) keine Interaktion / Kommunikation bei den Massenmedien</a:t>
            </a:r>
            <a:endParaRPr lang="cs-CZ" dirty="0"/>
          </a:p>
          <a:p>
            <a:r>
              <a:rPr lang="de-DE" dirty="0"/>
              <a:t>- Rezeption:</a:t>
            </a:r>
            <a:endParaRPr lang="cs-CZ" dirty="0"/>
          </a:p>
          <a:p>
            <a:r>
              <a:rPr lang="de-DE" dirty="0"/>
              <a:t>- wahrnehmungspsychologische und ästhetische Folgen: eine andere Wirklichkeitserfahrung dank der Montagetechnik des Films und des Rundfunks:</a:t>
            </a:r>
            <a:endParaRPr lang="cs-CZ" dirty="0"/>
          </a:p>
          <a:p>
            <a:r>
              <a:rPr lang="de-DE" b="1" u="sng" dirty="0"/>
              <a:t>Neue Medien wollen die Wirklichkeit nicht abbilden sondern authentisch repräsentieren.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Medienwechsel und die semiologiche Wende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000000"/>
                </a:solidFill>
                <a:latin typeface="Calibri"/>
              </a:rPr>
              <a:t>vom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Lesen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zum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Sehen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von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der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Schrift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zur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Photographie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von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der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literarischen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zur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visuellen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Fiktion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 err="1">
                <a:solidFill>
                  <a:srgbClr val="000000"/>
                </a:solidFill>
                <a:latin typeface="Calibri"/>
              </a:rPr>
              <a:t>neuer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Versuch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,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die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höhere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Position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des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Literarischen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zu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behalten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das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Vertexten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vom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Visuellen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Ekphrasis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dirty="0">
                <a:solidFill>
                  <a:srgbClr val="000000"/>
                </a:solidFill>
                <a:latin typeface="Calibri"/>
              </a:rPr>
              <a:t>oder: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Ende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der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Dominanz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 des </a:t>
            </a:r>
            <a:r>
              <a:rPr lang="cs-CZ" sz="3200" dirty="0" err="1">
                <a:solidFill>
                  <a:srgbClr val="000000"/>
                </a:solidFill>
                <a:latin typeface="Calibri"/>
              </a:rPr>
              <a:t>Buches</a:t>
            </a:r>
            <a:r>
              <a:rPr lang="cs-CZ" sz="3200" dirty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39640" y="54864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000000"/>
                </a:solidFill>
                <a:latin typeface="Calibri"/>
              </a:rPr>
              <a:t>Das Verschwinden der Fiktion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971640" y="1772640"/>
            <a:ext cx="6800400" cy="38656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eine parallele Bewegung, zur Fiktionalisierung der Wirklichkeit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>
                <a:solidFill>
                  <a:srgbClr val="000000"/>
                </a:solidFill>
                <a:latin typeface="Calibri"/>
              </a:rPr>
              <a:t>verursacht durch den Einstieg von neuen Medien – durch den Medienwechsel um die  Jahrhundertwende, vor allem durch die mechanische Reproduktion des Bildes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1560</Words>
  <Application>Microsoft Office PowerPoint</Application>
  <PresentationFormat>Předvádění na obrazovce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Deutschsprachige Literatur im 20. Jh.</vt:lpstr>
      <vt:lpstr>Großstadtlyrik im Expressionismus</vt:lpstr>
      <vt:lpstr>Georg Heym: Die Stadt</vt:lpstr>
      <vt:lpstr>Alfred Liechtenstein: Die Stadt</vt:lpstr>
      <vt:lpstr>Alfred Liechtenstein: Sonntagnachmittag</vt:lpstr>
      <vt:lpstr>Großstadtkultur in der Weimarer Republik</vt:lpstr>
      <vt:lpstr>Massenmedien</vt:lpstr>
      <vt:lpstr>Prezentace aplikace PowerPoint</vt:lpstr>
      <vt:lpstr>Prezentace aplikace PowerPoint</vt:lpstr>
      <vt:lpstr>Prezentace aplikace PowerPoint</vt:lpstr>
      <vt:lpstr>Prezentace aplikace PowerPoint</vt:lpstr>
      <vt:lpstr>Neue Medien</vt:lpstr>
      <vt:lpstr>Auraverlust in der Musik?</vt:lpstr>
      <vt:lpstr>Veränderung des Publikums, Demokratisierung der Kunst – John Dewey</vt:lpstr>
      <vt:lpstr>Kunst des Alltags</vt:lpstr>
      <vt:lpstr>Prezentace aplikace PowerPoint</vt:lpstr>
      <vt:lpstr>Lektüre für das nächste Seminar: Benjamin</vt:lpstr>
      <vt:lpstr>Prezentace aplikace PowerPoint</vt:lpstr>
      <vt:lpstr>Prezentace aplikace PowerPoint</vt:lpstr>
      <vt:lpstr>Prezentace aplikace PowerPoint</vt:lpstr>
      <vt:lpstr>Lektüre für das nächste Seminar</vt:lpstr>
      <vt:lpstr>Theoretische Bearbeitung der Ästhetik des Großstadtgefühls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Deutschsprachige Literatur im 20. Jh.</dc:title>
  <dc:creator>Alena Zelená</dc:creator>
  <cp:lastModifiedBy>Alena Zelená</cp:lastModifiedBy>
  <cp:revision>10</cp:revision>
  <dcterms:created xsi:type="dcterms:W3CDTF">2020-04-16T16:29:32Z</dcterms:created>
  <dcterms:modified xsi:type="dcterms:W3CDTF">2021-03-29T11:36:50Z</dcterms:modified>
</cp:coreProperties>
</file>