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68" r:id="rId3"/>
    <p:sldId id="270" r:id="rId4"/>
    <p:sldId id="261" r:id="rId5"/>
    <p:sldId id="277" r:id="rId6"/>
    <p:sldId id="290" r:id="rId7"/>
    <p:sldId id="291" r:id="rId8"/>
    <p:sldId id="279" r:id="rId9"/>
    <p:sldId id="269" r:id="rId10"/>
    <p:sldId id="265" r:id="rId11"/>
    <p:sldId id="289" r:id="rId12"/>
    <p:sldId id="294" r:id="rId13"/>
    <p:sldId id="280" r:id="rId14"/>
    <p:sldId id="286" r:id="rId15"/>
    <p:sldId id="285" r:id="rId16"/>
    <p:sldId id="287" r:id="rId17"/>
    <p:sldId id="281" r:id="rId18"/>
    <p:sldId id="278" r:id="rId19"/>
    <p:sldId id="282" r:id="rId20"/>
    <p:sldId id="288" r:id="rId21"/>
    <p:sldId id="293" r:id="rId22"/>
    <p:sldId id="292" r:id="rId23"/>
    <p:sldId id="267" r:id="rId24"/>
  </p:sldIdLst>
  <p:sldSz cx="12192000" cy="6858000"/>
  <p:notesSz cx="6858000" cy="9144000"/>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230"/>
  </p:normalViewPr>
  <p:slideViewPr>
    <p:cSldViewPr snapToGrid="0" snapToObjects="1">
      <p:cViewPr varScale="1">
        <p:scale>
          <a:sx n="97" d="100"/>
          <a:sy n="97" d="100"/>
        </p:scale>
        <p:origin x="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5732DF-CA8A-A747-AC51-C203B045D620}" type="datetimeFigureOut">
              <a:rPr lang="en-CZ" smtClean="0"/>
              <a:t>01.03.2021</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35E50-F864-9142-AAD8-0F6439DDEDB5}" type="slidenum">
              <a:rPr lang="en-CZ" smtClean="0"/>
              <a:t>‹#›</a:t>
            </a:fld>
            <a:endParaRPr lang="en-CZ"/>
          </a:p>
        </p:txBody>
      </p:sp>
    </p:spTree>
    <p:extLst>
      <p:ext uri="{BB962C8B-B14F-4D97-AF65-F5344CB8AC3E}">
        <p14:creationId xmlns:p14="http://schemas.microsoft.com/office/powerpoint/2010/main" val="1833644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hispaniola.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r>
              <a:rPr lang="cs-CZ" sz="1000" dirty="0"/>
              <a:t>Zdroj: </a:t>
            </a:r>
            <a:r>
              <a:rPr lang="cs-CZ" sz="1000" dirty="0">
                <a:hlinkClick r:id="rId3"/>
              </a:rPr>
              <a:t>http://www.hispaniola.com</a:t>
            </a:r>
            <a:br>
              <a:rPr lang="cs-CZ" sz="1000" dirty="0"/>
            </a:br>
            <a:endParaRPr lang="cs-CZ" sz="1000" b="1" dirty="0"/>
          </a:p>
        </p:txBody>
      </p:sp>
      <p:sp>
        <p:nvSpPr>
          <p:cNvPr id="4" name="Zástupný symbol pro číslo snímku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684C40F-977B-4283-A96A-2D0A5797AE6F}" type="slidenum">
              <a:t>2</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938462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endParaRPr lang="cs-CZ" sz="1000" dirty="0"/>
          </a:p>
        </p:txBody>
      </p:sp>
      <p:sp>
        <p:nvSpPr>
          <p:cNvPr id="4" name="Zástupný symbol pro číslo snímku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703258-8909-4128-A54F-F9A1105A5225}" type="slidenum">
              <a:t>3</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060758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FFC200D9-ABEE-4B39-8EFB-F274F8CEAA98}" type="slidenum">
              <a:t>4</a:t>
            </a:fld>
            <a:endParaRPr lang="cs-CZ"/>
          </a:p>
        </p:txBody>
      </p:sp>
      <p:sp>
        <p:nvSpPr>
          <p:cNvPr id="2" name="Zástupný symbol pro obrázek snímku 1"/>
          <p:cNvSpPr>
            <a:spLocks noGrp="1" noRot="1" noChangeAspect="1" noResize="1"/>
          </p:cNvSpPr>
          <p:nvPr>
            <p:ph type="sldImg"/>
          </p:nvPr>
        </p:nvSpPr>
        <p:spPr>
          <a:xfrm>
            <a:off x="217488" y="812800"/>
            <a:ext cx="7124700" cy="4008438"/>
          </a:xfrm>
          <a:solidFill>
            <a:srgbClr val="CFE7F5"/>
          </a:solidFill>
          <a:ln w="25400">
            <a:solidFill>
              <a:srgbClr val="808080"/>
            </a:solidFill>
            <a:prstDash val="solid"/>
          </a:ln>
        </p:spPr>
      </p:sp>
      <p:sp>
        <p:nvSpPr>
          <p:cNvPr id="3" name="Zástupný symbol pro poznámky 2"/>
          <p:cNvSpPr txBox="1">
            <a:spLocks noGrp="1"/>
          </p:cNvSpPr>
          <p:nvPr>
            <p:ph type="body" sz="quarter" idx="1"/>
          </p:nvPr>
        </p:nvSpPr>
        <p:spPr>
          <a:xfrm>
            <a:off x="756000" y="5078520"/>
            <a:ext cx="6047640" cy="4811400"/>
          </a:xfrm>
        </p:spPr>
        <p:txBody>
          <a:bodyPr/>
          <a:lstStyle/>
          <a:p>
            <a:endParaRPr lang="cs-CZ"/>
          </a:p>
        </p:txBody>
      </p:sp>
    </p:spTree>
    <p:extLst>
      <p:ext uri="{BB962C8B-B14F-4D97-AF65-F5344CB8AC3E}">
        <p14:creationId xmlns:p14="http://schemas.microsoft.com/office/powerpoint/2010/main" val="372841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r>
              <a:rPr lang="cs-CZ" sz="1200" b="0" i="0" u="none" strike="noStrike" kern="1200" cap="none" spc="0" baseline="0" dirty="0" err="1">
                <a:solidFill>
                  <a:srgbClr val="000000"/>
                </a:solidFill>
                <a:effectLst/>
                <a:uFillTx/>
                <a:latin typeface="Calibri"/>
                <a:ea typeface=""/>
                <a:cs typeface=""/>
              </a:rPr>
              <a:t>Ulrick</a:t>
            </a:r>
            <a:r>
              <a:rPr lang="cs-CZ" sz="1200" b="0" i="0" u="none" strike="noStrike" kern="1200" cap="none" spc="0" baseline="0" dirty="0">
                <a:solidFill>
                  <a:srgbClr val="000000"/>
                </a:solidFill>
                <a:effectLst/>
                <a:uFillTx/>
                <a:latin typeface="Calibri"/>
                <a:ea typeface=""/>
                <a:cs typeface=""/>
              </a:rPr>
              <a:t> Jean-</a:t>
            </a:r>
            <a:r>
              <a:rPr lang="cs-CZ" sz="1200" b="0" i="0" u="none" strike="noStrike" kern="1200" cap="none" spc="0" baseline="0" dirty="0" err="1">
                <a:solidFill>
                  <a:srgbClr val="000000"/>
                </a:solidFill>
                <a:effectLst/>
                <a:uFillTx/>
                <a:latin typeface="Calibri"/>
                <a:ea typeface=""/>
                <a:cs typeface=""/>
              </a:rPr>
              <a:t>Pierre</a:t>
            </a:r>
            <a:r>
              <a:rPr lang="cs-CZ" sz="1200" b="0" i="0" u="none" strike="noStrike" kern="1200" cap="none" spc="0" baseline="0" dirty="0">
                <a:solidFill>
                  <a:srgbClr val="000000"/>
                </a:solidFill>
                <a:effectLst/>
                <a:uFillTx/>
                <a:latin typeface="Calibri"/>
                <a:ea typeface=""/>
                <a:cs typeface=""/>
              </a:rPr>
              <a:t>, CEREMONY OF BOIS CAIMAN, HAITI (n. d.). </a:t>
            </a:r>
            <a:r>
              <a:rPr lang="cs-CZ" sz="1200" b="0" i="0" u="none" strike="noStrike" kern="1200" cap="none" spc="0" baseline="0" dirty="0" err="1">
                <a:solidFill>
                  <a:srgbClr val="000000"/>
                </a:solidFill>
                <a:effectLst/>
                <a:uFillTx/>
                <a:latin typeface="Calibri"/>
                <a:ea typeface=""/>
                <a:cs typeface=""/>
              </a:rPr>
              <a:t>Courtesy</a:t>
            </a:r>
            <a:r>
              <a:rPr lang="cs-CZ" sz="1200" b="0" i="0" u="none" strike="noStrike" kern="1200" cap="none" spc="0" baseline="0" dirty="0">
                <a:solidFill>
                  <a:srgbClr val="000000"/>
                </a:solidFill>
                <a:effectLst/>
                <a:uFillTx/>
                <a:latin typeface="Calibri"/>
                <a:ea typeface=""/>
                <a:cs typeface=""/>
              </a:rPr>
              <a:t> </a:t>
            </a:r>
            <a:r>
              <a:rPr lang="cs-CZ" sz="1200" b="0" i="0" u="none" strike="noStrike" kern="1200" cap="none" spc="0" baseline="0" dirty="0" err="1">
                <a:solidFill>
                  <a:srgbClr val="000000"/>
                </a:solidFill>
                <a:effectLst/>
                <a:uFillTx/>
                <a:latin typeface="Calibri"/>
                <a:ea typeface=""/>
                <a:cs typeface=""/>
              </a:rPr>
              <a:t>of</a:t>
            </a:r>
            <a:r>
              <a:rPr lang="cs-CZ" sz="1200" b="0" i="0" u="none" strike="noStrike" kern="1200" cap="none" spc="0" baseline="0" dirty="0">
                <a:solidFill>
                  <a:srgbClr val="000000"/>
                </a:solidFill>
                <a:effectLst/>
                <a:uFillTx/>
                <a:latin typeface="Calibri"/>
                <a:ea typeface=""/>
                <a:cs typeface=""/>
              </a:rPr>
              <a:t> Fritz </a:t>
            </a:r>
            <a:r>
              <a:rPr lang="cs-CZ" sz="1200" b="0" i="0" u="none" strike="noStrike" kern="1200" cap="none" spc="0" baseline="0" dirty="0" err="1">
                <a:solidFill>
                  <a:srgbClr val="000000"/>
                </a:solidFill>
                <a:effectLst/>
                <a:uFillTx/>
                <a:latin typeface="Calibri"/>
                <a:ea typeface=""/>
                <a:cs typeface=""/>
              </a:rPr>
              <a:t>Daguillard</a:t>
            </a:r>
            <a:r>
              <a:rPr lang="cs-CZ" sz="1200" b="0" i="0" u="none" strike="noStrike" kern="1200" cap="none" spc="0" baseline="0" dirty="0">
                <a:solidFill>
                  <a:srgbClr val="000000"/>
                </a:solidFill>
                <a:effectLst/>
                <a:uFillTx/>
                <a:latin typeface="Calibri"/>
                <a:ea typeface=""/>
                <a:cs typeface=""/>
              </a:rPr>
              <a:t>. (20. stol.)</a:t>
            </a:r>
          </a:p>
          <a:p>
            <a:endParaRPr lang="cs-CZ" dirty="0"/>
          </a:p>
          <a:p>
            <a:pPr lvl="0"/>
            <a:endParaRPr lang="cs-CZ" dirty="0"/>
          </a:p>
        </p:txBody>
      </p:sp>
      <p:sp>
        <p:nvSpPr>
          <p:cNvPr id="4" name="Zástupný symbol pro číslo snímku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87B7E2-0D53-4822-BB03-BDA06934570C}" type="slidenum">
              <a:t>9</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361140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endParaRPr lang="cs-CZ" sz="1000" dirty="0"/>
          </a:p>
        </p:txBody>
      </p:sp>
      <p:sp>
        <p:nvSpPr>
          <p:cNvPr id="4" name="Zástupný symbol pro číslo snímku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B9A6F3-D4BF-4FD7-B363-17F03B2498D2}" type="slidenum">
              <a:t>10</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298624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685800" y="1143000"/>
            <a:ext cx="5486400" cy="3086100"/>
          </a:xfrm>
        </p:spPr>
      </p:sp>
      <p:sp>
        <p:nvSpPr>
          <p:cNvPr id="3" name="Zástupný symbol pro poznámky 2"/>
          <p:cNvSpPr txBox="1">
            <a:spLocks noGrp="1"/>
          </p:cNvSpPr>
          <p:nvPr>
            <p:ph type="body" sz="quarter" idx="1"/>
          </p:nvPr>
        </p:nvSpPr>
        <p:spPr/>
        <p:txBody>
          <a:bodyPr/>
          <a:lstStyle/>
          <a:p>
            <a:pPr lvl="0"/>
            <a:endParaRPr lang="cs-CZ" sz="800" dirty="0"/>
          </a:p>
        </p:txBody>
      </p:sp>
      <p:sp>
        <p:nvSpPr>
          <p:cNvPr id="4" name="Zástupný symbol pro číslo snímku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258C72D-F78B-4AD1-A27B-549012853299}" type="slidenum">
              <a:t>23</a:t>
            </a:fld>
            <a:endParaRPr lang="cs-CZ" sz="1200" b="0" i="0" u="none" strike="noStrike" kern="1200" cap="none" spc="0" baseline="0">
              <a:solidFill>
                <a:srgbClr val="000000"/>
              </a:solidFill>
              <a:uFillTx/>
              <a:latin typeface="Calibri"/>
              <a:ea typeface=""/>
              <a:cs typeface=""/>
            </a:endParaRPr>
          </a:p>
        </p:txBody>
      </p:sp>
    </p:spTree>
    <p:extLst>
      <p:ext uri="{BB962C8B-B14F-4D97-AF65-F5344CB8AC3E}">
        <p14:creationId xmlns:p14="http://schemas.microsoft.com/office/powerpoint/2010/main" val="72333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7689-DD9E-CC43-9BD7-A4B927124C7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8C57936D-AC62-A94A-B5A1-E270CFAC69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EB06C4F2-8A94-1D47-87BC-71DE0FE93C5A}"/>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0609F227-6B16-1145-B769-E52B05B4EB10}"/>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67EEC86D-3EA4-7349-9624-6D0A3ED2D145}"/>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1959330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B57D-0C56-A64A-B02D-4C1B149EE698}"/>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FF9CB032-9FF4-9444-87C3-35F17138B37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B39E46A8-41ED-764D-8C1E-FBE062DC5BAE}"/>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8F11B340-CEDB-8C47-967A-6D6200C7EC4B}"/>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88F9C168-0817-D941-AE5F-E05CBDF662B0}"/>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3073258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F60F1A-FE4D-6A49-A761-82EF92F11B9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4F8281E8-08FB-254A-9BDC-4C2A652B08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E767DA8D-54CF-A44B-8ED5-7E6819A430E7}"/>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7B82AF8A-30DC-C34B-9EBD-BEE29F7D0907}"/>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4B519349-8919-B143-BB15-7048973D3403}"/>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318139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66B23-9DF6-3847-9D9E-3673CDCC858E}"/>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2D1AFE01-ADF8-6A47-94BA-5DF7C294425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E53A5653-B0FF-D742-BD39-F184BAD6F3C8}"/>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A86B2F96-4330-8C4E-B4CE-50A330D3965B}"/>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534EC08F-BC87-F647-9909-BC8290424258}"/>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2069660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1022-4CDC-8840-A392-C11762DBC38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CF989591-222C-AC45-B91A-70F766411A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C9A8B0-12BA-1940-B537-EF658B86CB61}"/>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0182C87F-6ECB-4748-8625-12E654A1D1E4}"/>
              </a:ext>
            </a:extLst>
          </p:cNvPr>
          <p:cNvSpPr>
            <a:spLocks noGrp="1"/>
          </p:cNvSpPr>
          <p:nvPr>
            <p:ph type="ftr" sz="quarter" idx="11"/>
          </p:nvPr>
        </p:nvSpPr>
        <p:spPr/>
        <p:txBody>
          <a:bodyPr/>
          <a:lstStyle/>
          <a:p>
            <a:endParaRPr lang="en-CZ"/>
          </a:p>
        </p:txBody>
      </p:sp>
      <p:sp>
        <p:nvSpPr>
          <p:cNvPr id="6" name="Slide Number Placeholder 5">
            <a:extLst>
              <a:ext uri="{FF2B5EF4-FFF2-40B4-BE49-F238E27FC236}">
                <a16:creationId xmlns:a16="http://schemas.microsoft.com/office/drawing/2014/main" id="{AB95091B-CAFA-784C-98DE-D05F5C981C24}"/>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427119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16C49-3BE5-A047-8EAB-50639B701410}"/>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D2930E0C-8BCD-1244-8B07-35DD0A52D38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B824DD16-E007-B44E-9813-96699BF1BA4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4E5ED4D9-52AE-4242-85C4-3E3BDFE4FB59}"/>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6" name="Footer Placeholder 5">
            <a:extLst>
              <a:ext uri="{FF2B5EF4-FFF2-40B4-BE49-F238E27FC236}">
                <a16:creationId xmlns:a16="http://schemas.microsoft.com/office/drawing/2014/main" id="{7BC8AF00-F2BC-A244-9098-621E51838F47}"/>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9B1EF611-35FF-D64C-A334-95A09EE5FBD5}"/>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425530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C71F-4465-914A-B3E3-B011501AF768}"/>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A0F66B87-C844-4246-8CE8-06B7B5164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764BCB8-00F5-974A-AC77-133B9B12C8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A3187697-231C-914F-8EE8-521CFAE7EE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CD9F86-D93A-E94F-8F86-12E95D82A32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2EFFF047-64C5-DA41-BFE6-747496A89FE7}"/>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8" name="Footer Placeholder 7">
            <a:extLst>
              <a:ext uri="{FF2B5EF4-FFF2-40B4-BE49-F238E27FC236}">
                <a16:creationId xmlns:a16="http://schemas.microsoft.com/office/drawing/2014/main" id="{D051370B-A676-7243-BED7-D47DB9E893ED}"/>
              </a:ext>
            </a:extLst>
          </p:cNvPr>
          <p:cNvSpPr>
            <a:spLocks noGrp="1"/>
          </p:cNvSpPr>
          <p:nvPr>
            <p:ph type="ftr" sz="quarter" idx="11"/>
          </p:nvPr>
        </p:nvSpPr>
        <p:spPr/>
        <p:txBody>
          <a:bodyPr/>
          <a:lstStyle/>
          <a:p>
            <a:endParaRPr lang="en-CZ"/>
          </a:p>
        </p:txBody>
      </p:sp>
      <p:sp>
        <p:nvSpPr>
          <p:cNvPr id="9" name="Slide Number Placeholder 8">
            <a:extLst>
              <a:ext uri="{FF2B5EF4-FFF2-40B4-BE49-F238E27FC236}">
                <a16:creationId xmlns:a16="http://schemas.microsoft.com/office/drawing/2014/main" id="{E88DCFEA-34A3-DE4A-967D-491CBB0A9C32}"/>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797976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EEDD8-54DC-984E-8DF2-035B641C5C2F}"/>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846734CF-F472-7B4F-95E5-FEAED75F1F8A}"/>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4" name="Footer Placeholder 3">
            <a:extLst>
              <a:ext uri="{FF2B5EF4-FFF2-40B4-BE49-F238E27FC236}">
                <a16:creationId xmlns:a16="http://schemas.microsoft.com/office/drawing/2014/main" id="{CB85B26A-0564-A846-B038-8089BC986434}"/>
              </a:ext>
            </a:extLst>
          </p:cNvPr>
          <p:cNvSpPr>
            <a:spLocks noGrp="1"/>
          </p:cNvSpPr>
          <p:nvPr>
            <p:ph type="ftr" sz="quarter" idx="11"/>
          </p:nvPr>
        </p:nvSpPr>
        <p:spPr/>
        <p:txBody>
          <a:bodyPr/>
          <a:lstStyle/>
          <a:p>
            <a:endParaRPr lang="en-CZ"/>
          </a:p>
        </p:txBody>
      </p:sp>
      <p:sp>
        <p:nvSpPr>
          <p:cNvPr id="5" name="Slide Number Placeholder 4">
            <a:extLst>
              <a:ext uri="{FF2B5EF4-FFF2-40B4-BE49-F238E27FC236}">
                <a16:creationId xmlns:a16="http://schemas.microsoft.com/office/drawing/2014/main" id="{8A9616DA-025D-C84E-B606-006829C24694}"/>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35277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E264DD-5119-7746-A0B8-F38EB0999357}"/>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3" name="Footer Placeholder 2">
            <a:extLst>
              <a:ext uri="{FF2B5EF4-FFF2-40B4-BE49-F238E27FC236}">
                <a16:creationId xmlns:a16="http://schemas.microsoft.com/office/drawing/2014/main" id="{FC696279-7CDE-0645-BADA-E1240447269B}"/>
              </a:ext>
            </a:extLst>
          </p:cNvPr>
          <p:cNvSpPr>
            <a:spLocks noGrp="1"/>
          </p:cNvSpPr>
          <p:nvPr>
            <p:ph type="ftr" sz="quarter" idx="11"/>
          </p:nvPr>
        </p:nvSpPr>
        <p:spPr/>
        <p:txBody>
          <a:bodyPr/>
          <a:lstStyle/>
          <a:p>
            <a:endParaRPr lang="en-CZ"/>
          </a:p>
        </p:txBody>
      </p:sp>
      <p:sp>
        <p:nvSpPr>
          <p:cNvPr id="4" name="Slide Number Placeholder 3">
            <a:extLst>
              <a:ext uri="{FF2B5EF4-FFF2-40B4-BE49-F238E27FC236}">
                <a16:creationId xmlns:a16="http://schemas.microsoft.com/office/drawing/2014/main" id="{AA0D1E76-CBBB-1E4F-8A3B-E36B982E34D6}"/>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401405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3DBC-9AD4-BE47-AC2F-336DEB1C087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E921D2E8-DEE3-734C-88D9-582DB06065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6D2A27DA-B313-8343-AFB9-42047B3EB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3EF73C-0DC2-7E4C-9797-2A10BDD316F9}"/>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6" name="Footer Placeholder 5">
            <a:extLst>
              <a:ext uri="{FF2B5EF4-FFF2-40B4-BE49-F238E27FC236}">
                <a16:creationId xmlns:a16="http://schemas.microsoft.com/office/drawing/2014/main" id="{75662448-659B-414B-A83A-21773B5046AE}"/>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90D19959-1D5F-D54D-A733-A9B21CE4E66C}"/>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218461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5BFFE-1417-1440-925D-F20514359B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EE4F1A4D-BB64-8E4A-9D36-9524CA6C1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9F5B0929-312F-C94A-8BB1-00390473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4F85630-C6AC-2946-B516-0302545DC09D}"/>
              </a:ext>
            </a:extLst>
          </p:cNvPr>
          <p:cNvSpPr>
            <a:spLocks noGrp="1"/>
          </p:cNvSpPr>
          <p:nvPr>
            <p:ph type="dt" sz="half" idx="10"/>
          </p:nvPr>
        </p:nvSpPr>
        <p:spPr/>
        <p:txBody>
          <a:bodyPr/>
          <a:lstStyle/>
          <a:p>
            <a:fld id="{F1BE6E88-4F62-8643-BB08-43155AC9C748}" type="datetimeFigureOut">
              <a:rPr lang="en-CZ" smtClean="0"/>
              <a:t>01.03.2021</a:t>
            </a:fld>
            <a:endParaRPr lang="en-CZ"/>
          </a:p>
        </p:txBody>
      </p:sp>
      <p:sp>
        <p:nvSpPr>
          <p:cNvPr id="6" name="Footer Placeholder 5">
            <a:extLst>
              <a:ext uri="{FF2B5EF4-FFF2-40B4-BE49-F238E27FC236}">
                <a16:creationId xmlns:a16="http://schemas.microsoft.com/office/drawing/2014/main" id="{4D972105-E424-2945-8CD6-4902E7123418}"/>
              </a:ext>
            </a:extLst>
          </p:cNvPr>
          <p:cNvSpPr>
            <a:spLocks noGrp="1"/>
          </p:cNvSpPr>
          <p:nvPr>
            <p:ph type="ftr" sz="quarter" idx="11"/>
          </p:nvPr>
        </p:nvSpPr>
        <p:spPr/>
        <p:txBody>
          <a:bodyPr/>
          <a:lstStyle/>
          <a:p>
            <a:endParaRPr lang="en-CZ"/>
          </a:p>
        </p:txBody>
      </p:sp>
      <p:sp>
        <p:nvSpPr>
          <p:cNvPr id="7" name="Slide Number Placeholder 6">
            <a:extLst>
              <a:ext uri="{FF2B5EF4-FFF2-40B4-BE49-F238E27FC236}">
                <a16:creationId xmlns:a16="http://schemas.microsoft.com/office/drawing/2014/main" id="{66125A1C-3F1F-D04A-973A-99BB60638048}"/>
              </a:ext>
            </a:extLst>
          </p:cNvPr>
          <p:cNvSpPr>
            <a:spLocks noGrp="1"/>
          </p:cNvSpPr>
          <p:nvPr>
            <p:ph type="sldNum" sz="quarter" idx="12"/>
          </p:nvPr>
        </p:nvSpPr>
        <p:spPr/>
        <p:txBody>
          <a:bodyPr/>
          <a:lstStyle/>
          <a:p>
            <a:fld id="{E05559C3-C3B2-0E44-90D9-1D235D5BB690}" type="slidenum">
              <a:rPr lang="en-CZ" smtClean="0"/>
              <a:t>‹#›</a:t>
            </a:fld>
            <a:endParaRPr lang="en-CZ"/>
          </a:p>
        </p:txBody>
      </p:sp>
    </p:spTree>
    <p:extLst>
      <p:ext uri="{BB962C8B-B14F-4D97-AF65-F5344CB8AC3E}">
        <p14:creationId xmlns:p14="http://schemas.microsoft.com/office/powerpoint/2010/main" val="4109719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95B26B-6897-5D4B-8F6D-A47902EAB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BD29DD6C-C017-9547-8F0B-F9EDD1329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85FA24CB-67DE-5A40-AA94-8C4384EF0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E6E88-4F62-8643-BB08-43155AC9C748}" type="datetimeFigureOut">
              <a:rPr lang="en-CZ" smtClean="0"/>
              <a:t>01.03.2021</a:t>
            </a:fld>
            <a:endParaRPr lang="en-CZ"/>
          </a:p>
        </p:txBody>
      </p:sp>
      <p:sp>
        <p:nvSpPr>
          <p:cNvPr id="5" name="Footer Placeholder 4">
            <a:extLst>
              <a:ext uri="{FF2B5EF4-FFF2-40B4-BE49-F238E27FC236}">
                <a16:creationId xmlns:a16="http://schemas.microsoft.com/office/drawing/2014/main" id="{C23FE88B-7F85-E841-98A6-BC88ABBB5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a:extLst>
              <a:ext uri="{FF2B5EF4-FFF2-40B4-BE49-F238E27FC236}">
                <a16:creationId xmlns:a16="http://schemas.microsoft.com/office/drawing/2014/main" id="{1015ECD8-44E0-AD4A-A280-31BBD20CF7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559C3-C3B2-0E44-90D9-1D235D5BB690}" type="slidenum">
              <a:rPr lang="en-CZ" smtClean="0"/>
              <a:t>‹#›</a:t>
            </a:fld>
            <a:endParaRPr lang="en-CZ"/>
          </a:p>
        </p:txBody>
      </p:sp>
    </p:spTree>
    <p:extLst>
      <p:ext uri="{BB962C8B-B14F-4D97-AF65-F5344CB8AC3E}">
        <p14:creationId xmlns:p14="http://schemas.microsoft.com/office/powerpoint/2010/main" val="328049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nytimes.com/2010/01/15/opinion/15brooks.html" TargetMode="External"/><Relationship Id="rId2" Type="http://schemas.openxmlformats.org/officeDocument/2006/relationships/hyperlink" Target="https://www.wsj.com/articles/SB1000142405274870453320457504716343534866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pinstruck.com/" TargetMode="Externa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vodou.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021D-246B-494F-82BD-EE029297F15F}"/>
              </a:ext>
            </a:extLst>
          </p:cNvPr>
          <p:cNvSpPr>
            <a:spLocks noGrp="1"/>
          </p:cNvSpPr>
          <p:nvPr>
            <p:ph type="ctrTitle"/>
          </p:nvPr>
        </p:nvSpPr>
        <p:spPr/>
        <p:txBody>
          <a:bodyPr/>
          <a:lstStyle/>
          <a:p>
            <a:r>
              <a:rPr lang="en-CZ" dirty="0"/>
              <a:t>Temné obrazy z historie haitského vúdú</a:t>
            </a:r>
          </a:p>
        </p:txBody>
      </p:sp>
      <p:sp>
        <p:nvSpPr>
          <p:cNvPr id="3" name="Subtitle 2">
            <a:extLst>
              <a:ext uri="{FF2B5EF4-FFF2-40B4-BE49-F238E27FC236}">
                <a16:creationId xmlns:a16="http://schemas.microsoft.com/office/drawing/2014/main" id="{51999850-C24A-FB48-81D8-EACEC8A12F1D}"/>
              </a:ext>
            </a:extLst>
          </p:cNvPr>
          <p:cNvSpPr>
            <a:spLocks noGrp="1"/>
          </p:cNvSpPr>
          <p:nvPr>
            <p:ph type="subTitle" idx="1"/>
          </p:nvPr>
        </p:nvSpPr>
        <p:spPr/>
        <p:txBody>
          <a:bodyPr>
            <a:normAutofit/>
          </a:bodyPr>
          <a:lstStyle/>
          <a:p>
            <a:endParaRPr lang="en-CZ" sz="2800" dirty="0"/>
          </a:p>
          <a:p>
            <a:r>
              <a:rPr lang="en-CZ" sz="2800" dirty="0"/>
              <a:t>CAFR, 1. 3. 2021</a:t>
            </a:r>
          </a:p>
          <a:p>
            <a:r>
              <a:rPr lang="en-CZ" sz="2800" dirty="0"/>
              <a:t>Lenka Philippová</a:t>
            </a:r>
          </a:p>
        </p:txBody>
      </p:sp>
    </p:spTree>
    <p:extLst>
      <p:ext uri="{BB962C8B-B14F-4D97-AF65-F5344CB8AC3E}">
        <p14:creationId xmlns:p14="http://schemas.microsoft.com/office/powerpoint/2010/main" val="2690721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261798" y="365760"/>
            <a:ext cx="9692283" cy="396240"/>
          </a:xfrm>
        </p:spPr>
        <p:txBody>
          <a:bodyPr/>
          <a:lstStyle/>
          <a:p>
            <a:pPr lvl="0"/>
            <a:r>
              <a:rPr lang="cs-CZ" sz="2000" b="1" dirty="0"/>
              <a:t>Haiti</a:t>
            </a:r>
          </a:p>
        </p:txBody>
      </p:sp>
      <p:sp>
        <p:nvSpPr>
          <p:cNvPr id="3" name="Zástupný symbol pro obsah 2"/>
          <p:cNvSpPr txBox="1">
            <a:spLocks noGrp="1"/>
          </p:cNvSpPr>
          <p:nvPr>
            <p:ph idx="1"/>
          </p:nvPr>
        </p:nvSpPr>
        <p:spPr>
          <a:xfrm>
            <a:off x="1248150" y="800100"/>
            <a:ext cx="6995098" cy="5317397"/>
          </a:xfrm>
        </p:spPr>
        <p:txBody>
          <a:bodyPr>
            <a:noAutofit/>
          </a:bodyPr>
          <a:lstStyle/>
          <a:p>
            <a:pPr>
              <a:lnSpc>
                <a:spcPct val="100000"/>
              </a:lnSpc>
              <a:spcAft>
                <a:spcPts val="0"/>
              </a:spcAft>
              <a:buNone/>
            </a:pPr>
            <a:r>
              <a:rPr lang="cs-CZ" sz="1400" dirty="0"/>
              <a:t>4. února </a:t>
            </a:r>
            <a:r>
              <a:rPr lang="cs-CZ" sz="1400" b="1" dirty="0"/>
              <a:t>1794 </a:t>
            </a:r>
            <a:r>
              <a:rPr lang="cs-CZ" sz="1400" dirty="0"/>
              <a:t>francouzská revoluční vláda vyhlásila </a:t>
            </a:r>
            <a:r>
              <a:rPr lang="cs-CZ" sz="1400" b="1" dirty="0"/>
              <a:t>zrušení otroctví</a:t>
            </a:r>
            <a:r>
              <a:rPr lang="cs-CZ" sz="1400" dirty="0"/>
              <a:t>.</a:t>
            </a:r>
          </a:p>
          <a:p>
            <a:pPr lvl="0">
              <a:lnSpc>
                <a:spcPct val="100000"/>
              </a:lnSpc>
              <a:spcAft>
                <a:spcPts val="0"/>
              </a:spcAft>
              <a:buNone/>
            </a:pPr>
            <a:r>
              <a:rPr lang="cs-CZ" sz="1400" b="1" dirty="0"/>
              <a:t>1. leden 1804 </a:t>
            </a:r>
            <a:r>
              <a:rPr lang="cs-CZ" sz="1400" dirty="0"/>
              <a:t>vyhlášena </a:t>
            </a:r>
            <a:r>
              <a:rPr lang="cs-CZ" sz="1400" b="1" dirty="0"/>
              <a:t>Haitská republika</a:t>
            </a:r>
          </a:p>
          <a:p>
            <a:pPr lvl="0">
              <a:lnSpc>
                <a:spcPct val="100000"/>
              </a:lnSpc>
              <a:spcAft>
                <a:spcPts val="0"/>
              </a:spcAft>
              <a:buNone/>
            </a:pPr>
            <a:endParaRPr lang="cs-CZ" sz="1400" b="1" dirty="0"/>
          </a:p>
          <a:p>
            <a:pPr lvl="0">
              <a:lnSpc>
                <a:spcPct val="100000"/>
              </a:lnSpc>
              <a:spcAft>
                <a:spcPts val="0"/>
              </a:spcAft>
              <a:buNone/>
            </a:pPr>
            <a:r>
              <a:rPr lang="cs-CZ" sz="1400" b="1" dirty="0" err="1"/>
              <a:t>Touissant</a:t>
            </a:r>
            <a:r>
              <a:rPr lang="cs-CZ" sz="1400" b="1" dirty="0"/>
              <a:t> </a:t>
            </a:r>
            <a:r>
              <a:rPr lang="cs-CZ" sz="1400" b="1" dirty="0" err="1"/>
              <a:t>L´Ouverture</a:t>
            </a:r>
            <a:r>
              <a:rPr lang="cs-CZ" sz="1400" b="1" dirty="0"/>
              <a:t> </a:t>
            </a:r>
            <a:r>
              <a:rPr lang="cs-CZ" sz="1400" dirty="0"/>
              <a:t>(1743–1803)</a:t>
            </a:r>
          </a:p>
          <a:p>
            <a:pPr lvl="0">
              <a:lnSpc>
                <a:spcPct val="100000"/>
              </a:lnSpc>
              <a:spcAft>
                <a:spcPts val="0"/>
              </a:spcAft>
              <a:buNone/>
            </a:pPr>
            <a:r>
              <a:rPr lang="cs-CZ" sz="1400" dirty="0"/>
              <a:t>Římský katolík, schopný taktik, diplomat a vojevůdce.</a:t>
            </a:r>
          </a:p>
          <a:p>
            <a:pPr lvl="0">
              <a:lnSpc>
                <a:spcPct val="100000"/>
              </a:lnSpc>
              <a:spcAft>
                <a:spcPts val="0"/>
              </a:spcAft>
              <a:buNone/>
            </a:pPr>
            <a:r>
              <a:rPr lang="cs-CZ" sz="1400" dirty="0"/>
              <a:t>Vůdce vzpour otroků, později vlastní armáda, od r. 1794 vojenský velitel Francie.</a:t>
            </a:r>
          </a:p>
          <a:p>
            <a:pPr lvl="0">
              <a:lnSpc>
                <a:spcPct val="100000"/>
              </a:lnSpc>
              <a:spcAft>
                <a:spcPts val="0"/>
              </a:spcAft>
              <a:buNone/>
            </a:pPr>
            <a:r>
              <a:rPr lang="cs-CZ" sz="1400" dirty="0"/>
              <a:t>Ca 1800 faktickým pánem Haiti, 1801 ústava (autonomie, doživotní guvernér, </a:t>
            </a:r>
            <a:r>
              <a:rPr lang="cs-CZ" sz="1400" dirty="0" err="1"/>
              <a:t>řkc</a:t>
            </a:r>
            <a:r>
              <a:rPr lang="cs-CZ" sz="1400" dirty="0"/>
              <a:t>).</a:t>
            </a:r>
          </a:p>
          <a:p>
            <a:pPr lvl="0">
              <a:lnSpc>
                <a:spcPct val="100000"/>
              </a:lnSpc>
              <a:spcAft>
                <a:spcPts val="0"/>
              </a:spcAft>
              <a:buNone/>
            </a:pPr>
            <a:r>
              <a:rPr lang="cs-CZ" sz="1400" dirty="0"/>
              <a:t>1802 francouzské vojsko, příměří, zajat a odvezen do Francie.</a:t>
            </a:r>
          </a:p>
          <a:p>
            <a:pPr lvl="0">
              <a:lnSpc>
                <a:spcPct val="100000"/>
              </a:lnSpc>
              <a:spcAft>
                <a:spcPts val="0"/>
              </a:spcAft>
              <a:buNone/>
            </a:pPr>
            <a:r>
              <a:rPr lang="cs-CZ" sz="1400" dirty="0"/>
              <a:t> </a:t>
            </a:r>
          </a:p>
          <a:p>
            <a:pPr lvl="0">
              <a:lnSpc>
                <a:spcPct val="100000"/>
              </a:lnSpc>
              <a:spcAft>
                <a:spcPts val="0"/>
              </a:spcAft>
              <a:buNone/>
            </a:pPr>
            <a:r>
              <a:rPr lang="cs-CZ" sz="1400" dirty="0" err="1"/>
              <a:t>Afrohaiťané</a:t>
            </a:r>
            <a:r>
              <a:rPr lang="cs-CZ" sz="1400" dirty="0"/>
              <a:t> a haitští mulaté (generál J. J. </a:t>
            </a:r>
            <a:r>
              <a:rPr lang="cs-CZ" sz="1400" dirty="0" err="1"/>
              <a:t>Dessalines</a:t>
            </a:r>
            <a:r>
              <a:rPr lang="cs-CZ" sz="1400" dirty="0"/>
              <a:t>) X Francie. </a:t>
            </a:r>
          </a:p>
          <a:p>
            <a:pPr lvl="0">
              <a:lnSpc>
                <a:spcPct val="100000"/>
              </a:lnSpc>
              <a:spcAft>
                <a:spcPts val="0"/>
              </a:spcAft>
              <a:buNone/>
            </a:pPr>
            <a:r>
              <a:rPr lang="cs-CZ" sz="1400" b="1" dirty="0"/>
              <a:t>1. ledna 1804 </a:t>
            </a:r>
            <a:r>
              <a:rPr lang="cs-CZ" sz="1400" dirty="0"/>
              <a:t>vyhlášení nezávislé Haitské republiky, vyhnání Francouzů, izolace.</a:t>
            </a:r>
          </a:p>
          <a:p>
            <a:pPr lvl="0">
              <a:lnSpc>
                <a:spcPct val="100000"/>
              </a:lnSpc>
              <a:spcAft>
                <a:spcPts val="0"/>
              </a:spcAft>
              <a:buNone/>
            </a:pPr>
            <a:r>
              <a:rPr lang="cs-CZ" sz="1400" dirty="0"/>
              <a:t>Absence financí, infrastruktury, služeb, vzdělávání, zdravotnictví…</a:t>
            </a:r>
          </a:p>
          <a:p>
            <a:pPr lvl="0">
              <a:lnSpc>
                <a:spcPct val="100000"/>
              </a:lnSpc>
              <a:spcAft>
                <a:spcPts val="0"/>
              </a:spcAft>
              <a:buNone/>
            </a:pPr>
            <a:r>
              <a:rPr lang="cs-CZ" sz="1400" b="1" dirty="0"/>
              <a:t>Jean Jacques </a:t>
            </a:r>
            <a:r>
              <a:rPr lang="cs-CZ" sz="1400" b="1" dirty="0" err="1"/>
              <a:t>Dessalines</a:t>
            </a:r>
            <a:r>
              <a:rPr lang="cs-CZ" sz="1400" b="1" dirty="0"/>
              <a:t> </a:t>
            </a:r>
            <a:r>
              <a:rPr lang="cs-CZ" sz="1400" dirty="0"/>
              <a:t>(1758–1806), 1804 císařem Jacquesem I.</a:t>
            </a:r>
          </a:p>
          <a:p>
            <a:pPr lvl="0">
              <a:buNone/>
            </a:pPr>
            <a:r>
              <a:rPr lang="cs-CZ" sz="1400" dirty="0"/>
              <a:t>Pozemková reforma, malé pozemky (</a:t>
            </a:r>
            <a:r>
              <a:rPr lang="cs-CZ" sz="1400" i="1" dirty="0" err="1"/>
              <a:t>lakous</a:t>
            </a:r>
            <a:r>
              <a:rPr lang="cs-CZ" sz="1400" dirty="0"/>
              <a:t>) </a:t>
            </a:r>
            <a:r>
              <a:rPr lang="cs-CZ" sz="1400" i="1" dirty="0"/>
              <a:t>= </a:t>
            </a:r>
            <a:r>
              <a:rPr lang="cs-CZ" sz="1400" dirty="0"/>
              <a:t>základ </a:t>
            </a:r>
            <a:r>
              <a:rPr lang="cs-CZ" sz="1400" b="1" dirty="0"/>
              <a:t>venkovské tradice vúdú.</a:t>
            </a:r>
            <a:endParaRPr lang="cs-CZ" sz="1400" dirty="0"/>
          </a:p>
          <a:p>
            <a:pPr lvl="0">
              <a:lnSpc>
                <a:spcPct val="100000"/>
              </a:lnSpc>
              <a:spcAft>
                <a:spcPts val="0"/>
              </a:spcAft>
              <a:buNone/>
            </a:pPr>
            <a:r>
              <a:rPr lang="cs-CZ" sz="1400" b="1" dirty="0"/>
              <a:t>1804–1860 </a:t>
            </a:r>
            <a:r>
              <a:rPr lang="cs-CZ" sz="1400" dirty="0"/>
              <a:t>bez kontaktu a konkordátu s katolickou církví.</a:t>
            </a:r>
          </a:p>
        </p:txBody>
      </p:sp>
      <p:pic>
        <p:nvPicPr>
          <p:cNvPr id="6"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1199" y="3579508"/>
            <a:ext cx="1522471" cy="2478245"/>
          </a:xfrm>
          <a:prstGeom prst="rect">
            <a:avLst/>
          </a:prstGeom>
          <a:noFill/>
          <a:ln>
            <a:noFill/>
          </a:ln>
        </p:spPr>
      </p:pic>
      <p:pic>
        <p:nvPicPr>
          <p:cNvPr id="7" name="Picture 6"/>
          <p:cNvPicPr>
            <a:picLocks noChangeAspect="1"/>
          </p:cNvPicPr>
          <p:nvPr/>
        </p:nvPicPr>
        <p:blipFill>
          <a:blip r:embed="rId4"/>
          <a:stretch>
            <a:fillRect/>
          </a:stretch>
        </p:blipFill>
        <p:spPr>
          <a:xfrm>
            <a:off x="8331200" y="919781"/>
            <a:ext cx="1554077" cy="2585419"/>
          </a:xfrm>
          <a:prstGeom prst="rect">
            <a:avLst/>
          </a:prstGeom>
        </p:spPr>
      </p:pic>
    </p:spTree>
    <p:extLst>
      <p:ext uri="{BB962C8B-B14F-4D97-AF65-F5344CB8AC3E}">
        <p14:creationId xmlns:p14="http://schemas.microsoft.com/office/powerpoint/2010/main" val="2728271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1798" y="365761"/>
            <a:ext cx="9692283" cy="447039"/>
          </a:xfrm>
        </p:spPr>
        <p:txBody>
          <a:bodyPr/>
          <a:lstStyle/>
          <a:p>
            <a:r>
              <a:rPr lang="en-US" sz="2000" b="1" dirty="0"/>
              <a:t>Haiti</a:t>
            </a:r>
          </a:p>
        </p:txBody>
      </p:sp>
      <p:sp>
        <p:nvSpPr>
          <p:cNvPr id="5" name="Content Placeholder 4"/>
          <p:cNvSpPr>
            <a:spLocks noGrp="1"/>
          </p:cNvSpPr>
          <p:nvPr>
            <p:ph idx="1"/>
          </p:nvPr>
        </p:nvSpPr>
        <p:spPr>
          <a:xfrm>
            <a:off x="1262064" y="863600"/>
            <a:ext cx="6142036" cy="4749800"/>
          </a:xfrm>
        </p:spPr>
        <p:txBody>
          <a:bodyPr>
            <a:normAutofit/>
          </a:bodyPr>
          <a:lstStyle/>
          <a:p>
            <a:pPr marL="0" indent="0">
              <a:lnSpc>
                <a:spcPct val="120000"/>
              </a:lnSpc>
              <a:spcBef>
                <a:spcPts val="0"/>
              </a:spcBef>
              <a:spcAft>
                <a:spcPts val="0"/>
              </a:spcAft>
              <a:buNone/>
            </a:pPr>
            <a:r>
              <a:rPr lang="cs-CZ" sz="1400" dirty="0"/>
              <a:t>1806 rozpad: sever (A. </a:t>
            </a:r>
            <a:r>
              <a:rPr lang="cs-CZ" sz="1400" dirty="0" err="1"/>
              <a:t>Pétion</a:t>
            </a:r>
            <a:r>
              <a:rPr lang="cs-CZ" sz="1400" dirty="0"/>
              <a:t>, </a:t>
            </a:r>
            <a:r>
              <a:rPr lang="cs-CZ" sz="1400" dirty="0" err="1"/>
              <a:t>rep</a:t>
            </a:r>
            <a:r>
              <a:rPr lang="cs-CZ" sz="1400" dirty="0"/>
              <a:t>.), jih (H. Christophe, království).</a:t>
            </a:r>
          </a:p>
          <a:p>
            <a:pPr marL="0" indent="0">
              <a:lnSpc>
                <a:spcPct val="120000"/>
              </a:lnSpc>
              <a:spcBef>
                <a:spcPts val="0"/>
              </a:spcBef>
              <a:spcAft>
                <a:spcPts val="0"/>
              </a:spcAft>
              <a:buNone/>
            </a:pPr>
            <a:r>
              <a:rPr lang="cs-CZ" sz="1400" dirty="0"/>
              <a:t>1820 sjednocení, Jean </a:t>
            </a:r>
            <a:r>
              <a:rPr lang="cs-CZ" sz="1400" dirty="0" err="1"/>
              <a:t>Pierre</a:t>
            </a:r>
            <a:r>
              <a:rPr lang="cs-CZ" sz="1400" dirty="0"/>
              <a:t> </a:t>
            </a:r>
            <a:r>
              <a:rPr lang="cs-CZ" sz="1400" dirty="0" err="1"/>
              <a:t>Boyer</a:t>
            </a:r>
            <a:r>
              <a:rPr lang="cs-CZ" sz="1400" dirty="0"/>
              <a:t>. </a:t>
            </a:r>
          </a:p>
          <a:p>
            <a:pPr marL="0" indent="0">
              <a:lnSpc>
                <a:spcPct val="120000"/>
              </a:lnSpc>
              <a:spcBef>
                <a:spcPts val="0"/>
              </a:spcBef>
              <a:spcAft>
                <a:spcPts val="0"/>
              </a:spcAft>
              <a:buNone/>
            </a:pPr>
            <a:endParaRPr lang="cs-CZ" sz="1400" b="1" dirty="0"/>
          </a:p>
          <a:p>
            <a:pPr marL="0" indent="0">
              <a:lnSpc>
                <a:spcPct val="120000"/>
              </a:lnSpc>
              <a:spcBef>
                <a:spcPts val="0"/>
              </a:spcBef>
              <a:spcAft>
                <a:spcPts val="0"/>
              </a:spcAft>
              <a:buNone/>
            </a:pPr>
            <a:r>
              <a:rPr lang="cs-CZ" sz="1400" b="1" dirty="0"/>
              <a:t>1820 – 1957 rozkvět vúdú</a:t>
            </a:r>
            <a:r>
              <a:rPr lang="cs-CZ" sz="1400" dirty="0"/>
              <a:t>, vlády a vúdú venkov ignorují.</a:t>
            </a:r>
          </a:p>
          <a:p>
            <a:pPr marL="0" indent="0">
              <a:lnSpc>
                <a:spcPct val="120000"/>
              </a:lnSpc>
              <a:spcBef>
                <a:spcPts val="0"/>
              </a:spcBef>
              <a:spcAft>
                <a:spcPts val="0"/>
              </a:spcAft>
              <a:buNone/>
            </a:pPr>
            <a:endParaRPr lang="cs-CZ" sz="1400" dirty="0"/>
          </a:p>
          <a:p>
            <a:pPr marL="0" indent="0">
              <a:lnSpc>
                <a:spcPct val="120000"/>
              </a:lnSpc>
              <a:spcBef>
                <a:spcPts val="0"/>
              </a:spcBef>
              <a:spcAft>
                <a:spcPts val="0"/>
              </a:spcAft>
              <a:buNone/>
            </a:pPr>
            <a:r>
              <a:rPr lang="cs-CZ" sz="1400" dirty="0"/>
              <a:t>1838 Francie uznala suverenitu Haiti (150 mil. F).</a:t>
            </a:r>
          </a:p>
          <a:p>
            <a:pPr marL="0" indent="0">
              <a:lnSpc>
                <a:spcPct val="120000"/>
              </a:lnSpc>
              <a:spcBef>
                <a:spcPts val="0"/>
              </a:spcBef>
              <a:spcAft>
                <a:spcPts val="0"/>
              </a:spcAft>
              <a:buNone/>
            </a:pPr>
            <a:endParaRPr lang="cs-CZ" sz="1400" b="1" dirty="0"/>
          </a:p>
          <a:p>
            <a:pPr marL="0" indent="0">
              <a:lnSpc>
                <a:spcPct val="120000"/>
              </a:lnSpc>
              <a:spcBef>
                <a:spcPts val="0"/>
              </a:spcBef>
              <a:spcAft>
                <a:spcPts val="0"/>
              </a:spcAft>
              <a:buNone/>
            </a:pPr>
            <a:r>
              <a:rPr lang="cs-CZ" sz="1400" b="1" dirty="0"/>
              <a:t>1860 </a:t>
            </a:r>
            <a:r>
              <a:rPr lang="cs-CZ" sz="1400" dirty="0"/>
              <a:t>konkordát s Římem, arcibiskup pro Port-au-Prince.</a:t>
            </a:r>
          </a:p>
          <a:p>
            <a:pPr marL="0" indent="0">
              <a:lnSpc>
                <a:spcPct val="120000"/>
              </a:lnSpc>
              <a:spcBef>
                <a:spcPts val="0"/>
              </a:spcBef>
              <a:spcAft>
                <a:spcPts val="0"/>
              </a:spcAft>
              <a:buNone/>
            </a:pPr>
            <a:r>
              <a:rPr lang="cs-CZ" sz="1400" dirty="0"/>
              <a:t>Mírná </a:t>
            </a:r>
            <a:r>
              <a:rPr lang="cs-CZ" sz="1400" dirty="0" err="1"/>
              <a:t>rechristianizace</a:t>
            </a:r>
            <a:r>
              <a:rPr lang="cs-CZ" sz="1400" dirty="0"/>
              <a:t>, bez většího sociálního angažmá.</a:t>
            </a:r>
          </a:p>
          <a:p>
            <a:pPr marL="0" indent="0">
              <a:lnSpc>
                <a:spcPct val="120000"/>
              </a:lnSpc>
              <a:spcBef>
                <a:spcPts val="0"/>
              </a:spcBef>
              <a:spcAft>
                <a:spcPts val="0"/>
              </a:spcAft>
              <a:buNone/>
            </a:pPr>
            <a:endParaRPr lang="cs-CZ" sz="1400" dirty="0"/>
          </a:p>
          <a:p>
            <a:pPr marL="0" indent="0">
              <a:lnSpc>
                <a:spcPct val="120000"/>
              </a:lnSpc>
              <a:spcBef>
                <a:spcPts val="0"/>
              </a:spcBef>
              <a:spcAft>
                <a:spcPts val="0"/>
              </a:spcAft>
              <a:buNone/>
            </a:pPr>
            <a:r>
              <a:rPr lang="cs-CZ" sz="1400" b="1" dirty="0"/>
              <a:t>1915–1934 </a:t>
            </a:r>
            <a:r>
              <a:rPr lang="cs-CZ" sz="1400" dirty="0"/>
              <a:t>americká okupace Haiti</a:t>
            </a:r>
            <a:endParaRPr lang="cs-CZ" sz="1400" b="1" dirty="0"/>
          </a:p>
          <a:p>
            <a:pPr marL="0" indent="0">
              <a:lnSpc>
                <a:spcPct val="120000"/>
              </a:lnSpc>
              <a:spcBef>
                <a:spcPts val="0"/>
              </a:spcBef>
              <a:spcAft>
                <a:spcPts val="0"/>
              </a:spcAft>
              <a:buNone/>
            </a:pPr>
            <a:r>
              <a:rPr lang="cs-CZ" sz="1400" b="1" dirty="0"/>
              <a:t>1940s </a:t>
            </a:r>
            <a:r>
              <a:rPr lang="cs-CZ" sz="1400" dirty="0"/>
              <a:t>katolická kampaň proti vúdú (katechismy).</a:t>
            </a:r>
          </a:p>
          <a:p>
            <a:pPr marL="0" indent="0">
              <a:lnSpc>
                <a:spcPct val="120000"/>
              </a:lnSpc>
              <a:spcBef>
                <a:spcPts val="0"/>
              </a:spcBef>
              <a:spcAft>
                <a:spcPts val="0"/>
              </a:spcAft>
              <a:buNone/>
            </a:pPr>
            <a:r>
              <a:rPr lang="cs-CZ" sz="1400" b="1" dirty="0"/>
              <a:t>	</a:t>
            </a:r>
            <a:endParaRPr lang="cs-CZ" sz="1400" dirty="0"/>
          </a:p>
          <a:p>
            <a:pPr marL="0" indent="0">
              <a:lnSpc>
                <a:spcPct val="120000"/>
              </a:lnSpc>
              <a:spcBef>
                <a:spcPts val="0"/>
              </a:spcBef>
              <a:spcAft>
                <a:spcPts val="0"/>
              </a:spcAft>
              <a:buNone/>
            </a:pPr>
            <a:r>
              <a:rPr lang="cs-CZ" sz="1400" b="1" dirty="0"/>
              <a:t>1957 </a:t>
            </a:r>
            <a:r>
              <a:rPr lang="cs-CZ" sz="1400" b="1" dirty="0" err="1"/>
              <a:t>François</a:t>
            </a:r>
            <a:r>
              <a:rPr lang="cs-CZ" sz="1400" b="1" dirty="0"/>
              <a:t> </a:t>
            </a:r>
            <a:r>
              <a:rPr lang="cs-CZ" sz="1400" b="1" dirty="0" err="1"/>
              <a:t>Duvalier</a:t>
            </a:r>
            <a:r>
              <a:rPr lang="cs-CZ" sz="1400" b="1" dirty="0"/>
              <a:t> </a:t>
            </a:r>
            <a:r>
              <a:rPr lang="cs-CZ" sz="1400" dirty="0"/>
              <a:t>(</a:t>
            </a:r>
            <a:r>
              <a:rPr lang="cs-CZ" sz="1400" dirty="0" err="1"/>
              <a:t>Papa</a:t>
            </a:r>
            <a:r>
              <a:rPr lang="cs-CZ" sz="1400" dirty="0"/>
              <a:t> Doc)</a:t>
            </a:r>
          </a:p>
          <a:p>
            <a:pPr marL="0" indent="0">
              <a:lnSpc>
                <a:spcPct val="120000"/>
              </a:lnSpc>
              <a:spcBef>
                <a:spcPts val="0"/>
              </a:spcBef>
              <a:spcAft>
                <a:spcPts val="0"/>
              </a:spcAft>
              <a:buNone/>
            </a:pPr>
            <a:r>
              <a:rPr lang="cs-CZ" sz="1400" dirty="0"/>
              <a:t>Strategické využívání vúdú (moc, legitimita, autorita).</a:t>
            </a:r>
          </a:p>
          <a:p>
            <a:pPr marL="0" indent="0">
              <a:lnSpc>
                <a:spcPct val="120000"/>
              </a:lnSpc>
              <a:spcBef>
                <a:spcPts val="0"/>
              </a:spcBef>
              <a:spcAft>
                <a:spcPts val="0"/>
              </a:spcAft>
              <a:buNone/>
            </a:pPr>
            <a:r>
              <a:rPr lang="cs-CZ" sz="1400" dirty="0"/>
              <a:t>„</a:t>
            </a:r>
            <a:r>
              <a:rPr lang="cs-CZ" sz="1400" dirty="0" err="1"/>
              <a:t>Duvalierizace</a:t>
            </a:r>
            <a:r>
              <a:rPr lang="cs-CZ" sz="1400" dirty="0"/>
              <a:t>“ vúdú, nejvyšší </a:t>
            </a:r>
            <a:r>
              <a:rPr lang="cs-CZ" sz="1400" dirty="0" err="1"/>
              <a:t>houngan</a:t>
            </a:r>
            <a:r>
              <a:rPr lang="cs-CZ" sz="1400" dirty="0"/>
              <a:t>.</a:t>
            </a:r>
          </a:p>
          <a:p>
            <a:pPr marL="0" indent="0">
              <a:lnSpc>
                <a:spcPct val="120000"/>
              </a:lnSpc>
              <a:spcBef>
                <a:spcPts val="0"/>
              </a:spcBef>
              <a:spcAft>
                <a:spcPts val="0"/>
              </a:spcAft>
              <a:buNone/>
            </a:pPr>
            <a:r>
              <a:rPr lang="cs-CZ" sz="1400" dirty="0"/>
              <a:t>Autokratická vláda, čistky, </a:t>
            </a:r>
            <a:r>
              <a:rPr lang="cs-CZ" sz="1400" i="1" dirty="0" err="1"/>
              <a:t>tonton</a:t>
            </a:r>
            <a:r>
              <a:rPr lang="cs-CZ" sz="1400" i="1" dirty="0"/>
              <a:t> </a:t>
            </a:r>
            <a:r>
              <a:rPr lang="cs-CZ" sz="1400" i="1" dirty="0" err="1"/>
              <a:t>macoutes</a:t>
            </a:r>
            <a:r>
              <a:rPr lang="cs-CZ" sz="1400" i="1" dirty="0"/>
              <a:t>.</a:t>
            </a:r>
            <a:endParaRPr lang="cs-CZ" sz="1400" dirty="0"/>
          </a:p>
          <a:p>
            <a:pPr marL="0" indent="0">
              <a:lnSpc>
                <a:spcPct val="120000"/>
              </a:lnSpc>
              <a:spcBef>
                <a:spcPts val="0"/>
              </a:spcBef>
              <a:spcAft>
                <a:spcPts val="0"/>
              </a:spcAft>
              <a:buNone/>
            </a:pPr>
            <a:r>
              <a:rPr lang="cs-CZ" sz="1400" b="1" dirty="0"/>
              <a:t>1971 </a:t>
            </a:r>
            <a:r>
              <a:rPr lang="cs-CZ" sz="1400" dirty="0"/>
              <a:t>Jean-Claude </a:t>
            </a:r>
            <a:r>
              <a:rPr lang="cs-CZ" sz="1400" dirty="0" err="1"/>
              <a:t>Duvalier</a:t>
            </a:r>
            <a:r>
              <a:rPr lang="cs-CZ" sz="1400" dirty="0"/>
              <a:t> (Baby Doc), 1986 exil.</a:t>
            </a:r>
          </a:p>
          <a:p>
            <a:pPr marL="0" indent="0">
              <a:lnSpc>
                <a:spcPct val="120000"/>
              </a:lnSpc>
              <a:spcBef>
                <a:spcPts val="0"/>
              </a:spcBef>
              <a:spcAft>
                <a:spcPts val="0"/>
              </a:spcAft>
              <a:buNone/>
            </a:pPr>
            <a:endParaRPr lang="en-US" sz="1400" dirty="0"/>
          </a:p>
        </p:txBody>
      </p:sp>
      <p:pic>
        <p:nvPicPr>
          <p:cNvPr id="7" name="Obrázek 3"/>
          <p:cNvPicPr>
            <a:picLocks noGrp="1" noChangeAspect="1"/>
          </p:cNvPicPr>
          <p:nvPr>
            <p:ph idx="2"/>
          </p:nvPr>
        </p:nvPicPr>
        <p:blipFill rotWithShape="1">
          <a:blip r:embed="rId2">
            <a:extLst>
              <a:ext uri="{28A0092B-C50C-407E-A947-70E740481C1C}">
                <a14:useLocalDpi xmlns:a14="http://schemas.microsoft.com/office/drawing/2010/main" val="0"/>
              </a:ext>
            </a:extLst>
          </a:blip>
          <a:srcRect l="-426" t="318" r="2605" b="-1115"/>
          <a:stretch/>
        </p:blipFill>
        <p:spPr>
          <a:xfrm>
            <a:off x="7445844" y="939800"/>
            <a:ext cx="2206156" cy="2273300"/>
          </a:xfrm>
          <a:prstGeom prst="rect">
            <a:avLst/>
          </a:prstGeom>
        </p:spPr>
      </p:pic>
      <p:pic>
        <p:nvPicPr>
          <p:cNvPr id="8" name="Obrázek 9"/>
          <p:cNvPicPr>
            <a:picLocks noChangeAspect="1"/>
          </p:cNvPicPr>
          <p:nvPr/>
        </p:nvPicPr>
        <p:blipFill rotWithShape="1">
          <a:blip r:embed="rId3">
            <a:extLst>
              <a:ext uri="{28A0092B-C50C-407E-A947-70E740481C1C}">
                <a14:useLocalDpi xmlns:a14="http://schemas.microsoft.com/office/drawing/2010/main" val="0"/>
              </a:ext>
            </a:extLst>
          </a:blip>
          <a:srcRect l="3591" t="6472" r="2532" b="15610"/>
          <a:stretch/>
        </p:blipFill>
        <p:spPr>
          <a:xfrm>
            <a:off x="7594600" y="3345962"/>
            <a:ext cx="1905000" cy="2432539"/>
          </a:xfrm>
          <a:prstGeom prst="rect">
            <a:avLst/>
          </a:prstGeom>
        </p:spPr>
      </p:pic>
    </p:spTree>
    <p:extLst>
      <p:ext uri="{BB962C8B-B14F-4D97-AF65-F5344CB8AC3E}">
        <p14:creationId xmlns:p14="http://schemas.microsoft.com/office/powerpoint/2010/main" val="2927115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E8301-CFB8-8E46-9676-10A58A6818B4}"/>
              </a:ext>
            </a:extLst>
          </p:cNvPr>
          <p:cNvSpPr>
            <a:spLocks noGrp="1"/>
          </p:cNvSpPr>
          <p:nvPr>
            <p:ph type="title"/>
          </p:nvPr>
        </p:nvSpPr>
        <p:spPr>
          <a:xfrm>
            <a:off x="838200" y="365126"/>
            <a:ext cx="10515600" cy="679904"/>
          </a:xfrm>
        </p:spPr>
        <p:txBody>
          <a:bodyPr>
            <a:normAutofit/>
          </a:bodyPr>
          <a:lstStyle/>
          <a:p>
            <a:r>
              <a:rPr lang="en-GB" sz="2000" b="1" dirty="0"/>
              <a:t>William Seabrook</a:t>
            </a:r>
            <a:r>
              <a:rPr lang="en-GB" sz="2000" dirty="0"/>
              <a:t>. The Magic Island (1929)</a:t>
            </a:r>
            <a:endParaRPr lang="en-CZ" sz="2000" dirty="0"/>
          </a:p>
        </p:txBody>
      </p:sp>
      <p:pic>
        <p:nvPicPr>
          <p:cNvPr id="13316" name="Picture 4" descr="The Magic Island: Seabrook, William, King, Alexander, Romero, George A.,  Ollmann, Joe: 9780486799629: Amazon.com: Books">
            <a:extLst>
              <a:ext uri="{FF2B5EF4-FFF2-40B4-BE49-F238E27FC236}">
                <a16:creationId xmlns:a16="http://schemas.microsoft.com/office/drawing/2014/main" id="{525A7F64-A632-A44B-BD9F-DEB24A828D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1229" y="1415717"/>
            <a:ext cx="2794281" cy="431561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he Magic Island by William B. Seabrook">
            <a:extLst>
              <a:ext uri="{FF2B5EF4-FFF2-40B4-BE49-F238E27FC236}">
                <a16:creationId xmlns:a16="http://schemas.microsoft.com/office/drawing/2014/main" id="{D5FAD957-A768-2B4F-A7A1-F924A286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49" y="1415716"/>
            <a:ext cx="2861439" cy="431561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Ostrov černých kouzel (William B. Seabrook) | Antikvariát Červený knír">
            <a:extLst>
              <a:ext uri="{FF2B5EF4-FFF2-40B4-BE49-F238E27FC236}">
                <a16:creationId xmlns:a16="http://schemas.microsoft.com/office/drawing/2014/main" id="{B3C99989-75E3-0245-98EC-0313B5024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227" y="1415716"/>
            <a:ext cx="2871844" cy="431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176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6EAB-EEE0-6647-93B4-A87B46CF527C}"/>
              </a:ext>
            </a:extLst>
          </p:cNvPr>
          <p:cNvSpPr>
            <a:spLocks noGrp="1"/>
          </p:cNvSpPr>
          <p:nvPr>
            <p:ph type="title"/>
          </p:nvPr>
        </p:nvSpPr>
        <p:spPr>
          <a:xfrm>
            <a:off x="838200" y="365125"/>
            <a:ext cx="10515600" cy="676273"/>
          </a:xfrm>
        </p:spPr>
        <p:txBody>
          <a:bodyPr>
            <a:normAutofit/>
          </a:bodyPr>
          <a:lstStyle/>
          <a:p>
            <a:r>
              <a:rPr lang="en-CZ" sz="2000" b="1" dirty="0"/>
              <a:t>Maya Deren</a:t>
            </a:r>
            <a:r>
              <a:rPr lang="en-CZ" sz="2000" dirty="0"/>
              <a:t>: </a:t>
            </a:r>
            <a:r>
              <a:rPr lang="en-CZ" sz="2000" i="1" dirty="0"/>
              <a:t>Divine Horsemen. The Living Gods of Haiti</a:t>
            </a:r>
            <a:r>
              <a:rPr lang="en-CZ" sz="2000" dirty="0"/>
              <a:t>, </a:t>
            </a:r>
            <a:r>
              <a:rPr lang="en-CZ" sz="2000" b="1" dirty="0"/>
              <a:t>1953</a:t>
            </a:r>
            <a:r>
              <a:rPr lang="en-CZ" sz="2000" dirty="0"/>
              <a:t>.</a:t>
            </a:r>
            <a:endParaRPr lang="en-CZ" sz="2000" dirty="0">
              <a:highlight>
                <a:srgbClr val="FFFF00"/>
              </a:highlight>
            </a:endParaRPr>
          </a:p>
        </p:txBody>
      </p:sp>
      <p:pic>
        <p:nvPicPr>
          <p:cNvPr id="2050" name="Picture 2" descr="Divine Horsemen: The Living Gods of Haiti: Maya Deren, Joseph Campbell:  9780914232636: Amazon.com: Books">
            <a:extLst>
              <a:ext uri="{FF2B5EF4-FFF2-40B4-BE49-F238E27FC236}">
                <a16:creationId xmlns:a16="http://schemas.microsoft.com/office/drawing/2014/main" id="{7FEAD41C-3EEF-544E-849E-03F41F5EC9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521" y="1641829"/>
            <a:ext cx="2417765" cy="1678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vine horsemen the living gods of Haiti : Deren, Maya aut : Free Download,  Borrow, and Streaming : Internet Archive">
            <a:extLst>
              <a:ext uri="{FF2B5EF4-FFF2-40B4-BE49-F238E27FC236}">
                <a16:creationId xmlns:a16="http://schemas.microsoft.com/office/drawing/2014/main" id="{51411781-81F8-184F-980A-EA0CAA439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654" y="3817109"/>
            <a:ext cx="1772632" cy="27475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a Deren – Divine Horsemen (Lp) – Soundohm">
            <a:extLst>
              <a:ext uri="{FF2B5EF4-FFF2-40B4-BE49-F238E27FC236}">
                <a16:creationId xmlns:a16="http://schemas.microsoft.com/office/drawing/2014/main" id="{7FBA49A4-C79E-FE4A-8D72-9A4230F4E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284" y="4022499"/>
            <a:ext cx="2528155" cy="27475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vine Horsemen: The Living Gods of Haïti | Sabzian">
            <a:extLst>
              <a:ext uri="{FF2B5EF4-FFF2-40B4-BE49-F238E27FC236}">
                <a16:creationId xmlns:a16="http://schemas.microsoft.com/office/drawing/2014/main" id="{27F97251-C3AC-ED4C-B2BF-720A352ADF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78" y="1558699"/>
            <a:ext cx="32893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VINE HORSEMEN: THE LIVING GODS OF HAITI - Freiburger Filmforum">
            <a:extLst>
              <a:ext uri="{FF2B5EF4-FFF2-40B4-BE49-F238E27FC236}">
                <a16:creationId xmlns:a16="http://schemas.microsoft.com/office/drawing/2014/main" id="{FC64528B-AFD2-F84F-8453-CFAFAAD6C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361" y="4227888"/>
            <a:ext cx="34798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ivine Horsemen: The Living Gods Of Haiti (1985) filmi - Sinemalar.com">
            <a:extLst>
              <a:ext uri="{FF2B5EF4-FFF2-40B4-BE49-F238E27FC236}">
                <a16:creationId xmlns:a16="http://schemas.microsoft.com/office/drawing/2014/main" id="{9B5E4F53-4D9C-AB44-9341-27A974E87A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818" y="1934111"/>
            <a:ext cx="3058886" cy="17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823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6179-0CED-2E41-9FE7-DA1EF39C3E57}"/>
              </a:ext>
            </a:extLst>
          </p:cNvPr>
          <p:cNvSpPr>
            <a:spLocks noGrp="1"/>
          </p:cNvSpPr>
          <p:nvPr>
            <p:ph type="title"/>
          </p:nvPr>
        </p:nvSpPr>
        <p:spPr>
          <a:xfrm>
            <a:off x="838200" y="365126"/>
            <a:ext cx="10515600" cy="679904"/>
          </a:xfrm>
        </p:spPr>
        <p:txBody>
          <a:bodyPr>
            <a:normAutofit/>
          </a:bodyPr>
          <a:lstStyle/>
          <a:p>
            <a:r>
              <a:rPr lang="en-CZ" sz="2000" b="1" dirty="0"/>
              <a:t>Angel Heart </a:t>
            </a:r>
            <a:r>
              <a:rPr lang="en-CZ" sz="2000" dirty="0"/>
              <a:t>(</a:t>
            </a:r>
            <a:r>
              <a:rPr lang="en-GB" sz="2000" dirty="0" err="1"/>
              <a:t>Carolco</a:t>
            </a:r>
            <a:r>
              <a:rPr lang="en-GB" sz="2000" dirty="0"/>
              <a:t> International, 1987)</a:t>
            </a:r>
            <a:endParaRPr lang="en-CZ" sz="2000" dirty="0"/>
          </a:p>
        </p:txBody>
      </p:sp>
      <p:pic>
        <p:nvPicPr>
          <p:cNvPr id="6148" name="Picture 4" descr="Angel Heart - Alan Parker - Director, Writer, Producer - Official Website">
            <a:extLst>
              <a:ext uri="{FF2B5EF4-FFF2-40B4-BE49-F238E27FC236}">
                <a16:creationId xmlns:a16="http://schemas.microsoft.com/office/drawing/2014/main" id="{C5613151-5621-6D49-96F6-5BF684535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05" y="1604478"/>
            <a:ext cx="3109344" cy="20691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 Agitation of the Mind: PERSONAL FAVES: Angel Heart">
            <a:extLst>
              <a:ext uri="{FF2B5EF4-FFF2-40B4-BE49-F238E27FC236}">
                <a16:creationId xmlns:a16="http://schemas.microsoft.com/office/drawing/2014/main" id="{EC9D91DB-71AD-8044-8DE9-1BFCFA9B38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1867" y="1636275"/>
            <a:ext cx="3621919" cy="203733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Angel-Heart-08 - Black Horror Movies">
            <a:extLst>
              <a:ext uri="{FF2B5EF4-FFF2-40B4-BE49-F238E27FC236}">
                <a16:creationId xmlns:a16="http://schemas.microsoft.com/office/drawing/2014/main" id="{D9335A18-116C-A54A-8312-8342D4150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99" y="3965926"/>
            <a:ext cx="3569687" cy="1997258"/>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he Angel Heart scandal: why Mickey Rourke and Lisa Bonet's voodoo sex  bedeviled Bill Cosby">
            <a:extLst>
              <a:ext uri="{FF2B5EF4-FFF2-40B4-BE49-F238E27FC236}">
                <a16:creationId xmlns:a16="http://schemas.microsoft.com/office/drawing/2014/main" id="{9E639667-440C-0942-953E-E703F764A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305" y="3989758"/>
            <a:ext cx="3189418" cy="199309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Angel Heart - Wikipedia">
            <a:extLst>
              <a:ext uri="{FF2B5EF4-FFF2-40B4-BE49-F238E27FC236}">
                <a16:creationId xmlns:a16="http://schemas.microsoft.com/office/drawing/2014/main" id="{E6A713BE-76AA-824F-AD01-7868D2FD6C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6168" y="1689100"/>
            <a:ext cx="2336800"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187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2230A-68ED-7947-80EE-8C287AA8628C}"/>
              </a:ext>
            </a:extLst>
          </p:cNvPr>
          <p:cNvSpPr>
            <a:spLocks noGrp="1"/>
          </p:cNvSpPr>
          <p:nvPr>
            <p:ph type="title"/>
          </p:nvPr>
        </p:nvSpPr>
        <p:spPr>
          <a:xfrm>
            <a:off x="838200" y="365125"/>
            <a:ext cx="10515600" cy="586853"/>
          </a:xfrm>
        </p:spPr>
        <p:txBody>
          <a:bodyPr>
            <a:normAutofit/>
          </a:bodyPr>
          <a:lstStyle/>
          <a:p>
            <a:r>
              <a:rPr lang="en-CZ" sz="2000" b="1" dirty="0"/>
              <a:t>The Serpent and the Rainbow </a:t>
            </a:r>
            <a:r>
              <a:rPr lang="en-CZ" sz="2000" dirty="0"/>
              <a:t>(</a:t>
            </a:r>
            <a:r>
              <a:rPr lang="en-GB" sz="2000" dirty="0"/>
              <a:t>Universal Pictures, </a:t>
            </a:r>
            <a:r>
              <a:rPr lang="en-GB" sz="2000" b="1" dirty="0"/>
              <a:t>1988</a:t>
            </a:r>
            <a:r>
              <a:rPr lang="en-GB" sz="2000" dirty="0"/>
              <a:t>)</a:t>
            </a:r>
            <a:endParaRPr lang="en-CZ" sz="2000" dirty="0"/>
          </a:p>
        </p:txBody>
      </p:sp>
      <p:pic>
        <p:nvPicPr>
          <p:cNvPr id="5122" name="Picture 2" descr="The Serpent and the Rainbow (1988)">
            <a:extLst>
              <a:ext uri="{FF2B5EF4-FFF2-40B4-BE49-F238E27FC236}">
                <a16:creationId xmlns:a16="http://schemas.microsoft.com/office/drawing/2014/main" id="{E46704E5-8F5A-1945-8877-F51FB44B09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1598" y="1340239"/>
            <a:ext cx="1578320" cy="23823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RPENT RAINBOW Movie Poster (VeryGood) One Sheet '88 2">
            <a:extLst>
              <a:ext uri="{FF2B5EF4-FFF2-40B4-BE49-F238E27FC236}">
                <a16:creationId xmlns:a16="http://schemas.microsoft.com/office/drawing/2014/main" id="{1FE79AD0-2FD2-7E48-8F3A-C4FDA0C38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811" y="1436546"/>
            <a:ext cx="2813419" cy="39849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he Serpent and the Rainbow | SCREAMFEST">
            <a:extLst>
              <a:ext uri="{FF2B5EF4-FFF2-40B4-BE49-F238E27FC236}">
                <a16:creationId xmlns:a16="http://schemas.microsoft.com/office/drawing/2014/main" id="{C7780831-7DC2-AC43-8D7A-485F5DB15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04" y="1318817"/>
            <a:ext cx="3628034" cy="21101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HE SERPENT AND THE RAINBOW (1988) • Frame Rated">
            <a:extLst>
              <a:ext uri="{FF2B5EF4-FFF2-40B4-BE49-F238E27FC236}">
                <a16:creationId xmlns:a16="http://schemas.microsoft.com/office/drawing/2014/main" id="{2E46031C-121F-C447-8ED3-41062AB5D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404" y="3795839"/>
            <a:ext cx="37973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Divine Horsemen: The Living Gods of Haiti (1985) - Rotten Tomatoes">
            <a:extLst>
              <a:ext uri="{FF2B5EF4-FFF2-40B4-BE49-F238E27FC236}">
                <a16:creationId xmlns:a16="http://schemas.microsoft.com/office/drawing/2014/main" id="{58C3BFB9-8646-254B-982C-87C2F2F0D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3794" y="3969645"/>
            <a:ext cx="1913927" cy="191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75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F3DE-1CC6-CF41-95D6-219F79105A01}"/>
              </a:ext>
            </a:extLst>
          </p:cNvPr>
          <p:cNvSpPr>
            <a:spLocks noGrp="1"/>
          </p:cNvSpPr>
          <p:nvPr>
            <p:ph type="title"/>
          </p:nvPr>
        </p:nvSpPr>
        <p:spPr>
          <a:xfrm>
            <a:off x="838200" y="365126"/>
            <a:ext cx="10515600" cy="467632"/>
          </a:xfrm>
        </p:spPr>
        <p:txBody>
          <a:bodyPr>
            <a:normAutofit/>
          </a:bodyPr>
          <a:lstStyle/>
          <a:p>
            <a:r>
              <a:rPr lang="en-CZ" sz="2000" b="1" dirty="0"/>
              <a:t>Skeleton Key  </a:t>
            </a:r>
            <a:r>
              <a:rPr lang="en-CZ" sz="2000" dirty="0"/>
              <a:t>(</a:t>
            </a:r>
            <a:r>
              <a:rPr lang="en-GB" sz="2000" dirty="0"/>
              <a:t>Universal Pictures </a:t>
            </a:r>
            <a:r>
              <a:rPr lang="en-GB" sz="2000" b="1" dirty="0"/>
              <a:t>2005</a:t>
            </a:r>
            <a:r>
              <a:rPr lang="en-GB" sz="2000" dirty="0"/>
              <a:t>)</a:t>
            </a:r>
            <a:endParaRPr lang="en-CZ" sz="2000" dirty="0"/>
          </a:p>
        </p:txBody>
      </p:sp>
      <p:pic>
        <p:nvPicPr>
          <p:cNvPr id="7170" name="Picture 2" descr="Chave mestra | Skeleton key movie, Skeleton key, Movies">
            <a:extLst>
              <a:ext uri="{FF2B5EF4-FFF2-40B4-BE49-F238E27FC236}">
                <a16:creationId xmlns:a16="http://schemas.microsoft.com/office/drawing/2014/main" id="{EA73CF85-6488-9749-B045-F57721FDDA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6987" y="1175657"/>
            <a:ext cx="3369328" cy="19290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Skeleton Key | 29 Devastating Horror Movie Twists That We Still Haven't  Recovered From | POPSUGAR Entertainment Photo 20">
            <a:extLst>
              <a:ext uri="{FF2B5EF4-FFF2-40B4-BE49-F238E27FC236}">
                <a16:creationId xmlns:a16="http://schemas.microsoft.com/office/drawing/2014/main" id="{A2B33370-BD5F-054B-8E7C-5D6DFC1D7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472" y="1228415"/>
            <a:ext cx="2876900" cy="193193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he Skeleton Key – Gothic Bite Magazine ©">
            <a:extLst>
              <a:ext uri="{FF2B5EF4-FFF2-40B4-BE49-F238E27FC236}">
                <a16:creationId xmlns:a16="http://schemas.microsoft.com/office/drawing/2014/main" id="{AF6A583D-85B2-FA4F-B3E3-E298F371E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550" y="3569677"/>
            <a:ext cx="3389814" cy="211266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Greatest Movie Plot Twists, Spoilers and Surprise Endings">
            <a:extLst>
              <a:ext uri="{FF2B5EF4-FFF2-40B4-BE49-F238E27FC236}">
                <a16:creationId xmlns:a16="http://schemas.microsoft.com/office/drawing/2014/main" id="{BB24B050-AFE4-6F47-96DA-65B333A59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2422" y="3631293"/>
            <a:ext cx="2413000" cy="205105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Amazon.com: The Skeleton Key (Full Screen Edition): Kate Hudson, Gena  Rowlands, John Hurt, Peter Sarsgaard, Joy Bryant, Iain Softley, Daniel  Bobker, Iain Softley, Michael Shamberg, Stacey Sher, Ehren Kruger: Movies &amp;  TV">
            <a:extLst>
              <a:ext uri="{FF2B5EF4-FFF2-40B4-BE49-F238E27FC236}">
                <a16:creationId xmlns:a16="http://schemas.microsoft.com/office/drawing/2014/main" id="{3ACDBC5D-F07A-8B47-A65B-7416D3A0B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1480" y="1441972"/>
            <a:ext cx="2665632" cy="371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8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587CB-1A1B-ED45-AB1C-15D5299CA195}"/>
              </a:ext>
            </a:extLst>
          </p:cNvPr>
          <p:cNvSpPr>
            <a:spLocks noGrp="1"/>
          </p:cNvSpPr>
          <p:nvPr>
            <p:ph type="title"/>
          </p:nvPr>
        </p:nvSpPr>
        <p:spPr>
          <a:xfrm>
            <a:off x="838200" y="365126"/>
            <a:ext cx="10515600" cy="780404"/>
          </a:xfrm>
        </p:spPr>
        <p:txBody>
          <a:bodyPr>
            <a:normAutofit/>
          </a:bodyPr>
          <a:lstStyle/>
          <a:p>
            <a:r>
              <a:rPr lang="en-CZ" sz="2000" b="1" dirty="0"/>
              <a:t>The Princess and The Frog </a:t>
            </a:r>
            <a:r>
              <a:rPr lang="en-CZ" sz="2000" dirty="0"/>
              <a:t>(Walt Disney Pictures, </a:t>
            </a:r>
            <a:r>
              <a:rPr lang="en-CZ" sz="2000" b="1" dirty="0"/>
              <a:t>2009)</a:t>
            </a:r>
          </a:p>
        </p:txBody>
      </p:sp>
      <p:pic>
        <p:nvPicPr>
          <p:cNvPr id="4100" name="Picture 4" descr="Mama Odie VS Dr.Facilier | Disney Amino">
            <a:extLst>
              <a:ext uri="{FF2B5EF4-FFF2-40B4-BE49-F238E27FC236}">
                <a16:creationId xmlns:a16="http://schemas.microsoft.com/office/drawing/2014/main" id="{2611BEEA-198A-6346-B6D6-8761E7623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4" r="6007"/>
          <a:stretch/>
        </p:blipFill>
        <p:spPr bwMode="auto">
          <a:xfrm>
            <a:off x="7535667" y="1383715"/>
            <a:ext cx="3290474"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ney's The Princess and the Frog Deserves Another Look | Den of Geek">
            <a:extLst>
              <a:ext uri="{FF2B5EF4-FFF2-40B4-BE49-F238E27FC236}">
                <a16:creationId xmlns:a16="http://schemas.microsoft.com/office/drawing/2014/main" id="{FFECBD36-9276-9F42-AB4C-20B8B07E3A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56" y="1378495"/>
            <a:ext cx="3494588" cy="195696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iana and Naveen - YouTube">
            <a:extLst>
              <a:ext uri="{FF2B5EF4-FFF2-40B4-BE49-F238E27FC236}">
                <a16:creationId xmlns:a16="http://schemas.microsoft.com/office/drawing/2014/main" id="{760237FA-9485-0A41-8C72-1512F1544D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3" r="12046"/>
          <a:stretch/>
        </p:blipFill>
        <p:spPr bwMode="auto">
          <a:xfrm>
            <a:off x="7565046" y="4061151"/>
            <a:ext cx="323171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rincess and the Frog, The (2009) | Tiana and naveen, The princess and the  frog, Disney sleeve">
            <a:extLst>
              <a:ext uri="{FF2B5EF4-FFF2-40B4-BE49-F238E27FC236}">
                <a16:creationId xmlns:a16="http://schemas.microsoft.com/office/drawing/2014/main" id="{3D3DBD08-AA45-1D4D-99CB-97DB9ECE68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056" y="4007476"/>
            <a:ext cx="3509525" cy="21872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Dr. Facilier | Disney Wiki | Fandom">
            <a:extLst>
              <a:ext uri="{FF2B5EF4-FFF2-40B4-BE49-F238E27FC236}">
                <a16:creationId xmlns:a16="http://schemas.microsoft.com/office/drawing/2014/main" id="{F862D7A4-D9FE-6D47-B78F-42169C57888E}"/>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4729034" y="1977826"/>
            <a:ext cx="2562384" cy="3560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81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AB954-C82A-D74E-A176-DA170351AC88}"/>
              </a:ext>
            </a:extLst>
          </p:cNvPr>
          <p:cNvSpPr>
            <a:spLocks noGrp="1"/>
          </p:cNvSpPr>
          <p:nvPr>
            <p:ph type="title"/>
          </p:nvPr>
        </p:nvSpPr>
        <p:spPr/>
        <p:txBody>
          <a:bodyPr>
            <a:normAutofit/>
          </a:bodyPr>
          <a:lstStyle/>
          <a:p>
            <a:r>
              <a:rPr lang="en-GB" sz="2000" dirty="0" err="1"/>
              <a:t>Zemětřesení</a:t>
            </a:r>
            <a:r>
              <a:rPr lang="en-GB" sz="2000" dirty="0"/>
              <a:t>, </a:t>
            </a:r>
            <a:r>
              <a:rPr lang="en-CZ" sz="2000" b="1" dirty="0"/>
              <a:t>12. 1. 2010</a:t>
            </a:r>
            <a:br>
              <a:rPr lang="en-CZ" sz="2000" b="1" dirty="0"/>
            </a:br>
            <a:r>
              <a:rPr lang="en-GB" sz="2000" i="1" dirty="0" err="1"/>
              <a:t>Goudougoudou</a:t>
            </a:r>
            <a:br>
              <a:rPr lang="en-CZ" sz="2000" dirty="0"/>
            </a:br>
            <a:r>
              <a:rPr lang="en-CZ" sz="2000" dirty="0"/>
              <a:t>přes 200 tis. </a:t>
            </a:r>
            <a:r>
              <a:rPr lang="en-GB" sz="2000" dirty="0"/>
              <a:t>o</a:t>
            </a:r>
            <a:r>
              <a:rPr lang="en-CZ" sz="2000" dirty="0"/>
              <a:t>bětí, 1,2 mil. </a:t>
            </a:r>
            <a:r>
              <a:rPr lang="en-GB" sz="2000" dirty="0"/>
              <a:t>l</a:t>
            </a:r>
            <a:r>
              <a:rPr lang="en-CZ" sz="2000" dirty="0"/>
              <a:t>idí přišlo o domov</a:t>
            </a:r>
          </a:p>
        </p:txBody>
      </p:sp>
      <p:pic>
        <p:nvPicPr>
          <p:cNvPr id="1026" name="Picture 2">
            <a:extLst>
              <a:ext uri="{FF2B5EF4-FFF2-40B4-BE49-F238E27FC236}">
                <a16:creationId xmlns:a16="http://schemas.microsoft.com/office/drawing/2014/main" id="{BA519683-70F8-0045-AD3C-C987DCB1B1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08742" y="1794328"/>
            <a:ext cx="7381073"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49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60D0-BE5F-FD4F-A170-08E48F10F466}"/>
              </a:ext>
            </a:extLst>
          </p:cNvPr>
          <p:cNvSpPr>
            <a:spLocks noGrp="1"/>
          </p:cNvSpPr>
          <p:nvPr>
            <p:ph type="title"/>
          </p:nvPr>
        </p:nvSpPr>
        <p:spPr>
          <a:xfrm>
            <a:off x="838200" y="456243"/>
            <a:ext cx="10515600" cy="224794"/>
          </a:xfrm>
        </p:spPr>
        <p:txBody>
          <a:bodyPr>
            <a:normAutofit fontScale="90000"/>
          </a:bodyPr>
          <a:lstStyle/>
          <a:p>
            <a:endParaRPr lang="en-CZ" sz="2400" dirty="0"/>
          </a:p>
        </p:txBody>
      </p:sp>
      <p:sp>
        <p:nvSpPr>
          <p:cNvPr id="3" name="Content Placeholder 2">
            <a:extLst>
              <a:ext uri="{FF2B5EF4-FFF2-40B4-BE49-F238E27FC236}">
                <a16:creationId xmlns:a16="http://schemas.microsoft.com/office/drawing/2014/main" id="{326C4F12-D930-4245-B6E9-BD22FD7A4494}"/>
              </a:ext>
            </a:extLst>
          </p:cNvPr>
          <p:cNvSpPr>
            <a:spLocks noGrp="1"/>
          </p:cNvSpPr>
          <p:nvPr>
            <p:ph idx="1"/>
          </p:nvPr>
        </p:nvSpPr>
        <p:spPr>
          <a:xfrm>
            <a:off x="838200" y="930729"/>
            <a:ext cx="10515600" cy="5246234"/>
          </a:xfrm>
        </p:spPr>
        <p:txBody>
          <a:bodyPr>
            <a:noAutofit/>
          </a:bodyPr>
          <a:lstStyle/>
          <a:p>
            <a:pPr marL="0" indent="0">
              <a:lnSpc>
                <a:spcPct val="100000"/>
              </a:lnSpc>
              <a:spcBef>
                <a:spcPts val="0"/>
              </a:spcBef>
              <a:buNone/>
            </a:pPr>
            <a:r>
              <a:rPr lang="en-GB" sz="1300" dirty="0"/>
              <a:t>13. 1.,2019, </a:t>
            </a:r>
            <a:r>
              <a:rPr lang="en-GB" sz="1300" b="1" dirty="0"/>
              <a:t>Pat Robertson  </a:t>
            </a:r>
            <a:r>
              <a:rPr lang="en-GB" sz="1300" dirty="0"/>
              <a:t>(CBS) – “pact with the devil”</a:t>
            </a:r>
          </a:p>
          <a:p>
            <a:pPr>
              <a:lnSpc>
                <a:spcPct val="100000"/>
              </a:lnSpc>
              <a:spcBef>
                <a:spcPts val="0"/>
              </a:spcBef>
            </a:pPr>
            <a:r>
              <a:rPr lang="en-GB" sz="1300" dirty="0">
                <a:effectLst/>
              </a:rPr>
              <a:t>... something happened a long time ago in Haiti, and people might not want to talk about it, they were under the heel of the French, you know, Napoleon III and whatever, and they got together and swore a pact to the devil, they said, we will serve you, if you get us free from the French, true story. And so the devil said, 'OK, it's a deal.' And they kicked the French out, the Haitians revolted and got themselves free, and ever since they have been cursed by one thing after the other, desperately poor.</a:t>
            </a:r>
          </a:p>
          <a:p>
            <a:pPr marL="0" indent="0">
              <a:lnSpc>
                <a:spcPct val="100000"/>
              </a:lnSpc>
              <a:spcBef>
                <a:spcPts val="0"/>
              </a:spcBef>
              <a:buNone/>
            </a:pPr>
            <a:endParaRPr lang="en-CZ" sz="1300" dirty="0"/>
          </a:p>
          <a:p>
            <a:pPr marL="0" indent="0">
              <a:lnSpc>
                <a:spcPct val="100000"/>
              </a:lnSpc>
              <a:spcBef>
                <a:spcPts val="0"/>
              </a:spcBef>
              <a:buNone/>
            </a:pPr>
            <a:r>
              <a:rPr lang="en-GB" sz="1300" b="1" dirty="0"/>
              <a:t>Lawrence Harrison</a:t>
            </a:r>
            <a:r>
              <a:rPr lang="en-GB" sz="1300" dirty="0"/>
              <a:t>, “Haiti and the Voodoo Curse: The cultural roots of the country’s endless misery,’’ The Wall Street Journal, </a:t>
            </a:r>
            <a:r>
              <a:rPr lang="en-GB" sz="1300" b="1" dirty="0"/>
              <a:t>5 February 2010</a:t>
            </a:r>
            <a:r>
              <a:rPr lang="en-GB" sz="1300" dirty="0"/>
              <a:t>. </a:t>
            </a:r>
          </a:p>
          <a:p>
            <a:pPr marL="0" indent="0">
              <a:lnSpc>
                <a:spcPct val="100000"/>
              </a:lnSpc>
              <a:spcBef>
                <a:spcPts val="0"/>
              </a:spcBef>
              <a:buNone/>
            </a:pPr>
            <a:r>
              <a:rPr lang="en-GB" sz="1300" dirty="0">
                <a:hlinkClick r:id="rId2"/>
              </a:rPr>
              <a:t>https://www.wsj.com/articles/SB10001424052748704533204575047163435348660</a:t>
            </a:r>
            <a:endParaRPr lang="en-GB" sz="1300" dirty="0"/>
          </a:p>
          <a:p>
            <a:pPr fontAlgn="base">
              <a:lnSpc>
                <a:spcPct val="100000"/>
              </a:lnSpc>
              <a:spcBef>
                <a:spcPts val="0"/>
              </a:spcBef>
            </a:pPr>
            <a:r>
              <a:rPr lang="en-GB" sz="1300" dirty="0"/>
              <a:t>Haiti has received billions of dollars in foreign aid over the last 50 years, and yet it remains the least developed country in the Western Hemisphere. Its indicators of progress are closer to Africa's than to those of Latin America. It has defied all development prescriptions.</a:t>
            </a:r>
          </a:p>
          <a:p>
            <a:pPr fontAlgn="base">
              <a:lnSpc>
                <a:spcPct val="100000"/>
              </a:lnSpc>
              <a:spcBef>
                <a:spcPts val="0"/>
              </a:spcBef>
            </a:pPr>
            <a:r>
              <a:rPr lang="en-GB" sz="1300" dirty="0"/>
              <a:t>Why? Because Haiti's culture is powerfully influenced by its religion, voodoo. Voodoo is one of numerous spirit-based religions common to Africa. It is without ethical content. Its followers believe that their destinies are controlled by hundreds of capricious spirits who must be propitiated through voodoo ceremonies. It is a species of the sorcery religions that Cameroonian development expert Daniel </a:t>
            </a:r>
            <a:r>
              <a:rPr lang="en-GB" sz="1300" dirty="0" err="1"/>
              <a:t>Etounga-Manguelle</a:t>
            </a:r>
            <a:r>
              <a:rPr lang="en-GB" sz="1300" dirty="0"/>
              <a:t> identifies as one of the principal obstacles to progress in Africa.</a:t>
            </a:r>
          </a:p>
          <a:p>
            <a:pPr fontAlgn="base">
              <a:lnSpc>
                <a:spcPct val="100000"/>
              </a:lnSpc>
              <a:spcBef>
                <a:spcPts val="0"/>
              </a:spcBef>
            </a:pPr>
            <a:r>
              <a:rPr lang="en-GB" sz="1300" dirty="0"/>
              <a:t>Voodoo is practiced mostly by poor Haitians, who make up the vast majority of the country's population. But all Haitians feel its influence, as one of my sons-in-law, who is Haitian and holds a graduate degree from Harvard, assures me. Wallace Hodges, an American missionary who lived in Haiti for 20 years, observed: "A Haitian child is made to understand that everything that happens is due to the spirits. He is raised to externalize evil and to understand he is in continuous danger. Haitians are afraid of each other. You will find a high degree of paranoia in Haiti.”</a:t>
            </a:r>
          </a:p>
          <a:p>
            <a:pPr>
              <a:lnSpc>
                <a:spcPct val="100000"/>
              </a:lnSpc>
              <a:spcBef>
                <a:spcPts val="0"/>
              </a:spcBef>
            </a:pPr>
            <a:endParaRPr lang="en-CZ" sz="1300" dirty="0"/>
          </a:p>
          <a:p>
            <a:pPr marL="0" indent="0">
              <a:lnSpc>
                <a:spcPct val="100000"/>
              </a:lnSpc>
              <a:spcBef>
                <a:spcPts val="0"/>
              </a:spcBef>
              <a:buNone/>
            </a:pPr>
            <a:endParaRPr lang="en-CZ" sz="1300" dirty="0"/>
          </a:p>
          <a:p>
            <a:pPr marL="0" indent="0">
              <a:lnSpc>
                <a:spcPct val="100000"/>
              </a:lnSpc>
              <a:spcBef>
                <a:spcPts val="0"/>
              </a:spcBef>
              <a:buNone/>
            </a:pPr>
            <a:r>
              <a:rPr lang="en-GB" sz="1300" b="1" dirty="0"/>
              <a:t>David Brooks, “The Underlying Tragedy”, </a:t>
            </a:r>
            <a:r>
              <a:rPr lang="en-GB" sz="1300" dirty="0"/>
              <a:t>New York Times, op-ed,</a:t>
            </a:r>
            <a:r>
              <a:rPr lang="en-GB" sz="1300" b="1" dirty="0"/>
              <a:t> 14 February 2010</a:t>
            </a:r>
            <a:br>
              <a:rPr lang="en-GB" sz="1300" dirty="0"/>
            </a:br>
            <a:r>
              <a:rPr lang="en-GB" sz="1300" dirty="0">
                <a:hlinkClick r:id="rId3"/>
              </a:rPr>
              <a:t>https://www.nytimes.com/2010/01/15/opinion/15brooks.html</a:t>
            </a:r>
            <a:endParaRPr lang="en-GB" sz="1300" dirty="0"/>
          </a:p>
          <a:p>
            <a:pPr>
              <a:lnSpc>
                <a:spcPct val="100000"/>
              </a:lnSpc>
              <a:spcBef>
                <a:spcPts val="0"/>
              </a:spcBef>
            </a:pPr>
            <a:r>
              <a:rPr lang="en-GB" sz="1300" dirty="0"/>
              <a:t>This is not a natural disaster story. This is a poverty story. As Lawrence E. Harrison explained in his book “The Central Liberal Truth,” Haiti, like most of the world’s poorest nations, suffers from a complex web of progress-resistant cultural influences. There is the influence of the voodoo religion, which spreads the message that life is capricious and planning futile. ..</a:t>
            </a:r>
          </a:p>
        </p:txBody>
      </p:sp>
    </p:spTree>
    <p:extLst>
      <p:ext uri="{BB962C8B-B14F-4D97-AF65-F5344CB8AC3E}">
        <p14:creationId xmlns:p14="http://schemas.microsoft.com/office/powerpoint/2010/main" val="341065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261798" y="365761"/>
            <a:ext cx="9692283" cy="1120139"/>
          </a:xfrm>
        </p:spPr>
        <p:txBody>
          <a:bodyPr>
            <a:noAutofit/>
          </a:bodyPr>
          <a:lstStyle/>
          <a:p>
            <a:pPr>
              <a:lnSpc>
                <a:spcPct val="100000"/>
              </a:lnSpc>
            </a:pPr>
            <a:r>
              <a:rPr lang="cs-CZ" sz="2000" b="1" dirty="0"/>
              <a:t>Haiti</a:t>
            </a:r>
            <a:br>
              <a:rPr lang="cs-CZ" sz="2000" b="1" dirty="0"/>
            </a:br>
            <a:r>
              <a:rPr lang="cs-CZ" sz="1800" dirty="0">
                <a:solidFill>
                  <a:schemeClr val="tx1"/>
                </a:solidFill>
              </a:rPr>
              <a:t>10 mil. obyvatel (</a:t>
            </a:r>
            <a:r>
              <a:rPr lang="cs-CZ" sz="1800" dirty="0"/>
              <a:t>95% černoši, 5% míšenci a běloši)</a:t>
            </a:r>
            <a:br>
              <a:rPr lang="cs-CZ" sz="1800" dirty="0"/>
            </a:br>
            <a:r>
              <a:rPr lang="cs-CZ" sz="1800" dirty="0"/>
              <a:t>Cca 55% katolická církev, 29% protestanté, </a:t>
            </a:r>
            <a:r>
              <a:rPr lang="cs-CZ" sz="1800" b="1" dirty="0"/>
              <a:t>2% vúdú</a:t>
            </a:r>
            <a:r>
              <a:rPr lang="cs-CZ" sz="1800" dirty="0"/>
              <a:t>, 5% jiné, 10% bez vyznání  //  </a:t>
            </a:r>
            <a:r>
              <a:rPr lang="cs-CZ" sz="1800" b="1" dirty="0">
                <a:solidFill>
                  <a:schemeClr val="tx1"/>
                </a:solidFill>
              </a:rPr>
              <a:t>50–100 % vúdú</a:t>
            </a:r>
            <a:endParaRPr lang="cs-CZ" sz="1800" b="1" dirty="0"/>
          </a:p>
        </p:txBody>
      </p:sp>
      <p:pic>
        <p:nvPicPr>
          <p:cNvPr id="3" name="Zástupný symbol pro obsah 3"/>
          <p:cNvPicPr>
            <a:picLocks noGrp="1" noChangeAspect="1"/>
          </p:cNvPicPr>
          <p:nvPr>
            <p:ph idx="1"/>
          </p:nvPr>
        </p:nvPicPr>
        <p:blipFill>
          <a:blip r:embed="rId3"/>
          <a:stretch>
            <a:fillRect/>
          </a:stretch>
        </p:blipFill>
        <p:spPr>
          <a:xfrm>
            <a:off x="1322750" y="1642580"/>
            <a:ext cx="8877355" cy="4211808"/>
          </a:xfrm>
        </p:spPr>
      </p:pic>
    </p:spTree>
    <p:extLst>
      <p:ext uri="{BB962C8B-B14F-4D97-AF65-F5344CB8AC3E}">
        <p14:creationId xmlns:p14="http://schemas.microsoft.com/office/powerpoint/2010/main" val="3233749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E7AE-93A0-9647-AA4C-5854F788AA61}"/>
              </a:ext>
            </a:extLst>
          </p:cNvPr>
          <p:cNvSpPr>
            <a:spLocks noGrp="1"/>
          </p:cNvSpPr>
          <p:nvPr>
            <p:ph type="title"/>
          </p:nvPr>
        </p:nvSpPr>
        <p:spPr>
          <a:xfrm>
            <a:off x="838200" y="365126"/>
            <a:ext cx="10515600" cy="518278"/>
          </a:xfrm>
        </p:spPr>
        <p:txBody>
          <a:bodyPr>
            <a:normAutofit/>
          </a:bodyPr>
          <a:lstStyle/>
          <a:p>
            <a:r>
              <a:rPr lang="en-GB" sz="2000" dirty="0">
                <a:hlinkClick r:id="rId2"/>
              </a:rPr>
              <a:t>https://www.pinstruck.com/</a:t>
            </a:r>
            <a:r>
              <a:rPr lang="en-GB" sz="2000" dirty="0"/>
              <a:t> (27.02.2021)</a:t>
            </a:r>
            <a:endParaRPr lang="en-CZ" sz="2000" dirty="0"/>
          </a:p>
        </p:txBody>
      </p:sp>
      <p:pic>
        <p:nvPicPr>
          <p:cNvPr id="21" name="Content Placeholder 20">
            <a:extLst>
              <a:ext uri="{FF2B5EF4-FFF2-40B4-BE49-F238E27FC236}">
                <a16:creationId xmlns:a16="http://schemas.microsoft.com/office/drawing/2014/main" id="{EA6BD23E-7180-0043-9C0E-A2C7A1199AF6}"/>
              </a:ext>
            </a:extLst>
          </p:cNvPr>
          <p:cNvPicPr>
            <a:picLocks noGrp="1" noChangeAspect="1"/>
          </p:cNvPicPr>
          <p:nvPr>
            <p:ph idx="1"/>
          </p:nvPr>
        </p:nvPicPr>
        <p:blipFill>
          <a:blip r:embed="rId3"/>
          <a:stretch>
            <a:fillRect/>
          </a:stretch>
        </p:blipFill>
        <p:spPr>
          <a:xfrm>
            <a:off x="838200" y="1253330"/>
            <a:ext cx="6462574" cy="4894251"/>
          </a:xfrm>
        </p:spPr>
      </p:pic>
      <p:pic>
        <p:nvPicPr>
          <p:cNvPr id="23" name="Picture 22">
            <a:extLst>
              <a:ext uri="{FF2B5EF4-FFF2-40B4-BE49-F238E27FC236}">
                <a16:creationId xmlns:a16="http://schemas.microsoft.com/office/drawing/2014/main" id="{A09634A8-C874-484B-8A07-980571574D47}"/>
              </a:ext>
            </a:extLst>
          </p:cNvPr>
          <p:cNvPicPr>
            <a:picLocks noChangeAspect="1"/>
          </p:cNvPicPr>
          <p:nvPr/>
        </p:nvPicPr>
        <p:blipFill rotWithShape="1">
          <a:blip r:embed="rId4"/>
          <a:srcRect l="8821" r="9410" b="6346"/>
          <a:stretch/>
        </p:blipFill>
        <p:spPr>
          <a:xfrm>
            <a:off x="7554350" y="1253329"/>
            <a:ext cx="3236959" cy="4894251"/>
          </a:xfrm>
          <a:prstGeom prst="rect">
            <a:avLst/>
          </a:prstGeom>
        </p:spPr>
      </p:pic>
    </p:spTree>
    <p:extLst>
      <p:ext uri="{BB962C8B-B14F-4D97-AF65-F5344CB8AC3E}">
        <p14:creationId xmlns:p14="http://schemas.microsoft.com/office/powerpoint/2010/main" val="260205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EFA4-488D-AD43-965F-F17D6F93909D}"/>
              </a:ext>
            </a:extLst>
          </p:cNvPr>
          <p:cNvSpPr>
            <a:spLocks noGrp="1"/>
          </p:cNvSpPr>
          <p:nvPr>
            <p:ph type="title"/>
          </p:nvPr>
        </p:nvSpPr>
        <p:spPr>
          <a:xfrm>
            <a:off x="838200" y="365125"/>
            <a:ext cx="10515600" cy="598261"/>
          </a:xfrm>
        </p:spPr>
        <p:txBody>
          <a:bodyPr>
            <a:normAutofit/>
          </a:bodyPr>
          <a:lstStyle/>
          <a:p>
            <a:r>
              <a:rPr lang="en-CZ" sz="2400" b="1" dirty="0"/>
              <a:t>Po roce 1990</a:t>
            </a:r>
          </a:p>
        </p:txBody>
      </p:sp>
      <p:pic>
        <p:nvPicPr>
          <p:cNvPr id="9218" name="Picture 2" descr="Mama Lola: A Vodou Priestess in Brooklyn Updated and Expanded Edition  (Comparative Studies in Religion and Society): Brown, Karen McCarthy:  9780520224759: Amazon.com: Books">
            <a:extLst>
              <a:ext uri="{FF2B5EF4-FFF2-40B4-BE49-F238E27FC236}">
                <a16:creationId xmlns:a16="http://schemas.microsoft.com/office/drawing/2014/main" id="{DBA9622D-2400-2C4E-B5C3-A963257FD6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89692" y="963386"/>
            <a:ext cx="3386364" cy="50981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aiti, History, and the Gods by Joan Dayan">
            <a:extLst>
              <a:ext uri="{FF2B5EF4-FFF2-40B4-BE49-F238E27FC236}">
                <a16:creationId xmlns:a16="http://schemas.microsoft.com/office/drawing/2014/main" id="{98C36BEE-4888-D148-BC76-EA0A5F32F5E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1413" y="921650"/>
            <a:ext cx="5139888" cy="513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86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E8F01-F158-0A4C-ABB3-AF51423BA053}"/>
              </a:ext>
            </a:extLst>
          </p:cNvPr>
          <p:cNvSpPr>
            <a:spLocks noGrp="1"/>
          </p:cNvSpPr>
          <p:nvPr>
            <p:ph type="title"/>
          </p:nvPr>
        </p:nvSpPr>
        <p:spPr>
          <a:xfrm>
            <a:off x="838200" y="365125"/>
            <a:ext cx="10515600" cy="844697"/>
          </a:xfrm>
        </p:spPr>
        <p:txBody>
          <a:bodyPr>
            <a:normAutofit/>
          </a:bodyPr>
          <a:lstStyle/>
          <a:p>
            <a:r>
              <a:rPr lang="en-GB" sz="2000" b="1" dirty="0"/>
              <a:t>Joan Dayan</a:t>
            </a:r>
            <a:r>
              <a:rPr lang="en-GB" sz="2000" dirty="0"/>
              <a:t>. “Codes of Law and Bodies of </a:t>
            </a:r>
            <a:r>
              <a:rPr lang="en-GB" sz="2000" dirty="0" err="1"/>
              <a:t>Color</a:t>
            </a:r>
            <a:r>
              <a:rPr lang="en-GB" sz="2000" dirty="0"/>
              <a:t>.” </a:t>
            </a:r>
            <a:r>
              <a:rPr lang="en-GB" sz="2000" i="1" dirty="0"/>
              <a:t>New Literary History</a:t>
            </a:r>
            <a:r>
              <a:rPr lang="en-GB" sz="2000" dirty="0"/>
              <a:t>, vol. 26, no. 2, 1995, 283–308. </a:t>
            </a:r>
            <a:br>
              <a:rPr lang="en-GB" sz="2000" dirty="0"/>
            </a:br>
            <a:r>
              <a:rPr lang="en-GB" sz="2000" dirty="0"/>
              <a:t>Joan Dayan. </a:t>
            </a:r>
            <a:r>
              <a:rPr lang="en-GB" sz="2000" i="1" dirty="0"/>
              <a:t>Haiti, History, and the Gods</a:t>
            </a:r>
            <a:r>
              <a:rPr lang="en-GB" sz="2000" dirty="0"/>
              <a:t>. 1998.</a:t>
            </a:r>
            <a:endParaRPr lang="en-CZ" sz="2000" dirty="0"/>
          </a:p>
        </p:txBody>
      </p:sp>
      <p:sp>
        <p:nvSpPr>
          <p:cNvPr id="3" name="Content Placeholder 2">
            <a:extLst>
              <a:ext uri="{FF2B5EF4-FFF2-40B4-BE49-F238E27FC236}">
                <a16:creationId xmlns:a16="http://schemas.microsoft.com/office/drawing/2014/main" id="{3C6ED651-4E82-CB4B-9930-BCEE4F825C54}"/>
              </a:ext>
            </a:extLst>
          </p:cNvPr>
          <p:cNvSpPr>
            <a:spLocks noGrp="1"/>
          </p:cNvSpPr>
          <p:nvPr>
            <p:ph idx="1"/>
          </p:nvPr>
        </p:nvSpPr>
        <p:spPr>
          <a:xfrm>
            <a:off x="838200" y="1477108"/>
            <a:ext cx="10515600" cy="4699855"/>
          </a:xfrm>
        </p:spPr>
        <p:txBody>
          <a:bodyPr>
            <a:normAutofit/>
          </a:bodyPr>
          <a:lstStyle/>
          <a:p>
            <a:pPr>
              <a:lnSpc>
                <a:spcPct val="150000"/>
              </a:lnSpc>
            </a:pPr>
            <a:r>
              <a:rPr lang="en-GB" sz="1800" dirty="0"/>
              <a:t>„Since slaves are construed as a special kind of property, no amount of amputation, torture, or disfiguring can matter. The rules for controlling the blacks and slaves in the colonies depended on the Enlightenment strategy for human ascendancy out of a fantasy of reification. Descartes's experiment with himself to establish the idea of the white universal subject is thus recovered as a collective  legal experiment to produce black nonpersons in the New World.“ (Dayan, 287) </a:t>
            </a:r>
          </a:p>
          <a:p>
            <a:pPr marL="0" indent="0">
              <a:lnSpc>
                <a:spcPct val="150000"/>
              </a:lnSpc>
              <a:buNone/>
            </a:pPr>
            <a:endParaRPr lang="en-GB" sz="1800" dirty="0"/>
          </a:p>
          <a:p>
            <a:pPr>
              <a:lnSpc>
                <a:spcPct val="150000"/>
              </a:lnSpc>
            </a:pPr>
            <a:r>
              <a:rPr lang="en-GB" sz="1800" dirty="0"/>
              <a:t>„To read the Black Code with The Hundred and Twenty Days of Sodom is to understand that the strategies for degrading a body into mere matter – whether called "a novel" or "the law" – are both fictions that must be read as histories. The facts disclosed in both texts are so troublesome as to have either been dismissed as pornography, or as in the Case of the Code, simply forgotten.“ (Dayan, 293)</a:t>
            </a:r>
          </a:p>
          <a:p>
            <a:endParaRPr lang="en-CZ" sz="1800" dirty="0"/>
          </a:p>
        </p:txBody>
      </p:sp>
    </p:spTree>
    <p:extLst>
      <p:ext uri="{BB962C8B-B14F-4D97-AF65-F5344CB8AC3E}">
        <p14:creationId xmlns:p14="http://schemas.microsoft.com/office/powerpoint/2010/main" val="2861353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261798" y="382138"/>
            <a:ext cx="9692283" cy="477672"/>
          </a:xfrm>
        </p:spPr>
        <p:txBody>
          <a:bodyPr/>
          <a:lstStyle/>
          <a:p>
            <a:pPr lvl="0"/>
            <a:r>
              <a:rPr lang="cs-CZ" sz="2000" b="1" dirty="0"/>
              <a:t>Haitské vúdú dnes</a:t>
            </a:r>
          </a:p>
        </p:txBody>
      </p:sp>
      <p:sp>
        <p:nvSpPr>
          <p:cNvPr id="3" name="Zástupný symbol pro obsah 2"/>
          <p:cNvSpPr txBox="1">
            <a:spLocks noGrp="1"/>
          </p:cNvSpPr>
          <p:nvPr>
            <p:ph idx="1"/>
          </p:nvPr>
        </p:nvSpPr>
        <p:spPr>
          <a:xfrm>
            <a:off x="1261798" y="859810"/>
            <a:ext cx="8595003" cy="5319951"/>
          </a:xfrm>
        </p:spPr>
        <p:txBody>
          <a:bodyPr/>
          <a:lstStyle/>
          <a:p>
            <a:pPr marL="0" lvl="0" indent="0">
              <a:lnSpc>
                <a:spcPct val="100000"/>
              </a:lnSpc>
              <a:spcBef>
                <a:spcPts val="0"/>
              </a:spcBef>
              <a:spcAft>
                <a:spcPts val="0"/>
              </a:spcAft>
              <a:buNone/>
            </a:pPr>
            <a:r>
              <a:rPr lang="cs-CZ" sz="1400" dirty="0"/>
              <a:t>1987 ústavou zrovnoprávněna náboženství (včetně vúdú), spíše formálně.</a:t>
            </a:r>
          </a:p>
          <a:p>
            <a:pPr marL="0" lvl="0" indent="0">
              <a:lnSpc>
                <a:spcPct val="100000"/>
              </a:lnSpc>
              <a:spcBef>
                <a:spcPts val="0"/>
              </a:spcBef>
              <a:spcAft>
                <a:spcPts val="0"/>
              </a:spcAft>
              <a:buNone/>
            </a:pPr>
            <a:r>
              <a:rPr lang="cs-CZ" sz="1400" dirty="0"/>
              <a:t>2003 vúdú oficiálně uznáno jako náboženství (Jean-Bertrand </a:t>
            </a:r>
            <a:r>
              <a:rPr lang="cs-CZ" sz="1400" dirty="0" err="1"/>
              <a:t>Aristide</a:t>
            </a:r>
            <a:r>
              <a:rPr lang="cs-CZ" sz="1400" dirty="0"/>
              <a:t>). </a:t>
            </a:r>
          </a:p>
          <a:p>
            <a:pPr marL="0" lvl="0" indent="0">
              <a:lnSpc>
                <a:spcPct val="100000"/>
              </a:lnSpc>
              <a:spcBef>
                <a:spcPts val="0"/>
              </a:spcBef>
              <a:spcAft>
                <a:spcPts val="0"/>
              </a:spcAft>
              <a:buNone/>
            </a:pPr>
            <a:r>
              <a:rPr lang="cs-CZ" sz="1400" dirty="0"/>
              <a:t>2012 zrušen článek ústavy z r. 1987, který rušil tresty za pověrečné chování.</a:t>
            </a:r>
          </a:p>
          <a:p>
            <a:pPr marL="0" lvl="0" indent="0">
              <a:lnSpc>
                <a:spcPct val="100000"/>
              </a:lnSpc>
              <a:spcBef>
                <a:spcPts val="0"/>
              </a:spcBef>
              <a:spcAft>
                <a:spcPts val="0"/>
              </a:spcAft>
              <a:buNone/>
            </a:pPr>
            <a:endParaRPr lang="cs-CZ" sz="1400" dirty="0"/>
          </a:p>
          <a:p>
            <a:pPr marL="0" lvl="0" indent="0">
              <a:lnSpc>
                <a:spcPct val="100000"/>
              </a:lnSpc>
              <a:spcBef>
                <a:spcPts val="0"/>
              </a:spcBef>
              <a:spcAft>
                <a:spcPts val="0"/>
              </a:spcAft>
              <a:buNone/>
            </a:pPr>
            <a:r>
              <a:rPr lang="cs-CZ" sz="1400" b="1" dirty="0"/>
              <a:t>Centralizace vúdú</a:t>
            </a:r>
          </a:p>
          <a:p>
            <a:pPr marL="0" lvl="0" indent="0">
              <a:lnSpc>
                <a:spcPct val="100000"/>
              </a:lnSpc>
              <a:spcBef>
                <a:spcPts val="0"/>
              </a:spcBef>
              <a:spcAft>
                <a:spcPts val="0"/>
              </a:spcAft>
              <a:buNone/>
            </a:pPr>
            <a:r>
              <a:rPr lang="cs-CZ" sz="1400" dirty="0"/>
              <a:t>1990s </a:t>
            </a:r>
            <a:r>
              <a:rPr lang="cs-CZ" sz="1400" i="1" dirty="0" err="1"/>
              <a:t>Commission</a:t>
            </a:r>
            <a:r>
              <a:rPr lang="cs-CZ" sz="1400" i="1" dirty="0"/>
              <a:t> </a:t>
            </a:r>
            <a:r>
              <a:rPr lang="cs-CZ" sz="1400" i="1" dirty="0" err="1"/>
              <a:t>Nationale</a:t>
            </a:r>
            <a:r>
              <a:rPr lang="cs-CZ" sz="1400" i="1" dirty="0"/>
              <a:t> </a:t>
            </a:r>
            <a:r>
              <a:rPr lang="cs-CZ" sz="1400" i="1" dirty="0" err="1"/>
              <a:t>pour</a:t>
            </a:r>
            <a:r>
              <a:rPr lang="cs-CZ" sz="1400" i="1" dirty="0"/>
              <a:t> la </a:t>
            </a:r>
            <a:r>
              <a:rPr lang="cs-CZ" sz="1400" i="1" dirty="0" err="1"/>
              <a:t>Structuration</a:t>
            </a:r>
            <a:r>
              <a:rPr lang="cs-CZ" sz="1400" i="1" dirty="0"/>
              <a:t> de Vodou </a:t>
            </a:r>
            <a:r>
              <a:rPr lang="cs-CZ" sz="1400" dirty="0"/>
              <a:t>(CONAVO)</a:t>
            </a:r>
          </a:p>
          <a:p>
            <a:pPr marL="0" lvl="0" indent="0">
              <a:lnSpc>
                <a:spcPct val="100000"/>
              </a:lnSpc>
              <a:spcBef>
                <a:spcPts val="0"/>
              </a:spcBef>
              <a:spcAft>
                <a:spcPts val="0"/>
              </a:spcAft>
              <a:buNone/>
            </a:pPr>
            <a:r>
              <a:rPr lang="cs-CZ" sz="1400" dirty="0"/>
              <a:t>2005 </a:t>
            </a:r>
            <a:r>
              <a:rPr lang="cs-CZ" sz="1400" i="1" dirty="0" err="1"/>
              <a:t>Konfederasyon</a:t>
            </a:r>
            <a:r>
              <a:rPr lang="cs-CZ" sz="1400" i="1" dirty="0"/>
              <a:t> </a:t>
            </a:r>
            <a:r>
              <a:rPr lang="cs-CZ" sz="1400" i="1" dirty="0" err="1"/>
              <a:t>Nasyonal</a:t>
            </a:r>
            <a:r>
              <a:rPr lang="cs-CZ" sz="1400" i="1" dirty="0"/>
              <a:t> Vodou </a:t>
            </a:r>
            <a:r>
              <a:rPr lang="cs-CZ" sz="1400" i="1" dirty="0" err="1"/>
              <a:t>Ayisyen</a:t>
            </a:r>
            <a:r>
              <a:rPr lang="cs-CZ" sz="1400" i="1" dirty="0"/>
              <a:t>, KNVA </a:t>
            </a:r>
            <a:r>
              <a:rPr lang="cs-CZ" sz="1400" dirty="0"/>
              <a:t>(Max </a:t>
            </a:r>
            <a:r>
              <a:rPr lang="cs-CZ" sz="1400" dirty="0" err="1"/>
              <a:t>Beauvoir</a:t>
            </a:r>
            <a:r>
              <a:rPr lang="cs-CZ" sz="1400" dirty="0"/>
              <a:t> ) </a:t>
            </a:r>
            <a:r>
              <a:rPr lang="cs-CZ" sz="1400" u="sng" dirty="0">
                <a:hlinkClick r:id="rId3"/>
              </a:rPr>
              <a:t>http://www.vodou.org/</a:t>
            </a:r>
            <a:endParaRPr lang="cs-CZ" sz="1400" u="sng" dirty="0"/>
          </a:p>
          <a:p>
            <a:pPr marL="0" lvl="0" indent="0">
              <a:lnSpc>
                <a:spcPct val="100000"/>
              </a:lnSpc>
              <a:spcBef>
                <a:spcPts val="0"/>
              </a:spcBef>
              <a:spcAft>
                <a:spcPts val="0"/>
              </a:spcAft>
              <a:buNone/>
            </a:pPr>
            <a:r>
              <a:rPr lang="cs-CZ" sz="1400" dirty="0"/>
              <a:t>2008 </a:t>
            </a:r>
            <a:r>
              <a:rPr lang="cs-CZ" sz="1400" i="1" dirty="0"/>
              <a:t>KNVA </a:t>
            </a:r>
            <a:r>
              <a:rPr lang="cs-CZ" sz="1400" dirty="0"/>
              <a:t>zvolila za duchovního vůdce haitského vúdú – </a:t>
            </a:r>
            <a:r>
              <a:rPr lang="cs-CZ" sz="1400" i="1" dirty="0" err="1"/>
              <a:t>ati</a:t>
            </a:r>
            <a:r>
              <a:rPr lang="cs-CZ" sz="1400" i="1" dirty="0"/>
              <a:t> </a:t>
            </a:r>
            <a:r>
              <a:rPr lang="cs-CZ" sz="1400" dirty="0"/>
              <a:t>– Maxe </a:t>
            </a:r>
            <a:r>
              <a:rPr lang="cs-CZ" sz="1400" dirty="0" err="1"/>
              <a:t>Beauvoira</a:t>
            </a:r>
            <a:r>
              <a:rPr lang="cs-CZ" sz="1400" dirty="0"/>
              <a:t>.</a:t>
            </a:r>
          </a:p>
          <a:p>
            <a:pPr marL="0" indent="0">
              <a:lnSpc>
                <a:spcPct val="100000"/>
              </a:lnSpc>
              <a:spcBef>
                <a:spcPts val="0"/>
              </a:spcBef>
              <a:spcAft>
                <a:spcPts val="0"/>
              </a:spcAft>
              <a:buNone/>
            </a:pPr>
            <a:endParaRPr lang="cs-CZ" sz="1400" b="1" dirty="0"/>
          </a:p>
          <a:p>
            <a:pPr marL="0" indent="0">
              <a:lnSpc>
                <a:spcPct val="100000"/>
              </a:lnSpc>
              <a:spcBef>
                <a:spcPts val="0"/>
              </a:spcBef>
              <a:spcAft>
                <a:spcPts val="0"/>
              </a:spcAft>
              <a:buNone/>
            </a:pPr>
            <a:r>
              <a:rPr lang="cs-CZ" sz="1400" b="1" dirty="0"/>
              <a:t>Max </a:t>
            </a:r>
            <a:r>
              <a:rPr lang="cs-CZ" sz="1400" b="1" dirty="0" err="1"/>
              <a:t>Gesner</a:t>
            </a:r>
            <a:r>
              <a:rPr lang="cs-CZ" sz="1400" b="1" dirty="0"/>
              <a:t> </a:t>
            </a:r>
            <a:r>
              <a:rPr lang="cs-CZ" sz="1400" b="1" dirty="0" err="1"/>
              <a:t>Beauvoir</a:t>
            </a:r>
            <a:r>
              <a:rPr lang="cs-CZ" sz="1400" b="1" dirty="0"/>
              <a:t> </a:t>
            </a:r>
            <a:r>
              <a:rPr lang="cs-CZ" sz="1400" dirty="0"/>
              <a:t>(25. 8. 1936 – 12. 9. 2015) </a:t>
            </a:r>
          </a:p>
          <a:p>
            <a:pPr marL="0" lvl="0" indent="0">
              <a:lnSpc>
                <a:spcPct val="100000"/>
              </a:lnSpc>
              <a:spcBef>
                <a:spcPts val="0"/>
              </a:spcBef>
              <a:spcAft>
                <a:spcPts val="0"/>
              </a:spcAft>
              <a:buNone/>
            </a:pPr>
            <a:endParaRPr lang="cs-CZ" sz="1400" dirty="0"/>
          </a:p>
          <a:p>
            <a:pPr marL="0" lvl="0" indent="0">
              <a:lnSpc>
                <a:spcPct val="100000"/>
              </a:lnSpc>
              <a:spcBef>
                <a:spcPts val="0"/>
              </a:spcBef>
              <a:spcAft>
                <a:spcPts val="0"/>
              </a:spcAft>
              <a:buNone/>
            </a:pPr>
            <a:endParaRPr lang="cs-CZ" sz="1400" dirty="0"/>
          </a:p>
        </p:txBody>
      </p:sp>
      <p:pic>
        <p:nvPicPr>
          <p:cNvPr id="4" name="Zástupný symbol pro obsah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963" y="3467099"/>
            <a:ext cx="2634137" cy="2177553"/>
          </a:xfrm>
          <a:prstGeom prst="rect">
            <a:avLst/>
          </a:prstGeom>
          <a:noFill/>
          <a:ln>
            <a:noFill/>
          </a:ln>
        </p:spPr>
      </p:pic>
      <p:pic>
        <p:nvPicPr>
          <p:cNvPr id="5" name="Picture 4"/>
          <p:cNvPicPr>
            <a:picLocks noChangeAspect="1"/>
          </p:cNvPicPr>
          <p:nvPr/>
        </p:nvPicPr>
        <p:blipFill>
          <a:blip r:embed="rId5"/>
          <a:stretch>
            <a:fillRect/>
          </a:stretch>
        </p:blipFill>
        <p:spPr>
          <a:xfrm>
            <a:off x="4114799" y="3438481"/>
            <a:ext cx="2616201" cy="2205084"/>
          </a:xfrm>
          <a:prstGeom prst="rect">
            <a:avLst/>
          </a:prstGeom>
        </p:spPr>
      </p:pic>
      <p:pic>
        <p:nvPicPr>
          <p:cNvPr id="6" name="Picture 5"/>
          <p:cNvPicPr>
            <a:picLocks noChangeAspect="1"/>
          </p:cNvPicPr>
          <p:nvPr/>
        </p:nvPicPr>
        <p:blipFill rotWithShape="1">
          <a:blip r:embed="rId6"/>
          <a:srcRect l="14923" t="5929" r="15434"/>
          <a:stretch/>
        </p:blipFill>
        <p:spPr>
          <a:xfrm>
            <a:off x="6883399" y="3484023"/>
            <a:ext cx="2857501" cy="2164801"/>
          </a:xfrm>
          <a:prstGeom prst="rect">
            <a:avLst/>
          </a:prstGeom>
        </p:spPr>
      </p:pic>
    </p:spTree>
    <p:extLst>
      <p:ext uri="{BB962C8B-B14F-4D97-AF65-F5344CB8AC3E}">
        <p14:creationId xmlns:p14="http://schemas.microsoft.com/office/powerpoint/2010/main" val="3633919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261798" y="365760"/>
            <a:ext cx="9692283" cy="507697"/>
          </a:xfrm>
        </p:spPr>
        <p:txBody>
          <a:bodyPr/>
          <a:lstStyle/>
          <a:p>
            <a:pPr lvl="0"/>
            <a:r>
              <a:rPr lang="cs-CZ" sz="2000" b="1" dirty="0"/>
              <a:t>Haitské vúdú – jako náboženství</a:t>
            </a:r>
          </a:p>
        </p:txBody>
      </p:sp>
      <p:sp>
        <p:nvSpPr>
          <p:cNvPr id="3" name="Zástupný symbol pro obsah 2"/>
          <p:cNvSpPr txBox="1">
            <a:spLocks noGrp="1"/>
          </p:cNvSpPr>
          <p:nvPr>
            <p:ph idx="1"/>
          </p:nvPr>
        </p:nvSpPr>
        <p:spPr>
          <a:xfrm>
            <a:off x="1261798" y="927100"/>
            <a:ext cx="8595003" cy="5011467"/>
          </a:xfrm>
        </p:spPr>
        <p:txBody>
          <a:bodyPr>
            <a:noAutofit/>
          </a:bodyPr>
          <a:lstStyle/>
          <a:p>
            <a:pPr marL="0" lvl="0" indent="0">
              <a:lnSpc>
                <a:spcPct val="100000"/>
              </a:lnSpc>
              <a:spcBef>
                <a:spcPts val="0"/>
              </a:spcBef>
              <a:spcAft>
                <a:spcPts val="0"/>
              </a:spcAft>
              <a:buNone/>
            </a:pPr>
            <a:r>
              <a:rPr lang="cs-CZ" sz="1600" dirty="0" err="1">
                <a:latin typeface="+mj-lt"/>
              </a:rPr>
              <a:t>Dahomej</a:t>
            </a:r>
            <a:r>
              <a:rPr lang="cs-CZ" sz="1600" dirty="0">
                <a:latin typeface="+mj-lt"/>
              </a:rPr>
              <a:t>/Benin</a:t>
            </a:r>
            <a:r>
              <a:rPr lang="cs-CZ" sz="1600" i="1" dirty="0">
                <a:latin typeface="+mj-lt"/>
              </a:rPr>
              <a:t>: vodou </a:t>
            </a:r>
            <a:r>
              <a:rPr lang="cs-CZ" sz="1600" dirty="0">
                <a:latin typeface="+mj-lt"/>
              </a:rPr>
              <a:t>(</a:t>
            </a:r>
            <a:r>
              <a:rPr lang="cs-CZ" sz="1600" dirty="0" err="1">
                <a:latin typeface="+mj-lt"/>
              </a:rPr>
              <a:t>fonsky</a:t>
            </a:r>
            <a:r>
              <a:rPr lang="cs-CZ" sz="1600" dirty="0">
                <a:latin typeface="+mj-lt"/>
              </a:rPr>
              <a:t>)</a:t>
            </a:r>
            <a:r>
              <a:rPr lang="cs-CZ" sz="1600" b="1" dirty="0">
                <a:latin typeface="+mj-lt"/>
              </a:rPr>
              <a:t> </a:t>
            </a:r>
            <a:r>
              <a:rPr lang="cs-CZ" sz="1600" dirty="0">
                <a:latin typeface="+mj-lt"/>
              </a:rPr>
              <a:t>1. duch, božstvo, 2. služba </a:t>
            </a:r>
            <a:r>
              <a:rPr lang="cs-CZ" sz="1600" i="1" dirty="0">
                <a:latin typeface="+mj-lt"/>
              </a:rPr>
              <a:t>vodou.</a:t>
            </a:r>
          </a:p>
          <a:p>
            <a:pPr marL="0" lvl="0" indent="0">
              <a:lnSpc>
                <a:spcPct val="100000"/>
              </a:lnSpc>
              <a:spcBef>
                <a:spcPts val="0"/>
              </a:spcBef>
              <a:spcAft>
                <a:spcPts val="0"/>
              </a:spcAft>
              <a:buNone/>
            </a:pPr>
            <a:r>
              <a:rPr lang="cs-CZ" sz="1600" dirty="0">
                <a:latin typeface="+mj-lt"/>
              </a:rPr>
              <a:t>Vedle </a:t>
            </a:r>
            <a:r>
              <a:rPr lang="cs-CZ" sz="1600" dirty="0" err="1">
                <a:latin typeface="+mj-lt"/>
              </a:rPr>
              <a:t>fonských</a:t>
            </a:r>
            <a:r>
              <a:rPr lang="cs-CZ" sz="1600" dirty="0">
                <a:latin typeface="+mj-lt"/>
              </a:rPr>
              <a:t> vlivů také </a:t>
            </a:r>
            <a:r>
              <a:rPr lang="cs-CZ" sz="1600" dirty="0" err="1">
                <a:latin typeface="+mj-lt"/>
              </a:rPr>
              <a:t>jorubské</a:t>
            </a:r>
            <a:r>
              <a:rPr lang="cs-CZ" sz="1600" dirty="0">
                <a:latin typeface="+mj-lt"/>
              </a:rPr>
              <a:t>, bantuské… křesťanské, spiritismus...</a:t>
            </a:r>
          </a:p>
          <a:p>
            <a:pPr marL="0" indent="0">
              <a:lnSpc>
                <a:spcPct val="100000"/>
              </a:lnSpc>
              <a:spcBef>
                <a:spcPts val="0"/>
              </a:spcBef>
              <a:spcAft>
                <a:spcPts val="0"/>
              </a:spcAft>
              <a:buNone/>
            </a:pPr>
            <a:endParaRPr lang="de-DE" sz="1600" b="1" dirty="0">
              <a:latin typeface="+mj-lt"/>
            </a:endParaRPr>
          </a:p>
          <a:p>
            <a:pPr marL="0" indent="0">
              <a:lnSpc>
                <a:spcPct val="100000"/>
              </a:lnSpc>
              <a:spcBef>
                <a:spcPts val="0"/>
              </a:spcBef>
              <a:spcAft>
                <a:spcPts val="0"/>
              </a:spcAft>
              <a:buNone/>
            </a:pPr>
            <a:r>
              <a:rPr lang="de-DE" sz="1600" b="1" dirty="0" err="1">
                <a:latin typeface="+mj-lt"/>
              </a:rPr>
              <a:t>Bondye</a:t>
            </a:r>
            <a:r>
              <a:rPr lang="de-DE" sz="1600" b="1" dirty="0">
                <a:latin typeface="+mj-lt"/>
              </a:rPr>
              <a:t> - </a:t>
            </a:r>
            <a:r>
              <a:rPr lang="de-DE" sz="1600" b="1" dirty="0" err="1">
                <a:latin typeface="+mj-lt"/>
              </a:rPr>
              <a:t>loa</a:t>
            </a:r>
            <a:r>
              <a:rPr lang="de-DE" sz="1600" b="1" dirty="0">
                <a:latin typeface="+mj-lt"/>
              </a:rPr>
              <a:t> </a:t>
            </a:r>
            <a:r>
              <a:rPr lang="cs-CZ" sz="1600" dirty="0">
                <a:latin typeface="+mj-lt"/>
              </a:rPr>
              <a:t>(</a:t>
            </a:r>
            <a:r>
              <a:rPr lang="cs-CZ" sz="1600" i="1" dirty="0">
                <a:latin typeface="+mj-lt"/>
              </a:rPr>
              <a:t>miste</a:t>
            </a:r>
            <a:r>
              <a:rPr lang="cs-CZ" sz="1600" dirty="0">
                <a:latin typeface="+mj-lt"/>
              </a:rPr>
              <a:t>, </a:t>
            </a:r>
            <a:r>
              <a:rPr lang="cs-CZ" sz="1600" i="1" dirty="0" err="1">
                <a:latin typeface="+mj-lt"/>
              </a:rPr>
              <a:t>saintes</a:t>
            </a:r>
            <a:r>
              <a:rPr lang="cs-CZ" sz="1600" dirty="0">
                <a:latin typeface="+mj-lt"/>
              </a:rPr>
              <a:t>) – </a:t>
            </a:r>
            <a:r>
              <a:rPr lang="de-DE" sz="1600" b="1" dirty="0" err="1">
                <a:latin typeface="+mj-lt"/>
              </a:rPr>
              <a:t>předci</a:t>
            </a:r>
            <a:endParaRPr lang="de-DE" sz="1600" b="1" dirty="0">
              <a:latin typeface="+mj-lt"/>
            </a:endParaRPr>
          </a:p>
          <a:p>
            <a:pPr marL="0" indent="0">
              <a:lnSpc>
                <a:spcPct val="100000"/>
              </a:lnSpc>
              <a:spcBef>
                <a:spcPts val="0"/>
              </a:spcBef>
              <a:spcAft>
                <a:spcPts val="0"/>
              </a:spcAft>
              <a:buNone/>
            </a:pPr>
            <a:endParaRPr lang="de-DE" sz="1600" b="1" dirty="0">
              <a:latin typeface="+mj-lt"/>
            </a:endParaRPr>
          </a:p>
          <a:p>
            <a:pPr marL="0" indent="0">
              <a:lnSpc>
                <a:spcPct val="100000"/>
              </a:lnSpc>
              <a:spcBef>
                <a:spcPts val="0"/>
              </a:spcBef>
              <a:spcAft>
                <a:spcPts val="0"/>
              </a:spcAft>
              <a:buNone/>
            </a:pPr>
            <a:r>
              <a:rPr lang="cs-CZ" sz="1600" b="1" dirty="0">
                <a:latin typeface="+mj-lt"/>
              </a:rPr>
              <a:t>Vúdú </a:t>
            </a:r>
            <a:r>
              <a:rPr lang="cs-CZ" sz="1600" dirty="0">
                <a:latin typeface="+mj-lt"/>
              </a:rPr>
              <a:t>(</a:t>
            </a:r>
            <a:r>
              <a:rPr lang="cs-CZ" sz="1600" i="1" dirty="0">
                <a:latin typeface="+mj-lt"/>
              </a:rPr>
              <a:t>vodou</a:t>
            </a:r>
            <a:r>
              <a:rPr lang="cs-CZ" sz="1600" dirty="0">
                <a:latin typeface="+mj-lt"/>
              </a:rPr>
              <a:t>)</a:t>
            </a:r>
            <a:r>
              <a:rPr lang="cs-CZ" sz="1600" b="1" i="1" dirty="0">
                <a:latin typeface="+mj-lt"/>
              </a:rPr>
              <a:t> = </a:t>
            </a:r>
            <a:r>
              <a:rPr lang="cs-CZ" sz="1600" b="1" dirty="0">
                <a:latin typeface="+mj-lt"/>
              </a:rPr>
              <a:t>služba </a:t>
            </a:r>
            <a:r>
              <a:rPr lang="cs-CZ" sz="1600" b="1" dirty="0" err="1">
                <a:latin typeface="+mj-lt"/>
              </a:rPr>
              <a:t>loa</a:t>
            </a:r>
            <a:r>
              <a:rPr lang="cs-CZ" sz="1600" b="1" dirty="0">
                <a:latin typeface="+mj-lt"/>
              </a:rPr>
              <a:t> </a:t>
            </a:r>
            <a:r>
              <a:rPr lang="cs-CZ" sz="1600" dirty="0">
                <a:latin typeface="+mj-lt"/>
              </a:rPr>
              <a:t>(reciprocita)</a:t>
            </a:r>
          </a:p>
          <a:p>
            <a:pPr marL="0" indent="0">
              <a:lnSpc>
                <a:spcPct val="100000"/>
              </a:lnSpc>
              <a:spcBef>
                <a:spcPts val="0"/>
              </a:spcBef>
              <a:spcAft>
                <a:spcPts val="0"/>
              </a:spcAft>
              <a:buNone/>
            </a:pPr>
            <a:r>
              <a:rPr lang="cs-CZ" sz="1600" dirty="0">
                <a:latin typeface="+mj-lt"/>
              </a:rPr>
              <a:t>- </a:t>
            </a:r>
            <a:r>
              <a:rPr lang="cs-CZ" sz="1600" dirty="0" err="1">
                <a:latin typeface="+mj-lt"/>
              </a:rPr>
              <a:t>Loa</a:t>
            </a:r>
            <a:r>
              <a:rPr lang="cs-CZ" sz="1600" dirty="0">
                <a:latin typeface="+mj-lt"/>
              </a:rPr>
              <a:t> potřebují: 	vyživovat (</a:t>
            </a:r>
            <a:r>
              <a:rPr lang="cs-CZ" sz="1600" b="1" i="1" dirty="0" err="1">
                <a:latin typeface="+mj-lt"/>
              </a:rPr>
              <a:t>manje</a:t>
            </a:r>
            <a:r>
              <a:rPr lang="cs-CZ" sz="1600" dirty="0">
                <a:latin typeface="+mj-lt"/>
              </a:rPr>
              <a:t>) oběťmi a obřady. </a:t>
            </a:r>
          </a:p>
          <a:p>
            <a:pPr marL="0" indent="0">
              <a:lnSpc>
                <a:spcPct val="100000"/>
              </a:lnSpc>
              <a:spcBef>
                <a:spcPts val="0"/>
              </a:spcBef>
              <a:spcAft>
                <a:spcPts val="0"/>
              </a:spcAft>
              <a:buNone/>
            </a:pPr>
            <a:r>
              <a:rPr lang="cs-CZ" sz="1600" dirty="0">
                <a:latin typeface="+mj-lt"/>
              </a:rPr>
              <a:t>- Lidé</a:t>
            </a:r>
            <a:r>
              <a:rPr lang="cs-CZ" sz="1600" i="1" dirty="0">
                <a:latin typeface="+mj-lt"/>
              </a:rPr>
              <a:t> </a:t>
            </a:r>
            <a:r>
              <a:rPr lang="cs-CZ" sz="1600" dirty="0">
                <a:latin typeface="+mj-lt"/>
              </a:rPr>
              <a:t>potřebují:	radu, posilu, léčení...</a:t>
            </a:r>
          </a:p>
          <a:p>
            <a:pPr marL="0" lvl="0" indent="0">
              <a:lnSpc>
                <a:spcPct val="100000"/>
              </a:lnSpc>
              <a:spcBef>
                <a:spcPts val="0"/>
              </a:spcBef>
              <a:spcAft>
                <a:spcPts val="0"/>
              </a:spcAft>
              <a:buNone/>
            </a:pPr>
            <a:endParaRPr lang="cs-CZ" sz="1600" dirty="0">
              <a:latin typeface="+mj-lt"/>
            </a:endParaRPr>
          </a:p>
          <a:p>
            <a:pPr marL="0" lvl="0" indent="0">
              <a:lnSpc>
                <a:spcPct val="100000"/>
              </a:lnSpc>
              <a:spcBef>
                <a:spcPts val="0"/>
              </a:spcBef>
              <a:spcAft>
                <a:spcPts val="0"/>
              </a:spcAft>
              <a:buNone/>
            </a:pPr>
            <a:r>
              <a:rPr lang="cs-CZ" sz="1600" dirty="0">
                <a:latin typeface="+mj-lt"/>
              </a:rPr>
              <a:t>Zajistit harmonii člověka s jeho vlastní podstatou i světem kolem.</a:t>
            </a:r>
          </a:p>
          <a:p>
            <a:pPr marL="0" indent="0">
              <a:lnSpc>
                <a:spcPct val="100000"/>
              </a:lnSpc>
              <a:spcBef>
                <a:spcPts val="0"/>
              </a:spcBef>
              <a:spcAft>
                <a:spcPts val="0"/>
              </a:spcAft>
              <a:buNone/>
            </a:pPr>
            <a:endParaRPr lang="cs-CZ" sz="1600" dirty="0">
              <a:latin typeface="+mj-lt"/>
            </a:endParaRPr>
          </a:p>
          <a:p>
            <a:pPr marL="0" indent="0">
              <a:lnSpc>
                <a:spcPct val="100000"/>
              </a:lnSpc>
              <a:spcBef>
                <a:spcPts val="0"/>
              </a:spcBef>
              <a:spcAft>
                <a:spcPts val="0"/>
              </a:spcAft>
              <a:buNone/>
            </a:pPr>
            <a:r>
              <a:rPr lang="cs-CZ" sz="1600" b="1" dirty="0">
                <a:latin typeface="+mj-lt"/>
              </a:rPr>
              <a:t>Rytmy, písně, tance, obětiny, oltáře</a:t>
            </a:r>
            <a:r>
              <a:rPr lang="cs-CZ" sz="1600" dirty="0">
                <a:latin typeface="+mj-lt"/>
              </a:rPr>
              <a:t>…</a:t>
            </a:r>
          </a:p>
          <a:p>
            <a:pPr marL="0" indent="0">
              <a:lnSpc>
                <a:spcPct val="100000"/>
              </a:lnSpc>
              <a:spcBef>
                <a:spcPts val="0"/>
              </a:spcBef>
              <a:spcAft>
                <a:spcPts val="0"/>
              </a:spcAft>
              <a:buNone/>
            </a:pPr>
            <a:endParaRPr lang="cs-CZ" sz="1600" dirty="0">
              <a:latin typeface="+mj-lt"/>
            </a:endParaRPr>
          </a:p>
          <a:p>
            <a:pPr marL="0" indent="0">
              <a:lnSpc>
                <a:spcPct val="100000"/>
              </a:lnSpc>
              <a:spcBef>
                <a:spcPts val="0"/>
              </a:spcBef>
              <a:spcAft>
                <a:spcPts val="0"/>
              </a:spcAft>
              <a:buNone/>
            </a:pPr>
            <a:r>
              <a:rPr lang="cs-CZ" sz="1600" b="1" i="1" dirty="0">
                <a:latin typeface="+mj-lt"/>
              </a:rPr>
              <a:t>Mambo/</a:t>
            </a:r>
            <a:r>
              <a:rPr lang="cs-CZ" sz="1600" b="1" i="1" dirty="0" err="1">
                <a:latin typeface="+mj-lt"/>
              </a:rPr>
              <a:t>oungan</a:t>
            </a:r>
            <a:r>
              <a:rPr lang="cs-CZ" sz="1600" b="1" i="1" dirty="0">
                <a:latin typeface="+mj-lt"/>
              </a:rPr>
              <a:t> </a:t>
            </a:r>
            <a:r>
              <a:rPr lang="cs-CZ" sz="1600" dirty="0">
                <a:latin typeface="+mj-lt"/>
              </a:rPr>
              <a:t>kněžka/kněz, duchovní matka/otec společenství (</a:t>
            </a:r>
            <a:r>
              <a:rPr lang="cs-CZ" sz="1600" i="1" dirty="0">
                <a:latin typeface="+mj-lt"/>
              </a:rPr>
              <a:t>mama/</a:t>
            </a:r>
            <a:r>
              <a:rPr lang="cs-CZ" sz="1600" i="1" dirty="0" err="1">
                <a:latin typeface="+mj-lt"/>
              </a:rPr>
              <a:t>papa</a:t>
            </a:r>
            <a:r>
              <a:rPr lang="cs-CZ" sz="1600" i="1" dirty="0">
                <a:latin typeface="+mj-lt"/>
              </a:rPr>
              <a:t> </a:t>
            </a:r>
            <a:r>
              <a:rPr lang="cs-CZ" sz="1600" i="1" dirty="0" err="1">
                <a:latin typeface="+mj-lt"/>
              </a:rPr>
              <a:t>loa</a:t>
            </a:r>
            <a:r>
              <a:rPr lang="cs-CZ" sz="1600" dirty="0">
                <a:latin typeface="+mj-lt"/>
              </a:rPr>
              <a:t>)</a:t>
            </a:r>
            <a:endParaRPr lang="cs-CZ" sz="1600" i="1" dirty="0">
              <a:latin typeface="+mj-lt"/>
            </a:endParaRPr>
          </a:p>
          <a:p>
            <a:pPr marL="0" indent="0">
              <a:lnSpc>
                <a:spcPct val="100000"/>
              </a:lnSpc>
              <a:spcBef>
                <a:spcPts val="0"/>
              </a:spcBef>
              <a:spcAft>
                <a:spcPts val="0"/>
              </a:spcAft>
              <a:buNone/>
            </a:pPr>
            <a:r>
              <a:rPr lang="cs-CZ" sz="1600" b="1" i="1" dirty="0" err="1">
                <a:latin typeface="+mj-lt"/>
              </a:rPr>
              <a:t>Ounsi</a:t>
            </a:r>
            <a:r>
              <a:rPr lang="cs-CZ" sz="1600" dirty="0">
                <a:latin typeface="+mj-lt"/>
              </a:rPr>
              <a:t>, zasvěcený člen společenství, při obřadech manifestuje </a:t>
            </a:r>
            <a:r>
              <a:rPr lang="cs-CZ" sz="1600" dirty="0" err="1">
                <a:latin typeface="+mj-lt"/>
              </a:rPr>
              <a:t>loa</a:t>
            </a:r>
            <a:endParaRPr lang="cs-CZ" sz="1600" dirty="0">
              <a:latin typeface="+mj-lt"/>
            </a:endParaRPr>
          </a:p>
          <a:p>
            <a:pPr marL="0" indent="0">
              <a:lnSpc>
                <a:spcPct val="100000"/>
              </a:lnSpc>
              <a:spcBef>
                <a:spcPts val="0"/>
              </a:spcBef>
              <a:spcAft>
                <a:spcPts val="0"/>
              </a:spcAft>
              <a:buNone/>
            </a:pPr>
            <a:endParaRPr lang="cs-CZ" sz="1600" dirty="0">
              <a:latin typeface="+mj-lt"/>
            </a:endParaRPr>
          </a:p>
          <a:p>
            <a:pPr marL="0" indent="0">
              <a:lnSpc>
                <a:spcPct val="100000"/>
              </a:lnSpc>
              <a:spcBef>
                <a:spcPts val="0"/>
              </a:spcBef>
              <a:spcAft>
                <a:spcPts val="0"/>
              </a:spcAft>
              <a:buNone/>
            </a:pPr>
            <a:r>
              <a:rPr lang="cs-CZ" sz="1600" dirty="0">
                <a:latin typeface="+mj-lt"/>
              </a:rPr>
              <a:t>X </a:t>
            </a:r>
            <a:r>
              <a:rPr lang="cs-CZ" sz="1600" b="1" i="1" dirty="0" err="1">
                <a:latin typeface="+mj-lt"/>
              </a:rPr>
              <a:t>Bòkò</a:t>
            </a:r>
            <a:r>
              <a:rPr lang="cs-CZ" sz="1600" b="1" i="1" dirty="0">
                <a:latin typeface="+mj-lt"/>
              </a:rPr>
              <a:t> </a:t>
            </a:r>
            <a:r>
              <a:rPr lang="cs-CZ" sz="1600" i="1" dirty="0">
                <a:latin typeface="+mj-lt"/>
              </a:rPr>
              <a:t>(</a:t>
            </a:r>
            <a:r>
              <a:rPr lang="cs-CZ" sz="1600" i="1" dirty="0" err="1">
                <a:latin typeface="+mj-lt"/>
              </a:rPr>
              <a:t>bokor</a:t>
            </a:r>
            <a:r>
              <a:rPr lang="cs-CZ" sz="1600" dirty="0">
                <a:latin typeface="+mj-lt"/>
              </a:rPr>
              <a:t>),</a:t>
            </a:r>
            <a:r>
              <a:rPr lang="cs-CZ" sz="1600" i="1" dirty="0">
                <a:latin typeface="+mj-lt"/>
              </a:rPr>
              <a:t> </a:t>
            </a:r>
            <a:r>
              <a:rPr lang="cs-CZ" sz="1600" dirty="0">
                <a:latin typeface="+mj-lt"/>
              </a:rPr>
              <a:t>čaroděj.</a:t>
            </a:r>
          </a:p>
          <a:p>
            <a:pPr marL="0" indent="0">
              <a:lnSpc>
                <a:spcPct val="100000"/>
              </a:lnSpc>
              <a:spcBef>
                <a:spcPts val="0"/>
              </a:spcBef>
              <a:spcAft>
                <a:spcPts val="0"/>
              </a:spcAft>
              <a:buNone/>
            </a:pPr>
            <a:endParaRPr lang="cs-CZ" sz="1600" i="1" dirty="0">
              <a:latin typeface="+mj-lt"/>
            </a:endParaRPr>
          </a:p>
          <a:p>
            <a:pPr marL="0" indent="0">
              <a:lnSpc>
                <a:spcPct val="100000"/>
              </a:lnSpc>
              <a:spcBef>
                <a:spcPts val="0"/>
              </a:spcBef>
              <a:spcAft>
                <a:spcPts val="0"/>
              </a:spcAft>
              <a:buNone/>
            </a:pPr>
            <a:r>
              <a:rPr lang="cs-CZ" sz="1600" i="1" dirty="0" err="1"/>
              <a:t>Oumf</a:t>
            </a:r>
            <a:r>
              <a:rPr lang="cs-CZ" sz="1600" i="1" dirty="0" err="1">
                <a:cs typeface="Times New Roman" pitchFamily="18"/>
              </a:rPr>
              <a:t>ò</a:t>
            </a:r>
            <a:r>
              <a:rPr lang="cs-CZ" sz="1600" dirty="0"/>
              <a:t>, 1. společenství; 2. místo setkávání a obřadů (dům mambo/</a:t>
            </a:r>
            <a:r>
              <a:rPr lang="cs-CZ" sz="1600" dirty="0" err="1"/>
              <a:t>houngana</a:t>
            </a:r>
            <a:r>
              <a:rPr lang="cs-CZ" sz="1600" dirty="0"/>
              <a:t>) – </a:t>
            </a:r>
            <a:r>
              <a:rPr lang="de-DE" sz="1600" dirty="0" err="1">
                <a:latin typeface="+mj-lt"/>
              </a:rPr>
              <a:t>autonomní</a:t>
            </a:r>
            <a:r>
              <a:rPr lang="de-DE" sz="1600" dirty="0">
                <a:latin typeface="+mj-lt"/>
              </a:rPr>
              <a:t>. </a:t>
            </a:r>
          </a:p>
          <a:p>
            <a:pPr marL="0" indent="0">
              <a:lnSpc>
                <a:spcPct val="100000"/>
              </a:lnSpc>
              <a:spcBef>
                <a:spcPts val="0"/>
              </a:spcBef>
              <a:spcAft>
                <a:spcPts val="0"/>
              </a:spcAft>
              <a:buNone/>
            </a:pPr>
            <a:r>
              <a:rPr lang="cs-CZ" sz="1600" b="1" dirty="0">
                <a:latin typeface="+mj-lt"/>
              </a:rPr>
              <a:t>Obřady </a:t>
            </a:r>
            <a:r>
              <a:rPr lang="cs-CZ" sz="1600" dirty="0">
                <a:latin typeface="+mj-lt"/>
              </a:rPr>
              <a:t>složité na přípravu a nákladné, konají se několikrát do roka. Nejčastěji </a:t>
            </a:r>
            <a:r>
              <a:rPr lang="cs-CZ" sz="1600" b="1" dirty="0">
                <a:latin typeface="+mj-lt"/>
              </a:rPr>
              <a:t>léčení.</a:t>
            </a:r>
          </a:p>
        </p:txBody>
      </p:sp>
    </p:spTree>
    <p:extLst>
      <p:ext uri="{BB962C8B-B14F-4D97-AF65-F5344CB8AC3E}">
        <p14:creationId xmlns:p14="http://schemas.microsoft.com/office/powerpoint/2010/main" val="248060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261800" y="365760"/>
            <a:ext cx="9691919" cy="384867"/>
          </a:xfrm>
        </p:spPr>
        <p:txBody>
          <a:bodyPr/>
          <a:lstStyle/>
          <a:p>
            <a:pPr lvl="0"/>
            <a:r>
              <a:rPr lang="cs-CZ" sz="2000" b="1" i="1" dirty="0" err="1"/>
              <a:t>Loa</a:t>
            </a:r>
            <a:endParaRPr lang="cs-CZ" sz="2000" b="1" i="1" dirty="0"/>
          </a:p>
        </p:txBody>
      </p:sp>
      <p:sp>
        <p:nvSpPr>
          <p:cNvPr id="3" name="Zástupný symbol pro obsah 2"/>
          <p:cNvSpPr txBox="1">
            <a:spLocks noGrp="1"/>
          </p:cNvSpPr>
          <p:nvPr>
            <p:ph sz="half" idx="1"/>
          </p:nvPr>
        </p:nvSpPr>
        <p:spPr>
          <a:xfrm>
            <a:off x="1262063" y="774479"/>
            <a:ext cx="5149481" cy="5405660"/>
          </a:xfrm>
        </p:spPr>
        <p:txBody>
          <a:bodyPr>
            <a:noAutofit/>
          </a:bodyPr>
          <a:lstStyle/>
          <a:p>
            <a:pPr>
              <a:lnSpc>
                <a:spcPct val="120000"/>
              </a:lnSpc>
              <a:spcBef>
                <a:spcPts val="0"/>
              </a:spcBef>
              <a:spcAft>
                <a:spcPts val="0"/>
              </a:spcAft>
              <a:buNone/>
            </a:pPr>
            <a:r>
              <a:rPr lang="cs-CZ" sz="1600" b="1" i="1" dirty="0" err="1"/>
              <a:t>Loa</a:t>
            </a:r>
            <a:r>
              <a:rPr lang="cs-CZ" sz="1600" i="1" dirty="0"/>
              <a:t>, Les </a:t>
            </a:r>
            <a:r>
              <a:rPr lang="cs-CZ" sz="1600" i="1" dirty="0" err="1"/>
              <a:t>Mystère</a:t>
            </a:r>
            <a:r>
              <a:rPr lang="cs-CZ" sz="1600" i="1" dirty="0"/>
              <a:t>/miste</a:t>
            </a:r>
            <a:r>
              <a:rPr lang="cs-CZ" sz="1600" dirty="0"/>
              <a:t>, </a:t>
            </a:r>
            <a:r>
              <a:rPr lang="cs-CZ" sz="1600" i="1" dirty="0"/>
              <a:t>Les </a:t>
            </a:r>
            <a:r>
              <a:rPr lang="cs-CZ" sz="1600" i="1" dirty="0" err="1"/>
              <a:t>Invisibles</a:t>
            </a:r>
            <a:r>
              <a:rPr lang="cs-CZ" sz="1600" i="1" dirty="0"/>
              <a:t>,</a:t>
            </a:r>
            <a:r>
              <a:rPr lang="cs-CZ" sz="1600" dirty="0"/>
              <a:t> </a:t>
            </a:r>
            <a:r>
              <a:rPr lang="cs-CZ" sz="1600" i="1" dirty="0" err="1"/>
              <a:t>Saintes</a:t>
            </a:r>
            <a:r>
              <a:rPr lang="cs-CZ" sz="1600" dirty="0"/>
              <a:t>.</a:t>
            </a:r>
          </a:p>
          <a:p>
            <a:pPr>
              <a:lnSpc>
                <a:spcPct val="120000"/>
              </a:lnSpc>
              <a:spcBef>
                <a:spcPts val="0"/>
              </a:spcBef>
              <a:spcAft>
                <a:spcPts val="0"/>
              </a:spcAft>
              <a:buNone/>
            </a:pPr>
            <a:r>
              <a:rPr lang="cs-CZ" sz="1600" b="1" i="1" dirty="0" err="1"/>
              <a:t>Ginen</a:t>
            </a:r>
            <a:r>
              <a:rPr lang="cs-CZ" sz="1600" dirty="0"/>
              <a:t>, pod kosmickými vodami (Afrika), </a:t>
            </a:r>
            <a:r>
              <a:rPr lang="cs-CZ" sz="1600" i="1" dirty="0" err="1"/>
              <a:t>loa</a:t>
            </a:r>
            <a:r>
              <a:rPr lang="cs-CZ" sz="1600" i="1" dirty="0"/>
              <a:t> </a:t>
            </a:r>
            <a:r>
              <a:rPr lang="cs-CZ" sz="1600" dirty="0"/>
              <a:t>a předci</a:t>
            </a:r>
          </a:p>
          <a:p>
            <a:pPr>
              <a:lnSpc>
                <a:spcPct val="120000"/>
              </a:lnSpc>
              <a:spcBef>
                <a:spcPts val="0"/>
              </a:spcBef>
              <a:spcAft>
                <a:spcPts val="0"/>
              </a:spcAft>
              <a:buNone/>
            </a:pPr>
            <a:endParaRPr lang="cs-CZ" sz="1600" dirty="0"/>
          </a:p>
          <a:p>
            <a:pPr>
              <a:lnSpc>
                <a:spcPct val="120000"/>
              </a:lnSpc>
              <a:spcBef>
                <a:spcPts val="0"/>
              </a:spcBef>
              <a:spcAft>
                <a:spcPts val="600"/>
              </a:spcAft>
              <a:buNone/>
            </a:pPr>
            <a:r>
              <a:rPr lang="cs-CZ" sz="1600" dirty="0"/>
              <a:t>Duchovní entity spojené s určitými aspekty života a přírody.</a:t>
            </a:r>
          </a:p>
          <a:p>
            <a:pPr marL="285750" indent="-285750">
              <a:lnSpc>
                <a:spcPct val="120000"/>
              </a:lnSpc>
              <a:spcBef>
                <a:spcPts val="0"/>
              </a:spcBef>
              <a:spcAft>
                <a:spcPts val="600"/>
              </a:spcAft>
            </a:pPr>
            <a:r>
              <a:rPr lang="cs-CZ" sz="1600" dirty="0"/>
              <a:t>Specifické fyzické znaky (starý, mladý, muž, žena...)</a:t>
            </a:r>
          </a:p>
          <a:p>
            <a:pPr marL="285750" indent="-285750">
              <a:lnSpc>
                <a:spcPct val="120000"/>
              </a:lnSpc>
              <a:spcBef>
                <a:spcPts val="0"/>
              </a:spcBef>
              <a:spcAft>
                <a:spcPts val="600"/>
              </a:spcAft>
            </a:pPr>
            <a:r>
              <a:rPr lang="cs-CZ" sz="1600" dirty="0"/>
              <a:t>Oblíbené pokrmy, nápoje, předměty, barvy.</a:t>
            </a:r>
          </a:p>
          <a:p>
            <a:pPr marL="285750" indent="-285750">
              <a:lnSpc>
                <a:spcPct val="120000"/>
              </a:lnSpc>
              <a:spcBef>
                <a:spcPts val="0"/>
              </a:spcBef>
              <a:spcAft>
                <a:spcPts val="600"/>
              </a:spcAft>
            </a:pPr>
            <a:r>
              <a:rPr lang="cs-CZ" sz="1600" dirty="0"/>
              <a:t>Oblasti moci.</a:t>
            </a:r>
          </a:p>
          <a:p>
            <a:pPr marL="285750" indent="-285750">
              <a:lnSpc>
                <a:spcPct val="120000"/>
              </a:lnSpc>
              <a:spcBef>
                <a:spcPts val="0"/>
              </a:spcBef>
              <a:spcAft>
                <a:spcPts val="600"/>
              </a:spcAft>
            </a:pPr>
            <a:r>
              <a:rPr lang="cs-CZ" sz="1600" dirty="0"/>
              <a:t>Projevy „koně“ při manifestaci.</a:t>
            </a:r>
          </a:p>
          <a:p>
            <a:pPr marL="285750" indent="-285750">
              <a:lnSpc>
                <a:spcPct val="120000"/>
              </a:lnSpc>
              <a:spcBef>
                <a:spcPts val="0"/>
              </a:spcBef>
              <a:spcAft>
                <a:spcPts val="600"/>
              </a:spcAft>
            </a:pPr>
            <a:r>
              <a:rPr lang="cs-CZ" sz="1600" i="1" dirty="0" err="1"/>
              <a:t>Vévé</a:t>
            </a:r>
            <a:r>
              <a:rPr lang="cs-CZ" sz="1600" dirty="0"/>
              <a:t>, rytmy, písně, tance.</a:t>
            </a:r>
          </a:p>
          <a:p>
            <a:pPr lvl="0">
              <a:lnSpc>
                <a:spcPct val="120000"/>
              </a:lnSpc>
              <a:spcBef>
                <a:spcPts val="0"/>
              </a:spcBef>
              <a:spcAft>
                <a:spcPts val="0"/>
              </a:spcAft>
              <a:buNone/>
            </a:pPr>
            <a:endParaRPr lang="cs-CZ" sz="1600" b="1" dirty="0"/>
          </a:p>
          <a:p>
            <a:pPr lvl="0">
              <a:lnSpc>
                <a:spcPct val="120000"/>
              </a:lnSpc>
              <a:spcBef>
                <a:spcPts val="0"/>
              </a:spcBef>
              <a:spcAft>
                <a:spcPts val="0"/>
              </a:spcAft>
              <a:buNone/>
            </a:pPr>
            <a:r>
              <a:rPr lang="cs-CZ" sz="1600" dirty="0" err="1"/>
              <a:t>Organizovaání</a:t>
            </a:r>
            <a:r>
              <a:rPr lang="cs-CZ" sz="1600" dirty="0"/>
              <a:t> do panteonů:</a:t>
            </a:r>
          </a:p>
          <a:p>
            <a:pPr lvl="0">
              <a:lnSpc>
                <a:spcPct val="120000"/>
              </a:lnSpc>
              <a:spcBef>
                <a:spcPts val="0"/>
              </a:spcBef>
              <a:spcAft>
                <a:spcPts val="0"/>
              </a:spcAft>
              <a:buNone/>
            </a:pPr>
            <a:r>
              <a:rPr lang="cs-CZ" sz="1600" dirty="0"/>
              <a:t>Např. </a:t>
            </a:r>
            <a:r>
              <a:rPr lang="cs-CZ" sz="1600" b="1" dirty="0"/>
              <a:t>RADA</a:t>
            </a:r>
          </a:p>
          <a:p>
            <a:pPr lvl="0">
              <a:lnSpc>
                <a:spcPct val="120000"/>
              </a:lnSpc>
              <a:spcBef>
                <a:spcPts val="0"/>
              </a:spcBef>
              <a:spcAft>
                <a:spcPts val="0"/>
              </a:spcAft>
              <a:buNone/>
            </a:pPr>
            <a:r>
              <a:rPr lang="cs-CZ" sz="1600" dirty="0"/>
              <a:t>Staří duchové, z Afriky.</a:t>
            </a:r>
          </a:p>
          <a:p>
            <a:pPr lvl="0">
              <a:lnSpc>
                <a:spcPct val="120000"/>
              </a:lnSpc>
              <a:spcBef>
                <a:spcPts val="0"/>
              </a:spcBef>
              <a:spcAft>
                <a:spcPts val="0"/>
              </a:spcAft>
              <a:buNone/>
            </a:pPr>
            <a:r>
              <a:rPr lang="cs-CZ" sz="1600" dirty="0"/>
              <a:t>Studení, klidní, harmonizující. V bílém.</a:t>
            </a:r>
          </a:p>
          <a:p>
            <a:pPr lvl="0">
              <a:lnSpc>
                <a:spcPct val="120000"/>
              </a:lnSpc>
              <a:spcBef>
                <a:spcPts val="0"/>
              </a:spcBef>
              <a:spcAft>
                <a:spcPts val="0"/>
              </a:spcAft>
              <a:buNone/>
            </a:pPr>
            <a:r>
              <a:rPr lang="cs-CZ" sz="1600" dirty="0"/>
              <a:t>První oslovováni při každém obřadu.</a:t>
            </a:r>
          </a:p>
          <a:p>
            <a:pPr lvl="0">
              <a:lnSpc>
                <a:spcPct val="120000"/>
              </a:lnSpc>
              <a:spcBef>
                <a:spcPts val="0"/>
              </a:spcBef>
              <a:spcAft>
                <a:spcPts val="0"/>
              </a:spcAft>
              <a:buNone/>
            </a:pPr>
            <a:r>
              <a:rPr lang="cs-CZ" sz="1600" i="1" dirty="0" err="1"/>
              <a:t>Legba</a:t>
            </a:r>
            <a:r>
              <a:rPr lang="cs-CZ" sz="1600" i="1" dirty="0"/>
              <a:t> </a:t>
            </a:r>
            <a:r>
              <a:rPr lang="cs-CZ" sz="1600" i="1" dirty="0" err="1"/>
              <a:t>Attibon</a:t>
            </a:r>
            <a:r>
              <a:rPr lang="cs-CZ" sz="1600" i="1" dirty="0"/>
              <a:t>, </a:t>
            </a:r>
            <a:r>
              <a:rPr lang="cs-CZ" sz="1600" i="1" dirty="0" err="1"/>
              <a:t>Danbala</a:t>
            </a:r>
            <a:r>
              <a:rPr lang="cs-CZ" sz="1600" i="1" dirty="0"/>
              <a:t> </a:t>
            </a:r>
            <a:r>
              <a:rPr lang="cs-CZ" sz="1600" i="1" dirty="0" err="1"/>
              <a:t>Wedo</a:t>
            </a:r>
            <a:r>
              <a:rPr lang="cs-CZ" sz="1600" i="1" dirty="0"/>
              <a:t>, </a:t>
            </a:r>
            <a:r>
              <a:rPr lang="cs-CZ" sz="1600" i="1" dirty="0" err="1"/>
              <a:t>Erzili</a:t>
            </a:r>
            <a:r>
              <a:rPr lang="cs-CZ" sz="1600" i="1" dirty="0"/>
              <a:t> (</a:t>
            </a:r>
            <a:r>
              <a:rPr lang="cs-CZ" sz="1600" i="1" dirty="0" err="1"/>
              <a:t>Ezili</a:t>
            </a:r>
            <a:r>
              <a:rPr lang="cs-CZ" sz="1600" i="1" dirty="0"/>
              <a:t>, </a:t>
            </a:r>
            <a:r>
              <a:rPr lang="cs-CZ" sz="1600" i="1" dirty="0" err="1"/>
              <a:t>Erzulie</a:t>
            </a:r>
            <a:r>
              <a:rPr lang="cs-CZ" sz="1600" i="1" dirty="0"/>
              <a:t>) Freda...</a:t>
            </a:r>
          </a:p>
          <a:p>
            <a:pPr lvl="0">
              <a:lnSpc>
                <a:spcPct val="120000"/>
              </a:lnSpc>
              <a:spcBef>
                <a:spcPts val="0"/>
              </a:spcBef>
              <a:spcAft>
                <a:spcPts val="0"/>
              </a:spcAft>
              <a:buNone/>
            </a:pPr>
            <a:endParaRPr lang="cs-CZ" sz="1600" dirty="0"/>
          </a:p>
        </p:txBody>
      </p:sp>
      <p:pic>
        <p:nvPicPr>
          <p:cNvPr id="5" name="Zástupný symbol pro obsah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58005" y="735893"/>
            <a:ext cx="2148036" cy="2518829"/>
          </a:xfr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816" y="711346"/>
            <a:ext cx="1830736" cy="3501812"/>
          </a:xfrm>
          <a:prstGeom prst="rect">
            <a:avLst/>
          </a:prstGeom>
        </p:spPr>
      </p:pic>
      <p:pic>
        <p:nvPicPr>
          <p:cNvPr id="7" name="Picture 6"/>
          <p:cNvPicPr>
            <a:picLocks noChangeAspect="1"/>
          </p:cNvPicPr>
          <p:nvPr/>
        </p:nvPicPr>
        <p:blipFill>
          <a:blip r:embed="rId5"/>
          <a:stretch>
            <a:fillRect/>
          </a:stretch>
        </p:blipFill>
        <p:spPr>
          <a:xfrm>
            <a:off x="6550926" y="3393395"/>
            <a:ext cx="2042232" cy="2797667"/>
          </a:xfrm>
          <a:prstGeom prst="rect">
            <a:avLst/>
          </a:prstGeom>
        </p:spPr>
      </p:pic>
      <p:pic>
        <p:nvPicPr>
          <p:cNvPr id="8" name="Picture 7"/>
          <p:cNvPicPr>
            <a:picLocks noChangeAspect="1"/>
          </p:cNvPicPr>
          <p:nvPr/>
        </p:nvPicPr>
        <p:blipFill>
          <a:blip r:embed="rId6"/>
          <a:stretch>
            <a:fillRect/>
          </a:stretch>
        </p:blipFill>
        <p:spPr>
          <a:xfrm>
            <a:off x="8905168" y="4442871"/>
            <a:ext cx="1496541" cy="1384300"/>
          </a:xfrm>
          <a:prstGeom prst="rect">
            <a:avLst/>
          </a:prstGeom>
        </p:spPr>
      </p:pic>
    </p:spTree>
    <p:extLst>
      <p:ext uri="{BB962C8B-B14F-4D97-AF65-F5344CB8AC3E}">
        <p14:creationId xmlns:p14="http://schemas.microsoft.com/office/powerpoint/2010/main" val="283751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61798" y="365760"/>
            <a:ext cx="9692283" cy="427859"/>
          </a:xfrm>
        </p:spPr>
        <p:txBody>
          <a:bodyPr>
            <a:normAutofit/>
          </a:bodyPr>
          <a:lstStyle/>
          <a:p>
            <a:r>
              <a:rPr lang="cs-CZ" sz="2000" b="1" dirty="0"/>
              <a:t>Panteony </a:t>
            </a:r>
            <a:r>
              <a:rPr lang="cs-CZ" sz="2000" b="1" i="1" dirty="0" err="1"/>
              <a:t>loa</a:t>
            </a:r>
            <a:endParaRPr lang="en-US" sz="2000" dirty="0"/>
          </a:p>
        </p:txBody>
      </p:sp>
      <p:sp>
        <p:nvSpPr>
          <p:cNvPr id="6" name="Content Placeholder 5"/>
          <p:cNvSpPr>
            <a:spLocks noGrp="1"/>
          </p:cNvSpPr>
          <p:nvPr>
            <p:ph idx="1"/>
          </p:nvPr>
        </p:nvSpPr>
        <p:spPr>
          <a:xfrm>
            <a:off x="1261798" y="876300"/>
            <a:ext cx="8595003" cy="5303462"/>
          </a:xfrm>
        </p:spPr>
        <p:txBody>
          <a:bodyPr>
            <a:noAutofit/>
          </a:bodyPr>
          <a:lstStyle/>
          <a:p>
            <a:pPr marL="0" lvl="0" indent="0">
              <a:lnSpc>
                <a:spcPct val="100000"/>
              </a:lnSpc>
              <a:spcBef>
                <a:spcPts val="0"/>
              </a:spcBef>
              <a:spcAft>
                <a:spcPts val="0"/>
              </a:spcAft>
              <a:buNone/>
            </a:pPr>
            <a:r>
              <a:rPr lang="en-US" sz="1400" b="1" dirty="0"/>
              <a:t>PETWO </a:t>
            </a:r>
            <a:r>
              <a:rPr lang="en-US" sz="1400" dirty="0"/>
              <a:t>(PETRO)</a:t>
            </a:r>
          </a:p>
          <a:p>
            <a:pPr marL="0" lvl="0" indent="0">
              <a:lnSpc>
                <a:spcPct val="100000"/>
              </a:lnSpc>
              <a:spcBef>
                <a:spcPts val="0"/>
              </a:spcBef>
              <a:spcAft>
                <a:spcPts val="0"/>
              </a:spcAft>
              <a:buNone/>
            </a:pPr>
            <a:r>
              <a:rPr lang="cs-CZ" sz="1400" dirty="0"/>
              <a:t>Původ </a:t>
            </a:r>
            <a:r>
              <a:rPr lang="cs-CZ" sz="1400" dirty="0" err="1"/>
              <a:t>zjm</a:t>
            </a:r>
            <a:r>
              <a:rPr lang="cs-CZ" sz="1400" dirty="0"/>
              <a:t>. h</a:t>
            </a:r>
            <a:r>
              <a:rPr lang="en-US" sz="1400" dirty="0" err="1"/>
              <a:t>aitský</a:t>
            </a:r>
            <a:r>
              <a:rPr lang="en-US" sz="1400" dirty="0"/>
              <a:t> (</a:t>
            </a:r>
            <a:r>
              <a:rPr lang="en-US" sz="1400" dirty="0" err="1"/>
              <a:t>revoluce</a:t>
            </a:r>
            <a:r>
              <a:rPr lang="en-US" sz="1400" dirty="0"/>
              <a:t>), </a:t>
            </a:r>
            <a:r>
              <a:rPr lang="en-US" sz="1400" dirty="0" err="1"/>
              <a:t>i</a:t>
            </a:r>
            <a:r>
              <a:rPr lang="en-US" sz="1400" dirty="0"/>
              <a:t> </a:t>
            </a:r>
            <a:r>
              <a:rPr lang="en-US" sz="1400" dirty="0" err="1"/>
              <a:t>africký</a:t>
            </a:r>
            <a:r>
              <a:rPr lang="en-US" sz="1400" dirty="0"/>
              <a:t> a </a:t>
            </a:r>
            <a:r>
              <a:rPr lang="en-US" sz="1400" dirty="0" err="1"/>
              <a:t>taínský</a:t>
            </a:r>
            <a:r>
              <a:rPr lang="en-US" sz="1400" dirty="0"/>
              <a:t>. </a:t>
            </a:r>
            <a:endParaRPr lang="cs-CZ" sz="1400" dirty="0"/>
          </a:p>
          <a:p>
            <a:pPr marL="0" indent="0">
              <a:lnSpc>
                <a:spcPct val="100000"/>
              </a:lnSpc>
              <a:spcBef>
                <a:spcPts val="0"/>
              </a:spcBef>
              <a:spcAft>
                <a:spcPts val="0"/>
              </a:spcAft>
              <a:buNone/>
            </a:pPr>
            <a:r>
              <a:rPr lang="cs-CZ" sz="1400" dirty="0"/>
              <a:t>Horcí</a:t>
            </a:r>
            <a:r>
              <a:rPr lang="en-US" sz="1400" dirty="0"/>
              <a:t>, </a:t>
            </a:r>
            <a:r>
              <a:rPr lang="en-US" sz="1400" dirty="0" err="1"/>
              <a:t>zuřiví</a:t>
            </a:r>
            <a:r>
              <a:rPr lang="en-US" sz="1400" dirty="0"/>
              <a:t>, </a:t>
            </a:r>
            <a:r>
              <a:rPr lang="en-US" sz="1400" dirty="0" err="1"/>
              <a:t>mocní</a:t>
            </a:r>
            <a:r>
              <a:rPr lang="en-US" sz="1400" dirty="0"/>
              <a:t> a </a:t>
            </a:r>
            <a:r>
              <a:rPr lang="en-US" sz="1400" dirty="0" err="1"/>
              <a:t>nároční</a:t>
            </a:r>
            <a:r>
              <a:rPr lang="en-US" sz="1400" dirty="0"/>
              <a:t>.</a:t>
            </a:r>
            <a:r>
              <a:rPr lang="cs-CZ" sz="1400" dirty="0"/>
              <a:t> </a:t>
            </a:r>
            <a:r>
              <a:rPr lang="en-US" sz="1400" dirty="0" err="1"/>
              <a:t>Spojeni</a:t>
            </a:r>
            <a:r>
              <a:rPr lang="en-US" sz="1400" dirty="0"/>
              <a:t> s </a:t>
            </a:r>
            <a:r>
              <a:rPr lang="en-US" sz="1400" i="1" dirty="0" err="1"/>
              <a:t>wanga</a:t>
            </a:r>
            <a:r>
              <a:rPr lang="en-US" sz="1400" i="1" dirty="0"/>
              <a:t>. </a:t>
            </a:r>
            <a:endParaRPr lang="cs-CZ" sz="1400" i="1" dirty="0"/>
          </a:p>
          <a:p>
            <a:pPr marL="0" indent="0">
              <a:lnSpc>
                <a:spcPct val="100000"/>
              </a:lnSpc>
              <a:spcBef>
                <a:spcPts val="0"/>
              </a:spcBef>
              <a:spcAft>
                <a:spcPts val="0"/>
              </a:spcAft>
              <a:buNone/>
            </a:pPr>
            <a:r>
              <a:rPr lang="en-US" sz="1400" dirty="0" err="1"/>
              <a:t>Červená</a:t>
            </a:r>
            <a:r>
              <a:rPr lang="en-US" sz="1400" dirty="0"/>
              <a:t> a </a:t>
            </a:r>
            <a:r>
              <a:rPr lang="en-US" sz="1400" dirty="0" err="1"/>
              <a:t>modrá</a:t>
            </a:r>
            <a:r>
              <a:rPr lang="en-US" sz="1400" dirty="0"/>
              <a:t>,.</a:t>
            </a:r>
          </a:p>
          <a:p>
            <a:pPr marL="0" lvl="0" indent="0">
              <a:lnSpc>
                <a:spcPct val="100000"/>
              </a:lnSpc>
              <a:spcBef>
                <a:spcPts val="0"/>
              </a:spcBef>
              <a:spcAft>
                <a:spcPts val="0"/>
              </a:spcAft>
              <a:buNone/>
            </a:pPr>
            <a:r>
              <a:rPr lang="en-US" sz="1400" dirty="0" err="1"/>
              <a:t>Písně</a:t>
            </a:r>
            <a:r>
              <a:rPr lang="en-US" sz="1400" dirty="0"/>
              <a:t> a </a:t>
            </a:r>
            <a:r>
              <a:rPr lang="en-US" sz="1400" dirty="0" err="1"/>
              <a:t>tance</a:t>
            </a:r>
            <a:r>
              <a:rPr lang="en-US" sz="1400" dirty="0"/>
              <a:t> </a:t>
            </a:r>
            <a:r>
              <a:rPr lang="en-US" sz="1400" dirty="0" err="1"/>
              <a:t>ve</a:t>
            </a:r>
            <a:r>
              <a:rPr lang="en-US" sz="1400" dirty="0"/>
              <a:t> </a:t>
            </a:r>
            <a:r>
              <a:rPr lang="en-US" sz="1400" dirty="0" err="1"/>
              <a:t>staccatu</a:t>
            </a:r>
            <a:r>
              <a:rPr lang="en-US" sz="1400" dirty="0"/>
              <a:t>.</a:t>
            </a:r>
          </a:p>
          <a:p>
            <a:pPr marL="0" lvl="0" indent="0">
              <a:lnSpc>
                <a:spcPct val="100000"/>
              </a:lnSpc>
              <a:spcBef>
                <a:spcPts val="0"/>
              </a:spcBef>
              <a:spcAft>
                <a:spcPts val="0"/>
              </a:spcAft>
              <a:buNone/>
            </a:pPr>
            <a:r>
              <a:rPr lang="en-US" sz="1400" i="1" dirty="0" err="1"/>
              <a:t>Erzili</a:t>
            </a:r>
            <a:r>
              <a:rPr lang="en-US" sz="1400" i="1" dirty="0"/>
              <a:t> </a:t>
            </a:r>
            <a:r>
              <a:rPr lang="en-US" sz="1400" i="1" dirty="0" err="1"/>
              <a:t>Dantor</a:t>
            </a:r>
            <a:r>
              <a:rPr lang="en-US" sz="1400" i="1" dirty="0"/>
              <a:t>, Gran </a:t>
            </a:r>
            <a:r>
              <a:rPr lang="en-US" sz="1400" i="1" dirty="0" err="1"/>
              <a:t>Bwa</a:t>
            </a:r>
            <a:r>
              <a:rPr lang="en-US" sz="1400" i="1" dirty="0"/>
              <a:t>, Dessalines, </a:t>
            </a:r>
            <a:r>
              <a:rPr lang="en-US" sz="1400" i="1" dirty="0" err="1"/>
              <a:t>L´Ouverture</a:t>
            </a:r>
            <a:r>
              <a:rPr lang="en-US" sz="1400" i="1" dirty="0"/>
              <a:t>...</a:t>
            </a:r>
          </a:p>
          <a:p>
            <a:pPr marL="0" lvl="0" indent="0">
              <a:lnSpc>
                <a:spcPct val="100000"/>
              </a:lnSpc>
              <a:spcBef>
                <a:spcPts val="0"/>
              </a:spcBef>
              <a:spcAft>
                <a:spcPts val="0"/>
              </a:spcAft>
              <a:buNone/>
            </a:pPr>
            <a:endParaRPr lang="en-US" sz="1400" i="1" dirty="0"/>
          </a:p>
          <a:p>
            <a:pPr marL="0" lvl="0" indent="0">
              <a:lnSpc>
                <a:spcPct val="100000"/>
              </a:lnSpc>
              <a:spcBef>
                <a:spcPts val="0"/>
              </a:spcBef>
              <a:spcAft>
                <a:spcPts val="0"/>
              </a:spcAft>
              <a:buNone/>
            </a:pPr>
            <a:r>
              <a:rPr lang="en-US" sz="1400" dirty="0" err="1"/>
              <a:t>Další</a:t>
            </a:r>
            <a:r>
              <a:rPr lang="en-US" sz="1400" dirty="0"/>
              <a:t> </a:t>
            </a:r>
            <a:r>
              <a:rPr lang="en-US" sz="1400" dirty="0" err="1"/>
              <a:t>významné</a:t>
            </a:r>
            <a:r>
              <a:rPr lang="en-US" sz="1400" dirty="0"/>
              <a:t>:</a:t>
            </a:r>
          </a:p>
          <a:p>
            <a:pPr marL="0" lvl="0" indent="0">
              <a:lnSpc>
                <a:spcPct val="100000"/>
              </a:lnSpc>
              <a:spcBef>
                <a:spcPts val="0"/>
              </a:spcBef>
              <a:spcAft>
                <a:spcPts val="0"/>
              </a:spcAft>
              <a:buNone/>
            </a:pPr>
            <a:endParaRPr lang="en-US" sz="1400" b="1" dirty="0"/>
          </a:p>
          <a:p>
            <a:pPr marL="0" lvl="0" indent="0">
              <a:lnSpc>
                <a:spcPct val="100000"/>
              </a:lnSpc>
              <a:spcBef>
                <a:spcPts val="0"/>
              </a:spcBef>
              <a:spcAft>
                <a:spcPts val="0"/>
              </a:spcAft>
              <a:buNone/>
            </a:pPr>
            <a:r>
              <a:rPr lang="en-US" sz="1400" b="1" dirty="0"/>
              <a:t>NAGO</a:t>
            </a:r>
          </a:p>
          <a:p>
            <a:pPr marL="0" lvl="0" indent="0">
              <a:lnSpc>
                <a:spcPct val="100000"/>
              </a:lnSpc>
              <a:spcBef>
                <a:spcPts val="0"/>
              </a:spcBef>
              <a:spcAft>
                <a:spcPts val="0"/>
              </a:spcAft>
              <a:buNone/>
            </a:pPr>
            <a:r>
              <a:rPr lang="cs-CZ" sz="1400" dirty="0"/>
              <a:t>J</a:t>
            </a:r>
            <a:r>
              <a:rPr lang="en-US" sz="1400" dirty="0" err="1"/>
              <a:t>orubský</a:t>
            </a:r>
            <a:r>
              <a:rPr lang="en-US" sz="1400" dirty="0"/>
              <a:t> </a:t>
            </a:r>
            <a:r>
              <a:rPr lang="en-US" sz="1400" dirty="0" err="1"/>
              <a:t>původ</a:t>
            </a:r>
            <a:r>
              <a:rPr lang="en-US" sz="1400" dirty="0"/>
              <a:t> (</a:t>
            </a:r>
            <a:r>
              <a:rPr lang="en-US" sz="1400" dirty="0" err="1"/>
              <a:t>Nago</a:t>
            </a:r>
            <a:r>
              <a:rPr lang="en-US" sz="1400" dirty="0"/>
              <a:t> = </a:t>
            </a:r>
            <a:r>
              <a:rPr lang="en-US" sz="1400" dirty="0" err="1"/>
              <a:t>Jorubové</a:t>
            </a:r>
            <a:r>
              <a:rPr lang="en-US" sz="1400" dirty="0"/>
              <a:t>).</a:t>
            </a:r>
          </a:p>
          <a:p>
            <a:pPr marL="0" lvl="0" indent="0">
              <a:lnSpc>
                <a:spcPct val="100000"/>
              </a:lnSpc>
              <a:spcBef>
                <a:spcPts val="0"/>
              </a:spcBef>
              <a:spcAft>
                <a:spcPts val="0"/>
              </a:spcAft>
              <a:buNone/>
            </a:pPr>
            <a:r>
              <a:rPr lang="en-US" sz="1400" dirty="0" err="1"/>
              <a:t>Horcí</a:t>
            </a:r>
            <a:r>
              <a:rPr lang="en-US" sz="1400" dirty="0"/>
              <a:t>, </a:t>
            </a:r>
            <a:r>
              <a:rPr lang="en-US" sz="1400" dirty="0" err="1"/>
              <a:t>mocní</a:t>
            </a:r>
            <a:r>
              <a:rPr lang="en-US" sz="1400" dirty="0"/>
              <a:t>, </a:t>
            </a:r>
            <a:r>
              <a:rPr lang="en-US" sz="1400" dirty="0" err="1"/>
              <a:t>spojení</a:t>
            </a:r>
            <a:r>
              <a:rPr lang="en-US" sz="1400" dirty="0"/>
              <a:t> se </a:t>
            </a:r>
            <a:r>
              <a:rPr lang="en-US" sz="1400" dirty="0" err="1"/>
              <a:t>spravedlností</a:t>
            </a:r>
            <a:endParaRPr lang="en-US" sz="1400" dirty="0"/>
          </a:p>
          <a:p>
            <a:pPr marL="0" lvl="0" indent="0">
              <a:lnSpc>
                <a:spcPct val="100000"/>
              </a:lnSpc>
              <a:spcBef>
                <a:spcPts val="0"/>
              </a:spcBef>
              <a:spcAft>
                <a:spcPts val="0"/>
              </a:spcAft>
              <a:buNone/>
            </a:pPr>
            <a:r>
              <a:rPr lang="en-US" sz="1400" dirty="0"/>
              <a:t>(</a:t>
            </a:r>
            <a:r>
              <a:rPr lang="en-US" sz="1400" dirty="0" err="1"/>
              <a:t>bojovníci</a:t>
            </a:r>
            <a:r>
              <a:rPr lang="en-US" sz="1400" dirty="0"/>
              <a:t>, </a:t>
            </a:r>
            <a:r>
              <a:rPr lang="en-US" sz="1400" dirty="0" err="1"/>
              <a:t>obránci</a:t>
            </a:r>
            <a:r>
              <a:rPr lang="en-US" sz="1400" dirty="0"/>
              <a:t>, </a:t>
            </a:r>
            <a:r>
              <a:rPr lang="cs-CZ" sz="1400" dirty="0"/>
              <a:t>válečníci, </a:t>
            </a:r>
            <a:r>
              <a:rPr lang="en-US" sz="1400" dirty="0"/>
              <a:t>oh</a:t>
            </a:r>
            <a:r>
              <a:rPr lang="cs-CZ" sz="1400" dirty="0" err="1"/>
              <a:t>eň</a:t>
            </a:r>
            <a:r>
              <a:rPr lang="en-US" sz="1400" dirty="0"/>
              <a:t>).</a:t>
            </a:r>
          </a:p>
          <a:p>
            <a:pPr marL="0" lvl="0" indent="0">
              <a:lnSpc>
                <a:spcPct val="100000"/>
              </a:lnSpc>
              <a:spcBef>
                <a:spcPts val="0"/>
              </a:spcBef>
              <a:spcAft>
                <a:spcPts val="0"/>
              </a:spcAft>
              <a:buNone/>
            </a:pPr>
            <a:r>
              <a:rPr lang="cs-CZ" sz="1400" dirty="0" err="1"/>
              <a:t>D.f</a:t>
            </a:r>
            <a:r>
              <a:rPr lang="cs-CZ" sz="1400" dirty="0"/>
              <a:t>. s</a:t>
            </a:r>
            <a:r>
              <a:rPr lang="en-US" sz="1400" dirty="0" err="1"/>
              <a:t>lužba</a:t>
            </a:r>
            <a:r>
              <a:rPr lang="en-US" sz="1400" dirty="0"/>
              <a:t> </a:t>
            </a:r>
            <a:r>
              <a:rPr lang="en-US" sz="1400" dirty="0" err="1"/>
              <a:t>orišům</a:t>
            </a:r>
            <a:r>
              <a:rPr lang="en-US" sz="1400" dirty="0"/>
              <a:t> v </a:t>
            </a:r>
            <a:r>
              <a:rPr lang="en-US" sz="1400" dirty="0" err="1"/>
              <a:t>rámci</a:t>
            </a:r>
            <a:r>
              <a:rPr lang="en-US" sz="1400" dirty="0"/>
              <a:t> </a:t>
            </a:r>
            <a:r>
              <a:rPr lang="en-US" sz="1400" dirty="0" err="1"/>
              <a:t>nagojského</a:t>
            </a:r>
            <a:r>
              <a:rPr lang="en-US" sz="1400" dirty="0"/>
              <a:t> </a:t>
            </a:r>
            <a:r>
              <a:rPr lang="en-US" sz="1400" dirty="0" err="1"/>
              <a:t>ritu</a:t>
            </a:r>
            <a:r>
              <a:rPr lang="en-US" sz="1400" dirty="0"/>
              <a:t>.</a:t>
            </a:r>
          </a:p>
          <a:p>
            <a:pPr marL="0" lvl="0" indent="0">
              <a:lnSpc>
                <a:spcPct val="100000"/>
              </a:lnSpc>
              <a:spcBef>
                <a:spcPts val="0"/>
              </a:spcBef>
              <a:spcAft>
                <a:spcPts val="0"/>
              </a:spcAft>
              <a:buNone/>
            </a:pPr>
            <a:endParaRPr lang="en-US" sz="1400" b="1" dirty="0"/>
          </a:p>
          <a:p>
            <a:pPr marL="0" lvl="0" indent="0">
              <a:lnSpc>
                <a:spcPct val="100000"/>
              </a:lnSpc>
              <a:spcBef>
                <a:spcPts val="0"/>
              </a:spcBef>
              <a:spcAft>
                <a:spcPts val="0"/>
              </a:spcAft>
              <a:buNone/>
            </a:pPr>
            <a:r>
              <a:rPr lang="en-US" sz="1400" b="1" dirty="0"/>
              <a:t>GEDE</a:t>
            </a:r>
            <a:endParaRPr lang="cs-CZ" sz="1400" dirty="0"/>
          </a:p>
          <a:p>
            <a:pPr marL="0" lvl="0" indent="0">
              <a:lnSpc>
                <a:spcPct val="100000"/>
              </a:lnSpc>
              <a:spcBef>
                <a:spcPts val="0"/>
              </a:spcBef>
              <a:spcAft>
                <a:spcPts val="0"/>
              </a:spcAft>
              <a:buNone/>
            </a:pPr>
            <a:r>
              <a:rPr lang="cs-CZ" sz="1400" dirty="0"/>
              <a:t>L</a:t>
            </a:r>
            <a:r>
              <a:rPr lang="en-US" sz="1400" dirty="0" err="1"/>
              <a:t>oa</a:t>
            </a:r>
            <a:r>
              <a:rPr lang="en-US" sz="1400" dirty="0"/>
              <a:t> </a:t>
            </a:r>
            <a:r>
              <a:rPr lang="en-US" sz="1400" dirty="0" err="1"/>
              <a:t>mrtvých</a:t>
            </a:r>
            <a:r>
              <a:rPr lang="en-US" sz="1400" dirty="0"/>
              <a:t>, </a:t>
            </a:r>
            <a:r>
              <a:rPr lang="en-US" sz="1400" dirty="0" err="1"/>
              <a:t>humoru</a:t>
            </a:r>
            <a:r>
              <a:rPr lang="en-US" sz="1400" dirty="0"/>
              <a:t> a </a:t>
            </a:r>
            <a:r>
              <a:rPr lang="en-US" sz="1400" dirty="0" err="1"/>
              <a:t>plodnosti</a:t>
            </a:r>
            <a:r>
              <a:rPr lang="en-US" sz="1400" dirty="0"/>
              <a:t>.</a:t>
            </a:r>
            <a:r>
              <a:rPr lang="cs-CZ" sz="1400" dirty="0"/>
              <a:t> </a:t>
            </a:r>
          </a:p>
          <a:p>
            <a:pPr marL="0" lvl="0" indent="0">
              <a:lnSpc>
                <a:spcPct val="100000"/>
              </a:lnSpc>
              <a:spcBef>
                <a:spcPts val="0"/>
              </a:spcBef>
              <a:spcAft>
                <a:spcPts val="0"/>
              </a:spcAft>
              <a:buNone/>
            </a:pPr>
            <a:r>
              <a:rPr lang="cs-CZ" sz="1400" dirty="0"/>
              <a:t>Přešli hranici života a smrti – m</a:t>
            </a:r>
            <a:r>
              <a:rPr lang="en-US" sz="1400" dirty="0" err="1"/>
              <a:t>imo</a:t>
            </a:r>
            <a:r>
              <a:rPr lang="en-US" sz="1400" dirty="0"/>
              <a:t> </a:t>
            </a:r>
            <a:r>
              <a:rPr lang="en-US" sz="1400" dirty="0" err="1"/>
              <a:t>konvence</a:t>
            </a:r>
            <a:r>
              <a:rPr lang="en-US" sz="1400" dirty="0"/>
              <a:t>.</a:t>
            </a:r>
          </a:p>
          <a:p>
            <a:pPr marL="0" lvl="0" indent="0">
              <a:lnSpc>
                <a:spcPct val="100000"/>
              </a:lnSpc>
              <a:spcBef>
                <a:spcPts val="0"/>
              </a:spcBef>
              <a:spcAft>
                <a:spcPts val="0"/>
              </a:spcAft>
              <a:buNone/>
            </a:pPr>
            <a:r>
              <a:rPr lang="cs-CZ" sz="1400" dirty="0"/>
              <a:t>M</a:t>
            </a:r>
            <a:r>
              <a:rPr lang="en-US" sz="1400" dirty="0" err="1"/>
              <a:t>noho</a:t>
            </a:r>
            <a:r>
              <a:rPr lang="cs-CZ" sz="1400" dirty="0"/>
              <a:t> a</a:t>
            </a:r>
            <a:r>
              <a:rPr lang="en-US" sz="1400" dirty="0"/>
              <a:t> </a:t>
            </a:r>
            <a:r>
              <a:rPr lang="en-US" sz="1400" dirty="0" err="1"/>
              <a:t>přibývají</a:t>
            </a:r>
            <a:r>
              <a:rPr lang="en-US" sz="1400" dirty="0"/>
              <a:t>: </a:t>
            </a:r>
            <a:r>
              <a:rPr lang="en-US" sz="1400" i="1" dirty="0" err="1"/>
              <a:t>Gede</a:t>
            </a:r>
            <a:r>
              <a:rPr lang="en-US" sz="1400" i="1" dirty="0"/>
              <a:t> </a:t>
            </a:r>
            <a:r>
              <a:rPr lang="en-US" sz="1400" i="1" dirty="0" err="1"/>
              <a:t>Nibo</a:t>
            </a:r>
            <a:r>
              <a:rPr lang="en-US" sz="1400" dirty="0"/>
              <a:t>, </a:t>
            </a:r>
            <a:r>
              <a:rPr lang="en-US" sz="1400" i="1" dirty="0" err="1"/>
              <a:t>Maman</a:t>
            </a:r>
            <a:r>
              <a:rPr lang="en-US" sz="1400" i="1" dirty="0"/>
              <a:t> </a:t>
            </a:r>
            <a:r>
              <a:rPr lang="en-US" sz="1400" i="1" dirty="0" err="1"/>
              <a:t>Brijit</a:t>
            </a:r>
            <a:r>
              <a:rPr lang="en-US" sz="1400" dirty="0"/>
              <a:t>, </a:t>
            </a:r>
          </a:p>
          <a:p>
            <a:pPr marL="0" lvl="0" indent="0">
              <a:lnSpc>
                <a:spcPct val="100000"/>
              </a:lnSpc>
              <a:spcBef>
                <a:spcPts val="0"/>
              </a:spcBef>
              <a:spcAft>
                <a:spcPts val="0"/>
              </a:spcAft>
              <a:buNone/>
            </a:pPr>
            <a:r>
              <a:rPr lang="en-US" sz="1400" i="1" dirty="0"/>
              <a:t>Baron </a:t>
            </a:r>
            <a:r>
              <a:rPr lang="en-US" sz="1400" i="1" dirty="0" err="1"/>
              <a:t>Samedi</a:t>
            </a:r>
            <a:r>
              <a:rPr lang="en-US" sz="1400" dirty="0"/>
              <a:t>, </a:t>
            </a:r>
            <a:r>
              <a:rPr lang="en-US" sz="1400" i="1" dirty="0"/>
              <a:t>Baron </a:t>
            </a:r>
            <a:r>
              <a:rPr lang="en-US" sz="1400" i="1" dirty="0" err="1"/>
              <a:t>Cimitier</a:t>
            </a:r>
            <a:r>
              <a:rPr lang="is-IS" sz="1400" i="1" dirty="0"/>
              <a:t>…</a:t>
            </a:r>
            <a:endParaRPr lang="en-US" sz="1400" dirty="0"/>
          </a:p>
          <a:p>
            <a:pPr marL="0" indent="0">
              <a:lnSpc>
                <a:spcPct val="100000"/>
              </a:lnSpc>
              <a:spcBef>
                <a:spcPts val="0"/>
              </a:spcBef>
              <a:spcAft>
                <a:spcPts val="0"/>
              </a:spcAft>
              <a:buNone/>
            </a:pPr>
            <a:endParaRPr lang="cs-CZ" sz="1400" dirty="0"/>
          </a:p>
          <a:p>
            <a:pPr marL="0" indent="0">
              <a:spcBef>
                <a:spcPts val="0"/>
              </a:spcBef>
            </a:pPr>
            <a:endParaRPr lang="en-US" sz="1400" dirty="0"/>
          </a:p>
        </p:txBody>
      </p:sp>
      <p:pic>
        <p:nvPicPr>
          <p:cNvPr id="8" name="Picture 7"/>
          <p:cNvPicPr>
            <a:picLocks noChangeAspect="1"/>
          </p:cNvPicPr>
          <p:nvPr/>
        </p:nvPicPr>
        <p:blipFill>
          <a:blip r:embed="rId2"/>
          <a:stretch>
            <a:fillRect/>
          </a:stretch>
        </p:blipFill>
        <p:spPr>
          <a:xfrm>
            <a:off x="5814562" y="4283507"/>
            <a:ext cx="2118277" cy="1440428"/>
          </a:xfrm>
          <a:prstGeom prst="rect">
            <a:avLst/>
          </a:prstGeom>
        </p:spPr>
      </p:pic>
      <p:pic>
        <p:nvPicPr>
          <p:cNvPr id="9" name="Picture 8"/>
          <p:cNvPicPr>
            <a:picLocks noChangeAspect="1"/>
          </p:cNvPicPr>
          <p:nvPr/>
        </p:nvPicPr>
        <p:blipFill>
          <a:blip r:embed="rId3"/>
          <a:stretch>
            <a:fillRect/>
          </a:stretch>
        </p:blipFill>
        <p:spPr>
          <a:xfrm>
            <a:off x="5866563" y="968096"/>
            <a:ext cx="2180297" cy="2486304"/>
          </a:xfrm>
          <a:prstGeom prst="rect">
            <a:avLst/>
          </a:prstGeom>
        </p:spPr>
      </p:pic>
      <p:pic>
        <p:nvPicPr>
          <p:cNvPr id="11" name="Picture 10"/>
          <p:cNvPicPr>
            <a:picLocks noChangeAspect="1"/>
          </p:cNvPicPr>
          <p:nvPr/>
        </p:nvPicPr>
        <p:blipFill rotWithShape="1">
          <a:blip r:embed="rId4"/>
          <a:srcRect l="14840" t="6891" r="14957"/>
          <a:stretch/>
        </p:blipFill>
        <p:spPr>
          <a:xfrm>
            <a:off x="8114257" y="940244"/>
            <a:ext cx="1500808" cy="2388615"/>
          </a:xfrm>
          <a:prstGeom prst="rect">
            <a:avLst/>
          </a:prstGeom>
        </p:spPr>
      </p:pic>
      <p:pic>
        <p:nvPicPr>
          <p:cNvPr id="12"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446" y="3475483"/>
            <a:ext cx="1735372" cy="2669804"/>
          </a:xfrm>
          <a:prstGeom prst="rect">
            <a:avLst/>
          </a:prstGeom>
        </p:spPr>
      </p:pic>
    </p:spTree>
    <p:extLst>
      <p:ext uri="{BB962C8B-B14F-4D97-AF65-F5344CB8AC3E}">
        <p14:creationId xmlns:p14="http://schemas.microsoft.com/office/powerpoint/2010/main" val="34136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05DF-CE99-D448-A700-A19D33D7D4EE}"/>
              </a:ext>
            </a:extLst>
          </p:cNvPr>
          <p:cNvSpPr>
            <a:spLocks noGrp="1"/>
          </p:cNvSpPr>
          <p:nvPr>
            <p:ph type="title"/>
          </p:nvPr>
        </p:nvSpPr>
        <p:spPr>
          <a:xfrm>
            <a:off x="838200" y="365125"/>
            <a:ext cx="10515600" cy="281989"/>
          </a:xfrm>
        </p:spPr>
        <p:txBody>
          <a:bodyPr>
            <a:normAutofit fontScale="90000"/>
          </a:bodyPr>
          <a:lstStyle/>
          <a:p>
            <a:r>
              <a:rPr lang="en-CZ" sz="1600" dirty="0"/>
              <a:t>P. L. Riché – Disembarkment of the Slaves, 1995</a:t>
            </a:r>
          </a:p>
        </p:txBody>
      </p:sp>
      <p:pic>
        <p:nvPicPr>
          <p:cNvPr id="5" name="Content Placeholder 4">
            <a:extLst>
              <a:ext uri="{FF2B5EF4-FFF2-40B4-BE49-F238E27FC236}">
                <a16:creationId xmlns:a16="http://schemas.microsoft.com/office/drawing/2014/main" id="{92564C8E-AD72-DA47-B307-EF9F534F9837}"/>
              </a:ext>
            </a:extLst>
          </p:cNvPr>
          <p:cNvPicPr>
            <a:picLocks noGrp="1" noChangeAspect="1"/>
          </p:cNvPicPr>
          <p:nvPr>
            <p:ph idx="1"/>
          </p:nvPr>
        </p:nvPicPr>
        <p:blipFill>
          <a:blip r:embed="rId2"/>
          <a:stretch>
            <a:fillRect/>
          </a:stretch>
        </p:blipFill>
        <p:spPr>
          <a:xfrm>
            <a:off x="952997" y="783979"/>
            <a:ext cx="7332874" cy="5359813"/>
          </a:xfrm>
        </p:spPr>
      </p:pic>
    </p:spTree>
    <p:extLst>
      <p:ext uri="{BB962C8B-B14F-4D97-AF65-F5344CB8AC3E}">
        <p14:creationId xmlns:p14="http://schemas.microsoft.com/office/powerpoint/2010/main" val="119367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DF4A3-FAC2-FB47-B672-26E9DC6D174E}"/>
              </a:ext>
            </a:extLst>
          </p:cNvPr>
          <p:cNvSpPr>
            <a:spLocks noGrp="1"/>
          </p:cNvSpPr>
          <p:nvPr>
            <p:ph type="title"/>
          </p:nvPr>
        </p:nvSpPr>
        <p:spPr>
          <a:xfrm>
            <a:off x="838200" y="365125"/>
            <a:ext cx="10515600" cy="436733"/>
          </a:xfrm>
        </p:spPr>
        <p:txBody>
          <a:bodyPr>
            <a:normAutofit/>
          </a:bodyPr>
          <a:lstStyle/>
          <a:p>
            <a:r>
              <a:rPr lang="en-CZ" sz="1400" dirty="0"/>
              <a:t>Michel St. Fleur – Sufferings Inflicted on the Slaves, 1991</a:t>
            </a:r>
          </a:p>
        </p:txBody>
      </p:sp>
      <p:pic>
        <p:nvPicPr>
          <p:cNvPr id="5" name="Content Placeholder 4">
            <a:extLst>
              <a:ext uri="{FF2B5EF4-FFF2-40B4-BE49-F238E27FC236}">
                <a16:creationId xmlns:a16="http://schemas.microsoft.com/office/drawing/2014/main" id="{CDC372AC-E8BF-BD43-A01D-20E4B73452E4}"/>
              </a:ext>
            </a:extLst>
          </p:cNvPr>
          <p:cNvPicPr>
            <a:picLocks noGrp="1" noChangeAspect="1"/>
          </p:cNvPicPr>
          <p:nvPr>
            <p:ph sz="half" idx="1"/>
          </p:nvPr>
        </p:nvPicPr>
        <p:blipFill>
          <a:blip r:embed="rId2"/>
          <a:stretch>
            <a:fillRect/>
          </a:stretch>
        </p:blipFill>
        <p:spPr>
          <a:xfrm>
            <a:off x="838200" y="941606"/>
            <a:ext cx="5770424" cy="4431249"/>
          </a:xfrm>
        </p:spPr>
      </p:pic>
      <p:sp>
        <p:nvSpPr>
          <p:cNvPr id="6" name="Content Placeholder 5">
            <a:extLst>
              <a:ext uri="{FF2B5EF4-FFF2-40B4-BE49-F238E27FC236}">
                <a16:creationId xmlns:a16="http://schemas.microsoft.com/office/drawing/2014/main" id="{6D7E4686-4B1C-4C40-B4F6-81A00BE0F66A}"/>
              </a:ext>
            </a:extLst>
          </p:cNvPr>
          <p:cNvSpPr>
            <a:spLocks noGrp="1"/>
          </p:cNvSpPr>
          <p:nvPr>
            <p:ph sz="half" idx="2"/>
          </p:nvPr>
        </p:nvSpPr>
        <p:spPr>
          <a:xfrm>
            <a:off x="6752492" y="1167693"/>
            <a:ext cx="4601308" cy="3979077"/>
          </a:xfrm>
        </p:spPr>
        <p:txBody>
          <a:bodyPr>
            <a:normAutofit/>
          </a:bodyPr>
          <a:lstStyle/>
          <a:p>
            <a:pPr lvl="0">
              <a:lnSpc>
                <a:spcPct val="100000"/>
              </a:lnSpc>
              <a:spcBef>
                <a:spcPts val="0"/>
              </a:spcBef>
              <a:spcAft>
                <a:spcPts val="0"/>
              </a:spcAft>
              <a:buNone/>
            </a:pPr>
            <a:endParaRPr lang="cs-CZ" sz="1400" dirty="0"/>
          </a:p>
          <a:p>
            <a:pPr lvl="0">
              <a:lnSpc>
                <a:spcPct val="100000"/>
              </a:lnSpc>
              <a:spcBef>
                <a:spcPts val="0"/>
              </a:spcBef>
              <a:spcAft>
                <a:spcPts val="0"/>
              </a:spcAft>
              <a:buNone/>
            </a:pPr>
            <a:r>
              <a:rPr lang="cs-CZ" sz="1400" b="1" dirty="0"/>
              <a:t>1685 </a:t>
            </a:r>
            <a:r>
              <a:rPr lang="cs-CZ" sz="1400" b="1" i="1" dirty="0" err="1"/>
              <a:t>Code</a:t>
            </a:r>
            <a:r>
              <a:rPr lang="cs-CZ" sz="1400" b="1" i="1" dirty="0"/>
              <a:t> </a:t>
            </a:r>
            <a:r>
              <a:rPr lang="cs-CZ" sz="1400" b="1" i="1" dirty="0" err="1"/>
              <a:t>Noire</a:t>
            </a:r>
            <a:r>
              <a:rPr lang="cs-CZ" sz="1400" b="1" i="1" dirty="0"/>
              <a:t> </a:t>
            </a:r>
            <a:r>
              <a:rPr lang="cs-CZ" sz="1400" dirty="0"/>
              <a:t>Ludvíka XIV.</a:t>
            </a:r>
          </a:p>
          <a:p>
            <a:pPr marL="285750" lvl="0" indent="-285750">
              <a:lnSpc>
                <a:spcPct val="100000"/>
              </a:lnSpc>
              <a:spcBef>
                <a:spcPts val="0"/>
              </a:spcBef>
              <a:spcAft>
                <a:spcPts val="0"/>
              </a:spcAft>
            </a:pPr>
            <a:r>
              <a:rPr lang="cs-CZ" sz="1400" dirty="0"/>
              <a:t>Obrátit a pokřtít otroky do 8 dnů od příjezdu.</a:t>
            </a:r>
          </a:p>
          <a:p>
            <a:pPr marL="285750" lvl="0" indent="-285750">
              <a:lnSpc>
                <a:spcPct val="100000"/>
              </a:lnSpc>
              <a:spcBef>
                <a:spcPts val="0"/>
              </a:spcBef>
              <a:spcAft>
                <a:spcPts val="0"/>
              </a:spcAft>
            </a:pPr>
            <a:r>
              <a:rPr lang="cs-CZ" sz="1400" dirty="0"/>
              <a:t>Patřičně otroky živit a šatit. </a:t>
            </a:r>
          </a:p>
          <a:p>
            <a:pPr marL="285750" lvl="0" indent="-285750">
              <a:lnSpc>
                <a:spcPct val="100000"/>
              </a:lnSpc>
              <a:spcBef>
                <a:spcPts val="0"/>
              </a:spcBef>
              <a:spcAft>
                <a:spcPts val="0"/>
              </a:spcAft>
            </a:pPr>
            <a:r>
              <a:rPr lang="cs-CZ" sz="1400" dirty="0"/>
              <a:t>Tresty a popravy kruté X za zabití otroka trest. </a:t>
            </a:r>
          </a:p>
          <a:p>
            <a:pPr marL="285750" lvl="0" indent="-285750">
              <a:lnSpc>
                <a:spcPct val="100000"/>
              </a:lnSpc>
              <a:spcBef>
                <a:spcPts val="0"/>
              </a:spcBef>
              <a:spcAft>
                <a:spcPts val="0"/>
              </a:spcAft>
            </a:pPr>
            <a:r>
              <a:rPr lang="cs-CZ" sz="1400" dirty="0"/>
              <a:t>Zákaz shromažďování otroků za jiným účelem než k bohoslužbě.</a:t>
            </a:r>
          </a:p>
          <a:p>
            <a:pPr lvl="0">
              <a:lnSpc>
                <a:spcPct val="100000"/>
              </a:lnSpc>
              <a:spcBef>
                <a:spcPts val="0"/>
              </a:spcBef>
              <a:spcAft>
                <a:spcPts val="0"/>
              </a:spcAft>
              <a:buNone/>
            </a:pPr>
            <a:r>
              <a:rPr lang="cs-CZ" sz="1400" dirty="0"/>
              <a:t> </a:t>
            </a:r>
          </a:p>
          <a:p>
            <a:pPr lvl="0">
              <a:lnSpc>
                <a:spcPct val="100000"/>
              </a:lnSpc>
              <a:spcBef>
                <a:spcPts val="0"/>
              </a:spcBef>
              <a:spcAft>
                <a:spcPts val="0"/>
              </a:spcAft>
              <a:buNone/>
            </a:pPr>
            <a:endParaRPr lang="cs-CZ" sz="1400" dirty="0"/>
          </a:p>
          <a:p>
            <a:endParaRPr lang="en-CZ" sz="1400" dirty="0"/>
          </a:p>
        </p:txBody>
      </p:sp>
    </p:spTree>
    <p:extLst>
      <p:ext uri="{BB962C8B-B14F-4D97-AF65-F5344CB8AC3E}">
        <p14:creationId xmlns:p14="http://schemas.microsoft.com/office/powerpoint/2010/main" val="300810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8D58-2B9B-8148-B72F-C0DAFC0B79E3}"/>
              </a:ext>
            </a:extLst>
          </p:cNvPr>
          <p:cNvSpPr>
            <a:spLocks noGrp="1"/>
          </p:cNvSpPr>
          <p:nvPr>
            <p:ph type="title"/>
          </p:nvPr>
        </p:nvSpPr>
        <p:spPr>
          <a:xfrm>
            <a:off x="838200" y="365126"/>
            <a:ext cx="10515600" cy="689952"/>
          </a:xfrm>
        </p:spPr>
        <p:txBody>
          <a:bodyPr>
            <a:normAutofit/>
          </a:bodyPr>
          <a:lstStyle/>
          <a:p>
            <a:r>
              <a:rPr lang="en-GB" sz="2400" dirty="0"/>
              <a:t>M. Moreau de St </a:t>
            </a:r>
            <a:r>
              <a:rPr lang="en-GB" sz="2400" dirty="0" err="1"/>
              <a:t>Méry</a:t>
            </a:r>
            <a:r>
              <a:rPr lang="en-GB" sz="2400" dirty="0">
                <a:sym typeface="Wingdings" pitchFamily="2" charset="2"/>
              </a:rPr>
              <a:t> (1797ú</a:t>
            </a:r>
            <a:endParaRPr lang="en-CZ" sz="2400" dirty="0"/>
          </a:p>
        </p:txBody>
      </p:sp>
      <p:sp>
        <p:nvSpPr>
          <p:cNvPr id="3" name="Content Placeholder 2">
            <a:extLst>
              <a:ext uri="{FF2B5EF4-FFF2-40B4-BE49-F238E27FC236}">
                <a16:creationId xmlns:a16="http://schemas.microsoft.com/office/drawing/2014/main" id="{8225B5D0-2D47-0C4F-873F-DEC1DADC82E2}"/>
              </a:ext>
            </a:extLst>
          </p:cNvPr>
          <p:cNvSpPr>
            <a:spLocks noGrp="1"/>
          </p:cNvSpPr>
          <p:nvPr>
            <p:ph idx="1"/>
          </p:nvPr>
        </p:nvSpPr>
        <p:spPr>
          <a:xfrm>
            <a:off x="838200" y="1223889"/>
            <a:ext cx="10515600" cy="4953074"/>
          </a:xfrm>
        </p:spPr>
        <p:txBody>
          <a:bodyPr>
            <a:noAutofit/>
          </a:bodyPr>
          <a:lstStyle/>
          <a:p>
            <a:r>
              <a:rPr lang="en-GB" sz="1800" dirty="0"/>
              <a:t>For each of these invocations he receives, the </a:t>
            </a:r>
            <a:r>
              <a:rPr lang="en-GB" sz="1800" dirty="0" err="1"/>
              <a:t>Vaudoux</a:t>
            </a:r>
            <a:r>
              <a:rPr lang="en-GB" sz="1800" dirty="0"/>
              <a:t> King mediates . The Spirit acts in him. Suddenly he takes the chest containing the adder, places it on the ground, and makes the </a:t>
            </a:r>
            <a:r>
              <a:rPr lang="en-GB" sz="1800" dirty="0" err="1"/>
              <a:t>Vaudoux</a:t>
            </a:r>
            <a:r>
              <a:rPr lang="en-GB" sz="1800" dirty="0"/>
              <a:t> Queen stand on it. Once the sacred refuge is under her feet, this new pythoness that she is, is possessed by God. She </a:t>
            </a:r>
            <a:r>
              <a:rPr lang="en-GB" sz="1800" b="1" dirty="0"/>
              <a:t>shakes</a:t>
            </a:r>
            <a:r>
              <a:rPr lang="en-GB" sz="1800" dirty="0"/>
              <a:t>, her whole body is </a:t>
            </a:r>
            <a:r>
              <a:rPr lang="en-GB" sz="1800" b="1" dirty="0"/>
              <a:t>convulsed</a:t>
            </a:r>
            <a:r>
              <a:rPr lang="en-GB" sz="1800" dirty="0"/>
              <a:t>, and the oracle speaks through her mouth. </a:t>
            </a:r>
          </a:p>
          <a:p>
            <a:r>
              <a:rPr lang="en-GB" sz="1800" dirty="0"/>
              <a:t>After that comes the dance of the </a:t>
            </a:r>
            <a:r>
              <a:rPr lang="en-GB" sz="1800" dirty="0" err="1"/>
              <a:t>Vaudoux</a:t>
            </a:r>
            <a:r>
              <a:rPr lang="en-GB" sz="1800" dirty="0"/>
              <a:t>... Each makes movements, in which the upper part of the body, the head and shoulders, seem to be dislocated. The Queen above all is the </a:t>
            </a:r>
            <a:r>
              <a:rPr lang="en-GB" sz="1800" b="1" dirty="0"/>
              <a:t>prey </a:t>
            </a:r>
            <a:r>
              <a:rPr lang="en-GB" sz="1800" dirty="0"/>
              <a:t>to </a:t>
            </a:r>
            <a:r>
              <a:rPr lang="en-GB" sz="1800" b="1" dirty="0"/>
              <a:t>the most violent agitations</a:t>
            </a:r>
            <a:r>
              <a:rPr lang="en-GB" sz="1800" dirty="0"/>
              <a:t>. </a:t>
            </a:r>
            <a:r>
              <a:rPr lang="en-GB" sz="1800" b="1" dirty="0"/>
              <a:t>Fainting </a:t>
            </a:r>
            <a:r>
              <a:rPr lang="en-GB" sz="1800" dirty="0"/>
              <a:t>and </a:t>
            </a:r>
            <a:r>
              <a:rPr lang="en-GB" sz="1800" b="1" dirty="0"/>
              <a:t>raptures take over </a:t>
            </a:r>
            <a:r>
              <a:rPr lang="en-GB" sz="1800" dirty="0"/>
              <a:t>some of them and </a:t>
            </a:r>
            <a:r>
              <a:rPr lang="en-GB" sz="1800" b="1" dirty="0"/>
              <a:t>a sort of fury </a:t>
            </a:r>
            <a:r>
              <a:rPr lang="en-GB" sz="1800" dirty="0"/>
              <a:t>some of the others, but for all there is a </a:t>
            </a:r>
            <a:r>
              <a:rPr lang="en-GB" sz="1800" b="1" dirty="0"/>
              <a:t>nervous trembling </a:t>
            </a:r>
            <a:r>
              <a:rPr lang="en-GB" sz="1800" dirty="0"/>
              <a:t>which </a:t>
            </a:r>
            <a:r>
              <a:rPr lang="en-GB" sz="1800" b="1" dirty="0"/>
              <a:t>they cannot master.</a:t>
            </a:r>
            <a:r>
              <a:rPr lang="en-GB" sz="1800" dirty="0"/>
              <a:t> They </a:t>
            </a:r>
            <a:r>
              <a:rPr lang="en-GB" sz="1800" b="1" dirty="0"/>
              <a:t>spin around ceaselessly</a:t>
            </a:r>
            <a:r>
              <a:rPr lang="en-GB" sz="1800" dirty="0"/>
              <a:t>. And there are some in </a:t>
            </a:r>
            <a:r>
              <a:rPr lang="en-GB" sz="1800" b="1" dirty="0"/>
              <a:t>this species of bacchanal </a:t>
            </a:r>
            <a:r>
              <a:rPr lang="en-GB" sz="1800" dirty="0"/>
              <a:t>who </a:t>
            </a:r>
            <a:r>
              <a:rPr lang="en-GB" sz="1800" b="1" dirty="0"/>
              <a:t>tear their clothing </a:t>
            </a:r>
            <a:r>
              <a:rPr lang="en-GB" sz="1800" dirty="0"/>
              <a:t>and even </a:t>
            </a:r>
            <a:r>
              <a:rPr lang="en-GB" sz="1800" b="1" dirty="0"/>
              <a:t>bite their flesh</a:t>
            </a:r>
            <a:r>
              <a:rPr lang="en-GB" sz="1800" dirty="0"/>
              <a:t>. Others who are only </a:t>
            </a:r>
            <a:r>
              <a:rPr lang="en-GB" sz="1800" b="1" dirty="0"/>
              <a:t>deprived of their senses </a:t>
            </a:r>
            <a:r>
              <a:rPr lang="en-GB" sz="1800" dirty="0"/>
              <a:t>and have fallen in their tracks are taken, even while dancing, into the darkness of a </a:t>
            </a:r>
            <a:r>
              <a:rPr lang="en-GB" sz="1800" dirty="0" err="1"/>
              <a:t>neighboring</a:t>
            </a:r>
            <a:r>
              <a:rPr lang="en-GB" sz="1800" dirty="0"/>
              <a:t> room, where a </a:t>
            </a:r>
            <a:r>
              <a:rPr lang="en-GB" sz="1800" b="1" dirty="0"/>
              <a:t>disgusting prostitution </a:t>
            </a:r>
            <a:r>
              <a:rPr lang="en-GB" sz="1800" dirty="0"/>
              <a:t>exercises a most </a:t>
            </a:r>
            <a:r>
              <a:rPr lang="en-GB" sz="1800" b="1" dirty="0"/>
              <a:t>hideous </a:t>
            </a:r>
            <a:r>
              <a:rPr lang="en-GB" sz="1800" dirty="0"/>
              <a:t>empire. </a:t>
            </a:r>
          </a:p>
          <a:p>
            <a:r>
              <a:rPr lang="en-GB" sz="1800" dirty="0"/>
              <a:t>The </a:t>
            </a:r>
            <a:r>
              <a:rPr lang="en-GB" sz="1800" b="1" dirty="0"/>
              <a:t>contagion </a:t>
            </a:r>
            <a:r>
              <a:rPr lang="en-GB" sz="1800" dirty="0"/>
              <a:t>is so strong that Whites found spying on the mysteries of this sect and touched by one of the cultists discovering them, have sometimes started to dance and have had to go so far as to pay the </a:t>
            </a:r>
            <a:r>
              <a:rPr lang="en-GB" sz="1800" dirty="0" err="1"/>
              <a:t>Vaudoux</a:t>
            </a:r>
            <a:r>
              <a:rPr lang="en-GB" sz="1800" dirty="0"/>
              <a:t> Queen to put an end to their torment. </a:t>
            </a:r>
          </a:p>
          <a:p>
            <a:r>
              <a:rPr lang="en-GB" sz="1800" dirty="0"/>
              <a:t>They even have this followed by a </a:t>
            </a:r>
            <a:r>
              <a:rPr lang="en-GB" sz="1800" b="1" dirty="0"/>
              <a:t>dinner </a:t>
            </a:r>
            <a:r>
              <a:rPr lang="en-GB" sz="1800" dirty="0"/>
              <a:t>where people eat nothing but poultry. But I assure you that this is only </a:t>
            </a:r>
            <a:r>
              <a:rPr lang="en-GB" sz="1800" b="1" dirty="0"/>
              <a:t>one more calculation to evade </a:t>
            </a:r>
            <a:r>
              <a:rPr lang="en-GB" sz="1800" dirty="0"/>
              <a:t>the watchfulness of the magistrates and the better to guarantee the success of this </a:t>
            </a:r>
            <a:r>
              <a:rPr lang="en-GB" sz="1800" b="1" dirty="0"/>
              <a:t>dark cabal.</a:t>
            </a:r>
            <a:endParaRPr lang="en-GB" sz="1800" dirty="0"/>
          </a:p>
        </p:txBody>
      </p:sp>
    </p:spTree>
    <p:extLst>
      <p:ext uri="{BB962C8B-B14F-4D97-AF65-F5344CB8AC3E}">
        <p14:creationId xmlns:p14="http://schemas.microsoft.com/office/powerpoint/2010/main" val="321425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838200" y="365125"/>
            <a:ext cx="10515600" cy="563343"/>
          </a:xfrm>
        </p:spPr>
        <p:txBody>
          <a:bodyPr>
            <a:normAutofit/>
          </a:bodyPr>
          <a:lstStyle/>
          <a:p>
            <a:pPr lvl="0"/>
            <a:r>
              <a:rPr lang="cs-CZ" sz="1400" dirty="0"/>
              <a:t>Ulrik Jean-</a:t>
            </a:r>
            <a:r>
              <a:rPr lang="cs-CZ" sz="1400" dirty="0" err="1"/>
              <a:t>Pierre</a:t>
            </a:r>
            <a:r>
              <a:rPr lang="cs-CZ" sz="1400" dirty="0"/>
              <a:t>, </a:t>
            </a:r>
            <a:r>
              <a:rPr lang="cs-CZ" sz="1400" dirty="0" err="1"/>
              <a:t>n.d</a:t>
            </a:r>
            <a:r>
              <a:rPr lang="cs-CZ" sz="1400" dirty="0"/>
              <a:t>.</a:t>
            </a:r>
          </a:p>
        </p:txBody>
      </p:sp>
      <p:sp>
        <p:nvSpPr>
          <p:cNvPr id="7" name="Content Placeholder 6">
            <a:extLst>
              <a:ext uri="{FF2B5EF4-FFF2-40B4-BE49-F238E27FC236}">
                <a16:creationId xmlns:a16="http://schemas.microsoft.com/office/drawing/2014/main" id="{BE531D97-6A60-0141-9C1B-163D495516A8}"/>
              </a:ext>
            </a:extLst>
          </p:cNvPr>
          <p:cNvSpPr>
            <a:spLocks noGrp="1"/>
          </p:cNvSpPr>
          <p:nvPr>
            <p:ph sz="half" idx="1"/>
          </p:nvPr>
        </p:nvSpPr>
        <p:spPr>
          <a:xfrm>
            <a:off x="838199" y="1041009"/>
            <a:ext cx="5984631" cy="4051496"/>
          </a:xfrm>
        </p:spPr>
        <p:txBody>
          <a:bodyPr/>
          <a:lstStyle/>
          <a:p>
            <a:endParaRPr lang="en-CZ" dirty="0"/>
          </a:p>
        </p:txBody>
      </p:sp>
      <p:sp>
        <p:nvSpPr>
          <p:cNvPr id="8" name="Content Placeholder 7">
            <a:extLst>
              <a:ext uri="{FF2B5EF4-FFF2-40B4-BE49-F238E27FC236}">
                <a16:creationId xmlns:a16="http://schemas.microsoft.com/office/drawing/2014/main" id="{745B9531-5BAD-A74F-9B54-0C53AA673920}"/>
              </a:ext>
            </a:extLst>
          </p:cNvPr>
          <p:cNvSpPr>
            <a:spLocks noGrp="1"/>
          </p:cNvSpPr>
          <p:nvPr>
            <p:ph sz="half" idx="2"/>
          </p:nvPr>
        </p:nvSpPr>
        <p:spPr>
          <a:xfrm>
            <a:off x="7047914" y="1024679"/>
            <a:ext cx="4305886" cy="4051495"/>
          </a:xfrm>
        </p:spPr>
        <p:txBody>
          <a:bodyPr>
            <a:normAutofit/>
          </a:bodyPr>
          <a:lstStyle/>
          <a:p>
            <a:pPr lvl="0">
              <a:lnSpc>
                <a:spcPct val="100000"/>
              </a:lnSpc>
              <a:spcBef>
                <a:spcPts val="0"/>
              </a:spcBef>
              <a:spcAft>
                <a:spcPts val="0"/>
              </a:spcAft>
              <a:buNone/>
            </a:pPr>
            <a:r>
              <a:rPr lang="cs-CZ" sz="1400" dirty="0"/>
              <a:t>1757 tzv. jedová válka (</a:t>
            </a:r>
            <a:r>
              <a:rPr lang="cs-CZ" sz="1400" dirty="0" err="1"/>
              <a:t>maroon</a:t>
            </a:r>
            <a:r>
              <a:rPr lang="cs-CZ" sz="1400" dirty="0"/>
              <a:t> </a:t>
            </a:r>
            <a:r>
              <a:rPr lang="cs-CZ" sz="1400" dirty="0" err="1"/>
              <a:t>François</a:t>
            </a:r>
            <a:r>
              <a:rPr lang="cs-CZ" sz="1400" dirty="0"/>
              <a:t> </a:t>
            </a:r>
            <a:r>
              <a:rPr lang="cs-CZ" sz="1400" dirty="0" err="1"/>
              <a:t>Makandal</a:t>
            </a:r>
            <a:r>
              <a:rPr lang="cs-CZ" sz="1400" dirty="0"/>
              <a:t>).</a:t>
            </a:r>
            <a:endParaRPr lang="cs-CZ" sz="1400" dirty="0">
              <a:latin typeface="Calibri" panose="020F0502020204030204" pitchFamily="34" charset="0"/>
              <a:cs typeface="Calibri" panose="020F0502020204030204" pitchFamily="34" charset="0"/>
            </a:endParaRPr>
          </a:p>
          <a:p>
            <a:pPr lvl="0">
              <a:lnSpc>
                <a:spcPct val="100000"/>
              </a:lnSpc>
              <a:spcBef>
                <a:spcPts val="0"/>
              </a:spcBef>
              <a:spcAft>
                <a:spcPts val="0"/>
              </a:spcAft>
              <a:buNone/>
            </a:pPr>
            <a:endParaRPr lang="cs-CZ" sz="1400" dirty="0">
              <a:latin typeface="Calibri" panose="020F0502020204030204" pitchFamily="34" charset="0"/>
              <a:cs typeface="Calibri" panose="020F0502020204030204" pitchFamily="34" charset="0"/>
            </a:endParaRPr>
          </a:p>
          <a:p>
            <a:pPr lvl="0">
              <a:lnSpc>
                <a:spcPct val="100000"/>
              </a:lnSpc>
              <a:spcBef>
                <a:spcPts val="0"/>
              </a:spcBef>
              <a:spcAft>
                <a:spcPts val="0"/>
              </a:spcAft>
              <a:buNone/>
            </a:pPr>
            <a:r>
              <a:rPr lang="cs-CZ" sz="1400" dirty="0">
                <a:latin typeface="Calibri" panose="020F0502020204030204" pitchFamily="34" charset="0"/>
                <a:cs typeface="Calibri" panose="020F0502020204030204" pitchFamily="34" charset="0"/>
              </a:rPr>
              <a:t>1789–1799 Velká francouzská revoluce. </a:t>
            </a:r>
          </a:p>
          <a:p>
            <a:pPr lvl="0">
              <a:lnSpc>
                <a:spcPct val="100000"/>
              </a:lnSpc>
              <a:spcBef>
                <a:spcPts val="0"/>
              </a:spcBef>
              <a:spcAft>
                <a:spcPts val="0"/>
              </a:spcAft>
              <a:buNone/>
            </a:pPr>
            <a:endParaRPr lang="cs-CZ" sz="1400" dirty="0">
              <a:latin typeface="Calibri" panose="020F0502020204030204" pitchFamily="34" charset="0"/>
              <a:cs typeface="Calibri" panose="020F0502020204030204" pitchFamily="34" charset="0"/>
            </a:endParaRPr>
          </a:p>
          <a:p>
            <a:pPr lvl="0">
              <a:lnSpc>
                <a:spcPct val="100000"/>
              </a:lnSpc>
              <a:spcBef>
                <a:spcPts val="0"/>
              </a:spcBef>
              <a:spcAft>
                <a:spcPts val="0"/>
              </a:spcAft>
              <a:buNone/>
            </a:pPr>
            <a:r>
              <a:rPr lang="cs-CZ" sz="1400" dirty="0">
                <a:latin typeface="Calibri" panose="020F0502020204030204" pitchFamily="34" charset="0"/>
                <a:cs typeface="Calibri" panose="020F0502020204030204" pitchFamily="34" charset="0"/>
              </a:rPr>
              <a:t>1791 povstání mulatů.</a:t>
            </a:r>
          </a:p>
          <a:p>
            <a:pPr lvl="0">
              <a:lnSpc>
                <a:spcPct val="100000"/>
              </a:lnSpc>
              <a:spcBef>
                <a:spcPts val="0"/>
              </a:spcBef>
              <a:spcAft>
                <a:spcPts val="0"/>
              </a:spcAft>
              <a:buNone/>
            </a:pPr>
            <a:endParaRPr lang="cs-CZ" sz="1400" dirty="0">
              <a:latin typeface="Calibri" panose="020F0502020204030204" pitchFamily="34" charset="0"/>
              <a:cs typeface="Calibri" panose="020F0502020204030204" pitchFamily="34" charset="0"/>
            </a:endParaRPr>
          </a:p>
          <a:p>
            <a:pPr lvl="0">
              <a:lnSpc>
                <a:spcPct val="100000"/>
              </a:lnSpc>
              <a:spcBef>
                <a:spcPts val="0"/>
              </a:spcBef>
              <a:spcAft>
                <a:spcPts val="0"/>
              </a:spcAft>
              <a:buNone/>
            </a:pPr>
            <a:r>
              <a:rPr lang="cs-CZ" sz="1400" dirty="0">
                <a:latin typeface="Calibri" panose="020F0502020204030204" pitchFamily="34" charset="0"/>
                <a:cs typeface="Calibri" panose="020F0502020204030204" pitchFamily="34" charset="0"/>
              </a:rPr>
              <a:t>Srpen </a:t>
            </a:r>
            <a:r>
              <a:rPr lang="cs-CZ" sz="1400" b="1" dirty="0">
                <a:latin typeface="Calibri" panose="020F0502020204030204" pitchFamily="34" charset="0"/>
                <a:cs typeface="Calibri" panose="020F0502020204030204" pitchFamily="34" charset="0"/>
              </a:rPr>
              <a:t>1791 </a:t>
            </a:r>
            <a:r>
              <a:rPr lang="cs-CZ" sz="1400" dirty="0">
                <a:latin typeface="Calibri" panose="020F0502020204030204" pitchFamily="34" charset="0"/>
                <a:cs typeface="Calibri" panose="020F0502020204030204" pitchFamily="34" charset="0"/>
              </a:rPr>
              <a:t>vzpoury otroků; </a:t>
            </a:r>
          </a:p>
          <a:p>
            <a:pPr lvl="0">
              <a:lnSpc>
                <a:spcPct val="100000"/>
              </a:lnSpc>
              <a:spcBef>
                <a:spcPts val="0"/>
              </a:spcBef>
              <a:spcAft>
                <a:spcPts val="0"/>
              </a:spcAft>
              <a:buNone/>
            </a:pPr>
            <a:r>
              <a:rPr lang="cs-CZ" sz="1400" dirty="0">
                <a:latin typeface="Calibri" panose="020F0502020204030204" pitchFamily="34" charset="0"/>
                <a:cs typeface="Calibri" panose="020F0502020204030204" pitchFamily="34" charset="0"/>
              </a:rPr>
              <a:t>obřad v </a:t>
            </a:r>
            <a:r>
              <a:rPr lang="cs-CZ" sz="1400" b="1" dirty="0" err="1">
                <a:latin typeface="Calibri" panose="020F0502020204030204" pitchFamily="34" charset="0"/>
                <a:cs typeface="Calibri" panose="020F0502020204030204" pitchFamily="34" charset="0"/>
              </a:rPr>
              <a:t>Bwa</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Kayiman</a:t>
            </a:r>
            <a:r>
              <a:rPr lang="cs-CZ" sz="1400" b="1" dirty="0">
                <a:latin typeface="Calibri" panose="020F0502020204030204" pitchFamily="34" charset="0"/>
                <a:cs typeface="Calibri" panose="020F0502020204030204" pitchFamily="34" charset="0"/>
              </a:rPr>
              <a:t> </a:t>
            </a:r>
            <a:r>
              <a:rPr lang="cs-CZ" sz="1400" dirty="0">
                <a:latin typeface="Calibri" panose="020F0502020204030204" pitchFamily="34" charset="0"/>
                <a:cs typeface="Calibri" panose="020F0502020204030204" pitchFamily="34" charset="0"/>
              </a:rPr>
              <a:t>(</a:t>
            </a:r>
            <a:r>
              <a:rPr lang="cs-CZ" sz="1400" dirty="0" err="1">
                <a:latin typeface="Calibri" panose="020F0502020204030204" pitchFamily="34" charset="0"/>
                <a:cs typeface="Calibri" panose="020F0502020204030204" pitchFamily="34" charset="0"/>
              </a:rPr>
              <a:t>Bois</a:t>
            </a:r>
            <a:r>
              <a:rPr lang="cs-CZ" sz="1400" dirty="0">
                <a:latin typeface="Calibri" panose="020F0502020204030204" pitchFamily="34" charset="0"/>
                <a:cs typeface="Calibri" panose="020F0502020204030204" pitchFamily="34" charset="0"/>
              </a:rPr>
              <a:t> </a:t>
            </a:r>
            <a:r>
              <a:rPr lang="cs-CZ" sz="1400" dirty="0" err="1">
                <a:latin typeface="Calibri" panose="020F0502020204030204" pitchFamily="34" charset="0"/>
                <a:cs typeface="Calibri" panose="020F0502020204030204" pitchFamily="34" charset="0"/>
              </a:rPr>
              <a:t>Caïman</a:t>
            </a:r>
            <a:r>
              <a:rPr lang="cs-CZ" sz="1400" dirty="0">
                <a:latin typeface="Calibri" panose="020F0502020204030204" pitchFamily="34" charset="0"/>
                <a:cs typeface="Calibri" panose="020F0502020204030204" pitchFamily="34" charset="0"/>
              </a:rPr>
              <a:t>), </a:t>
            </a:r>
            <a:r>
              <a:rPr lang="cs-CZ" sz="1400" i="1" dirty="0" err="1">
                <a:latin typeface="Calibri" panose="020F0502020204030204" pitchFamily="34" charset="0"/>
                <a:cs typeface="Calibri" panose="020F0502020204030204" pitchFamily="34" charset="0"/>
              </a:rPr>
              <a:t>houngan</a:t>
            </a:r>
            <a:r>
              <a:rPr lang="cs-CZ" sz="1400"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Dutty</a:t>
            </a:r>
            <a:r>
              <a:rPr lang="cs-CZ" sz="1400" b="1" dirty="0">
                <a:latin typeface="Calibri" panose="020F0502020204030204" pitchFamily="34" charset="0"/>
                <a:cs typeface="Calibri" panose="020F0502020204030204" pitchFamily="34" charset="0"/>
              </a:rPr>
              <a:t> </a:t>
            </a:r>
            <a:r>
              <a:rPr lang="cs-CZ" sz="1400" b="1" dirty="0" err="1">
                <a:latin typeface="Calibri" panose="020F0502020204030204" pitchFamily="34" charset="0"/>
                <a:cs typeface="Calibri" panose="020F0502020204030204" pitchFamily="34" charset="0"/>
              </a:rPr>
              <a:t>Boukman</a:t>
            </a:r>
            <a:r>
              <a:rPr lang="cs-CZ" sz="1400" dirty="0">
                <a:latin typeface="Calibri" panose="020F0502020204030204" pitchFamily="34" charset="0"/>
                <a:cs typeface="Calibri" panose="020F0502020204030204" pitchFamily="34" charset="0"/>
              </a:rPr>
              <a:t>.</a:t>
            </a:r>
          </a:p>
          <a:p>
            <a:pPr lvl="0">
              <a:lnSpc>
                <a:spcPct val="100000"/>
              </a:lnSpc>
              <a:spcBef>
                <a:spcPts val="0"/>
              </a:spcBef>
              <a:spcAft>
                <a:spcPts val="0"/>
              </a:spcAft>
              <a:buNone/>
            </a:pPr>
            <a:endParaRPr lang="cs-CZ" sz="1400" dirty="0">
              <a:latin typeface="Calibri" panose="020F0502020204030204" pitchFamily="34" charset="0"/>
              <a:cs typeface="Calibri" panose="020F0502020204030204" pitchFamily="34" charset="0"/>
            </a:endParaRPr>
          </a:p>
          <a:p>
            <a:pPr marL="0" indent="0">
              <a:buNone/>
            </a:pPr>
            <a:endParaRPr lang="en-CZ" sz="1400" dirty="0"/>
          </a:p>
        </p:txBody>
      </p:sp>
      <p:pic>
        <p:nvPicPr>
          <p:cNvPr id="4" name="Zástupný symbol pro obsah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1041009"/>
            <a:ext cx="5995204" cy="4051496"/>
          </a:xfrm>
          <a:prstGeom prst="rect">
            <a:avLst/>
          </a:prstGeom>
          <a:noFill/>
          <a:ln>
            <a:noFill/>
          </a:ln>
        </p:spPr>
      </p:pic>
    </p:spTree>
    <p:extLst>
      <p:ext uri="{BB962C8B-B14F-4D97-AF65-F5344CB8AC3E}">
        <p14:creationId xmlns:p14="http://schemas.microsoft.com/office/powerpoint/2010/main" val="2427611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7326</TotalTime>
  <Words>2158</Words>
  <Application>Microsoft Macintosh PowerPoint</Application>
  <PresentationFormat>Widescreen</PresentationFormat>
  <Paragraphs>166</Paragraphs>
  <Slides>23</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Temné obrazy z historie haitského vúdú</vt:lpstr>
      <vt:lpstr>Haiti 10 mil. obyvatel (95% černoši, 5% míšenci a běloši) Cca 55% katolická církev, 29% protestanté, 2% vúdú, 5% jiné, 10% bez vyznání  //  50–100 % vúdú</vt:lpstr>
      <vt:lpstr>Haitské vúdú – jako náboženství</vt:lpstr>
      <vt:lpstr>Loa</vt:lpstr>
      <vt:lpstr>Panteony loa</vt:lpstr>
      <vt:lpstr>P. L. Riché – Disembarkment of the Slaves, 1995</vt:lpstr>
      <vt:lpstr>Michel St. Fleur – Sufferings Inflicted on the Slaves, 1991</vt:lpstr>
      <vt:lpstr>M. Moreau de St Méry (1797ú</vt:lpstr>
      <vt:lpstr>Ulrik Jean-Pierre, n.d.</vt:lpstr>
      <vt:lpstr>Haiti</vt:lpstr>
      <vt:lpstr>Haiti</vt:lpstr>
      <vt:lpstr>William Seabrook. The Magic Island (1929)</vt:lpstr>
      <vt:lpstr>Maya Deren: Divine Horsemen. The Living Gods of Haiti, 1953.</vt:lpstr>
      <vt:lpstr>Angel Heart (Carolco International, 1987)</vt:lpstr>
      <vt:lpstr>The Serpent and the Rainbow (Universal Pictures, 1988)</vt:lpstr>
      <vt:lpstr>Skeleton Key  (Universal Pictures 2005)</vt:lpstr>
      <vt:lpstr>The Princess and The Frog (Walt Disney Pictures, 2009)</vt:lpstr>
      <vt:lpstr>Zemětřesení, 12. 1. 2010 Goudougoudou přes 200 tis. obětí, 1,2 mil. lidí přišlo o domov</vt:lpstr>
      <vt:lpstr>PowerPoint Presentation</vt:lpstr>
      <vt:lpstr>https://www.pinstruck.com/ (27.02.2021)</vt:lpstr>
      <vt:lpstr>Po roce 1990</vt:lpstr>
      <vt:lpstr>Joan Dayan. “Codes of Law and Bodies of Color.” New Literary History, vol. 26, no. 2, 1995, 283–308.  Joan Dayan. Haiti, History, and the Gods. 1998.</vt:lpstr>
      <vt:lpstr>Haitské vúdú dnes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Temné obrazy z historie haitského vúdú</dc:title>
  <dc:creator>Microsoft Office User</dc:creator>
  <cp:lastModifiedBy>Microsoft Office User</cp:lastModifiedBy>
  <cp:revision>38</cp:revision>
  <dcterms:created xsi:type="dcterms:W3CDTF">2021-02-24T14:58:00Z</dcterms:created>
  <dcterms:modified xsi:type="dcterms:W3CDTF">2021-03-01T17:06:51Z</dcterms:modified>
</cp:coreProperties>
</file>