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4" r:id="rId6"/>
    <p:sldId id="261" r:id="rId7"/>
    <p:sldId id="262" r:id="rId8"/>
    <p:sldId id="263" r:id="rId9"/>
    <p:sldId id="265" r:id="rId10"/>
    <p:sldId id="266" r:id="rId11"/>
    <p:sldId id="267" r:id="rId12"/>
    <p:sldId id="268" r:id="rId13"/>
    <p:sldId id="269" r:id="rId14"/>
    <p:sldId id="270" r:id="rId15"/>
    <p:sldId id="271" r:id="rId16"/>
  </p:sldIdLst>
  <p:sldSz cx="9144000" cy="6858000" type="screen4x3"/>
  <p:notesSz cx="6858000" cy="994568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713" autoAdjust="0"/>
  </p:normalViewPr>
  <p:slideViewPr>
    <p:cSldViewPr>
      <p:cViewPr varScale="1">
        <p:scale>
          <a:sx n="110" d="100"/>
          <a:sy n="110" d="100"/>
        </p:scale>
        <p:origin x="-160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D095D-6575-430C-9FEE-7D93B7DB1B8C}" type="datetimeFigureOut">
              <a:rPr lang="cs-CZ" smtClean="0"/>
              <a:pPr/>
              <a:t>11.10.2017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5C496-EF68-481A-A9CF-3ABEE7D842B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D095D-6575-430C-9FEE-7D93B7DB1B8C}" type="datetimeFigureOut">
              <a:rPr lang="cs-CZ" smtClean="0"/>
              <a:pPr/>
              <a:t>11.10.2017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5C496-EF68-481A-A9CF-3ABEE7D842B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D095D-6575-430C-9FEE-7D93B7DB1B8C}" type="datetimeFigureOut">
              <a:rPr lang="cs-CZ" smtClean="0"/>
              <a:pPr/>
              <a:t>11.10.2017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5C496-EF68-481A-A9CF-3ABEE7D842B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D095D-6575-430C-9FEE-7D93B7DB1B8C}" type="datetimeFigureOut">
              <a:rPr lang="cs-CZ" smtClean="0"/>
              <a:pPr/>
              <a:t>11.10.2017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5C496-EF68-481A-A9CF-3ABEE7D842B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D095D-6575-430C-9FEE-7D93B7DB1B8C}" type="datetimeFigureOut">
              <a:rPr lang="cs-CZ" smtClean="0"/>
              <a:pPr/>
              <a:t>11.10.2017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5C496-EF68-481A-A9CF-3ABEE7D842B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D095D-6575-430C-9FEE-7D93B7DB1B8C}" type="datetimeFigureOut">
              <a:rPr lang="cs-CZ" smtClean="0"/>
              <a:pPr/>
              <a:t>11.10.2017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5C496-EF68-481A-A9CF-3ABEE7D842B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D095D-6575-430C-9FEE-7D93B7DB1B8C}" type="datetimeFigureOut">
              <a:rPr lang="cs-CZ" smtClean="0"/>
              <a:pPr/>
              <a:t>11.10.2017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5C496-EF68-481A-A9CF-3ABEE7D842B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D095D-6575-430C-9FEE-7D93B7DB1B8C}" type="datetimeFigureOut">
              <a:rPr lang="cs-CZ" smtClean="0"/>
              <a:pPr/>
              <a:t>11.10.2017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5C496-EF68-481A-A9CF-3ABEE7D842B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D095D-6575-430C-9FEE-7D93B7DB1B8C}" type="datetimeFigureOut">
              <a:rPr lang="cs-CZ" smtClean="0"/>
              <a:pPr/>
              <a:t>11.10.2017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5C496-EF68-481A-A9CF-3ABEE7D842B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D095D-6575-430C-9FEE-7D93B7DB1B8C}" type="datetimeFigureOut">
              <a:rPr lang="cs-CZ" smtClean="0"/>
              <a:pPr/>
              <a:t>11.10.2017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5C496-EF68-481A-A9CF-3ABEE7D842B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D095D-6575-430C-9FEE-7D93B7DB1B8C}" type="datetimeFigureOut">
              <a:rPr lang="cs-CZ" smtClean="0"/>
              <a:pPr/>
              <a:t>11.10.2017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5C496-EF68-481A-A9CF-3ABEE7D842B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6D095D-6575-430C-9FEE-7D93B7DB1B8C}" type="datetimeFigureOut">
              <a:rPr lang="cs-CZ" smtClean="0"/>
              <a:pPr/>
              <a:t>11.10.2017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E5C496-EF68-481A-A9CF-3ABEE7D842BA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jan.smejkal@pedf.cuni.cz" TargetMode="External"/><Relationship Id="rId2" Type="http://schemas.openxmlformats.org/officeDocument/2006/relationships/hyperlink" Target="mailto:an.smejkal@seznam.cz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u="sng" dirty="0" smtClean="0"/>
              <a:t>Výběrový kurz B – právo</a:t>
            </a: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dirty="0" smtClean="0"/>
              <a:t>SPRÁVNÍ PRÁVO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Úvodní přednáška – základní informace</a:t>
            </a:r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Správní právo – pojem předmět a systém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cs-CZ" sz="2400" b="1" dirty="0" smtClean="0"/>
              <a:t>	Právo soukromé a právo veřejné teorie pro rozlišování:</a:t>
            </a:r>
          </a:p>
          <a:p>
            <a:pPr marL="514350" indent="-514350">
              <a:buAutoNum type="alphaLcParenR"/>
            </a:pPr>
            <a:r>
              <a:rPr lang="cs-CZ" sz="2400" b="1" dirty="0" smtClean="0"/>
              <a:t>Teorie zájmová</a:t>
            </a:r>
          </a:p>
          <a:p>
            <a:pPr marL="514350" indent="-514350">
              <a:buNone/>
            </a:pPr>
            <a:r>
              <a:rPr lang="cs-CZ" i="1" dirty="0" smtClean="0"/>
              <a:t>	„</a:t>
            </a:r>
            <a:r>
              <a:rPr lang="cs-CZ" sz="2000" i="1" dirty="0" smtClean="0"/>
              <a:t>Publicum </a:t>
            </a:r>
            <a:r>
              <a:rPr lang="cs-CZ" sz="2000" i="1" dirty="0" err="1" smtClean="0"/>
              <a:t>ius</a:t>
            </a:r>
            <a:r>
              <a:rPr lang="cs-CZ" sz="2000" i="1" dirty="0" smtClean="0"/>
              <a:t> </a:t>
            </a:r>
            <a:r>
              <a:rPr lang="cs-CZ" sz="2000" i="1" dirty="0" err="1" smtClean="0"/>
              <a:t>est</a:t>
            </a:r>
            <a:r>
              <a:rPr lang="cs-CZ" sz="2000" i="1" dirty="0" smtClean="0"/>
              <a:t>, </a:t>
            </a:r>
            <a:r>
              <a:rPr lang="cs-CZ" sz="2000" i="1" dirty="0" err="1" smtClean="0"/>
              <a:t>quod</a:t>
            </a:r>
            <a:r>
              <a:rPr lang="cs-CZ" sz="2000" i="1" dirty="0" smtClean="0"/>
              <a:t> ad </a:t>
            </a:r>
            <a:r>
              <a:rPr lang="cs-CZ" sz="2000" i="1" dirty="0" err="1" smtClean="0"/>
              <a:t>statum</a:t>
            </a:r>
            <a:r>
              <a:rPr lang="cs-CZ" sz="2000" i="1" dirty="0" smtClean="0"/>
              <a:t> </a:t>
            </a:r>
            <a:r>
              <a:rPr lang="cs-CZ" sz="2000" i="1" dirty="0" err="1" smtClean="0"/>
              <a:t>rei</a:t>
            </a:r>
            <a:r>
              <a:rPr lang="cs-CZ" sz="2000" i="1" dirty="0" smtClean="0"/>
              <a:t> </a:t>
            </a:r>
            <a:r>
              <a:rPr lang="cs-CZ" sz="2000" i="1" dirty="0" err="1" smtClean="0"/>
              <a:t>Romanae</a:t>
            </a:r>
            <a:r>
              <a:rPr lang="cs-CZ" sz="2000" i="1" dirty="0" smtClean="0"/>
              <a:t> </a:t>
            </a:r>
            <a:r>
              <a:rPr lang="cs-CZ" sz="2000" i="1" dirty="0" err="1" smtClean="0"/>
              <a:t>spectat</a:t>
            </a:r>
            <a:r>
              <a:rPr lang="cs-CZ" sz="2000" i="1" dirty="0" smtClean="0"/>
              <a:t>, </a:t>
            </a:r>
            <a:r>
              <a:rPr lang="cs-CZ" sz="2000" i="1" dirty="0" err="1" smtClean="0"/>
              <a:t>privatum</a:t>
            </a:r>
            <a:r>
              <a:rPr lang="cs-CZ" sz="2000" i="1" dirty="0" smtClean="0"/>
              <a:t> </a:t>
            </a:r>
            <a:r>
              <a:rPr lang="cs-CZ" sz="2000" i="1" dirty="0" err="1" smtClean="0"/>
              <a:t>quod</a:t>
            </a:r>
            <a:r>
              <a:rPr lang="cs-CZ" sz="2000" i="1" dirty="0" smtClean="0"/>
              <a:t> ad </a:t>
            </a:r>
            <a:r>
              <a:rPr lang="cs-CZ" sz="2000" i="1" dirty="0" err="1" smtClean="0"/>
              <a:t>singulorum</a:t>
            </a:r>
            <a:r>
              <a:rPr lang="cs-CZ" sz="2000" i="1" dirty="0" smtClean="0"/>
              <a:t> </a:t>
            </a:r>
            <a:r>
              <a:rPr lang="cs-CZ" sz="2000" i="1" dirty="0" err="1" smtClean="0"/>
              <a:t>utilitatem</a:t>
            </a:r>
            <a:r>
              <a:rPr lang="cs-CZ" sz="2000" i="1" dirty="0" smtClean="0"/>
              <a:t>“</a:t>
            </a:r>
            <a:r>
              <a:rPr lang="cs-CZ" sz="2000" dirty="0" smtClean="0"/>
              <a:t> (Veřejné právo je to, které se týká římského státu, soukromé to, které se týká prospěchu jednotlivců). </a:t>
            </a:r>
            <a:r>
              <a:rPr lang="cs-CZ" sz="2000" dirty="0" err="1" smtClean="0"/>
              <a:t>Ulpianus</a:t>
            </a:r>
            <a:r>
              <a:rPr lang="cs-CZ" sz="2000" dirty="0" smtClean="0"/>
              <a:t> (</a:t>
            </a:r>
            <a:r>
              <a:rPr lang="cs-CZ" sz="2000" dirty="0" err="1" smtClean="0"/>
              <a:t>Digesta</a:t>
            </a:r>
            <a:r>
              <a:rPr lang="cs-CZ" sz="2000" dirty="0" smtClean="0"/>
              <a:t>)</a:t>
            </a:r>
            <a:endParaRPr lang="cs-CZ" b="1" dirty="0" smtClean="0"/>
          </a:p>
          <a:p>
            <a:pPr marL="514350" indent="-514350">
              <a:buNone/>
            </a:pPr>
            <a:r>
              <a:rPr lang="cs-CZ" sz="2400" b="1" dirty="0" smtClean="0"/>
              <a:t>b)	Teorie mocenská (organizační)</a:t>
            </a:r>
          </a:p>
          <a:p>
            <a:pPr marL="514350" indent="-514350">
              <a:buNone/>
            </a:pPr>
            <a:r>
              <a:rPr lang="cs-CZ" sz="2000" dirty="0" smtClean="0"/>
              <a:t>	podle toho, zda účastníci právního poměru jsou k sobě navzájem ve vztahu nadřízenosti a podřízenosti (subordinace) </a:t>
            </a:r>
          </a:p>
          <a:p>
            <a:pPr marL="514350" indent="-514350">
              <a:buNone/>
            </a:pPr>
            <a:r>
              <a:rPr lang="cs-CZ" sz="2400" b="1" dirty="0" smtClean="0"/>
              <a:t>c)	Teorie organická (subjektů, </a:t>
            </a:r>
            <a:r>
              <a:rPr lang="cs-CZ" sz="2400" b="1" dirty="0" err="1" smtClean="0"/>
              <a:t>Subjektstheorie</a:t>
            </a:r>
            <a:r>
              <a:rPr lang="cs-CZ" sz="2400" b="1" dirty="0" smtClean="0"/>
              <a:t>)</a:t>
            </a:r>
          </a:p>
          <a:p>
            <a:pPr>
              <a:buNone/>
            </a:pPr>
            <a:r>
              <a:rPr lang="cs-CZ" sz="2000" dirty="0" smtClean="0"/>
              <a:t>	podle toho, zda se právní subjekt ocitá v určitém právním vztahu z důvodů svého členství v některé veřejné korporaci (př. stát, obec, profesní komora)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Správní právo – stručný vývoj v českých zemích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cs-CZ" sz="2800" b="1" dirty="0" smtClean="0"/>
              <a:t>Správní právo = relativně mladý moderní fenomén</a:t>
            </a:r>
          </a:p>
          <a:p>
            <a:pPr>
              <a:buFont typeface="Wingdings" pitchFamily="2" charset="2"/>
              <a:buChar char="§"/>
            </a:pPr>
            <a:endParaRPr lang="cs-CZ" sz="2800" b="1" dirty="0" smtClean="0"/>
          </a:p>
          <a:p>
            <a:pPr>
              <a:buFont typeface="Wingdings" pitchFamily="2" charset="2"/>
              <a:buChar char="§"/>
            </a:pPr>
            <a:r>
              <a:rPr lang="cs-CZ" sz="2800" b="1" dirty="0" smtClean="0"/>
              <a:t>Stavovský stát </a:t>
            </a:r>
            <a:r>
              <a:rPr lang="cs-CZ" sz="2800" dirty="0" smtClean="0"/>
              <a:t>– dualismus moci, dělí se mezi stát a stavy</a:t>
            </a:r>
          </a:p>
          <a:p>
            <a:pPr>
              <a:buFont typeface="Wingdings" pitchFamily="2" charset="2"/>
              <a:buChar char="§"/>
            </a:pPr>
            <a:r>
              <a:rPr lang="cs-CZ" sz="2800" b="1" dirty="0" smtClean="0"/>
              <a:t>Panovnický absolutismus</a:t>
            </a:r>
            <a:r>
              <a:rPr lang="cs-CZ" sz="2800" dirty="0" smtClean="0"/>
              <a:t> – </a:t>
            </a:r>
          </a:p>
          <a:p>
            <a:pPr>
              <a:buNone/>
            </a:pPr>
            <a:r>
              <a:rPr lang="cs-CZ" sz="2800" dirty="0" smtClean="0"/>
              <a:t>	„</a:t>
            </a:r>
            <a:r>
              <a:rPr lang="cs-CZ" sz="2800" dirty="0" err="1" smtClean="0"/>
              <a:t>princeps</a:t>
            </a:r>
            <a:r>
              <a:rPr lang="cs-CZ" sz="2800" dirty="0" smtClean="0"/>
              <a:t> </a:t>
            </a:r>
            <a:r>
              <a:rPr lang="cs-CZ" sz="2800" i="1" dirty="0" err="1" smtClean="0"/>
              <a:t>legibus</a:t>
            </a:r>
            <a:r>
              <a:rPr lang="cs-CZ" sz="2800" i="1" dirty="0" smtClean="0"/>
              <a:t> </a:t>
            </a:r>
            <a:r>
              <a:rPr lang="cs-CZ" sz="2800" i="1" dirty="0" err="1" smtClean="0"/>
              <a:t>solutus</a:t>
            </a:r>
            <a:r>
              <a:rPr lang="cs-CZ" sz="2800" dirty="0" smtClean="0"/>
              <a:t> </a:t>
            </a:r>
            <a:r>
              <a:rPr lang="cs-CZ" sz="2800" dirty="0" err="1" smtClean="0"/>
              <a:t>est</a:t>
            </a:r>
            <a:r>
              <a:rPr lang="cs-CZ" sz="2800" dirty="0" smtClean="0"/>
              <a:t>“</a:t>
            </a:r>
          </a:p>
          <a:p>
            <a:pPr algn="just">
              <a:buNone/>
            </a:pPr>
            <a:r>
              <a:rPr lang="cs-CZ" sz="2800" dirty="0" smtClean="0"/>
              <a:t>	Vznik politické moci panovníka, resp. státu, který jedná obecném zájmu.</a:t>
            </a:r>
          </a:p>
          <a:p>
            <a:pPr algn="just">
              <a:buNone/>
            </a:pPr>
            <a:r>
              <a:rPr lang="cs-CZ" sz="2800" dirty="0" smtClean="0"/>
              <a:t>	autokratické rozhodování „</a:t>
            </a:r>
            <a:r>
              <a:rPr lang="cs-CZ" sz="2800" i="1" dirty="0" err="1" smtClean="0"/>
              <a:t>regis</a:t>
            </a:r>
            <a:r>
              <a:rPr lang="cs-CZ" sz="2800" i="1" dirty="0" smtClean="0"/>
              <a:t> </a:t>
            </a:r>
            <a:r>
              <a:rPr lang="cs-CZ" sz="2800" i="1" dirty="0" err="1" smtClean="0"/>
              <a:t>voluntas</a:t>
            </a:r>
            <a:r>
              <a:rPr lang="cs-CZ" sz="2800" i="1" dirty="0" smtClean="0"/>
              <a:t> suprema </a:t>
            </a:r>
            <a:r>
              <a:rPr lang="cs-CZ" sz="2800" i="1" dirty="0" err="1" smtClean="0"/>
              <a:t>lex</a:t>
            </a:r>
            <a:r>
              <a:rPr lang="cs-CZ" sz="2800" dirty="0" smtClean="0"/>
              <a:t>“</a:t>
            </a:r>
          </a:p>
          <a:p>
            <a:pPr algn="just">
              <a:buNone/>
            </a:pPr>
            <a:r>
              <a:rPr lang="cs-CZ" sz="2800" dirty="0" smtClean="0"/>
              <a:t>	Teorie ochrany nabytých práv a teorie </a:t>
            </a:r>
            <a:r>
              <a:rPr lang="cs-CZ" sz="2800" dirty="0" err="1" smtClean="0"/>
              <a:t>fisku</a:t>
            </a:r>
            <a:r>
              <a:rPr lang="cs-CZ" sz="2800" dirty="0" smtClean="0"/>
              <a:t>, vznik správy oddělené od soudnictví, vznik prof. úřednictva,  od 1766 povinná znalost „věd policejních a </a:t>
            </a:r>
            <a:r>
              <a:rPr lang="cs-CZ" sz="2800" dirty="0" err="1" smtClean="0"/>
              <a:t>kamerálních</a:t>
            </a:r>
            <a:r>
              <a:rPr lang="cs-CZ" sz="2800" dirty="0" smtClean="0"/>
              <a:t>“</a:t>
            </a:r>
          </a:p>
          <a:p>
            <a:pPr>
              <a:buNone/>
            </a:pPr>
            <a:endParaRPr lang="cs-CZ" sz="2800" dirty="0" smtClean="0"/>
          </a:p>
          <a:p>
            <a:pPr>
              <a:buFont typeface="Wingdings" pitchFamily="2" charset="2"/>
              <a:buChar char="§"/>
            </a:pPr>
            <a:endParaRPr lang="cs-CZ" b="1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Správní právo – stručný vývoj v českých zemích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cs-CZ" b="1" dirty="0" smtClean="0"/>
              <a:t>Vznik konstitucionalismu </a:t>
            </a:r>
            <a:r>
              <a:rPr lang="cs-CZ" dirty="0" smtClean="0"/>
              <a:t>– </a:t>
            </a:r>
            <a:r>
              <a:rPr lang="cs-CZ" b="1" dirty="0" smtClean="0"/>
              <a:t>1867</a:t>
            </a:r>
          </a:p>
          <a:p>
            <a:pPr algn="just">
              <a:buNone/>
            </a:pPr>
            <a:r>
              <a:rPr lang="cs-CZ" b="1" dirty="0" smtClean="0"/>
              <a:t>	</a:t>
            </a:r>
            <a:r>
              <a:rPr lang="cs-CZ" dirty="0" smtClean="0"/>
              <a:t>definitivně uzákoněna parlamentní monarchie – vznik moderního správního práva, správního soudnictví</a:t>
            </a:r>
          </a:p>
          <a:p>
            <a:pPr algn="just"/>
            <a:r>
              <a:rPr lang="cs-CZ" b="1" dirty="0" smtClean="0"/>
              <a:t>1948 vznik totalitního správního modelu</a:t>
            </a:r>
            <a:r>
              <a:rPr lang="cs-CZ" dirty="0" smtClean="0"/>
              <a:t> „demokratický centralismus“ – struktura národních výborů</a:t>
            </a:r>
          </a:p>
          <a:p>
            <a:pPr algn="just"/>
            <a:r>
              <a:rPr lang="cs-CZ" b="1" dirty="0" smtClean="0"/>
              <a:t>1990 – obnova ústavního státu a návrat k modernímu správnímu právu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Správní právo – prameny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sz="2800" b="1" dirty="0" smtClean="0"/>
              <a:t>Formy práva uznané státem</a:t>
            </a:r>
          </a:p>
          <a:p>
            <a:r>
              <a:rPr lang="cs-CZ" sz="2800" dirty="0" smtClean="0"/>
              <a:t>Správní právo = </a:t>
            </a:r>
            <a:r>
              <a:rPr lang="cs-CZ" sz="2800" b="1" dirty="0" smtClean="0"/>
              <a:t>psané právo</a:t>
            </a:r>
          </a:p>
          <a:p>
            <a:r>
              <a:rPr lang="cs-CZ" sz="2800" dirty="0" smtClean="0"/>
              <a:t>„</a:t>
            </a:r>
            <a:r>
              <a:rPr lang="cs-CZ" sz="2800" b="1" dirty="0" smtClean="0"/>
              <a:t>Nelze připustit existenci pramene práva, který nemá oporu v ústavě nebo v zákoně</a:t>
            </a:r>
            <a:r>
              <a:rPr lang="cs-CZ" sz="2800" dirty="0" smtClean="0"/>
              <a:t>“</a:t>
            </a:r>
          </a:p>
          <a:p>
            <a:r>
              <a:rPr lang="cs-CZ" sz="2800" b="1" dirty="0" smtClean="0"/>
              <a:t>Hierarchický systém pramenů</a:t>
            </a:r>
          </a:p>
          <a:p>
            <a:pPr>
              <a:buNone/>
            </a:pPr>
            <a:r>
              <a:rPr lang="cs-CZ" sz="2800" dirty="0" smtClean="0"/>
              <a:t>	norma vyššího stupně určuje obsah normy nižšího st.</a:t>
            </a:r>
          </a:p>
          <a:p>
            <a:pPr>
              <a:buNone/>
            </a:pPr>
            <a:r>
              <a:rPr lang="cs-CZ" sz="2800" dirty="0" smtClean="0"/>
              <a:t>	</a:t>
            </a:r>
            <a:r>
              <a:rPr lang="cs-CZ" sz="2800" dirty="0" err="1" smtClean="0"/>
              <a:t>lex</a:t>
            </a:r>
            <a:r>
              <a:rPr lang="cs-CZ" sz="2800" dirty="0" smtClean="0"/>
              <a:t> </a:t>
            </a:r>
            <a:r>
              <a:rPr lang="cs-CZ" sz="2800" dirty="0" err="1" smtClean="0"/>
              <a:t>posteriror</a:t>
            </a:r>
            <a:r>
              <a:rPr lang="cs-CZ" sz="2800" dirty="0" smtClean="0"/>
              <a:t> </a:t>
            </a:r>
            <a:r>
              <a:rPr lang="cs-CZ" sz="2800" dirty="0" err="1" smtClean="0"/>
              <a:t>derogat</a:t>
            </a:r>
            <a:r>
              <a:rPr lang="cs-CZ" sz="2800" dirty="0" smtClean="0"/>
              <a:t> priori</a:t>
            </a:r>
          </a:p>
          <a:p>
            <a:pPr>
              <a:buNone/>
            </a:pPr>
            <a:r>
              <a:rPr lang="cs-CZ" sz="2800" dirty="0" smtClean="0"/>
              <a:t>	princip aplikační přednosti – mezinárodní právo a právo EU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Správní právo – prameny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cs-CZ" b="1" dirty="0" smtClean="0"/>
              <a:t>Právní řád ČR po zániku ČSFR</a:t>
            </a:r>
          </a:p>
          <a:p>
            <a:pPr>
              <a:buNone/>
            </a:pPr>
            <a:endParaRPr lang="cs-CZ" sz="3100" dirty="0" smtClean="0"/>
          </a:p>
          <a:p>
            <a:pPr>
              <a:buNone/>
            </a:pPr>
            <a:r>
              <a:rPr lang="cs-CZ" sz="3100" dirty="0" smtClean="0"/>
              <a:t>Zásada „</a:t>
            </a:r>
            <a:r>
              <a:rPr lang="cs-CZ" sz="3100" i="1" dirty="0" smtClean="0"/>
              <a:t>materiální kontinuity“ </a:t>
            </a:r>
            <a:r>
              <a:rPr lang="cs-CZ" sz="3100" dirty="0" err="1" smtClean="0"/>
              <a:t>pr</a:t>
            </a:r>
            <a:r>
              <a:rPr lang="cs-CZ" sz="3100" dirty="0" smtClean="0"/>
              <a:t>. řádu</a:t>
            </a:r>
          </a:p>
          <a:p>
            <a:pPr>
              <a:buNone/>
            </a:pPr>
            <a:r>
              <a:rPr lang="cs-CZ" sz="2800" dirty="0" smtClean="0"/>
              <a:t>	</a:t>
            </a:r>
          </a:p>
          <a:p>
            <a:pPr>
              <a:buNone/>
            </a:pPr>
            <a:r>
              <a:rPr lang="cs-CZ" sz="2800" dirty="0" smtClean="0"/>
              <a:t>	recepční ustanovení - čl. 1 zák. ČNR č.4/1993 o opatřeních souvisejících se zánikem federace tj. předpisy ČSFR platné území ČR zůstávají v platnosti + kontinuita zákonodárné moci</a:t>
            </a:r>
          </a:p>
          <a:p>
            <a:pPr>
              <a:buNone/>
            </a:pPr>
            <a:r>
              <a:rPr lang="cs-CZ" sz="2800" dirty="0" smtClean="0"/>
              <a:t>	ale nelze použít ta ustanovení, která jsou podmíněna toliko existencí ČSFR</a:t>
            </a:r>
          </a:p>
          <a:p>
            <a:pPr>
              <a:buNone/>
            </a:pPr>
            <a:r>
              <a:rPr lang="cs-CZ" sz="2800" dirty="0" smtClean="0"/>
              <a:t>	</a:t>
            </a:r>
          </a:p>
          <a:p>
            <a:pPr>
              <a:buNone/>
            </a:pPr>
            <a:r>
              <a:rPr lang="cs-CZ" sz="2800" dirty="0" smtClean="0"/>
              <a:t>	působnost federace přešla na republiky</a:t>
            </a:r>
          </a:p>
          <a:p>
            <a:pPr>
              <a:buNone/>
            </a:pPr>
            <a:r>
              <a:rPr lang="cs-CZ" sz="2800" dirty="0" smtClean="0"/>
              <a:t>	</a:t>
            </a:r>
          </a:p>
          <a:p>
            <a:pPr>
              <a:buNone/>
            </a:pPr>
            <a:r>
              <a:rPr lang="cs-CZ" sz="2800" dirty="0" smtClean="0"/>
              <a:t>	ústavní zákony nadále s právní silou zákonů</a:t>
            </a:r>
          </a:p>
          <a:p>
            <a:pPr>
              <a:buNone/>
            </a:pPr>
            <a:r>
              <a:rPr lang="cs-CZ" sz="2800" dirty="0" smtClean="0"/>
              <a:t>	</a:t>
            </a:r>
          </a:p>
          <a:p>
            <a:pPr>
              <a:buNone/>
            </a:pPr>
            <a:r>
              <a:rPr lang="cs-CZ" sz="2800" dirty="0" smtClean="0"/>
              <a:t>	deklarována vůle ČR k vázanosti mez. Smlouvami</a:t>
            </a:r>
          </a:p>
          <a:p>
            <a:pPr>
              <a:buNone/>
            </a:pPr>
            <a:r>
              <a:rPr lang="cs-CZ" sz="2800" dirty="0" smtClean="0"/>
              <a:t>	</a:t>
            </a:r>
          </a:p>
          <a:p>
            <a:pPr>
              <a:buNone/>
            </a:pPr>
            <a:r>
              <a:rPr lang="cs-CZ" sz="2800" dirty="0" smtClean="0"/>
              <a:t>	Ústavou ČR výslovně </a:t>
            </a:r>
            <a:r>
              <a:rPr lang="cs-CZ" sz="2800" dirty="0" err="1" smtClean="0"/>
              <a:t>derogována</a:t>
            </a:r>
            <a:r>
              <a:rPr lang="cs-CZ" sz="2800" dirty="0" smtClean="0"/>
              <a:t> původní Ústava (z 1960) + další vyjmenované úst. zákony (kupř. o st. symbolech) </a:t>
            </a:r>
          </a:p>
          <a:p>
            <a:pPr>
              <a:buNone/>
            </a:pPr>
            <a:r>
              <a:rPr lang="cs-CZ" sz="2800" dirty="0" smtClean="0"/>
              <a:t>	</a:t>
            </a:r>
            <a:endParaRPr lang="cs-CZ" sz="28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Správní právo – prameny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cs-CZ" sz="2400" b="1" dirty="0" smtClean="0"/>
              <a:t>Druhy </a:t>
            </a:r>
            <a:r>
              <a:rPr lang="cs-CZ" sz="2400" b="1" smtClean="0"/>
              <a:t>pramenů správního </a:t>
            </a:r>
            <a:r>
              <a:rPr lang="cs-CZ" sz="2400" b="1" dirty="0" smtClean="0"/>
              <a:t>práva:</a:t>
            </a:r>
          </a:p>
          <a:p>
            <a:endParaRPr lang="cs-CZ" sz="2400" dirty="0" smtClean="0"/>
          </a:p>
          <a:p>
            <a:r>
              <a:rPr lang="cs-CZ" sz="2400" dirty="0" smtClean="0"/>
              <a:t>Ústava a úst. zákony</a:t>
            </a:r>
          </a:p>
          <a:p>
            <a:endParaRPr lang="cs-CZ" sz="2400" dirty="0" smtClean="0"/>
          </a:p>
          <a:p>
            <a:r>
              <a:rPr lang="cs-CZ" sz="2400" dirty="0" smtClean="0"/>
              <a:t>Prameny mezinárodního práva</a:t>
            </a:r>
          </a:p>
          <a:p>
            <a:endParaRPr lang="cs-CZ" sz="2400" dirty="0" smtClean="0"/>
          </a:p>
          <a:p>
            <a:r>
              <a:rPr lang="cs-CZ" sz="2400" dirty="0" smtClean="0"/>
              <a:t>Právo EU</a:t>
            </a:r>
          </a:p>
          <a:p>
            <a:endParaRPr lang="cs-CZ" sz="2400" dirty="0" smtClean="0"/>
          </a:p>
          <a:p>
            <a:r>
              <a:rPr lang="cs-CZ" sz="2400" dirty="0" smtClean="0"/>
              <a:t>Obecné principy a zásady správního práva</a:t>
            </a:r>
          </a:p>
          <a:p>
            <a:endParaRPr lang="cs-CZ" sz="2400" dirty="0" smtClean="0"/>
          </a:p>
          <a:p>
            <a:r>
              <a:rPr lang="cs-CZ" sz="2400" dirty="0" smtClean="0"/>
              <a:t>Zákony</a:t>
            </a:r>
          </a:p>
          <a:p>
            <a:endParaRPr lang="cs-CZ" sz="2400" dirty="0" smtClean="0"/>
          </a:p>
          <a:p>
            <a:r>
              <a:rPr lang="cs-CZ" sz="2400" dirty="0" smtClean="0"/>
              <a:t>Nařízení</a:t>
            </a:r>
          </a:p>
          <a:p>
            <a:endParaRPr lang="cs-CZ" sz="2400" dirty="0" smtClean="0"/>
          </a:p>
          <a:p>
            <a:r>
              <a:rPr lang="cs-CZ" sz="2400" dirty="0" smtClean="0"/>
              <a:t>Obecně závazné vyhlášky územní samosprávy v oblasti samosprávy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Správní právo – základní informace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cs-CZ" b="1" dirty="0" smtClean="0"/>
              <a:t>VYUČUJÍCÍ:</a:t>
            </a:r>
          </a:p>
          <a:p>
            <a:pPr>
              <a:buNone/>
            </a:pPr>
            <a:r>
              <a:rPr lang="cs-CZ" sz="2800" b="1" dirty="0" smtClean="0"/>
              <a:t>Mgr. Jan ŠMEJKAL </a:t>
            </a:r>
            <a:r>
              <a:rPr lang="cs-CZ" sz="2000" dirty="0" smtClean="0"/>
              <a:t>KOVF, </a:t>
            </a:r>
            <a:r>
              <a:rPr lang="cs-CZ" sz="2000" dirty="0" smtClean="0"/>
              <a:t>(2. </a:t>
            </a:r>
            <a:r>
              <a:rPr lang="cs-CZ" sz="2000" dirty="0" smtClean="0"/>
              <a:t>patro)</a:t>
            </a:r>
          </a:p>
          <a:p>
            <a:endParaRPr lang="cs-CZ" sz="2000" dirty="0" smtClean="0">
              <a:hlinkClick r:id="rId2"/>
            </a:endParaRPr>
          </a:p>
          <a:p>
            <a:r>
              <a:rPr lang="cs-CZ" sz="2000" dirty="0" err="1" smtClean="0">
                <a:hlinkClick r:id="rId2"/>
              </a:rPr>
              <a:t>jan.smejkal</a:t>
            </a:r>
            <a:r>
              <a:rPr lang="cs-CZ" sz="2000" dirty="0" smtClean="0">
                <a:hlinkClick r:id="rId2"/>
              </a:rPr>
              <a:t>@seznam.</a:t>
            </a:r>
            <a:r>
              <a:rPr lang="cs-CZ" sz="2000" dirty="0" err="1" smtClean="0">
                <a:hlinkClick r:id="rId2"/>
              </a:rPr>
              <a:t>cz</a:t>
            </a:r>
            <a:r>
              <a:rPr lang="cs-CZ" sz="2000" dirty="0" smtClean="0"/>
              <a:t>, </a:t>
            </a:r>
            <a:r>
              <a:rPr lang="cs-CZ" sz="2000" dirty="0" err="1" smtClean="0">
                <a:hlinkClick r:id="rId3"/>
              </a:rPr>
              <a:t>jan.smejkal</a:t>
            </a:r>
            <a:r>
              <a:rPr lang="cs-CZ" sz="2000" dirty="0" smtClean="0">
                <a:hlinkClick r:id="rId3"/>
              </a:rPr>
              <a:t>@</a:t>
            </a:r>
            <a:r>
              <a:rPr lang="cs-CZ" sz="2000" dirty="0" err="1" smtClean="0">
                <a:hlinkClick r:id="rId3"/>
              </a:rPr>
              <a:t>pedf.cuni.cz</a:t>
            </a:r>
            <a:endParaRPr lang="cs-CZ" sz="2000" dirty="0"/>
          </a:p>
          <a:p>
            <a:endParaRPr lang="cs-CZ" sz="2000" dirty="0" smtClean="0"/>
          </a:p>
          <a:p>
            <a:r>
              <a:rPr lang="cs-CZ" sz="2000" dirty="0" smtClean="0"/>
              <a:t>Konzultační hodiny: úterý 17.00-18.00 (po předchozí emailové domluvě)</a:t>
            </a:r>
          </a:p>
          <a:p>
            <a:pPr>
              <a:buNone/>
            </a:pPr>
            <a:endParaRPr lang="cs-CZ" sz="2000" dirty="0"/>
          </a:p>
          <a:p>
            <a:pPr>
              <a:buNone/>
            </a:pPr>
            <a:r>
              <a:rPr lang="cs-CZ" sz="2000" b="1" u="sng" dirty="0" smtClean="0"/>
              <a:t>Kurzy:</a:t>
            </a:r>
          </a:p>
          <a:p>
            <a:pPr>
              <a:buNone/>
            </a:pPr>
            <a:endParaRPr lang="cs-CZ" sz="1400" dirty="0" smtClean="0"/>
          </a:p>
          <a:p>
            <a:pPr>
              <a:buNone/>
            </a:pPr>
            <a:r>
              <a:rPr lang="cs-CZ" sz="1400" dirty="0" smtClean="0"/>
              <a:t>BAKALÁŘSKÉ STUDIUM POVIN</a:t>
            </a:r>
            <a:r>
              <a:rPr lang="cs-CZ" sz="1400" dirty="0"/>
              <a:t>NÉ</a:t>
            </a:r>
            <a:r>
              <a:rPr lang="cs-CZ" sz="2000" dirty="0" smtClean="0"/>
              <a:t>: 	PRÁVO I (ZS),	PRÁVO II (LS)</a:t>
            </a:r>
          </a:p>
          <a:p>
            <a:pPr>
              <a:buNone/>
            </a:pPr>
            <a:endParaRPr lang="cs-CZ" sz="1400" dirty="0" smtClean="0"/>
          </a:p>
          <a:p>
            <a:pPr>
              <a:buNone/>
            </a:pPr>
            <a:r>
              <a:rPr lang="cs-CZ" sz="1400" dirty="0" smtClean="0"/>
              <a:t>Výběrové</a:t>
            </a:r>
            <a:r>
              <a:rPr lang="cs-CZ" sz="1400" dirty="0"/>
              <a:t>: </a:t>
            </a:r>
            <a:r>
              <a:rPr lang="cs-CZ" sz="1400" dirty="0" smtClean="0"/>
              <a:t> </a:t>
            </a:r>
            <a:r>
              <a:rPr lang="cs-CZ" sz="2000" dirty="0"/>
              <a:t>SPRÁVNÍ PRÁVO (ZS) , PRACOVNÍ PRÁVO (ZS)</a:t>
            </a:r>
          </a:p>
          <a:p>
            <a:pPr>
              <a:buNone/>
            </a:pPr>
            <a:endParaRPr lang="cs-CZ" sz="2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u="sng" dirty="0" smtClean="0"/>
              <a:t>Správní právo – organizace kurzu:</a:t>
            </a:r>
          </a:p>
          <a:p>
            <a:pPr>
              <a:buNone/>
            </a:pPr>
            <a:r>
              <a:rPr lang="cs-CZ" sz="2500" dirty="0" smtClean="0"/>
              <a:t>Výuka pouze v zimním semestru:</a:t>
            </a:r>
          </a:p>
          <a:p>
            <a:pPr>
              <a:buNone/>
            </a:pPr>
            <a:endParaRPr lang="cs-CZ" sz="2500" b="1" dirty="0" smtClean="0"/>
          </a:p>
          <a:p>
            <a:pPr>
              <a:buNone/>
            </a:pPr>
            <a:r>
              <a:rPr lang="cs-CZ" sz="2500" b="1" dirty="0" smtClean="0"/>
              <a:t>Přednáška (počet 11):</a:t>
            </a:r>
          </a:p>
          <a:p>
            <a:pPr>
              <a:buNone/>
            </a:pPr>
            <a:r>
              <a:rPr lang="cs-CZ" sz="2500" dirty="0" smtClean="0"/>
              <a:t>Čtvrtek 7.15 </a:t>
            </a:r>
            <a:r>
              <a:rPr lang="cs-CZ" sz="2500" dirty="0" smtClean="0"/>
              <a:t>- 8.45 – R </a:t>
            </a:r>
            <a:r>
              <a:rPr lang="cs-CZ" sz="2500" dirty="0" smtClean="0"/>
              <a:t>126 </a:t>
            </a:r>
            <a:r>
              <a:rPr lang="cs-CZ" sz="2500" dirty="0" smtClean="0"/>
              <a:t>(každý týden)</a:t>
            </a:r>
          </a:p>
          <a:p>
            <a:pPr>
              <a:buNone/>
            </a:pPr>
            <a:r>
              <a:rPr lang="cs-CZ" sz="2500" dirty="0" smtClean="0"/>
              <a:t>účast nepovinná, prezence se provádí</a:t>
            </a:r>
          </a:p>
          <a:p>
            <a:pPr>
              <a:buNone/>
            </a:pPr>
            <a:endParaRPr lang="cs-CZ" sz="2800" u="sng" dirty="0" smtClean="0"/>
          </a:p>
          <a:p>
            <a:pPr>
              <a:buNone/>
            </a:pPr>
            <a:r>
              <a:rPr lang="cs-CZ" sz="2800" u="sng" dirty="0" smtClean="0"/>
              <a:t>Správní právo - zakončení kurzu:</a:t>
            </a:r>
          </a:p>
          <a:p>
            <a:pPr>
              <a:buNone/>
            </a:pPr>
            <a:r>
              <a:rPr lang="cs-CZ" sz="2800" dirty="0" smtClean="0"/>
              <a:t>ústní zkouška v ZS, zápočet</a:t>
            </a:r>
          </a:p>
          <a:p>
            <a:pPr>
              <a:buNone/>
            </a:pPr>
            <a:endParaRPr lang="cs-CZ" sz="2500" dirty="0" smtClean="0"/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Správní právo – základní informace  </a:t>
            </a: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Správní právo – základní informace 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268760"/>
            <a:ext cx="8291264" cy="5328592"/>
          </a:xfrm>
        </p:spPr>
        <p:txBody>
          <a:bodyPr>
            <a:normAutofit/>
          </a:bodyPr>
          <a:lstStyle/>
          <a:p>
            <a:pPr>
              <a:buNone/>
            </a:pPr>
            <a:endParaRPr lang="cs-CZ" sz="4500" b="1" dirty="0" smtClean="0"/>
          </a:p>
          <a:p>
            <a:pPr>
              <a:buNone/>
            </a:pPr>
            <a:r>
              <a:rPr lang="cs-CZ" sz="4500" b="1" dirty="0" smtClean="0"/>
              <a:t>Studijní literatura:</a:t>
            </a:r>
          </a:p>
          <a:p>
            <a:pPr>
              <a:buNone/>
            </a:pPr>
            <a:r>
              <a:rPr lang="cs-CZ" sz="3300" b="1" dirty="0" smtClean="0"/>
              <a:t>Povinná</a:t>
            </a:r>
          </a:p>
          <a:p>
            <a:pPr>
              <a:buNone/>
            </a:pPr>
            <a:r>
              <a:rPr lang="cs-CZ" sz="2800" b="1" dirty="0" smtClean="0"/>
              <a:t>	</a:t>
            </a:r>
            <a:r>
              <a:rPr lang="cs-CZ" b="1" dirty="0" smtClean="0"/>
              <a:t>Hendrych, D., a kol.: Správní právo. Obecná část, 8. vydání (</a:t>
            </a:r>
            <a:r>
              <a:rPr lang="cs-CZ" b="1" dirty="0"/>
              <a:t>a </a:t>
            </a:r>
            <a:r>
              <a:rPr lang="cs-CZ" b="1" dirty="0" smtClean="0"/>
              <a:t>pozdější) Praha: Nakladatelství C. H. </a:t>
            </a:r>
            <a:r>
              <a:rPr lang="cs-CZ" b="1" dirty="0" err="1" smtClean="0"/>
              <a:t>Beck</a:t>
            </a:r>
            <a:r>
              <a:rPr lang="cs-CZ" b="1" dirty="0" smtClean="0"/>
              <a:t>, 2012</a:t>
            </a:r>
            <a:endParaRPr lang="cs-CZ" sz="2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 smtClean="0"/>
              <a:t>Správní právo – pojem předmět a systém 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sz="6000" dirty="0" smtClean="0"/>
              <a:t>Správní právo:</a:t>
            </a:r>
          </a:p>
          <a:p>
            <a:pPr algn="just">
              <a:buNone/>
            </a:pPr>
            <a:r>
              <a:rPr lang="cs-CZ" sz="4000" dirty="0" smtClean="0"/>
              <a:t>	ta část právního řádu, která upravuje veřejnou správu, tj. zejména její organizaci a  činnost a právní vztahy, které při ní vznikají, tj. mezi nositeli v.s. a FO nebo PO</a:t>
            </a:r>
            <a:endParaRPr lang="cs-CZ" sz="4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 smtClean="0"/>
              <a:t>Správní právo – pojem předmět a systém 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b="1" dirty="0" smtClean="0"/>
              <a:t>Systém správního práva</a:t>
            </a:r>
          </a:p>
          <a:p>
            <a:pPr marL="514350" indent="-514350">
              <a:buAutoNum type="alphaLcParenR"/>
            </a:pPr>
            <a:r>
              <a:rPr lang="cs-CZ" sz="2800" b="1" dirty="0" smtClean="0"/>
              <a:t>Část obecná</a:t>
            </a:r>
          </a:p>
          <a:p>
            <a:pPr marL="514350" indent="-514350" algn="just">
              <a:buNone/>
            </a:pPr>
            <a:r>
              <a:rPr lang="cs-CZ" sz="2400" dirty="0" smtClean="0"/>
              <a:t>	pojmy instituty, které platí pro celou v.s., tj. pojmy typické a obecně platné kupř. základní zásady správního práva, příklad zákon č. č. 500/2004 Sb. správní řád</a:t>
            </a:r>
          </a:p>
          <a:p>
            <a:pPr marL="514350" indent="-514350">
              <a:buNone/>
            </a:pPr>
            <a:endParaRPr lang="cs-CZ" sz="2400" dirty="0" smtClean="0"/>
          </a:p>
          <a:p>
            <a:pPr marL="514350" indent="-514350">
              <a:buNone/>
            </a:pPr>
            <a:r>
              <a:rPr lang="cs-CZ" sz="2800" b="1" dirty="0" smtClean="0"/>
              <a:t>b)	Část zvláštní</a:t>
            </a:r>
          </a:p>
          <a:p>
            <a:pPr marL="514350" indent="-514350" algn="just">
              <a:buNone/>
            </a:pPr>
            <a:r>
              <a:rPr lang="cs-CZ" sz="2400" dirty="0" smtClean="0"/>
              <a:t>	jinak hmotné právo správní, upravuje jednotlivé obory veřejné správy, příklad zákon č. 183/2006 Sb. o územním plánování a stavebním řádu (stavební zákon)</a:t>
            </a:r>
          </a:p>
          <a:p>
            <a:pPr marL="514350" indent="-514350">
              <a:buAutoNum type="alphaLcParenR"/>
            </a:pPr>
            <a:endParaRPr lang="cs-CZ" b="1" dirty="0" smtClean="0"/>
          </a:p>
          <a:p>
            <a:pPr>
              <a:buNone/>
            </a:pPr>
            <a:endParaRPr lang="cs-CZ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Správní právo – pojem předmět a systém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sz="2400" b="1" dirty="0" smtClean="0"/>
              <a:t>Systém správního práva</a:t>
            </a:r>
          </a:p>
          <a:p>
            <a:pPr marL="514350" indent="-514350">
              <a:buAutoNum type="alphaLcParenR"/>
            </a:pPr>
            <a:endParaRPr lang="cs-CZ" sz="2400" b="1" dirty="0" smtClean="0"/>
          </a:p>
          <a:p>
            <a:pPr marL="514350" indent="-514350">
              <a:buAutoNum type="alphaLcParenR"/>
            </a:pPr>
            <a:r>
              <a:rPr lang="cs-CZ" sz="2400" b="1" dirty="0" smtClean="0"/>
              <a:t>HMOTNÉ</a:t>
            </a:r>
          </a:p>
          <a:p>
            <a:pPr marL="514350" indent="-514350">
              <a:buNone/>
            </a:pPr>
            <a:r>
              <a:rPr lang="cs-CZ" sz="2400" dirty="0" smtClean="0"/>
              <a:t>	obsahově upravuje činnost </a:t>
            </a:r>
            <a:r>
              <a:rPr lang="cs-CZ" sz="2400" dirty="0" err="1" smtClean="0"/>
              <a:t>spr</a:t>
            </a:r>
            <a:r>
              <a:rPr lang="cs-CZ" sz="2400" dirty="0" smtClean="0"/>
              <a:t>. orgánů</a:t>
            </a:r>
          </a:p>
          <a:p>
            <a:pPr marL="514350" indent="-514350">
              <a:buNone/>
            </a:pPr>
            <a:endParaRPr lang="cs-CZ" sz="2400" dirty="0" smtClean="0"/>
          </a:p>
          <a:p>
            <a:pPr marL="514350" indent="-514350">
              <a:buNone/>
            </a:pPr>
            <a:r>
              <a:rPr lang="cs-CZ" sz="2400" b="1" dirty="0" smtClean="0"/>
              <a:t>b)	PROCESNÍ</a:t>
            </a:r>
          </a:p>
          <a:p>
            <a:pPr marL="514350" indent="-514350">
              <a:buNone/>
            </a:pPr>
            <a:r>
              <a:rPr lang="cs-CZ" sz="2400" dirty="0" smtClean="0"/>
              <a:t>	správní řízení + tzv. organizační právo (organizace a působnost správních úřadů)</a:t>
            </a:r>
          </a:p>
          <a:p>
            <a:pPr>
              <a:buNone/>
            </a:pPr>
            <a:endParaRPr lang="cs-CZ" sz="2000" dirty="0"/>
          </a:p>
          <a:p>
            <a:pPr>
              <a:buNone/>
            </a:pPr>
            <a:endParaRPr lang="cs-CZ" sz="2000" dirty="0" smtClean="0"/>
          </a:p>
          <a:p>
            <a:pPr>
              <a:buNone/>
            </a:pPr>
            <a:endParaRPr lang="cs-CZ" sz="2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Správní právo – pojem předmět a systém 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cs-CZ" b="1" dirty="0" smtClean="0"/>
              <a:t>Systém správního práva</a:t>
            </a:r>
          </a:p>
          <a:p>
            <a:pPr marL="514350" indent="-514350">
              <a:buAutoNum type="alphaLcParenR"/>
            </a:pPr>
            <a:endParaRPr lang="cs-CZ" b="1" dirty="0" smtClean="0"/>
          </a:p>
          <a:p>
            <a:pPr marL="514350" indent="-514350">
              <a:buAutoNum type="alphaLcParenR"/>
            </a:pPr>
            <a:r>
              <a:rPr lang="cs-CZ" b="1" dirty="0" smtClean="0"/>
              <a:t>VNĚJŠÍ</a:t>
            </a:r>
          </a:p>
          <a:p>
            <a:pPr marL="514350" indent="-514350">
              <a:buNone/>
            </a:pPr>
            <a:r>
              <a:rPr lang="cs-CZ" dirty="0" smtClean="0"/>
              <a:t>	 zakládá práva a povinnosti vně </a:t>
            </a:r>
            <a:r>
              <a:rPr lang="cs-CZ" dirty="0" err="1" smtClean="0"/>
              <a:t>spr</a:t>
            </a:r>
            <a:r>
              <a:rPr lang="cs-CZ" dirty="0" smtClean="0"/>
              <a:t>. úřadu</a:t>
            </a:r>
          </a:p>
          <a:p>
            <a:pPr marL="514350" indent="-514350">
              <a:buNone/>
            </a:pPr>
            <a:endParaRPr lang="cs-CZ" dirty="0" smtClean="0"/>
          </a:p>
          <a:p>
            <a:pPr marL="514350" indent="-514350">
              <a:buNone/>
            </a:pPr>
            <a:r>
              <a:rPr lang="cs-CZ" b="1" dirty="0" smtClean="0"/>
              <a:t>b)	VNITŘNÍ</a:t>
            </a:r>
          </a:p>
          <a:p>
            <a:pPr marL="514350" indent="-514350">
              <a:buNone/>
            </a:pPr>
            <a:r>
              <a:rPr lang="cs-CZ" dirty="0" smtClean="0"/>
              <a:t>	zakládá práva a povinnosti pouze uvnitř </a:t>
            </a:r>
            <a:r>
              <a:rPr lang="cs-CZ" dirty="0" err="1" smtClean="0"/>
              <a:t>spr</a:t>
            </a:r>
            <a:r>
              <a:rPr lang="cs-CZ" dirty="0" smtClean="0"/>
              <a:t>. úřadu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Správní právo – pojem předmět a systém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cs-CZ" b="1" dirty="0" smtClean="0"/>
              <a:t>Právo soukromé a právo veřejné:</a:t>
            </a:r>
          </a:p>
          <a:p>
            <a:pPr>
              <a:buFontTx/>
              <a:buChar char="-"/>
            </a:pPr>
            <a:endParaRPr lang="cs-CZ" dirty="0" smtClean="0"/>
          </a:p>
          <a:p>
            <a:pPr>
              <a:buFontTx/>
              <a:buChar char="-"/>
            </a:pPr>
            <a:r>
              <a:rPr lang="cs-CZ" dirty="0" smtClean="0"/>
              <a:t>Archaická představa o rozdílu mezi vrchnostenským státem a občanskou společností</a:t>
            </a:r>
          </a:p>
          <a:p>
            <a:pPr>
              <a:buFontTx/>
              <a:buChar char="-"/>
            </a:pPr>
            <a:endParaRPr lang="cs-CZ" dirty="0" smtClean="0"/>
          </a:p>
          <a:p>
            <a:pPr>
              <a:buFontTx/>
              <a:buChar char="-"/>
            </a:pPr>
            <a:r>
              <a:rPr lang="cs-CZ" dirty="0" smtClean="0"/>
              <a:t>Problémové okruhy jsou stejné</a:t>
            </a:r>
          </a:p>
          <a:p>
            <a:pPr>
              <a:buFontTx/>
              <a:buChar char="-"/>
            </a:pPr>
            <a:endParaRPr lang="cs-CZ" dirty="0" smtClean="0"/>
          </a:p>
          <a:p>
            <a:pPr>
              <a:buFontTx/>
              <a:buChar char="-"/>
            </a:pPr>
            <a:r>
              <a:rPr lang="cs-CZ" dirty="0" smtClean="0"/>
              <a:t>Rozdílné stránky se relativizují</a:t>
            </a:r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179</TotalTime>
  <Words>317</Words>
  <Application>Microsoft Office PowerPoint</Application>
  <PresentationFormat>Předvádění na obrazovce (4:3)</PresentationFormat>
  <Paragraphs>127</Paragraphs>
  <Slides>15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6" baseType="lpstr">
      <vt:lpstr>Motiv sady Office</vt:lpstr>
      <vt:lpstr>Výběrový kurz B – právo SPRÁVNÍ PRÁVO</vt:lpstr>
      <vt:lpstr>Správní právo – základní informace </vt:lpstr>
      <vt:lpstr>Správní právo – základní informace  </vt:lpstr>
      <vt:lpstr>Správní právo – základní informace  </vt:lpstr>
      <vt:lpstr>Správní právo – pojem předmět a systém </vt:lpstr>
      <vt:lpstr>Správní právo – pojem předmět a systém </vt:lpstr>
      <vt:lpstr>Správní právo – pojem předmět a systém </vt:lpstr>
      <vt:lpstr>Správní právo – pojem předmět a systém  </vt:lpstr>
      <vt:lpstr>Správní právo – pojem předmět a systém </vt:lpstr>
      <vt:lpstr>Správní právo – pojem předmět a systém </vt:lpstr>
      <vt:lpstr>Správní právo – stručný vývoj v českých zemích</vt:lpstr>
      <vt:lpstr>Správní právo – stručný vývoj v českých zemích</vt:lpstr>
      <vt:lpstr>Správní právo – prameny</vt:lpstr>
      <vt:lpstr>Správní právo – prameny</vt:lpstr>
      <vt:lpstr>Správní právo – prameny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Jan Šmejkal</dc:creator>
  <cp:lastModifiedBy>Jan Šmejkal</cp:lastModifiedBy>
  <cp:revision>44</cp:revision>
  <dcterms:created xsi:type="dcterms:W3CDTF">2015-10-04T18:04:49Z</dcterms:created>
  <dcterms:modified xsi:type="dcterms:W3CDTF">2017-10-11T18:47:14Z</dcterms:modified>
</cp:coreProperties>
</file>