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6" r:id="rId4"/>
    <p:sldId id="267" r:id="rId5"/>
    <p:sldId id="284" r:id="rId6"/>
    <p:sldId id="258" r:id="rId7"/>
    <p:sldId id="260" r:id="rId8"/>
    <p:sldId id="285" r:id="rId9"/>
    <p:sldId id="261" r:id="rId10"/>
    <p:sldId id="263" r:id="rId11"/>
    <p:sldId id="270" r:id="rId12"/>
    <p:sldId id="275" r:id="rId13"/>
    <p:sldId id="282" r:id="rId14"/>
    <p:sldId id="264" r:id="rId15"/>
    <p:sldId id="276" r:id="rId16"/>
    <p:sldId id="286" r:id="rId17"/>
    <p:sldId id="287" r:id="rId18"/>
    <p:sldId id="272" r:id="rId19"/>
    <p:sldId id="277" r:id="rId20"/>
    <p:sldId id="278" r:id="rId21"/>
    <p:sldId id="273" r:id="rId22"/>
    <p:sldId id="279" r:id="rId23"/>
    <p:sldId id="280" r:id="rId24"/>
    <p:sldId id="281" r:id="rId25"/>
    <p:sldId id="288" r:id="rId26"/>
    <p:sldId id="283" r:id="rId27"/>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Nadpis a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text 2"/>
          <p:cNvSpPr>
            <a:spLocks noGrp="1"/>
          </p:cNvSpPr>
          <p:nvPr>
            <p:ph type="body"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FC2C0F3-A2E7-490A-BCED-6094EACEAC5B}" type="datetimeFigureOut">
              <a:rPr lang="cs-CZ" smtClean="0"/>
              <a:pPr/>
              <a:t>26.02.2020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8A643-76DA-4746-AF45-EBF925547CA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A3596F9F-82F8-473A-AD4B-3D4A72C8838E}" type="datetimeFigureOut">
              <a:rPr lang="cs-CZ" smtClean="0"/>
              <a:pPr/>
              <a:t>26.02.2020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96F9F-82F8-473A-AD4B-3D4A72C8838E}" type="datetimeFigureOut">
              <a:rPr lang="cs-CZ" smtClean="0"/>
              <a:pPr/>
              <a:t>26.02.2020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77A64-EB19-4329-89D0-7259EDE3B53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e.wikipedia.org/wiki/Datei:Semiotischesdreieck.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Sprachkrise</a:t>
            </a:r>
            <a:r>
              <a:rPr lang="cs-CZ" dirty="0"/>
              <a:t> </a:t>
            </a:r>
            <a:r>
              <a:rPr lang="cs-CZ" dirty="0" err="1"/>
              <a:t>und</a:t>
            </a:r>
            <a:r>
              <a:rPr lang="cs-CZ" dirty="0"/>
              <a:t> </a:t>
            </a:r>
            <a:r>
              <a:rPr lang="cs-CZ" dirty="0" err="1"/>
              <a:t>Subjektkrise</a:t>
            </a:r>
            <a:r>
              <a:rPr lang="cs-CZ" dirty="0"/>
              <a:t> in der </a:t>
            </a:r>
            <a:r>
              <a:rPr lang="cs-CZ" dirty="0" err="1"/>
              <a:t>Moderne</a:t>
            </a:r>
            <a:endParaRPr lang="cs-CZ" dirty="0"/>
          </a:p>
        </p:txBody>
      </p:sp>
      <p:sp>
        <p:nvSpPr>
          <p:cNvPr id="3" name="Podnadpis 2"/>
          <p:cNvSpPr>
            <a:spLocks noGrp="1"/>
          </p:cNvSpPr>
          <p:nvPr>
            <p:ph type="subTitle" idx="1"/>
          </p:nvPr>
        </p:nvSpPr>
        <p:spPr/>
        <p:txBody>
          <a:bodyPr/>
          <a:lstStyle/>
          <a:p>
            <a:r>
              <a:rPr lang="cs-CZ" dirty="0" err="1"/>
              <a:t>und</a:t>
            </a:r>
            <a:r>
              <a:rPr lang="cs-CZ" dirty="0"/>
              <a:t> </a:t>
            </a:r>
            <a:r>
              <a:rPr lang="cs-CZ" dirty="0" err="1"/>
              <a:t>Prager</a:t>
            </a:r>
            <a:r>
              <a:rPr lang="cs-CZ" dirty="0"/>
              <a:t> </a:t>
            </a:r>
            <a:r>
              <a:rPr lang="cs-CZ" dirty="0" err="1"/>
              <a:t>deutsche</a:t>
            </a:r>
            <a:r>
              <a:rPr lang="cs-CZ" dirty="0"/>
              <a:t> Literatur </a:t>
            </a:r>
            <a:r>
              <a:rPr lang="cs-CZ" dirty="0" err="1"/>
              <a:t>und</a:t>
            </a:r>
            <a:r>
              <a:rPr lang="cs-CZ" dirty="0"/>
              <a:t> </a:t>
            </a:r>
            <a:r>
              <a:rPr lang="cs-CZ" dirty="0" err="1"/>
              <a:t>Neue</a:t>
            </a:r>
            <a:r>
              <a:rPr lang="cs-CZ" dirty="0"/>
              <a:t> </a:t>
            </a:r>
            <a:r>
              <a:rPr lang="cs-CZ" dirty="0" err="1"/>
              <a:t>Sachlichkeit</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Subjektkrise</a:t>
            </a:r>
            <a:r>
              <a:rPr lang="cs-CZ" dirty="0"/>
              <a:t> in der </a:t>
            </a:r>
            <a:r>
              <a:rPr lang="cs-CZ" dirty="0" err="1"/>
              <a:t>Moderne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a:t>Anknüpfung</a:t>
            </a:r>
            <a:r>
              <a:rPr lang="cs-CZ" dirty="0"/>
              <a:t> </a:t>
            </a:r>
            <a:r>
              <a:rPr lang="cs-CZ" dirty="0" err="1"/>
              <a:t>an</a:t>
            </a:r>
            <a:r>
              <a:rPr lang="cs-CZ" dirty="0"/>
              <a:t>  </a:t>
            </a:r>
            <a:r>
              <a:rPr lang="cs-CZ" dirty="0" err="1"/>
              <a:t>an</a:t>
            </a:r>
            <a:r>
              <a:rPr lang="cs-CZ" dirty="0"/>
              <a:t> </a:t>
            </a:r>
            <a:r>
              <a:rPr lang="cs-CZ" dirty="0" err="1"/>
              <a:t>und</a:t>
            </a:r>
            <a:r>
              <a:rPr lang="cs-CZ" dirty="0"/>
              <a:t> Kritik </a:t>
            </a:r>
            <a:r>
              <a:rPr lang="cs-CZ" dirty="0" err="1"/>
              <a:t>von</a:t>
            </a:r>
            <a:r>
              <a:rPr lang="cs-CZ" dirty="0"/>
              <a:t> </a:t>
            </a:r>
            <a:r>
              <a:rPr lang="cs-CZ" dirty="0" err="1"/>
              <a:t>Descartes</a:t>
            </a:r>
            <a:r>
              <a:rPr lang="cs-CZ" dirty="0"/>
              <a:t>´ Subjekt–</a:t>
            </a:r>
            <a:r>
              <a:rPr lang="cs-CZ" dirty="0" err="1"/>
              <a:t>Vorstellung</a:t>
            </a:r>
            <a:endParaRPr lang="cs-CZ" dirty="0"/>
          </a:p>
          <a:p>
            <a:r>
              <a:rPr lang="de-DE" dirty="0"/>
              <a:t>Noch in der Sprachebene - Problematik der Bezeichnungen:</a:t>
            </a:r>
            <a:endParaRPr lang="cs-CZ" dirty="0"/>
          </a:p>
          <a:p>
            <a:r>
              <a:rPr lang="de-DE" dirty="0"/>
              <a:t>Individuum – etwas, was nicht geteilt werden kann</a:t>
            </a:r>
            <a:endParaRPr lang="cs-CZ" dirty="0"/>
          </a:p>
          <a:p>
            <a:pPr>
              <a:buNone/>
            </a:pPr>
            <a:r>
              <a:rPr lang="de-DE" dirty="0"/>
              <a:t>Subjekt – etwas, was unter den Veränderungen als das Beständige bleibt (Descartes), auf dem alles geschieht</a:t>
            </a:r>
            <a:endParaRPr lang="cs-CZ" dirty="0"/>
          </a:p>
          <a:p>
            <a:r>
              <a:rPr lang="de-DE" dirty="0"/>
              <a:t>In der Subjektkrise: Pluralität und Fragmentarität des Ich (</a:t>
            </a:r>
            <a:r>
              <a:rPr lang="de-DE" dirty="0" err="1"/>
              <a:t>Dividuum</a:t>
            </a:r>
            <a:r>
              <a:rPr lang="de-DE" dirty="0"/>
              <a:t>), sein ständiges Wechsel, seine Beweglichkeit</a:t>
            </a:r>
            <a:endParaRPr lang="cs-CZ" dirty="0"/>
          </a:p>
          <a:p>
            <a:r>
              <a:rPr lang="cs-CZ" dirty="0"/>
              <a:t>„</a:t>
            </a:r>
            <a:r>
              <a:rPr lang="cs-CZ" dirty="0" err="1"/>
              <a:t>Nur</a:t>
            </a:r>
            <a:r>
              <a:rPr lang="cs-CZ" dirty="0"/>
              <a:t> </a:t>
            </a:r>
            <a:r>
              <a:rPr lang="cs-CZ" dirty="0" err="1"/>
              <a:t>wer</a:t>
            </a:r>
            <a:r>
              <a:rPr lang="cs-CZ" dirty="0"/>
              <a:t> </a:t>
            </a:r>
            <a:r>
              <a:rPr lang="cs-CZ" dirty="0" err="1"/>
              <a:t>sichverwandelt</a:t>
            </a:r>
            <a:r>
              <a:rPr lang="cs-CZ" dirty="0"/>
              <a:t>, </a:t>
            </a:r>
            <a:r>
              <a:rPr lang="cs-CZ" dirty="0" err="1"/>
              <a:t>bleibt</a:t>
            </a:r>
            <a:r>
              <a:rPr lang="cs-CZ" dirty="0"/>
              <a:t> </a:t>
            </a:r>
            <a:r>
              <a:rPr lang="cs-CZ" dirty="0" err="1"/>
              <a:t>mit</a:t>
            </a:r>
            <a:r>
              <a:rPr lang="cs-CZ" dirty="0"/>
              <a:t> </a:t>
            </a:r>
            <a:r>
              <a:rPr lang="cs-CZ" dirty="0" err="1"/>
              <a:t>mir</a:t>
            </a:r>
            <a:r>
              <a:rPr lang="cs-CZ" dirty="0"/>
              <a:t> </a:t>
            </a:r>
            <a:r>
              <a:rPr lang="cs-CZ" dirty="0" err="1"/>
              <a:t>verwandt</a:t>
            </a:r>
            <a:r>
              <a:rPr lang="cs-CZ" dirty="0"/>
              <a:t>.“ </a:t>
            </a:r>
            <a:r>
              <a:rPr lang="cs-CZ" dirty="0" err="1"/>
              <a:t>Morgenstern</a:t>
            </a:r>
            <a:endParaRPr lang="cs-CZ" dirty="0"/>
          </a:p>
          <a:p>
            <a:r>
              <a:rPr lang="cs-CZ" dirty="0" err="1"/>
              <a:t>Relativität</a:t>
            </a:r>
            <a:r>
              <a:rPr lang="cs-CZ" dirty="0"/>
              <a:t> der </a:t>
            </a:r>
            <a:r>
              <a:rPr lang="cs-CZ" dirty="0" err="1"/>
              <a:t>Erkenntnis</a:t>
            </a:r>
            <a:r>
              <a:rPr lang="cs-CZ" dirty="0"/>
              <a:t> – </a:t>
            </a:r>
            <a:r>
              <a:rPr lang="cs-CZ" dirty="0" err="1"/>
              <a:t>hängt</a:t>
            </a:r>
            <a:r>
              <a:rPr lang="cs-CZ" dirty="0"/>
              <a:t> </a:t>
            </a:r>
            <a:r>
              <a:rPr lang="cs-CZ" dirty="0" err="1"/>
              <a:t>vom</a:t>
            </a:r>
            <a:r>
              <a:rPr lang="cs-CZ" dirty="0"/>
              <a:t> </a:t>
            </a:r>
            <a:r>
              <a:rPr lang="cs-CZ" dirty="0" err="1"/>
              <a:t>Betrachter</a:t>
            </a:r>
            <a:r>
              <a:rPr lang="cs-CZ" dirty="0"/>
              <a:t> ab (E. Mach)</a:t>
            </a:r>
          </a:p>
          <a:p>
            <a:endParaRPr lang="cs-CZ" dirty="0"/>
          </a:p>
          <a:p>
            <a:endParaRPr lang="cs-CZ" dirty="0"/>
          </a:p>
          <a:p>
            <a:endParaRPr lang="cs-CZ" dirty="0"/>
          </a:p>
          <a:p>
            <a:endParaRPr lang="cs-CZ"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Ernst Mach </a:t>
            </a:r>
            <a:r>
              <a:rPr lang="de-DE" dirty="0"/>
              <a:t>(1838 </a:t>
            </a:r>
            <a:r>
              <a:rPr lang="cs-CZ" dirty="0"/>
              <a:t>Chrlice </a:t>
            </a:r>
            <a:r>
              <a:rPr lang="de-DE" dirty="0"/>
              <a:t>bei </a:t>
            </a:r>
            <a:r>
              <a:rPr lang="de-DE" dirty="0" err="1"/>
              <a:t>Brünn</a:t>
            </a:r>
            <a:r>
              <a:rPr lang="de-DE" dirty="0"/>
              <a:t> -1916</a:t>
            </a:r>
            <a:r>
              <a:rPr lang="cs-CZ" dirty="0"/>
              <a:t> in </a:t>
            </a:r>
            <a:r>
              <a:rPr lang="cs-CZ" dirty="0" err="1"/>
              <a:t>Wien</a:t>
            </a:r>
            <a:r>
              <a:rPr lang="de-DE" dirty="0"/>
              <a: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Robert Musil </a:t>
            </a:r>
            <a:r>
              <a:rPr lang="de-DE" dirty="0"/>
              <a:t>promovierte über Mach</a:t>
            </a:r>
            <a:r>
              <a:rPr lang="cs-CZ" dirty="0"/>
              <a:t>, </a:t>
            </a:r>
            <a:r>
              <a:rPr lang="cs-CZ" dirty="0" err="1"/>
              <a:t>Inspiration</a:t>
            </a:r>
            <a:r>
              <a:rPr lang="cs-CZ" dirty="0"/>
              <a:t> </a:t>
            </a:r>
            <a:r>
              <a:rPr lang="cs-CZ" dirty="0" err="1"/>
              <a:t>für</a:t>
            </a:r>
            <a:r>
              <a:rPr lang="cs-CZ" dirty="0"/>
              <a:t> </a:t>
            </a:r>
            <a:r>
              <a:rPr lang="cs-CZ" dirty="0" err="1"/>
              <a:t>Hofmannsthal</a:t>
            </a:r>
            <a:r>
              <a:rPr lang="cs-CZ" dirty="0"/>
              <a:t>, </a:t>
            </a:r>
            <a:r>
              <a:rPr lang="cs-CZ" dirty="0" err="1"/>
              <a:t>Schnitzler</a:t>
            </a:r>
            <a:r>
              <a:rPr lang="cs-CZ" dirty="0"/>
              <a:t>. </a:t>
            </a:r>
            <a:r>
              <a:rPr lang="cs-CZ" dirty="0" err="1"/>
              <a:t>Bahr</a:t>
            </a:r>
            <a:r>
              <a:rPr lang="cs-CZ" dirty="0"/>
              <a:t>, u. a.</a:t>
            </a:r>
          </a:p>
          <a:p>
            <a:r>
              <a:rPr lang="de-DE" dirty="0"/>
              <a:t>Machzahl: Geschwindigkeit im Verhältnis zur Schallgeschwindigkeit (etwa 300 m/s, 1.000 km/h)</a:t>
            </a:r>
            <a:endParaRPr lang="cs-CZ" dirty="0"/>
          </a:p>
          <a:p>
            <a:r>
              <a:rPr lang="de-DE" dirty="0"/>
              <a:t>Empiriokritizismus, Atheismus, Agnostizismus, nahe der Sozialdemokratie</a:t>
            </a:r>
            <a:endParaRPr lang="cs-CZ" dirty="0"/>
          </a:p>
          <a:p>
            <a:r>
              <a:rPr lang="de-DE" dirty="0"/>
              <a:t>seit 1866/7 in Prag – Uni bis 1895, Direktor des Physikalischen Instituts, auch Dekan der Phil</a:t>
            </a:r>
            <a:r>
              <a:rPr lang="cs-CZ" dirty="0"/>
              <a:t>.</a:t>
            </a:r>
            <a:r>
              <a:rPr lang="de-DE" dirty="0" err="1"/>
              <a:t>Fak</a:t>
            </a:r>
            <a:r>
              <a:rPr lang="cs-CZ" dirty="0" err="1"/>
              <a:t>ultät</a:t>
            </a:r>
            <a:r>
              <a:rPr lang="de-DE" dirty="0"/>
              <a:t>, Rektor</a:t>
            </a:r>
            <a:r>
              <a:rPr lang="cs-CZ" dirty="0"/>
              <a:t> </a:t>
            </a:r>
            <a:r>
              <a:rPr lang="de-DE" dirty="0"/>
              <a:t>( auch während der Teilung der Uni 1882), dann in Wien als Professor für Philosophie, insbesondere Geschichte der induktiven Wissenschaften</a:t>
            </a:r>
            <a:endParaRPr lang="cs-CZ" dirty="0"/>
          </a:p>
          <a:p>
            <a:r>
              <a:rPr lang="de-DE" dirty="0"/>
              <a:t>seit 2003 Ernst-Mach-Ehrenmedaille für Physik (ČSAV)</a:t>
            </a:r>
            <a:endParaRPr lang="cs-CZ" dirty="0"/>
          </a:p>
          <a:p>
            <a:pPr lvl="0"/>
            <a:r>
              <a:rPr lang="de-DE" i="1" dirty="0"/>
              <a:t>Die Analyse der Empfindungen und </a:t>
            </a:r>
            <a:endParaRPr lang="cs-CZ" i="1" dirty="0"/>
          </a:p>
          <a:p>
            <a:pPr lvl="0"/>
            <a:r>
              <a:rPr lang="de-DE" i="1" dirty="0"/>
              <a:t>das Verhältnis des Physischen zum Psychischen</a:t>
            </a:r>
            <a:r>
              <a:rPr lang="de-DE" dirty="0"/>
              <a:t>, 1886</a:t>
            </a:r>
            <a:endParaRPr lang="cs-CZ" dirty="0"/>
          </a:p>
          <a:p>
            <a:endParaRPr lang="cs-CZ" dirty="0"/>
          </a:p>
        </p:txBody>
      </p:sp>
      <p:pic>
        <p:nvPicPr>
          <p:cNvPr id="4" name="Obrázek 3" descr="85px-Ernstmach.jpg"/>
          <p:cNvPicPr>
            <a:picLocks noChangeAspect="1"/>
          </p:cNvPicPr>
          <p:nvPr/>
        </p:nvPicPr>
        <p:blipFill>
          <a:blip r:embed="rId2" cstate="print"/>
          <a:stretch>
            <a:fillRect/>
          </a:stretch>
        </p:blipFill>
        <p:spPr>
          <a:xfrm>
            <a:off x="7236296" y="4581128"/>
            <a:ext cx="1079500" cy="15113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Ernst Mach – Subjekt </a:t>
            </a:r>
            <a:r>
              <a:rPr lang="cs-CZ" dirty="0" err="1"/>
              <a:t>und</a:t>
            </a:r>
            <a:r>
              <a:rPr lang="cs-CZ" dirty="0"/>
              <a:t> </a:t>
            </a:r>
            <a:r>
              <a:rPr lang="cs-CZ" dirty="0" err="1"/>
              <a:t>die</a:t>
            </a:r>
            <a:r>
              <a:rPr lang="cs-CZ" dirty="0"/>
              <a:t> </a:t>
            </a:r>
            <a:r>
              <a:rPr lang="cs-CZ" dirty="0" err="1"/>
              <a:t>Möglichkeit</a:t>
            </a:r>
            <a:r>
              <a:rPr lang="cs-CZ" dirty="0"/>
              <a:t> der </a:t>
            </a:r>
            <a:r>
              <a:rPr lang="cs-CZ" dirty="0" err="1"/>
              <a:t>Selbsterkennntnis</a:t>
            </a:r>
            <a:endParaRPr lang="cs-CZ" dirty="0"/>
          </a:p>
        </p:txBody>
      </p:sp>
      <p:pic>
        <p:nvPicPr>
          <p:cNvPr id="4" name="Zástupný symbol pro obsah 3" descr="800px-Ernst_Mach_Innenperspektive.png"/>
          <p:cNvPicPr>
            <a:picLocks noGrp="1" noChangeAspect="1"/>
          </p:cNvPicPr>
          <p:nvPr>
            <p:ph idx="1"/>
          </p:nvPr>
        </p:nvPicPr>
        <p:blipFill>
          <a:blip r:embed="rId2" cstate="print"/>
          <a:stretch>
            <a:fillRect/>
          </a:stretch>
        </p:blipFill>
        <p:spPr>
          <a:xfrm>
            <a:off x="2699792" y="1988840"/>
            <a:ext cx="3556749" cy="452596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Machs</a:t>
            </a:r>
            <a:r>
              <a:rPr lang="cs-CZ" dirty="0"/>
              <a:t> </a:t>
            </a:r>
            <a:r>
              <a:rPr lang="cs-CZ" dirty="0" err="1"/>
              <a:t>Einfluss</a:t>
            </a:r>
            <a:r>
              <a:rPr lang="cs-CZ" dirty="0"/>
              <a:t> </a:t>
            </a:r>
            <a:r>
              <a:rPr lang="cs-CZ" dirty="0" err="1"/>
              <a:t>auf</a:t>
            </a:r>
            <a:r>
              <a:rPr lang="cs-CZ" dirty="0"/>
              <a:t> </a:t>
            </a:r>
            <a:r>
              <a:rPr lang="cs-CZ" dirty="0" err="1"/>
              <a:t>die</a:t>
            </a:r>
            <a:r>
              <a:rPr lang="cs-CZ" dirty="0"/>
              <a:t> Literatur</a:t>
            </a:r>
          </a:p>
        </p:txBody>
      </p:sp>
      <p:sp>
        <p:nvSpPr>
          <p:cNvPr id="3" name="Zástupný symbol pro obsah 2"/>
          <p:cNvSpPr>
            <a:spLocks noGrp="1"/>
          </p:cNvSpPr>
          <p:nvPr>
            <p:ph idx="1"/>
          </p:nvPr>
        </p:nvSpPr>
        <p:spPr/>
        <p:txBody>
          <a:bodyPr/>
          <a:lstStyle/>
          <a:p>
            <a:r>
              <a:rPr lang="cs-CZ" dirty="0"/>
              <a:t>Hermann </a:t>
            </a:r>
            <a:r>
              <a:rPr lang="cs-CZ" dirty="0" err="1"/>
              <a:t>Bahr</a:t>
            </a:r>
            <a:r>
              <a:rPr lang="cs-CZ" dirty="0"/>
              <a:t>(1863-1934): </a:t>
            </a:r>
            <a:r>
              <a:rPr lang="cs-CZ" i="1" dirty="0" err="1"/>
              <a:t>Das</a:t>
            </a:r>
            <a:r>
              <a:rPr lang="cs-CZ" i="1" dirty="0"/>
              <a:t> </a:t>
            </a:r>
            <a:r>
              <a:rPr lang="cs-CZ" i="1" dirty="0" err="1"/>
              <a:t>Ich</a:t>
            </a:r>
            <a:r>
              <a:rPr lang="cs-CZ" i="1" dirty="0"/>
              <a:t> </a:t>
            </a:r>
            <a:r>
              <a:rPr lang="cs-CZ" i="1" dirty="0" err="1"/>
              <a:t>ist</a:t>
            </a:r>
            <a:r>
              <a:rPr lang="cs-CZ" i="1" dirty="0"/>
              <a:t> </a:t>
            </a:r>
            <a:r>
              <a:rPr lang="cs-CZ" i="1" dirty="0" err="1"/>
              <a:t>unrettbar</a:t>
            </a:r>
            <a:endParaRPr lang="cs-CZ" i="1" dirty="0"/>
          </a:p>
          <a:p>
            <a:r>
              <a:rPr lang="cs-CZ" dirty="0"/>
              <a:t>Ernst </a:t>
            </a:r>
            <a:r>
              <a:rPr lang="cs-CZ" dirty="0" err="1"/>
              <a:t>Bloch</a:t>
            </a:r>
            <a:r>
              <a:rPr lang="cs-CZ" dirty="0"/>
              <a:t> (1885-1977)</a:t>
            </a:r>
          </a:p>
          <a:p>
            <a:r>
              <a:rPr lang="cs-CZ" dirty="0"/>
              <a:t>Hugo </a:t>
            </a:r>
            <a:r>
              <a:rPr lang="cs-CZ" dirty="0" err="1"/>
              <a:t>von</a:t>
            </a:r>
            <a:r>
              <a:rPr lang="cs-CZ" dirty="0"/>
              <a:t> </a:t>
            </a:r>
            <a:r>
              <a:rPr lang="cs-CZ" dirty="0" err="1"/>
              <a:t>Hofmannsthal</a:t>
            </a:r>
            <a:r>
              <a:rPr lang="cs-CZ" dirty="0"/>
              <a:t> (1874-1929)</a:t>
            </a:r>
          </a:p>
          <a:p>
            <a:r>
              <a:rPr lang="cs-CZ" dirty="0" err="1"/>
              <a:t>Arthur</a:t>
            </a:r>
            <a:r>
              <a:rPr lang="cs-CZ" dirty="0"/>
              <a:t> </a:t>
            </a:r>
            <a:r>
              <a:rPr lang="cs-CZ" dirty="0" err="1"/>
              <a:t>Schnitzler</a:t>
            </a:r>
            <a:r>
              <a:rPr lang="cs-CZ"/>
              <a:t> (1862-1931)</a:t>
            </a:r>
            <a:endParaRPr lang="cs-CZ" dirty="0"/>
          </a:p>
          <a:p>
            <a:r>
              <a:rPr lang="cs-CZ" dirty="0"/>
              <a:t>Robert Musil (1880-1942)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R="0" rtl="0"/>
            <a:r>
              <a:rPr lang="cs-CZ" baseline="0" dirty="0" err="1">
                <a:latin typeface="Calibri"/>
              </a:rPr>
              <a:t>Subjektkrise</a:t>
            </a:r>
            <a:r>
              <a:rPr lang="de-DE" baseline="0" dirty="0">
                <a:latin typeface="Calibri"/>
              </a:rPr>
              <a:t>:</a:t>
            </a:r>
            <a:endParaRPr lang="de-DE" baseline="0" dirty="0">
              <a:latin typeface="Times New Roman"/>
            </a:endParaRPr>
          </a:p>
        </p:txBody>
      </p:sp>
      <p:sp>
        <p:nvSpPr>
          <p:cNvPr id="3" name="Zástupný symbol pro text 2"/>
          <p:cNvSpPr>
            <a:spLocks noGrp="1"/>
          </p:cNvSpPr>
          <p:nvPr>
            <p:ph type="body" idx="1"/>
          </p:nvPr>
        </p:nvSpPr>
        <p:spPr/>
        <p:txBody>
          <a:bodyPr/>
          <a:lstStyle/>
          <a:p>
            <a:r>
              <a:rPr lang="de-DE" dirty="0"/>
              <a:t>„Nietzsche nennt das Ich in der Götzendämmerung eine Grundfiktion, und Mach deklariert: Das Ich ist unrettbar. Bei Freud wird das Ich in unterschiedliche Instanzen </a:t>
            </a:r>
            <a:r>
              <a:rPr lang="de-DE" dirty="0" err="1"/>
              <a:t>aufgespaltet</a:t>
            </a:r>
            <a:r>
              <a:rPr lang="de-DE" dirty="0"/>
              <a:t>.“</a:t>
            </a:r>
            <a:r>
              <a:rPr lang="cs-CZ" dirty="0"/>
              <a:t> (</a:t>
            </a:r>
            <a:r>
              <a:rPr lang="cs-CZ" dirty="0" err="1"/>
              <a:t>Carola</a:t>
            </a:r>
            <a:r>
              <a:rPr lang="cs-CZ" dirty="0"/>
              <a:t> </a:t>
            </a:r>
            <a:r>
              <a:rPr lang="de-DE" dirty="0"/>
              <a:t>H</a:t>
            </a:r>
            <a:r>
              <a:rPr lang="cs-CZ" dirty="0"/>
              <a:t>i</a:t>
            </a:r>
            <a:r>
              <a:rPr lang="de-DE" dirty="0" err="1"/>
              <a:t>lmes</a:t>
            </a:r>
            <a:r>
              <a:rPr lang="cs-CZ" dirty="0"/>
              <a:t>)</a:t>
            </a:r>
          </a:p>
          <a:p>
            <a:r>
              <a:rPr lang="de-DE" dirty="0"/>
              <a:t>Auswege: Fiktionalisierung des Ich, Konstruktion der Identität, Multiplizität des Ich</a:t>
            </a:r>
            <a:endParaRPr lang="cs-CZ" dirty="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Jakob </a:t>
            </a:r>
            <a:r>
              <a:rPr lang="cs-CZ" dirty="0" err="1"/>
              <a:t>Wassermann</a:t>
            </a:r>
            <a:endParaRPr lang="cs-CZ" dirty="0"/>
          </a:p>
        </p:txBody>
      </p:sp>
      <p:sp>
        <p:nvSpPr>
          <p:cNvPr id="3" name="Zástupný symbol pro obsah 2"/>
          <p:cNvSpPr>
            <a:spLocks noGrp="1"/>
          </p:cNvSpPr>
          <p:nvPr>
            <p:ph idx="1"/>
          </p:nvPr>
        </p:nvSpPr>
        <p:spPr/>
        <p:txBody>
          <a:bodyPr>
            <a:normAutofit/>
          </a:bodyPr>
          <a:lstStyle/>
          <a:p>
            <a:r>
              <a:rPr lang="cs-CZ" dirty="0" err="1"/>
              <a:t>Selbstbetrachtung</a:t>
            </a:r>
            <a:r>
              <a:rPr lang="cs-CZ" dirty="0"/>
              <a:t>: Man </a:t>
            </a:r>
            <a:r>
              <a:rPr lang="cs-CZ" dirty="0" err="1"/>
              <a:t>steht</a:t>
            </a:r>
            <a:r>
              <a:rPr lang="cs-CZ" dirty="0"/>
              <a:t> vor </a:t>
            </a:r>
            <a:r>
              <a:rPr lang="cs-CZ" dirty="0" err="1"/>
              <a:t>einem</a:t>
            </a:r>
            <a:r>
              <a:rPr lang="cs-CZ" dirty="0"/>
              <a:t> </a:t>
            </a:r>
            <a:r>
              <a:rPr lang="cs-CZ" dirty="0" err="1"/>
              <a:t>Spiegel</a:t>
            </a:r>
            <a:r>
              <a:rPr lang="cs-CZ" dirty="0"/>
              <a:t>, </a:t>
            </a:r>
            <a:r>
              <a:rPr lang="cs-CZ" dirty="0" err="1"/>
              <a:t>und</a:t>
            </a:r>
            <a:r>
              <a:rPr lang="cs-CZ" dirty="0"/>
              <a:t> </a:t>
            </a:r>
            <a:r>
              <a:rPr lang="cs-CZ" dirty="0" err="1"/>
              <a:t>ein</a:t>
            </a:r>
            <a:r>
              <a:rPr lang="cs-CZ" dirty="0"/>
              <a:t> </a:t>
            </a:r>
            <a:r>
              <a:rPr lang="cs-CZ" dirty="0" err="1"/>
              <a:t>fremder</a:t>
            </a:r>
            <a:r>
              <a:rPr lang="cs-CZ" dirty="0"/>
              <a:t> </a:t>
            </a:r>
            <a:r>
              <a:rPr lang="cs-CZ" dirty="0" err="1"/>
              <a:t>Mensch</a:t>
            </a:r>
            <a:r>
              <a:rPr lang="cs-CZ" dirty="0"/>
              <a:t> </a:t>
            </a:r>
            <a:r>
              <a:rPr lang="cs-CZ" dirty="0" err="1"/>
              <a:t>schaut</a:t>
            </a:r>
            <a:r>
              <a:rPr lang="cs-CZ" dirty="0"/>
              <a:t> </a:t>
            </a:r>
            <a:r>
              <a:rPr lang="cs-CZ" dirty="0" err="1"/>
              <a:t>einen</a:t>
            </a:r>
            <a:r>
              <a:rPr lang="cs-CZ" dirty="0"/>
              <a:t> </a:t>
            </a:r>
            <a:r>
              <a:rPr lang="cs-CZ" dirty="0" err="1"/>
              <a:t>an</a:t>
            </a:r>
            <a:r>
              <a:rPr lang="cs-CZ" dirty="0"/>
              <a:t>. </a:t>
            </a:r>
            <a:r>
              <a:rPr lang="cs-CZ" dirty="0" err="1"/>
              <a:t>Er</a:t>
            </a:r>
            <a:r>
              <a:rPr lang="cs-CZ" dirty="0"/>
              <a:t> </a:t>
            </a:r>
            <a:r>
              <a:rPr lang="cs-CZ" dirty="0" err="1"/>
              <a:t>sagt</a:t>
            </a:r>
            <a:r>
              <a:rPr lang="cs-CZ" dirty="0"/>
              <a:t>: </a:t>
            </a:r>
            <a:r>
              <a:rPr lang="cs-CZ" dirty="0" err="1"/>
              <a:t>erkennst</a:t>
            </a:r>
            <a:r>
              <a:rPr lang="cs-CZ" dirty="0"/>
              <a:t> </a:t>
            </a:r>
            <a:r>
              <a:rPr lang="cs-CZ" dirty="0" err="1"/>
              <a:t>du</a:t>
            </a:r>
            <a:r>
              <a:rPr lang="cs-CZ" dirty="0"/>
              <a:t> </a:t>
            </a:r>
            <a:r>
              <a:rPr lang="cs-CZ" dirty="0" err="1"/>
              <a:t>dich</a:t>
            </a:r>
            <a:r>
              <a:rPr lang="cs-CZ" dirty="0"/>
              <a:t> </a:t>
            </a:r>
            <a:r>
              <a:rPr lang="cs-CZ" dirty="0" err="1"/>
              <a:t>denn</a:t>
            </a:r>
            <a:r>
              <a:rPr lang="cs-CZ" dirty="0"/>
              <a:t>? </a:t>
            </a:r>
            <a:r>
              <a:rPr lang="cs-CZ" dirty="0" err="1"/>
              <a:t>schließlich</a:t>
            </a:r>
            <a:r>
              <a:rPr lang="cs-CZ" dirty="0"/>
              <a:t> </a:t>
            </a:r>
            <a:r>
              <a:rPr lang="cs-CZ" dirty="0" err="1"/>
              <a:t>träumst</a:t>
            </a:r>
            <a:r>
              <a:rPr lang="cs-CZ" dirty="0"/>
              <a:t> </a:t>
            </a:r>
            <a:r>
              <a:rPr lang="cs-CZ" dirty="0" err="1"/>
              <a:t>du</a:t>
            </a:r>
            <a:r>
              <a:rPr lang="cs-CZ" dirty="0"/>
              <a:t> </a:t>
            </a:r>
            <a:r>
              <a:rPr lang="cs-CZ" dirty="0" err="1"/>
              <a:t>dich</a:t>
            </a:r>
            <a:r>
              <a:rPr lang="cs-CZ" dirty="0"/>
              <a:t> </a:t>
            </a:r>
            <a:r>
              <a:rPr lang="cs-CZ" dirty="0" err="1"/>
              <a:t>ja</a:t>
            </a:r>
            <a:r>
              <a:rPr lang="cs-CZ" dirty="0"/>
              <a:t> </a:t>
            </a:r>
            <a:r>
              <a:rPr lang="cs-CZ" dirty="0" err="1"/>
              <a:t>nur</a:t>
            </a:r>
            <a:r>
              <a:rPr lang="cs-CZ" dirty="0"/>
              <a:t>. </a:t>
            </a:r>
            <a:r>
              <a:rPr lang="cs-CZ" dirty="0" err="1"/>
              <a:t>Jeder</a:t>
            </a:r>
            <a:r>
              <a:rPr lang="cs-CZ" dirty="0"/>
              <a:t> </a:t>
            </a:r>
            <a:r>
              <a:rPr lang="cs-CZ" dirty="0" err="1"/>
              <a:t>Versuch</a:t>
            </a:r>
            <a:r>
              <a:rPr lang="cs-CZ" dirty="0"/>
              <a:t>, </a:t>
            </a:r>
            <a:r>
              <a:rPr lang="cs-CZ" dirty="0" err="1"/>
              <a:t>sich</a:t>
            </a:r>
            <a:r>
              <a:rPr lang="cs-CZ" dirty="0"/>
              <a:t> </a:t>
            </a:r>
            <a:r>
              <a:rPr lang="cs-CZ" dirty="0" err="1"/>
              <a:t>selbst</a:t>
            </a:r>
            <a:r>
              <a:rPr lang="cs-CZ" dirty="0"/>
              <a:t> </a:t>
            </a:r>
            <a:r>
              <a:rPr lang="cs-CZ" dirty="0" err="1"/>
              <a:t>zu</a:t>
            </a:r>
            <a:r>
              <a:rPr lang="cs-CZ" dirty="0"/>
              <a:t> </a:t>
            </a:r>
            <a:r>
              <a:rPr lang="cs-CZ" dirty="0" err="1"/>
              <a:t>sehen</a:t>
            </a:r>
            <a:r>
              <a:rPr lang="cs-CZ" dirty="0"/>
              <a:t>, </a:t>
            </a:r>
            <a:r>
              <a:rPr lang="cs-CZ" dirty="0" err="1"/>
              <a:t>scheitert</a:t>
            </a:r>
            <a:r>
              <a:rPr lang="cs-CZ" dirty="0"/>
              <a:t> </a:t>
            </a:r>
            <a:r>
              <a:rPr lang="cs-CZ" dirty="0" err="1"/>
              <a:t>an</a:t>
            </a:r>
            <a:r>
              <a:rPr lang="cs-CZ" dirty="0"/>
              <a:t> der </a:t>
            </a:r>
            <a:r>
              <a:rPr lang="cs-CZ" dirty="0" err="1"/>
              <a:t>Unabänderlichkeit</a:t>
            </a:r>
            <a:r>
              <a:rPr lang="cs-CZ" dirty="0"/>
              <a:t> des </a:t>
            </a:r>
            <a:r>
              <a:rPr lang="cs-CZ" dirty="0" err="1"/>
              <a:t>Ichseins</a:t>
            </a:r>
            <a:r>
              <a:rPr lang="cs-CZ" dirty="0"/>
              <a:t>, </a:t>
            </a:r>
            <a:r>
              <a:rPr lang="cs-CZ" dirty="0" err="1"/>
              <a:t>und</a:t>
            </a:r>
            <a:r>
              <a:rPr lang="cs-CZ" dirty="0"/>
              <a:t> </a:t>
            </a:r>
            <a:r>
              <a:rPr lang="cs-CZ" dirty="0" err="1"/>
              <a:t>jeder</a:t>
            </a:r>
            <a:r>
              <a:rPr lang="cs-CZ" dirty="0"/>
              <a:t> </a:t>
            </a:r>
            <a:r>
              <a:rPr lang="cs-CZ" dirty="0" err="1"/>
              <a:t>Versuch</a:t>
            </a:r>
            <a:r>
              <a:rPr lang="cs-CZ" dirty="0"/>
              <a:t>, </a:t>
            </a:r>
            <a:r>
              <a:rPr lang="cs-CZ" dirty="0" err="1"/>
              <a:t>sich</a:t>
            </a:r>
            <a:r>
              <a:rPr lang="cs-CZ" dirty="0"/>
              <a:t> </a:t>
            </a:r>
            <a:r>
              <a:rPr lang="cs-CZ" dirty="0" err="1"/>
              <a:t>selbst</a:t>
            </a:r>
            <a:r>
              <a:rPr lang="cs-CZ" dirty="0"/>
              <a:t> </a:t>
            </a:r>
            <a:r>
              <a:rPr lang="cs-CZ" dirty="0" err="1"/>
              <a:t>zu</a:t>
            </a:r>
            <a:r>
              <a:rPr lang="cs-CZ" dirty="0"/>
              <a:t> </a:t>
            </a:r>
            <a:r>
              <a:rPr lang="cs-CZ" dirty="0" err="1"/>
              <a:t>erkennen</a:t>
            </a:r>
            <a:r>
              <a:rPr lang="cs-CZ" dirty="0"/>
              <a:t>, </a:t>
            </a:r>
            <a:r>
              <a:rPr lang="cs-CZ" dirty="0" err="1"/>
              <a:t>an</a:t>
            </a:r>
            <a:r>
              <a:rPr lang="cs-CZ" dirty="0"/>
              <a:t> der </a:t>
            </a:r>
            <a:r>
              <a:rPr lang="cs-CZ" dirty="0" err="1"/>
              <a:t>Ungewißheit</a:t>
            </a:r>
            <a:r>
              <a:rPr lang="cs-CZ" dirty="0"/>
              <a:t> des </a:t>
            </a:r>
            <a:r>
              <a:rPr lang="cs-CZ" dirty="0" err="1"/>
              <a:t>Selbstseins</a:t>
            </a:r>
            <a:r>
              <a:rPr lang="cs-CZ"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9E9658-4952-4069-9C89-D1E53BC0F94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ABB1C86-7673-443E-8899-D409D2929119}"/>
              </a:ext>
            </a:extLst>
          </p:cNvPr>
          <p:cNvSpPr>
            <a:spLocks noGrp="1"/>
          </p:cNvSpPr>
          <p:nvPr>
            <p:ph idx="1"/>
          </p:nvPr>
        </p:nvSpPr>
        <p:spPr/>
        <p:txBody>
          <a:bodyPr>
            <a:normAutofit fontScale="92500" lnSpcReduction="20000"/>
          </a:bodyPr>
          <a:lstStyle/>
          <a:p>
            <a:r>
              <a:rPr lang="cs-CZ" dirty="0"/>
              <a:t>So </a:t>
            </a:r>
            <a:r>
              <a:rPr lang="cs-CZ" dirty="0" err="1"/>
              <a:t>wird</a:t>
            </a:r>
            <a:r>
              <a:rPr lang="cs-CZ" dirty="0"/>
              <a:t> </a:t>
            </a:r>
            <a:r>
              <a:rPr lang="cs-CZ" dirty="0" err="1"/>
              <a:t>auch</a:t>
            </a:r>
            <a:r>
              <a:rPr lang="cs-CZ" dirty="0"/>
              <a:t> </a:t>
            </a:r>
            <a:r>
              <a:rPr lang="cs-CZ" dirty="0" err="1"/>
              <a:t>das</a:t>
            </a:r>
            <a:r>
              <a:rPr lang="cs-CZ" dirty="0"/>
              <a:t> </a:t>
            </a:r>
            <a:r>
              <a:rPr lang="cs-CZ" dirty="0" err="1"/>
              <a:t>Dasein</a:t>
            </a:r>
            <a:r>
              <a:rPr lang="cs-CZ" dirty="0"/>
              <a:t> des </a:t>
            </a:r>
            <a:r>
              <a:rPr lang="cs-CZ" dirty="0" err="1"/>
              <a:t>ändern</a:t>
            </a:r>
            <a:r>
              <a:rPr lang="cs-CZ" dirty="0"/>
              <a:t> </a:t>
            </a:r>
            <a:r>
              <a:rPr lang="cs-CZ" dirty="0" err="1"/>
              <a:t>Menschen</a:t>
            </a:r>
            <a:r>
              <a:rPr lang="cs-CZ" dirty="0"/>
              <a:t> </a:t>
            </a:r>
            <a:r>
              <a:rPr lang="cs-CZ" dirty="0" err="1"/>
              <a:t>zu</a:t>
            </a:r>
            <a:r>
              <a:rPr lang="cs-CZ" dirty="0"/>
              <a:t> </a:t>
            </a:r>
            <a:r>
              <a:rPr lang="cs-CZ" dirty="0" err="1"/>
              <a:t>einer</a:t>
            </a:r>
            <a:r>
              <a:rPr lang="cs-CZ" dirty="0"/>
              <a:t> </a:t>
            </a:r>
            <a:r>
              <a:rPr lang="cs-CZ" dirty="0" err="1"/>
              <a:t>Ausstrahlung</a:t>
            </a:r>
            <a:r>
              <a:rPr lang="cs-CZ" dirty="0"/>
              <a:t> des </a:t>
            </a:r>
            <a:r>
              <a:rPr lang="cs-CZ" dirty="0" err="1"/>
              <a:t>ichgebundenen</a:t>
            </a:r>
            <a:r>
              <a:rPr lang="cs-CZ" dirty="0"/>
              <a:t> </a:t>
            </a:r>
            <a:r>
              <a:rPr lang="cs-CZ" dirty="0" err="1"/>
              <a:t>Wesens</a:t>
            </a:r>
            <a:r>
              <a:rPr lang="cs-CZ" dirty="0"/>
              <a:t>, </a:t>
            </a:r>
            <a:r>
              <a:rPr lang="cs-CZ" dirty="0" err="1"/>
              <a:t>eine</a:t>
            </a:r>
            <a:r>
              <a:rPr lang="cs-CZ" dirty="0"/>
              <a:t> </a:t>
            </a:r>
            <a:r>
              <a:rPr lang="cs-CZ" dirty="0" err="1"/>
              <a:t>Schlußfolgerung</a:t>
            </a:r>
            <a:r>
              <a:rPr lang="cs-CZ" dirty="0"/>
              <a:t>, in der </a:t>
            </a:r>
            <a:r>
              <a:rPr lang="cs-CZ" dirty="0" err="1"/>
              <a:t>die</a:t>
            </a:r>
            <a:r>
              <a:rPr lang="cs-CZ" dirty="0"/>
              <a:t> </a:t>
            </a:r>
            <a:r>
              <a:rPr lang="cs-CZ" dirty="0" err="1"/>
              <a:t>ganze</a:t>
            </a:r>
            <a:r>
              <a:rPr lang="cs-CZ" dirty="0"/>
              <a:t> </a:t>
            </a:r>
            <a:r>
              <a:rPr lang="cs-CZ" dirty="0" err="1"/>
              <a:t>Fragwürdigkeit</a:t>
            </a:r>
            <a:r>
              <a:rPr lang="cs-CZ" dirty="0"/>
              <a:t> </a:t>
            </a:r>
            <a:r>
              <a:rPr lang="cs-CZ" dirty="0" err="1"/>
              <a:t>und</a:t>
            </a:r>
            <a:r>
              <a:rPr lang="cs-CZ" dirty="0"/>
              <a:t> </a:t>
            </a:r>
            <a:r>
              <a:rPr lang="cs-CZ" dirty="0" err="1"/>
              <a:t>Gefährlichkeit</a:t>
            </a:r>
            <a:r>
              <a:rPr lang="cs-CZ" dirty="0"/>
              <a:t> </a:t>
            </a:r>
            <a:r>
              <a:rPr lang="cs-CZ" dirty="0" err="1"/>
              <a:t>unseres</a:t>
            </a:r>
            <a:r>
              <a:rPr lang="cs-CZ" dirty="0"/>
              <a:t> </a:t>
            </a:r>
            <a:r>
              <a:rPr lang="cs-CZ" dirty="0" err="1"/>
              <a:t>heutigen</a:t>
            </a:r>
            <a:r>
              <a:rPr lang="cs-CZ" dirty="0"/>
              <a:t> </a:t>
            </a:r>
            <a:r>
              <a:rPr lang="cs-CZ" dirty="0" err="1"/>
              <a:t>Weltzustandes</a:t>
            </a:r>
            <a:r>
              <a:rPr lang="cs-CZ" dirty="0"/>
              <a:t> </a:t>
            </a:r>
            <a:r>
              <a:rPr lang="cs-CZ" dirty="0" err="1"/>
              <a:t>enthalten</a:t>
            </a:r>
            <a:r>
              <a:rPr lang="cs-CZ" dirty="0"/>
              <a:t> </a:t>
            </a:r>
            <a:r>
              <a:rPr lang="cs-CZ" dirty="0" err="1"/>
              <a:t>ist</a:t>
            </a:r>
            <a:r>
              <a:rPr lang="cs-CZ" dirty="0"/>
              <a:t>, </a:t>
            </a:r>
            <a:r>
              <a:rPr lang="cs-CZ" dirty="0" err="1"/>
              <a:t>denn</a:t>
            </a:r>
            <a:r>
              <a:rPr lang="cs-CZ" dirty="0"/>
              <a:t> </a:t>
            </a:r>
            <a:r>
              <a:rPr lang="cs-CZ" dirty="0" err="1"/>
              <a:t>noch</a:t>
            </a:r>
            <a:r>
              <a:rPr lang="cs-CZ" dirty="0"/>
              <a:t> </a:t>
            </a:r>
            <a:r>
              <a:rPr lang="cs-CZ" dirty="0" err="1"/>
              <a:t>niemals</a:t>
            </a:r>
            <a:r>
              <a:rPr lang="cs-CZ" dirty="0"/>
              <a:t> </a:t>
            </a:r>
            <a:r>
              <a:rPr lang="cs-CZ" dirty="0" err="1"/>
              <a:t>ist</a:t>
            </a:r>
            <a:r>
              <a:rPr lang="cs-CZ" dirty="0"/>
              <a:t> der </a:t>
            </a:r>
            <a:r>
              <a:rPr lang="cs-CZ" dirty="0" err="1"/>
              <a:t>Mensch</a:t>
            </a:r>
            <a:r>
              <a:rPr lang="cs-CZ" dirty="0"/>
              <a:t> dem </a:t>
            </a:r>
            <a:r>
              <a:rPr lang="cs-CZ" dirty="0" err="1"/>
              <a:t>Menschen</a:t>
            </a:r>
            <a:r>
              <a:rPr lang="cs-CZ" dirty="0"/>
              <a:t> </a:t>
            </a:r>
            <a:r>
              <a:rPr lang="cs-CZ" dirty="0" err="1"/>
              <a:t>zugleich</a:t>
            </a:r>
            <a:r>
              <a:rPr lang="cs-CZ" dirty="0"/>
              <a:t> so </a:t>
            </a:r>
            <a:r>
              <a:rPr lang="cs-CZ" dirty="0" err="1"/>
              <a:t>nah</a:t>
            </a:r>
            <a:r>
              <a:rPr lang="cs-CZ" dirty="0"/>
              <a:t> </a:t>
            </a:r>
            <a:r>
              <a:rPr lang="cs-CZ" dirty="0" err="1"/>
              <a:t>und</a:t>
            </a:r>
            <a:r>
              <a:rPr lang="cs-CZ" dirty="0"/>
              <a:t> so </a:t>
            </a:r>
            <a:r>
              <a:rPr lang="cs-CZ" dirty="0" err="1"/>
              <a:t>fern</a:t>
            </a:r>
            <a:r>
              <a:rPr lang="cs-CZ" dirty="0"/>
              <a:t> </a:t>
            </a:r>
            <a:r>
              <a:rPr lang="cs-CZ" dirty="0" err="1"/>
              <a:t>gewesen</a:t>
            </a:r>
            <a:r>
              <a:rPr lang="cs-CZ" dirty="0"/>
              <a:t>. Bei </a:t>
            </a:r>
            <a:r>
              <a:rPr lang="cs-CZ" dirty="0" err="1"/>
              <a:t>diesem</a:t>
            </a:r>
            <a:r>
              <a:rPr lang="cs-CZ" dirty="0"/>
              <a:t> </a:t>
            </a:r>
            <a:r>
              <a:rPr lang="cs-CZ" dirty="0" err="1"/>
              <a:t>Problem</a:t>
            </a:r>
            <a:r>
              <a:rPr lang="cs-CZ" dirty="0"/>
              <a:t> </a:t>
            </a:r>
            <a:r>
              <a:rPr lang="cs-CZ" dirty="0" err="1"/>
              <a:t>hätte</a:t>
            </a:r>
            <a:r>
              <a:rPr lang="cs-CZ" dirty="0"/>
              <a:t> </a:t>
            </a:r>
            <a:r>
              <a:rPr lang="cs-CZ" dirty="0" err="1"/>
              <a:t>die</a:t>
            </a:r>
            <a:r>
              <a:rPr lang="cs-CZ" dirty="0"/>
              <a:t> </a:t>
            </a:r>
            <a:r>
              <a:rPr lang="cs-CZ" dirty="0" err="1"/>
              <a:t>eigentliche</a:t>
            </a:r>
            <a:r>
              <a:rPr lang="cs-CZ" dirty="0"/>
              <a:t> </a:t>
            </a:r>
            <a:r>
              <a:rPr lang="cs-CZ" dirty="0" err="1"/>
              <a:t>Selbsterforschung</a:t>
            </a:r>
            <a:r>
              <a:rPr lang="cs-CZ" dirty="0"/>
              <a:t> </a:t>
            </a:r>
            <a:r>
              <a:rPr lang="cs-CZ" dirty="0" err="1"/>
              <a:t>erst</a:t>
            </a:r>
            <a:r>
              <a:rPr lang="cs-CZ" dirty="0"/>
              <a:t> </a:t>
            </a:r>
            <a:r>
              <a:rPr lang="cs-CZ" dirty="0" err="1"/>
              <a:t>zu</a:t>
            </a:r>
            <a:r>
              <a:rPr lang="cs-CZ" dirty="0"/>
              <a:t> </a:t>
            </a:r>
            <a:r>
              <a:rPr lang="cs-CZ" dirty="0" err="1"/>
              <a:t>beginnen</a:t>
            </a:r>
            <a:r>
              <a:rPr lang="cs-CZ" dirty="0"/>
              <a:t>, </a:t>
            </a:r>
            <a:r>
              <a:rPr lang="cs-CZ" dirty="0" err="1"/>
              <a:t>aber</a:t>
            </a:r>
            <a:r>
              <a:rPr lang="cs-CZ" dirty="0"/>
              <a:t> </a:t>
            </a:r>
            <a:r>
              <a:rPr lang="cs-CZ" dirty="0" err="1"/>
              <a:t>eine</a:t>
            </a:r>
            <a:r>
              <a:rPr lang="cs-CZ" dirty="0"/>
              <a:t> </a:t>
            </a:r>
            <a:r>
              <a:rPr lang="cs-CZ" dirty="0" err="1"/>
              <a:t>solche</a:t>
            </a:r>
            <a:r>
              <a:rPr lang="cs-CZ" dirty="0"/>
              <a:t> </a:t>
            </a:r>
            <a:r>
              <a:rPr lang="cs-CZ" dirty="0" err="1"/>
              <a:t>Aufgabe</a:t>
            </a:r>
            <a:r>
              <a:rPr lang="cs-CZ" dirty="0"/>
              <a:t> kann </a:t>
            </a:r>
            <a:r>
              <a:rPr lang="cs-CZ" dirty="0" err="1"/>
              <a:t>ich</a:t>
            </a:r>
            <a:r>
              <a:rPr lang="cs-CZ" dirty="0"/>
              <a:t> </a:t>
            </a:r>
            <a:r>
              <a:rPr lang="cs-CZ" dirty="0" err="1"/>
              <a:t>nicht</a:t>
            </a:r>
            <a:r>
              <a:rPr lang="cs-CZ" dirty="0"/>
              <a:t> </a:t>
            </a:r>
            <a:r>
              <a:rPr lang="cs-CZ" dirty="0" err="1"/>
              <a:t>philosophisch</a:t>
            </a:r>
            <a:r>
              <a:rPr lang="cs-CZ" dirty="0"/>
              <a:t> </a:t>
            </a:r>
            <a:r>
              <a:rPr lang="cs-CZ" dirty="0" err="1"/>
              <a:t>und</a:t>
            </a:r>
            <a:r>
              <a:rPr lang="cs-CZ" dirty="0"/>
              <a:t> </a:t>
            </a:r>
            <a:r>
              <a:rPr lang="cs-CZ" dirty="0" err="1"/>
              <a:t>analytisch</a:t>
            </a:r>
            <a:r>
              <a:rPr lang="cs-CZ" dirty="0"/>
              <a:t>, </a:t>
            </a:r>
            <a:r>
              <a:rPr lang="cs-CZ" dirty="0" err="1"/>
              <a:t>sondern</a:t>
            </a:r>
            <a:r>
              <a:rPr lang="cs-CZ" dirty="0"/>
              <a:t> </a:t>
            </a:r>
            <a:r>
              <a:rPr lang="cs-CZ" dirty="0" err="1"/>
              <a:t>nur</a:t>
            </a:r>
            <a:r>
              <a:rPr lang="cs-CZ" dirty="0"/>
              <a:t> in der Art </a:t>
            </a:r>
            <a:r>
              <a:rPr lang="cs-CZ" dirty="0" err="1"/>
              <a:t>meiner</a:t>
            </a:r>
            <a:r>
              <a:rPr lang="cs-CZ" dirty="0"/>
              <a:t> </a:t>
            </a:r>
            <a:r>
              <a:rPr lang="cs-CZ" dirty="0" err="1"/>
              <a:t>Natur</a:t>
            </a:r>
            <a:r>
              <a:rPr lang="cs-CZ" dirty="0"/>
              <a:t> </a:t>
            </a:r>
            <a:r>
              <a:rPr lang="cs-CZ" dirty="0" err="1"/>
              <a:t>bewältigen</a:t>
            </a:r>
            <a:r>
              <a:rPr lang="cs-CZ" dirty="0"/>
              <a:t>, eben in </a:t>
            </a:r>
            <a:r>
              <a:rPr lang="cs-CZ" dirty="0" err="1"/>
              <a:t>Bild</a:t>
            </a:r>
            <a:r>
              <a:rPr lang="cs-CZ" dirty="0"/>
              <a:t> </a:t>
            </a:r>
            <a:r>
              <a:rPr lang="cs-CZ" dirty="0" err="1"/>
              <a:t>und</a:t>
            </a:r>
            <a:r>
              <a:rPr lang="cs-CZ" dirty="0"/>
              <a:t> </a:t>
            </a:r>
            <a:r>
              <a:rPr lang="cs-CZ" dirty="0" err="1"/>
              <a:t>Gestalt</a:t>
            </a:r>
            <a:r>
              <a:rPr lang="cs-CZ" dirty="0"/>
              <a:t>. Der </a:t>
            </a:r>
            <a:r>
              <a:rPr lang="cs-CZ" dirty="0" err="1"/>
              <a:t>Weg</a:t>
            </a:r>
            <a:r>
              <a:rPr lang="cs-CZ" dirty="0"/>
              <a:t> </a:t>
            </a:r>
            <a:r>
              <a:rPr lang="cs-CZ" dirty="0" err="1"/>
              <a:t>ist</a:t>
            </a:r>
            <a:r>
              <a:rPr lang="cs-CZ" dirty="0"/>
              <a:t> </a:t>
            </a:r>
            <a:r>
              <a:rPr lang="cs-CZ" dirty="0" err="1"/>
              <a:t>schwer</a:t>
            </a:r>
            <a:r>
              <a:rPr lang="cs-CZ" dirty="0"/>
              <a:t> </a:t>
            </a:r>
            <a:r>
              <a:rPr lang="cs-CZ" dirty="0" err="1"/>
              <a:t>genug</a:t>
            </a:r>
            <a:r>
              <a:rPr lang="cs-CZ" dirty="0"/>
              <a:t>. </a:t>
            </a:r>
          </a:p>
        </p:txBody>
      </p:sp>
    </p:spTree>
    <p:extLst>
      <p:ext uri="{BB962C8B-B14F-4D97-AF65-F5344CB8AC3E}">
        <p14:creationId xmlns:p14="http://schemas.microsoft.com/office/powerpoint/2010/main" val="1367478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90CB7A-901C-4F8F-BE16-18BE4048C10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9A363F2-7C5E-4934-B1CC-65CAF354BA86}"/>
              </a:ext>
            </a:extLst>
          </p:cNvPr>
          <p:cNvSpPr>
            <a:spLocks noGrp="1"/>
          </p:cNvSpPr>
          <p:nvPr>
            <p:ph idx="1"/>
          </p:nvPr>
        </p:nvSpPr>
        <p:spPr/>
        <p:txBody>
          <a:bodyPr>
            <a:normAutofit fontScale="92500" lnSpcReduction="20000"/>
          </a:bodyPr>
          <a:lstStyle/>
          <a:p>
            <a:r>
              <a:rPr lang="cs-CZ" dirty="0"/>
              <a:t>Er </a:t>
            </a:r>
            <a:r>
              <a:rPr lang="cs-CZ" dirty="0" err="1"/>
              <a:t>verlangt</a:t>
            </a:r>
            <a:r>
              <a:rPr lang="cs-CZ" dirty="0"/>
              <a:t> </a:t>
            </a:r>
            <a:r>
              <a:rPr lang="cs-CZ" dirty="0" err="1"/>
              <a:t>Opfer</a:t>
            </a:r>
            <a:r>
              <a:rPr lang="cs-CZ" dirty="0"/>
              <a:t> um </a:t>
            </a:r>
            <a:r>
              <a:rPr lang="cs-CZ" dirty="0" err="1"/>
              <a:t>Opfer</a:t>
            </a:r>
            <a:r>
              <a:rPr lang="cs-CZ" dirty="0"/>
              <a:t>, von </a:t>
            </a:r>
            <a:r>
              <a:rPr lang="cs-CZ" dirty="0" err="1"/>
              <a:t>denen</a:t>
            </a:r>
            <a:r>
              <a:rPr lang="cs-CZ" dirty="0"/>
              <a:t> </a:t>
            </a:r>
            <a:r>
              <a:rPr lang="cs-CZ" dirty="0" err="1"/>
              <a:t>Einsamkeit</a:t>
            </a:r>
            <a:r>
              <a:rPr lang="cs-CZ" dirty="0"/>
              <a:t>, </a:t>
            </a:r>
            <a:r>
              <a:rPr lang="cs-CZ" dirty="0" err="1"/>
              <a:t>Vereinsamung</a:t>
            </a:r>
            <a:r>
              <a:rPr lang="cs-CZ" dirty="0"/>
              <a:t> </a:t>
            </a:r>
            <a:r>
              <a:rPr lang="cs-CZ" dirty="0" err="1"/>
              <a:t>und</a:t>
            </a:r>
            <a:r>
              <a:rPr lang="cs-CZ" dirty="0"/>
              <a:t> </a:t>
            </a:r>
            <a:r>
              <a:rPr lang="cs-CZ" dirty="0" err="1"/>
              <a:t>unablässiger</a:t>
            </a:r>
            <a:r>
              <a:rPr lang="cs-CZ" dirty="0"/>
              <a:t> </a:t>
            </a:r>
            <a:r>
              <a:rPr lang="cs-CZ" dirty="0" err="1"/>
              <a:t>strenger</a:t>
            </a:r>
            <a:r>
              <a:rPr lang="cs-CZ" dirty="0"/>
              <a:t> </a:t>
            </a:r>
            <a:r>
              <a:rPr lang="cs-CZ" dirty="0" err="1"/>
              <a:t>Dienst</a:t>
            </a:r>
            <a:r>
              <a:rPr lang="cs-CZ" dirty="0"/>
              <a:t> </a:t>
            </a:r>
            <a:r>
              <a:rPr lang="cs-CZ" dirty="0" err="1"/>
              <a:t>noch</a:t>
            </a:r>
            <a:r>
              <a:rPr lang="cs-CZ" dirty="0"/>
              <a:t> </a:t>
            </a:r>
            <a:r>
              <a:rPr lang="cs-CZ" dirty="0" err="1"/>
              <a:t>die</a:t>
            </a:r>
            <a:r>
              <a:rPr lang="cs-CZ" dirty="0"/>
              <a:t> </a:t>
            </a:r>
            <a:r>
              <a:rPr lang="cs-CZ" dirty="0" err="1"/>
              <a:t>geringsten</a:t>
            </a:r>
            <a:r>
              <a:rPr lang="cs-CZ" dirty="0"/>
              <a:t> </a:t>
            </a:r>
            <a:r>
              <a:rPr lang="cs-CZ" dirty="0" err="1"/>
              <a:t>sind</a:t>
            </a:r>
            <a:r>
              <a:rPr lang="cs-CZ" dirty="0"/>
              <a:t>. </a:t>
            </a:r>
            <a:r>
              <a:rPr lang="cs-CZ" dirty="0" err="1"/>
              <a:t>Davon</a:t>
            </a:r>
            <a:r>
              <a:rPr lang="cs-CZ" dirty="0"/>
              <a:t> </a:t>
            </a:r>
            <a:r>
              <a:rPr lang="cs-CZ" dirty="0" err="1"/>
              <a:t>darf</a:t>
            </a:r>
            <a:r>
              <a:rPr lang="cs-CZ" dirty="0"/>
              <a:t> </a:t>
            </a:r>
            <a:r>
              <a:rPr lang="cs-CZ" dirty="0" err="1"/>
              <a:t>aber</a:t>
            </a:r>
            <a:r>
              <a:rPr lang="cs-CZ" dirty="0"/>
              <a:t> </a:t>
            </a:r>
            <a:r>
              <a:rPr lang="cs-CZ" dirty="0" err="1"/>
              <a:t>kein</a:t>
            </a:r>
            <a:r>
              <a:rPr lang="cs-CZ" dirty="0"/>
              <a:t> </a:t>
            </a:r>
            <a:r>
              <a:rPr lang="cs-CZ" dirty="0" err="1"/>
              <a:t>Aufhebens</a:t>
            </a:r>
            <a:r>
              <a:rPr lang="cs-CZ" dirty="0"/>
              <a:t> </a:t>
            </a:r>
            <a:r>
              <a:rPr lang="cs-CZ" dirty="0" err="1"/>
              <a:t>gemacht</a:t>
            </a:r>
            <a:r>
              <a:rPr lang="cs-CZ" dirty="0"/>
              <a:t> </a:t>
            </a:r>
            <a:r>
              <a:rPr lang="cs-CZ" dirty="0" err="1"/>
              <a:t>werden</a:t>
            </a:r>
            <a:r>
              <a:rPr lang="cs-CZ" dirty="0"/>
              <a:t>, </a:t>
            </a:r>
            <a:r>
              <a:rPr lang="cs-CZ" dirty="0" err="1"/>
              <a:t>auch</a:t>
            </a:r>
            <a:r>
              <a:rPr lang="cs-CZ" dirty="0"/>
              <a:t> von </a:t>
            </a:r>
            <a:r>
              <a:rPr lang="cs-CZ" dirty="0" err="1"/>
              <a:t>Lohn</a:t>
            </a:r>
            <a:r>
              <a:rPr lang="cs-CZ" dirty="0"/>
              <a:t> </a:t>
            </a:r>
            <a:r>
              <a:rPr lang="cs-CZ" dirty="0" err="1"/>
              <a:t>darf</a:t>
            </a:r>
            <a:r>
              <a:rPr lang="cs-CZ" dirty="0"/>
              <a:t> </a:t>
            </a:r>
            <a:r>
              <a:rPr lang="cs-CZ" dirty="0" err="1"/>
              <a:t>nicht</a:t>
            </a:r>
            <a:r>
              <a:rPr lang="cs-CZ" dirty="0"/>
              <a:t> </a:t>
            </a:r>
            <a:r>
              <a:rPr lang="cs-CZ" dirty="0" err="1"/>
              <a:t>gesprochen</a:t>
            </a:r>
            <a:r>
              <a:rPr lang="cs-CZ" dirty="0"/>
              <a:t> </a:t>
            </a:r>
            <a:r>
              <a:rPr lang="cs-CZ" dirty="0" err="1"/>
              <a:t>werden</a:t>
            </a:r>
            <a:r>
              <a:rPr lang="cs-CZ" dirty="0"/>
              <a:t>. </a:t>
            </a:r>
            <a:r>
              <a:rPr lang="cs-CZ" dirty="0" err="1"/>
              <a:t>Ruhm</a:t>
            </a:r>
            <a:r>
              <a:rPr lang="cs-CZ" dirty="0"/>
              <a:t> </a:t>
            </a:r>
            <a:r>
              <a:rPr lang="cs-CZ" dirty="0" err="1"/>
              <a:t>ist</a:t>
            </a:r>
            <a:r>
              <a:rPr lang="cs-CZ" dirty="0"/>
              <a:t> </a:t>
            </a:r>
            <a:r>
              <a:rPr lang="cs-CZ" dirty="0" err="1"/>
              <a:t>wie</a:t>
            </a:r>
            <a:r>
              <a:rPr lang="cs-CZ" dirty="0"/>
              <a:t> </a:t>
            </a:r>
            <a:r>
              <a:rPr lang="cs-CZ" dirty="0" err="1"/>
              <a:t>gesagt</a:t>
            </a:r>
            <a:r>
              <a:rPr lang="cs-CZ" dirty="0"/>
              <a:t> </a:t>
            </a:r>
            <a:r>
              <a:rPr lang="cs-CZ" dirty="0" err="1"/>
              <a:t>eine</a:t>
            </a:r>
            <a:r>
              <a:rPr lang="cs-CZ" dirty="0"/>
              <a:t> </a:t>
            </a:r>
            <a:r>
              <a:rPr lang="cs-CZ" dirty="0" err="1"/>
              <a:t>Selbsttäuschung</a:t>
            </a:r>
            <a:r>
              <a:rPr lang="cs-CZ" dirty="0"/>
              <a:t> des </a:t>
            </a:r>
            <a:r>
              <a:rPr lang="cs-CZ" dirty="0" err="1"/>
              <a:t>jugendlichen</a:t>
            </a:r>
            <a:r>
              <a:rPr lang="cs-CZ" dirty="0"/>
              <a:t> </a:t>
            </a:r>
            <a:r>
              <a:rPr lang="cs-CZ" dirty="0" err="1"/>
              <a:t>Geistes</a:t>
            </a:r>
            <a:r>
              <a:rPr lang="cs-CZ" dirty="0"/>
              <a:t>, </a:t>
            </a:r>
            <a:r>
              <a:rPr lang="cs-CZ" dirty="0" err="1"/>
              <a:t>eine</a:t>
            </a:r>
            <a:r>
              <a:rPr lang="cs-CZ" dirty="0"/>
              <a:t> </a:t>
            </a:r>
            <a:r>
              <a:rPr lang="cs-CZ" dirty="0" err="1"/>
              <a:t>edle</a:t>
            </a:r>
            <a:r>
              <a:rPr lang="cs-CZ" dirty="0"/>
              <a:t> </a:t>
            </a:r>
            <a:r>
              <a:rPr lang="cs-CZ" dirty="0" err="1"/>
              <a:t>und</a:t>
            </a:r>
            <a:r>
              <a:rPr lang="cs-CZ" dirty="0"/>
              <a:t> </a:t>
            </a:r>
            <a:r>
              <a:rPr lang="cs-CZ" dirty="0" err="1"/>
              <a:t>hilfreiche</a:t>
            </a:r>
            <a:r>
              <a:rPr lang="cs-CZ" dirty="0"/>
              <a:t>, </a:t>
            </a:r>
            <a:r>
              <a:rPr lang="cs-CZ" dirty="0" err="1"/>
              <a:t>ein</a:t>
            </a:r>
            <a:r>
              <a:rPr lang="cs-CZ" dirty="0"/>
              <a:t> </a:t>
            </a:r>
            <a:r>
              <a:rPr lang="cs-CZ" dirty="0" err="1"/>
              <a:t>Traum</a:t>
            </a:r>
            <a:r>
              <a:rPr lang="cs-CZ" dirty="0"/>
              <a:t>, man </a:t>
            </a:r>
            <a:r>
              <a:rPr lang="cs-CZ" dirty="0" err="1"/>
              <a:t>erfährt</a:t>
            </a:r>
            <a:r>
              <a:rPr lang="cs-CZ" dirty="0"/>
              <a:t> es </a:t>
            </a:r>
            <a:r>
              <a:rPr lang="cs-CZ" dirty="0" err="1"/>
              <a:t>erst</a:t>
            </a:r>
            <a:r>
              <a:rPr lang="cs-CZ" dirty="0"/>
              <a:t> </a:t>
            </a:r>
            <a:r>
              <a:rPr lang="cs-CZ" dirty="0" err="1"/>
              <a:t>spät</a:t>
            </a:r>
            <a:r>
              <a:rPr lang="cs-CZ" dirty="0"/>
              <a:t>, </a:t>
            </a:r>
            <a:r>
              <a:rPr lang="cs-CZ" dirty="0" err="1"/>
              <a:t>dessen</a:t>
            </a:r>
            <a:r>
              <a:rPr lang="cs-CZ" dirty="0"/>
              <a:t> </a:t>
            </a:r>
            <a:r>
              <a:rPr lang="cs-CZ" dirty="0" err="1"/>
              <a:t>wahrer</a:t>
            </a:r>
            <a:r>
              <a:rPr lang="cs-CZ" dirty="0"/>
              <a:t> </a:t>
            </a:r>
            <a:r>
              <a:rPr lang="cs-CZ" dirty="0" err="1"/>
              <a:t>Gehalt</a:t>
            </a:r>
            <a:r>
              <a:rPr lang="cs-CZ" dirty="0"/>
              <a:t> </a:t>
            </a:r>
            <a:r>
              <a:rPr lang="cs-CZ" dirty="0" err="1"/>
              <a:t>nicht</a:t>
            </a:r>
            <a:r>
              <a:rPr lang="cs-CZ" dirty="0"/>
              <a:t> in dem </a:t>
            </a:r>
            <a:r>
              <a:rPr lang="cs-CZ" dirty="0" err="1"/>
              <a:t>kindlichen</a:t>
            </a:r>
            <a:r>
              <a:rPr lang="cs-CZ" dirty="0"/>
              <a:t> </a:t>
            </a:r>
            <a:r>
              <a:rPr lang="cs-CZ" dirty="0" err="1"/>
              <a:t>Unsterblichkeitsverlangen</a:t>
            </a:r>
            <a:r>
              <a:rPr lang="cs-CZ" dirty="0"/>
              <a:t> </a:t>
            </a:r>
            <a:r>
              <a:rPr lang="cs-CZ" dirty="0" err="1"/>
              <a:t>liegt</a:t>
            </a:r>
            <a:r>
              <a:rPr lang="cs-CZ" dirty="0"/>
              <a:t>; </a:t>
            </a:r>
            <a:r>
              <a:rPr lang="cs-CZ" dirty="0" err="1"/>
              <a:t>dieses</a:t>
            </a:r>
            <a:r>
              <a:rPr lang="cs-CZ" dirty="0"/>
              <a:t> </a:t>
            </a:r>
            <a:r>
              <a:rPr lang="cs-CZ" dirty="0" err="1"/>
              <a:t>ist</a:t>
            </a:r>
            <a:r>
              <a:rPr lang="cs-CZ" dirty="0"/>
              <a:t> </a:t>
            </a:r>
            <a:r>
              <a:rPr lang="cs-CZ" dirty="0" err="1"/>
              <a:t>nur</a:t>
            </a:r>
            <a:r>
              <a:rPr lang="cs-CZ" dirty="0"/>
              <a:t> </a:t>
            </a:r>
            <a:r>
              <a:rPr lang="cs-CZ" dirty="0" err="1"/>
              <a:t>die</a:t>
            </a:r>
            <a:r>
              <a:rPr lang="cs-CZ" dirty="0"/>
              <a:t> </a:t>
            </a:r>
            <a:r>
              <a:rPr lang="cs-CZ" dirty="0" err="1"/>
              <a:t>Verkleidung</a:t>
            </a:r>
            <a:r>
              <a:rPr lang="cs-CZ" dirty="0"/>
              <a:t> </a:t>
            </a:r>
            <a:r>
              <a:rPr lang="cs-CZ" dirty="0" err="1"/>
              <a:t>für</a:t>
            </a:r>
            <a:r>
              <a:rPr lang="cs-CZ" dirty="0"/>
              <a:t> </a:t>
            </a:r>
            <a:r>
              <a:rPr lang="cs-CZ" dirty="0" err="1"/>
              <a:t>das</a:t>
            </a:r>
            <a:r>
              <a:rPr lang="cs-CZ" dirty="0"/>
              <a:t> </a:t>
            </a:r>
            <a:r>
              <a:rPr lang="cs-CZ" dirty="0" err="1"/>
              <a:t>Verlangen</a:t>
            </a:r>
            <a:r>
              <a:rPr lang="cs-CZ" dirty="0"/>
              <a:t> nach </a:t>
            </a:r>
            <a:r>
              <a:rPr lang="cs-CZ" dirty="0" err="1"/>
              <a:t>Liebe</a:t>
            </a:r>
            <a:r>
              <a:rPr lang="cs-CZ" dirty="0"/>
              <a:t>.</a:t>
            </a:r>
          </a:p>
          <a:p>
            <a:endParaRPr lang="cs-CZ" dirty="0"/>
          </a:p>
        </p:txBody>
      </p:sp>
    </p:spTree>
    <p:extLst>
      <p:ext uri="{BB962C8B-B14F-4D97-AF65-F5344CB8AC3E}">
        <p14:creationId xmlns:p14="http://schemas.microsoft.com/office/powerpoint/2010/main" val="9044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Neue</a:t>
            </a:r>
            <a:r>
              <a:rPr lang="cs-CZ" dirty="0"/>
              <a:t> </a:t>
            </a:r>
            <a:r>
              <a:rPr lang="cs-CZ" dirty="0" err="1"/>
              <a:t>Sachlichkeit</a:t>
            </a:r>
            <a:endParaRPr lang="cs-CZ" dirty="0"/>
          </a:p>
        </p:txBody>
      </p:sp>
      <p:sp>
        <p:nvSpPr>
          <p:cNvPr id="3" name="Zástupný symbol pro obsah 2"/>
          <p:cNvSpPr>
            <a:spLocks noGrp="1"/>
          </p:cNvSpPr>
          <p:nvPr>
            <p:ph idx="1"/>
          </p:nvPr>
        </p:nvSpPr>
        <p:spPr>
          <a:xfrm>
            <a:off x="457200" y="1600200"/>
            <a:ext cx="8435280" cy="4525963"/>
          </a:xfrm>
        </p:spPr>
        <p:txBody>
          <a:bodyPr>
            <a:normAutofit fontScale="92500" lnSpcReduction="20000"/>
          </a:bodyPr>
          <a:lstStyle/>
          <a:p>
            <a:r>
              <a:rPr lang="cs-CZ" dirty="0" err="1"/>
              <a:t>die</a:t>
            </a:r>
            <a:r>
              <a:rPr lang="cs-CZ" dirty="0"/>
              <a:t> </a:t>
            </a:r>
            <a:r>
              <a:rPr lang="cs-CZ" dirty="0" err="1"/>
              <a:t>überwiegende</a:t>
            </a:r>
            <a:r>
              <a:rPr lang="cs-CZ" dirty="0"/>
              <a:t> </a:t>
            </a:r>
            <a:r>
              <a:rPr lang="cs-CZ" dirty="0" err="1"/>
              <a:t>literarische</a:t>
            </a:r>
            <a:r>
              <a:rPr lang="cs-CZ" dirty="0"/>
              <a:t> </a:t>
            </a:r>
            <a:r>
              <a:rPr lang="cs-CZ" dirty="0" err="1"/>
              <a:t>Strömung</a:t>
            </a:r>
            <a:r>
              <a:rPr lang="cs-CZ" dirty="0"/>
              <a:t> der </a:t>
            </a:r>
            <a:r>
              <a:rPr lang="cs-CZ" dirty="0" err="1"/>
              <a:t>Weimarer</a:t>
            </a:r>
            <a:r>
              <a:rPr lang="cs-CZ" dirty="0"/>
              <a:t> Republik (1920-1933)</a:t>
            </a:r>
          </a:p>
          <a:p>
            <a:r>
              <a:rPr lang="cs-CZ" dirty="0" err="1"/>
              <a:t>gegenüber</a:t>
            </a:r>
            <a:r>
              <a:rPr lang="cs-CZ" dirty="0"/>
              <a:t> </a:t>
            </a:r>
            <a:r>
              <a:rPr lang="cs-CZ" dirty="0" err="1"/>
              <a:t>dem</a:t>
            </a:r>
            <a:r>
              <a:rPr lang="cs-CZ" dirty="0"/>
              <a:t> </a:t>
            </a:r>
            <a:r>
              <a:rPr lang="cs-CZ" dirty="0" err="1"/>
              <a:t>Expressionismus</a:t>
            </a:r>
            <a:r>
              <a:rPr lang="cs-CZ" dirty="0"/>
              <a:t>:</a:t>
            </a:r>
          </a:p>
          <a:p>
            <a:r>
              <a:rPr lang="cs-CZ" dirty="0" err="1"/>
              <a:t>Themen</a:t>
            </a:r>
            <a:r>
              <a:rPr lang="cs-CZ" dirty="0"/>
              <a:t>: </a:t>
            </a:r>
            <a:r>
              <a:rPr lang="cs-CZ" dirty="0" err="1"/>
              <a:t>Alltag</a:t>
            </a:r>
            <a:r>
              <a:rPr lang="cs-CZ" dirty="0"/>
              <a:t>, </a:t>
            </a:r>
            <a:r>
              <a:rPr lang="cs-CZ" dirty="0" err="1"/>
              <a:t>vorwiegend</a:t>
            </a:r>
            <a:r>
              <a:rPr lang="cs-CZ" dirty="0"/>
              <a:t> </a:t>
            </a:r>
            <a:r>
              <a:rPr lang="cs-CZ" dirty="0" err="1"/>
              <a:t>niedriegere</a:t>
            </a:r>
            <a:r>
              <a:rPr lang="cs-CZ" dirty="0"/>
              <a:t> </a:t>
            </a:r>
            <a:r>
              <a:rPr lang="cs-CZ" dirty="0" err="1"/>
              <a:t>mittlere</a:t>
            </a:r>
            <a:r>
              <a:rPr lang="cs-CZ" dirty="0"/>
              <a:t> </a:t>
            </a:r>
            <a:r>
              <a:rPr lang="cs-CZ" dirty="0" err="1"/>
              <a:t>Gesellschaftsschicht</a:t>
            </a:r>
            <a:r>
              <a:rPr lang="cs-CZ" dirty="0"/>
              <a:t>, </a:t>
            </a:r>
            <a:r>
              <a:rPr lang="cs-CZ" dirty="0" err="1"/>
              <a:t>historische</a:t>
            </a:r>
            <a:r>
              <a:rPr lang="cs-CZ" dirty="0"/>
              <a:t> </a:t>
            </a:r>
            <a:r>
              <a:rPr lang="cs-CZ" dirty="0" err="1"/>
              <a:t>Themen</a:t>
            </a:r>
            <a:endParaRPr lang="cs-CZ" dirty="0"/>
          </a:p>
          <a:p>
            <a:r>
              <a:rPr lang="cs-CZ" dirty="0" err="1"/>
              <a:t>sachliche</a:t>
            </a:r>
            <a:r>
              <a:rPr lang="cs-CZ" dirty="0"/>
              <a:t>, </a:t>
            </a:r>
            <a:r>
              <a:rPr lang="cs-CZ" dirty="0" err="1"/>
              <a:t>nüchterne</a:t>
            </a:r>
            <a:r>
              <a:rPr lang="cs-CZ" dirty="0"/>
              <a:t> </a:t>
            </a:r>
            <a:r>
              <a:rPr lang="cs-CZ" dirty="0" err="1"/>
              <a:t>Sprache</a:t>
            </a:r>
            <a:endParaRPr lang="cs-CZ" dirty="0"/>
          </a:p>
          <a:p>
            <a:r>
              <a:rPr lang="cs-CZ" dirty="0" err="1"/>
              <a:t>Autoren</a:t>
            </a:r>
            <a:r>
              <a:rPr lang="cs-CZ" dirty="0"/>
              <a:t>:L. </a:t>
            </a:r>
            <a:r>
              <a:rPr lang="cs-CZ" dirty="0" err="1"/>
              <a:t>Feuchtwanger</a:t>
            </a:r>
            <a:r>
              <a:rPr lang="cs-CZ" dirty="0"/>
              <a:t> (1884–1958), H. Fallada (1883-1947), B. Brecht (1898-1956), K. </a:t>
            </a:r>
            <a:r>
              <a:rPr lang="cs-CZ" dirty="0" err="1"/>
              <a:t>Tucholsky</a:t>
            </a:r>
            <a:r>
              <a:rPr lang="cs-CZ" dirty="0"/>
              <a:t> (1890-1935), A. </a:t>
            </a:r>
            <a:r>
              <a:rPr lang="cs-CZ" dirty="0" err="1"/>
              <a:t>Döblin</a:t>
            </a:r>
            <a:r>
              <a:rPr lang="cs-CZ" dirty="0"/>
              <a:t> (1878–1957), E. M. </a:t>
            </a:r>
            <a:r>
              <a:rPr lang="cs-CZ" dirty="0" err="1"/>
              <a:t>Remarque</a:t>
            </a:r>
            <a:r>
              <a:rPr lang="cs-CZ" dirty="0"/>
              <a:t> (1898-1970), E. </a:t>
            </a:r>
            <a:r>
              <a:rPr lang="cs-CZ" dirty="0" err="1"/>
              <a:t>Kästner</a:t>
            </a:r>
            <a:r>
              <a:rPr lang="cs-CZ" dirty="0"/>
              <a:t> (1899–1974), E. E. </a:t>
            </a:r>
            <a:r>
              <a:rPr lang="cs-CZ" dirty="0" err="1"/>
              <a:t>Kisch</a:t>
            </a:r>
            <a:r>
              <a:rPr lang="cs-CZ" dirty="0"/>
              <a:t> (1885-1948), J. </a:t>
            </a:r>
            <a:r>
              <a:rPr lang="cs-CZ" dirty="0" err="1"/>
              <a:t>Wassermann</a:t>
            </a:r>
            <a:r>
              <a:rPr lang="cs-CZ"/>
              <a:t> (1873-1934)</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Neue</a:t>
            </a:r>
            <a:r>
              <a:rPr lang="cs-CZ" dirty="0"/>
              <a:t> </a:t>
            </a:r>
            <a:r>
              <a:rPr lang="cs-CZ" dirty="0" err="1"/>
              <a:t>Sachlichkeit</a:t>
            </a:r>
            <a:r>
              <a:rPr lang="cs-CZ" dirty="0"/>
              <a:t> in der Architektur</a:t>
            </a:r>
          </a:p>
        </p:txBody>
      </p:sp>
      <p:sp>
        <p:nvSpPr>
          <p:cNvPr id="3" name="Zástupný symbol pro obsah 2"/>
          <p:cNvSpPr>
            <a:spLocks noGrp="1"/>
          </p:cNvSpPr>
          <p:nvPr>
            <p:ph idx="1"/>
          </p:nvPr>
        </p:nvSpPr>
        <p:spPr/>
        <p:txBody>
          <a:bodyPr/>
          <a:lstStyle/>
          <a:p>
            <a:r>
              <a:rPr lang="cs-CZ" dirty="0" err="1"/>
              <a:t>Bauhaus</a:t>
            </a:r>
            <a:r>
              <a:rPr lang="cs-CZ" dirty="0"/>
              <a:t>: </a:t>
            </a:r>
            <a:r>
              <a:rPr lang="cs-CZ" dirty="0" err="1"/>
              <a:t>Ludwig</a:t>
            </a:r>
            <a:r>
              <a:rPr lang="cs-CZ" dirty="0"/>
              <a:t> </a:t>
            </a:r>
            <a:r>
              <a:rPr lang="cs-CZ" dirty="0" err="1"/>
              <a:t>Mies</a:t>
            </a:r>
            <a:r>
              <a:rPr lang="cs-CZ" dirty="0"/>
              <a:t> van der </a:t>
            </a:r>
            <a:r>
              <a:rPr lang="cs-CZ" dirty="0" err="1"/>
              <a:t>Rohe</a:t>
            </a:r>
            <a:r>
              <a:rPr lang="cs-CZ" dirty="0"/>
              <a:t> (1886-1969)</a:t>
            </a:r>
          </a:p>
          <a:p>
            <a:endParaRPr lang="cs-CZ" dirty="0"/>
          </a:p>
          <a:p>
            <a:endParaRPr lang="cs-CZ" dirty="0"/>
          </a:p>
          <a:p>
            <a:endParaRPr lang="cs-CZ" dirty="0"/>
          </a:p>
          <a:p>
            <a:endParaRPr lang="cs-CZ" dirty="0"/>
          </a:p>
          <a:p>
            <a:r>
              <a:rPr lang="cs-CZ" dirty="0"/>
              <a:t>Walter </a:t>
            </a:r>
            <a:r>
              <a:rPr lang="cs-CZ" dirty="0" err="1"/>
              <a:t>Gropius</a:t>
            </a:r>
            <a:r>
              <a:rPr lang="cs-CZ" dirty="0"/>
              <a:t> (1883-1969)</a:t>
            </a:r>
          </a:p>
          <a:p>
            <a:pPr>
              <a:buNone/>
            </a:pPr>
            <a:endParaRPr lang="cs-CZ" dirty="0"/>
          </a:p>
        </p:txBody>
      </p:sp>
      <p:pic>
        <p:nvPicPr>
          <p:cNvPr id="4" name="Obrázek 3" descr="220px-Villa_Tugendhat-20070429.jpg"/>
          <p:cNvPicPr>
            <a:picLocks noChangeAspect="1"/>
          </p:cNvPicPr>
          <p:nvPr/>
        </p:nvPicPr>
        <p:blipFill>
          <a:blip r:embed="rId2" cstate="print"/>
          <a:stretch>
            <a:fillRect/>
          </a:stretch>
        </p:blipFill>
        <p:spPr>
          <a:xfrm>
            <a:off x="179512" y="2708920"/>
            <a:ext cx="4153878" cy="1982533"/>
          </a:xfrm>
          <a:prstGeom prst="rect">
            <a:avLst/>
          </a:prstGeom>
        </p:spPr>
      </p:pic>
      <p:pic>
        <p:nvPicPr>
          <p:cNvPr id="5" name="Obrázek 4" descr="220px-Nicola_Perscheid_-_Hugo_von_Hofmannsthal_1910.jpg"/>
          <p:cNvPicPr>
            <a:picLocks noChangeAspect="1"/>
          </p:cNvPicPr>
          <p:nvPr/>
        </p:nvPicPr>
        <p:blipFill>
          <a:blip r:embed="rId3" cstate="print"/>
          <a:stretch>
            <a:fillRect/>
          </a:stretch>
        </p:blipFill>
        <p:spPr>
          <a:xfrm>
            <a:off x="4932040" y="2492896"/>
            <a:ext cx="3466075" cy="25995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Sprachskepsis</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de-DE" dirty="0"/>
              <a:t>Allgemeine Sprachskepsis um die Jahrhundertwende: </a:t>
            </a:r>
            <a:endParaRPr lang="cs-CZ" dirty="0"/>
          </a:p>
          <a:p>
            <a:r>
              <a:rPr lang="de-DE" dirty="0"/>
              <a:t>	- Rilke: Malte </a:t>
            </a:r>
            <a:r>
              <a:rPr lang="de-DE" dirty="0" err="1"/>
              <a:t>Laurids</a:t>
            </a:r>
            <a:r>
              <a:rPr lang="de-DE" dirty="0"/>
              <a:t> </a:t>
            </a:r>
            <a:r>
              <a:rPr lang="de-DE" dirty="0" err="1"/>
              <a:t>Brigge</a:t>
            </a:r>
            <a:endParaRPr lang="cs-CZ" dirty="0"/>
          </a:p>
          <a:p>
            <a:r>
              <a:rPr lang="de-DE" dirty="0"/>
              <a:t>	- Benn: Frühe Gedichte</a:t>
            </a:r>
            <a:endParaRPr lang="cs-CZ" dirty="0"/>
          </a:p>
          <a:p>
            <a:r>
              <a:rPr lang="de-DE" dirty="0"/>
              <a:t>	- Tagebücher Kafkas</a:t>
            </a:r>
            <a:endParaRPr lang="cs-CZ" dirty="0"/>
          </a:p>
          <a:p>
            <a:r>
              <a:rPr lang="cs-CZ" dirty="0" err="1"/>
              <a:t>Absenz</a:t>
            </a:r>
            <a:r>
              <a:rPr lang="cs-CZ" dirty="0"/>
              <a:t> der </a:t>
            </a:r>
            <a:r>
              <a:rPr lang="cs-CZ" dirty="0" err="1"/>
              <a:t>Eindeutigkeit</a:t>
            </a:r>
            <a:endParaRPr lang="cs-CZ" dirty="0"/>
          </a:p>
          <a:p>
            <a:r>
              <a:rPr lang="de-DE" dirty="0"/>
              <a:t>Die Zuordnung </a:t>
            </a:r>
            <a:r>
              <a:rPr lang="cs-CZ" dirty="0"/>
              <a:t> Ding – </a:t>
            </a:r>
            <a:r>
              <a:rPr lang="cs-CZ" dirty="0" err="1"/>
              <a:t>Wort</a:t>
            </a:r>
            <a:r>
              <a:rPr lang="cs-CZ" dirty="0"/>
              <a:t> </a:t>
            </a:r>
            <a:r>
              <a:rPr lang="de-DE" dirty="0"/>
              <a:t>ist nur eine Sache der Konvention →</a:t>
            </a:r>
            <a:endParaRPr lang="cs-CZ" dirty="0"/>
          </a:p>
          <a:p>
            <a:r>
              <a:rPr lang="de-DE" dirty="0"/>
              <a:t>Problem: wenn die Konvention nicht funktioniert, jeder versteht etwas anderes, die Worte verlieren ihre Bedeutung</a:t>
            </a:r>
            <a:endParaRPr lang="cs-CZ" dirty="0"/>
          </a:p>
          <a:p>
            <a:r>
              <a:rPr lang="de-DE" dirty="0"/>
              <a:t>Entfremdungserfahrung</a:t>
            </a:r>
            <a:endParaRPr lang="cs-CZ" dirty="0"/>
          </a:p>
          <a:p>
            <a:r>
              <a:rPr lang="de-DE" dirty="0"/>
              <a:t>Zu den Worten, die die größten Probleme vorbereiten gehören die Worte: Ich, Individuum, Subjekt</a:t>
            </a:r>
            <a:endParaRPr lang="cs-CZ" dirty="0"/>
          </a:p>
          <a:p>
            <a:r>
              <a:rPr lang="de-DE" dirty="0"/>
              <a:t>→ Subjektkrise in der Moderne</a:t>
            </a:r>
            <a:endParaRPr lang="cs-CZ" dirty="0"/>
          </a:p>
          <a:p>
            <a:endParaRPr lang="cs-CZ" dirty="0"/>
          </a:p>
          <a:p>
            <a:endParaRPr lang="cs-CZ" dirty="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Neue</a:t>
            </a:r>
            <a:r>
              <a:rPr lang="cs-CZ" dirty="0"/>
              <a:t> </a:t>
            </a:r>
            <a:r>
              <a:rPr lang="cs-CZ" dirty="0" err="1"/>
              <a:t>Sachlichkeit</a:t>
            </a:r>
            <a:r>
              <a:rPr lang="cs-CZ" dirty="0"/>
              <a:t> in der </a:t>
            </a:r>
            <a:r>
              <a:rPr lang="cs-CZ" dirty="0" err="1"/>
              <a:t>darstellenden</a:t>
            </a:r>
            <a:r>
              <a:rPr lang="cs-CZ" dirty="0"/>
              <a:t> </a:t>
            </a:r>
            <a:r>
              <a:rPr lang="cs-CZ" dirty="0" err="1"/>
              <a:t>Kunst</a:t>
            </a:r>
            <a:endParaRPr lang="cs-CZ" dirty="0"/>
          </a:p>
        </p:txBody>
      </p:sp>
      <p:sp>
        <p:nvSpPr>
          <p:cNvPr id="3" name="Zástupný symbol pro obsah 2"/>
          <p:cNvSpPr>
            <a:spLocks noGrp="1"/>
          </p:cNvSpPr>
          <p:nvPr>
            <p:ph idx="1"/>
          </p:nvPr>
        </p:nvSpPr>
        <p:spPr/>
        <p:txBody>
          <a:bodyPr>
            <a:normAutofit lnSpcReduction="10000"/>
          </a:bodyPr>
          <a:lstStyle/>
          <a:p>
            <a:r>
              <a:rPr lang="cs-CZ" dirty="0"/>
              <a:t>Verismus: Otto </a:t>
            </a:r>
            <a:r>
              <a:rPr lang="cs-CZ" dirty="0" err="1"/>
              <a:t>Dix</a:t>
            </a:r>
            <a:endParaRPr lang="cs-CZ" dirty="0"/>
          </a:p>
          <a:p>
            <a:pPr>
              <a:buNone/>
            </a:pPr>
            <a:r>
              <a:rPr lang="cs-CZ" dirty="0" err="1"/>
              <a:t>Akkademismus</a:t>
            </a:r>
            <a:r>
              <a:rPr lang="cs-CZ" dirty="0"/>
              <a:t>: Alexander </a:t>
            </a:r>
            <a:r>
              <a:rPr lang="cs-CZ" dirty="0" err="1"/>
              <a:t>Kanoldt</a:t>
            </a:r>
            <a:endParaRPr lang="cs-CZ" dirty="0"/>
          </a:p>
          <a:p>
            <a:pPr>
              <a:buNone/>
            </a:pPr>
            <a:endParaRPr lang="cs-CZ" dirty="0"/>
          </a:p>
          <a:p>
            <a:pPr>
              <a:buNone/>
            </a:pPr>
            <a:endParaRPr lang="cs-CZ" dirty="0"/>
          </a:p>
          <a:p>
            <a:pPr>
              <a:buNone/>
            </a:pPr>
            <a:endParaRPr lang="cs-CZ" dirty="0"/>
          </a:p>
          <a:p>
            <a:pPr>
              <a:buNone/>
            </a:pPr>
            <a:endParaRPr lang="cs-CZ" dirty="0"/>
          </a:p>
          <a:p>
            <a:r>
              <a:rPr lang="cs-CZ" dirty="0" err="1"/>
              <a:t>magischer</a:t>
            </a:r>
            <a:r>
              <a:rPr lang="cs-CZ" dirty="0"/>
              <a:t> </a:t>
            </a:r>
          </a:p>
          <a:p>
            <a:pPr>
              <a:buNone/>
            </a:pPr>
            <a:r>
              <a:rPr lang="cs-CZ" dirty="0"/>
              <a:t>Realismus </a:t>
            </a:r>
          </a:p>
        </p:txBody>
      </p:sp>
      <p:pic>
        <p:nvPicPr>
          <p:cNvPr id="4" name="Obrázek 3" descr="1920-WorkingClassBoy-sm.jpg"/>
          <p:cNvPicPr>
            <a:picLocks noChangeAspect="1"/>
          </p:cNvPicPr>
          <p:nvPr/>
        </p:nvPicPr>
        <p:blipFill>
          <a:blip r:embed="rId2" cstate="print"/>
          <a:stretch>
            <a:fillRect/>
          </a:stretch>
        </p:blipFill>
        <p:spPr>
          <a:xfrm>
            <a:off x="7164288" y="1196752"/>
            <a:ext cx="1511300" cy="3175000"/>
          </a:xfrm>
          <a:prstGeom prst="rect">
            <a:avLst/>
          </a:prstGeom>
        </p:spPr>
      </p:pic>
      <p:pic>
        <p:nvPicPr>
          <p:cNvPr id="5" name="Obrázek 4" descr="220px-Alexander_Kanoldt_Olevano.jpg"/>
          <p:cNvPicPr>
            <a:picLocks noChangeAspect="1"/>
          </p:cNvPicPr>
          <p:nvPr/>
        </p:nvPicPr>
        <p:blipFill>
          <a:blip r:embed="rId3" cstate="print"/>
          <a:stretch>
            <a:fillRect/>
          </a:stretch>
        </p:blipFill>
        <p:spPr>
          <a:xfrm>
            <a:off x="4067944" y="2780928"/>
            <a:ext cx="2682240" cy="347472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Neue</a:t>
            </a:r>
            <a:r>
              <a:rPr lang="cs-CZ" dirty="0"/>
              <a:t> </a:t>
            </a:r>
            <a:r>
              <a:rPr lang="cs-CZ" dirty="0" err="1"/>
              <a:t>Sachlichkeit</a:t>
            </a:r>
            <a:r>
              <a:rPr lang="cs-CZ" dirty="0"/>
              <a:t> in der Literatur</a:t>
            </a:r>
          </a:p>
        </p:txBody>
      </p:sp>
      <p:sp>
        <p:nvSpPr>
          <p:cNvPr id="3" name="Zástupný symbol pro obsah 2"/>
          <p:cNvSpPr>
            <a:spLocks noGrp="1"/>
          </p:cNvSpPr>
          <p:nvPr>
            <p:ph idx="1"/>
          </p:nvPr>
        </p:nvSpPr>
        <p:spPr/>
        <p:txBody>
          <a:bodyPr>
            <a:normAutofit fontScale="55000" lnSpcReduction="20000"/>
          </a:bodyPr>
          <a:lstStyle/>
          <a:p>
            <a:pPr>
              <a:buNone/>
            </a:pPr>
            <a:r>
              <a:rPr lang="cs-CZ" dirty="0"/>
              <a:t>- </a:t>
            </a:r>
            <a:r>
              <a:rPr lang="cs-CZ" dirty="0" err="1"/>
              <a:t>Gebrauchslyrik</a:t>
            </a:r>
            <a:r>
              <a:rPr lang="cs-CZ" dirty="0"/>
              <a:t>:</a:t>
            </a:r>
          </a:p>
          <a:p>
            <a:pPr>
              <a:buNone/>
            </a:pPr>
            <a:r>
              <a:rPr lang="cs-CZ" dirty="0" err="1"/>
              <a:t>Bertold</a:t>
            </a:r>
            <a:r>
              <a:rPr lang="cs-CZ" dirty="0"/>
              <a:t> Brecht (1898-1956)</a:t>
            </a:r>
          </a:p>
          <a:p>
            <a:pPr>
              <a:buNone/>
            </a:pPr>
            <a:r>
              <a:rPr lang="cs-CZ" dirty="0"/>
              <a:t>Kurt </a:t>
            </a:r>
            <a:r>
              <a:rPr lang="cs-CZ" dirty="0" err="1"/>
              <a:t>Tucholsky</a:t>
            </a:r>
            <a:r>
              <a:rPr lang="cs-CZ" dirty="0"/>
              <a:t> (1890-1935): Der </a:t>
            </a:r>
            <a:r>
              <a:rPr lang="cs-CZ" dirty="0" err="1"/>
              <a:t>Angestellte</a:t>
            </a:r>
            <a:endParaRPr lang="cs-CZ" dirty="0"/>
          </a:p>
          <a:p>
            <a:pPr>
              <a:buNone/>
            </a:pPr>
            <a:r>
              <a:rPr lang="cs-CZ" dirty="0"/>
              <a:t>Erich </a:t>
            </a:r>
            <a:r>
              <a:rPr lang="cs-CZ" dirty="0" err="1"/>
              <a:t>Kästner</a:t>
            </a:r>
            <a:r>
              <a:rPr lang="cs-CZ" dirty="0"/>
              <a:t> (1899-1974)</a:t>
            </a:r>
          </a:p>
          <a:p>
            <a:pPr>
              <a:buNone/>
            </a:pPr>
            <a:r>
              <a:rPr lang="cs-CZ" dirty="0"/>
              <a:t> </a:t>
            </a:r>
            <a:r>
              <a:rPr lang="cs-CZ" dirty="0" err="1"/>
              <a:t>Zeitromane</a:t>
            </a:r>
            <a:r>
              <a:rPr lang="cs-CZ" dirty="0"/>
              <a:t>:</a:t>
            </a:r>
          </a:p>
          <a:p>
            <a:pPr>
              <a:buNone/>
            </a:pPr>
            <a:r>
              <a:rPr lang="cs-CZ" dirty="0"/>
              <a:t>Erich Maria </a:t>
            </a:r>
            <a:r>
              <a:rPr lang="cs-CZ" dirty="0" err="1"/>
              <a:t>Remarques</a:t>
            </a:r>
            <a:r>
              <a:rPr lang="cs-CZ" dirty="0"/>
              <a:t> (1898-1970): </a:t>
            </a:r>
            <a:r>
              <a:rPr lang="cs-CZ" dirty="0" err="1"/>
              <a:t>Im</a:t>
            </a:r>
            <a:r>
              <a:rPr lang="cs-CZ" dirty="0"/>
              <a:t> </a:t>
            </a:r>
            <a:r>
              <a:rPr lang="cs-CZ" dirty="0" err="1"/>
              <a:t>Westen</a:t>
            </a:r>
            <a:r>
              <a:rPr lang="cs-CZ" dirty="0"/>
              <a:t> </a:t>
            </a:r>
            <a:r>
              <a:rPr lang="cs-CZ" dirty="0" err="1"/>
              <a:t>nichts</a:t>
            </a:r>
            <a:r>
              <a:rPr lang="cs-CZ" dirty="0"/>
              <a:t> </a:t>
            </a:r>
            <a:r>
              <a:rPr lang="cs-CZ" dirty="0" err="1"/>
              <a:t>Neues</a:t>
            </a:r>
            <a:r>
              <a:rPr lang="cs-CZ" dirty="0"/>
              <a:t> (1929)</a:t>
            </a:r>
          </a:p>
          <a:p>
            <a:pPr>
              <a:buFontTx/>
              <a:buChar char="-"/>
            </a:pPr>
            <a:r>
              <a:rPr lang="cs-CZ" dirty="0" err="1"/>
              <a:t>Reportage</a:t>
            </a:r>
            <a:r>
              <a:rPr lang="cs-CZ" dirty="0"/>
              <a:t>:</a:t>
            </a:r>
          </a:p>
          <a:p>
            <a:pPr>
              <a:buNone/>
            </a:pPr>
            <a:r>
              <a:rPr lang="cs-CZ" dirty="0"/>
              <a:t>Egon Erwin </a:t>
            </a:r>
            <a:r>
              <a:rPr lang="cs-CZ" dirty="0" err="1"/>
              <a:t>Kisch</a:t>
            </a:r>
            <a:r>
              <a:rPr lang="cs-CZ" dirty="0"/>
              <a:t> (</a:t>
            </a:r>
            <a:r>
              <a:rPr lang="de-DE" dirty="0"/>
              <a:t>1885–1948)</a:t>
            </a:r>
            <a:endParaRPr lang="cs-CZ" dirty="0"/>
          </a:p>
          <a:p>
            <a:pPr>
              <a:buFontTx/>
              <a:buChar char="-"/>
            </a:pPr>
            <a:r>
              <a:rPr lang="cs-CZ" dirty="0" err="1"/>
              <a:t>episches</a:t>
            </a:r>
            <a:r>
              <a:rPr lang="cs-CZ" dirty="0"/>
              <a:t> Drama:</a:t>
            </a:r>
          </a:p>
          <a:p>
            <a:pPr>
              <a:buNone/>
            </a:pPr>
            <a:r>
              <a:rPr lang="cs-CZ" dirty="0" err="1"/>
              <a:t>Bertold</a:t>
            </a:r>
            <a:r>
              <a:rPr lang="cs-CZ" dirty="0"/>
              <a:t> Brecht (1898-1956)</a:t>
            </a:r>
          </a:p>
          <a:p>
            <a:pPr>
              <a:buFontTx/>
              <a:buChar char="-"/>
            </a:pPr>
            <a:r>
              <a:rPr lang="cs-CZ" dirty="0" err="1"/>
              <a:t>kritisches</a:t>
            </a:r>
            <a:r>
              <a:rPr lang="cs-CZ" dirty="0"/>
              <a:t> </a:t>
            </a:r>
            <a:r>
              <a:rPr lang="cs-CZ" dirty="0" err="1"/>
              <a:t>Volkstheater</a:t>
            </a:r>
            <a:r>
              <a:rPr lang="cs-CZ" dirty="0"/>
              <a:t>:</a:t>
            </a:r>
          </a:p>
          <a:p>
            <a:pPr>
              <a:buNone/>
            </a:pPr>
            <a:r>
              <a:rPr lang="cs-CZ" dirty="0" err="1"/>
              <a:t>Ödön</a:t>
            </a:r>
            <a:r>
              <a:rPr lang="cs-CZ" dirty="0"/>
              <a:t> </a:t>
            </a:r>
            <a:r>
              <a:rPr lang="cs-CZ" dirty="0" err="1"/>
              <a:t>von</a:t>
            </a:r>
            <a:r>
              <a:rPr lang="cs-CZ" dirty="0"/>
              <a:t> </a:t>
            </a:r>
            <a:r>
              <a:rPr lang="cs-CZ" dirty="0" err="1"/>
              <a:t>Horváth</a:t>
            </a:r>
            <a:r>
              <a:rPr lang="cs-CZ" dirty="0"/>
              <a:t> (1901-1938): </a:t>
            </a:r>
            <a:r>
              <a:rPr lang="cs-CZ" dirty="0" err="1"/>
              <a:t>Geschichten</a:t>
            </a:r>
            <a:r>
              <a:rPr lang="cs-CZ" dirty="0"/>
              <a:t> </a:t>
            </a:r>
            <a:r>
              <a:rPr lang="cs-CZ" dirty="0" err="1"/>
              <a:t>aus</a:t>
            </a:r>
            <a:r>
              <a:rPr lang="cs-CZ" dirty="0"/>
              <a:t> </a:t>
            </a:r>
            <a:r>
              <a:rPr lang="cs-CZ" dirty="0" err="1"/>
              <a:t>dem</a:t>
            </a:r>
            <a:r>
              <a:rPr lang="cs-CZ" dirty="0"/>
              <a:t> </a:t>
            </a:r>
            <a:r>
              <a:rPr lang="cs-CZ" dirty="0" err="1"/>
              <a:t>Wiener</a:t>
            </a:r>
            <a:r>
              <a:rPr lang="cs-CZ" dirty="0"/>
              <a:t> </a:t>
            </a:r>
            <a:r>
              <a:rPr lang="cs-CZ" dirty="0" err="1"/>
              <a:t>Wald</a:t>
            </a:r>
            <a:r>
              <a:rPr lang="cs-CZ" dirty="0"/>
              <a:t> (1931)</a:t>
            </a:r>
          </a:p>
          <a:p>
            <a:pPr>
              <a:buFontTx/>
              <a:buChar char="-"/>
            </a:pPr>
            <a:r>
              <a:rPr lang="cs-CZ" dirty="0" err="1"/>
              <a:t>Gesellschaftsroman</a:t>
            </a:r>
            <a:r>
              <a:rPr lang="cs-CZ" dirty="0"/>
              <a:t>:</a:t>
            </a:r>
          </a:p>
          <a:p>
            <a:pPr>
              <a:buNone/>
            </a:pPr>
            <a:r>
              <a:rPr lang="cs-CZ" dirty="0"/>
              <a:t>Alfred </a:t>
            </a:r>
            <a:r>
              <a:rPr lang="cs-CZ" dirty="0" err="1"/>
              <a:t>Döblin</a:t>
            </a:r>
            <a:r>
              <a:rPr lang="cs-CZ" dirty="0"/>
              <a:t> (1878-1957):  Berlin </a:t>
            </a:r>
            <a:r>
              <a:rPr lang="cs-CZ" dirty="0" err="1"/>
              <a:t>Alexanderplatz</a:t>
            </a:r>
            <a:r>
              <a:rPr lang="cs-CZ" dirty="0"/>
              <a:t> (1929)</a:t>
            </a:r>
          </a:p>
          <a:p>
            <a:pPr>
              <a:buNone/>
            </a:pPr>
            <a:r>
              <a:rPr lang="cs-CZ" dirty="0"/>
              <a:t>J. </a:t>
            </a:r>
            <a:r>
              <a:rPr lang="cs-CZ" dirty="0" err="1"/>
              <a:t>Wassermann</a:t>
            </a:r>
            <a:endParaRPr lang="cs-CZ" dirty="0"/>
          </a:p>
          <a:p>
            <a:pPr>
              <a:buNone/>
            </a:pPr>
            <a:endParaRPr lang="cs-CZ" dirty="0"/>
          </a:p>
          <a:p>
            <a:pPr>
              <a:buFontTx/>
              <a:buChar char="-"/>
            </a:pPr>
            <a:endParaRPr lang="cs-CZ" b="1" dirty="0"/>
          </a:p>
          <a:p>
            <a:pPr>
              <a:buFontTx/>
              <a:buChar char="-"/>
            </a:pPr>
            <a:endParaRPr lang="cs-CZ" dirty="0"/>
          </a:p>
          <a:p>
            <a:pPr>
              <a:buFontTx/>
              <a:buChar char="-"/>
            </a:pP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Experimentelle</a:t>
            </a:r>
            <a:r>
              <a:rPr lang="cs-CZ" dirty="0"/>
              <a:t> Poesie – </a:t>
            </a:r>
            <a:r>
              <a:rPr lang="cs-CZ" dirty="0" err="1"/>
              <a:t>Sprachspiele</a:t>
            </a:r>
            <a:r>
              <a:rPr lang="cs-CZ" dirty="0"/>
              <a:t> – </a:t>
            </a:r>
            <a:r>
              <a:rPr lang="cs-CZ" dirty="0" err="1"/>
              <a:t>konkrete</a:t>
            </a:r>
            <a:r>
              <a:rPr lang="cs-CZ" dirty="0"/>
              <a:t> Poesie</a:t>
            </a:r>
          </a:p>
        </p:txBody>
      </p:sp>
      <p:sp>
        <p:nvSpPr>
          <p:cNvPr id="3" name="Zástupný symbol pro obsah 2"/>
          <p:cNvSpPr>
            <a:spLocks noGrp="1"/>
          </p:cNvSpPr>
          <p:nvPr>
            <p:ph idx="1"/>
          </p:nvPr>
        </p:nvSpPr>
        <p:spPr/>
        <p:txBody>
          <a:bodyPr/>
          <a:lstStyle/>
          <a:p>
            <a:r>
              <a:rPr lang="cs-CZ" dirty="0"/>
              <a:t>Christian </a:t>
            </a:r>
            <a:r>
              <a:rPr lang="cs-CZ" dirty="0" err="1"/>
              <a:t>Morgenstern</a:t>
            </a:r>
            <a:r>
              <a:rPr lang="cs-CZ" dirty="0"/>
              <a:t> (1871 – 1914)</a:t>
            </a:r>
          </a:p>
          <a:p>
            <a:r>
              <a:rPr lang="cs-CZ" dirty="0"/>
              <a:t>Ernst </a:t>
            </a:r>
            <a:r>
              <a:rPr lang="cs-CZ" dirty="0" err="1"/>
              <a:t>Jandl</a:t>
            </a:r>
            <a:r>
              <a:rPr lang="cs-CZ" dirty="0"/>
              <a:t> (</a:t>
            </a:r>
            <a:r>
              <a:rPr lang="cs-CZ" dirty="0" err="1"/>
              <a:t>geb</a:t>
            </a:r>
            <a:r>
              <a:rPr lang="cs-CZ" dirty="0"/>
              <a:t>. 1935 - 2000)</a:t>
            </a:r>
          </a:p>
          <a:p>
            <a:r>
              <a:rPr lang="cs-CZ" dirty="0" err="1"/>
              <a:t>Helmuth</a:t>
            </a:r>
            <a:r>
              <a:rPr lang="cs-CZ" dirty="0"/>
              <a:t> </a:t>
            </a:r>
            <a:r>
              <a:rPr lang="cs-CZ" dirty="0" err="1"/>
              <a:t>Heißenbüttel</a:t>
            </a:r>
            <a:r>
              <a:rPr lang="cs-CZ" dirty="0"/>
              <a:t> (1921 – 1996)</a:t>
            </a:r>
          </a:p>
          <a:p>
            <a:pPr>
              <a:buNone/>
            </a:pP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sz="half" idx="1"/>
          </p:nvPr>
        </p:nvSpPr>
        <p:spPr/>
        <p:txBody>
          <a:bodyPr>
            <a:normAutofit fontScale="40000" lnSpcReduction="20000"/>
          </a:bodyPr>
          <a:lstStyle/>
          <a:p>
            <a:pPr>
              <a:buNone/>
            </a:pPr>
            <a:r>
              <a:rPr lang="de-DE" b="1" dirty="0"/>
              <a:t>Christian Morgenstern</a:t>
            </a:r>
          </a:p>
          <a:p>
            <a:pPr>
              <a:buNone/>
            </a:pPr>
            <a:r>
              <a:rPr lang="de-DE" b="1" dirty="0"/>
              <a:t>Der Werwolf</a:t>
            </a:r>
          </a:p>
          <a:p>
            <a:pPr>
              <a:buNone/>
            </a:pPr>
            <a:r>
              <a:rPr lang="de-DE" dirty="0"/>
              <a:t>Ein Werwolf eines Nachts entwich </a:t>
            </a:r>
            <a:endParaRPr lang="cs-CZ" dirty="0"/>
          </a:p>
          <a:p>
            <a:pPr>
              <a:buNone/>
            </a:pPr>
            <a:r>
              <a:rPr lang="de-DE" dirty="0"/>
              <a:t>von Weib und Kind, und sich begab </a:t>
            </a:r>
            <a:endParaRPr lang="cs-CZ" dirty="0"/>
          </a:p>
          <a:p>
            <a:pPr>
              <a:buNone/>
            </a:pPr>
            <a:r>
              <a:rPr lang="de-DE" dirty="0"/>
              <a:t>an eines Dorfschullehrers Grab </a:t>
            </a:r>
            <a:br>
              <a:rPr lang="de-DE" dirty="0"/>
            </a:br>
            <a:r>
              <a:rPr lang="de-DE" dirty="0"/>
              <a:t>und bat ihn: Bitte, beuge mich!</a:t>
            </a:r>
          </a:p>
          <a:p>
            <a:pPr>
              <a:buNone/>
            </a:pPr>
            <a:r>
              <a:rPr lang="de-DE" dirty="0"/>
              <a:t>Der Dorfschulmeister stieg hinauf </a:t>
            </a:r>
            <a:endParaRPr lang="cs-CZ" dirty="0"/>
          </a:p>
          <a:p>
            <a:pPr>
              <a:buNone/>
            </a:pPr>
            <a:r>
              <a:rPr lang="de-DE" dirty="0"/>
              <a:t>auf seines Blechschilds Messingknauf </a:t>
            </a:r>
            <a:endParaRPr lang="cs-CZ" dirty="0"/>
          </a:p>
          <a:p>
            <a:pPr>
              <a:buNone/>
            </a:pPr>
            <a:r>
              <a:rPr lang="de-DE" dirty="0"/>
              <a:t>und sprach zum Wolf, der seine Pfoten </a:t>
            </a:r>
            <a:endParaRPr lang="cs-CZ" dirty="0"/>
          </a:p>
          <a:p>
            <a:pPr>
              <a:buNone/>
            </a:pPr>
            <a:r>
              <a:rPr lang="de-DE" dirty="0"/>
              <a:t>geduldig kreuzte vor dem Toten:</a:t>
            </a:r>
          </a:p>
          <a:p>
            <a:pPr>
              <a:buNone/>
            </a:pPr>
            <a:r>
              <a:rPr lang="de-DE" dirty="0"/>
              <a:t>"Der Werwolf", - sprach der gute Mann, </a:t>
            </a:r>
            <a:endParaRPr lang="cs-CZ" dirty="0"/>
          </a:p>
          <a:p>
            <a:pPr>
              <a:buNone/>
            </a:pPr>
            <a:r>
              <a:rPr lang="de-DE" dirty="0"/>
              <a:t>"des </a:t>
            </a:r>
            <a:r>
              <a:rPr lang="de-DE" dirty="0" err="1"/>
              <a:t>Weswolfs</a:t>
            </a:r>
            <a:r>
              <a:rPr lang="de-DE" dirty="0"/>
              <a:t>"- Genitiv sodann, </a:t>
            </a:r>
            <a:endParaRPr lang="cs-CZ" dirty="0"/>
          </a:p>
          <a:p>
            <a:pPr>
              <a:buNone/>
            </a:pPr>
            <a:r>
              <a:rPr lang="de-DE" dirty="0"/>
              <a:t>"dem </a:t>
            </a:r>
            <a:r>
              <a:rPr lang="de-DE" dirty="0" err="1"/>
              <a:t>Wemwolf</a:t>
            </a:r>
            <a:r>
              <a:rPr lang="de-DE" dirty="0"/>
              <a:t>" - Dativ, wie man's nennt, </a:t>
            </a:r>
            <a:endParaRPr lang="cs-CZ" dirty="0"/>
          </a:p>
          <a:p>
            <a:pPr>
              <a:buNone/>
            </a:pPr>
            <a:r>
              <a:rPr lang="de-DE" dirty="0"/>
              <a:t>"den </a:t>
            </a:r>
            <a:r>
              <a:rPr lang="de-DE" dirty="0" err="1"/>
              <a:t>Wenwolf</a:t>
            </a:r>
            <a:r>
              <a:rPr lang="de-DE" dirty="0"/>
              <a:t>" - damit hat's ein End.'</a:t>
            </a:r>
          </a:p>
          <a:p>
            <a:pPr>
              <a:buNone/>
            </a:pPr>
            <a:r>
              <a:rPr lang="de-DE" dirty="0"/>
              <a:t>Dem Werwolf schmeichelten die Fälle, </a:t>
            </a:r>
            <a:endParaRPr lang="cs-CZ" dirty="0"/>
          </a:p>
          <a:p>
            <a:pPr>
              <a:buNone/>
            </a:pPr>
            <a:r>
              <a:rPr lang="de-DE" dirty="0"/>
              <a:t>er rollte seine Augenbälle. </a:t>
            </a:r>
            <a:endParaRPr lang="cs-CZ" dirty="0"/>
          </a:p>
          <a:p>
            <a:pPr>
              <a:buNone/>
            </a:pPr>
            <a:r>
              <a:rPr lang="de-DE" dirty="0"/>
              <a:t>Indessen, bat er, füge doch </a:t>
            </a:r>
            <a:endParaRPr lang="cs-CZ" dirty="0"/>
          </a:p>
          <a:p>
            <a:pPr>
              <a:buNone/>
            </a:pPr>
            <a:r>
              <a:rPr lang="de-DE" dirty="0"/>
              <a:t>zur Einzahl auch die Mehrzahl noch!</a:t>
            </a:r>
          </a:p>
          <a:p>
            <a:pPr>
              <a:buNone/>
            </a:pPr>
            <a:r>
              <a:rPr lang="de-DE" dirty="0"/>
              <a:t>Der Dorfschulmeister aber </a:t>
            </a:r>
            <a:r>
              <a:rPr lang="de-DE" dirty="0" err="1"/>
              <a:t>mußte</a:t>
            </a:r>
            <a:r>
              <a:rPr lang="de-DE" dirty="0"/>
              <a:t> </a:t>
            </a:r>
            <a:endParaRPr lang="cs-CZ" dirty="0"/>
          </a:p>
          <a:p>
            <a:pPr>
              <a:buNone/>
            </a:pPr>
            <a:r>
              <a:rPr lang="de-DE" dirty="0" err="1"/>
              <a:t>gestehn</a:t>
            </a:r>
            <a:r>
              <a:rPr lang="de-DE" dirty="0"/>
              <a:t>, </a:t>
            </a:r>
            <a:r>
              <a:rPr lang="de-DE" dirty="0" err="1"/>
              <a:t>daß</a:t>
            </a:r>
            <a:r>
              <a:rPr lang="de-DE" dirty="0"/>
              <a:t> er von ihr nichts </a:t>
            </a:r>
            <a:r>
              <a:rPr lang="de-DE" dirty="0" err="1"/>
              <a:t>wußte</a:t>
            </a:r>
            <a:r>
              <a:rPr lang="de-DE" dirty="0"/>
              <a:t>. </a:t>
            </a:r>
            <a:endParaRPr lang="cs-CZ" dirty="0"/>
          </a:p>
          <a:p>
            <a:pPr>
              <a:buNone/>
            </a:pPr>
            <a:r>
              <a:rPr lang="de-DE" dirty="0"/>
              <a:t>Zwar Wölfe </a:t>
            </a:r>
            <a:r>
              <a:rPr lang="de-DE" dirty="0" err="1"/>
              <a:t>gäb's</a:t>
            </a:r>
            <a:r>
              <a:rPr lang="de-DE" dirty="0"/>
              <a:t> in großer Schar, </a:t>
            </a:r>
            <a:endParaRPr lang="cs-CZ" dirty="0"/>
          </a:p>
          <a:p>
            <a:pPr>
              <a:buNone/>
            </a:pPr>
            <a:r>
              <a:rPr lang="de-DE" dirty="0"/>
              <a:t>doch "Wer" </a:t>
            </a:r>
            <a:r>
              <a:rPr lang="de-DE" dirty="0" err="1"/>
              <a:t>gäb's</a:t>
            </a:r>
            <a:r>
              <a:rPr lang="de-DE" dirty="0"/>
              <a:t> nur im Singular.</a:t>
            </a:r>
          </a:p>
          <a:p>
            <a:pPr>
              <a:buNone/>
            </a:pPr>
            <a:r>
              <a:rPr lang="de-DE" dirty="0"/>
              <a:t>Der Wolf erhob sich tränenblind – </a:t>
            </a:r>
            <a:endParaRPr lang="cs-CZ" dirty="0"/>
          </a:p>
          <a:p>
            <a:pPr>
              <a:buNone/>
            </a:pPr>
            <a:r>
              <a:rPr lang="de-DE" dirty="0"/>
              <a:t>er hatte ja doch Weib und Kind!! </a:t>
            </a:r>
            <a:endParaRPr lang="cs-CZ" dirty="0"/>
          </a:p>
          <a:p>
            <a:pPr>
              <a:buNone/>
            </a:pPr>
            <a:r>
              <a:rPr lang="de-DE" dirty="0"/>
              <a:t>Doch da er kein Gelehrter eben, </a:t>
            </a:r>
            <a:endParaRPr lang="cs-CZ"/>
          </a:p>
          <a:p>
            <a:pPr>
              <a:buNone/>
            </a:pPr>
            <a:r>
              <a:rPr lang="de-DE"/>
              <a:t>so </a:t>
            </a:r>
            <a:r>
              <a:rPr lang="de-DE" dirty="0"/>
              <a:t>schied er dankend und ergeben.</a:t>
            </a:r>
          </a:p>
          <a:p>
            <a:endParaRPr lang="cs-CZ" dirty="0"/>
          </a:p>
        </p:txBody>
      </p:sp>
      <p:sp>
        <p:nvSpPr>
          <p:cNvPr id="6" name="Zástupný symbol pro obsah 5"/>
          <p:cNvSpPr>
            <a:spLocks noGrp="1"/>
          </p:cNvSpPr>
          <p:nvPr>
            <p:ph sz="half" idx="2"/>
          </p:nvPr>
        </p:nvSpPr>
        <p:spPr/>
        <p:txBody>
          <a:bodyPr>
            <a:normAutofit fontScale="40000" lnSpcReduction="20000"/>
          </a:bodyPr>
          <a:lstStyle/>
          <a:p>
            <a:r>
              <a:rPr lang="cs-CZ" sz="3000" b="1" i="1" dirty="0"/>
              <a:t>Ernst </a:t>
            </a:r>
            <a:r>
              <a:rPr lang="cs-CZ" sz="3000" b="1" i="1" dirty="0" err="1"/>
              <a:t>Jandl</a:t>
            </a:r>
            <a:r>
              <a:rPr lang="cs-CZ" sz="3000" b="1" i="1" dirty="0"/>
              <a:t>: </a:t>
            </a:r>
            <a:r>
              <a:rPr lang="cs-CZ" sz="3000" b="1" i="1" dirty="0" err="1"/>
              <a:t>ottos</a:t>
            </a:r>
            <a:r>
              <a:rPr lang="cs-CZ" sz="3000" b="1" i="1" dirty="0"/>
              <a:t> mops</a:t>
            </a:r>
            <a:br>
              <a:rPr lang="cs-CZ" sz="3000" b="1" i="1" dirty="0"/>
            </a:br>
            <a:br>
              <a:rPr lang="cs-CZ" sz="3000" b="1" i="1" dirty="0"/>
            </a:br>
            <a:r>
              <a:rPr lang="cs-CZ" sz="3000" b="1" i="1" dirty="0" err="1"/>
              <a:t>ottos</a:t>
            </a:r>
            <a:r>
              <a:rPr lang="cs-CZ" sz="3000" b="1" i="1" dirty="0"/>
              <a:t> mops </a:t>
            </a:r>
            <a:r>
              <a:rPr lang="cs-CZ" sz="3000" b="1" i="1" dirty="0" err="1"/>
              <a:t>trotzt</a:t>
            </a:r>
            <a:br>
              <a:rPr lang="cs-CZ" sz="3000" b="1" i="1" dirty="0"/>
            </a:br>
            <a:r>
              <a:rPr lang="cs-CZ" sz="3000" b="1" i="1" dirty="0" err="1"/>
              <a:t>otto</a:t>
            </a:r>
            <a:r>
              <a:rPr lang="cs-CZ" sz="3000" b="1" i="1" dirty="0"/>
              <a:t>: </a:t>
            </a:r>
            <a:r>
              <a:rPr lang="cs-CZ" sz="3000" b="1" i="1" dirty="0" err="1"/>
              <a:t>fort</a:t>
            </a:r>
            <a:r>
              <a:rPr lang="cs-CZ" sz="3000" b="1" i="1" dirty="0"/>
              <a:t> mops </a:t>
            </a:r>
            <a:r>
              <a:rPr lang="cs-CZ" sz="3000" b="1" i="1" dirty="0" err="1"/>
              <a:t>fort</a:t>
            </a:r>
            <a:br>
              <a:rPr lang="cs-CZ" sz="3000" b="1" i="1" dirty="0"/>
            </a:br>
            <a:r>
              <a:rPr lang="cs-CZ" sz="3000" b="1" i="1" dirty="0" err="1"/>
              <a:t>ottos</a:t>
            </a:r>
            <a:r>
              <a:rPr lang="cs-CZ" sz="3000" b="1" i="1" dirty="0"/>
              <a:t> mops </a:t>
            </a:r>
            <a:r>
              <a:rPr lang="cs-CZ" sz="3000" b="1" i="1" dirty="0" err="1"/>
              <a:t>hopst</a:t>
            </a:r>
            <a:r>
              <a:rPr lang="cs-CZ" sz="3000" b="1" i="1" dirty="0"/>
              <a:t> </a:t>
            </a:r>
            <a:r>
              <a:rPr lang="cs-CZ" sz="3000" b="1" i="1" dirty="0" err="1"/>
              <a:t>fort</a:t>
            </a:r>
            <a:br>
              <a:rPr lang="cs-CZ" sz="3000" b="1" i="1" dirty="0"/>
            </a:br>
            <a:r>
              <a:rPr lang="cs-CZ" sz="3000" b="1" i="1" dirty="0" err="1"/>
              <a:t>otto</a:t>
            </a:r>
            <a:r>
              <a:rPr lang="cs-CZ" sz="3000" b="1" i="1" dirty="0"/>
              <a:t>: </a:t>
            </a:r>
            <a:r>
              <a:rPr lang="cs-CZ" sz="3000" b="1" i="1" dirty="0" err="1"/>
              <a:t>soso</a:t>
            </a:r>
            <a:br>
              <a:rPr lang="cs-CZ" sz="3000" b="1" i="1" dirty="0"/>
            </a:br>
            <a:br>
              <a:rPr lang="cs-CZ" sz="3000" b="1" i="1" dirty="0"/>
            </a:br>
            <a:r>
              <a:rPr lang="cs-CZ" sz="3000" b="1" i="1" dirty="0" err="1"/>
              <a:t>otto</a:t>
            </a:r>
            <a:r>
              <a:rPr lang="cs-CZ" sz="3000" b="1" i="1" dirty="0"/>
              <a:t> holt koks</a:t>
            </a:r>
            <a:br>
              <a:rPr lang="cs-CZ" sz="3000" b="1" i="1" dirty="0"/>
            </a:br>
            <a:r>
              <a:rPr lang="cs-CZ" sz="3000" b="1" i="1" dirty="0" err="1"/>
              <a:t>otto</a:t>
            </a:r>
            <a:r>
              <a:rPr lang="cs-CZ" sz="3000" b="1" i="1" dirty="0"/>
              <a:t> holt </a:t>
            </a:r>
            <a:r>
              <a:rPr lang="cs-CZ" sz="3000" b="1" i="1" dirty="0" err="1"/>
              <a:t>obst</a:t>
            </a:r>
            <a:br>
              <a:rPr lang="cs-CZ" sz="3000" b="1" i="1" dirty="0"/>
            </a:br>
            <a:r>
              <a:rPr lang="cs-CZ" sz="3000" b="1" i="1" dirty="0" err="1"/>
              <a:t>otto</a:t>
            </a:r>
            <a:r>
              <a:rPr lang="cs-CZ" sz="3000" b="1" i="1" dirty="0"/>
              <a:t> </a:t>
            </a:r>
            <a:r>
              <a:rPr lang="cs-CZ" sz="3000" b="1" i="1" dirty="0" err="1"/>
              <a:t>horcht</a:t>
            </a:r>
            <a:br>
              <a:rPr lang="cs-CZ" sz="3000" b="1" i="1" dirty="0"/>
            </a:br>
            <a:r>
              <a:rPr lang="cs-CZ" sz="3000" b="1" i="1" dirty="0" err="1"/>
              <a:t>otto</a:t>
            </a:r>
            <a:r>
              <a:rPr lang="cs-CZ" sz="3000" b="1" i="1" dirty="0"/>
              <a:t>: mops </a:t>
            </a:r>
            <a:r>
              <a:rPr lang="cs-CZ" sz="3000" b="1" i="1" dirty="0" err="1"/>
              <a:t>mops</a:t>
            </a:r>
            <a:br>
              <a:rPr lang="cs-CZ" sz="3000" b="1" i="1" dirty="0"/>
            </a:br>
            <a:r>
              <a:rPr lang="cs-CZ" sz="3000" b="1" i="1" dirty="0" err="1"/>
              <a:t>otto</a:t>
            </a:r>
            <a:r>
              <a:rPr lang="cs-CZ" sz="3000" b="1" i="1" dirty="0"/>
              <a:t> </a:t>
            </a:r>
            <a:r>
              <a:rPr lang="cs-CZ" sz="3000" b="1" i="1" dirty="0" err="1"/>
              <a:t>hofft</a:t>
            </a:r>
            <a:br>
              <a:rPr lang="cs-CZ" sz="3000" b="1" i="1" dirty="0"/>
            </a:br>
            <a:br>
              <a:rPr lang="cs-CZ" sz="3000" b="1" i="1" dirty="0"/>
            </a:br>
            <a:r>
              <a:rPr lang="cs-CZ" sz="3000" b="1" i="1" dirty="0" err="1"/>
              <a:t>otto</a:t>
            </a:r>
            <a:r>
              <a:rPr lang="cs-CZ" sz="3000" b="1" i="1" dirty="0"/>
              <a:t> mops </a:t>
            </a:r>
            <a:r>
              <a:rPr lang="cs-CZ" sz="3000" b="1" i="1" dirty="0" err="1"/>
              <a:t>klopft</a:t>
            </a:r>
            <a:br>
              <a:rPr lang="cs-CZ" sz="3000" b="1" i="1" dirty="0"/>
            </a:br>
            <a:r>
              <a:rPr lang="cs-CZ" sz="3000" b="1" i="1" dirty="0" err="1"/>
              <a:t>otto</a:t>
            </a:r>
            <a:r>
              <a:rPr lang="cs-CZ" sz="3000" b="1" i="1" dirty="0"/>
              <a:t>: </a:t>
            </a:r>
            <a:r>
              <a:rPr lang="cs-CZ" sz="3000" b="1" i="1" dirty="0" err="1"/>
              <a:t>komm</a:t>
            </a:r>
            <a:r>
              <a:rPr lang="cs-CZ" sz="3000" b="1" i="1" dirty="0"/>
              <a:t> mops </a:t>
            </a:r>
            <a:r>
              <a:rPr lang="cs-CZ" sz="3000" b="1" i="1" dirty="0" err="1"/>
              <a:t>komm</a:t>
            </a:r>
            <a:br>
              <a:rPr lang="cs-CZ" sz="3000" b="1" i="1" dirty="0"/>
            </a:br>
            <a:r>
              <a:rPr lang="cs-CZ" sz="3000" b="1" i="1" dirty="0" err="1"/>
              <a:t>ottos</a:t>
            </a:r>
            <a:r>
              <a:rPr lang="cs-CZ" sz="3000" b="1" i="1" dirty="0"/>
              <a:t> mops </a:t>
            </a:r>
            <a:r>
              <a:rPr lang="cs-CZ" sz="3000" b="1" i="1" dirty="0" err="1"/>
              <a:t>kommt</a:t>
            </a:r>
            <a:br>
              <a:rPr lang="cs-CZ" sz="3000" b="1" i="1" dirty="0"/>
            </a:br>
            <a:r>
              <a:rPr lang="cs-CZ" sz="3000" b="1" i="1" dirty="0" err="1"/>
              <a:t>ottos</a:t>
            </a:r>
            <a:r>
              <a:rPr lang="cs-CZ" sz="3000" b="1" i="1" dirty="0"/>
              <a:t> mops </a:t>
            </a:r>
            <a:r>
              <a:rPr lang="cs-CZ" sz="3000" b="1" i="1" dirty="0" err="1"/>
              <a:t>kotzt</a:t>
            </a:r>
            <a:br>
              <a:rPr lang="cs-CZ" sz="3000" b="1" i="1" dirty="0"/>
            </a:br>
            <a:r>
              <a:rPr lang="cs-CZ" sz="3000" b="1" i="1" dirty="0" err="1"/>
              <a:t>otto</a:t>
            </a:r>
            <a:r>
              <a:rPr lang="cs-CZ" sz="3000" b="1" i="1" dirty="0"/>
              <a:t>: </a:t>
            </a:r>
            <a:r>
              <a:rPr lang="cs-CZ" sz="3000" b="1" i="1" dirty="0" err="1"/>
              <a:t>ogottogott</a:t>
            </a:r>
            <a:endParaRPr lang="cs-CZ" sz="3000" b="1" i="1" dirty="0"/>
          </a:p>
          <a:p>
            <a:endParaRPr lang="cs-CZ" sz="3000" b="1" i="1" dirty="0"/>
          </a:p>
          <a:p>
            <a:pPr>
              <a:buNone/>
            </a:pPr>
            <a:r>
              <a:rPr lang="de-DE" sz="3000" b="1" dirty="0" err="1"/>
              <a:t>lichtung</a:t>
            </a:r>
            <a:br>
              <a:rPr lang="de-DE" sz="3000" b="1" dirty="0"/>
            </a:br>
            <a:br>
              <a:rPr lang="de-DE" sz="3000" b="1" dirty="0"/>
            </a:br>
            <a:r>
              <a:rPr lang="de-DE" sz="3000" b="1" dirty="0"/>
              <a:t>manche meinen</a:t>
            </a:r>
            <a:br>
              <a:rPr lang="de-DE" sz="3000" b="1" dirty="0"/>
            </a:br>
            <a:r>
              <a:rPr lang="de-DE" sz="3000" b="1" dirty="0" err="1"/>
              <a:t>lechts</a:t>
            </a:r>
            <a:r>
              <a:rPr lang="de-DE" sz="3000" b="1" dirty="0"/>
              <a:t> und </a:t>
            </a:r>
            <a:r>
              <a:rPr lang="de-DE" sz="3000" b="1" dirty="0" err="1"/>
              <a:t>rinks</a:t>
            </a:r>
            <a:br>
              <a:rPr lang="de-DE" sz="3000" b="1" dirty="0"/>
            </a:br>
            <a:r>
              <a:rPr lang="de-DE" sz="3000" b="1" dirty="0"/>
              <a:t>kann man nicht</a:t>
            </a:r>
            <a:br>
              <a:rPr lang="de-DE" sz="3000" b="1" dirty="0"/>
            </a:br>
            <a:r>
              <a:rPr lang="de-DE" sz="3000" b="1" dirty="0" err="1"/>
              <a:t>velwechsern</a:t>
            </a:r>
            <a:r>
              <a:rPr lang="de-DE" sz="3000" b="1" dirty="0"/>
              <a:t>.</a:t>
            </a:r>
            <a:br>
              <a:rPr lang="de-DE" sz="3000" b="1" dirty="0"/>
            </a:br>
            <a:r>
              <a:rPr lang="de-DE" sz="3000" b="1" dirty="0" err="1"/>
              <a:t>werch</a:t>
            </a:r>
            <a:r>
              <a:rPr lang="de-DE" sz="3000" b="1" dirty="0"/>
              <a:t> ein </a:t>
            </a:r>
            <a:r>
              <a:rPr lang="de-DE" sz="3000" b="1" dirty="0" err="1"/>
              <a:t>illtum</a:t>
            </a:r>
            <a:r>
              <a:rPr lang="de-DE" sz="3000" b="1" dirty="0"/>
              <a:t>!</a:t>
            </a:r>
            <a:endParaRPr lang="cs-CZ" sz="3000" b="1" dirty="0"/>
          </a:p>
          <a:p>
            <a:pPr>
              <a:buNone/>
            </a:pPr>
            <a:endParaRPr lang="cs-CZ" sz="3000" b="1" dirty="0"/>
          </a:p>
          <a:p>
            <a:pPr>
              <a:buNone/>
            </a:pPr>
            <a:r>
              <a:rPr lang="cs-CZ" sz="3000" b="1" dirty="0"/>
              <a:t>Die </a:t>
            </a:r>
            <a:r>
              <a:rPr lang="cs-CZ" sz="3000" b="1" dirty="0" err="1"/>
              <a:t>Rache</a:t>
            </a:r>
            <a:r>
              <a:rPr lang="cs-CZ" sz="3000" b="1" dirty="0"/>
              <a:t> der </a:t>
            </a:r>
            <a:r>
              <a:rPr lang="cs-CZ" sz="3000" b="1" dirty="0" err="1"/>
              <a:t>Sprache</a:t>
            </a:r>
            <a:r>
              <a:rPr lang="cs-CZ" sz="3000" b="1" dirty="0"/>
              <a:t> </a:t>
            </a:r>
            <a:r>
              <a:rPr lang="cs-CZ" sz="3000" b="1" dirty="0" err="1"/>
              <a:t>ist</a:t>
            </a:r>
            <a:r>
              <a:rPr lang="cs-CZ" sz="3000" b="1" dirty="0"/>
              <a:t> </a:t>
            </a:r>
            <a:r>
              <a:rPr lang="cs-CZ" sz="3000" b="1" dirty="0" err="1"/>
              <a:t>das</a:t>
            </a:r>
            <a:r>
              <a:rPr lang="cs-CZ" sz="3000" b="1" dirty="0"/>
              <a:t> </a:t>
            </a:r>
            <a:r>
              <a:rPr lang="cs-CZ" sz="3000" b="1" dirty="0" err="1"/>
              <a:t>Gedicht</a:t>
            </a:r>
            <a:r>
              <a:rPr lang="cs-CZ" sz="3000" b="1" dirty="0"/>
              <a:t>!</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755576" y="274638"/>
            <a:ext cx="7931224" cy="634082"/>
          </a:xfrm>
        </p:spPr>
        <p:txBody>
          <a:bodyPr>
            <a:normAutofit fontScale="90000"/>
          </a:bodyPr>
          <a:lstStyle/>
          <a:p>
            <a:r>
              <a:rPr lang="cs-CZ" dirty="0" err="1"/>
              <a:t>Experimentelle</a:t>
            </a:r>
            <a:r>
              <a:rPr lang="cs-CZ"/>
              <a:t> Poesie</a:t>
            </a:r>
            <a:br>
              <a:rPr lang="cs-CZ" dirty="0"/>
            </a:br>
            <a:endParaRPr lang="cs-CZ" dirty="0"/>
          </a:p>
        </p:txBody>
      </p:sp>
      <p:pic>
        <p:nvPicPr>
          <p:cNvPr id="5" name="Zástupný symbol pro obsah 4" descr="images.jpg"/>
          <p:cNvPicPr>
            <a:picLocks noGrp="1" noChangeAspect="1"/>
          </p:cNvPicPr>
          <p:nvPr>
            <p:ph sz="half" idx="1"/>
          </p:nvPr>
        </p:nvPicPr>
        <p:blipFill>
          <a:blip r:embed="rId2" cstate="print"/>
          <a:stretch>
            <a:fillRect/>
          </a:stretch>
        </p:blipFill>
        <p:spPr>
          <a:xfrm>
            <a:off x="0" y="1196752"/>
            <a:ext cx="4585179" cy="3379663"/>
          </a:xfrm>
        </p:spPr>
      </p:pic>
      <p:sp>
        <p:nvSpPr>
          <p:cNvPr id="8" name="Zástupný symbol pro obsah 7"/>
          <p:cNvSpPr>
            <a:spLocks noGrp="1"/>
          </p:cNvSpPr>
          <p:nvPr>
            <p:ph sz="half" idx="2"/>
          </p:nvPr>
        </p:nvSpPr>
        <p:spPr>
          <a:xfrm>
            <a:off x="4648200" y="1124744"/>
            <a:ext cx="4038600" cy="5001419"/>
          </a:xfrm>
        </p:spPr>
        <p:txBody>
          <a:bodyPr>
            <a:normAutofit fontScale="55000" lnSpcReduction="20000"/>
          </a:bodyPr>
          <a:lstStyle/>
          <a:p>
            <a:pPr>
              <a:buNone/>
            </a:pPr>
            <a:r>
              <a:rPr lang="de-DE" b="1" dirty="0"/>
              <a:t>das Sagbare sagen</a:t>
            </a:r>
            <a:r>
              <a:rPr lang="cs-CZ" b="1" dirty="0"/>
              <a:t>d</a:t>
            </a:r>
          </a:p>
          <a:p>
            <a:pPr>
              <a:buNone/>
            </a:pPr>
            <a:r>
              <a:rPr lang="de-DE" b="1" dirty="0" err="1"/>
              <a:t>as</a:t>
            </a:r>
            <a:r>
              <a:rPr lang="de-DE" b="1" dirty="0"/>
              <a:t> Erfahrbare erfahren</a:t>
            </a:r>
            <a:endParaRPr lang="cs-CZ" b="1" dirty="0"/>
          </a:p>
          <a:p>
            <a:pPr>
              <a:buNone/>
            </a:pPr>
            <a:r>
              <a:rPr lang="de-DE" b="1" dirty="0"/>
              <a:t>das </a:t>
            </a:r>
            <a:r>
              <a:rPr lang="de-DE" b="1" dirty="0" err="1"/>
              <a:t>Entscheidbare</a:t>
            </a:r>
            <a:r>
              <a:rPr lang="de-DE" b="1" dirty="0"/>
              <a:t> entscheiden</a:t>
            </a:r>
            <a:endParaRPr lang="cs-CZ" b="1" dirty="0"/>
          </a:p>
          <a:p>
            <a:pPr>
              <a:buNone/>
            </a:pPr>
            <a:r>
              <a:rPr lang="de-DE" b="1" dirty="0"/>
              <a:t>das Erreichbare erreichen</a:t>
            </a:r>
            <a:endParaRPr lang="cs-CZ" b="1" dirty="0"/>
          </a:p>
          <a:p>
            <a:pPr>
              <a:buNone/>
            </a:pPr>
            <a:r>
              <a:rPr lang="de-DE" b="1" dirty="0"/>
              <a:t>das Wiederholbare wiederholen</a:t>
            </a:r>
            <a:endParaRPr lang="cs-CZ" b="1" dirty="0"/>
          </a:p>
          <a:p>
            <a:pPr>
              <a:buNone/>
            </a:pPr>
            <a:r>
              <a:rPr lang="de-DE" b="1" dirty="0"/>
              <a:t>das </a:t>
            </a:r>
            <a:r>
              <a:rPr lang="de-DE" b="1" dirty="0" err="1"/>
              <a:t>Beendbare</a:t>
            </a:r>
            <a:r>
              <a:rPr lang="de-DE" b="1" dirty="0"/>
              <a:t> beenden</a:t>
            </a:r>
            <a:br>
              <a:rPr lang="de-DE" b="1" dirty="0"/>
            </a:br>
            <a:r>
              <a:rPr lang="de-DE" b="1" dirty="0"/>
              <a:t> </a:t>
            </a:r>
            <a:endParaRPr lang="cs-CZ" b="1" dirty="0"/>
          </a:p>
          <a:p>
            <a:pPr>
              <a:buNone/>
            </a:pPr>
            <a:r>
              <a:rPr lang="de-DE" b="1" dirty="0"/>
              <a:t>das nicht Sagbare</a:t>
            </a:r>
            <a:br>
              <a:rPr lang="de-DE" b="1" dirty="0"/>
            </a:br>
            <a:endParaRPr lang="cs-CZ" b="1" dirty="0"/>
          </a:p>
          <a:p>
            <a:pPr>
              <a:buNone/>
            </a:pPr>
            <a:r>
              <a:rPr lang="de-DE" b="1" dirty="0"/>
              <a:t>das nicht Erfahrbare</a:t>
            </a:r>
            <a:br>
              <a:rPr lang="de-DE" b="1" dirty="0"/>
            </a:br>
            <a:endParaRPr lang="cs-CZ" b="1" dirty="0"/>
          </a:p>
          <a:p>
            <a:pPr>
              <a:buNone/>
            </a:pPr>
            <a:r>
              <a:rPr lang="de-DE" b="1" dirty="0"/>
              <a:t>das nicht </a:t>
            </a:r>
            <a:r>
              <a:rPr lang="de-DE" b="1" dirty="0" err="1"/>
              <a:t>Entscheidbare</a:t>
            </a:r>
            <a:br>
              <a:rPr lang="de-DE" b="1" dirty="0"/>
            </a:br>
            <a:endParaRPr lang="cs-CZ" b="1" dirty="0"/>
          </a:p>
          <a:p>
            <a:pPr>
              <a:buNone/>
            </a:pPr>
            <a:r>
              <a:rPr lang="de-DE" b="1" dirty="0"/>
              <a:t>das nicht Erreichbare</a:t>
            </a:r>
            <a:br>
              <a:rPr lang="de-DE" b="1" dirty="0"/>
            </a:br>
            <a:endParaRPr lang="cs-CZ" b="1" dirty="0"/>
          </a:p>
          <a:p>
            <a:pPr>
              <a:buNone/>
            </a:pPr>
            <a:r>
              <a:rPr lang="de-DE" b="1" dirty="0"/>
              <a:t>das nicht Wiederholbare</a:t>
            </a:r>
            <a:br>
              <a:rPr lang="de-DE" b="1" dirty="0"/>
            </a:br>
            <a:endParaRPr lang="cs-CZ" b="1" dirty="0"/>
          </a:p>
          <a:p>
            <a:pPr>
              <a:buNone/>
            </a:pPr>
            <a:r>
              <a:rPr lang="de-DE" b="1" dirty="0"/>
              <a:t>das nicht </a:t>
            </a:r>
            <a:r>
              <a:rPr lang="de-DE" b="1" dirty="0" err="1"/>
              <a:t>Beendbare</a:t>
            </a:r>
            <a:br>
              <a:rPr lang="de-DE" b="1" dirty="0"/>
            </a:br>
            <a:r>
              <a:rPr lang="de-DE" b="1" dirty="0"/>
              <a:t> </a:t>
            </a:r>
            <a:br>
              <a:rPr lang="de-DE" b="1" dirty="0"/>
            </a:br>
            <a:endParaRPr lang="cs-CZ" b="1" dirty="0"/>
          </a:p>
          <a:p>
            <a:pPr>
              <a:buNone/>
            </a:pPr>
            <a:r>
              <a:rPr lang="de-DE" b="1" dirty="0"/>
              <a:t>das nicht </a:t>
            </a:r>
            <a:r>
              <a:rPr lang="de-DE" b="1" dirty="0" err="1"/>
              <a:t>Beendbare</a:t>
            </a:r>
            <a:r>
              <a:rPr lang="de-DE" b="1" dirty="0"/>
              <a:t> nicht beenden</a:t>
            </a:r>
            <a:br>
              <a:rPr lang="de-DE" b="1" dirty="0"/>
            </a:br>
            <a:r>
              <a:rPr lang="de-DE" b="1" dirty="0"/>
              <a:t> </a:t>
            </a:r>
            <a:br>
              <a:rPr lang="de-DE" b="1" dirty="0"/>
            </a:br>
            <a:r>
              <a:rPr lang="de-DE" b="1" dirty="0"/>
              <a:t>Helmut Heißenbüttel</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3C00C3F2-C46A-49E5-83E8-1CB91E0F2361}"/>
              </a:ext>
            </a:extLst>
          </p:cNvPr>
          <p:cNvSpPr>
            <a:spLocks noGrp="1"/>
          </p:cNvSpPr>
          <p:nvPr>
            <p:ph type="title"/>
          </p:nvPr>
        </p:nvSpPr>
        <p:spPr/>
        <p:txBody>
          <a:bodyPr>
            <a:normAutofit fontScale="90000"/>
          </a:bodyPr>
          <a:lstStyle/>
          <a:p>
            <a:br>
              <a:rPr lang="de-DE" b="1" dirty="0"/>
            </a:br>
            <a:r>
              <a:rPr lang="de-DE" sz="3100" b="1" dirty="0" err="1"/>
              <a:t>Eroeffnungs</a:t>
            </a:r>
            <a:r>
              <a:rPr lang="de-DE" sz="3100" b="1" dirty="0"/>
              <a:t>-Manifest, 1. Dada-Abend</a:t>
            </a:r>
            <a:br>
              <a:rPr lang="cs-CZ" b="1" dirty="0"/>
            </a:br>
            <a:r>
              <a:rPr lang="de-DE" sz="3100" b="1" dirty="0" err="1"/>
              <a:t>Zuerich</a:t>
            </a:r>
            <a:r>
              <a:rPr lang="de-DE" sz="3100" b="1" dirty="0"/>
              <a:t>, 14. Juli 1916</a:t>
            </a:r>
            <a:br>
              <a:rPr lang="de-DE" b="1" dirty="0"/>
            </a:br>
            <a:endParaRPr lang="cs-CZ" dirty="0"/>
          </a:p>
        </p:txBody>
      </p:sp>
      <p:sp>
        <p:nvSpPr>
          <p:cNvPr id="6" name="Zástupný obsah 5">
            <a:extLst>
              <a:ext uri="{FF2B5EF4-FFF2-40B4-BE49-F238E27FC236}">
                <a16:creationId xmlns:a16="http://schemas.microsoft.com/office/drawing/2014/main" id="{E1C3C116-4270-4231-921F-F6E926D40BB9}"/>
              </a:ext>
            </a:extLst>
          </p:cNvPr>
          <p:cNvSpPr>
            <a:spLocks noGrp="1"/>
          </p:cNvSpPr>
          <p:nvPr>
            <p:ph idx="1"/>
          </p:nvPr>
        </p:nvSpPr>
        <p:spPr>
          <a:xfrm>
            <a:off x="179512" y="1417638"/>
            <a:ext cx="8856984" cy="5165724"/>
          </a:xfrm>
        </p:spPr>
        <p:txBody>
          <a:bodyPr>
            <a:normAutofit fontScale="62500" lnSpcReduction="20000"/>
          </a:bodyPr>
          <a:lstStyle/>
          <a:p>
            <a:pPr marL="0" indent="0">
              <a:buNone/>
            </a:pPr>
            <a:r>
              <a:rPr lang="de-DE" sz="2500" dirty="0"/>
              <a:t>Dada ist eine neue Kunstrichtung. Das kann man daran erkennen, dass bisher niemand etwas davon wusste und morgen ganz </a:t>
            </a:r>
            <a:r>
              <a:rPr lang="de-DE" sz="2500" dirty="0" err="1"/>
              <a:t>Zuerich</a:t>
            </a:r>
            <a:r>
              <a:rPr lang="de-DE" sz="2500" dirty="0"/>
              <a:t> davon reden wird. Dada stammt aus dem Lexikon. Es ist furchtbar einfach. Im </a:t>
            </a:r>
            <a:r>
              <a:rPr lang="de-DE" sz="2500" dirty="0" err="1"/>
              <a:t>Franzoesischen</a:t>
            </a:r>
            <a:r>
              <a:rPr lang="de-DE" sz="2500" dirty="0"/>
              <a:t> bedeutets Steckenpferd. Im Deutschen: Addio, steigt mir bitte den </a:t>
            </a:r>
            <a:r>
              <a:rPr lang="de-DE" sz="2500" dirty="0" err="1"/>
              <a:t>Ruecken</a:t>
            </a:r>
            <a:r>
              <a:rPr lang="de-DE" sz="2500" dirty="0"/>
              <a:t> runter, auf Wiedersehen ein </a:t>
            </a:r>
            <a:r>
              <a:rPr lang="de-DE" sz="2500" dirty="0" err="1"/>
              <a:t>ander</a:t>
            </a:r>
            <a:r>
              <a:rPr lang="de-DE" sz="2500" dirty="0"/>
              <a:t> Mal! Im </a:t>
            </a:r>
            <a:r>
              <a:rPr lang="de-DE" sz="2500" dirty="0" err="1"/>
              <a:t>Rumaenischen</a:t>
            </a:r>
            <a:r>
              <a:rPr lang="de-DE" sz="2500" dirty="0"/>
              <a:t>: 'Ja wahrhaftig, Sie haben Recht, so ist es. Jawohl, wirklich. Machen wir'. Und so weiter.</a:t>
            </a:r>
          </a:p>
          <a:p>
            <a:pPr marL="0" indent="0">
              <a:buNone/>
            </a:pPr>
            <a:r>
              <a:rPr lang="de-DE" sz="2500" dirty="0"/>
              <a:t>Ein internationales Wort. Nur ein Wort und das Wort als Bewegung. Es ist einfach furchtbar. Wenn man eine Kunstrichtung daraus macht, muss das bedeuten, man will Komplikationen wegnehmen. Dada Psychologie, Dada Literatur, Dada Bourgeoisie und ihr, verehrteste Dichter, die ihr immer mit Worten, nie aber das Wort selber gedichtet habt. Dada Weltkrieg und kein Ende, Dada Revolution und kein Anfang. Dada ihr Freunde und </a:t>
            </a:r>
            <a:r>
              <a:rPr lang="de-DE" sz="2500" dirty="0" err="1"/>
              <a:t>Auchdichter</a:t>
            </a:r>
            <a:r>
              <a:rPr lang="de-DE" sz="2500" dirty="0"/>
              <a:t>, </a:t>
            </a:r>
            <a:r>
              <a:rPr lang="de-DE" sz="2500" dirty="0" err="1"/>
              <a:t>allerwerteste</a:t>
            </a:r>
            <a:r>
              <a:rPr lang="de-DE" sz="2500" dirty="0"/>
              <a:t> Evangelisten. Dada Tzara, Dada </a:t>
            </a:r>
            <a:r>
              <a:rPr lang="de-DE" sz="2500" dirty="0" err="1"/>
              <a:t>Huelsenbeck</a:t>
            </a:r>
            <a:r>
              <a:rPr lang="de-DE" sz="2500" dirty="0"/>
              <a:t>, Dada </a:t>
            </a:r>
            <a:r>
              <a:rPr lang="de-DE" sz="2500" dirty="0" err="1"/>
              <a:t>m'dada</a:t>
            </a:r>
            <a:r>
              <a:rPr lang="de-DE" sz="2500" dirty="0"/>
              <a:t>, Dada </a:t>
            </a:r>
            <a:r>
              <a:rPr lang="de-DE" sz="2500" dirty="0" err="1"/>
              <a:t>mhm</a:t>
            </a:r>
            <a:r>
              <a:rPr lang="de-DE" sz="2500" dirty="0"/>
              <a:t>' </a:t>
            </a:r>
            <a:r>
              <a:rPr lang="de-DE" sz="2500" dirty="0" err="1"/>
              <a:t>dada</a:t>
            </a:r>
            <a:r>
              <a:rPr lang="de-DE" sz="2500" dirty="0"/>
              <a:t>, Dada </a:t>
            </a:r>
            <a:r>
              <a:rPr lang="de-DE" sz="2500" dirty="0" err="1"/>
              <a:t>Hue</a:t>
            </a:r>
            <a:r>
              <a:rPr lang="de-DE" sz="2500" dirty="0"/>
              <a:t>, Dada </a:t>
            </a:r>
            <a:r>
              <a:rPr lang="de-DE" sz="2500" dirty="0" err="1"/>
              <a:t>Tza</a:t>
            </a:r>
            <a:r>
              <a:rPr lang="de-DE" sz="2500" dirty="0"/>
              <a:t>.</a:t>
            </a:r>
          </a:p>
          <a:p>
            <a:pPr marL="0" indent="0">
              <a:buNone/>
            </a:pPr>
            <a:r>
              <a:rPr lang="de-DE" sz="2500" dirty="0"/>
              <a:t>Wie erlangt man die ewige Seligkeit? Indem man Dada sagt. Wie wird man </a:t>
            </a:r>
            <a:r>
              <a:rPr lang="de-DE" sz="2500" dirty="0" err="1"/>
              <a:t>beruehmt</a:t>
            </a:r>
            <a:r>
              <a:rPr lang="de-DE" sz="2500" dirty="0"/>
              <a:t>? Indem man Dada sagt. Mit edlem Gestus und mit feinem Anstand. Bis zum Irrsinn, bis zur Bewusstlosigkeit. Wie kann man alles </a:t>
            </a:r>
            <a:r>
              <a:rPr lang="de-DE" sz="2500" dirty="0" err="1"/>
              <a:t>Aalige</a:t>
            </a:r>
            <a:r>
              <a:rPr lang="de-DE" sz="2500" dirty="0"/>
              <a:t> und </a:t>
            </a:r>
            <a:r>
              <a:rPr lang="de-DE" sz="2500" dirty="0" err="1"/>
              <a:t>Journalige</a:t>
            </a:r>
            <a:r>
              <a:rPr lang="de-DE" sz="2500" dirty="0"/>
              <a:t>, alles Nette und Adrette, alles </a:t>
            </a:r>
            <a:r>
              <a:rPr lang="de-DE" sz="2500" dirty="0" err="1"/>
              <a:t>Vermoralisierte</a:t>
            </a:r>
            <a:r>
              <a:rPr lang="de-DE" sz="2500" dirty="0"/>
              <a:t>, Vertierte, Gezierte abtun? Indem man Dada sagt. Dada ist die Weltseele, Dada ist der Clou, Dada ist die beste Lilienmilchseife der Welt. Dada Herr </a:t>
            </a:r>
            <a:r>
              <a:rPr lang="de-DE" sz="2500" dirty="0" err="1"/>
              <a:t>Rubiner</a:t>
            </a:r>
            <a:r>
              <a:rPr lang="de-DE" sz="2500" dirty="0"/>
              <a:t>, Dada Herr </a:t>
            </a:r>
            <a:r>
              <a:rPr lang="de-DE" sz="2500" dirty="0" err="1"/>
              <a:t>Korrodi</a:t>
            </a:r>
            <a:r>
              <a:rPr lang="de-DE" sz="2500" dirty="0"/>
              <a:t>, Dada Herr Anastasius Lilienstein.</a:t>
            </a:r>
          </a:p>
          <a:p>
            <a:pPr marL="0" indent="0">
              <a:buNone/>
            </a:pPr>
            <a:r>
              <a:rPr lang="de-DE" sz="2500" dirty="0"/>
              <a:t>Das </a:t>
            </a:r>
            <a:r>
              <a:rPr lang="de-DE" sz="2500" dirty="0" err="1"/>
              <a:t>heisst</a:t>
            </a:r>
            <a:r>
              <a:rPr lang="de-DE" sz="2500" dirty="0"/>
              <a:t> auf Deutsch: die Gastfreundschaft der Schweiz ist </a:t>
            </a:r>
            <a:r>
              <a:rPr lang="de-DE" sz="2500" dirty="0" err="1"/>
              <a:t>ueber</a:t>
            </a:r>
            <a:r>
              <a:rPr lang="de-DE" sz="2500" dirty="0"/>
              <a:t> alles zu </a:t>
            </a:r>
            <a:r>
              <a:rPr lang="de-DE" sz="2500" dirty="0" err="1"/>
              <a:t>schaetzen</a:t>
            </a:r>
            <a:r>
              <a:rPr lang="de-DE" sz="2500" dirty="0"/>
              <a:t>, und im </a:t>
            </a:r>
            <a:r>
              <a:rPr lang="de-DE" sz="2500" dirty="0" err="1"/>
              <a:t>Aesthetischen</a:t>
            </a:r>
            <a:r>
              <a:rPr lang="de-DE" sz="2500" dirty="0"/>
              <a:t> kommt's auf die Norm an.</a:t>
            </a:r>
          </a:p>
          <a:p>
            <a:pPr marL="0" indent="0">
              <a:buNone/>
            </a:pPr>
            <a:r>
              <a:rPr lang="de-DE" sz="2500" dirty="0"/>
              <a:t>Ich lese Verse, die nichts weniger vorhaben als: auf die Sprache zu verzichten. Dada Johann Fuchsgang Goethe. Dada Stendhal. Dada Buddha, Dalai Lama, Dada </a:t>
            </a:r>
            <a:r>
              <a:rPr lang="de-DE" sz="2500" dirty="0" err="1"/>
              <a:t>m'dada</a:t>
            </a:r>
            <a:r>
              <a:rPr lang="de-DE" sz="2500" dirty="0"/>
              <a:t>, Dada </a:t>
            </a:r>
            <a:r>
              <a:rPr lang="de-DE" sz="2500" dirty="0" err="1"/>
              <a:t>m'dada</a:t>
            </a:r>
            <a:r>
              <a:rPr lang="de-DE" sz="2500" dirty="0"/>
              <a:t>, Dada </a:t>
            </a:r>
            <a:r>
              <a:rPr lang="de-DE" sz="2500" dirty="0" err="1"/>
              <a:t>mhm</a:t>
            </a:r>
            <a:r>
              <a:rPr lang="de-DE" sz="2500" dirty="0"/>
              <a:t>' </a:t>
            </a:r>
            <a:r>
              <a:rPr lang="de-DE" sz="2500" dirty="0" err="1"/>
              <a:t>dada</a:t>
            </a:r>
            <a:r>
              <a:rPr lang="de-DE" sz="2500" dirty="0"/>
              <a:t>. Auf die Verbindung kommt es an, und dass sie vorher ein bisschen unterbrochen wird. Ich will keine Worte, die andere erfunden haben. Alle Worte haben andere erfunden. Ich will meinen eigenen Unfug, und Vokale und Konsonanten dazu, die ihm entsprechen. Wenn eine Schwingung sieben Ellen lang ist, will ich </a:t>
            </a:r>
            <a:r>
              <a:rPr lang="de-DE" sz="2500" dirty="0" err="1"/>
              <a:t>fueglich</a:t>
            </a:r>
            <a:r>
              <a:rPr lang="de-DE" sz="2500" dirty="0"/>
              <a:t> Worte dazu, die sieben Ellen lang sind. Die Worte des Herrn Schulze haben nur zwei ein halb Zentimeter.</a:t>
            </a:r>
          </a:p>
          <a:p>
            <a:endParaRPr lang="cs-CZ" dirty="0"/>
          </a:p>
        </p:txBody>
      </p:sp>
    </p:spTree>
    <p:extLst>
      <p:ext uri="{BB962C8B-B14F-4D97-AF65-F5344CB8AC3E}">
        <p14:creationId xmlns:p14="http://schemas.microsoft.com/office/powerpoint/2010/main" val="428031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31D6312-7961-42D5-B859-E84E8DB347C0}"/>
              </a:ext>
            </a:extLst>
          </p:cNvPr>
          <p:cNvSpPr>
            <a:spLocks noGrp="1"/>
          </p:cNvSpPr>
          <p:nvPr>
            <p:ph type="title"/>
          </p:nvPr>
        </p:nvSpPr>
        <p:spPr/>
        <p:txBody>
          <a:bodyPr/>
          <a:lstStyle/>
          <a:p>
            <a:r>
              <a:rPr lang="cs-CZ" dirty="0" err="1"/>
              <a:t>Lektüre</a:t>
            </a:r>
            <a:r>
              <a:rPr lang="cs-CZ" dirty="0"/>
              <a:t> </a:t>
            </a:r>
            <a:r>
              <a:rPr lang="cs-CZ" dirty="0" err="1"/>
              <a:t>für</a:t>
            </a:r>
            <a:r>
              <a:rPr lang="cs-CZ" dirty="0"/>
              <a:t> </a:t>
            </a:r>
            <a:r>
              <a:rPr lang="cs-CZ" dirty="0" err="1"/>
              <a:t>das</a:t>
            </a:r>
            <a:r>
              <a:rPr lang="cs-CZ" dirty="0"/>
              <a:t> </a:t>
            </a:r>
            <a:r>
              <a:rPr lang="cs-CZ" dirty="0" err="1"/>
              <a:t>nächste</a:t>
            </a:r>
            <a:r>
              <a:rPr lang="cs-CZ" dirty="0"/>
              <a:t> </a:t>
            </a:r>
            <a:r>
              <a:rPr lang="cs-CZ" dirty="0" err="1"/>
              <a:t>Seminar</a:t>
            </a:r>
            <a:endParaRPr lang="cs-CZ" dirty="0"/>
          </a:p>
        </p:txBody>
      </p:sp>
      <p:sp>
        <p:nvSpPr>
          <p:cNvPr id="6" name="Zástupný symbol pro obsah 5">
            <a:extLst>
              <a:ext uri="{FF2B5EF4-FFF2-40B4-BE49-F238E27FC236}">
                <a16:creationId xmlns:a16="http://schemas.microsoft.com/office/drawing/2014/main" id="{7EE62C08-AC98-4DE6-81BA-B812A2414A6A}"/>
              </a:ext>
            </a:extLst>
          </p:cNvPr>
          <p:cNvSpPr>
            <a:spLocks noGrp="1"/>
          </p:cNvSpPr>
          <p:nvPr>
            <p:ph idx="1"/>
          </p:nvPr>
        </p:nvSpPr>
        <p:spPr/>
        <p:txBody>
          <a:bodyPr>
            <a:normAutofit fontScale="92500" lnSpcReduction="10000"/>
          </a:bodyPr>
          <a:lstStyle/>
          <a:p>
            <a:r>
              <a:rPr lang="cs-CZ" dirty="0"/>
              <a:t>Franz Kafka: </a:t>
            </a:r>
            <a:r>
              <a:rPr lang="cs-CZ" dirty="0" err="1"/>
              <a:t>Beim</a:t>
            </a:r>
            <a:r>
              <a:rPr lang="cs-CZ" dirty="0"/>
              <a:t> Bau der </a:t>
            </a:r>
            <a:r>
              <a:rPr lang="cs-CZ" dirty="0" err="1"/>
              <a:t>chinesischen</a:t>
            </a:r>
            <a:r>
              <a:rPr lang="cs-CZ" dirty="0"/>
              <a:t> Mauer</a:t>
            </a:r>
          </a:p>
          <a:p>
            <a:pPr marL="0" indent="0">
              <a:buNone/>
            </a:pPr>
            <a:r>
              <a:rPr lang="cs-CZ" dirty="0" err="1"/>
              <a:t>Fragen</a:t>
            </a:r>
            <a:r>
              <a:rPr lang="cs-CZ" dirty="0"/>
              <a:t>:</a:t>
            </a:r>
          </a:p>
          <a:p>
            <a:r>
              <a:rPr lang="cs-CZ" dirty="0" err="1"/>
              <a:t>Wie</a:t>
            </a:r>
            <a:r>
              <a:rPr lang="cs-CZ" dirty="0"/>
              <a:t> </a:t>
            </a:r>
            <a:r>
              <a:rPr lang="cs-CZ" dirty="0" err="1"/>
              <a:t>zeigt</a:t>
            </a:r>
            <a:r>
              <a:rPr lang="cs-CZ" dirty="0"/>
              <a:t> </a:t>
            </a:r>
            <a:r>
              <a:rPr lang="cs-CZ" dirty="0" err="1"/>
              <a:t>sich</a:t>
            </a:r>
            <a:r>
              <a:rPr lang="cs-CZ" dirty="0"/>
              <a:t> </a:t>
            </a:r>
            <a:r>
              <a:rPr lang="cs-CZ" dirty="0" err="1"/>
              <a:t>das</a:t>
            </a:r>
            <a:r>
              <a:rPr lang="cs-CZ" dirty="0"/>
              <a:t> </a:t>
            </a:r>
            <a:r>
              <a:rPr lang="cs-CZ" dirty="0" err="1"/>
              <a:t>Fragmentarische</a:t>
            </a:r>
            <a:r>
              <a:rPr lang="cs-CZ" dirty="0"/>
              <a:t> in </a:t>
            </a:r>
            <a:r>
              <a:rPr lang="cs-CZ" dirty="0" err="1"/>
              <a:t>dieser</a:t>
            </a:r>
            <a:r>
              <a:rPr lang="cs-CZ" dirty="0"/>
              <a:t> </a:t>
            </a:r>
            <a:r>
              <a:rPr lang="cs-CZ" dirty="0" err="1"/>
              <a:t>Erzählung</a:t>
            </a:r>
            <a:r>
              <a:rPr lang="cs-CZ" dirty="0"/>
              <a:t>?</a:t>
            </a:r>
          </a:p>
          <a:p>
            <a:r>
              <a:rPr lang="cs-CZ" dirty="0" err="1"/>
              <a:t>Ist</a:t>
            </a:r>
            <a:r>
              <a:rPr lang="cs-CZ" dirty="0"/>
              <a:t> </a:t>
            </a:r>
            <a:r>
              <a:rPr lang="cs-CZ" dirty="0" err="1"/>
              <a:t>hier</a:t>
            </a:r>
            <a:r>
              <a:rPr lang="cs-CZ" dirty="0"/>
              <a:t> </a:t>
            </a:r>
            <a:r>
              <a:rPr lang="cs-CZ" dirty="0" err="1"/>
              <a:t>das</a:t>
            </a:r>
            <a:r>
              <a:rPr lang="cs-CZ" dirty="0"/>
              <a:t> Fragment </a:t>
            </a:r>
            <a:r>
              <a:rPr lang="cs-CZ" dirty="0" err="1"/>
              <a:t>bezogen</a:t>
            </a:r>
            <a:r>
              <a:rPr lang="cs-CZ" dirty="0"/>
              <a:t> </a:t>
            </a:r>
            <a:r>
              <a:rPr lang="cs-CZ" dirty="0" err="1"/>
              <a:t>auf</a:t>
            </a:r>
            <a:r>
              <a:rPr lang="cs-CZ" dirty="0"/>
              <a:t> </a:t>
            </a:r>
            <a:r>
              <a:rPr lang="cs-CZ" dirty="0" err="1"/>
              <a:t>die</a:t>
            </a:r>
            <a:r>
              <a:rPr lang="cs-CZ" dirty="0"/>
              <a:t> </a:t>
            </a:r>
            <a:r>
              <a:rPr lang="cs-CZ" dirty="0" err="1"/>
              <a:t>Erkenntnis</a:t>
            </a:r>
            <a:r>
              <a:rPr lang="cs-CZ" dirty="0"/>
              <a:t>, </a:t>
            </a:r>
            <a:r>
              <a:rPr lang="cs-CZ" dirty="0" err="1"/>
              <a:t>auf</a:t>
            </a:r>
            <a:r>
              <a:rPr lang="cs-CZ" dirty="0"/>
              <a:t> </a:t>
            </a:r>
            <a:r>
              <a:rPr lang="cs-CZ" dirty="0" err="1"/>
              <a:t>die</a:t>
            </a:r>
            <a:r>
              <a:rPr lang="cs-CZ" dirty="0"/>
              <a:t> </a:t>
            </a:r>
            <a:r>
              <a:rPr lang="cs-CZ" dirty="0" err="1"/>
              <a:t>Kommunikation</a:t>
            </a:r>
            <a:r>
              <a:rPr lang="cs-CZ" dirty="0"/>
              <a:t> oder </a:t>
            </a:r>
            <a:r>
              <a:rPr lang="cs-CZ" dirty="0" err="1"/>
              <a:t>auf</a:t>
            </a:r>
            <a:r>
              <a:rPr lang="cs-CZ" dirty="0"/>
              <a:t> </a:t>
            </a:r>
            <a:r>
              <a:rPr lang="cs-CZ" dirty="0" err="1"/>
              <a:t>die</a:t>
            </a:r>
            <a:r>
              <a:rPr lang="cs-CZ" dirty="0"/>
              <a:t> Subjekte?</a:t>
            </a:r>
          </a:p>
          <a:p>
            <a:r>
              <a:rPr lang="cs-CZ" dirty="0" err="1"/>
              <a:t>Inwiefern</a:t>
            </a:r>
            <a:r>
              <a:rPr lang="cs-CZ" dirty="0"/>
              <a:t> </a:t>
            </a:r>
            <a:r>
              <a:rPr lang="cs-CZ" dirty="0" err="1"/>
              <a:t>scheint</a:t>
            </a:r>
            <a:r>
              <a:rPr lang="cs-CZ" dirty="0"/>
              <a:t> </a:t>
            </a:r>
            <a:r>
              <a:rPr lang="cs-CZ" dirty="0" err="1"/>
              <a:t>diese</a:t>
            </a:r>
            <a:r>
              <a:rPr lang="cs-CZ" dirty="0"/>
              <a:t> </a:t>
            </a:r>
            <a:r>
              <a:rPr lang="cs-CZ" dirty="0" err="1"/>
              <a:t>Erzählung</a:t>
            </a:r>
            <a:r>
              <a:rPr lang="cs-CZ" dirty="0"/>
              <a:t> </a:t>
            </a:r>
            <a:r>
              <a:rPr lang="cs-CZ" dirty="0" err="1"/>
              <a:t>real</a:t>
            </a:r>
            <a:r>
              <a:rPr lang="cs-CZ" dirty="0"/>
              <a:t> (</a:t>
            </a:r>
            <a:r>
              <a:rPr lang="cs-CZ" dirty="0" err="1"/>
              <a:t>wirklichkeitsbezogen</a:t>
            </a:r>
            <a:r>
              <a:rPr lang="cs-CZ"/>
              <a:t>) </a:t>
            </a:r>
            <a:r>
              <a:rPr lang="cs-CZ" dirty="0" err="1"/>
              <a:t>zu</a:t>
            </a:r>
            <a:r>
              <a:rPr lang="cs-CZ" dirty="0"/>
              <a:t> </a:t>
            </a:r>
            <a:r>
              <a:rPr lang="cs-CZ" dirty="0" err="1"/>
              <a:t>sein</a:t>
            </a:r>
            <a:r>
              <a:rPr lang="cs-CZ" dirty="0"/>
              <a:t> </a:t>
            </a:r>
            <a:r>
              <a:rPr lang="cs-CZ" dirty="0" err="1"/>
              <a:t>und</a:t>
            </a:r>
            <a:r>
              <a:rPr lang="cs-CZ" dirty="0"/>
              <a:t> </a:t>
            </a:r>
            <a:r>
              <a:rPr lang="cs-CZ" dirty="0" err="1"/>
              <a:t>inwiefern</a:t>
            </a:r>
            <a:r>
              <a:rPr lang="cs-CZ" dirty="0"/>
              <a:t> </a:t>
            </a:r>
            <a:r>
              <a:rPr lang="cs-CZ" dirty="0" err="1"/>
              <a:t>zeigt</a:t>
            </a:r>
            <a:r>
              <a:rPr lang="cs-CZ" dirty="0"/>
              <a:t> </a:t>
            </a:r>
            <a:r>
              <a:rPr lang="cs-CZ" dirty="0" err="1"/>
              <a:t>sich</a:t>
            </a:r>
            <a:r>
              <a:rPr lang="cs-CZ" dirty="0"/>
              <a:t> </a:t>
            </a:r>
            <a:r>
              <a:rPr lang="cs-CZ" dirty="0" err="1"/>
              <a:t>ihre</a:t>
            </a:r>
            <a:r>
              <a:rPr lang="cs-CZ" dirty="0"/>
              <a:t> </a:t>
            </a:r>
            <a:r>
              <a:rPr lang="cs-CZ" dirty="0" err="1"/>
              <a:t>Fiktionalität</a:t>
            </a:r>
            <a:r>
              <a:rPr lang="cs-CZ" dirty="0"/>
              <a:t>?</a:t>
            </a:r>
          </a:p>
          <a:p>
            <a:endParaRPr lang="cs-CZ" dirty="0"/>
          </a:p>
        </p:txBody>
      </p:sp>
    </p:spTree>
    <p:extLst>
      <p:ext uri="{BB962C8B-B14F-4D97-AF65-F5344CB8AC3E}">
        <p14:creationId xmlns:p14="http://schemas.microsoft.com/office/powerpoint/2010/main" val="312889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435280" cy="1354162"/>
          </a:xfrm>
        </p:spPr>
        <p:txBody>
          <a:bodyPr>
            <a:normAutofit fontScale="90000"/>
          </a:bodyPr>
          <a:lstStyle/>
          <a:p>
            <a:r>
              <a:rPr lang="cs-CZ" dirty="0" err="1"/>
              <a:t>Prager</a:t>
            </a:r>
            <a:r>
              <a:rPr lang="cs-CZ" dirty="0"/>
              <a:t> </a:t>
            </a:r>
            <a:r>
              <a:rPr lang="cs-CZ" dirty="0" err="1"/>
              <a:t>deutsche</a:t>
            </a:r>
            <a:r>
              <a:rPr lang="cs-CZ" dirty="0"/>
              <a:t> Literatur- </a:t>
            </a:r>
            <a:r>
              <a:rPr lang="cs-CZ" dirty="0" err="1"/>
              <a:t>zwischen</a:t>
            </a:r>
            <a:r>
              <a:rPr lang="cs-CZ" dirty="0"/>
              <a:t> den </a:t>
            </a:r>
            <a:r>
              <a:rPr lang="cs-CZ" dirty="0" err="1"/>
              <a:t>Weltkriegen</a:t>
            </a:r>
            <a:endParaRPr lang="cs-CZ" dirty="0"/>
          </a:p>
        </p:txBody>
      </p:sp>
      <p:sp>
        <p:nvSpPr>
          <p:cNvPr id="3" name="Zástupný symbol pro obsah 2"/>
          <p:cNvSpPr>
            <a:spLocks noGrp="1"/>
          </p:cNvSpPr>
          <p:nvPr>
            <p:ph idx="1"/>
          </p:nvPr>
        </p:nvSpPr>
        <p:spPr/>
        <p:txBody>
          <a:bodyPr/>
          <a:lstStyle/>
          <a:p>
            <a:r>
              <a:rPr lang="cs-CZ" dirty="0" err="1"/>
              <a:t>Franz</a:t>
            </a:r>
            <a:r>
              <a:rPr lang="cs-CZ" dirty="0"/>
              <a:t> Kafka (1883-1924)</a:t>
            </a:r>
          </a:p>
          <a:p>
            <a:pPr>
              <a:buNone/>
            </a:pPr>
            <a:r>
              <a:rPr lang="cs-CZ" dirty="0" err="1"/>
              <a:t>Das</a:t>
            </a:r>
            <a:r>
              <a:rPr lang="cs-CZ" dirty="0"/>
              <a:t> </a:t>
            </a:r>
            <a:r>
              <a:rPr lang="cs-CZ" dirty="0" err="1"/>
              <a:t>Urteil</a:t>
            </a:r>
            <a:r>
              <a:rPr lang="cs-CZ" dirty="0"/>
              <a:t> (1913)</a:t>
            </a:r>
          </a:p>
          <a:p>
            <a:pPr>
              <a:buNone/>
            </a:pPr>
            <a:r>
              <a:rPr lang="cs-CZ" i="1" dirty="0"/>
              <a:t>Die </a:t>
            </a:r>
            <a:r>
              <a:rPr lang="cs-CZ" i="1" dirty="0" err="1"/>
              <a:t>Verwandlung</a:t>
            </a:r>
            <a:r>
              <a:rPr lang="cs-CZ" i="1" dirty="0"/>
              <a:t> </a:t>
            </a:r>
            <a:r>
              <a:rPr lang="cs-CZ" dirty="0"/>
              <a:t>(1915)</a:t>
            </a:r>
          </a:p>
          <a:p>
            <a:pPr>
              <a:buNone/>
            </a:pPr>
            <a:r>
              <a:rPr lang="cs-CZ" i="1" dirty="0" err="1"/>
              <a:t>Brief</a:t>
            </a:r>
            <a:r>
              <a:rPr lang="cs-CZ" i="1" dirty="0"/>
              <a:t> </a:t>
            </a:r>
            <a:r>
              <a:rPr lang="cs-CZ" i="1" dirty="0" err="1"/>
              <a:t>an</a:t>
            </a:r>
            <a:r>
              <a:rPr lang="cs-CZ" i="1" dirty="0"/>
              <a:t> den Vater </a:t>
            </a:r>
            <a:r>
              <a:rPr lang="cs-CZ" dirty="0"/>
              <a:t>(1919)</a:t>
            </a:r>
          </a:p>
          <a:p>
            <a:pPr>
              <a:buNone/>
            </a:pPr>
            <a:r>
              <a:rPr lang="cs-CZ" i="1" dirty="0"/>
              <a:t>Der </a:t>
            </a:r>
            <a:r>
              <a:rPr lang="cs-CZ" i="1" dirty="0" err="1"/>
              <a:t>Prozess</a:t>
            </a:r>
            <a:r>
              <a:rPr lang="cs-CZ" i="1" dirty="0"/>
              <a:t> </a:t>
            </a:r>
            <a:r>
              <a:rPr lang="cs-CZ" dirty="0"/>
              <a:t>(1925)</a:t>
            </a:r>
          </a:p>
          <a:p>
            <a:pPr>
              <a:buNone/>
            </a:pPr>
            <a:r>
              <a:rPr lang="cs-CZ" i="1" dirty="0" err="1"/>
              <a:t>Das</a:t>
            </a:r>
            <a:r>
              <a:rPr lang="cs-CZ" i="1" dirty="0"/>
              <a:t> </a:t>
            </a:r>
            <a:r>
              <a:rPr lang="cs-CZ" i="1" dirty="0" err="1"/>
              <a:t>Schloss</a:t>
            </a:r>
            <a:r>
              <a:rPr lang="cs-CZ" i="1" dirty="0"/>
              <a:t> </a:t>
            </a:r>
            <a:r>
              <a:rPr lang="cs-CZ" dirty="0"/>
              <a:t>(1926)</a:t>
            </a:r>
          </a:p>
          <a:p>
            <a:pPr>
              <a:buNone/>
            </a:pPr>
            <a:r>
              <a:rPr lang="cs-CZ" i="1" dirty="0"/>
              <a:t>Der </a:t>
            </a:r>
            <a:r>
              <a:rPr lang="cs-CZ" i="1" dirty="0" err="1"/>
              <a:t>Verschollene</a:t>
            </a:r>
            <a:r>
              <a:rPr lang="cs-CZ" i="1" dirty="0"/>
              <a:t> / Amerika </a:t>
            </a:r>
            <a:r>
              <a:rPr lang="cs-CZ" dirty="0"/>
              <a:t>(1927)</a:t>
            </a:r>
          </a:p>
        </p:txBody>
      </p:sp>
      <p:pic>
        <p:nvPicPr>
          <p:cNvPr id="4" name="Obrázek 3" descr="170px-Kafka.jpg"/>
          <p:cNvPicPr>
            <a:picLocks noChangeAspect="1"/>
          </p:cNvPicPr>
          <p:nvPr/>
        </p:nvPicPr>
        <p:blipFill>
          <a:blip r:embed="rId2" cstate="print"/>
          <a:stretch>
            <a:fillRect/>
          </a:stretch>
        </p:blipFill>
        <p:spPr>
          <a:xfrm>
            <a:off x="5868144" y="1772816"/>
            <a:ext cx="2073384" cy="274418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Prager</a:t>
            </a:r>
            <a:r>
              <a:rPr lang="cs-CZ" dirty="0"/>
              <a:t> </a:t>
            </a:r>
            <a:r>
              <a:rPr lang="cs-CZ" dirty="0" err="1"/>
              <a:t>deutsche</a:t>
            </a:r>
            <a:r>
              <a:rPr lang="cs-CZ" dirty="0"/>
              <a:t> Literatur- um </a:t>
            </a:r>
            <a:r>
              <a:rPr lang="cs-CZ" dirty="0" err="1"/>
              <a:t>die</a:t>
            </a:r>
            <a:r>
              <a:rPr lang="cs-CZ" dirty="0"/>
              <a:t> </a:t>
            </a:r>
            <a:r>
              <a:rPr lang="cs-CZ" dirty="0" err="1"/>
              <a:t>Jahrhundertwende</a:t>
            </a:r>
            <a:r>
              <a:rPr lang="cs-CZ" dirty="0"/>
              <a:t> </a:t>
            </a:r>
            <a:r>
              <a:rPr lang="cs-CZ" dirty="0" err="1"/>
              <a:t>und</a:t>
            </a:r>
            <a:r>
              <a:rPr lang="cs-CZ" dirty="0"/>
              <a:t> </a:t>
            </a:r>
            <a:r>
              <a:rPr lang="cs-CZ" dirty="0" err="1"/>
              <a:t>zwischen</a:t>
            </a:r>
            <a:r>
              <a:rPr lang="cs-CZ" dirty="0"/>
              <a:t> den </a:t>
            </a:r>
            <a:r>
              <a:rPr lang="cs-CZ" dirty="0" err="1"/>
              <a:t>Weltkriegen</a:t>
            </a:r>
            <a:endParaRPr lang="cs-CZ" dirty="0"/>
          </a:p>
        </p:txBody>
      </p:sp>
      <p:sp>
        <p:nvSpPr>
          <p:cNvPr id="3" name="Zástupný symbol pro obsah 2"/>
          <p:cNvSpPr>
            <a:spLocks noGrp="1"/>
          </p:cNvSpPr>
          <p:nvPr>
            <p:ph idx="1"/>
          </p:nvPr>
        </p:nvSpPr>
        <p:spPr/>
        <p:txBody>
          <a:bodyPr/>
          <a:lstStyle/>
          <a:p>
            <a:r>
              <a:rPr lang="cs-CZ" dirty="0" err="1"/>
              <a:t>Rainer</a:t>
            </a:r>
            <a:r>
              <a:rPr lang="cs-CZ" dirty="0"/>
              <a:t> Maria </a:t>
            </a:r>
            <a:r>
              <a:rPr lang="cs-CZ" dirty="0" err="1"/>
              <a:t>Rilke</a:t>
            </a:r>
            <a:r>
              <a:rPr lang="cs-CZ" dirty="0"/>
              <a:t> (1875-1926)</a:t>
            </a:r>
          </a:p>
          <a:p>
            <a:pPr>
              <a:buNone/>
            </a:pPr>
            <a:r>
              <a:rPr lang="cs-CZ" i="1" dirty="0" err="1"/>
              <a:t>Larenopfer</a:t>
            </a:r>
            <a:r>
              <a:rPr lang="cs-CZ" dirty="0"/>
              <a:t> (1895)</a:t>
            </a:r>
          </a:p>
          <a:p>
            <a:pPr>
              <a:buNone/>
            </a:pPr>
            <a:r>
              <a:rPr lang="cs-CZ" i="1" dirty="0" err="1"/>
              <a:t>Das</a:t>
            </a:r>
            <a:r>
              <a:rPr lang="cs-CZ" i="1" dirty="0"/>
              <a:t> </a:t>
            </a:r>
            <a:r>
              <a:rPr lang="cs-CZ" i="1" dirty="0" err="1"/>
              <a:t>Stundenbuch</a:t>
            </a:r>
            <a:r>
              <a:rPr lang="cs-CZ" i="1" dirty="0"/>
              <a:t> </a:t>
            </a:r>
            <a:r>
              <a:rPr lang="cs-CZ" dirty="0"/>
              <a:t>(1905)</a:t>
            </a:r>
          </a:p>
          <a:p>
            <a:pPr>
              <a:buNone/>
            </a:pPr>
            <a:r>
              <a:rPr lang="cs-CZ" i="1" dirty="0" err="1"/>
              <a:t>Duineser</a:t>
            </a:r>
            <a:r>
              <a:rPr lang="cs-CZ" i="1" dirty="0"/>
              <a:t> </a:t>
            </a:r>
            <a:r>
              <a:rPr lang="cs-CZ" i="1" dirty="0" err="1"/>
              <a:t>Elegien</a:t>
            </a:r>
            <a:r>
              <a:rPr lang="cs-CZ" i="1" dirty="0"/>
              <a:t> </a:t>
            </a:r>
            <a:r>
              <a:rPr lang="cs-CZ" dirty="0"/>
              <a:t>(1923)</a:t>
            </a:r>
          </a:p>
          <a:p>
            <a:pPr>
              <a:buNone/>
            </a:pPr>
            <a:r>
              <a:rPr lang="cs-CZ" i="1" dirty="0" err="1"/>
              <a:t>Sonette</a:t>
            </a:r>
            <a:r>
              <a:rPr lang="cs-CZ" i="1" dirty="0"/>
              <a:t> </a:t>
            </a:r>
            <a:r>
              <a:rPr lang="cs-CZ" i="1" dirty="0" err="1"/>
              <a:t>an</a:t>
            </a:r>
            <a:r>
              <a:rPr lang="cs-CZ" i="1" dirty="0"/>
              <a:t> </a:t>
            </a:r>
            <a:r>
              <a:rPr lang="cs-CZ" i="1" dirty="0" err="1"/>
              <a:t>Orpheus</a:t>
            </a:r>
            <a:r>
              <a:rPr lang="cs-CZ" i="1" dirty="0"/>
              <a:t> </a:t>
            </a:r>
            <a:r>
              <a:rPr lang="cs-CZ" dirty="0"/>
              <a:t>(1923)</a:t>
            </a:r>
          </a:p>
          <a:p>
            <a:pPr>
              <a:buNone/>
            </a:pPr>
            <a:r>
              <a:rPr lang="cs-CZ" i="1" dirty="0"/>
              <a:t>Die </a:t>
            </a:r>
            <a:r>
              <a:rPr lang="cs-CZ" i="1" dirty="0" err="1"/>
              <a:t>Aufzeichnungen</a:t>
            </a:r>
            <a:r>
              <a:rPr lang="cs-CZ" i="1" dirty="0"/>
              <a:t> des </a:t>
            </a:r>
            <a:r>
              <a:rPr lang="cs-CZ" i="1" dirty="0" err="1"/>
              <a:t>Malte</a:t>
            </a:r>
            <a:r>
              <a:rPr lang="cs-CZ" i="1" dirty="0"/>
              <a:t> </a:t>
            </a:r>
            <a:r>
              <a:rPr lang="cs-CZ" i="1" dirty="0" err="1"/>
              <a:t>Laurids</a:t>
            </a:r>
            <a:r>
              <a:rPr lang="cs-CZ" i="1" dirty="0"/>
              <a:t> </a:t>
            </a:r>
            <a:r>
              <a:rPr lang="cs-CZ" i="1" dirty="0" err="1"/>
              <a:t>Brigge</a:t>
            </a:r>
            <a:r>
              <a:rPr lang="cs-CZ" i="1" dirty="0"/>
              <a:t> </a:t>
            </a:r>
            <a:r>
              <a:rPr lang="cs-CZ" dirty="0"/>
              <a:t>(1910)</a:t>
            </a:r>
          </a:p>
          <a:p>
            <a:pPr>
              <a:buNone/>
            </a:pPr>
            <a:endParaRPr lang="cs-CZ" dirty="0"/>
          </a:p>
        </p:txBody>
      </p:sp>
      <p:pic>
        <p:nvPicPr>
          <p:cNvPr id="4" name="Obrázek 3" descr="170px-Rainer_Maria_Rilke,_1900.jpg"/>
          <p:cNvPicPr>
            <a:picLocks noChangeAspect="1"/>
          </p:cNvPicPr>
          <p:nvPr/>
        </p:nvPicPr>
        <p:blipFill>
          <a:blip r:embed="rId2" cstate="print"/>
          <a:stretch>
            <a:fillRect/>
          </a:stretch>
        </p:blipFill>
        <p:spPr>
          <a:xfrm>
            <a:off x="6516216" y="980728"/>
            <a:ext cx="2159000" cy="3454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3FC1F8-3DBC-4C13-AD50-0C9CAFF2B1F1}"/>
              </a:ext>
            </a:extLst>
          </p:cNvPr>
          <p:cNvSpPr>
            <a:spLocks noGrp="1"/>
          </p:cNvSpPr>
          <p:nvPr>
            <p:ph type="title"/>
          </p:nvPr>
        </p:nvSpPr>
        <p:spPr/>
        <p:txBody>
          <a:bodyPr/>
          <a:lstStyle/>
          <a:p>
            <a:r>
              <a:rPr lang="cs-CZ" dirty="0"/>
              <a:t>Rilke : </a:t>
            </a:r>
            <a:r>
              <a:rPr lang="cs-CZ" dirty="0" err="1"/>
              <a:t>Gazella</a:t>
            </a:r>
            <a:r>
              <a:rPr lang="cs-CZ" dirty="0"/>
              <a:t> </a:t>
            </a:r>
            <a:r>
              <a:rPr lang="cs-CZ" dirty="0" err="1"/>
              <a:t>dorcas</a:t>
            </a:r>
            <a:r>
              <a:rPr lang="cs-CZ" dirty="0"/>
              <a:t> (1907)</a:t>
            </a:r>
          </a:p>
        </p:txBody>
      </p:sp>
      <p:sp>
        <p:nvSpPr>
          <p:cNvPr id="3" name="Zástupný obsah 2">
            <a:extLst>
              <a:ext uri="{FF2B5EF4-FFF2-40B4-BE49-F238E27FC236}">
                <a16:creationId xmlns:a16="http://schemas.microsoft.com/office/drawing/2014/main" id="{0CB728AA-BECD-4137-817D-EB5A91C084FB}"/>
              </a:ext>
            </a:extLst>
          </p:cNvPr>
          <p:cNvSpPr>
            <a:spLocks noGrp="1"/>
          </p:cNvSpPr>
          <p:nvPr>
            <p:ph idx="1"/>
          </p:nvPr>
        </p:nvSpPr>
        <p:spPr/>
        <p:txBody>
          <a:bodyPr>
            <a:normAutofit fontScale="62500" lnSpcReduction="20000"/>
          </a:bodyPr>
          <a:lstStyle/>
          <a:p>
            <a:r>
              <a:rPr lang="de-DE" dirty="0"/>
              <a:t>Verzauberte: wie kann der Einklang zweier</a:t>
            </a:r>
            <a:br>
              <a:rPr lang="de-DE" dirty="0"/>
            </a:br>
            <a:r>
              <a:rPr lang="de-DE" dirty="0"/>
              <a:t>erwählter Worte je den Reim erreichen,</a:t>
            </a:r>
            <a:br>
              <a:rPr lang="de-DE" dirty="0"/>
            </a:br>
            <a:r>
              <a:rPr lang="de-DE" dirty="0"/>
              <a:t>der in dir kommt und geht, wie auf ein Zeichen.</a:t>
            </a:r>
            <a:br>
              <a:rPr lang="de-DE" dirty="0"/>
            </a:br>
            <a:r>
              <a:rPr lang="de-DE" dirty="0"/>
              <a:t>Aus deiner Stirne steigen Laub und Leier,</a:t>
            </a:r>
            <a:br>
              <a:rPr lang="de-DE" dirty="0"/>
            </a:br>
            <a:br>
              <a:rPr lang="de-DE" dirty="0"/>
            </a:br>
            <a:r>
              <a:rPr lang="de-DE" dirty="0"/>
              <a:t>und alles Deine geht schon im Vergleich</a:t>
            </a:r>
            <a:br>
              <a:rPr lang="de-DE" dirty="0"/>
            </a:br>
            <a:r>
              <a:rPr lang="de-DE" dirty="0"/>
              <a:t>durch Liebeslieder, deren Worte, weich</a:t>
            </a:r>
            <a:br>
              <a:rPr lang="de-DE" dirty="0"/>
            </a:br>
            <a:r>
              <a:rPr lang="de-DE" dirty="0"/>
              <a:t>wie Rosenblätter, dem, der nicht mehr liest,</a:t>
            </a:r>
            <a:br>
              <a:rPr lang="de-DE" dirty="0"/>
            </a:br>
            <a:r>
              <a:rPr lang="de-DE" dirty="0"/>
              <a:t>sich auf die Augen legen, die er schließt:</a:t>
            </a:r>
            <a:br>
              <a:rPr lang="de-DE" dirty="0"/>
            </a:br>
            <a:br>
              <a:rPr lang="de-DE" dirty="0"/>
            </a:br>
            <a:r>
              <a:rPr lang="de-DE" dirty="0"/>
              <a:t>um dich zu sehen: hingetragen, als</a:t>
            </a:r>
            <a:br>
              <a:rPr lang="de-DE" dirty="0"/>
            </a:br>
            <a:r>
              <a:rPr lang="de-DE" dirty="0"/>
              <a:t>wäre mit Sprüngen jeder Lauf geladen</a:t>
            </a:r>
            <a:br>
              <a:rPr lang="de-DE" dirty="0"/>
            </a:br>
            <a:r>
              <a:rPr lang="de-DE" dirty="0"/>
              <a:t>und </a:t>
            </a:r>
            <a:r>
              <a:rPr lang="de-DE" dirty="0" err="1"/>
              <a:t>schüsse</a:t>
            </a:r>
            <a:r>
              <a:rPr lang="de-DE" dirty="0"/>
              <a:t> nur nicht ab, solang der Hals</a:t>
            </a:r>
            <a:br>
              <a:rPr lang="de-DE" dirty="0"/>
            </a:br>
            <a:r>
              <a:rPr lang="de-DE" dirty="0"/>
              <a:t>das Haupt ins Horchen hält: wie wenn beim Baden</a:t>
            </a:r>
            <a:br>
              <a:rPr lang="de-DE" dirty="0"/>
            </a:br>
            <a:r>
              <a:rPr lang="de-DE" dirty="0"/>
              <a:t>im Wald die Badende sich unterbricht:</a:t>
            </a:r>
            <a:br>
              <a:rPr lang="de-DE" dirty="0"/>
            </a:br>
            <a:r>
              <a:rPr lang="de-DE" dirty="0"/>
              <a:t>den Waldsee im gewendeten Gesicht.</a:t>
            </a:r>
            <a:br>
              <a:rPr lang="de-DE" i="1" dirty="0"/>
            </a:br>
            <a:endParaRPr lang="cs-CZ" dirty="0"/>
          </a:p>
        </p:txBody>
      </p:sp>
    </p:spTree>
    <p:extLst>
      <p:ext uri="{BB962C8B-B14F-4D97-AF65-F5344CB8AC3E}">
        <p14:creationId xmlns:p14="http://schemas.microsoft.com/office/powerpoint/2010/main" val="3674651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836712"/>
            <a:ext cx="8229600" cy="1143000"/>
          </a:xfrm>
        </p:spPr>
        <p:txBody>
          <a:bodyPr>
            <a:noAutofit/>
          </a:bodyPr>
          <a:lstStyle/>
          <a:p>
            <a:r>
              <a:rPr lang="cs-CZ" sz="3200" dirty="0" err="1"/>
              <a:t>Sprachkrise</a:t>
            </a:r>
            <a:r>
              <a:rPr lang="cs-CZ" sz="3200" dirty="0"/>
              <a:t> – </a:t>
            </a:r>
            <a:r>
              <a:rPr lang="cs-CZ" sz="3200" dirty="0" err="1"/>
              <a:t>wie</a:t>
            </a:r>
            <a:r>
              <a:rPr lang="cs-CZ" sz="3200" dirty="0"/>
              <a:t> </a:t>
            </a:r>
            <a:r>
              <a:rPr lang="cs-CZ" sz="3200" dirty="0" err="1"/>
              <a:t>funktioniert</a:t>
            </a:r>
            <a:r>
              <a:rPr lang="cs-CZ" sz="3200" dirty="0"/>
              <a:t> </a:t>
            </a:r>
            <a:r>
              <a:rPr lang="cs-CZ" sz="3200" dirty="0" err="1"/>
              <a:t>die</a:t>
            </a:r>
            <a:r>
              <a:rPr lang="cs-CZ" sz="3200" dirty="0"/>
              <a:t> </a:t>
            </a:r>
            <a:r>
              <a:rPr lang="cs-CZ" sz="3200" dirty="0" err="1"/>
              <a:t>Sprache</a:t>
            </a:r>
            <a:r>
              <a:rPr lang="cs-CZ" sz="3200" dirty="0"/>
              <a:t>/ </a:t>
            </a:r>
            <a:r>
              <a:rPr lang="cs-CZ" sz="3200" dirty="0" err="1"/>
              <a:t>alle</a:t>
            </a:r>
            <a:r>
              <a:rPr lang="cs-CZ" sz="3200" dirty="0"/>
              <a:t> </a:t>
            </a:r>
            <a:r>
              <a:rPr lang="cs-CZ" sz="3200" dirty="0" err="1"/>
              <a:t>Systeme</a:t>
            </a:r>
            <a:r>
              <a:rPr lang="cs-CZ" sz="3200" dirty="0"/>
              <a:t>, </a:t>
            </a:r>
            <a:r>
              <a:rPr lang="cs-CZ" sz="3200" dirty="0" err="1"/>
              <a:t>die</a:t>
            </a:r>
            <a:r>
              <a:rPr lang="cs-CZ" sz="3200" dirty="0"/>
              <a:t> </a:t>
            </a:r>
            <a:r>
              <a:rPr lang="cs-CZ" sz="3200" dirty="0" err="1"/>
              <a:t>eine</a:t>
            </a:r>
            <a:r>
              <a:rPr lang="cs-CZ" sz="3200" dirty="0"/>
              <a:t> </a:t>
            </a:r>
            <a:r>
              <a:rPr lang="cs-CZ" sz="3200" dirty="0" err="1"/>
              <a:t>Bedeutung</a:t>
            </a:r>
            <a:r>
              <a:rPr lang="cs-CZ" sz="3200" dirty="0"/>
              <a:t> </a:t>
            </a:r>
            <a:r>
              <a:rPr lang="cs-CZ" sz="3200" dirty="0" err="1"/>
              <a:t>tragen</a:t>
            </a:r>
            <a:r>
              <a:rPr lang="cs-CZ" sz="3200" dirty="0"/>
              <a:t> </a:t>
            </a:r>
            <a:r>
              <a:rPr lang="cs-CZ" sz="3200" dirty="0" err="1"/>
              <a:t>und</a:t>
            </a:r>
            <a:r>
              <a:rPr lang="cs-CZ" sz="3200" dirty="0"/>
              <a:t> </a:t>
            </a:r>
            <a:r>
              <a:rPr lang="cs-CZ" sz="3200" dirty="0" err="1"/>
              <a:t>vermitteln</a:t>
            </a:r>
            <a:r>
              <a:rPr lang="cs-CZ" sz="3200" dirty="0"/>
              <a:t> </a:t>
            </a:r>
            <a:r>
              <a:rPr lang="cs-CZ" sz="3200" dirty="0" err="1"/>
              <a:t>wollen</a:t>
            </a:r>
            <a:r>
              <a:rPr lang="cs-CZ" sz="3200" dirty="0"/>
              <a:t>?</a:t>
            </a:r>
          </a:p>
        </p:txBody>
      </p:sp>
      <p:sp>
        <p:nvSpPr>
          <p:cNvPr id="3" name="Zástupný symbol pro obsah 2"/>
          <p:cNvSpPr>
            <a:spLocks noGrp="1"/>
          </p:cNvSpPr>
          <p:nvPr>
            <p:ph idx="1"/>
          </p:nvPr>
        </p:nvSpPr>
        <p:spPr>
          <a:xfrm>
            <a:off x="611560" y="2204864"/>
            <a:ext cx="8075240" cy="3921299"/>
          </a:xfrm>
        </p:spPr>
        <p:txBody>
          <a:bodyPr/>
          <a:lstStyle/>
          <a:p>
            <a:r>
              <a:rPr lang="cs-CZ" dirty="0" err="1"/>
              <a:t>Das</a:t>
            </a:r>
            <a:r>
              <a:rPr lang="cs-CZ" dirty="0"/>
              <a:t> </a:t>
            </a:r>
            <a:r>
              <a:rPr lang="cs-CZ" dirty="0" err="1"/>
              <a:t>semiotische</a:t>
            </a:r>
            <a:r>
              <a:rPr lang="cs-CZ" dirty="0"/>
              <a:t> </a:t>
            </a:r>
          </a:p>
          <a:p>
            <a:pPr>
              <a:buNone/>
            </a:pPr>
            <a:r>
              <a:rPr lang="cs-CZ" dirty="0" err="1"/>
              <a:t>Dreieck</a:t>
            </a:r>
            <a:endParaRPr lang="cs-CZ" dirty="0"/>
          </a:p>
          <a:p>
            <a:pPr>
              <a:buNone/>
            </a:pPr>
            <a:endParaRPr lang="cs-CZ" dirty="0"/>
          </a:p>
        </p:txBody>
      </p:sp>
      <p:pic>
        <p:nvPicPr>
          <p:cNvPr id="1026" name="Picture 2" descr="http://upload.wikimedia.org/wikipedia/commons/thumb/f/ff/Semiotischesdreieck.jpg/220px-Semiotischesdreieck.jpg">
            <a:hlinkClick r:id="rId2"/>
          </p:cNvPr>
          <p:cNvPicPr>
            <a:picLocks noChangeAspect="1" noChangeArrowheads="1"/>
          </p:cNvPicPr>
          <p:nvPr/>
        </p:nvPicPr>
        <p:blipFill>
          <a:blip r:embed="rId3" cstate="print"/>
          <a:srcRect/>
          <a:stretch>
            <a:fillRect/>
          </a:stretch>
        </p:blipFill>
        <p:spPr bwMode="auto">
          <a:xfrm>
            <a:off x="4013430" y="2348880"/>
            <a:ext cx="5130570" cy="373132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Die </a:t>
            </a:r>
            <a:r>
              <a:rPr lang="cs-CZ" dirty="0" err="1"/>
              <a:t>Sprachkrise</a:t>
            </a:r>
            <a:r>
              <a:rPr lang="cs-CZ" dirty="0"/>
              <a:t> </a:t>
            </a:r>
            <a:r>
              <a:rPr lang="cs-CZ" dirty="0" err="1"/>
              <a:t>als</a:t>
            </a:r>
            <a:r>
              <a:rPr lang="cs-CZ" dirty="0"/>
              <a:t> </a:t>
            </a:r>
            <a:r>
              <a:rPr lang="cs-CZ" dirty="0" err="1"/>
              <a:t>Bestandteil</a:t>
            </a:r>
            <a:r>
              <a:rPr lang="cs-CZ" dirty="0"/>
              <a:t> der </a:t>
            </a:r>
            <a:r>
              <a:rPr lang="cs-CZ" dirty="0" err="1"/>
              <a:t>Erkenntniskrise</a:t>
            </a:r>
            <a:endParaRPr lang="cs-CZ" dirty="0"/>
          </a:p>
        </p:txBody>
      </p:sp>
      <p:sp>
        <p:nvSpPr>
          <p:cNvPr id="3" name="Zástupný symbol pro obsah 2"/>
          <p:cNvSpPr>
            <a:spLocks noGrp="1"/>
          </p:cNvSpPr>
          <p:nvPr>
            <p:ph idx="1"/>
          </p:nvPr>
        </p:nvSpPr>
        <p:spPr/>
        <p:txBody>
          <a:bodyPr>
            <a:normAutofit fontScale="85000" lnSpcReduction="20000"/>
          </a:bodyPr>
          <a:lstStyle/>
          <a:p>
            <a:r>
              <a:rPr lang="de-DE" dirty="0"/>
              <a:t>Problem: Absenz der Eindeutigkeit</a:t>
            </a:r>
            <a:endParaRPr lang="cs-CZ" dirty="0"/>
          </a:p>
          <a:p>
            <a:r>
              <a:rPr lang="cs-CZ" dirty="0" err="1"/>
              <a:t>Hauptdarsteller</a:t>
            </a:r>
            <a:r>
              <a:rPr lang="cs-CZ" dirty="0"/>
              <a:t>:</a:t>
            </a:r>
            <a:endParaRPr lang="cs-CZ" b="1" dirty="0"/>
          </a:p>
          <a:p>
            <a:pPr algn="just"/>
            <a:r>
              <a:rPr lang="cs-CZ" b="1" dirty="0"/>
              <a:t>Friedrich Nietzsche:</a:t>
            </a:r>
            <a:r>
              <a:rPr lang="cs-CZ" dirty="0"/>
              <a:t> </a:t>
            </a:r>
            <a:r>
              <a:rPr lang="de-DE" i="1" dirty="0"/>
              <a:t>Über Wahrheit und Lüge im </a:t>
            </a:r>
            <a:r>
              <a:rPr lang="de-DE" i="1" dirty="0" err="1"/>
              <a:t>aussermoralischen</a:t>
            </a:r>
            <a:r>
              <a:rPr lang="de-DE" i="1" dirty="0"/>
              <a:t> Sinn</a:t>
            </a:r>
            <a:r>
              <a:rPr lang="cs-CZ" dirty="0"/>
              <a:t> - </a:t>
            </a:r>
            <a:r>
              <a:rPr lang="de-DE" dirty="0"/>
              <a:t> (geschrieben früher, aber erschienen 1903): </a:t>
            </a:r>
            <a:r>
              <a:rPr lang="de-DE" b="1" dirty="0"/>
              <a:t>Sprache ist als subjektive Erkenntnisform für die Unerkennbarkeit der Wahrheit verantwortlich</a:t>
            </a:r>
            <a:r>
              <a:rPr lang="de-DE" dirty="0"/>
              <a:t> – wir wissen um die </a:t>
            </a:r>
            <a:r>
              <a:rPr lang="de-DE" b="1" dirty="0"/>
              <a:t>Dinge</a:t>
            </a:r>
            <a:r>
              <a:rPr lang="de-DE" dirty="0"/>
              <a:t> selbst, aber sie </a:t>
            </a:r>
            <a:r>
              <a:rPr lang="de-DE" b="1" u="sng" dirty="0"/>
              <a:t>sind in der Sprache unfasslich</a:t>
            </a:r>
            <a:r>
              <a:rPr lang="cs-CZ" dirty="0"/>
              <a:t>…</a:t>
            </a:r>
            <a:r>
              <a:rPr lang="de-DE" dirty="0"/>
              <a:t>Was ist also Wahrheit? Ein bewegliches Heer von Metaphern, Metonymien, Anthropomorphismen kurz eine Summe von menschlichen Relationen .... Illusionen, von denen man vergessen hat, dass sie welche sind</a:t>
            </a:r>
            <a:r>
              <a:rPr lang="cs-CZ" dirty="0"/>
              <a:t>.</a:t>
            </a:r>
            <a:r>
              <a:rPr lang="de-DE" dirty="0"/>
              <a:t>“ </a:t>
            </a:r>
            <a:endParaRPr lang="cs-CZ" dirty="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AF510-B51D-4FF4-98DE-7216A3A19516}"/>
              </a:ext>
            </a:extLst>
          </p:cNvPr>
          <p:cNvSpPr>
            <a:spLocks noGrp="1"/>
          </p:cNvSpPr>
          <p:nvPr>
            <p:ph type="title"/>
          </p:nvPr>
        </p:nvSpPr>
        <p:spPr/>
        <p:txBody>
          <a:bodyPr/>
          <a:lstStyle/>
          <a:p>
            <a:r>
              <a:rPr lang="cs-CZ" dirty="0" err="1"/>
              <a:t>Sprachskepsis</a:t>
            </a:r>
            <a:r>
              <a:rPr lang="cs-CZ" dirty="0"/>
              <a:t> </a:t>
            </a:r>
            <a:r>
              <a:rPr lang="cs-CZ" dirty="0" err="1"/>
              <a:t>und</a:t>
            </a:r>
            <a:r>
              <a:rPr lang="cs-CZ" dirty="0"/>
              <a:t> </a:t>
            </a:r>
            <a:r>
              <a:rPr lang="cs-CZ" dirty="0" err="1"/>
              <a:t>Identitätskrise</a:t>
            </a:r>
            <a:endParaRPr lang="cs-CZ" dirty="0"/>
          </a:p>
        </p:txBody>
      </p:sp>
      <p:sp>
        <p:nvSpPr>
          <p:cNvPr id="3" name="Zástupný obsah 2">
            <a:extLst>
              <a:ext uri="{FF2B5EF4-FFF2-40B4-BE49-F238E27FC236}">
                <a16:creationId xmlns:a16="http://schemas.microsoft.com/office/drawing/2014/main" id="{B988860B-9F61-4B60-9CAC-834F71CB3AB5}"/>
              </a:ext>
            </a:extLst>
          </p:cNvPr>
          <p:cNvSpPr>
            <a:spLocks noGrp="1"/>
          </p:cNvSpPr>
          <p:nvPr>
            <p:ph idx="1"/>
          </p:nvPr>
        </p:nvSpPr>
        <p:spPr/>
        <p:txBody>
          <a:bodyPr>
            <a:normAutofit fontScale="85000" lnSpcReduction="20000"/>
          </a:bodyPr>
          <a:lstStyle/>
          <a:p>
            <a:r>
              <a:rPr lang="cs-CZ" b="1" dirty="0"/>
              <a:t>Fritz </a:t>
            </a:r>
            <a:r>
              <a:rPr lang="cs-CZ" b="1" dirty="0" err="1"/>
              <a:t>Mauthner</a:t>
            </a:r>
            <a:r>
              <a:rPr lang="cs-CZ" b="1" dirty="0"/>
              <a:t> </a:t>
            </a:r>
            <a:r>
              <a:rPr lang="cs-CZ" dirty="0"/>
              <a:t>(1892 in Hořice – 1929, </a:t>
            </a:r>
            <a:r>
              <a:rPr lang="cs-CZ" dirty="0" err="1"/>
              <a:t>Meersburg</a:t>
            </a:r>
            <a:r>
              <a:rPr lang="cs-CZ" dirty="0"/>
              <a:t>): </a:t>
            </a:r>
            <a:r>
              <a:rPr lang="de-DE" dirty="0"/>
              <a:t>„Das </a:t>
            </a:r>
            <a:r>
              <a:rPr lang="de-DE" b="1" dirty="0"/>
              <a:t>Gedächtnis</a:t>
            </a:r>
            <a:r>
              <a:rPr lang="de-DE" dirty="0"/>
              <a:t> ist eine Tatsache des </a:t>
            </a:r>
            <a:r>
              <a:rPr lang="de-DE" dirty="0" err="1"/>
              <a:t>Bewußtseins</a:t>
            </a:r>
            <a:r>
              <a:rPr lang="de-DE" dirty="0"/>
              <a:t> </a:t>
            </a:r>
            <a:r>
              <a:rPr lang="de-DE" b="1" dirty="0"/>
              <a:t>und</a:t>
            </a:r>
            <a:r>
              <a:rPr lang="de-DE" dirty="0"/>
              <a:t> das </a:t>
            </a:r>
            <a:r>
              <a:rPr lang="de-DE" dirty="0" err="1"/>
              <a:t>B</a:t>
            </a:r>
            <a:r>
              <a:rPr lang="de-DE" b="1" dirty="0" err="1"/>
              <a:t>ewußtsein</a:t>
            </a:r>
            <a:r>
              <a:rPr lang="de-DE" dirty="0"/>
              <a:t> ist für uns nur als Gedächtnis eine Tatsache. Man könnte mit diesen Worten noch weiter jonglieren und würde doch nicht einmal in dem skeptischen Sinne der Sprachkritik zu einer festen </a:t>
            </a:r>
            <a:r>
              <a:rPr lang="de-DE" b="1" dirty="0"/>
              <a:t>Definition der beiden Begriffe </a:t>
            </a:r>
            <a:r>
              <a:rPr lang="de-DE" dirty="0"/>
              <a:t>gelangen. </a:t>
            </a:r>
            <a:r>
              <a:rPr lang="de-DE" b="1" u="sng" dirty="0"/>
              <a:t>Wir ahnen </a:t>
            </a:r>
            <a:r>
              <a:rPr lang="de-DE" dirty="0"/>
              <a:t>jedoch, </a:t>
            </a:r>
            <a:r>
              <a:rPr lang="de-DE" dirty="0" err="1"/>
              <a:t>daß</a:t>
            </a:r>
            <a:r>
              <a:rPr lang="de-DE" dirty="0"/>
              <a:t> eine durch Selbstbeobachtung ermittelte Tatsache des </a:t>
            </a:r>
            <a:r>
              <a:rPr lang="de-DE" dirty="0" err="1"/>
              <a:t>Bewußtseins</a:t>
            </a:r>
            <a:r>
              <a:rPr lang="de-DE" dirty="0"/>
              <a:t> nicht das Abstraktum Gedächtnis ist, sondern nur die Reihe einzelner Erinnerungsbilder; wir ahnen, </a:t>
            </a:r>
            <a:r>
              <a:rPr lang="de-DE" dirty="0" err="1"/>
              <a:t>daß</a:t>
            </a:r>
            <a:r>
              <a:rPr lang="de-DE" dirty="0"/>
              <a:t> das Wort </a:t>
            </a:r>
            <a:r>
              <a:rPr lang="de-DE" b="1" dirty="0" err="1"/>
              <a:t>Bewußtsein</a:t>
            </a:r>
            <a:r>
              <a:rPr lang="de-DE" b="1" dirty="0"/>
              <a:t> eigentlich </a:t>
            </a:r>
            <a:r>
              <a:rPr lang="de-DE" dirty="0"/>
              <a:t>nichts anderes bedeutet als den </a:t>
            </a:r>
            <a:r>
              <a:rPr lang="de-DE" b="1" dirty="0"/>
              <a:t>Zusammenhang der Erinnerungsbilder</a:t>
            </a:r>
            <a:r>
              <a:rPr lang="cs-CZ" dirty="0"/>
              <a:t>.“</a:t>
            </a:r>
            <a:endParaRPr lang="de-DE" dirty="0"/>
          </a:p>
          <a:p>
            <a:endParaRPr lang="cs-CZ" dirty="0"/>
          </a:p>
        </p:txBody>
      </p:sp>
    </p:spTree>
    <p:extLst>
      <p:ext uri="{BB962C8B-B14F-4D97-AF65-F5344CB8AC3E}">
        <p14:creationId xmlns:p14="http://schemas.microsoft.com/office/powerpoint/2010/main" val="873056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Zu</a:t>
            </a:r>
            <a:r>
              <a:rPr lang="cs-CZ" dirty="0"/>
              <a:t> </a:t>
            </a:r>
            <a:r>
              <a:rPr lang="cs-CZ" dirty="0" err="1"/>
              <a:t>Chandos</a:t>
            </a:r>
            <a:r>
              <a:rPr lang="cs-CZ" dirty="0"/>
              <a:t>-</a:t>
            </a:r>
            <a:r>
              <a:rPr lang="cs-CZ" dirty="0" err="1"/>
              <a:t>Brief</a:t>
            </a:r>
            <a:endParaRPr lang="cs-CZ" dirty="0"/>
          </a:p>
        </p:txBody>
      </p:sp>
      <p:sp>
        <p:nvSpPr>
          <p:cNvPr id="3" name="Zástupný symbol pro obsah 2"/>
          <p:cNvSpPr>
            <a:spLocks noGrp="1"/>
          </p:cNvSpPr>
          <p:nvPr>
            <p:ph idx="1"/>
          </p:nvPr>
        </p:nvSpPr>
        <p:spPr/>
        <p:txBody>
          <a:bodyPr/>
          <a:lstStyle/>
          <a:p>
            <a:pPr>
              <a:buNone/>
            </a:pPr>
            <a:r>
              <a:rPr lang="cs-CZ" dirty="0"/>
              <a:t>- </a:t>
            </a:r>
            <a:r>
              <a:rPr lang="cs-CZ" dirty="0" err="1"/>
              <a:t>Warum</a:t>
            </a:r>
            <a:r>
              <a:rPr lang="cs-CZ" dirty="0"/>
              <a:t> </a:t>
            </a:r>
            <a:r>
              <a:rPr lang="cs-CZ" dirty="0" err="1"/>
              <a:t>an</a:t>
            </a:r>
            <a:r>
              <a:rPr lang="cs-CZ" dirty="0"/>
              <a:t> </a:t>
            </a:r>
            <a:r>
              <a:rPr lang="cs-CZ" dirty="0" err="1"/>
              <a:t>Francis</a:t>
            </a:r>
            <a:r>
              <a:rPr lang="cs-CZ" dirty="0"/>
              <a:t> </a:t>
            </a:r>
            <a:r>
              <a:rPr lang="cs-CZ" dirty="0" err="1"/>
              <a:t>Bacon</a:t>
            </a:r>
            <a:r>
              <a:rPr lang="cs-CZ" dirty="0"/>
              <a:t>? </a:t>
            </a:r>
            <a:r>
              <a:rPr lang="cs-CZ" dirty="0" err="1"/>
              <a:t>Bacons</a:t>
            </a:r>
            <a:r>
              <a:rPr lang="cs-CZ" dirty="0"/>
              <a:t> </a:t>
            </a:r>
            <a:r>
              <a:rPr lang="cs-CZ" dirty="0" err="1"/>
              <a:t>Idolen</a:t>
            </a:r>
            <a:r>
              <a:rPr lang="cs-CZ" dirty="0"/>
              <a:t>-</a:t>
            </a:r>
            <a:r>
              <a:rPr lang="cs-CZ" dirty="0" err="1"/>
              <a:t>Lehre</a:t>
            </a:r>
            <a:r>
              <a:rPr lang="cs-CZ" dirty="0"/>
              <a:t> </a:t>
            </a:r>
            <a:r>
              <a:rPr lang="cs-CZ" dirty="0" err="1"/>
              <a:t>und</a:t>
            </a:r>
            <a:r>
              <a:rPr lang="cs-CZ" dirty="0"/>
              <a:t> </a:t>
            </a:r>
            <a:r>
              <a:rPr lang="cs-CZ" dirty="0" err="1"/>
              <a:t>seine</a:t>
            </a:r>
            <a:r>
              <a:rPr lang="cs-CZ" dirty="0"/>
              <a:t> </a:t>
            </a:r>
            <a:r>
              <a:rPr lang="cs-CZ" dirty="0" err="1"/>
              <a:t>Erkenntniskritik</a:t>
            </a:r>
            <a:r>
              <a:rPr lang="cs-CZ" dirty="0"/>
              <a:t>:</a:t>
            </a:r>
          </a:p>
          <a:p>
            <a:pPr>
              <a:buNone/>
            </a:pPr>
            <a:r>
              <a:rPr lang="cs-CZ" dirty="0"/>
              <a:t>	</a:t>
            </a:r>
            <a:r>
              <a:rPr lang="cs-CZ" dirty="0" err="1"/>
              <a:t>idola</a:t>
            </a:r>
            <a:r>
              <a:rPr lang="cs-CZ" dirty="0"/>
              <a:t> </a:t>
            </a:r>
            <a:r>
              <a:rPr lang="cs-CZ" dirty="0" err="1"/>
              <a:t>fori</a:t>
            </a:r>
            <a:r>
              <a:rPr lang="cs-CZ" dirty="0"/>
              <a:t> – </a:t>
            </a:r>
            <a:r>
              <a:rPr lang="cs-CZ" dirty="0" err="1"/>
              <a:t>sterotypisierte</a:t>
            </a:r>
            <a:r>
              <a:rPr lang="cs-CZ" dirty="0"/>
              <a:t> </a:t>
            </a:r>
            <a:r>
              <a:rPr lang="cs-CZ" dirty="0" err="1"/>
              <a:t>Begriffe</a:t>
            </a:r>
            <a:endParaRPr lang="cs-CZ" dirty="0"/>
          </a:p>
          <a:p>
            <a:pPr>
              <a:buNone/>
            </a:pPr>
            <a:r>
              <a:rPr lang="cs-CZ" dirty="0"/>
              <a:t>- </a:t>
            </a:r>
            <a:r>
              <a:rPr lang="cs-CZ" dirty="0" err="1"/>
              <a:t>Spiel</a:t>
            </a:r>
            <a:r>
              <a:rPr lang="cs-CZ" dirty="0"/>
              <a:t> der </a:t>
            </a:r>
            <a:r>
              <a:rPr lang="cs-CZ" dirty="0" err="1"/>
              <a:t>Uneigentlichkeit</a:t>
            </a:r>
            <a:endParaRPr lang="cs-CZ" dirty="0"/>
          </a:p>
        </p:txBody>
      </p:sp>
      <p:pic>
        <p:nvPicPr>
          <p:cNvPr id="4" name="Obrázek 3" descr="bacon.png"/>
          <p:cNvPicPr>
            <a:picLocks noChangeAspect="1"/>
          </p:cNvPicPr>
          <p:nvPr/>
        </p:nvPicPr>
        <p:blipFill>
          <a:blip r:embed="rId2" cstate="print"/>
          <a:stretch>
            <a:fillRect/>
          </a:stretch>
        </p:blipFill>
        <p:spPr>
          <a:xfrm>
            <a:off x="7092280" y="0"/>
            <a:ext cx="1771650" cy="1771650"/>
          </a:xfrm>
          <a:prstGeom prst="rect">
            <a:avLst/>
          </a:prstGeo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2523</TotalTime>
  <Words>2187</Words>
  <Application>Microsoft Office PowerPoint</Application>
  <PresentationFormat>Předvádění na obrazovce (4:3)</PresentationFormat>
  <Paragraphs>177</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Times New Roman</vt:lpstr>
      <vt:lpstr>Motiv sady Office</vt:lpstr>
      <vt:lpstr>Sprachkrise und Subjektkrise in der Moderne</vt:lpstr>
      <vt:lpstr>Sprachskepsis</vt:lpstr>
      <vt:lpstr>Prager deutsche Literatur- zwischen den Weltkriegen</vt:lpstr>
      <vt:lpstr>Prager deutsche Literatur- um die Jahrhundertwende und zwischen den Weltkriegen</vt:lpstr>
      <vt:lpstr>Rilke : Gazella dorcas (1907)</vt:lpstr>
      <vt:lpstr>Sprachkrise – wie funktioniert die Sprache/ alle Systeme, die eine Bedeutung tragen und vermitteln wollen?</vt:lpstr>
      <vt:lpstr>Die Sprachkrise als Bestandteil der Erkenntniskrise</vt:lpstr>
      <vt:lpstr>Sprachskepsis und Identitätskrise</vt:lpstr>
      <vt:lpstr>Zu Chandos-Brief</vt:lpstr>
      <vt:lpstr>Subjektkrise in der Moderne</vt:lpstr>
      <vt:lpstr>Ernst Mach (1838 Chrlice bei Brünn -1916 in Wien)</vt:lpstr>
      <vt:lpstr>Ernst Mach – Subjekt und die Möglichkeit der Selbsterkennntnis</vt:lpstr>
      <vt:lpstr>Machs Einfluss auf die Literatur</vt:lpstr>
      <vt:lpstr>Subjektkrise:</vt:lpstr>
      <vt:lpstr>Jakob Wassermann</vt:lpstr>
      <vt:lpstr>Prezentace aplikace PowerPoint</vt:lpstr>
      <vt:lpstr>Prezentace aplikace PowerPoint</vt:lpstr>
      <vt:lpstr>Neue Sachlichkeit</vt:lpstr>
      <vt:lpstr>Neue Sachlichkeit in der Architektur</vt:lpstr>
      <vt:lpstr>Neue Sachlichkeit in der darstellenden Kunst</vt:lpstr>
      <vt:lpstr>Neue Sachlichkeit in der Literatur</vt:lpstr>
      <vt:lpstr>Experimentelle Poesie – Sprachspiele – konkrete Poesie</vt:lpstr>
      <vt:lpstr>Prezentace aplikace PowerPoint</vt:lpstr>
      <vt:lpstr>Experimentelle Poesie </vt:lpstr>
      <vt:lpstr> Eroeffnungs-Manifest, 1. Dada-Abend Zuerich, 14. Juli 1916 </vt:lpstr>
      <vt:lpstr>Lektüre für das nächste Seminar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Sprachkrise un Subkjekkrise inder Moderne</dc:title>
  <dc:creator>PC</dc:creator>
  <cp:lastModifiedBy>Alena Zelená</cp:lastModifiedBy>
  <cp:revision>98</cp:revision>
  <dcterms:created xsi:type="dcterms:W3CDTF">2014-10-09T17:56:28Z</dcterms:created>
  <dcterms:modified xsi:type="dcterms:W3CDTF">2020-02-26T18:12:55Z</dcterms:modified>
</cp:coreProperties>
</file>