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21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>Správní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224136"/>
          </a:xfrm>
        </p:spPr>
        <p:txBody>
          <a:bodyPr>
            <a:noAutofit/>
          </a:bodyPr>
          <a:lstStyle/>
          <a:p>
            <a:r>
              <a:rPr lang="cs-CZ" b="1" dirty="0"/>
              <a:t>Kontrola veřejné správy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000" b="1" dirty="0"/>
              <a:t>Základy správního práva I – Kontrola veřejné správy - Ústavní soud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/>
              <a:t>Ad 5) Rozhodování sporů o rozsah kompetencí orgánů státu a územní samosprávy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Kompetenční spory, dnes významně zúženo po vzniku správního soudnictví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000" b="1" dirty="0"/>
              <a:t>Základy správního práva I – Kontrola veřejné správy - Parlamentní kontrola – Petice a stížnosti, Veřejný ochránce práv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/>
              <a:t>Parlamentní kontrola: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Preventivní kontrola vlády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Průběžná kontrola vlády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Projednání a schvalování návrhů zákonů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Schvalování rozpočtu a státního závěrečného účtu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Interpelace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Kontrola členy zákonodárného sboru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Oprávnění podat návrh na zrušení zákona či jiného právního předpisu ÚS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Kontrola prostřednictvím Veřejného ochránce práv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2000" b="1" dirty="0"/>
              <a:t>Základy správního práva I – Kontrola veřejné správy - Parlamentní kontrola – Petice a stížnosti, Veřejný ochránce práv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Petice, stížnosti apod</a:t>
            </a:r>
            <a:r>
              <a:rPr lang="cs-CZ" dirty="0"/>
              <a:t>.</a:t>
            </a:r>
          </a:p>
          <a:p>
            <a:pPr algn="just">
              <a:buNone/>
            </a:pPr>
            <a:r>
              <a:rPr lang="cs-CZ" dirty="0"/>
              <a:t>Uplatňují FO a PO někdy se hovoří o laické kontrole</a:t>
            </a:r>
          </a:p>
          <a:p>
            <a:pPr algn="just">
              <a:buNone/>
            </a:pPr>
            <a:r>
              <a:rPr lang="cs-CZ" b="1" dirty="0"/>
              <a:t>Petice</a:t>
            </a:r>
            <a:r>
              <a:rPr lang="cs-CZ" dirty="0"/>
              <a:t> – čl. 18 Listiny – ve věcech veřejného nebo jiného společného zájmu má právo každý se sám nebo společně s jinými obracet na státní orgány a orgány územní samosprávy se žádostmi, návrhy a stížnostmi</a:t>
            </a:r>
          </a:p>
          <a:p>
            <a:pPr algn="just">
              <a:buNone/>
            </a:pPr>
            <a:r>
              <a:rPr lang="cs-CZ" dirty="0"/>
              <a:t>Postup upravuje zákon č. 85/1990 Sb. – orgán je povinen petici přijmout a do třiceti dnů odpovědět</a:t>
            </a:r>
          </a:p>
          <a:p>
            <a:pPr algn="just">
              <a:buNone/>
            </a:pPr>
            <a:endParaRPr lang="cs-CZ" b="1" dirty="0"/>
          </a:p>
          <a:p>
            <a:pPr algn="just">
              <a:buNone/>
            </a:pPr>
            <a:r>
              <a:rPr lang="cs-CZ" b="1" dirty="0"/>
              <a:t>Stížnosti – </a:t>
            </a:r>
            <a:r>
              <a:rPr lang="cs-CZ" dirty="0"/>
              <a:t>dnes správní řád § 175 – jen dotčené osoby proti nevhodnému chování úředních osob nebo proti postupu správního orgánu, není-li jiného prostředku ochrany ,  u správního orgánu, který vede řízení do 60 dnů je třeba ji vyřídit, stěžovatel se o výsledku vyrozumívá, pokud o to požádal, přezkum vyřízení stížnosti u nadřízeného orgánu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2000" b="1" dirty="0"/>
              <a:t>Základy správního práva I – Kontrola veřejné správy - Parlamentní kontrola – Petice a stížnosti, Veřejný ochránce práv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Veřejný ochránce práv</a:t>
            </a:r>
          </a:p>
          <a:p>
            <a:pPr algn="just">
              <a:buNone/>
            </a:pPr>
            <a:r>
              <a:rPr lang="cs-CZ" dirty="0"/>
              <a:t>	Česká varianta tzv. ombudsmana = nezávislá, nestranná osoba volená parlamentem, která na základě stížností nebo z vlastní iniciativy a poměrně neformálně šetří namítanou protiprávnost nebo jiná pochybení v jednání veřejné správy</a:t>
            </a:r>
          </a:p>
          <a:p>
            <a:pPr algn="just">
              <a:buNone/>
            </a:pPr>
            <a:r>
              <a:rPr lang="cs-CZ" dirty="0"/>
              <a:t>Úprava - zákon č. 349/1999 Sb. o Veřejném ochránci práv</a:t>
            </a:r>
          </a:p>
          <a:p>
            <a:pPr algn="just">
              <a:buNone/>
            </a:pPr>
            <a:r>
              <a:rPr lang="cs-CZ" dirty="0"/>
              <a:t>Působí k ochraně osob před jednáním úřadů a dalších institucí, pokud je v rozporu s právem, neodpovídá principům demokratického právního státu a dobré správy, jakož i před jejich nečinností</a:t>
            </a:r>
          </a:p>
          <a:p>
            <a:pPr algn="just">
              <a:buNone/>
            </a:pPr>
            <a:r>
              <a:rPr lang="cs-CZ" dirty="0"/>
              <a:t>Není ústavně zakotven působí nezávisle a nestranně</a:t>
            </a:r>
          </a:p>
          <a:p>
            <a:pPr algn="just">
              <a:buNone/>
            </a:pPr>
            <a:r>
              <a:rPr lang="cs-CZ" dirty="0"/>
              <a:t>Jedná na základě podnětu, nebo z vlastní iniciativy, provádí šetření  a vydává závěrečné stanovisko, pokud není zjednána náprava vyrozumí nadřízený úřad</a:t>
            </a:r>
          </a:p>
          <a:p>
            <a:pPr algn="just">
              <a:buNone/>
            </a:pPr>
            <a:r>
              <a:rPr lang="cs-CZ" dirty="0"/>
              <a:t>Dává doporučení k návrhům změn či zrušení právních předpisů i vnitřních instrukcí, podává ÚS návrh na zrušení jiného právního předpisu a má právo účasti na řízení (i v řízení o zrušení zákona)</a:t>
            </a:r>
          </a:p>
          <a:p>
            <a:pPr algn="just">
              <a:buNone/>
            </a:pPr>
            <a:r>
              <a:rPr lang="cs-CZ" dirty="0"/>
              <a:t>Podává žalobu k ochraně  veřejného zájmu, podává návrh na zahájení kárného řízení soudců a státních zástupců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400" b="1" dirty="0"/>
              <a:t>Základy správního práva I – Kontrola veřejné správy – Soudní kontrola, Nejvyšší kontrolní úřad, státní zastupitelství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/>
              <a:t>Soudní kontrola ve správním soudnictví</a:t>
            </a:r>
          </a:p>
          <a:p>
            <a:pPr>
              <a:buNone/>
            </a:pPr>
            <a:r>
              <a:rPr lang="cs-CZ" dirty="0"/>
              <a:t>Čl. 36 odst. 2 </a:t>
            </a:r>
            <a:r>
              <a:rPr lang="cs-CZ" b="1" dirty="0"/>
              <a:t>Listiny každý kdo tvrdí, že byl na svých právech zkrácen rozhodnutím orgánu veřejné správy, může se obrátit na soud, aby přezkoumal zákonnost takového rozhodnutí, nestanoví-li zákon jinak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Zákon č. 150/2002 Sb. soudní řád správní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Krajské soudy a Nejvyšší správní soud</a:t>
            </a:r>
          </a:p>
          <a:p>
            <a:pPr>
              <a:buNone/>
            </a:pPr>
            <a:r>
              <a:rPr lang="cs-CZ" dirty="0"/>
              <a:t>Druhy žalob: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žaloba proti rozhodnutí správního orgánu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Žaloba ve věcech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Žaloba proti nečinnosti správního orgánu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Žaloba proti nezákonnému zásahu, pokynu nebo donucení správního orgánu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Návrh na zrušení opatření obecné povahy a na zrušení služebního předpisu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Rozhodování ve věcech volebních a ve věcech místního a krajského referenda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Rozhodování ve věcech politických stran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Kompetenční žaloby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Základy správního práva I – Kontrola veřejné správy – Soudní kontrola, Nejvyšší kontrolní úřad, státní zastupitelství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Kontrola civilními soudy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§ 244 až 250l o.s.</a:t>
            </a:r>
            <a:r>
              <a:rPr lang="cs-CZ" dirty="0" err="1"/>
              <a:t>ř</a:t>
            </a:r>
            <a:r>
              <a:rPr lang="cs-CZ" dirty="0"/>
              <a:t>. – právo domáhat se rozhodnutí věci civilním soudem tam, kde rozhodl o soukromoprávních vztazích orgán v.s.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2400" b="1" dirty="0"/>
              <a:t>Základy správního práva I – Kontrola veřejné správy – Soudní kontrola, Nejvyšší kontrolní úřad, státní zastupitelství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Nejvyšší kontrolní úřad</a:t>
            </a:r>
          </a:p>
          <a:p>
            <a:pPr>
              <a:buNone/>
            </a:pPr>
            <a:r>
              <a:rPr lang="cs-CZ" dirty="0"/>
              <a:t>Postavení stanoveno Ústavou,  formálně nejde o správní úřad ale nezávislý kontrolní orgán v oblasti hospodaření se státním majetkem a plnění státního rozpočtu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2000" b="1" dirty="0"/>
              <a:t>Základy správního práva I – Kontrola veřejné správy – Soudní kontrola, Nejvyšší kontrolní úřad, státní zastupitelství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algn="just">
              <a:buNone/>
            </a:pPr>
            <a:r>
              <a:rPr lang="cs-CZ" b="1" dirty="0"/>
              <a:t>Státní  zastupitelství</a:t>
            </a:r>
          </a:p>
          <a:p>
            <a:pPr algn="just">
              <a:buNone/>
            </a:pPr>
            <a:r>
              <a:rPr lang="cs-CZ" b="1"/>
              <a:t>	Výkon </a:t>
            </a:r>
            <a:r>
              <a:rPr lang="cs-CZ" b="1" dirty="0"/>
              <a:t>kontroly umožňuje čl. 80 odst. 1) Ústavy</a:t>
            </a:r>
          </a:p>
          <a:p>
            <a:pPr algn="just">
              <a:buNone/>
            </a:pPr>
            <a:r>
              <a:rPr lang="cs-CZ" b="1" dirty="0"/>
              <a:t>	Dodržování právních předpisů v místech, kde se vykonává vazba, trest odnětí svobody</a:t>
            </a:r>
            <a:r>
              <a:rPr lang="cs-CZ" dirty="0"/>
              <a:t>, ochranné léčení, zabezpečovací detence apod.</a:t>
            </a:r>
          </a:p>
          <a:p>
            <a:pPr algn="just">
              <a:buNone/>
            </a:pPr>
            <a:r>
              <a:rPr lang="cs-CZ" dirty="0"/>
              <a:t>	Podle </a:t>
            </a:r>
            <a:r>
              <a:rPr lang="cs-CZ" dirty="0" err="1"/>
              <a:t>s.ř.s</a:t>
            </a:r>
            <a:r>
              <a:rPr lang="cs-CZ" dirty="0"/>
              <a:t>. </a:t>
            </a:r>
            <a:r>
              <a:rPr lang="cs-CZ" b="1" dirty="0"/>
              <a:t>žalobní legitimace k ochraně veřejného zájmu proti úkonu správního orgánu,</a:t>
            </a:r>
            <a:r>
              <a:rPr lang="cs-CZ" dirty="0"/>
              <a:t> jímž se zakládají, mění nebo ruší nebo závazně určují práva nebo povinnosti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400" b="1" dirty="0"/>
              <a:t>Správní právo  </a:t>
            </a:r>
            <a:r>
              <a:rPr lang="cs-CZ" sz="2000" b="1" dirty="0"/>
              <a:t>– Kontrola veřejné správy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Vždy ve vnějších vztazích, zásada souladnosti s právem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Dohled, dozor, inspekce, kontrola, prověrka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Pozorování chování a porovnání s žádoucím modelem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Průběžný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Následný</a:t>
            </a:r>
          </a:p>
          <a:p>
            <a:pPr marL="514350" indent="-51435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/>
              <a:t>Správní právo  – Kontrola veřejné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Prostředky zajištění splnění povinností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Pořádková pokuta</a:t>
            </a:r>
          </a:p>
          <a:p>
            <a:pPr>
              <a:buFontTx/>
              <a:buChar char="-"/>
            </a:pPr>
            <a:r>
              <a:rPr lang="cs-CZ" dirty="0"/>
              <a:t>Skutková podstata deliktu</a:t>
            </a:r>
          </a:p>
          <a:p>
            <a:pPr>
              <a:buFontTx/>
              <a:buChar char="-"/>
            </a:pPr>
            <a:r>
              <a:rPr lang="cs-CZ" dirty="0"/>
              <a:t>Správní akt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Povinnosti dozoru: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Zjistit řádně stav</a:t>
            </a:r>
          </a:p>
          <a:p>
            <a:pPr>
              <a:buFontTx/>
              <a:buChar char="-"/>
            </a:pPr>
            <a:r>
              <a:rPr lang="cs-CZ" dirty="0"/>
              <a:t>Protokolace</a:t>
            </a:r>
          </a:p>
          <a:p>
            <a:pPr>
              <a:buFontTx/>
              <a:buChar char="-"/>
            </a:pPr>
            <a:r>
              <a:rPr lang="cs-CZ" dirty="0"/>
              <a:t>Nápravné prostředky, uložení sankce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Příklady správního dozoru</a:t>
            </a:r>
          </a:p>
          <a:p>
            <a:pPr>
              <a:buFontTx/>
              <a:buChar char="-"/>
            </a:pPr>
            <a:r>
              <a:rPr lang="cs-CZ" dirty="0"/>
              <a:t>Nad územní samosprávou</a:t>
            </a:r>
          </a:p>
          <a:p>
            <a:pPr>
              <a:buFontTx/>
              <a:buChar char="-"/>
            </a:pPr>
            <a:r>
              <a:rPr lang="cs-CZ" dirty="0"/>
              <a:t>Profesní komory</a:t>
            </a:r>
          </a:p>
          <a:p>
            <a:pPr>
              <a:buFontTx/>
              <a:buChar char="-"/>
            </a:pPr>
            <a:r>
              <a:rPr lang="cs-CZ" dirty="0"/>
              <a:t>Česká školní inspekce, Inspektoráty práce</a:t>
            </a:r>
          </a:p>
          <a:p>
            <a:pPr>
              <a:buFontTx/>
              <a:buChar char="-"/>
            </a:pPr>
            <a:r>
              <a:rPr lang="cs-CZ" dirty="0"/>
              <a:t>Finanční kontrola</a:t>
            </a:r>
          </a:p>
          <a:p>
            <a:pPr>
              <a:buFontTx/>
              <a:buChar char="-"/>
            </a:pPr>
            <a:r>
              <a:rPr lang="cs-CZ" dirty="0"/>
              <a:t>NKÚ</a:t>
            </a:r>
          </a:p>
          <a:p>
            <a:pPr marL="514350" indent="-514350" algn="just">
              <a:buNone/>
            </a:pPr>
            <a:endParaRPr lang="cs-CZ" dirty="0"/>
          </a:p>
          <a:p>
            <a:pPr marL="514350" indent="-514350" algn="just">
              <a:buAutoNum type="arabicPeriod"/>
            </a:pPr>
            <a:endParaRPr lang="cs-CZ" dirty="0"/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/>
              <a:t>Správní právo – Kontrola veřejné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cs-CZ" b="1" dirty="0"/>
              <a:t>Kontrola veřejné správy veřejnou správou, soudy a orgány moci zákonodárné</a:t>
            </a:r>
          </a:p>
          <a:p>
            <a:pPr marL="514350" indent="-514350" algn="just">
              <a:buNone/>
            </a:pPr>
            <a:r>
              <a:rPr lang="cs-CZ" dirty="0"/>
              <a:t>Základní roviny kontroly veřejné správy: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Ústavní soud</a:t>
            </a:r>
          </a:p>
          <a:p>
            <a:pPr marL="514350" indent="-514350" algn="just">
              <a:buAutoNum type="alphaLcParenR"/>
            </a:pPr>
            <a:endParaRPr lang="cs-CZ" b="1" dirty="0"/>
          </a:p>
          <a:p>
            <a:pPr marL="514350" indent="-514350" algn="just">
              <a:buAutoNum type="alphaLcParenR"/>
            </a:pPr>
            <a:r>
              <a:rPr lang="cs-CZ" b="1" dirty="0"/>
              <a:t>Parlamentní kontrola – Petice a stížnosti, Veřejný ochránce práv</a:t>
            </a:r>
          </a:p>
          <a:p>
            <a:pPr marL="514350" indent="-514350" algn="just">
              <a:buAutoNum type="alphaLcParenR"/>
            </a:pPr>
            <a:endParaRPr lang="cs-CZ" b="1" dirty="0"/>
          </a:p>
          <a:p>
            <a:pPr marL="514350" indent="-514350" algn="just">
              <a:buAutoNum type="alphaLcParenR"/>
            </a:pPr>
            <a:r>
              <a:rPr lang="cs-CZ" b="1" dirty="0"/>
              <a:t>Soudní kontrola, Nejvyšší kontrolní úřad, Státní zastupitelství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/>
              <a:t>Správní právo </a:t>
            </a:r>
            <a:r>
              <a:rPr lang="cs-CZ" sz="2000" b="1" dirty="0"/>
              <a:t>– Kontrola veřejné správy - Ústavní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3600" dirty="0"/>
              <a:t>Ústavní soud = specializovaný soudní orgán ochrany ústavnosti (čl.83 Ústavy)</a:t>
            </a:r>
          </a:p>
          <a:p>
            <a:pPr algn="just">
              <a:buNone/>
            </a:pPr>
            <a:endParaRPr lang="cs-CZ" sz="3600" dirty="0"/>
          </a:p>
          <a:p>
            <a:pPr algn="just">
              <a:buNone/>
            </a:pPr>
            <a:r>
              <a:rPr lang="cs-CZ" sz="3600" dirty="0"/>
              <a:t>Pravomoc zrušit akt výkonné moci (normativní - nařízení, statutární předpisy) i individuální povahy</a:t>
            </a:r>
          </a:p>
          <a:p>
            <a:pPr algn="just">
              <a:buNone/>
            </a:pPr>
            <a:endParaRPr lang="cs-CZ" sz="3600" dirty="0"/>
          </a:p>
          <a:p>
            <a:pPr algn="just">
              <a:buNone/>
            </a:pPr>
            <a:r>
              <a:rPr lang="cs-CZ" sz="3600" dirty="0"/>
              <a:t>Obecná pravomoc ÚS: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cs-CZ" sz="3600" dirty="0"/>
              <a:t>Kontrola ústavnosti a zákonnosti právních předpisů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cs-CZ" sz="3600" dirty="0"/>
              <a:t>Incidentní kontrola ústavnosti  - tj. hlavně ústavní stížnosti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cs-CZ" sz="3600" dirty="0"/>
              <a:t>Rozhodování v komunálních záležitostech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cs-CZ" sz="3600" dirty="0"/>
              <a:t>Posuzování zákonnosti rozhodnutí týkající se činnosti politických stran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cs-CZ" sz="3600" dirty="0"/>
              <a:t>Rozhodování sporů o rozsah kompetencí orgánů státu a územní samosprávy</a:t>
            </a:r>
          </a:p>
          <a:p>
            <a:pPr>
              <a:buNone/>
            </a:pPr>
            <a:endParaRPr lang="cs-CZ" sz="29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400" b="1" dirty="0"/>
              <a:t>Správní právo </a:t>
            </a:r>
            <a:r>
              <a:rPr lang="cs-CZ" sz="2000" b="1" dirty="0"/>
              <a:t>– Kontrola veřejné správy - Ústavní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Ad 1) Kontrola ústavnosti a zákonnosti právních předpisů</a:t>
            </a:r>
          </a:p>
          <a:p>
            <a:pPr algn="just">
              <a:buNone/>
            </a:pPr>
            <a:r>
              <a:rPr lang="cs-CZ" dirty="0"/>
              <a:t>Zrušení zákonů pro rozpor s ústavním pořádkem a zrušení jiných právních předpisů pro rozpor s ústavním pořádkem nebo zákonem</a:t>
            </a:r>
          </a:p>
          <a:p>
            <a:pPr algn="just">
              <a:buNone/>
            </a:pPr>
            <a:r>
              <a:rPr lang="cs-CZ" dirty="0"/>
              <a:t>Návrh na zrušení jiného právního předpisu podává:</a:t>
            </a:r>
          </a:p>
          <a:p>
            <a:pPr marL="514350" indent="-514350" algn="just">
              <a:buAutoNum type="arabicPeriod"/>
            </a:pPr>
            <a:r>
              <a:rPr lang="cs-CZ" dirty="0"/>
              <a:t>Vláda</a:t>
            </a:r>
          </a:p>
          <a:p>
            <a:pPr marL="514350" indent="-514350" algn="just">
              <a:buAutoNum type="arabicPeriod"/>
            </a:pPr>
            <a:r>
              <a:rPr lang="cs-CZ" dirty="0"/>
              <a:t>Skupina min 25 poslanců nebo min 10 senátorů</a:t>
            </a:r>
          </a:p>
          <a:p>
            <a:pPr marL="514350" indent="-514350" algn="just">
              <a:buAutoNum type="arabicPeriod"/>
            </a:pPr>
            <a:r>
              <a:rPr lang="cs-CZ" dirty="0"/>
              <a:t>Senát ÚS v řízení o ústavní stížnosti</a:t>
            </a:r>
          </a:p>
          <a:p>
            <a:pPr marL="514350" indent="-514350" algn="just">
              <a:buAutoNum type="arabicPeriod"/>
            </a:pPr>
            <a:r>
              <a:rPr lang="cs-CZ" dirty="0"/>
              <a:t>Ten kdo podal ústavní stížnost</a:t>
            </a:r>
          </a:p>
          <a:p>
            <a:pPr marL="514350" indent="-514350" algn="just">
              <a:buAutoNum type="arabicPeriod"/>
            </a:pPr>
            <a:r>
              <a:rPr lang="cs-CZ" dirty="0"/>
              <a:t>Zastupitelstvo kraje</a:t>
            </a:r>
          </a:p>
          <a:p>
            <a:pPr marL="514350" indent="-514350" algn="just">
              <a:buAutoNum type="arabicPeriod"/>
            </a:pPr>
            <a:r>
              <a:rPr lang="cs-CZ" dirty="0"/>
              <a:t>Veřejný ochránce práv – jemu se zasílá i každý návrh</a:t>
            </a:r>
          </a:p>
          <a:p>
            <a:pPr marL="514350" indent="-514350" algn="just">
              <a:buAutoNum type="arabicPeriod"/>
            </a:pPr>
            <a:r>
              <a:rPr lang="cs-CZ" dirty="0"/>
              <a:t>MV v případě obecně závazné vyhlášky územní samosprávy</a:t>
            </a:r>
          </a:p>
          <a:p>
            <a:pPr marL="514350" indent="-514350" algn="just">
              <a:buAutoNum type="arabicPeriod"/>
            </a:pPr>
            <a:r>
              <a:rPr lang="cs-CZ" dirty="0"/>
              <a:t>Věcně příslušné ministerstvo nebo jiný ústřední správní úřad v případě nařízení kraje nebo hl. města Prahy</a:t>
            </a:r>
          </a:p>
          <a:p>
            <a:pPr marL="514350" indent="-514350" algn="just">
              <a:buAutoNum type="arabicPeriod"/>
            </a:pPr>
            <a:r>
              <a:rPr lang="cs-CZ" dirty="0"/>
              <a:t>Ředitel krajského úřadu v případě návrhu na zrušení nařízení obce</a:t>
            </a:r>
          </a:p>
          <a:p>
            <a:pPr marL="514350" indent="-514350" algn="just">
              <a:buAutoNum type="arabicPeriod"/>
            </a:pPr>
            <a:r>
              <a:rPr lang="cs-CZ" dirty="0"/>
              <a:t>Zastupitelstvo obce v případě právního předpisu kraje do jehož obvodu náleží</a:t>
            </a:r>
          </a:p>
          <a:p>
            <a:pPr marL="514350" indent="-514350" algn="just">
              <a:buAutoNum type="arabicPeriod"/>
            </a:pPr>
            <a:r>
              <a:rPr lang="cs-CZ" dirty="0"/>
              <a:t>Plénum ÚS v souvislosti s ústavní stížností – pozor o návrhu na zrušení právního předpisu rozhoduje vždy rovněž plénum ÚS</a:t>
            </a:r>
          </a:p>
          <a:p>
            <a:pPr marL="514350" indent="-514350" algn="just">
              <a:buAutoNum type="arabicPeriod"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/>
              <a:t>Správní právo </a:t>
            </a:r>
            <a:r>
              <a:rPr lang="cs-CZ" sz="2000" b="1" dirty="0"/>
              <a:t>– Kontrola veřejné správy - Ústavní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cs-CZ" sz="2800" b="1" dirty="0"/>
              <a:t>Ad 2) Incidentní kontrola ústavnosti  - ústavní stížnosti proti jednání veřejné správy – tzv. obecné ústavní stížnosti</a:t>
            </a:r>
          </a:p>
          <a:p>
            <a:pPr marL="514350" indent="-514350" algn="just"/>
            <a:r>
              <a:rPr lang="cs-CZ" sz="2800" dirty="0"/>
              <a:t>Proti rozhodnutí a jinému zásahu v.s.</a:t>
            </a:r>
          </a:p>
          <a:p>
            <a:pPr marL="514350" indent="-514350" algn="just"/>
            <a:r>
              <a:rPr lang="cs-CZ" sz="2800" dirty="0"/>
              <a:t>Lhůta dva měsíce od doručení rozhodnutí o posledním procesním prostředku u zásahu ode dne kdy se stěžovatel o něm dozvěděl, nejpozději do jednoho roku</a:t>
            </a:r>
          </a:p>
          <a:p>
            <a:pPr marL="514350" indent="-514350" algn="just"/>
            <a:r>
              <a:rPr lang="cs-CZ" sz="2800" dirty="0"/>
              <a:t>Povinnost vyčerpat procesní prostředky ochrany práva – ústavní stížnost není opravným prostředkem</a:t>
            </a:r>
          </a:p>
          <a:p>
            <a:pPr marL="514350" indent="-514350" algn="just"/>
            <a:r>
              <a:rPr lang="cs-CZ" sz="2800" dirty="0"/>
              <a:t>Obligatorní právní zastoupení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Správní právo </a:t>
            </a:r>
            <a:r>
              <a:rPr lang="cs-CZ" sz="2400" b="1" dirty="0"/>
              <a:t>– Kontrola veřejné správy - Ústavní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904656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cs-CZ" sz="2400" b="1" dirty="0"/>
              <a:t>Ad 3) Rozhodování v komunálních záležitostech</a:t>
            </a:r>
          </a:p>
          <a:p>
            <a:pPr marL="457200" indent="-457200" algn="just">
              <a:buNone/>
            </a:pPr>
            <a:r>
              <a:rPr lang="cs-CZ" sz="2400" b="1" dirty="0"/>
              <a:t>Tzv. komunální stížnosti – </a:t>
            </a:r>
            <a:r>
              <a:rPr lang="cs-CZ" sz="2400" dirty="0"/>
              <a:t>územní samospráva si stěžuje na nezákonný zásah státu do samostatné působnosti, proti zásahu i proti rozhodnutí</a:t>
            </a:r>
          </a:p>
          <a:p>
            <a:pPr marL="457200" indent="-457200" algn="just">
              <a:buNone/>
            </a:pPr>
            <a:endParaRPr lang="cs-CZ" sz="2400" dirty="0"/>
          </a:p>
          <a:p>
            <a:pPr marL="457200" indent="-457200" algn="just">
              <a:buNone/>
            </a:pPr>
            <a:r>
              <a:rPr lang="cs-CZ" sz="2400" b="1" dirty="0"/>
              <a:t>Aktivní legitimace </a:t>
            </a:r>
            <a:r>
              <a:rPr lang="cs-CZ" sz="2400" dirty="0"/>
              <a:t>– zastupitelstvo obce nebo kraje</a:t>
            </a:r>
          </a:p>
          <a:p>
            <a:pPr marL="457200" indent="-457200" algn="just">
              <a:buNone/>
            </a:pPr>
            <a:endParaRPr lang="cs-CZ" sz="2400" dirty="0"/>
          </a:p>
          <a:p>
            <a:pPr marL="457200" indent="-457200" algn="just">
              <a:buNone/>
            </a:pPr>
            <a:r>
              <a:rPr lang="cs-CZ" sz="2400" dirty="0"/>
              <a:t>Lhůta dva měsíce od doručení rozhodnutí o posledním procesním prostředku u zásahu ode dne kdy se stěžovatel o něm dozvěděl, nejpozději do jednoho roku</a:t>
            </a:r>
          </a:p>
          <a:p>
            <a:pPr marL="457200" indent="-457200" algn="just">
              <a:buNone/>
            </a:pPr>
            <a:endParaRPr lang="cs-CZ" sz="2400" dirty="0"/>
          </a:p>
          <a:p>
            <a:pPr marL="457200" indent="-457200" algn="just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 b="1" dirty="0"/>
              <a:t>Správní právo – Kontrola veřejné správy - Ústavní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90465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b="1" dirty="0"/>
              <a:t>Ad 4) Posuzování zákonnosti rozhodnutí týkající se činnosti politických stran</a:t>
            </a:r>
          </a:p>
          <a:p>
            <a:pPr marL="457200" indent="-457200">
              <a:buNone/>
            </a:pPr>
            <a:endParaRPr lang="cs-CZ" sz="2400" dirty="0"/>
          </a:p>
          <a:p>
            <a:pPr marL="457200" indent="-457200">
              <a:buNone/>
            </a:pPr>
            <a:r>
              <a:rPr lang="cs-CZ" sz="2400" dirty="0"/>
              <a:t>Návrh podává politická strana, jen proti rozhodnutí, rozpor s ústavními zákony a zákony</a:t>
            </a:r>
          </a:p>
          <a:p>
            <a:pPr marL="457200" indent="-457200">
              <a:buNone/>
            </a:pPr>
            <a:endParaRPr lang="cs-CZ" sz="2400" dirty="0"/>
          </a:p>
          <a:p>
            <a:pPr marL="457200" indent="-457200">
              <a:buNone/>
            </a:pPr>
            <a:r>
              <a:rPr lang="cs-CZ" sz="2400" dirty="0"/>
              <a:t>Lhůta je jen 30 dnů</a:t>
            </a:r>
          </a:p>
          <a:p>
            <a:pPr marL="457200" indent="-457200">
              <a:buNone/>
            </a:pPr>
            <a:endParaRPr lang="cs-CZ" sz="2400" dirty="0"/>
          </a:p>
          <a:p>
            <a:pPr marL="457200" indent="-457200">
              <a:buNone/>
            </a:pPr>
            <a:r>
              <a:rPr lang="cs-CZ" sz="2400" dirty="0"/>
              <a:t>Obvykle předchází rozhodnutí Nejvyššího správního soudu (</a:t>
            </a:r>
            <a:r>
              <a:rPr lang="cs-CZ" sz="2400" dirty="0" err="1"/>
              <a:t>jednoinstanční</a:t>
            </a:r>
            <a:r>
              <a:rPr lang="cs-CZ" sz="2400" dirty="0"/>
              <a:t>, na návrh vlády)</a:t>
            </a:r>
          </a:p>
          <a:p>
            <a:pPr marL="457200" indent="-457200">
              <a:buNone/>
            </a:pPr>
            <a:endParaRPr lang="cs-CZ" sz="2400" dirty="0"/>
          </a:p>
          <a:p>
            <a:pPr marL="457200" indent="-457200">
              <a:buNone/>
            </a:pPr>
            <a:r>
              <a:rPr lang="cs-CZ" sz="2400" dirty="0"/>
              <a:t>Rozhoduje plénum ÚS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1296</Words>
  <Application>Microsoft Office PowerPoint</Application>
  <PresentationFormat>Předvádění na obrazovce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sady Office</vt:lpstr>
      <vt:lpstr>Správní právo</vt:lpstr>
      <vt:lpstr>Správní právo  – Kontrola veřejné správy</vt:lpstr>
      <vt:lpstr>Správní právo  – Kontrola veřejné správy</vt:lpstr>
      <vt:lpstr>Správní právo – Kontrola veřejné správy</vt:lpstr>
      <vt:lpstr>Správní právo – Kontrola veřejné správy - Ústavní soud</vt:lpstr>
      <vt:lpstr>Správní právo – Kontrola veřejné správy - Ústavní soud</vt:lpstr>
      <vt:lpstr>Správní právo – Kontrola veřejné správy - Ústavní soud</vt:lpstr>
      <vt:lpstr>Správní právo – Kontrola veřejné správy - Ústavní soud</vt:lpstr>
      <vt:lpstr>Správní právo – Kontrola veřejné správy - Ústavní soud</vt:lpstr>
      <vt:lpstr>Základy správního práva I – Kontrola veřejné správy - Ústavní soud</vt:lpstr>
      <vt:lpstr>Základy správního práva I – Kontrola veřejné správy - Parlamentní kontrola – Petice a stížnosti, Veřejný ochránce práv </vt:lpstr>
      <vt:lpstr>Základy správního práva I – Kontrola veřejné správy - Parlamentní kontrola – Petice a stížnosti, Veřejný ochránce práv</vt:lpstr>
      <vt:lpstr>Základy správního práva I – Kontrola veřejné správy - Parlamentní kontrola – Petice a stížnosti, Veřejný ochránce práv</vt:lpstr>
      <vt:lpstr>Základy správního práva I – Kontrola veřejné správy – Soudní kontrola, Nejvyšší kontrolní úřad, státní zastupitelství </vt:lpstr>
      <vt:lpstr>Základy správního práva I – Kontrola veřejné správy – Soudní kontrola, Nejvyšší kontrolní úřad, státní zastupitelství </vt:lpstr>
      <vt:lpstr>Základy správního práva I – Kontrola veřejné správy – Soudní kontrola, Nejvyšší kontrolní úřad, státní zastupitelství</vt:lpstr>
      <vt:lpstr>Základy správního práva I – Kontrola veřejné správy – Soudní kontrola, Nejvyšší kontrolní úřad, státní zastupitelství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428</cp:revision>
  <dcterms:created xsi:type="dcterms:W3CDTF">2015-10-04T18:04:49Z</dcterms:created>
  <dcterms:modified xsi:type="dcterms:W3CDTF">2020-12-18T18:44:30Z</dcterms:modified>
</cp:coreProperties>
</file>