
<file path=[Content_Types].xml><?xml version="1.0" encoding="utf-8"?>
<Types xmlns="http://schemas.openxmlformats.org/package/2006/content-types">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2.wav" ContentType="audio/x-wav"/>
  <Override PartName="/ppt/media/audio3.wav" ContentType="audio/x-wav"/>
  <Override PartName="/ppt/media/audio4.wav" ContentType="audio/x-wav"/>
  <Override PartName="/ppt/media/audio5.wav" ContentType="audio/x-wav"/>
  <Override PartName="/ppt/media/audio6.wav" ContentType="audio/x-wav"/>
  <Override PartName="/ppt/media/audio7.wav" ContentType="audio/x-wav"/>
  <Override PartName="/ppt/media/audio8.wav" ContentType="audio/x-wav"/>
  <Override PartName="/ppt/media/audio9.wav" ContentType="audio/x-wav"/>
  <Override PartName="/ppt/media/audio10.wav" ContentType="audio/x-wav"/>
  <Override PartName="/ppt/media/audio11.wav" ContentType="audio/x-wav"/>
  <Override PartName="/ppt/media/audio12.wav" ContentType="audio/x-wav"/>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1"/>
  </p:sldMasterIdLst>
  <p:notesMasterIdLst>
    <p:notesMasterId r:id="rId18"/>
  </p:notesMasterIdLst>
  <p:sldIdLst>
    <p:sldId id="256" r:id="rId2"/>
    <p:sldId id="260" r:id="rId3"/>
    <p:sldId id="270" r:id="rId4"/>
    <p:sldId id="273" r:id="rId5"/>
    <p:sldId id="279" r:id="rId6"/>
    <p:sldId id="280" r:id="rId7"/>
    <p:sldId id="281" r:id="rId8"/>
    <p:sldId id="282" r:id="rId9"/>
    <p:sldId id="283" r:id="rId10"/>
    <p:sldId id="284" r:id="rId11"/>
    <p:sldId id="285" r:id="rId12"/>
    <p:sldId id="289" r:id="rId13"/>
    <p:sldId id="286" r:id="rId14"/>
    <p:sldId id="287" r:id="rId15"/>
    <p:sldId id="288" r:id="rId16"/>
    <p:sldId id="272" r:id="rId17"/>
  </p:sldIdLst>
  <p:sldSz cx="9144000" cy="6858000" type="screen4x3"/>
  <p:notesSz cx="6858000" cy="9144000"/>
  <p:custDataLst>
    <p:tags r:id="rId19"/>
  </p:custDataLst>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vaio" initials="v"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183" autoAdjust="0"/>
    <p:restoredTop sz="94400" autoAdjust="0"/>
  </p:normalViewPr>
  <p:slideViewPr>
    <p:cSldViewPr>
      <p:cViewPr varScale="1">
        <p:scale>
          <a:sx n="159" d="100"/>
          <a:sy n="159" d="100"/>
        </p:scale>
        <p:origin x="2346" y="1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5" d="100"/>
          <a:sy n="85" d="100"/>
        </p:scale>
        <p:origin x="-378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468C38-A214-4E80-B1E3-D2FE07F8DD81}" type="datetimeFigureOut">
              <a:rPr lang="cs-CZ" smtClean="0"/>
              <a:t>14.05.2021</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40B50C-4808-4AAD-8732-12ADE8A5B27F}" type="slidenum">
              <a:rPr lang="cs-CZ" smtClean="0"/>
              <a:t>‹#›</a:t>
            </a:fld>
            <a:endParaRPr lang="cs-CZ"/>
          </a:p>
        </p:txBody>
      </p:sp>
    </p:spTree>
    <p:extLst>
      <p:ext uri="{BB962C8B-B14F-4D97-AF65-F5344CB8AC3E}">
        <p14:creationId xmlns:p14="http://schemas.microsoft.com/office/powerpoint/2010/main" val="3801380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Ztlumené efekty: 2,3,4</a:t>
            </a:r>
          </a:p>
          <a:p>
            <a:r>
              <a:rPr lang="cs-CZ" dirty="0"/>
              <a:t>Odstranit srážku kamionu: snímek 8, 1:33 – 1:45</a:t>
            </a:r>
          </a:p>
          <a:p>
            <a:endParaRPr lang="cs-CZ" dirty="0"/>
          </a:p>
        </p:txBody>
      </p:sp>
      <p:sp>
        <p:nvSpPr>
          <p:cNvPr id="4" name="Zástupný symbol pro číslo snímku 3"/>
          <p:cNvSpPr>
            <a:spLocks noGrp="1"/>
          </p:cNvSpPr>
          <p:nvPr>
            <p:ph type="sldNum" sz="quarter" idx="10"/>
          </p:nvPr>
        </p:nvSpPr>
        <p:spPr/>
        <p:txBody>
          <a:bodyPr/>
          <a:lstStyle/>
          <a:p>
            <a:fld id="{8C40B50C-4808-4AAD-8732-12ADE8A5B27F}" type="slidenum">
              <a:rPr lang="cs-CZ" smtClean="0"/>
              <a:t>1</a:t>
            </a:fld>
            <a:endParaRPr lang="cs-CZ"/>
          </a:p>
        </p:txBody>
      </p:sp>
    </p:spTree>
    <p:extLst>
      <p:ext uri="{BB962C8B-B14F-4D97-AF65-F5344CB8AC3E}">
        <p14:creationId xmlns:p14="http://schemas.microsoft.com/office/powerpoint/2010/main" val="37587574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fld id="{8C40B50C-4808-4AAD-8732-12ADE8A5B27F}" type="slidenum">
              <a:rPr lang="cs-CZ" smtClean="0"/>
              <a:t>16</a:t>
            </a:fld>
            <a:endParaRPr lang="cs-CZ"/>
          </a:p>
        </p:txBody>
      </p:sp>
    </p:spTree>
    <p:extLst>
      <p:ext uri="{BB962C8B-B14F-4D97-AF65-F5344CB8AC3E}">
        <p14:creationId xmlns:p14="http://schemas.microsoft.com/office/powerpoint/2010/main" val="24909646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endParaRPr lang="en-US" dirty="0"/>
          </a:p>
        </p:txBody>
      </p:sp>
      <p:sp>
        <p:nvSpPr>
          <p:cNvPr id="4" name="Date Placeholder 3"/>
          <p:cNvSpPr>
            <a:spLocks noGrp="1"/>
          </p:cNvSpPr>
          <p:nvPr>
            <p:ph type="dt" sz="half" idx="10"/>
          </p:nvPr>
        </p:nvSpPr>
        <p:spPr/>
        <p:txBody>
          <a:bodyPr/>
          <a:lstStyle/>
          <a:p>
            <a:fld id="{3B36B824-5E93-4F37-9F9C-7C4FB11BB412}" type="datetime1">
              <a:rPr lang="cs-CZ" smtClean="0"/>
              <a:t>14.05.2021</a:t>
            </a:fld>
            <a:endParaRPr lang="cs-CZ"/>
          </a:p>
        </p:txBody>
      </p:sp>
      <p:sp>
        <p:nvSpPr>
          <p:cNvPr id="5" name="Footer Placeholder 4"/>
          <p:cNvSpPr>
            <a:spLocks noGrp="1"/>
          </p:cNvSpPr>
          <p:nvPr>
            <p:ph type="ftr" sz="quarter" idx="11"/>
          </p:nvPr>
        </p:nvSpPr>
        <p:spPr/>
        <p:txBody>
          <a:bodyPr/>
          <a:lstStyle/>
          <a:p>
            <a:r>
              <a:rPr lang="cs-CZ" dirty="0"/>
              <a:t>Obligace - </a:t>
            </a:r>
            <a:r>
              <a:rPr lang="cs-CZ" dirty="0" err="1"/>
              <a:t>kkůlkůlkZáklady</a:t>
            </a:r>
            <a:r>
              <a:rPr lang="cs-CZ" dirty="0"/>
              <a:t> oceňování</a:t>
            </a:r>
          </a:p>
        </p:txBody>
      </p:sp>
      <p:sp>
        <p:nvSpPr>
          <p:cNvPr id="6" name="Slide Number Placeholder 5"/>
          <p:cNvSpPr>
            <a:spLocks noGrp="1"/>
          </p:cNvSpPr>
          <p:nvPr>
            <p:ph type="sldNum" sz="quarter" idx="12"/>
          </p:nvPr>
        </p:nvSpPr>
        <p:spPr/>
        <p:txBody>
          <a:bodyPr/>
          <a:lstStyle/>
          <a:p>
            <a:fld id="{DFE5482F-2F05-49C5-9E15-73F945A41231}" type="slidenum">
              <a:rPr lang="cs-CZ" smtClean="0"/>
              <a:t>‹#›</a:t>
            </a:fld>
            <a:endParaRPr lang="cs-CZ"/>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cs-CZ"/>
              <a:t>Kliknutím lze upravit styl.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GB" noProof="0" dirty="0"/>
              <a:t>Bonds – Analysis of the yield curve</a:t>
            </a:r>
          </a:p>
        </p:txBody>
      </p:sp>
      <p:sp>
        <p:nvSpPr>
          <p:cNvPr id="6" name="Slide Number Placeholder 5"/>
          <p:cNvSpPr>
            <a:spLocks noGrp="1"/>
          </p:cNvSpPr>
          <p:nvPr>
            <p:ph type="sldNum" sz="quarter" idx="12"/>
          </p:nvPr>
        </p:nvSpPr>
        <p:spPr>
          <a:xfrm>
            <a:off x="7308304" y="6172200"/>
            <a:ext cx="1828800" cy="365125"/>
          </a:xfrm>
        </p:spPr>
        <p:txBody>
          <a:bodyPr/>
          <a:lstStyle>
            <a:lvl1pPr>
              <a:defRPr sz="1200" b="1"/>
            </a:lvl1pPr>
          </a:lstStyle>
          <a:p>
            <a:fld id="{DFE5482F-2F05-49C5-9E15-73F945A41231}" type="slidenum">
              <a:rPr lang="cs-CZ" smtClean="0"/>
              <a:pPr/>
              <a:t>‹#›</a:t>
            </a:fld>
            <a:endParaRPr lang="cs-CZ" dirty="0"/>
          </a:p>
        </p:txBody>
      </p:sp>
      <p:sp>
        <p:nvSpPr>
          <p:cNvPr id="8" name="Title 7"/>
          <p:cNvSpPr>
            <a:spLocks noGrp="1"/>
          </p:cNvSpPr>
          <p:nvPr>
            <p:ph type="title" hasCustomPrompt="1"/>
          </p:nvPr>
        </p:nvSpPr>
        <p:spPr>
          <a:xfrm>
            <a:off x="251520" y="210314"/>
            <a:ext cx="6512511" cy="648072"/>
          </a:xfrm>
        </p:spPr>
        <p:txBody>
          <a:bodyPr/>
          <a:lstStyle>
            <a:lvl1pPr marL="0" indent="0" algn="l">
              <a:buFontTx/>
              <a:buNone/>
              <a:defRPr sz="2800"/>
            </a:lvl1pPr>
          </a:lstStyle>
          <a:p>
            <a:r>
              <a:rPr lang="cs-CZ" dirty="0" err="1"/>
              <a:t>vostní</a:t>
            </a:r>
            <a:r>
              <a:rPr lang="cs-CZ" dirty="0"/>
              <a:t> tok </a:t>
            </a:r>
            <a:endParaRPr lang="en-US" dirty="0"/>
          </a:p>
        </p:txBody>
      </p:sp>
      <p:sp>
        <p:nvSpPr>
          <p:cNvPr id="10" name="Content Placeholder 9"/>
          <p:cNvSpPr>
            <a:spLocks noGrp="1"/>
          </p:cNvSpPr>
          <p:nvPr>
            <p:ph sz="quarter" idx="13"/>
          </p:nvPr>
        </p:nvSpPr>
        <p:spPr>
          <a:xfrm>
            <a:off x="1143000" y="2042512"/>
            <a:ext cx="6400800" cy="3474720"/>
          </a:xfrm>
        </p:spPr>
        <p:txBody>
          <a:body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cs-CZ"/>
              <a:t>Kliknutím lze upravit styl.</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Date Placeholder 3"/>
          <p:cNvSpPr>
            <a:spLocks noGrp="1"/>
          </p:cNvSpPr>
          <p:nvPr>
            <p:ph type="dt" sz="half" idx="10"/>
          </p:nvPr>
        </p:nvSpPr>
        <p:spPr/>
        <p:txBody>
          <a:bodyPr/>
          <a:lstStyle/>
          <a:p>
            <a:fld id="{993BA06A-B118-4854-A6B1-AD8434D8C8A2}" type="datetime1">
              <a:rPr lang="cs-CZ" smtClean="0"/>
              <a:t>14.05.2021</a:t>
            </a:fld>
            <a:endParaRPr lang="cs-CZ"/>
          </a:p>
        </p:txBody>
      </p:sp>
      <p:sp>
        <p:nvSpPr>
          <p:cNvPr id="5" name="Footer Placeholder 4"/>
          <p:cNvSpPr>
            <a:spLocks noGrp="1"/>
          </p:cNvSpPr>
          <p:nvPr>
            <p:ph type="ftr" sz="quarter" idx="11"/>
          </p:nvPr>
        </p:nvSpPr>
        <p:spPr/>
        <p:txBody>
          <a:bodyPr/>
          <a:lstStyle/>
          <a:p>
            <a:r>
              <a:rPr lang="cs-CZ"/>
              <a:t>Obligace - Základy oceňování</a:t>
            </a:r>
          </a:p>
        </p:txBody>
      </p:sp>
      <p:sp>
        <p:nvSpPr>
          <p:cNvPr id="6" name="Slide Number Placeholder 5"/>
          <p:cNvSpPr>
            <a:spLocks noGrp="1"/>
          </p:cNvSpPr>
          <p:nvPr>
            <p:ph type="sldNum" sz="quarter" idx="12"/>
          </p:nvPr>
        </p:nvSpPr>
        <p:spPr/>
        <p:txBody>
          <a:bodyPr/>
          <a:lstStyle/>
          <a:p>
            <a:fld id="{DFE5482F-2F05-49C5-9E15-73F945A41231}" type="slidenum">
              <a:rPr lang="cs-CZ" smtClean="0"/>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5A5C4245-3440-4804-8040-B2F6C9563C64}" type="datetime1">
              <a:rPr lang="cs-CZ" smtClean="0"/>
              <a:t>14.05.2021</a:t>
            </a:fld>
            <a:endParaRPr lang="cs-CZ"/>
          </a:p>
        </p:txBody>
      </p:sp>
      <p:sp>
        <p:nvSpPr>
          <p:cNvPr id="4" name="Footer Placeholder 3"/>
          <p:cNvSpPr>
            <a:spLocks noGrp="1"/>
          </p:cNvSpPr>
          <p:nvPr>
            <p:ph type="ftr" sz="quarter" idx="11"/>
          </p:nvPr>
        </p:nvSpPr>
        <p:spPr/>
        <p:txBody>
          <a:bodyPr/>
          <a:lstStyle/>
          <a:p>
            <a:r>
              <a:rPr lang="cs-CZ"/>
              <a:t>Obligace - Základy oceňování</a:t>
            </a:r>
          </a:p>
        </p:txBody>
      </p:sp>
      <p:sp>
        <p:nvSpPr>
          <p:cNvPr id="5" name="Slide Number Placeholder 4"/>
          <p:cNvSpPr>
            <a:spLocks noGrp="1"/>
          </p:cNvSpPr>
          <p:nvPr>
            <p:ph type="sldNum" sz="quarter" idx="12"/>
          </p:nvPr>
        </p:nvSpPr>
        <p:spPr/>
        <p:txBody>
          <a:bodyPr/>
          <a:lstStyle/>
          <a:p>
            <a:fld id="{DFE5482F-2F05-49C5-9E15-73F945A41231}" type="slidenum">
              <a:rPr lang="cs-CZ" smtClean="0"/>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4E6B96-06F8-4545-9182-889597D673BE}" type="datetime1">
              <a:rPr lang="cs-CZ" smtClean="0"/>
              <a:t>14.05.2021</a:t>
            </a:fld>
            <a:endParaRPr lang="cs-CZ"/>
          </a:p>
        </p:txBody>
      </p:sp>
      <p:sp>
        <p:nvSpPr>
          <p:cNvPr id="3" name="Footer Placeholder 2"/>
          <p:cNvSpPr>
            <a:spLocks noGrp="1"/>
          </p:cNvSpPr>
          <p:nvPr>
            <p:ph type="ftr" sz="quarter" idx="11"/>
          </p:nvPr>
        </p:nvSpPr>
        <p:spPr/>
        <p:txBody>
          <a:bodyPr/>
          <a:lstStyle/>
          <a:p>
            <a:r>
              <a:rPr lang="cs-CZ"/>
              <a:t>Obligace - Základy oceňování</a:t>
            </a:r>
          </a:p>
        </p:txBody>
      </p:sp>
      <p:sp>
        <p:nvSpPr>
          <p:cNvPr id="4" name="Slide Number Placeholder 3"/>
          <p:cNvSpPr>
            <a:spLocks noGrp="1"/>
          </p:cNvSpPr>
          <p:nvPr>
            <p:ph type="sldNum" sz="quarter" idx="12"/>
          </p:nvPr>
        </p:nvSpPr>
        <p:spPr/>
        <p:txBody>
          <a:bodyPr/>
          <a:lstStyle/>
          <a:p>
            <a:fld id="{DFE5482F-2F05-49C5-9E15-73F945A41231}" type="slidenum">
              <a:rPr lang="cs-CZ" smtClean="0"/>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cs-CZ"/>
              <a:t>Kliknutím lze upravit styl.</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7E50EDE7-1677-48D5-AEC1-00727E1AD5C8}" type="datetime1">
              <a:rPr lang="cs-CZ" smtClean="0"/>
              <a:t>14.05.2021</a:t>
            </a:fld>
            <a:endParaRPr lang="cs-CZ"/>
          </a:p>
        </p:txBody>
      </p:sp>
      <p:sp>
        <p:nvSpPr>
          <p:cNvPr id="6" name="Footer Placeholder 5"/>
          <p:cNvSpPr>
            <a:spLocks noGrp="1"/>
          </p:cNvSpPr>
          <p:nvPr>
            <p:ph type="ftr" sz="quarter" idx="11"/>
          </p:nvPr>
        </p:nvSpPr>
        <p:spPr/>
        <p:txBody>
          <a:bodyPr/>
          <a:lstStyle/>
          <a:p>
            <a:r>
              <a:rPr lang="cs-CZ"/>
              <a:t>Obligace - Základy oceňování</a:t>
            </a:r>
          </a:p>
        </p:txBody>
      </p:sp>
      <p:sp>
        <p:nvSpPr>
          <p:cNvPr id="7" name="Slide Number Placeholder 6"/>
          <p:cNvSpPr>
            <a:spLocks noGrp="1"/>
          </p:cNvSpPr>
          <p:nvPr>
            <p:ph type="sldNum" sz="quarter" idx="12"/>
          </p:nvPr>
        </p:nvSpPr>
        <p:spPr/>
        <p:txBody>
          <a:bodyPr/>
          <a:lstStyle/>
          <a:p>
            <a:fld id="{DFE5482F-2F05-49C5-9E15-73F945A41231}" type="slidenum">
              <a:rPr lang="cs-CZ" smtClean="0"/>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Date Placeholder 4"/>
          <p:cNvSpPr>
            <a:spLocks noGrp="1"/>
          </p:cNvSpPr>
          <p:nvPr>
            <p:ph type="dt" sz="half" idx="10"/>
          </p:nvPr>
        </p:nvSpPr>
        <p:spPr/>
        <p:txBody>
          <a:bodyPr/>
          <a:lstStyle/>
          <a:p>
            <a:fld id="{3154CB76-1543-48ED-85A0-8667F9791FC8}" type="datetime1">
              <a:rPr lang="cs-CZ" smtClean="0"/>
              <a:t>14.05.2021</a:t>
            </a:fld>
            <a:endParaRPr lang="cs-CZ"/>
          </a:p>
        </p:txBody>
      </p:sp>
      <p:sp>
        <p:nvSpPr>
          <p:cNvPr id="6" name="Footer Placeholder 5"/>
          <p:cNvSpPr>
            <a:spLocks noGrp="1"/>
          </p:cNvSpPr>
          <p:nvPr>
            <p:ph type="ftr" sz="quarter" idx="11"/>
          </p:nvPr>
        </p:nvSpPr>
        <p:spPr/>
        <p:txBody>
          <a:bodyPr/>
          <a:lstStyle/>
          <a:p>
            <a:r>
              <a:rPr lang="cs-CZ"/>
              <a:t>Obligace - Základy oceňování</a:t>
            </a:r>
          </a:p>
        </p:txBody>
      </p:sp>
      <p:sp>
        <p:nvSpPr>
          <p:cNvPr id="7" name="Slide Number Placeholder 6"/>
          <p:cNvSpPr>
            <a:spLocks noGrp="1"/>
          </p:cNvSpPr>
          <p:nvPr>
            <p:ph type="sldNum" sz="quarter" idx="12"/>
          </p:nvPr>
        </p:nvSpPr>
        <p:spPr/>
        <p:txBody>
          <a:bodyPr/>
          <a:lstStyle/>
          <a:p>
            <a:fld id="{DFE5482F-2F05-49C5-9E15-73F945A41231}" type="slidenum">
              <a:rPr lang="cs-CZ" smtClean="0"/>
              <a:t>‹#›</a:t>
            </a:fld>
            <a:endParaRPr lang="cs-CZ"/>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cs-CZ"/>
              <a:t>Kliknutím lze upravit styl.</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Date Placeholder 3"/>
          <p:cNvSpPr>
            <a:spLocks noGrp="1"/>
          </p:cNvSpPr>
          <p:nvPr>
            <p:ph type="dt" sz="half" idx="10"/>
          </p:nvPr>
        </p:nvSpPr>
        <p:spPr/>
        <p:txBody>
          <a:bodyPr/>
          <a:lstStyle/>
          <a:p>
            <a:fld id="{AB3BE541-6BD5-44E0-A709-E50ED9825230}" type="datetime1">
              <a:rPr lang="cs-CZ" smtClean="0"/>
              <a:t>14.05.2021</a:t>
            </a:fld>
            <a:endParaRPr lang="cs-CZ"/>
          </a:p>
        </p:txBody>
      </p:sp>
      <p:sp>
        <p:nvSpPr>
          <p:cNvPr id="5" name="Footer Placeholder 4"/>
          <p:cNvSpPr>
            <a:spLocks noGrp="1"/>
          </p:cNvSpPr>
          <p:nvPr>
            <p:ph type="ftr" sz="quarter" idx="11"/>
          </p:nvPr>
        </p:nvSpPr>
        <p:spPr/>
        <p:txBody>
          <a:bodyPr/>
          <a:lstStyle/>
          <a:p>
            <a:r>
              <a:rPr lang="cs-CZ"/>
              <a:t>Obligace - Základy oceňování</a:t>
            </a:r>
          </a:p>
        </p:txBody>
      </p:sp>
      <p:sp>
        <p:nvSpPr>
          <p:cNvPr id="6" name="Slide Number Placeholder 5"/>
          <p:cNvSpPr>
            <a:spLocks noGrp="1"/>
          </p:cNvSpPr>
          <p:nvPr>
            <p:ph type="sldNum" sz="quarter" idx="12"/>
          </p:nvPr>
        </p:nvSpPr>
        <p:spPr/>
        <p:txBody>
          <a:bodyPr/>
          <a:lstStyle/>
          <a:p>
            <a:fld id="{DFE5482F-2F05-49C5-9E15-73F945A41231}" type="slidenum">
              <a:rPr lang="cs-CZ" smtClean="0"/>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cs-CZ"/>
              <a:t>Kliknutím lze upravit styl.</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6F667B65-9542-4BD1-9D5B-317E40607F34}" type="datetime1">
              <a:rPr lang="cs-CZ" smtClean="0"/>
              <a:t>14.05.2021</a:t>
            </a:fld>
            <a:endParaRPr lang="cs-CZ"/>
          </a:p>
        </p:txBody>
      </p:sp>
      <p:sp>
        <p:nvSpPr>
          <p:cNvPr id="5" name="Footer Placeholder 4"/>
          <p:cNvSpPr>
            <a:spLocks noGrp="1"/>
          </p:cNvSpPr>
          <p:nvPr>
            <p:ph type="ftr" sz="quarter" idx="11"/>
          </p:nvPr>
        </p:nvSpPr>
        <p:spPr/>
        <p:txBody>
          <a:bodyPr/>
          <a:lstStyle/>
          <a:p>
            <a:r>
              <a:rPr lang="cs-CZ"/>
              <a:t>Obligace - Základy oceňování</a:t>
            </a:r>
          </a:p>
        </p:txBody>
      </p:sp>
      <p:sp>
        <p:nvSpPr>
          <p:cNvPr id="6" name="Slide Number Placeholder 5"/>
          <p:cNvSpPr>
            <a:spLocks noGrp="1"/>
          </p:cNvSpPr>
          <p:nvPr>
            <p:ph type="sldNum" sz="quarter" idx="12"/>
          </p:nvPr>
        </p:nvSpPr>
        <p:spPr/>
        <p:txBody>
          <a:bodyPr/>
          <a:lstStyle/>
          <a:p>
            <a:fld id="{DFE5482F-2F05-49C5-9E15-73F945A41231}" type="slidenum">
              <a:rPr lang="cs-CZ" smtClean="0"/>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u="none"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cs-CZ"/>
              <a:t>Kliknutím lze upravit styl.</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87682813-8C86-44C6-B6BD-1FCF6C787374}" type="datetime1">
              <a:rPr lang="cs-CZ" smtClean="0"/>
              <a:t>14.05.2021</a:t>
            </a:fld>
            <a:endParaRPr lang="cs-CZ"/>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r>
              <a:rPr lang="cs-CZ" dirty="0"/>
              <a:t>Obligace - Základy oceňování</a:t>
            </a:r>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DFE5482F-2F05-49C5-9E15-73F945A41231}" type="slidenum">
              <a:rPr lang="cs-CZ" smtClean="0"/>
              <a:t>‹#›</a:t>
            </a:fld>
            <a:endParaRPr lang="cs-CZ"/>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50" r:id="rId4"/>
    <p:sldLayoutId id="2147483751" r:id="rId5"/>
    <p:sldLayoutId id="2147483752" r:id="rId6"/>
    <p:sldLayoutId id="2147483753" r:id="rId7"/>
    <p:sldLayoutId id="2147483754" r:id="rId8"/>
    <p:sldLayoutId id="2147483755" r:id="rId9"/>
  </p:sldLayoutIdLst>
  <p:hf hdr="0" dt="0"/>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u="none"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3" Type="http://schemas.openxmlformats.org/officeDocument/2006/relationships/image" Target="../media/image27.png"/><Relationship Id="rId18" Type="http://schemas.openxmlformats.org/officeDocument/2006/relationships/image" Target="../media/image28.png"/><Relationship Id="rId12" Type="http://schemas.openxmlformats.org/officeDocument/2006/relationships/image" Target="../media/image26.png"/><Relationship Id="rId17" Type="http://schemas.openxmlformats.org/officeDocument/2006/relationships/image" Target="../media/image261.png"/><Relationship Id="rId16" Type="http://schemas.openxmlformats.org/officeDocument/2006/relationships/image" Target="../media/image260.png"/><Relationship Id="rId1" Type="http://schemas.openxmlformats.org/officeDocument/2006/relationships/slideLayout" Target="../slideLayouts/slideLayout2.xml"/><Relationship Id="rId15" Type="http://schemas.openxmlformats.org/officeDocument/2006/relationships/image" Target="../media/image30.png"/><Relationship Id="rId14" Type="http://schemas.openxmlformats.org/officeDocument/2006/relationships/image" Target="../media/image29.png"/></Relationships>
</file>

<file path=ppt/slides/_rels/slide11.xml.rels><?xml version="1.0" encoding="UTF-8" standalone="yes"?>
<Relationships xmlns="http://schemas.openxmlformats.org/package/2006/relationships"><Relationship Id="rId18" Type="http://schemas.openxmlformats.org/officeDocument/2006/relationships/image" Target="../media/image34.png"/><Relationship Id="rId17" Type="http://schemas.openxmlformats.org/officeDocument/2006/relationships/image" Target="../media/image33.png"/><Relationship Id="rId16" Type="http://schemas.openxmlformats.org/officeDocument/2006/relationships/image" Target="../media/image32.png"/><Relationship Id="rId1" Type="http://schemas.openxmlformats.org/officeDocument/2006/relationships/slideLayout" Target="../slideLayouts/slideLayout2.xml"/><Relationship Id="rId15" Type="http://schemas.openxmlformats.org/officeDocument/2006/relationships/image" Target="../media/image3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3" Type="http://schemas.openxmlformats.org/officeDocument/2006/relationships/image" Target="../media/image37.png"/><Relationship Id="rId12" Type="http://schemas.openxmlformats.org/officeDocument/2006/relationships/image" Target="../media/image36.png"/><Relationship Id="rId1" Type="http://schemas.openxmlformats.org/officeDocument/2006/relationships/slideLayout" Target="../slideLayouts/slideLayout2.xml"/><Relationship Id="rId11" Type="http://schemas.openxmlformats.org/officeDocument/2006/relationships/image" Target="../media/image35.png"/></Relationships>
</file>

<file path=ppt/slides/_rels/slide14.xml.rels><?xml version="1.0" encoding="UTF-8" standalone="yes"?>
<Relationships xmlns="http://schemas.openxmlformats.org/package/2006/relationships"><Relationship Id="rId18" Type="http://schemas.openxmlformats.org/officeDocument/2006/relationships/image" Target="../media/image41.png"/><Relationship Id="rId21" Type="http://schemas.openxmlformats.org/officeDocument/2006/relationships/image" Target="../media/image44.png"/><Relationship Id="rId17" Type="http://schemas.openxmlformats.org/officeDocument/2006/relationships/image" Target="../media/image40.png"/><Relationship Id="rId16" Type="http://schemas.openxmlformats.org/officeDocument/2006/relationships/image" Target="../media/image39.png"/><Relationship Id="rId20" Type="http://schemas.openxmlformats.org/officeDocument/2006/relationships/image" Target="../media/image43.png"/><Relationship Id="rId1" Type="http://schemas.openxmlformats.org/officeDocument/2006/relationships/slideLayout" Target="../slideLayouts/slideLayout2.xml"/><Relationship Id="rId15" Type="http://schemas.openxmlformats.org/officeDocument/2006/relationships/image" Target="../media/image38.png"/><Relationship Id="rId19" Type="http://schemas.openxmlformats.org/officeDocument/2006/relationships/image" Target="../media/image42.png"/></Relationships>
</file>

<file path=ppt/slides/_rels/slide15.xml.rels><?xml version="1.0" encoding="UTF-8" standalone="yes"?>
<Relationships xmlns="http://schemas.openxmlformats.org/package/2006/relationships"><Relationship Id="rId18" Type="http://schemas.openxmlformats.org/officeDocument/2006/relationships/image" Target="../media/image400.png"/><Relationship Id="rId17" Type="http://schemas.openxmlformats.org/officeDocument/2006/relationships/image" Target="../media/image48.png"/><Relationship Id="rId16" Type="http://schemas.openxmlformats.org/officeDocument/2006/relationships/image" Target="../media/image47.png"/><Relationship Id="rId1" Type="http://schemas.openxmlformats.org/officeDocument/2006/relationships/slideLayout" Target="../slideLayouts/slideLayout2.xml"/><Relationship Id="rId15" Type="http://schemas.openxmlformats.org/officeDocument/2006/relationships/image" Target="../media/image46.png"/><Relationship Id="rId14" Type="http://schemas.openxmlformats.org/officeDocument/2006/relationships/image" Target="../media/image4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audio" Target="../media/audio7.wav"/><Relationship Id="rId13" Type="http://schemas.openxmlformats.org/officeDocument/2006/relationships/audio" Target="../media/audio12.wav"/><Relationship Id="rId3" Type="http://schemas.openxmlformats.org/officeDocument/2006/relationships/audio" Target="../media/audio2.wav"/><Relationship Id="rId7" Type="http://schemas.openxmlformats.org/officeDocument/2006/relationships/audio" Target="../media/audio6.wav"/><Relationship Id="rId12" Type="http://schemas.openxmlformats.org/officeDocument/2006/relationships/audio" Target="../media/audio11.wav"/><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audio" Target="../media/audio5.wav"/><Relationship Id="rId11" Type="http://schemas.openxmlformats.org/officeDocument/2006/relationships/audio" Target="../media/audio10.wav"/><Relationship Id="rId5" Type="http://schemas.openxmlformats.org/officeDocument/2006/relationships/audio" Target="../media/audio4.wav"/><Relationship Id="rId10" Type="http://schemas.openxmlformats.org/officeDocument/2006/relationships/audio" Target="../media/audio9.wav"/><Relationship Id="rId4" Type="http://schemas.openxmlformats.org/officeDocument/2006/relationships/audio" Target="../media/audio3.wav"/><Relationship Id="rId9" Type="http://schemas.openxmlformats.org/officeDocument/2006/relationships/audio" Target="../media/audio8.wav"/></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8" Type="http://schemas.openxmlformats.org/officeDocument/2006/relationships/image" Target="../media/image5.png"/><Relationship Id="rId3" Type="http://schemas.openxmlformats.org/officeDocument/2006/relationships/image" Target="../media/image3.png"/><Relationship Id="rId21" Type="http://schemas.openxmlformats.org/officeDocument/2006/relationships/image" Target="../media/image7.png"/><Relationship Id="rId2" Type="http://schemas.openxmlformats.org/officeDocument/2006/relationships/image" Target="../media/image2.png"/><Relationship Id="rId20" Type="http://schemas.openxmlformats.org/officeDocument/2006/relationships/image" Target="../media/image4.png"/><Relationship Id="rId1" Type="http://schemas.openxmlformats.org/officeDocument/2006/relationships/slideLayout" Target="../slideLayouts/slideLayout2.xml"/><Relationship Id="rId19"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3" Type="http://schemas.openxmlformats.org/officeDocument/2006/relationships/image" Target="../media/image9.png"/><Relationship Id="rId18" Type="http://schemas.openxmlformats.org/officeDocument/2006/relationships/image" Target="../media/image12.png"/><Relationship Id="rId21" Type="http://schemas.openxmlformats.org/officeDocument/2006/relationships/image" Target="../media/image15.png"/><Relationship Id="rId17" Type="http://schemas.openxmlformats.org/officeDocument/2006/relationships/image" Target="../media/image11.png"/><Relationship Id="rId16" Type="http://schemas.openxmlformats.org/officeDocument/2006/relationships/image" Target="../media/image10.png"/><Relationship Id="rId20" Type="http://schemas.openxmlformats.org/officeDocument/2006/relationships/image" Target="../media/image14.png"/><Relationship Id="rId1" Type="http://schemas.openxmlformats.org/officeDocument/2006/relationships/slideLayout" Target="../slideLayouts/slideLayout2.xml"/><Relationship Id="rId15" Type="http://schemas.openxmlformats.org/officeDocument/2006/relationships/image" Target="../media/image90.png"/><Relationship Id="rId19" Type="http://schemas.openxmlformats.org/officeDocument/2006/relationships/image" Target="../media/image13.png"/></Relationships>
</file>

<file path=ppt/slides/_rels/slide7.xml.rels><?xml version="1.0" encoding="UTF-8" standalone="yes"?>
<Relationships xmlns="http://schemas.openxmlformats.org/package/2006/relationships"><Relationship Id="rId17"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8" Type="http://schemas.openxmlformats.org/officeDocument/2006/relationships/image" Target="../media/image160.png"/><Relationship Id="rId26" Type="http://schemas.openxmlformats.org/officeDocument/2006/relationships/image" Target="../media/image23.png"/><Relationship Id="rId21" Type="http://schemas.openxmlformats.org/officeDocument/2006/relationships/image" Target="../media/image20.png"/><Relationship Id="rId17" Type="http://schemas.openxmlformats.org/officeDocument/2006/relationships/image" Target="../media/image150.png"/><Relationship Id="rId25" Type="http://schemas.openxmlformats.org/officeDocument/2006/relationships/image" Target="../media/image22.png"/><Relationship Id="rId20" Type="http://schemas.openxmlformats.org/officeDocument/2006/relationships/image" Target="../media/image18.png"/><Relationship Id="rId1" Type="http://schemas.openxmlformats.org/officeDocument/2006/relationships/slideLayout" Target="../slideLayouts/slideLayout2.xml"/><Relationship Id="rId24" Type="http://schemas.openxmlformats.org/officeDocument/2006/relationships/image" Target="../media/image210.png"/><Relationship Id="rId23" Type="http://schemas.openxmlformats.org/officeDocument/2006/relationships/image" Target="../media/image21.png"/><Relationship Id="rId28" Type="http://schemas.openxmlformats.org/officeDocument/2006/relationships/image" Target="../media/image25.png"/><Relationship Id="rId19" Type="http://schemas.openxmlformats.org/officeDocument/2006/relationships/image" Target="../media/image17.png"/><Relationship Id="rId22" Type="http://schemas.openxmlformats.org/officeDocument/2006/relationships/image" Target="../media/image19.png"/><Relationship Id="rId27" Type="http://schemas.openxmlformats.org/officeDocument/2006/relationships/image" Target="../media/image2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ástupný symbol pro číslo snímku 2"/>
          <p:cNvSpPr>
            <a:spLocks noGrp="1"/>
          </p:cNvSpPr>
          <p:nvPr>
            <p:ph type="sldNum" sz="quarter" idx="12"/>
          </p:nvPr>
        </p:nvSpPr>
        <p:spPr>
          <a:xfrm>
            <a:off x="864000" y="2448000"/>
            <a:ext cx="1440000" cy="360000"/>
          </a:xfrm>
        </p:spPr>
        <p:txBody>
          <a:bodyPr/>
          <a:lstStyle/>
          <a:p>
            <a:pPr algn="l"/>
            <a:r>
              <a:rPr lang="en-GB" sz="1800" dirty="0">
                <a:solidFill>
                  <a:srgbClr val="7030A0"/>
                </a:solidFill>
              </a:rPr>
              <a:t>Lesson 1</a:t>
            </a:r>
            <a:r>
              <a:rPr lang="cs-CZ" sz="1800" dirty="0">
                <a:solidFill>
                  <a:srgbClr val="7030A0"/>
                </a:solidFill>
              </a:rPr>
              <a:t>1</a:t>
            </a:r>
            <a:endParaRPr lang="en-GB" sz="1800" dirty="0">
              <a:solidFill>
                <a:srgbClr val="7030A0"/>
              </a:solidFill>
            </a:endParaRPr>
          </a:p>
        </p:txBody>
      </p:sp>
      <p:sp>
        <p:nvSpPr>
          <p:cNvPr id="2" name="Nadpis 1"/>
          <p:cNvSpPr>
            <a:spLocks noGrp="1"/>
          </p:cNvSpPr>
          <p:nvPr>
            <p:ph type="title"/>
          </p:nvPr>
        </p:nvSpPr>
        <p:spPr>
          <a:xfrm>
            <a:off x="2016000" y="2700000"/>
            <a:ext cx="6121316" cy="1800000"/>
          </a:xfrm>
        </p:spPr>
        <p:txBody>
          <a:bodyPr/>
          <a:lstStyle/>
          <a:p>
            <a:pPr marL="182880" indent="0" algn="l">
              <a:buNone/>
            </a:pPr>
            <a:r>
              <a:rPr lang="en-GB" dirty="0">
                <a:solidFill>
                  <a:srgbClr val="7030A0"/>
                </a:solidFill>
              </a:rPr>
              <a:t>Examples</a:t>
            </a:r>
            <a:br>
              <a:rPr lang="en-GB" dirty="0">
                <a:solidFill>
                  <a:srgbClr val="7030A0"/>
                </a:solidFill>
              </a:rPr>
            </a:br>
            <a:r>
              <a:rPr lang="en-GB" dirty="0">
                <a:solidFill>
                  <a:srgbClr val="7030A0"/>
                </a:solidFill>
              </a:rPr>
              <a:t>of financial futures</a:t>
            </a:r>
          </a:p>
        </p:txBody>
      </p:sp>
      <p:sp>
        <p:nvSpPr>
          <p:cNvPr id="4" name="Podnadpis 2"/>
          <p:cNvSpPr txBox="1">
            <a:spLocks/>
          </p:cNvSpPr>
          <p:nvPr/>
        </p:nvSpPr>
        <p:spPr>
          <a:xfrm>
            <a:off x="864000" y="468000"/>
            <a:ext cx="3600000" cy="864000"/>
          </a:xfrm>
          <a:prstGeom prst="rect">
            <a:avLst/>
          </a:prstGeom>
        </p:spPr>
        <p:txBody>
          <a:bodyPr vert="horz" lIns="91440" tIns="45720" rIns="91440" bIns="45720" rtlCol="0" anchor="t">
            <a:normAutofit/>
          </a:bodyPr>
          <a:lstStyle>
            <a:lvl1pPr marL="0" indent="0" algn="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2"/>
                </a:solidFill>
                <a:latin typeface="+mn-lt"/>
                <a:ea typeface="+mn-ea"/>
                <a:cs typeface="+mn-cs"/>
              </a:defRPr>
            </a:lvl1pPr>
            <a:lvl2pPr marL="457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pPr algn="l">
              <a:spcBef>
                <a:spcPts val="0"/>
              </a:spcBef>
              <a:spcAft>
                <a:spcPts val="0"/>
              </a:spcAft>
            </a:pPr>
            <a:r>
              <a:rPr lang="en-GB" sz="1800" b="1" dirty="0"/>
              <a:t>Institute of Economic Studies</a:t>
            </a:r>
          </a:p>
          <a:p>
            <a:pPr algn="l">
              <a:spcBef>
                <a:spcPts val="0"/>
              </a:spcBef>
              <a:spcAft>
                <a:spcPts val="0"/>
              </a:spcAft>
            </a:pPr>
            <a:r>
              <a:rPr lang="en-GB" sz="1400" b="1" dirty="0"/>
              <a:t>Faculty of Social Sciences</a:t>
            </a:r>
          </a:p>
          <a:p>
            <a:pPr algn="l">
              <a:spcBef>
                <a:spcPts val="0"/>
              </a:spcBef>
              <a:spcAft>
                <a:spcPts val="0"/>
              </a:spcAft>
            </a:pPr>
            <a:r>
              <a:rPr lang="en-GB" sz="1400" b="1" dirty="0"/>
              <a:t>Charles University in Prague</a:t>
            </a:r>
          </a:p>
        </p:txBody>
      </p:sp>
      <p:sp>
        <p:nvSpPr>
          <p:cNvPr id="12" name="Podnadpis 2"/>
          <p:cNvSpPr>
            <a:spLocks noGrp="1"/>
          </p:cNvSpPr>
          <p:nvPr/>
        </p:nvSpPr>
        <p:spPr>
          <a:xfrm>
            <a:off x="5544720" y="5292000"/>
            <a:ext cx="3419768" cy="396000"/>
          </a:xfrm>
          <a:prstGeom prst="rect">
            <a:avLst/>
          </a:prstGeom>
        </p:spPr>
        <p:txBody>
          <a:bodyPr vert="horz" lIns="91440" tIns="45720" rIns="91440" bIns="45720" rtlCol="0" anchor="t">
            <a:normAutofit fontScale="92500"/>
          </a:bodyPr>
          <a:lstStyle>
            <a:lvl1pPr marL="0" indent="0" algn="r" defTabSz="914400" rtl="0" eaLnBrk="1" latinLnBrk="0" hangingPunct="1">
              <a:spcBef>
                <a:spcPct val="20000"/>
              </a:spcBef>
              <a:spcAft>
                <a:spcPts val="300"/>
              </a:spcAft>
              <a:buClr>
                <a:schemeClr val="accent6">
                  <a:lumMod val="75000"/>
                </a:schemeClr>
              </a:buClr>
              <a:buSzPct val="130000"/>
              <a:buFont typeface="Georgia" pitchFamily="18" charset="0"/>
              <a:buNone/>
              <a:defRPr sz="2000" kern="1200">
                <a:solidFill>
                  <a:schemeClr val="tx2"/>
                </a:solidFill>
                <a:latin typeface="+mn-lt"/>
                <a:ea typeface="+mn-ea"/>
                <a:cs typeface="+mn-cs"/>
              </a:defRPr>
            </a:lvl1pPr>
            <a:lvl2pPr marL="457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800" kern="1200">
                <a:solidFill>
                  <a:schemeClr val="tx1">
                    <a:tint val="75000"/>
                  </a:schemeClr>
                </a:solidFill>
                <a:latin typeface="+mn-lt"/>
                <a:ea typeface="+mn-ea"/>
                <a:cs typeface="+mn-cs"/>
              </a:defRPr>
            </a:lvl2pPr>
            <a:lvl3pPr marL="914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600" kern="1200">
                <a:solidFill>
                  <a:schemeClr val="tx1">
                    <a:tint val="75000"/>
                  </a:schemeClr>
                </a:solidFill>
                <a:latin typeface="+mn-lt"/>
                <a:ea typeface="+mn-ea"/>
                <a:cs typeface="+mn-cs"/>
              </a:defRPr>
            </a:lvl3pPr>
            <a:lvl4pPr marL="1371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4pPr>
            <a:lvl5pPr marL="18288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5pPr>
            <a:lvl6pPr marL="22860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6pPr>
            <a:lvl7pPr marL="27432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7pPr>
            <a:lvl8pPr marL="32004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8pPr>
            <a:lvl9pPr marL="3657600" indent="0" algn="l" defTabSz="914400" rtl="0" eaLnBrk="1" latinLnBrk="0" hangingPunct="1">
              <a:spcBef>
                <a:spcPct val="20000"/>
              </a:spcBef>
              <a:spcAft>
                <a:spcPts val="300"/>
              </a:spcAft>
              <a:buClr>
                <a:schemeClr val="accent6">
                  <a:lumMod val="75000"/>
                </a:schemeClr>
              </a:buClr>
              <a:buSzPct val="130000"/>
              <a:buFont typeface="Georgia" pitchFamily="18" charset="0"/>
              <a:buNone/>
              <a:defRPr sz="1400" kern="1200">
                <a:solidFill>
                  <a:schemeClr val="tx1">
                    <a:tint val="75000"/>
                  </a:schemeClr>
                </a:solidFill>
                <a:latin typeface="+mn-lt"/>
                <a:ea typeface="+mn-ea"/>
                <a:cs typeface="+mn-cs"/>
              </a:defRPr>
            </a:lvl9pPr>
          </a:lstStyle>
          <a:p>
            <a:r>
              <a:rPr lang="en-GB" sz="1800" b="1" dirty="0"/>
              <a:t>Financial markets instruments </a:t>
            </a:r>
            <a:endParaRPr lang="en-GB" sz="1800" b="1" dirty="0">
              <a:solidFill>
                <a:srgbClr val="C00000"/>
              </a:solidFill>
            </a:endParaRPr>
          </a:p>
        </p:txBody>
      </p:sp>
      <p:pic>
        <p:nvPicPr>
          <p:cNvPr id="3" name="Obrázek 2"/>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7524328" y="540000"/>
            <a:ext cx="1278000" cy="1296000"/>
          </a:xfrm>
          <a:prstGeom prst="rect">
            <a:avLst/>
          </a:prstGeom>
        </p:spPr>
      </p:pic>
    </p:spTree>
    <p:extLst>
      <p:ext uri="{BB962C8B-B14F-4D97-AF65-F5344CB8AC3E}">
        <p14:creationId xmlns:p14="http://schemas.microsoft.com/office/powerpoint/2010/main" val="2454530470"/>
      </p:ext>
    </p:extLst>
  </p:cSld>
  <p:clrMapOvr>
    <a:masterClrMapping/>
  </p:clrMapOvr>
  <mc:AlternateContent xmlns:mc="http://schemas.openxmlformats.org/markup-compatibility/2006">
    <mc:Choice xmlns:p14="http://schemas.microsoft.com/office/powerpoint/2010/main" Requires="p14">
      <p:transition p14:dur="0" advClick="0"/>
    </mc:Choice>
    <mc:Fallback>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a:xfrm>
            <a:off x="180000" y="6336000"/>
            <a:ext cx="3312000" cy="360000"/>
          </a:xfrm>
        </p:spPr>
        <p:txBody>
          <a:bodyPr/>
          <a:lstStyle/>
          <a:p>
            <a:r>
              <a:rPr lang="en-GB" dirty="0"/>
              <a:t>Examples of financial futures</a:t>
            </a:r>
          </a:p>
        </p:txBody>
      </p:sp>
      <p:sp>
        <p:nvSpPr>
          <p:cNvPr id="3" name="Zástupný symbol pro číslo snímku 2"/>
          <p:cNvSpPr>
            <a:spLocks noGrp="1"/>
          </p:cNvSpPr>
          <p:nvPr>
            <p:ph type="sldNum" sz="quarter" idx="12"/>
          </p:nvPr>
        </p:nvSpPr>
        <p:spPr>
          <a:xfrm>
            <a:off x="7164000" y="6336000"/>
            <a:ext cx="1800000" cy="360000"/>
          </a:xfrm>
        </p:spPr>
        <p:txBody>
          <a:bodyPr/>
          <a:lstStyle/>
          <a:p>
            <a:pPr algn="r"/>
            <a:fld id="{DFE5482F-2F05-49C5-9E15-73F945A41231}" type="slidenum">
              <a:rPr lang="cs-CZ" smtClean="0"/>
              <a:pPr algn="r"/>
              <a:t>10</a:t>
            </a:fld>
            <a:endParaRPr lang="cs-CZ" dirty="0"/>
          </a:p>
        </p:txBody>
      </p:sp>
      <p:sp>
        <p:nvSpPr>
          <p:cNvPr id="4" name="Nadpis 3"/>
          <p:cNvSpPr>
            <a:spLocks noGrp="1"/>
          </p:cNvSpPr>
          <p:nvPr>
            <p:ph type="title"/>
          </p:nvPr>
        </p:nvSpPr>
        <p:spPr>
          <a:xfrm>
            <a:off x="144000" y="144000"/>
            <a:ext cx="4381815" cy="648072"/>
          </a:xfrm>
        </p:spPr>
        <p:txBody>
          <a:bodyPr/>
          <a:lstStyle/>
          <a:p>
            <a:r>
              <a:rPr lang="en-GB" dirty="0"/>
              <a:t>LTIRF – delivery options</a:t>
            </a:r>
            <a:endParaRPr lang="en-GB" dirty="0">
              <a:solidFill>
                <a:srgbClr val="000000"/>
              </a:solidFill>
            </a:endParaRPr>
          </a:p>
        </p:txBody>
      </p:sp>
      <p:graphicFrame>
        <p:nvGraphicFramePr>
          <p:cNvPr id="6" name="Tabulka 5"/>
          <p:cNvGraphicFramePr>
            <a:graphicFrameLocks noGrp="1"/>
          </p:cNvGraphicFramePr>
          <p:nvPr>
            <p:extLst>
              <p:ext uri="{D42A27DB-BD31-4B8C-83A1-F6EECF244321}">
                <p14:modId xmlns:p14="http://schemas.microsoft.com/office/powerpoint/2010/main" val="890877288"/>
              </p:ext>
            </p:extLst>
          </p:nvPr>
        </p:nvGraphicFramePr>
        <p:xfrm>
          <a:off x="1748384" y="1600408"/>
          <a:ext cx="5703616" cy="180000"/>
        </p:xfrm>
        <a:graphic>
          <a:graphicData uri="http://schemas.openxmlformats.org/drawingml/2006/table">
            <a:tbl>
              <a:tblPr firstRow="1" bandRow="1">
                <a:tableStyleId>{5C22544A-7EE6-4342-B048-85BDC9FD1C3A}</a:tableStyleId>
              </a:tblPr>
              <a:tblGrid>
                <a:gridCol w="4047752">
                  <a:extLst>
                    <a:ext uri="{9D8B030D-6E8A-4147-A177-3AD203B41FA5}">
                      <a16:colId xmlns:a16="http://schemas.microsoft.com/office/drawing/2014/main" val="20001"/>
                    </a:ext>
                  </a:extLst>
                </a:gridCol>
                <a:gridCol w="1655864">
                  <a:extLst>
                    <a:ext uri="{9D8B030D-6E8A-4147-A177-3AD203B41FA5}">
                      <a16:colId xmlns:a16="http://schemas.microsoft.com/office/drawing/2014/main" val="20000"/>
                    </a:ext>
                  </a:extLst>
                </a:gridCol>
              </a:tblGrid>
              <a:tr h="180000">
                <a:tc>
                  <a:txBody>
                    <a:bodyPr/>
                    <a:lstStyle/>
                    <a:p>
                      <a:pPr algn="ctr"/>
                      <a:endParaRPr lang="cs-CZ" sz="1000" dirty="0"/>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1000" noProof="0" dirty="0"/>
                        <a:t>Delivery month</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0"/>
                  </a:ext>
                </a:extLst>
              </a:tr>
            </a:tbl>
          </a:graphicData>
        </a:graphic>
      </p:graphicFrame>
      <p:sp>
        <p:nvSpPr>
          <p:cNvPr id="29" name="TextovéPole 28"/>
          <p:cNvSpPr txBox="1"/>
          <p:nvPr/>
        </p:nvSpPr>
        <p:spPr>
          <a:xfrm>
            <a:off x="864000" y="954000"/>
            <a:ext cx="2987920" cy="430887"/>
          </a:xfrm>
          <a:prstGeom prst="rect">
            <a:avLst/>
          </a:prstGeom>
          <a:noFill/>
          <a:ln>
            <a:noFill/>
          </a:ln>
        </p:spPr>
        <p:txBody>
          <a:bodyPr wrap="square" rtlCol="0">
            <a:spAutoFit/>
          </a:bodyPr>
          <a:lstStyle/>
          <a:p>
            <a:pPr marL="324000" indent="-324000">
              <a:buClr>
                <a:srgbClr val="7030A0"/>
              </a:buClr>
              <a:buFont typeface="Wingdings" panose="05000000000000000000" pitchFamily="2" charset="2"/>
              <a:buChar char="Ø"/>
            </a:pPr>
            <a:r>
              <a:rPr lang="en-GB" sz="2200" dirty="0">
                <a:latin typeface="Cambria Math" panose="02040503050406030204" pitchFamily="18" charset="0"/>
                <a:ea typeface="Cambria Math" panose="02040503050406030204" pitchFamily="18" charset="0"/>
              </a:rPr>
              <a:t>Closing out</a:t>
            </a:r>
          </a:p>
        </p:txBody>
      </p:sp>
      <mc:AlternateContent xmlns:mc="http://schemas.openxmlformats.org/markup-compatibility/2006" xmlns:a14="http://schemas.microsoft.com/office/drawing/2010/main">
        <mc:Choice Requires="a14">
          <p:sp>
            <p:nvSpPr>
              <p:cNvPr id="75" name="TextovéPole 35"/>
              <p:cNvSpPr txBox="1"/>
              <p:nvPr/>
            </p:nvSpPr>
            <p:spPr>
              <a:xfrm>
                <a:off x="1511609" y="2370144"/>
                <a:ext cx="5940391" cy="338554"/>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8000" indent="-288000">
                  <a:buClr>
                    <a:srgbClr val="7030A0"/>
                  </a:buClr>
                  <a:buFont typeface="Wingdings" panose="05000000000000000000" pitchFamily="2" charset="2"/>
                  <a:buChar char="§"/>
                </a:pPr>
                <a:r>
                  <a:rPr lang="en-GB" sz="1600" dirty="0">
                    <a:latin typeface="Cambria Math"/>
                    <a:ea typeface="Cambria Math"/>
                  </a:rPr>
                  <a:t>The short earned a net profit = </a:t>
                </a:r>
                <a14:m>
                  <m:oMath xmlns:m="http://schemas.openxmlformats.org/officeDocument/2006/math">
                    <m:r>
                      <a:rPr lang="en-GB" sz="1600" i="1">
                        <a:latin typeface="Cambria Math"/>
                        <a:ea typeface="Cambria Math"/>
                      </a:rPr>
                      <m:t>1</m:t>
                    </m:r>
                    <m:r>
                      <a:rPr lang="en-GB" sz="1600" b="0" i="1" smtClean="0">
                        <a:latin typeface="Cambria Math"/>
                        <a:ea typeface="Cambria Math"/>
                      </a:rPr>
                      <m:t>0</m:t>
                    </m:r>
                    <m:r>
                      <a:rPr lang="en-GB" sz="1600" i="1">
                        <a:latin typeface="Cambria Math"/>
                        <a:ea typeface="Cambria Math"/>
                      </a:rPr>
                      <m:t>×</m:t>
                    </m:r>
                    <m:r>
                      <a:rPr lang="en-GB" sz="1600" b="0" i="1" smtClean="0">
                        <a:latin typeface="Cambria Math"/>
                        <a:ea typeface="Cambria Math"/>
                      </a:rPr>
                      <m:t>15</m:t>
                    </m:r>
                    <m:r>
                      <a:rPr lang="en-GB" sz="1600" i="1">
                        <a:latin typeface="Cambria Math"/>
                        <a:ea typeface="Cambria Math"/>
                      </a:rPr>
                      <m:t>×</m:t>
                    </m:r>
                    <m:r>
                      <a:rPr lang="en-GB" sz="1600" b="0" i="1" smtClean="0">
                        <a:latin typeface="Cambria Math"/>
                        <a:ea typeface="Cambria Math"/>
                      </a:rPr>
                      <m:t>10</m:t>
                    </m:r>
                    <m:r>
                      <a:rPr lang="en-GB" sz="1600" i="1">
                        <a:latin typeface="Cambria Math"/>
                        <a:ea typeface="Cambria Math"/>
                      </a:rPr>
                      <m:t>=</m:t>
                    </m:r>
                    <m:r>
                      <a:rPr lang="en-GB" sz="1600" b="0" i="1" smtClean="0">
                        <a:latin typeface="Cambria Math"/>
                        <a:ea typeface="Cambria Math"/>
                      </a:rPr>
                      <m:t>1,500 </m:t>
                    </m:r>
                  </m:oMath>
                </a14:m>
                <a:r>
                  <a:rPr lang="en-GB" sz="1600" dirty="0">
                    <a:latin typeface="Cambria Math" panose="02040503050406030204" pitchFamily="18" charset="0"/>
                    <a:ea typeface="Cambria Math" panose="02040503050406030204" pitchFamily="18" charset="0"/>
                  </a:rPr>
                  <a:t> USD</a:t>
                </a:r>
              </a:p>
            </p:txBody>
          </p:sp>
        </mc:Choice>
        <mc:Fallback xmlns="">
          <p:sp>
            <p:nvSpPr>
              <p:cNvPr id="75" name="TextovéPole 35"/>
              <p:cNvSpPr txBox="1">
                <a:spLocks noRot="1" noChangeAspect="1" noMove="1" noResize="1" noEditPoints="1" noAdjustHandles="1" noChangeArrowheads="1" noChangeShapeType="1" noTextEdit="1"/>
              </p:cNvSpPr>
              <p:nvPr/>
            </p:nvSpPr>
            <p:spPr>
              <a:xfrm>
                <a:off x="1511609" y="2370144"/>
                <a:ext cx="5940391" cy="338554"/>
              </a:xfrm>
              <a:prstGeom prst="rect">
                <a:avLst/>
              </a:prstGeom>
              <a:blipFill>
                <a:blip r:embed="rId12"/>
                <a:stretch>
                  <a:fillRect l="-411" t="-7273" b="-21818"/>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77" name="TextovéPole 35"/>
              <p:cNvSpPr txBox="1"/>
              <p:nvPr/>
            </p:nvSpPr>
            <p:spPr>
              <a:xfrm>
                <a:off x="1512000" y="2111592"/>
                <a:ext cx="5940000" cy="338554"/>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8000" indent="-288000">
                  <a:buClr>
                    <a:srgbClr val="7030A0"/>
                  </a:buClr>
                  <a:buFont typeface="Wingdings" panose="05000000000000000000" pitchFamily="2" charset="2"/>
                  <a:buChar char="§"/>
                </a:pPr>
                <a:r>
                  <a:rPr lang="en-GB" sz="1600" dirty="0">
                    <a:latin typeface="Cambria Math"/>
                    <a:ea typeface="Cambria Math"/>
                  </a:rPr>
                  <a:t>The futures price decreased by </a:t>
                </a:r>
                <a14:m>
                  <m:oMath xmlns:m="http://schemas.openxmlformats.org/officeDocument/2006/math">
                    <m:d>
                      <m:dPr>
                        <m:ctrlPr>
                          <a:rPr lang="en-GB" sz="1600" b="0" i="1" smtClean="0">
                            <a:latin typeface="Cambria Math" panose="02040503050406030204" pitchFamily="18" charset="0"/>
                            <a:ea typeface="Cambria Math"/>
                          </a:rPr>
                        </m:ctrlPr>
                      </m:dPr>
                      <m:e>
                        <m:r>
                          <a:rPr lang="en-GB" sz="1600" b="0" i="1" smtClean="0">
                            <a:latin typeface="Cambria Math"/>
                            <a:ea typeface="Cambria Math"/>
                          </a:rPr>
                          <m:t>9123</m:t>
                        </m:r>
                        <m:r>
                          <a:rPr lang="en-GB" sz="1600" i="1">
                            <a:latin typeface="Cambria Math"/>
                            <a:ea typeface="Cambria Math"/>
                          </a:rPr>
                          <m:t>−</m:t>
                        </m:r>
                        <m:r>
                          <a:rPr lang="en-GB" sz="1600" b="0" i="1" smtClean="0">
                            <a:latin typeface="Cambria Math"/>
                            <a:ea typeface="Cambria Math"/>
                          </a:rPr>
                          <m:t>9138</m:t>
                        </m:r>
                      </m:e>
                    </m:d>
                    <m:r>
                      <a:rPr lang="en-GB" sz="1600" b="0" i="1" smtClean="0">
                        <a:latin typeface="Cambria Math"/>
                        <a:ea typeface="Cambria Math"/>
                      </a:rPr>
                      <m:t>=−15 </m:t>
                    </m:r>
                  </m:oMath>
                </a14:m>
                <a:r>
                  <a:rPr lang="en-GB" sz="1600" dirty="0">
                    <a:latin typeface="Cambria Math" panose="02040503050406030204" pitchFamily="18" charset="0"/>
                    <a:ea typeface="Cambria Math" panose="02040503050406030204" pitchFamily="18" charset="0"/>
                  </a:rPr>
                  <a:t> ticks</a:t>
                </a:r>
              </a:p>
            </p:txBody>
          </p:sp>
        </mc:Choice>
        <mc:Fallback xmlns="">
          <p:sp>
            <p:nvSpPr>
              <p:cNvPr id="77" name="TextovéPole 35"/>
              <p:cNvSpPr txBox="1">
                <a:spLocks noRot="1" noChangeAspect="1" noMove="1" noResize="1" noEditPoints="1" noAdjustHandles="1" noChangeArrowheads="1" noChangeShapeType="1" noTextEdit="1"/>
              </p:cNvSpPr>
              <p:nvPr/>
            </p:nvSpPr>
            <p:spPr>
              <a:xfrm>
                <a:off x="1512000" y="2111592"/>
                <a:ext cx="5940000" cy="338554"/>
              </a:xfrm>
              <a:prstGeom prst="rect">
                <a:avLst/>
              </a:prstGeom>
              <a:blipFill>
                <a:blip r:embed="rId13"/>
                <a:stretch>
                  <a:fillRect l="-411" t="-7143" b="-19643"/>
                </a:stretch>
              </a:blipFill>
              <a:ln>
                <a:noFill/>
              </a:ln>
            </p:spPr>
            <p:txBody>
              <a:bodyPr/>
              <a:lstStyle/>
              <a:p>
                <a:r>
                  <a:rPr lang="cs-CZ">
                    <a:noFill/>
                  </a:rPr>
                  <a:t> </a:t>
                </a:r>
              </a:p>
            </p:txBody>
          </p:sp>
        </mc:Fallback>
      </mc:AlternateContent>
      <p:sp>
        <p:nvSpPr>
          <p:cNvPr id="7" name="Rovnoramenný trojúhelník 6"/>
          <p:cNvSpPr/>
          <p:nvPr/>
        </p:nvSpPr>
        <p:spPr>
          <a:xfrm rot="10800000">
            <a:off x="1698490" y="1455710"/>
            <a:ext cx="107447" cy="12459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4" name="Rovnoramenný trojúhelník 63"/>
          <p:cNvSpPr/>
          <p:nvPr/>
        </p:nvSpPr>
        <p:spPr>
          <a:xfrm rot="10800000">
            <a:off x="4093768" y="1455710"/>
            <a:ext cx="118192" cy="12459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mc:AlternateContent xmlns:mc="http://schemas.openxmlformats.org/markup-compatibility/2006" xmlns:a14="http://schemas.microsoft.com/office/drawing/2010/main">
        <mc:Choice Requires="a14">
          <p:sp>
            <p:nvSpPr>
              <p:cNvPr id="69" name="TextovéPole 68"/>
              <p:cNvSpPr txBox="1"/>
              <p:nvPr/>
            </p:nvSpPr>
            <p:spPr>
              <a:xfrm>
                <a:off x="3539219" y="1780408"/>
                <a:ext cx="1234629" cy="400110"/>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GB" sz="1000" i="1" smtClean="0">
                              <a:latin typeface="Cambria Math" panose="02040503050406030204" pitchFamily="18" charset="0"/>
                              <a:ea typeface="Cambria Math" panose="02040503050406030204" pitchFamily="18" charset="0"/>
                            </a:rPr>
                          </m:ctrlPr>
                        </m:sSubPr>
                        <m:e>
                          <m:r>
                            <a:rPr lang="en-GB" sz="1000" b="0" i="1" smtClean="0">
                              <a:latin typeface="Cambria Math"/>
                              <a:ea typeface="Cambria Math" panose="02040503050406030204" pitchFamily="18" charset="0"/>
                            </a:rPr>
                            <m:t>𝐹</m:t>
                          </m:r>
                        </m:e>
                        <m:sub>
                          <m:r>
                            <a:rPr lang="en-GB" sz="1000" b="0" i="1" smtClean="0">
                              <a:latin typeface="Cambria Math"/>
                              <a:ea typeface="Cambria Math" panose="02040503050406030204" pitchFamily="18" charset="0"/>
                            </a:rPr>
                            <m:t>45</m:t>
                          </m:r>
                        </m:sub>
                      </m:sSub>
                      <m:r>
                        <a:rPr lang="en-GB" sz="1000" b="0" i="1" smtClean="0">
                          <a:latin typeface="Cambria Math"/>
                          <a:ea typeface="Cambria Math" panose="02040503050406030204" pitchFamily="18" charset="0"/>
                        </a:rPr>
                        <m:t>=91.23</m:t>
                      </m:r>
                    </m:oMath>
                  </m:oMathPara>
                </a14:m>
                <a:endParaRPr lang="en-GB" sz="1000" dirty="0">
                  <a:latin typeface="Cambria Math" panose="02040503050406030204" pitchFamily="18" charset="0"/>
                  <a:ea typeface="Cambria Math" panose="02040503050406030204" pitchFamily="18" charset="0"/>
                </a:endParaRPr>
              </a:p>
              <a:p>
                <a:pPr algn="ctr"/>
                <a:r>
                  <a:rPr lang="en-GB" sz="1000" dirty="0">
                    <a:latin typeface="Cambria Math" panose="02040503050406030204" pitchFamily="18" charset="0"/>
                    <a:ea typeface="Cambria Math" panose="02040503050406030204" pitchFamily="18" charset="0"/>
                  </a:rPr>
                  <a:t>Buy 10 contracts</a:t>
                </a:r>
              </a:p>
            </p:txBody>
          </p:sp>
        </mc:Choice>
        <mc:Fallback xmlns="">
          <p:sp>
            <p:nvSpPr>
              <p:cNvPr id="69" name="TextovéPole 68"/>
              <p:cNvSpPr txBox="1">
                <a:spLocks noRot="1" noChangeAspect="1" noMove="1" noResize="1" noEditPoints="1" noAdjustHandles="1" noChangeArrowheads="1" noChangeShapeType="1" noTextEdit="1"/>
              </p:cNvSpPr>
              <p:nvPr/>
            </p:nvSpPr>
            <p:spPr>
              <a:xfrm>
                <a:off x="3539219" y="1780408"/>
                <a:ext cx="1234629" cy="400110"/>
              </a:xfrm>
              <a:prstGeom prst="rect">
                <a:avLst/>
              </a:prstGeom>
              <a:blipFill rotWithShape="1">
                <a:blip r:embed="rId14"/>
                <a:stretch>
                  <a:fillRect b="-6061"/>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70" name="TextovéPole 69"/>
              <p:cNvSpPr txBox="1"/>
              <p:nvPr/>
            </p:nvSpPr>
            <p:spPr>
              <a:xfrm>
                <a:off x="1129792" y="1780408"/>
                <a:ext cx="1249897" cy="400110"/>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GB" sz="1000" i="1" smtClean="0">
                              <a:latin typeface="Cambria Math" panose="02040503050406030204" pitchFamily="18" charset="0"/>
                              <a:ea typeface="Cambria Math" panose="02040503050406030204" pitchFamily="18" charset="0"/>
                            </a:rPr>
                          </m:ctrlPr>
                        </m:sSubPr>
                        <m:e>
                          <m:r>
                            <a:rPr lang="en-GB" sz="1000" b="0" i="1" smtClean="0">
                              <a:latin typeface="Cambria Math"/>
                              <a:ea typeface="Cambria Math" panose="02040503050406030204" pitchFamily="18" charset="0"/>
                            </a:rPr>
                            <m:t>𝐹</m:t>
                          </m:r>
                        </m:e>
                        <m:sub>
                          <m:r>
                            <a:rPr lang="en-GB" sz="1000" b="0" i="1" smtClean="0">
                              <a:latin typeface="Cambria Math"/>
                              <a:ea typeface="Cambria Math" panose="02040503050406030204" pitchFamily="18" charset="0"/>
                            </a:rPr>
                            <m:t>0</m:t>
                          </m:r>
                        </m:sub>
                      </m:sSub>
                      <m:r>
                        <a:rPr lang="en-GB" sz="1000" b="0" i="1" smtClean="0">
                          <a:latin typeface="Cambria Math"/>
                          <a:ea typeface="Cambria Math" panose="02040503050406030204" pitchFamily="18" charset="0"/>
                        </a:rPr>
                        <m:t>=91.38</m:t>
                      </m:r>
                    </m:oMath>
                  </m:oMathPara>
                </a14:m>
                <a:endParaRPr lang="en-GB" sz="1000" b="0" dirty="0">
                  <a:latin typeface="Cambria Math" panose="02040503050406030204" pitchFamily="18" charset="0"/>
                  <a:ea typeface="Cambria Math" panose="02040503050406030204" pitchFamily="18" charset="0"/>
                </a:endParaRPr>
              </a:p>
              <a:p>
                <a:pPr algn="ctr"/>
                <a:r>
                  <a:rPr lang="en-GB" sz="1000" dirty="0">
                    <a:latin typeface="Cambria Math" panose="02040503050406030204" pitchFamily="18" charset="0"/>
                    <a:ea typeface="Cambria Math" panose="02040503050406030204" pitchFamily="18" charset="0"/>
                  </a:rPr>
                  <a:t>Sell 10 contracts</a:t>
                </a:r>
              </a:p>
            </p:txBody>
          </p:sp>
        </mc:Choice>
        <mc:Fallback xmlns="">
          <p:sp>
            <p:nvSpPr>
              <p:cNvPr id="70" name="TextovéPole 69"/>
              <p:cNvSpPr txBox="1">
                <a:spLocks noRot="1" noChangeAspect="1" noMove="1" noResize="1" noEditPoints="1" noAdjustHandles="1" noChangeArrowheads="1" noChangeShapeType="1" noTextEdit="1"/>
              </p:cNvSpPr>
              <p:nvPr/>
            </p:nvSpPr>
            <p:spPr>
              <a:xfrm>
                <a:off x="1129792" y="1780408"/>
                <a:ext cx="1249897" cy="400110"/>
              </a:xfrm>
              <a:prstGeom prst="rect">
                <a:avLst/>
              </a:prstGeom>
              <a:blipFill rotWithShape="1">
                <a:blip r:embed="rId15"/>
                <a:stretch>
                  <a:fillRect b="-6061"/>
                </a:stretch>
              </a:blipFill>
              <a:ln>
                <a:noFill/>
              </a:ln>
            </p:spPr>
            <p:txBody>
              <a:bodyPr/>
              <a:lstStyle/>
              <a:p>
                <a:r>
                  <a:rPr lang="cs-CZ">
                    <a:noFill/>
                  </a:rPr>
                  <a:t> </a:t>
                </a:r>
              </a:p>
            </p:txBody>
          </p:sp>
        </mc:Fallback>
      </mc:AlternateContent>
      <p:sp>
        <p:nvSpPr>
          <p:cNvPr id="73" name="TextovéPole 35"/>
          <p:cNvSpPr txBox="1"/>
          <p:nvPr/>
        </p:nvSpPr>
        <p:spPr>
          <a:xfrm>
            <a:off x="1513198" y="2629824"/>
            <a:ext cx="1926790" cy="338554"/>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8000" indent="-288000">
              <a:buClr>
                <a:srgbClr val="7030A0"/>
              </a:buClr>
              <a:buFont typeface="Wingdings" panose="05000000000000000000" pitchFamily="2" charset="2"/>
              <a:buChar char="§"/>
            </a:pPr>
            <a:r>
              <a:rPr lang="en-GB" sz="1600" dirty="0">
                <a:latin typeface="Cambria Math"/>
                <a:ea typeface="Cambria Math"/>
              </a:rPr>
              <a:t>Rate of return</a:t>
            </a:r>
            <a:endParaRPr lang="en-GB" sz="1600" dirty="0">
              <a:latin typeface="Cambria Math" panose="02040503050406030204" pitchFamily="18" charset="0"/>
              <a:ea typeface="Cambria Math" panose="02040503050406030204" pitchFamily="18" charset="0"/>
            </a:endParaRPr>
          </a:p>
        </p:txBody>
      </p:sp>
      <p:sp>
        <p:nvSpPr>
          <p:cNvPr id="78" name="TextovéPole 77"/>
          <p:cNvSpPr txBox="1"/>
          <p:nvPr/>
        </p:nvSpPr>
        <p:spPr>
          <a:xfrm>
            <a:off x="864000" y="3257760"/>
            <a:ext cx="2987920" cy="430887"/>
          </a:xfrm>
          <a:prstGeom prst="rect">
            <a:avLst/>
          </a:prstGeom>
          <a:noFill/>
          <a:ln>
            <a:noFill/>
          </a:ln>
        </p:spPr>
        <p:txBody>
          <a:bodyPr wrap="square" rtlCol="0">
            <a:spAutoFit/>
          </a:bodyPr>
          <a:lstStyle/>
          <a:p>
            <a:pPr marL="324000" indent="-324000">
              <a:buClr>
                <a:srgbClr val="7030A0"/>
              </a:buClr>
              <a:buFont typeface="Wingdings" panose="05000000000000000000" pitchFamily="2" charset="2"/>
              <a:buChar char="Ø"/>
            </a:pPr>
            <a:r>
              <a:rPr lang="en-GB" sz="2200" dirty="0">
                <a:latin typeface="Cambria Math" panose="02040503050406030204" pitchFamily="18" charset="0"/>
                <a:ea typeface="Cambria Math" panose="02040503050406030204" pitchFamily="18" charset="0"/>
              </a:rPr>
              <a:t>Physical delivery</a:t>
            </a:r>
          </a:p>
        </p:txBody>
      </p:sp>
      <p:sp>
        <p:nvSpPr>
          <p:cNvPr id="57" name="TextovéPole 56"/>
          <p:cNvSpPr txBox="1"/>
          <p:nvPr/>
        </p:nvSpPr>
        <p:spPr>
          <a:xfrm>
            <a:off x="1462553" y="1245824"/>
            <a:ext cx="588039" cy="246221"/>
          </a:xfrm>
          <a:prstGeom prst="rect">
            <a:avLst/>
          </a:prstGeom>
          <a:noFill/>
          <a:ln>
            <a:noFill/>
          </a:ln>
        </p:spPr>
        <p:txBody>
          <a:bodyPr wrap="square" rtlCol="0">
            <a:spAutoFit/>
          </a:bodyPr>
          <a:lstStyle/>
          <a:p>
            <a:pPr algn="ctr"/>
            <a:r>
              <a:rPr lang="en-GB" sz="1000" dirty="0">
                <a:latin typeface="Cambria Math" panose="02040503050406030204" pitchFamily="18" charset="0"/>
                <a:ea typeface="Cambria Math" panose="02040503050406030204" pitchFamily="18" charset="0"/>
              </a:rPr>
              <a:t>Today</a:t>
            </a:r>
          </a:p>
        </p:txBody>
      </p:sp>
      <p:sp>
        <p:nvSpPr>
          <p:cNvPr id="59" name="TextovéPole 58"/>
          <p:cNvSpPr txBox="1"/>
          <p:nvPr/>
        </p:nvSpPr>
        <p:spPr>
          <a:xfrm>
            <a:off x="3696258" y="1245824"/>
            <a:ext cx="926486" cy="246221"/>
          </a:xfrm>
          <a:prstGeom prst="rect">
            <a:avLst/>
          </a:prstGeom>
          <a:noFill/>
          <a:ln>
            <a:noFill/>
          </a:ln>
        </p:spPr>
        <p:txBody>
          <a:bodyPr wrap="square" rtlCol="0">
            <a:spAutoFit/>
          </a:bodyPr>
          <a:lstStyle/>
          <a:p>
            <a:pPr algn="ctr"/>
            <a:r>
              <a:rPr lang="en-GB" sz="1000" dirty="0">
                <a:latin typeface="Cambria Math" panose="02040503050406030204" pitchFamily="18" charset="0"/>
                <a:ea typeface="Cambria Math" panose="02040503050406030204" pitchFamily="18" charset="0"/>
              </a:rPr>
              <a:t>45 days later</a:t>
            </a:r>
          </a:p>
        </p:txBody>
      </p:sp>
      <p:sp>
        <p:nvSpPr>
          <p:cNvPr id="63" name="TextovéPole 35"/>
          <p:cNvSpPr txBox="1"/>
          <p:nvPr/>
        </p:nvSpPr>
        <p:spPr>
          <a:xfrm>
            <a:off x="1512224" y="5247720"/>
            <a:ext cx="6679760" cy="338554"/>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8000" indent="-288000">
              <a:buClr>
                <a:srgbClr val="7030A0"/>
              </a:buClr>
              <a:buFont typeface="Wingdings" panose="05000000000000000000" pitchFamily="2" charset="2"/>
              <a:buChar char="§"/>
            </a:pPr>
            <a:r>
              <a:rPr lang="en-GB" sz="1600" dirty="0">
                <a:latin typeface="Cambria Math"/>
                <a:ea typeface="Cambria Math"/>
              </a:rPr>
              <a:t>Nominal value: 100 USD; annual coupon: 8% paid semi-annually</a:t>
            </a:r>
            <a:endParaRPr lang="en-GB" sz="1600" dirty="0">
              <a:latin typeface="Cambria Math" panose="02040503050406030204" pitchFamily="18" charset="0"/>
              <a:ea typeface="Cambria Math" panose="02040503050406030204" pitchFamily="18" charset="0"/>
            </a:endParaRPr>
          </a:p>
        </p:txBody>
      </p:sp>
      <p:sp>
        <p:nvSpPr>
          <p:cNvPr id="83" name="TextovéPole 35"/>
          <p:cNvSpPr txBox="1"/>
          <p:nvPr/>
        </p:nvSpPr>
        <p:spPr>
          <a:xfrm>
            <a:off x="1512500" y="5506272"/>
            <a:ext cx="6695064" cy="338554"/>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8000" indent="-288000">
              <a:buClr>
                <a:srgbClr val="7030A0"/>
              </a:buClr>
              <a:buFont typeface="Wingdings" panose="05000000000000000000" pitchFamily="2" charset="2"/>
              <a:buChar char="§"/>
            </a:pPr>
            <a:r>
              <a:rPr lang="en-GB" sz="1600" dirty="0">
                <a:latin typeface="Cambria Math"/>
                <a:ea typeface="Cambria Math"/>
              </a:rPr>
              <a:t>Remaining time to maturity</a:t>
            </a:r>
            <a:r>
              <a:rPr lang="cs-CZ" sz="1600" dirty="0">
                <a:latin typeface="Cambria Math"/>
                <a:ea typeface="Cambria Math"/>
              </a:rPr>
              <a:t>: 1</a:t>
            </a:r>
            <a:r>
              <a:rPr lang="en-GB" sz="1600" dirty="0">
                <a:latin typeface="Cambria Math"/>
                <a:ea typeface="Cambria Math"/>
              </a:rPr>
              <a:t>2 years from the previous coupon day</a:t>
            </a:r>
            <a:endParaRPr lang="en-GB" sz="1600" dirty="0">
              <a:latin typeface="Cambria Math" panose="02040503050406030204" pitchFamily="18" charset="0"/>
              <a:ea typeface="Cambria Math" panose="02040503050406030204" pitchFamily="18" charset="0"/>
            </a:endParaRPr>
          </a:p>
        </p:txBody>
      </p:sp>
      <p:sp>
        <p:nvSpPr>
          <p:cNvPr id="107" name="TextovéPole 106"/>
          <p:cNvSpPr txBox="1"/>
          <p:nvPr/>
        </p:nvSpPr>
        <p:spPr>
          <a:xfrm>
            <a:off x="1188000" y="4977680"/>
            <a:ext cx="3838200" cy="369332"/>
          </a:xfrm>
          <a:prstGeom prst="rect">
            <a:avLst/>
          </a:prstGeom>
          <a:noFill/>
          <a:ln>
            <a:noFill/>
          </a:ln>
        </p:spPr>
        <p:txBody>
          <a:bodyPr wrap="square" rtlCol="0">
            <a:spAutoFit/>
          </a:bodyPr>
          <a:lstStyle/>
          <a:p>
            <a:pPr marL="324000" indent="-324000">
              <a:buClr>
                <a:srgbClr val="7030A0"/>
              </a:buClr>
              <a:buSzPct val="80000"/>
              <a:buFont typeface="Wingdings" panose="05000000000000000000" pitchFamily="2" charset="2"/>
              <a:buChar char="q"/>
            </a:pPr>
            <a:r>
              <a:rPr lang="en-GB" dirty="0">
                <a:latin typeface="Cambria Math" panose="02040503050406030204" pitchFamily="18" charset="0"/>
                <a:ea typeface="Cambria Math" panose="02040503050406030204" pitchFamily="18" charset="0"/>
              </a:rPr>
              <a:t>Properties of the exercise bond</a:t>
            </a:r>
          </a:p>
        </p:txBody>
      </p:sp>
      <p:graphicFrame>
        <p:nvGraphicFramePr>
          <p:cNvPr id="79" name="Tabulka 78"/>
          <p:cNvGraphicFramePr>
            <a:graphicFrameLocks noGrp="1"/>
          </p:cNvGraphicFramePr>
          <p:nvPr>
            <p:extLst>
              <p:ext uri="{D42A27DB-BD31-4B8C-83A1-F6EECF244321}">
                <p14:modId xmlns:p14="http://schemas.microsoft.com/office/powerpoint/2010/main" val="2559590199"/>
              </p:ext>
            </p:extLst>
          </p:nvPr>
        </p:nvGraphicFramePr>
        <p:xfrm>
          <a:off x="978688" y="4315720"/>
          <a:ext cx="7200800" cy="180000"/>
        </p:xfrm>
        <a:graphic>
          <a:graphicData uri="http://schemas.openxmlformats.org/drawingml/2006/table">
            <a:tbl>
              <a:tblPr firstRow="1" bandRow="1">
                <a:tableStyleId>{5C22544A-7EE6-4342-B048-85BDC9FD1C3A}</a:tableStyleId>
              </a:tblPr>
              <a:tblGrid>
                <a:gridCol w="553908">
                  <a:extLst>
                    <a:ext uri="{9D8B030D-6E8A-4147-A177-3AD203B41FA5}">
                      <a16:colId xmlns:a16="http://schemas.microsoft.com/office/drawing/2014/main" val="20000"/>
                    </a:ext>
                  </a:extLst>
                </a:gridCol>
                <a:gridCol w="553907">
                  <a:extLst>
                    <a:ext uri="{9D8B030D-6E8A-4147-A177-3AD203B41FA5}">
                      <a16:colId xmlns:a16="http://schemas.microsoft.com/office/drawing/2014/main" val="20001"/>
                    </a:ext>
                  </a:extLst>
                </a:gridCol>
                <a:gridCol w="553908">
                  <a:extLst>
                    <a:ext uri="{9D8B030D-6E8A-4147-A177-3AD203B41FA5}">
                      <a16:colId xmlns:a16="http://schemas.microsoft.com/office/drawing/2014/main" val="20002"/>
                    </a:ext>
                  </a:extLst>
                </a:gridCol>
                <a:gridCol w="553908">
                  <a:extLst>
                    <a:ext uri="{9D8B030D-6E8A-4147-A177-3AD203B41FA5}">
                      <a16:colId xmlns:a16="http://schemas.microsoft.com/office/drawing/2014/main" val="20003"/>
                    </a:ext>
                  </a:extLst>
                </a:gridCol>
                <a:gridCol w="553908">
                  <a:extLst>
                    <a:ext uri="{9D8B030D-6E8A-4147-A177-3AD203B41FA5}">
                      <a16:colId xmlns:a16="http://schemas.microsoft.com/office/drawing/2014/main" val="20004"/>
                    </a:ext>
                  </a:extLst>
                </a:gridCol>
                <a:gridCol w="553907">
                  <a:extLst>
                    <a:ext uri="{9D8B030D-6E8A-4147-A177-3AD203B41FA5}">
                      <a16:colId xmlns:a16="http://schemas.microsoft.com/office/drawing/2014/main" val="20005"/>
                    </a:ext>
                  </a:extLst>
                </a:gridCol>
                <a:gridCol w="553908">
                  <a:extLst>
                    <a:ext uri="{9D8B030D-6E8A-4147-A177-3AD203B41FA5}">
                      <a16:colId xmlns:a16="http://schemas.microsoft.com/office/drawing/2014/main" val="20006"/>
                    </a:ext>
                  </a:extLst>
                </a:gridCol>
                <a:gridCol w="553908">
                  <a:extLst>
                    <a:ext uri="{9D8B030D-6E8A-4147-A177-3AD203B41FA5}">
                      <a16:colId xmlns:a16="http://schemas.microsoft.com/office/drawing/2014/main" val="20007"/>
                    </a:ext>
                  </a:extLst>
                </a:gridCol>
                <a:gridCol w="553907">
                  <a:extLst>
                    <a:ext uri="{9D8B030D-6E8A-4147-A177-3AD203B41FA5}">
                      <a16:colId xmlns:a16="http://schemas.microsoft.com/office/drawing/2014/main" val="20008"/>
                    </a:ext>
                  </a:extLst>
                </a:gridCol>
                <a:gridCol w="553908">
                  <a:extLst>
                    <a:ext uri="{9D8B030D-6E8A-4147-A177-3AD203B41FA5}">
                      <a16:colId xmlns:a16="http://schemas.microsoft.com/office/drawing/2014/main" val="20009"/>
                    </a:ext>
                  </a:extLst>
                </a:gridCol>
                <a:gridCol w="553908">
                  <a:extLst>
                    <a:ext uri="{9D8B030D-6E8A-4147-A177-3AD203B41FA5}">
                      <a16:colId xmlns:a16="http://schemas.microsoft.com/office/drawing/2014/main" val="20010"/>
                    </a:ext>
                  </a:extLst>
                </a:gridCol>
                <a:gridCol w="553907">
                  <a:extLst>
                    <a:ext uri="{9D8B030D-6E8A-4147-A177-3AD203B41FA5}">
                      <a16:colId xmlns:a16="http://schemas.microsoft.com/office/drawing/2014/main" val="20011"/>
                    </a:ext>
                  </a:extLst>
                </a:gridCol>
                <a:gridCol w="553908">
                  <a:extLst>
                    <a:ext uri="{9D8B030D-6E8A-4147-A177-3AD203B41FA5}">
                      <a16:colId xmlns:a16="http://schemas.microsoft.com/office/drawing/2014/main" val="20012"/>
                    </a:ext>
                  </a:extLst>
                </a:gridCol>
              </a:tblGrid>
              <a:tr h="180000">
                <a:tc>
                  <a:txBody>
                    <a:bodyPr/>
                    <a:lstStyle/>
                    <a:p>
                      <a:pPr algn="ctr"/>
                      <a:r>
                        <a:rPr lang="cs-CZ" sz="1000" dirty="0"/>
                        <a:t>11</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1000" dirty="0"/>
                        <a:t>12</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1000" dirty="0"/>
                        <a:t>1</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1000" dirty="0"/>
                        <a:t>2</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1000" dirty="0"/>
                        <a:t>3</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1000" dirty="0"/>
                        <a:t>4</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1000" dirty="0"/>
                        <a:t>5</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1000" dirty="0"/>
                        <a:t>6</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cs-CZ" sz="1000" dirty="0"/>
                        <a:t>7</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1000" dirty="0"/>
                        <a:t>8</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1000" dirty="0"/>
                        <a:t>9</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1000" dirty="0"/>
                        <a:t>10</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1000" dirty="0"/>
                        <a:t>11</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108" name="TextovéPole 35"/>
          <p:cNvSpPr txBox="1"/>
          <p:nvPr/>
        </p:nvSpPr>
        <p:spPr>
          <a:xfrm>
            <a:off x="1187624" y="5759992"/>
            <a:ext cx="5955080" cy="369332"/>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4000" indent="-324000">
              <a:buClr>
                <a:srgbClr val="7030A0"/>
              </a:buClr>
              <a:buSzPct val="80000"/>
              <a:buFont typeface="Wingdings" panose="05000000000000000000" pitchFamily="2" charset="2"/>
              <a:buChar char="q"/>
            </a:pPr>
            <a:r>
              <a:rPr lang="en-GB" dirty="0">
                <a:latin typeface="Cambria Math" panose="02040503050406030204" pitchFamily="18" charset="0"/>
                <a:ea typeface="Cambria Math" panose="02040503050406030204" pitchFamily="18" charset="0"/>
              </a:rPr>
              <a:t>Spot price is dirty and futures price is clean</a:t>
            </a:r>
          </a:p>
        </p:txBody>
      </p:sp>
      <p:grpSp>
        <p:nvGrpSpPr>
          <p:cNvPr id="10" name="Skupina 9">
            <a:extLst>
              <a:ext uri="{FF2B5EF4-FFF2-40B4-BE49-F238E27FC236}">
                <a16:creationId xmlns:a16="http://schemas.microsoft.com/office/drawing/2014/main" id="{0F9D7DE1-3933-45BC-B9B1-36082BE3BA36}"/>
              </a:ext>
            </a:extLst>
          </p:cNvPr>
          <p:cNvGrpSpPr/>
          <p:nvPr/>
        </p:nvGrpSpPr>
        <p:grpSpPr>
          <a:xfrm>
            <a:off x="560816" y="3684452"/>
            <a:ext cx="8317488" cy="1553196"/>
            <a:chOff x="560816" y="3774692"/>
            <a:chExt cx="8317488" cy="1553196"/>
          </a:xfrm>
        </p:grpSpPr>
        <p:sp>
          <p:nvSpPr>
            <p:cNvPr id="88" name="Čárový popisek 2 87"/>
            <p:cNvSpPr/>
            <p:nvPr/>
          </p:nvSpPr>
          <p:spPr>
            <a:xfrm>
              <a:off x="5510680" y="3854712"/>
              <a:ext cx="1123776" cy="438384"/>
            </a:xfrm>
            <a:prstGeom prst="borderCallout2">
              <a:avLst>
                <a:gd name="adj1" fmla="val 20367"/>
                <a:gd name="adj2" fmla="val -6440"/>
                <a:gd name="adj3" fmla="val 21984"/>
                <a:gd name="adj4" fmla="val -21082"/>
                <a:gd name="adj5" fmla="val 120081"/>
                <a:gd name="adj6" fmla="val -55862"/>
              </a:avLst>
            </a:prstGeom>
            <a:solidFill>
              <a:schemeClr val="accent5"/>
            </a:solidFill>
            <a:ln>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spcAft>
                  <a:spcPts val="300"/>
                </a:spcAft>
              </a:pPr>
              <a:r>
                <a:rPr lang="en-GB" sz="1000" b="1" dirty="0">
                  <a:latin typeface="Cambria Math"/>
                  <a:ea typeface="Cambria Math" panose="02040503050406030204" pitchFamily="18" charset="0"/>
                </a:rPr>
                <a:t>Beginning of </a:t>
              </a:r>
              <a:endParaRPr lang="cs-CZ" sz="1000" b="1" dirty="0">
                <a:latin typeface="Cambria Math"/>
                <a:ea typeface="Cambria Math" panose="02040503050406030204" pitchFamily="18" charset="0"/>
              </a:endParaRPr>
            </a:p>
            <a:p>
              <a:pPr algn="ctr">
                <a:spcAft>
                  <a:spcPts val="300"/>
                </a:spcAft>
              </a:pPr>
              <a:r>
                <a:rPr lang="en-GB" sz="1000" b="1" dirty="0">
                  <a:latin typeface="Cambria Math"/>
                  <a:ea typeface="Cambria Math" panose="02040503050406030204" pitchFamily="18" charset="0"/>
                </a:rPr>
                <a:t>delivery month</a:t>
              </a:r>
            </a:p>
          </p:txBody>
        </p:sp>
        <p:grpSp>
          <p:nvGrpSpPr>
            <p:cNvPr id="15" name="Skupina 14"/>
            <p:cNvGrpSpPr/>
            <p:nvPr/>
          </p:nvGrpSpPr>
          <p:grpSpPr>
            <a:xfrm>
              <a:off x="560816" y="3774692"/>
              <a:ext cx="8317488" cy="1553196"/>
              <a:chOff x="560816" y="3760818"/>
              <a:chExt cx="8317488" cy="1553196"/>
            </a:xfrm>
          </p:grpSpPr>
          <p:grpSp>
            <p:nvGrpSpPr>
              <p:cNvPr id="9" name="Skupina 8"/>
              <p:cNvGrpSpPr/>
              <p:nvPr/>
            </p:nvGrpSpPr>
            <p:grpSpPr>
              <a:xfrm>
                <a:off x="560816" y="3851704"/>
                <a:ext cx="8317488" cy="1462310"/>
                <a:chOff x="560816" y="3773736"/>
                <a:chExt cx="8317488" cy="1462310"/>
              </a:xfrm>
            </p:grpSpPr>
            <p:grpSp>
              <p:nvGrpSpPr>
                <p:cNvPr id="21" name="Skupina 20"/>
                <p:cNvGrpSpPr/>
                <p:nvPr/>
              </p:nvGrpSpPr>
              <p:grpSpPr>
                <a:xfrm>
                  <a:off x="560816" y="3773736"/>
                  <a:ext cx="8063962" cy="1309365"/>
                  <a:chOff x="560816" y="3717032"/>
                  <a:chExt cx="8063962" cy="1309365"/>
                </a:xfrm>
              </p:grpSpPr>
              <p:cxnSp>
                <p:nvCxnSpPr>
                  <p:cNvPr id="102" name="Přímá spojnice se šipkou 101"/>
                  <p:cNvCxnSpPr/>
                  <p:nvPr/>
                </p:nvCxnSpPr>
                <p:spPr>
                  <a:xfrm>
                    <a:off x="4568736" y="4590000"/>
                    <a:ext cx="288000" cy="0"/>
                  </a:xfrm>
                  <a:prstGeom prst="straightConnector1">
                    <a:avLst/>
                  </a:prstGeom>
                  <a:ln w="12700">
                    <a:solidFill>
                      <a:srgbClr val="C00000"/>
                    </a:solidFill>
                    <a:headEnd type="triangle" w="med" len="med"/>
                    <a:tailEnd type="triangle"/>
                  </a:ln>
                </p:spPr>
                <p:style>
                  <a:lnRef idx="1">
                    <a:schemeClr val="accent1"/>
                  </a:lnRef>
                  <a:fillRef idx="0">
                    <a:schemeClr val="accent1"/>
                  </a:fillRef>
                  <a:effectRef idx="0">
                    <a:schemeClr val="accent1"/>
                  </a:effectRef>
                  <a:fontRef idx="minor">
                    <a:schemeClr val="tx1"/>
                  </a:fontRef>
                </p:style>
              </p:cxnSp>
              <p:grpSp>
                <p:nvGrpSpPr>
                  <p:cNvPr id="20" name="Skupina 19"/>
                  <p:cNvGrpSpPr/>
                  <p:nvPr/>
                </p:nvGrpSpPr>
                <p:grpSpPr>
                  <a:xfrm>
                    <a:off x="560816" y="3717032"/>
                    <a:ext cx="8063962" cy="1309365"/>
                    <a:chOff x="560816" y="3717032"/>
                    <a:chExt cx="8063962" cy="1309365"/>
                  </a:xfrm>
                </p:grpSpPr>
                <p:grpSp>
                  <p:nvGrpSpPr>
                    <p:cNvPr id="18" name="Skupina 17"/>
                    <p:cNvGrpSpPr/>
                    <p:nvPr/>
                  </p:nvGrpSpPr>
                  <p:grpSpPr>
                    <a:xfrm>
                      <a:off x="1217105" y="4104000"/>
                      <a:ext cx="6755976" cy="720000"/>
                      <a:chOff x="1217105" y="4104000"/>
                      <a:chExt cx="6755976" cy="720000"/>
                    </a:xfrm>
                  </p:grpSpPr>
                  <p:cxnSp>
                    <p:nvCxnSpPr>
                      <p:cNvPr id="95" name="Přímá spojnice 94"/>
                      <p:cNvCxnSpPr/>
                      <p:nvPr/>
                    </p:nvCxnSpPr>
                    <p:spPr>
                      <a:xfrm>
                        <a:off x="4579088" y="4284000"/>
                        <a:ext cx="0" cy="297554"/>
                      </a:xfrm>
                      <a:prstGeom prst="line">
                        <a:avLst/>
                      </a:prstGeom>
                      <a:ln w="12700">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7" name="Přímá spojnice 16"/>
                      <p:cNvCxnSpPr/>
                      <p:nvPr/>
                    </p:nvCxnSpPr>
                    <p:spPr>
                      <a:xfrm>
                        <a:off x="1266720" y="4284000"/>
                        <a:ext cx="0" cy="327309"/>
                      </a:xfrm>
                      <a:prstGeom prst="line">
                        <a:avLst/>
                      </a:prstGeom>
                      <a:ln w="12700">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93" name="Přímá spojnice 92"/>
                      <p:cNvCxnSpPr/>
                      <p:nvPr/>
                    </p:nvCxnSpPr>
                    <p:spPr>
                      <a:xfrm>
                        <a:off x="3751560" y="4283999"/>
                        <a:ext cx="0" cy="540000"/>
                      </a:xfrm>
                      <a:prstGeom prst="line">
                        <a:avLst/>
                      </a:prstGeom>
                      <a:ln w="12700">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94" name="Přímá spojnice 93"/>
                      <p:cNvCxnSpPr/>
                      <p:nvPr/>
                    </p:nvCxnSpPr>
                    <p:spPr>
                      <a:xfrm>
                        <a:off x="5406616" y="4284000"/>
                        <a:ext cx="0" cy="297554"/>
                      </a:xfrm>
                      <a:prstGeom prst="line">
                        <a:avLst/>
                      </a:prstGeom>
                      <a:ln w="12700">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80" name="Rovnoramenný trojúhelník 79"/>
                      <p:cNvSpPr/>
                      <p:nvPr/>
                    </p:nvSpPr>
                    <p:spPr>
                      <a:xfrm rot="10800000">
                        <a:off x="1217105" y="4104008"/>
                        <a:ext cx="107447" cy="12459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5" name="Rovnoramenný trojúhelník 84"/>
                      <p:cNvSpPr/>
                      <p:nvPr/>
                    </p:nvSpPr>
                    <p:spPr>
                      <a:xfrm rot="10800000">
                        <a:off x="4525816" y="4104008"/>
                        <a:ext cx="118192" cy="12459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6" name="Rovnoramenný trojúhelník 85"/>
                      <p:cNvSpPr/>
                      <p:nvPr/>
                    </p:nvSpPr>
                    <p:spPr>
                      <a:xfrm rot="10800000">
                        <a:off x="7854889" y="4104008"/>
                        <a:ext cx="118192" cy="12459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2" name="Rovnoramenný trojúhelník 91"/>
                      <p:cNvSpPr/>
                      <p:nvPr/>
                    </p:nvSpPr>
                    <p:spPr>
                      <a:xfrm rot="10800000">
                        <a:off x="3693729" y="4104000"/>
                        <a:ext cx="118192" cy="12459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4" name="Přímá spojnice se šipkou 13"/>
                      <p:cNvCxnSpPr/>
                      <p:nvPr/>
                    </p:nvCxnSpPr>
                    <p:spPr>
                      <a:xfrm>
                        <a:off x="1280461" y="4602392"/>
                        <a:ext cx="2448000" cy="0"/>
                      </a:xfrm>
                      <a:prstGeom prst="straightConnector1">
                        <a:avLst/>
                      </a:prstGeom>
                      <a:ln w="12700">
                        <a:solidFill>
                          <a:srgbClr val="C00000"/>
                        </a:solidFill>
                        <a:headEnd type="triangle" w="med" len="med"/>
                        <a:tailEnd type="triangle"/>
                      </a:ln>
                    </p:spPr>
                    <p:style>
                      <a:lnRef idx="1">
                        <a:schemeClr val="accent1"/>
                      </a:lnRef>
                      <a:fillRef idx="0">
                        <a:schemeClr val="accent1"/>
                      </a:fillRef>
                      <a:effectRef idx="0">
                        <a:schemeClr val="accent1"/>
                      </a:effectRef>
                      <a:fontRef idx="minor">
                        <a:schemeClr val="tx1"/>
                      </a:fontRef>
                    </p:style>
                  </p:cxnSp>
                  <p:cxnSp>
                    <p:nvCxnSpPr>
                      <p:cNvPr id="97" name="Přímá spojnice se šipkou 96"/>
                      <p:cNvCxnSpPr/>
                      <p:nvPr/>
                    </p:nvCxnSpPr>
                    <p:spPr>
                      <a:xfrm>
                        <a:off x="4862526" y="4589344"/>
                        <a:ext cx="532756" cy="0"/>
                      </a:xfrm>
                      <a:prstGeom prst="straightConnector1">
                        <a:avLst/>
                      </a:prstGeom>
                      <a:ln w="12700">
                        <a:solidFill>
                          <a:srgbClr val="C00000"/>
                        </a:solidFill>
                        <a:headEnd type="triangle" w="med" len="med"/>
                        <a:tailEnd type="triangle"/>
                      </a:ln>
                    </p:spPr>
                    <p:style>
                      <a:lnRef idx="1">
                        <a:schemeClr val="accent1"/>
                      </a:lnRef>
                      <a:fillRef idx="0">
                        <a:schemeClr val="accent1"/>
                      </a:fillRef>
                      <a:effectRef idx="0">
                        <a:schemeClr val="accent1"/>
                      </a:effectRef>
                      <a:fontRef idx="minor">
                        <a:schemeClr val="tx1"/>
                      </a:fontRef>
                    </p:style>
                  </p:cxnSp>
                  <p:cxnSp>
                    <p:nvCxnSpPr>
                      <p:cNvPr id="99" name="Přímá spojnice se šipkou 98"/>
                      <p:cNvCxnSpPr/>
                      <p:nvPr/>
                    </p:nvCxnSpPr>
                    <p:spPr>
                      <a:xfrm>
                        <a:off x="4874207" y="4822528"/>
                        <a:ext cx="3024000" cy="0"/>
                      </a:xfrm>
                      <a:prstGeom prst="straightConnector1">
                        <a:avLst/>
                      </a:prstGeom>
                      <a:ln w="12700">
                        <a:solidFill>
                          <a:srgbClr val="C00000"/>
                        </a:solidFill>
                        <a:headEnd type="triangle" w="med" len="med"/>
                        <a:tailEnd type="triangle"/>
                      </a:ln>
                    </p:spPr>
                    <p:style>
                      <a:lnRef idx="1">
                        <a:schemeClr val="accent1"/>
                      </a:lnRef>
                      <a:fillRef idx="0">
                        <a:schemeClr val="accent1"/>
                      </a:fillRef>
                      <a:effectRef idx="0">
                        <a:schemeClr val="accent1"/>
                      </a:effectRef>
                      <a:fontRef idx="minor">
                        <a:schemeClr val="tx1"/>
                      </a:fontRef>
                    </p:style>
                  </p:cxnSp>
                  <p:cxnSp>
                    <p:nvCxnSpPr>
                      <p:cNvPr id="100" name="Přímá spojnice 99"/>
                      <p:cNvCxnSpPr/>
                      <p:nvPr/>
                    </p:nvCxnSpPr>
                    <p:spPr>
                      <a:xfrm>
                        <a:off x="4852944" y="4284000"/>
                        <a:ext cx="0" cy="540000"/>
                      </a:xfrm>
                      <a:prstGeom prst="line">
                        <a:avLst/>
                      </a:prstGeom>
                      <a:ln w="12700">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01" name="Přímá spojnice 100"/>
                      <p:cNvCxnSpPr/>
                      <p:nvPr/>
                    </p:nvCxnSpPr>
                    <p:spPr>
                      <a:xfrm>
                        <a:off x="7912720" y="4284000"/>
                        <a:ext cx="0" cy="540000"/>
                      </a:xfrm>
                      <a:prstGeom prst="line">
                        <a:avLst/>
                      </a:prstGeom>
                      <a:ln w="12700">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05" name="Přímá spojnice se šipkou 104"/>
                      <p:cNvCxnSpPr/>
                      <p:nvPr/>
                    </p:nvCxnSpPr>
                    <p:spPr>
                      <a:xfrm>
                        <a:off x="3764698" y="4824000"/>
                        <a:ext cx="1080000" cy="0"/>
                      </a:xfrm>
                      <a:prstGeom prst="straightConnector1">
                        <a:avLst/>
                      </a:prstGeom>
                      <a:ln w="12700">
                        <a:solidFill>
                          <a:srgbClr val="C00000"/>
                        </a:solidFill>
                        <a:headEnd type="triangle" w="med" len="med"/>
                        <a:tailEnd type="triangle"/>
                      </a:ln>
                    </p:spPr>
                    <p:style>
                      <a:lnRef idx="1">
                        <a:schemeClr val="accent1"/>
                      </a:lnRef>
                      <a:fillRef idx="0">
                        <a:schemeClr val="accent1"/>
                      </a:fillRef>
                      <a:effectRef idx="0">
                        <a:schemeClr val="accent1"/>
                      </a:effectRef>
                      <a:fontRef idx="minor">
                        <a:schemeClr val="tx1"/>
                      </a:fontRef>
                    </p:style>
                  </p:cxnSp>
                </p:grpSp>
                <p:grpSp>
                  <p:nvGrpSpPr>
                    <p:cNvPr id="19" name="Skupina 18"/>
                    <p:cNvGrpSpPr/>
                    <p:nvPr/>
                  </p:nvGrpSpPr>
                  <p:grpSpPr>
                    <a:xfrm>
                      <a:off x="560816" y="3717032"/>
                      <a:ext cx="8063962" cy="1309365"/>
                      <a:chOff x="560816" y="3717032"/>
                      <a:chExt cx="8063962" cy="1309365"/>
                    </a:xfrm>
                  </p:grpSpPr>
                  <p:sp>
                    <p:nvSpPr>
                      <p:cNvPr id="103" name="TextovéPole 102"/>
                      <p:cNvSpPr txBox="1"/>
                      <p:nvPr/>
                    </p:nvSpPr>
                    <p:spPr>
                      <a:xfrm>
                        <a:off x="4240312" y="4552776"/>
                        <a:ext cx="635166" cy="246221"/>
                      </a:xfrm>
                      <a:prstGeom prst="rect">
                        <a:avLst/>
                      </a:prstGeom>
                      <a:noFill/>
                      <a:ln>
                        <a:noFill/>
                      </a:ln>
                    </p:spPr>
                    <p:txBody>
                      <a:bodyPr wrap="square" rtlCol="0">
                        <a:spAutoFit/>
                      </a:bodyPr>
                      <a:lstStyle/>
                      <a:p>
                        <a:pPr algn="r"/>
                        <a:r>
                          <a:rPr lang="cs-CZ" sz="1000" dirty="0">
                            <a:latin typeface="Cambria Math" panose="02040503050406030204" pitchFamily="18" charset="0"/>
                            <a:ea typeface="Cambria Math" panose="02040503050406030204" pitchFamily="18" charset="0"/>
                          </a:rPr>
                          <a:t>14</a:t>
                        </a:r>
                        <a:r>
                          <a:rPr lang="en-GB" sz="1000" dirty="0">
                            <a:latin typeface="Cambria Math" panose="02040503050406030204" pitchFamily="18" charset="0"/>
                            <a:ea typeface="Cambria Math" panose="02040503050406030204" pitchFamily="18" charset="0"/>
                          </a:rPr>
                          <a:t> days</a:t>
                        </a:r>
                      </a:p>
                    </p:txBody>
                  </p:sp>
                  <p:sp>
                    <p:nvSpPr>
                      <p:cNvPr id="96" name="TextovéPole 95"/>
                      <p:cNvSpPr txBox="1"/>
                      <p:nvPr/>
                    </p:nvSpPr>
                    <p:spPr>
                      <a:xfrm>
                        <a:off x="2058808" y="4559968"/>
                        <a:ext cx="776784" cy="246221"/>
                      </a:xfrm>
                      <a:prstGeom prst="rect">
                        <a:avLst/>
                      </a:prstGeom>
                      <a:noFill/>
                      <a:ln>
                        <a:noFill/>
                      </a:ln>
                    </p:spPr>
                    <p:txBody>
                      <a:bodyPr wrap="square" rtlCol="0">
                        <a:spAutoFit/>
                      </a:bodyPr>
                      <a:lstStyle/>
                      <a:p>
                        <a:pPr algn="ctr"/>
                        <a:r>
                          <a:rPr lang="cs-CZ" sz="1000" dirty="0">
                            <a:latin typeface="Cambria Math" panose="02040503050406030204" pitchFamily="18" charset="0"/>
                            <a:ea typeface="Cambria Math" panose="02040503050406030204" pitchFamily="18" charset="0"/>
                          </a:rPr>
                          <a:t>134</a:t>
                        </a:r>
                        <a:r>
                          <a:rPr lang="en-GB" sz="1000" dirty="0">
                            <a:latin typeface="Cambria Math" panose="02040503050406030204" pitchFamily="18" charset="0"/>
                            <a:ea typeface="Cambria Math" panose="02040503050406030204" pitchFamily="18" charset="0"/>
                          </a:rPr>
                          <a:t> days</a:t>
                        </a:r>
                      </a:p>
                    </p:txBody>
                  </p:sp>
                  <p:sp>
                    <p:nvSpPr>
                      <p:cNvPr id="98" name="TextovéPole 97"/>
                      <p:cNvSpPr txBox="1"/>
                      <p:nvPr/>
                    </p:nvSpPr>
                    <p:spPr>
                      <a:xfrm>
                        <a:off x="4766760" y="4558019"/>
                        <a:ext cx="698816" cy="246221"/>
                      </a:xfrm>
                      <a:prstGeom prst="rect">
                        <a:avLst/>
                      </a:prstGeom>
                      <a:noFill/>
                      <a:ln>
                        <a:noFill/>
                      </a:ln>
                    </p:spPr>
                    <p:txBody>
                      <a:bodyPr wrap="square" rtlCol="0">
                        <a:spAutoFit/>
                      </a:bodyPr>
                      <a:lstStyle/>
                      <a:p>
                        <a:pPr algn="ctr"/>
                        <a:r>
                          <a:rPr lang="cs-CZ" sz="1000" dirty="0">
                            <a:latin typeface="Cambria Math" panose="02040503050406030204" pitchFamily="18" charset="0"/>
                            <a:ea typeface="Cambria Math" panose="02040503050406030204" pitchFamily="18" charset="0"/>
                          </a:rPr>
                          <a:t>30</a:t>
                        </a:r>
                        <a:r>
                          <a:rPr lang="en-GB" sz="1000" dirty="0">
                            <a:latin typeface="Cambria Math" panose="02040503050406030204" pitchFamily="18" charset="0"/>
                            <a:ea typeface="Cambria Math" panose="02040503050406030204" pitchFamily="18" charset="0"/>
                          </a:rPr>
                          <a:t> days</a:t>
                        </a:r>
                      </a:p>
                    </p:txBody>
                  </p:sp>
                  <p:sp>
                    <p:nvSpPr>
                      <p:cNvPr id="87" name="TextovéPole 86"/>
                      <p:cNvSpPr txBox="1"/>
                      <p:nvPr/>
                    </p:nvSpPr>
                    <p:spPr>
                      <a:xfrm>
                        <a:off x="4039592" y="3744008"/>
                        <a:ext cx="1080570" cy="400110"/>
                      </a:xfrm>
                      <a:prstGeom prst="rect">
                        <a:avLst/>
                      </a:prstGeom>
                      <a:noFill/>
                      <a:ln>
                        <a:noFill/>
                      </a:ln>
                    </p:spPr>
                    <p:txBody>
                      <a:bodyPr wrap="square" rtlCol="0">
                        <a:spAutoFit/>
                      </a:bodyPr>
                      <a:lstStyle/>
                      <a:p>
                        <a:pPr algn="ctr"/>
                        <a:r>
                          <a:rPr lang="en-GB" sz="1000" dirty="0">
                            <a:latin typeface="Cambria Math" panose="02040503050406030204" pitchFamily="18" charset="0"/>
                            <a:ea typeface="Cambria Math" panose="02040503050406030204" pitchFamily="18" charset="0"/>
                          </a:rPr>
                          <a:t>18 May</a:t>
                        </a:r>
                      </a:p>
                      <a:p>
                        <a:pPr algn="ctr"/>
                        <a:r>
                          <a:rPr lang="en-GB" sz="1000" dirty="0">
                            <a:latin typeface="Cambria Math" panose="02040503050406030204" pitchFamily="18" charset="0"/>
                            <a:ea typeface="Cambria Math" panose="02040503050406030204" pitchFamily="18" charset="0"/>
                          </a:rPr>
                          <a:t>next coupon day</a:t>
                        </a:r>
                      </a:p>
                    </p:txBody>
                  </p:sp>
                  <p:sp>
                    <p:nvSpPr>
                      <p:cNvPr id="89" name="TextovéPole 88"/>
                      <p:cNvSpPr txBox="1"/>
                      <p:nvPr/>
                    </p:nvSpPr>
                    <p:spPr>
                      <a:xfrm>
                        <a:off x="7213904" y="3744008"/>
                        <a:ext cx="1410874" cy="400110"/>
                      </a:xfrm>
                      <a:prstGeom prst="rect">
                        <a:avLst/>
                      </a:prstGeom>
                      <a:noFill/>
                      <a:ln>
                        <a:noFill/>
                      </a:ln>
                    </p:spPr>
                    <p:txBody>
                      <a:bodyPr wrap="square" rtlCol="0">
                        <a:spAutoFit/>
                      </a:bodyPr>
                      <a:lstStyle/>
                      <a:p>
                        <a:pPr algn="ctr"/>
                        <a:r>
                          <a:rPr lang="en-GB" sz="1000" dirty="0">
                            <a:latin typeface="Cambria Math" panose="02040503050406030204" pitchFamily="18" charset="0"/>
                            <a:ea typeface="Cambria Math" panose="02040503050406030204" pitchFamily="18" charset="0"/>
                          </a:rPr>
                          <a:t>18 November</a:t>
                        </a:r>
                      </a:p>
                      <a:p>
                        <a:pPr algn="ctr"/>
                        <a:r>
                          <a:rPr lang="en-GB" sz="1000" dirty="0">
                            <a:latin typeface="Cambria Math" panose="02040503050406030204" pitchFamily="18" charset="0"/>
                            <a:ea typeface="Cambria Math" panose="02040503050406030204" pitchFamily="18" charset="0"/>
                          </a:rPr>
                          <a:t>after next coupon day</a:t>
                        </a:r>
                      </a:p>
                    </p:txBody>
                  </p:sp>
                  <p:sp>
                    <p:nvSpPr>
                      <p:cNvPr id="90" name="TextovéPole 89"/>
                      <p:cNvSpPr txBox="1"/>
                      <p:nvPr/>
                    </p:nvSpPr>
                    <p:spPr>
                      <a:xfrm>
                        <a:off x="560816" y="3717032"/>
                        <a:ext cx="1440160" cy="400110"/>
                      </a:xfrm>
                      <a:prstGeom prst="rect">
                        <a:avLst/>
                      </a:prstGeom>
                      <a:noFill/>
                      <a:ln>
                        <a:noFill/>
                      </a:ln>
                    </p:spPr>
                    <p:txBody>
                      <a:bodyPr wrap="square" rtlCol="0">
                        <a:spAutoFit/>
                      </a:bodyPr>
                      <a:lstStyle/>
                      <a:p>
                        <a:pPr algn="ctr"/>
                        <a:r>
                          <a:rPr lang="en-GB" sz="1000" dirty="0">
                            <a:latin typeface="Cambria Math" panose="02040503050406030204" pitchFamily="18" charset="0"/>
                            <a:ea typeface="Cambria Math" panose="02040503050406030204" pitchFamily="18" charset="0"/>
                          </a:rPr>
                          <a:t>18 November</a:t>
                        </a:r>
                      </a:p>
                      <a:p>
                        <a:pPr algn="ctr"/>
                        <a:r>
                          <a:rPr lang="en-GB" sz="1000" dirty="0">
                            <a:latin typeface="Cambria Math" panose="02040503050406030204" pitchFamily="18" charset="0"/>
                            <a:ea typeface="Cambria Math" panose="02040503050406030204" pitchFamily="18" charset="0"/>
                          </a:rPr>
                          <a:t>previous coupon day</a:t>
                        </a:r>
                      </a:p>
                    </p:txBody>
                  </p:sp>
                  <p:sp>
                    <p:nvSpPr>
                      <p:cNvPr id="91" name="TextovéPole 90"/>
                      <p:cNvSpPr txBox="1"/>
                      <p:nvPr/>
                    </p:nvSpPr>
                    <p:spPr>
                      <a:xfrm>
                        <a:off x="3463528" y="3744000"/>
                        <a:ext cx="576200" cy="400110"/>
                      </a:xfrm>
                      <a:prstGeom prst="rect">
                        <a:avLst/>
                      </a:prstGeom>
                      <a:noFill/>
                      <a:ln>
                        <a:noFill/>
                      </a:ln>
                    </p:spPr>
                    <p:txBody>
                      <a:bodyPr wrap="square" rtlCol="0">
                        <a:spAutoFit/>
                      </a:bodyPr>
                      <a:lstStyle/>
                      <a:p>
                        <a:pPr algn="ctr"/>
                        <a:r>
                          <a:rPr lang="en-GB" sz="1000" b="1" dirty="0">
                            <a:solidFill>
                              <a:srgbClr val="0070C0"/>
                            </a:solidFill>
                            <a:latin typeface="Cambria Math" panose="02040503050406030204" pitchFamily="18" charset="0"/>
                            <a:ea typeface="Cambria Math" panose="02040503050406030204" pitchFamily="18" charset="0"/>
                          </a:rPr>
                          <a:t>1 April </a:t>
                        </a:r>
                      </a:p>
                      <a:p>
                        <a:pPr algn="ctr"/>
                        <a:r>
                          <a:rPr lang="en-GB" sz="1000" b="1" dirty="0">
                            <a:solidFill>
                              <a:srgbClr val="0070C0"/>
                            </a:solidFill>
                            <a:latin typeface="Cambria Math" panose="02040503050406030204" pitchFamily="18" charset="0"/>
                            <a:ea typeface="Cambria Math" panose="02040503050406030204" pitchFamily="18" charset="0"/>
                          </a:rPr>
                          <a:t>today</a:t>
                        </a:r>
                      </a:p>
                    </p:txBody>
                  </p:sp>
                  <p:sp>
                    <p:nvSpPr>
                      <p:cNvPr id="104" name="TextovéPole 103"/>
                      <p:cNvSpPr txBox="1"/>
                      <p:nvPr/>
                    </p:nvSpPr>
                    <p:spPr>
                      <a:xfrm>
                        <a:off x="5955456" y="4779459"/>
                        <a:ext cx="776784" cy="246221"/>
                      </a:xfrm>
                      <a:prstGeom prst="rect">
                        <a:avLst/>
                      </a:prstGeom>
                      <a:noFill/>
                      <a:ln>
                        <a:noFill/>
                      </a:ln>
                    </p:spPr>
                    <p:txBody>
                      <a:bodyPr wrap="square" rtlCol="0">
                        <a:spAutoFit/>
                      </a:bodyPr>
                      <a:lstStyle/>
                      <a:p>
                        <a:pPr algn="ctr"/>
                        <a:r>
                          <a:rPr lang="cs-CZ" sz="1000" dirty="0">
                            <a:latin typeface="Cambria Math" panose="02040503050406030204" pitchFamily="18" charset="0"/>
                            <a:ea typeface="Cambria Math" panose="02040503050406030204" pitchFamily="18" charset="0"/>
                          </a:rPr>
                          <a:t>170</a:t>
                        </a:r>
                        <a:r>
                          <a:rPr lang="en-GB" sz="1000" dirty="0">
                            <a:latin typeface="Cambria Math" panose="02040503050406030204" pitchFamily="18" charset="0"/>
                            <a:ea typeface="Cambria Math" panose="02040503050406030204" pitchFamily="18" charset="0"/>
                          </a:rPr>
                          <a:t> days</a:t>
                        </a:r>
                      </a:p>
                    </p:txBody>
                  </p:sp>
                  <p:sp>
                    <p:nvSpPr>
                      <p:cNvPr id="106" name="TextovéPole 105"/>
                      <p:cNvSpPr txBox="1"/>
                      <p:nvPr/>
                    </p:nvSpPr>
                    <p:spPr>
                      <a:xfrm>
                        <a:off x="3923928" y="4780176"/>
                        <a:ext cx="776784" cy="246221"/>
                      </a:xfrm>
                      <a:prstGeom prst="rect">
                        <a:avLst/>
                      </a:prstGeom>
                      <a:noFill/>
                      <a:ln>
                        <a:noFill/>
                      </a:ln>
                    </p:spPr>
                    <p:txBody>
                      <a:bodyPr wrap="square" rtlCol="0">
                        <a:spAutoFit/>
                      </a:bodyPr>
                      <a:lstStyle/>
                      <a:p>
                        <a:pPr algn="ctr"/>
                        <a:r>
                          <a:rPr lang="cs-CZ" sz="1000" dirty="0">
                            <a:latin typeface="Cambria Math" panose="02040503050406030204" pitchFamily="18" charset="0"/>
                            <a:ea typeface="Cambria Math" panose="02040503050406030204" pitchFamily="18" charset="0"/>
                          </a:rPr>
                          <a:t>60</a:t>
                        </a:r>
                        <a:r>
                          <a:rPr lang="en-GB" sz="1000" dirty="0">
                            <a:latin typeface="Cambria Math" panose="02040503050406030204" pitchFamily="18" charset="0"/>
                            <a:ea typeface="Cambria Math" panose="02040503050406030204" pitchFamily="18" charset="0"/>
                          </a:rPr>
                          <a:t> days</a:t>
                        </a:r>
                      </a:p>
                    </p:txBody>
                  </p:sp>
                </p:grpSp>
              </p:grpSp>
            </p:grpSp>
            <p:cxnSp>
              <p:nvCxnSpPr>
                <p:cNvPr id="81" name="Přímá spojnice se šipkou 80"/>
                <p:cNvCxnSpPr/>
                <p:nvPr/>
              </p:nvCxnSpPr>
              <p:spPr>
                <a:xfrm>
                  <a:off x="7914764" y="4881600"/>
                  <a:ext cx="963540" cy="0"/>
                </a:xfrm>
                <a:prstGeom prst="straightConnector1">
                  <a:avLst/>
                </a:prstGeom>
                <a:ln w="12700">
                  <a:solidFill>
                    <a:srgbClr val="C00000"/>
                  </a:solidFill>
                  <a:prstDash val="sysDash"/>
                  <a:headEnd type="triangle" w="med" len="med"/>
                  <a:tailEnd type="none"/>
                </a:ln>
              </p:spPr>
              <p:style>
                <a:lnRef idx="1">
                  <a:schemeClr val="accent1"/>
                </a:lnRef>
                <a:fillRef idx="0">
                  <a:schemeClr val="accent1"/>
                </a:fillRef>
                <a:effectRef idx="0">
                  <a:schemeClr val="accent1"/>
                </a:effectRef>
                <a:fontRef idx="minor">
                  <a:schemeClr val="tx1"/>
                </a:fontRef>
              </p:style>
            </p:cxnSp>
            <p:sp>
              <p:nvSpPr>
                <p:cNvPr id="84" name="TextovéPole 83"/>
                <p:cNvSpPr txBox="1"/>
                <p:nvPr/>
              </p:nvSpPr>
              <p:spPr>
                <a:xfrm>
                  <a:off x="7899672" y="4835936"/>
                  <a:ext cx="920328" cy="400110"/>
                </a:xfrm>
                <a:prstGeom prst="rect">
                  <a:avLst/>
                </a:prstGeom>
                <a:noFill/>
                <a:ln>
                  <a:noFill/>
                </a:ln>
              </p:spPr>
              <p:txBody>
                <a:bodyPr wrap="square" rtlCol="0">
                  <a:spAutoFit/>
                </a:bodyPr>
                <a:lstStyle/>
                <a:p>
                  <a:pPr algn="ctr"/>
                  <a:r>
                    <a:rPr lang="en-GB" sz="1000" dirty="0">
                      <a:latin typeface="Cambria Math" panose="02040503050406030204" pitchFamily="18" charset="0"/>
                      <a:ea typeface="Cambria Math" panose="02040503050406030204" pitchFamily="18" charset="0"/>
                    </a:rPr>
                    <a:t>11 years to maturity</a:t>
                  </a:r>
                </a:p>
              </p:txBody>
            </p:sp>
          </p:grpSp>
          <mc:AlternateContent xmlns:mc="http://schemas.openxmlformats.org/markup-compatibility/2006" xmlns:a14="http://schemas.microsoft.com/office/drawing/2010/main">
            <mc:Choice Requires="a14">
              <p:sp>
                <p:nvSpPr>
                  <p:cNvPr id="11" name="Obdélník 10"/>
                  <p:cNvSpPr/>
                  <p:nvPr/>
                </p:nvSpPr>
                <p:spPr>
                  <a:xfrm>
                    <a:off x="2253568" y="3760818"/>
                    <a:ext cx="1186419" cy="56175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92075">
                      <a:spcBef>
                        <a:spcPts val="1200"/>
                      </a:spcBef>
                    </a:pPr>
                    <a14:m>
                      <m:oMath xmlns:m="http://schemas.openxmlformats.org/officeDocument/2006/math">
                        <m:sSub>
                          <m:sSubPr>
                            <m:ctrlPr>
                              <a:rPr lang="en-GB" sz="1000" i="1" smtClean="0">
                                <a:latin typeface="Cambria Math" panose="02040503050406030204" pitchFamily="18" charset="0"/>
                                <a:ea typeface="Cambria Math" panose="02040503050406030204" pitchFamily="18" charset="0"/>
                              </a:rPr>
                            </m:ctrlPr>
                          </m:sSubPr>
                          <m:e>
                            <m:r>
                              <a:rPr lang="en-GB" sz="1000" i="1">
                                <a:latin typeface="Cambria Math"/>
                                <a:ea typeface="Cambria Math" panose="02040503050406030204" pitchFamily="18" charset="0"/>
                              </a:rPr>
                              <m:t>𝑆</m:t>
                            </m:r>
                          </m:e>
                          <m:sub>
                            <m:r>
                              <a:rPr lang="en-GB" sz="1000" i="1">
                                <a:latin typeface="Cambria Math"/>
                                <a:ea typeface="Cambria Math" panose="02040503050406030204" pitchFamily="18" charset="0"/>
                              </a:rPr>
                              <m:t>0</m:t>
                            </m:r>
                          </m:sub>
                        </m:sSub>
                        <m:r>
                          <a:rPr lang="en-GB" sz="1000" i="1">
                            <a:latin typeface="Cambria Math"/>
                            <a:ea typeface="Cambria Math" panose="02040503050406030204" pitchFamily="18" charset="0"/>
                          </a:rPr>
                          <m:t>=99</m:t>
                        </m:r>
                        <m:r>
                          <a:rPr lang="cs-CZ" sz="1000" b="0" i="1" smtClean="0">
                            <a:latin typeface="Cambria Math"/>
                            <a:ea typeface="Cambria Math" panose="02040503050406030204" pitchFamily="18" charset="0"/>
                          </a:rPr>
                          <m:t>.</m:t>
                        </m:r>
                        <m:r>
                          <a:rPr lang="en-GB" sz="1000" i="1">
                            <a:latin typeface="Cambria Math"/>
                            <a:ea typeface="Cambria Math" panose="02040503050406030204" pitchFamily="18" charset="0"/>
                          </a:rPr>
                          <m:t>13 </m:t>
                        </m:r>
                      </m:oMath>
                    </a14:m>
                    <a:r>
                      <a:rPr lang="en-GB" sz="1000" dirty="0">
                        <a:latin typeface="Cambria Math"/>
                        <a:ea typeface="Cambria Math" panose="02040503050406030204" pitchFamily="18" charset="0"/>
                      </a:rPr>
                      <a:t>(dirty)</a:t>
                    </a:r>
                  </a:p>
                  <a:p>
                    <a:pPr marL="92075"/>
                    <a14:m>
                      <m:oMath xmlns:m="http://schemas.openxmlformats.org/officeDocument/2006/math">
                        <m:sSub>
                          <m:sSubPr>
                            <m:ctrlPr>
                              <a:rPr lang="en-GB" sz="1000" i="1">
                                <a:latin typeface="Cambria Math" panose="02040503050406030204" pitchFamily="18" charset="0"/>
                                <a:ea typeface="Cambria Math" panose="02040503050406030204" pitchFamily="18" charset="0"/>
                              </a:rPr>
                            </m:ctrlPr>
                          </m:sSubPr>
                          <m:e>
                            <m:r>
                              <a:rPr lang="en-GB" sz="1000" i="1">
                                <a:latin typeface="Cambria Math"/>
                                <a:ea typeface="Cambria Math" panose="02040503050406030204" pitchFamily="18" charset="0"/>
                              </a:rPr>
                              <m:t>𝐹</m:t>
                            </m:r>
                          </m:e>
                          <m:sub>
                            <m:r>
                              <a:rPr lang="en-GB" sz="1000" i="1">
                                <a:latin typeface="Cambria Math"/>
                                <a:ea typeface="Cambria Math" panose="02040503050406030204" pitchFamily="18" charset="0"/>
                              </a:rPr>
                              <m:t>0</m:t>
                            </m:r>
                          </m:sub>
                        </m:sSub>
                        <m:r>
                          <a:rPr lang="en-GB" sz="1000" i="1">
                            <a:latin typeface="Cambria Math"/>
                            <a:ea typeface="Cambria Math" panose="02040503050406030204" pitchFamily="18" charset="0"/>
                          </a:rPr>
                          <m:t>=88.19 </m:t>
                        </m:r>
                      </m:oMath>
                    </a14:m>
                    <a:r>
                      <a:rPr lang="en-GB" sz="1000" dirty="0">
                        <a:latin typeface="Cambria Math"/>
                        <a:ea typeface="Cambria Math" panose="02040503050406030204" pitchFamily="18" charset="0"/>
                      </a:rPr>
                      <a:t>(clean)</a:t>
                    </a:r>
                  </a:p>
                  <a:p>
                    <a:pPr marL="92075"/>
                    <a14:m>
                      <m:oMathPara xmlns:m="http://schemas.openxmlformats.org/officeDocument/2006/math">
                        <m:oMathParaPr>
                          <m:jc m:val="left"/>
                        </m:oMathParaPr>
                        <m:oMath xmlns:m="http://schemas.openxmlformats.org/officeDocument/2006/math">
                          <m:r>
                            <a:rPr lang="en-GB" sz="1000" i="1">
                              <a:latin typeface="Cambria Math"/>
                              <a:ea typeface="Cambria Math" panose="02040503050406030204" pitchFamily="18" charset="0"/>
                            </a:rPr>
                            <m:t>  </m:t>
                          </m:r>
                          <m:r>
                            <a:rPr lang="en-GB" sz="1000" i="1">
                              <a:latin typeface="Cambria Math"/>
                              <a:ea typeface="Cambria Math" panose="02040503050406030204" pitchFamily="18" charset="0"/>
                            </a:rPr>
                            <m:t>𝑟</m:t>
                          </m:r>
                          <m:r>
                            <a:rPr lang="en-GB" sz="1000" i="1">
                              <a:latin typeface="Cambria Math"/>
                              <a:ea typeface="Cambria Math" panose="02040503050406030204" pitchFamily="18" charset="0"/>
                            </a:rPr>
                            <m:t>=8%</m:t>
                          </m:r>
                        </m:oMath>
                      </m:oMathPara>
                    </a14:m>
                    <a:endParaRPr lang="en-GB" sz="1000" i="1" dirty="0">
                      <a:latin typeface="Cambria Math"/>
                      <a:ea typeface="Cambria Math" panose="02040503050406030204" pitchFamily="18" charset="0"/>
                    </a:endParaRPr>
                  </a:p>
                </p:txBody>
              </p:sp>
            </mc:Choice>
            <mc:Fallback xmlns="">
              <p:sp>
                <p:nvSpPr>
                  <p:cNvPr id="11" name="Obdélník 10"/>
                  <p:cNvSpPr>
                    <a:spLocks noRot="1" noChangeAspect="1" noMove="1" noResize="1" noEditPoints="1" noAdjustHandles="1" noChangeArrowheads="1" noChangeShapeType="1" noTextEdit="1"/>
                  </p:cNvSpPr>
                  <p:nvPr/>
                </p:nvSpPr>
                <p:spPr>
                  <a:xfrm>
                    <a:off x="2253568" y="3760818"/>
                    <a:ext cx="1186419" cy="561758"/>
                  </a:xfrm>
                  <a:prstGeom prst="rect">
                    <a:avLst/>
                  </a:prstGeom>
                  <a:blipFill rotWithShape="1">
                    <a:blip r:embed="rId16"/>
                    <a:stretch>
                      <a:fillRect r="-2538"/>
                    </a:stretch>
                  </a:blipFill>
                </p:spPr>
                <p:txBody>
                  <a:bodyPr/>
                  <a:lstStyle/>
                  <a:p>
                    <a:r>
                      <a:rPr lang="cs-CZ">
                        <a:noFill/>
                      </a:rPr>
                      <a:t> </a:t>
                    </a:r>
                  </a:p>
                </p:txBody>
              </p:sp>
            </mc:Fallback>
          </mc:AlternateContent>
          <p:sp>
            <p:nvSpPr>
              <p:cNvPr id="13" name="Volný tvar 12"/>
              <p:cNvSpPr/>
              <p:nvPr/>
            </p:nvSpPr>
            <p:spPr>
              <a:xfrm>
                <a:off x="3454163" y="3863163"/>
                <a:ext cx="260144" cy="482009"/>
              </a:xfrm>
              <a:custGeom>
                <a:avLst/>
                <a:gdLst>
                  <a:gd name="connsiteX0" fmla="*/ 0 w 233916"/>
                  <a:gd name="connsiteY0" fmla="*/ 0 h 482009"/>
                  <a:gd name="connsiteX1" fmla="*/ 92149 w 233916"/>
                  <a:gd name="connsiteY1" fmla="*/ 0 h 482009"/>
                  <a:gd name="connsiteX2" fmla="*/ 92149 w 233916"/>
                  <a:gd name="connsiteY2" fmla="*/ 482009 h 482009"/>
                  <a:gd name="connsiteX3" fmla="*/ 233916 w 233916"/>
                  <a:gd name="connsiteY3" fmla="*/ 482009 h 482009"/>
                </a:gdLst>
                <a:ahLst/>
                <a:cxnLst>
                  <a:cxn ang="0">
                    <a:pos x="connsiteX0" y="connsiteY0"/>
                  </a:cxn>
                  <a:cxn ang="0">
                    <a:pos x="connsiteX1" y="connsiteY1"/>
                  </a:cxn>
                  <a:cxn ang="0">
                    <a:pos x="connsiteX2" y="connsiteY2"/>
                  </a:cxn>
                  <a:cxn ang="0">
                    <a:pos x="connsiteX3" y="connsiteY3"/>
                  </a:cxn>
                </a:cxnLst>
                <a:rect l="l" t="t" r="r" b="b"/>
                <a:pathLst>
                  <a:path w="233916" h="482009">
                    <a:moveTo>
                      <a:pt x="0" y="0"/>
                    </a:moveTo>
                    <a:lnTo>
                      <a:pt x="92149" y="0"/>
                    </a:lnTo>
                    <a:lnTo>
                      <a:pt x="92149" y="482009"/>
                    </a:lnTo>
                    <a:lnTo>
                      <a:pt x="233916" y="482009"/>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grpSp>
      <mc:AlternateContent xmlns:mc="http://schemas.openxmlformats.org/markup-compatibility/2006" xmlns:a14="http://schemas.microsoft.com/office/drawing/2010/main">
        <mc:Choice Requires="a14">
          <p:sp>
            <p:nvSpPr>
              <p:cNvPr id="109" name="TextovéPole 35">
                <a:extLst>
                  <a:ext uri="{FF2B5EF4-FFF2-40B4-BE49-F238E27FC236}">
                    <a16:creationId xmlns:a16="http://schemas.microsoft.com/office/drawing/2014/main" id="{870C1FAA-1898-452E-9683-C6EC42122383}"/>
                  </a:ext>
                </a:extLst>
              </p:cNvPr>
              <p:cNvSpPr txBox="1"/>
              <p:nvPr/>
            </p:nvSpPr>
            <p:spPr>
              <a:xfrm>
                <a:off x="1800000" y="2850610"/>
                <a:ext cx="3521304" cy="524246"/>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7030A0"/>
                  </a:buClr>
                </a:pPr>
                <a14:m>
                  <m:oMathPara xmlns:m="http://schemas.openxmlformats.org/officeDocument/2006/math">
                    <m:oMathParaPr>
                      <m:jc m:val="left"/>
                    </m:oMathParaPr>
                    <m:oMath xmlns:m="http://schemas.openxmlformats.org/officeDocument/2006/math">
                      <m:sSub>
                        <m:sSubPr>
                          <m:ctrlPr>
                            <a:rPr lang="en-GB" sz="1400" i="1" smtClean="0">
                              <a:latin typeface="Cambria Math" panose="02040503050406030204" pitchFamily="18" charset="0"/>
                              <a:ea typeface="Cambria Math" panose="02040503050406030204" pitchFamily="18" charset="0"/>
                            </a:rPr>
                          </m:ctrlPr>
                        </m:sSubPr>
                        <m:e>
                          <m:r>
                            <m:rPr>
                              <m:sty m:val="p"/>
                            </m:rPr>
                            <a:rPr lang="cs-CZ" sz="1400">
                              <a:latin typeface="Cambria Math" panose="02040503050406030204" pitchFamily="18" charset="0"/>
                              <a:ea typeface="Cambria Math" panose="02040503050406030204" pitchFamily="18" charset="0"/>
                            </a:rPr>
                            <m:t>ROR</m:t>
                          </m:r>
                        </m:e>
                        <m:sub>
                          <m:r>
                            <m:rPr>
                              <m:sty m:val="p"/>
                            </m:rPr>
                            <a:rPr lang="cs-CZ" sz="1400">
                              <a:latin typeface="Cambria Math" panose="02040503050406030204" pitchFamily="18" charset="0"/>
                              <a:ea typeface="Cambria Math" panose="02040503050406030204" pitchFamily="18" charset="0"/>
                            </a:rPr>
                            <m:t>Periodic</m:t>
                          </m:r>
                        </m:sub>
                      </m:sSub>
                      <m:r>
                        <a:rPr lang="cs-CZ" sz="1400" b="0" i="1" smtClean="0">
                          <a:latin typeface="Cambria Math" panose="02040503050406030204" pitchFamily="18" charset="0"/>
                          <a:ea typeface="Cambria Math" panose="02040503050406030204" pitchFamily="18" charset="0"/>
                        </a:rPr>
                        <m:t>=</m:t>
                      </m:r>
                      <m:f>
                        <m:fPr>
                          <m:ctrlPr>
                            <a:rPr lang="en-GB" sz="1400" i="1" smtClean="0">
                              <a:latin typeface="Cambria Math" panose="02040503050406030204" pitchFamily="18" charset="0"/>
                              <a:ea typeface="Cambria Math" panose="02040503050406030204" pitchFamily="18" charset="0"/>
                            </a:rPr>
                          </m:ctrlPr>
                        </m:fPr>
                        <m:num>
                          <m:r>
                            <a:rPr lang="cs-CZ" sz="1400" b="0" i="1" smtClean="0">
                              <a:latin typeface="Cambria Math"/>
                              <a:ea typeface="Cambria Math" panose="02040503050406030204" pitchFamily="18" charset="0"/>
                            </a:rPr>
                            <m:t>1,500</m:t>
                          </m:r>
                        </m:num>
                        <m:den>
                          <m:r>
                            <a:rPr lang="en-GB" sz="1400" b="0" i="1" smtClean="0">
                              <a:latin typeface="Cambria Math"/>
                              <a:ea typeface="Cambria Math" panose="02040503050406030204" pitchFamily="18" charset="0"/>
                            </a:rPr>
                            <m:t>1</m:t>
                          </m:r>
                          <m:r>
                            <a:rPr lang="cs-CZ" sz="1400" b="0" i="1" smtClean="0">
                              <a:latin typeface="Cambria Math"/>
                              <a:ea typeface="Cambria Math" panose="02040503050406030204" pitchFamily="18" charset="0"/>
                            </a:rPr>
                            <m:t>0</m:t>
                          </m:r>
                          <m:r>
                            <a:rPr lang="en-GB" sz="1400" b="0" i="1" smtClean="0">
                              <a:latin typeface="Cambria Math"/>
                              <a:ea typeface="Cambria Math"/>
                            </a:rPr>
                            <m:t>×</m:t>
                          </m:r>
                          <m:r>
                            <a:rPr lang="cs-CZ" sz="1400" b="0" i="1" smtClean="0">
                              <a:latin typeface="Cambria Math"/>
                              <a:ea typeface="Cambria Math"/>
                            </a:rPr>
                            <m:t>2,0</m:t>
                          </m:r>
                          <m:r>
                            <a:rPr lang="cs-CZ" sz="1400" b="0" i="1" smtClean="0">
                              <a:latin typeface="Cambria Math"/>
                              <a:ea typeface="Cambria Math" panose="02040503050406030204" pitchFamily="18" charset="0"/>
                            </a:rPr>
                            <m:t>00</m:t>
                          </m:r>
                        </m:den>
                      </m:f>
                      <m:r>
                        <a:rPr lang="en-GB" sz="1400" b="0" i="1" smtClean="0">
                          <a:latin typeface="Cambria Math"/>
                          <a:ea typeface="Cambria Math"/>
                        </a:rPr>
                        <m:t>=</m:t>
                      </m:r>
                      <m:r>
                        <a:rPr lang="cs-CZ" sz="1400" b="0" i="1" smtClean="0">
                          <a:latin typeface="Cambria Math"/>
                          <a:ea typeface="Cambria Math"/>
                        </a:rPr>
                        <m:t>0</m:t>
                      </m:r>
                      <m:r>
                        <a:rPr lang="en-GB" sz="1400" b="0" i="1" smtClean="0">
                          <a:latin typeface="Cambria Math"/>
                          <a:ea typeface="Cambria Math"/>
                        </a:rPr>
                        <m:t>.</m:t>
                      </m:r>
                      <m:r>
                        <a:rPr lang="cs-CZ" sz="1400" b="0" i="1" smtClean="0">
                          <a:latin typeface="Cambria Math" panose="02040503050406030204" pitchFamily="18" charset="0"/>
                          <a:ea typeface="Cambria Math"/>
                        </a:rPr>
                        <m:t>075</m:t>
                      </m:r>
                      <m:r>
                        <a:rPr lang="en-GB" sz="1400" b="0" i="1" smtClean="0">
                          <a:latin typeface="Cambria Math"/>
                          <a:ea typeface="Cambria Math"/>
                        </a:rPr>
                        <m:t>=</m:t>
                      </m:r>
                      <m:r>
                        <a:rPr lang="cs-CZ" sz="1400" b="0" i="1" smtClean="0">
                          <a:latin typeface="Cambria Math" panose="02040503050406030204" pitchFamily="18" charset="0"/>
                          <a:ea typeface="Cambria Math"/>
                        </a:rPr>
                        <m:t>7</m:t>
                      </m:r>
                      <m:r>
                        <a:rPr lang="cs-CZ" sz="1400" b="0" i="1" smtClean="0">
                          <a:latin typeface="Cambria Math"/>
                          <a:ea typeface="Cambria Math"/>
                        </a:rPr>
                        <m:t>.</m:t>
                      </m:r>
                      <m:r>
                        <a:rPr lang="cs-CZ" sz="1400" b="0" i="1" smtClean="0">
                          <a:latin typeface="Cambria Math" panose="02040503050406030204" pitchFamily="18" charset="0"/>
                          <a:ea typeface="Cambria Math"/>
                        </a:rPr>
                        <m:t>5</m:t>
                      </m:r>
                      <m:r>
                        <a:rPr lang="en-GB" sz="1400" b="0" i="1" smtClean="0">
                          <a:latin typeface="Cambria Math"/>
                          <a:ea typeface="Cambria Math"/>
                        </a:rPr>
                        <m:t>%</m:t>
                      </m:r>
                    </m:oMath>
                  </m:oMathPara>
                </a14:m>
                <a:endParaRPr lang="en-GB" sz="1600" dirty="0">
                  <a:latin typeface="Cambria Math" panose="02040503050406030204" pitchFamily="18" charset="0"/>
                  <a:ea typeface="Cambria Math" panose="02040503050406030204" pitchFamily="18" charset="0"/>
                </a:endParaRPr>
              </a:p>
            </p:txBody>
          </p:sp>
        </mc:Choice>
        <mc:Fallback xmlns="">
          <p:sp>
            <p:nvSpPr>
              <p:cNvPr id="109" name="TextovéPole 35">
                <a:extLst>
                  <a:ext uri="{FF2B5EF4-FFF2-40B4-BE49-F238E27FC236}">
                    <a16:creationId xmlns:a16="http://schemas.microsoft.com/office/drawing/2014/main" id="{870C1FAA-1898-452E-9683-C6EC42122383}"/>
                  </a:ext>
                </a:extLst>
              </p:cNvPr>
              <p:cNvSpPr txBox="1">
                <a:spLocks noRot="1" noChangeAspect="1" noMove="1" noResize="1" noEditPoints="1" noAdjustHandles="1" noChangeArrowheads="1" noChangeShapeType="1" noTextEdit="1"/>
              </p:cNvSpPr>
              <p:nvPr/>
            </p:nvSpPr>
            <p:spPr>
              <a:xfrm>
                <a:off x="1800000" y="2850610"/>
                <a:ext cx="3521304" cy="524246"/>
              </a:xfrm>
              <a:prstGeom prst="rect">
                <a:avLst/>
              </a:prstGeom>
              <a:blipFill>
                <a:blip r:embed="rId17"/>
                <a:stretch>
                  <a:fillRect/>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10" name="TextovéPole 35">
                <a:extLst>
                  <a:ext uri="{FF2B5EF4-FFF2-40B4-BE49-F238E27FC236}">
                    <a16:creationId xmlns:a16="http://schemas.microsoft.com/office/drawing/2014/main" id="{BB6D3E59-AB0F-4F42-9870-954ABBA14765}"/>
                  </a:ext>
                </a:extLst>
              </p:cNvPr>
              <p:cNvSpPr txBox="1"/>
              <p:nvPr/>
            </p:nvSpPr>
            <p:spPr>
              <a:xfrm>
                <a:off x="5292568" y="2849920"/>
                <a:ext cx="3743928" cy="501419"/>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7030A0"/>
                  </a:buClr>
                </a:pPr>
                <a14:m>
                  <m:oMathPara xmlns:m="http://schemas.openxmlformats.org/officeDocument/2006/math">
                    <m:oMathParaPr>
                      <m:jc m:val="left"/>
                    </m:oMathParaPr>
                    <m:oMath xmlns:m="http://schemas.openxmlformats.org/officeDocument/2006/math">
                      <m:sSub>
                        <m:sSubPr>
                          <m:ctrlPr>
                            <a:rPr lang="en-GB" sz="1400" i="1" smtClean="0">
                              <a:latin typeface="Cambria Math" panose="02040503050406030204" pitchFamily="18" charset="0"/>
                              <a:ea typeface="Cambria Math" panose="02040503050406030204" pitchFamily="18" charset="0"/>
                            </a:rPr>
                          </m:ctrlPr>
                        </m:sSubPr>
                        <m:e>
                          <m:r>
                            <m:rPr>
                              <m:sty m:val="p"/>
                            </m:rPr>
                            <a:rPr lang="cs-CZ" sz="1400">
                              <a:latin typeface="Cambria Math" panose="02040503050406030204" pitchFamily="18" charset="0"/>
                              <a:ea typeface="Cambria Math" panose="02040503050406030204" pitchFamily="18" charset="0"/>
                            </a:rPr>
                            <m:t>ROR</m:t>
                          </m:r>
                        </m:e>
                        <m:sub>
                          <m:r>
                            <m:rPr>
                              <m:sty m:val="p"/>
                            </m:rPr>
                            <a:rPr lang="cs-CZ" sz="1400" b="0" i="0" smtClean="0">
                              <a:latin typeface="Cambria Math" panose="02040503050406030204" pitchFamily="18" charset="0"/>
                              <a:ea typeface="Cambria Math" panose="02040503050406030204" pitchFamily="18" charset="0"/>
                            </a:rPr>
                            <m:t>Annualized</m:t>
                          </m:r>
                        </m:sub>
                      </m:sSub>
                      <m:r>
                        <a:rPr lang="cs-CZ" sz="1400" b="0" i="1" smtClean="0">
                          <a:latin typeface="Cambria Math" panose="02040503050406030204" pitchFamily="18" charset="0"/>
                          <a:ea typeface="Cambria Math" panose="02040503050406030204" pitchFamily="18" charset="0"/>
                        </a:rPr>
                        <m:t>=</m:t>
                      </m:r>
                      <m:sSub>
                        <m:sSubPr>
                          <m:ctrlPr>
                            <a:rPr lang="en-GB" sz="1400" i="1">
                              <a:latin typeface="Cambria Math" panose="02040503050406030204" pitchFamily="18" charset="0"/>
                              <a:ea typeface="Cambria Math" panose="02040503050406030204" pitchFamily="18" charset="0"/>
                            </a:rPr>
                          </m:ctrlPr>
                        </m:sSubPr>
                        <m:e>
                          <m:r>
                            <m:rPr>
                              <m:sty m:val="p"/>
                            </m:rPr>
                            <a:rPr lang="cs-CZ" sz="1400">
                              <a:latin typeface="Cambria Math" panose="02040503050406030204" pitchFamily="18" charset="0"/>
                              <a:ea typeface="Cambria Math" panose="02040503050406030204" pitchFamily="18" charset="0"/>
                            </a:rPr>
                            <m:t>ROR</m:t>
                          </m:r>
                        </m:e>
                        <m:sub>
                          <m:r>
                            <m:rPr>
                              <m:sty m:val="p"/>
                            </m:rPr>
                            <a:rPr lang="cs-CZ" sz="1400" b="0" i="0" smtClean="0">
                              <a:latin typeface="Cambria Math" panose="02040503050406030204" pitchFamily="18" charset="0"/>
                              <a:ea typeface="Cambria Math" panose="02040503050406030204" pitchFamily="18" charset="0"/>
                            </a:rPr>
                            <m:t>Periodic</m:t>
                          </m:r>
                        </m:sub>
                      </m:sSub>
                      <m:r>
                        <a:rPr lang="cs-CZ" sz="1400" i="1" smtClean="0">
                          <a:latin typeface="Cambria Math" panose="02040503050406030204" pitchFamily="18" charset="0"/>
                          <a:ea typeface="Cambria Math" panose="02040503050406030204" pitchFamily="18" charset="0"/>
                        </a:rPr>
                        <m:t>×</m:t>
                      </m:r>
                      <m:f>
                        <m:fPr>
                          <m:ctrlPr>
                            <a:rPr lang="en-GB" sz="1400" i="1" smtClean="0">
                              <a:latin typeface="Cambria Math" panose="02040503050406030204" pitchFamily="18" charset="0"/>
                              <a:ea typeface="Cambria Math" panose="02040503050406030204" pitchFamily="18" charset="0"/>
                            </a:rPr>
                          </m:ctrlPr>
                        </m:fPr>
                        <m:num>
                          <m:r>
                            <a:rPr lang="cs-CZ" sz="1400" b="0" i="1" smtClean="0">
                              <a:latin typeface="Cambria Math" panose="02040503050406030204" pitchFamily="18" charset="0"/>
                              <a:ea typeface="Cambria Math" panose="02040503050406030204" pitchFamily="18" charset="0"/>
                            </a:rPr>
                            <m:t>365</m:t>
                          </m:r>
                        </m:num>
                        <m:den>
                          <m:r>
                            <a:rPr lang="cs-CZ" sz="1400" b="0" i="1" smtClean="0">
                              <a:latin typeface="Cambria Math" panose="02040503050406030204" pitchFamily="18" charset="0"/>
                              <a:ea typeface="Cambria Math" panose="02040503050406030204" pitchFamily="18" charset="0"/>
                            </a:rPr>
                            <m:t>45</m:t>
                          </m:r>
                        </m:den>
                      </m:f>
                      <m:r>
                        <a:rPr lang="en-GB" sz="1400" b="0" i="1" smtClean="0">
                          <a:latin typeface="Cambria Math"/>
                          <a:ea typeface="Cambria Math"/>
                        </a:rPr>
                        <m:t>=</m:t>
                      </m:r>
                      <m:r>
                        <a:rPr lang="cs-CZ" sz="1400" b="0" i="1" smtClean="0">
                          <a:latin typeface="Cambria Math" panose="02040503050406030204" pitchFamily="18" charset="0"/>
                          <a:ea typeface="Cambria Math"/>
                        </a:rPr>
                        <m:t>60.83</m:t>
                      </m:r>
                      <m:r>
                        <a:rPr lang="en-GB" sz="1400" b="0" i="1" smtClean="0">
                          <a:latin typeface="Cambria Math"/>
                          <a:ea typeface="Cambria Math"/>
                        </a:rPr>
                        <m:t>%</m:t>
                      </m:r>
                    </m:oMath>
                  </m:oMathPara>
                </a14:m>
                <a:endParaRPr lang="en-GB" sz="1600" dirty="0">
                  <a:latin typeface="Cambria Math" panose="02040503050406030204" pitchFamily="18" charset="0"/>
                  <a:ea typeface="Cambria Math" panose="02040503050406030204" pitchFamily="18" charset="0"/>
                </a:endParaRPr>
              </a:p>
            </p:txBody>
          </p:sp>
        </mc:Choice>
        <mc:Fallback xmlns="">
          <p:sp>
            <p:nvSpPr>
              <p:cNvPr id="110" name="TextovéPole 35">
                <a:extLst>
                  <a:ext uri="{FF2B5EF4-FFF2-40B4-BE49-F238E27FC236}">
                    <a16:creationId xmlns:a16="http://schemas.microsoft.com/office/drawing/2014/main" id="{BB6D3E59-AB0F-4F42-9870-954ABBA14765}"/>
                  </a:ext>
                </a:extLst>
              </p:cNvPr>
              <p:cNvSpPr txBox="1">
                <a:spLocks noRot="1" noChangeAspect="1" noMove="1" noResize="1" noEditPoints="1" noAdjustHandles="1" noChangeArrowheads="1" noChangeShapeType="1" noTextEdit="1"/>
              </p:cNvSpPr>
              <p:nvPr/>
            </p:nvSpPr>
            <p:spPr>
              <a:xfrm>
                <a:off x="5292568" y="2849920"/>
                <a:ext cx="3743928" cy="501419"/>
              </a:xfrm>
              <a:prstGeom prst="rect">
                <a:avLst/>
              </a:prstGeom>
              <a:blipFill>
                <a:blip r:embed="rId18"/>
                <a:stretch>
                  <a:fillRect b="-2439"/>
                </a:stretch>
              </a:blipFill>
              <a:ln>
                <a:noFill/>
              </a:ln>
            </p:spPr>
            <p:txBody>
              <a:bodyPr/>
              <a:lstStyle/>
              <a:p>
                <a:r>
                  <a:rPr lang="cs-CZ">
                    <a:noFill/>
                  </a:rPr>
                  <a:t> </a:t>
                </a:r>
              </a:p>
            </p:txBody>
          </p:sp>
        </mc:Fallback>
      </mc:AlternateContent>
    </p:spTree>
    <p:extLst>
      <p:ext uri="{BB962C8B-B14F-4D97-AF65-F5344CB8AC3E}">
        <p14:creationId xmlns:p14="http://schemas.microsoft.com/office/powerpoint/2010/main" val="3644919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a:xfrm>
            <a:off x="180000" y="6336000"/>
            <a:ext cx="3312000" cy="360000"/>
          </a:xfrm>
        </p:spPr>
        <p:txBody>
          <a:bodyPr/>
          <a:lstStyle/>
          <a:p>
            <a:r>
              <a:rPr lang="en-GB" dirty="0"/>
              <a:t>Examples of financial futures</a:t>
            </a:r>
          </a:p>
        </p:txBody>
      </p:sp>
      <p:sp>
        <p:nvSpPr>
          <p:cNvPr id="3" name="Zástupný symbol pro číslo snímku 2"/>
          <p:cNvSpPr>
            <a:spLocks noGrp="1"/>
          </p:cNvSpPr>
          <p:nvPr>
            <p:ph type="sldNum" sz="quarter" idx="12"/>
          </p:nvPr>
        </p:nvSpPr>
        <p:spPr>
          <a:xfrm>
            <a:off x="7164000" y="6336000"/>
            <a:ext cx="1800000" cy="360000"/>
          </a:xfrm>
        </p:spPr>
        <p:txBody>
          <a:bodyPr/>
          <a:lstStyle/>
          <a:p>
            <a:pPr algn="r"/>
            <a:fld id="{DFE5482F-2F05-49C5-9E15-73F945A41231}" type="slidenum">
              <a:rPr lang="cs-CZ" smtClean="0"/>
              <a:pPr algn="r"/>
              <a:t>11</a:t>
            </a:fld>
            <a:endParaRPr lang="cs-CZ" dirty="0"/>
          </a:p>
        </p:txBody>
      </p:sp>
      <p:sp>
        <p:nvSpPr>
          <p:cNvPr id="4" name="Nadpis 3"/>
          <p:cNvSpPr>
            <a:spLocks noGrp="1"/>
          </p:cNvSpPr>
          <p:nvPr>
            <p:ph type="title"/>
          </p:nvPr>
        </p:nvSpPr>
        <p:spPr>
          <a:xfrm>
            <a:off x="144000" y="144000"/>
            <a:ext cx="3704736" cy="648072"/>
          </a:xfrm>
        </p:spPr>
        <p:txBody>
          <a:bodyPr/>
          <a:lstStyle/>
          <a:p>
            <a:r>
              <a:rPr lang="en-GB" dirty="0"/>
              <a:t>LTIRF – price factor</a:t>
            </a:r>
            <a:endParaRPr lang="en-GB" dirty="0">
              <a:solidFill>
                <a:srgbClr val="000000"/>
              </a:solidFill>
            </a:endParaRPr>
          </a:p>
        </p:txBody>
      </p:sp>
      <p:sp>
        <p:nvSpPr>
          <p:cNvPr id="29" name="TextovéPole 28"/>
          <p:cNvSpPr txBox="1"/>
          <p:nvPr/>
        </p:nvSpPr>
        <p:spPr>
          <a:xfrm>
            <a:off x="864000" y="954000"/>
            <a:ext cx="3704736" cy="430887"/>
          </a:xfrm>
          <a:prstGeom prst="rect">
            <a:avLst/>
          </a:prstGeom>
          <a:noFill/>
          <a:ln>
            <a:noFill/>
          </a:ln>
        </p:spPr>
        <p:txBody>
          <a:bodyPr wrap="square" rtlCol="0">
            <a:spAutoFit/>
          </a:bodyPr>
          <a:lstStyle/>
          <a:p>
            <a:pPr marL="324000" indent="-324000">
              <a:buClr>
                <a:srgbClr val="7030A0"/>
              </a:buClr>
              <a:buFont typeface="Wingdings" panose="05000000000000000000" pitchFamily="2" charset="2"/>
              <a:buChar char="Ø"/>
            </a:pPr>
            <a:r>
              <a:rPr lang="en-GB" sz="2200" dirty="0">
                <a:latin typeface="Cambria Math" panose="02040503050406030204" pitchFamily="18" charset="0"/>
                <a:ea typeface="Cambria Math" panose="02040503050406030204" pitchFamily="18" charset="0"/>
              </a:rPr>
              <a:t>Price (conversion) factor</a:t>
            </a:r>
          </a:p>
        </p:txBody>
      </p:sp>
      <p:sp>
        <p:nvSpPr>
          <p:cNvPr id="75" name="TextovéPole 35"/>
          <p:cNvSpPr txBox="1"/>
          <p:nvPr/>
        </p:nvSpPr>
        <p:spPr>
          <a:xfrm>
            <a:off x="1511609" y="2022358"/>
            <a:ext cx="7380871" cy="584775"/>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8000" indent="-288000">
              <a:buClr>
                <a:srgbClr val="7030A0"/>
              </a:buClr>
              <a:buFont typeface="Wingdings" panose="05000000000000000000" pitchFamily="2" charset="2"/>
              <a:buChar char="§"/>
            </a:pPr>
            <a:r>
              <a:rPr lang="en-GB" sz="1600" dirty="0">
                <a:latin typeface="Cambria Math"/>
                <a:ea typeface="Cambria Math"/>
              </a:rPr>
              <a:t>Price factors are calculated for the first day of the delivery month</a:t>
            </a:r>
            <a:r>
              <a:rPr lang="cs-CZ" sz="1600" dirty="0">
                <a:latin typeface="Cambria Math"/>
                <a:ea typeface="Cambria Math"/>
              </a:rPr>
              <a:t> </a:t>
            </a:r>
            <a:r>
              <a:rPr lang="en-GB" sz="1600" dirty="0">
                <a:latin typeface="Cambria Math"/>
                <a:ea typeface="Cambria Math"/>
              </a:rPr>
              <a:t>(so they differ for each delivery month) and remain constant during the delivery cycle</a:t>
            </a:r>
            <a:endParaRPr lang="en-GB" sz="1600" dirty="0">
              <a:latin typeface="Cambria Math" panose="02040503050406030204" pitchFamily="18" charset="0"/>
              <a:ea typeface="Cambria Math" panose="02040503050406030204" pitchFamily="18" charset="0"/>
            </a:endParaRPr>
          </a:p>
        </p:txBody>
      </p:sp>
      <p:sp>
        <p:nvSpPr>
          <p:cNvPr id="77" name="TextovéPole 35"/>
          <p:cNvSpPr txBox="1"/>
          <p:nvPr/>
        </p:nvSpPr>
        <p:spPr>
          <a:xfrm>
            <a:off x="1512000" y="1525168"/>
            <a:ext cx="7488000" cy="584775"/>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8000" indent="-288000">
              <a:buClr>
                <a:srgbClr val="7030A0"/>
              </a:buClr>
              <a:buFont typeface="Wingdings" panose="05000000000000000000" pitchFamily="2" charset="2"/>
              <a:buChar char="§"/>
            </a:pPr>
            <a:r>
              <a:rPr lang="en-GB" sz="1600" dirty="0">
                <a:latin typeface="Cambria Math"/>
                <a:ea typeface="Cambria Math"/>
              </a:rPr>
              <a:t>Price factor is calculated as a bond</a:t>
            </a:r>
            <a:r>
              <a:rPr lang="en-US" sz="1600" dirty="0">
                <a:latin typeface="Cambria Math"/>
                <a:ea typeface="Cambria Math"/>
              </a:rPr>
              <a:t>’</a:t>
            </a:r>
            <a:r>
              <a:rPr lang="en-GB" sz="1600" dirty="0">
                <a:latin typeface="Cambria Math"/>
                <a:ea typeface="Cambria Math"/>
              </a:rPr>
              <a:t>s clean price of 1 unit of face value at which the bond has a yield to maturity of 7% (as the contract</a:t>
            </a:r>
            <a:r>
              <a:rPr lang="en-US" sz="1600" dirty="0">
                <a:latin typeface="Cambria Math"/>
                <a:ea typeface="Cambria Math"/>
              </a:rPr>
              <a:t>’</a:t>
            </a:r>
            <a:r>
              <a:rPr lang="en-GB" sz="1600" dirty="0">
                <a:latin typeface="Cambria Math"/>
                <a:ea typeface="Cambria Math"/>
              </a:rPr>
              <a:t>s notional bond)</a:t>
            </a:r>
            <a:endParaRPr lang="en-GB" sz="1600" dirty="0">
              <a:latin typeface="Cambria Math" panose="02040503050406030204" pitchFamily="18" charset="0"/>
              <a:ea typeface="Cambria Math" panose="02040503050406030204" pitchFamily="18" charset="0"/>
            </a:endParaRPr>
          </a:p>
        </p:txBody>
      </p:sp>
      <p:sp>
        <p:nvSpPr>
          <p:cNvPr id="73" name="TextovéPole 35"/>
          <p:cNvSpPr txBox="1"/>
          <p:nvPr/>
        </p:nvSpPr>
        <p:spPr>
          <a:xfrm>
            <a:off x="1513197" y="1273704"/>
            <a:ext cx="7486803" cy="338554"/>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8000" indent="-288000">
              <a:buClr>
                <a:srgbClr val="7030A0"/>
              </a:buClr>
              <a:buFont typeface="Wingdings" panose="05000000000000000000" pitchFamily="2" charset="2"/>
              <a:buChar char="§"/>
            </a:pPr>
            <a:r>
              <a:rPr lang="en-GB" sz="1600" dirty="0">
                <a:latin typeface="Cambria Math"/>
                <a:ea typeface="Cambria Math"/>
              </a:rPr>
              <a:t>Futures price of deliverable bond = bond</a:t>
            </a:r>
            <a:r>
              <a:rPr lang="en-US" sz="1600" dirty="0">
                <a:latin typeface="Cambria Math"/>
                <a:ea typeface="Cambria Math"/>
              </a:rPr>
              <a:t>’</a:t>
            </a:r>
            <a:r>
              <a:rPr lang="en-GB" sz="1600" dirty="0">
                <a:latin typeface="Cambria Math"/>
                <a:ea typeface="Cambria Math"/>
              </a:rPr>
              <a:t>s price factor × contract‘s futures price</a:t>
            </a:r>
          </a:p>
        </p:txBody>
      </p:sp>
      <p:sp>
        <p:nvSpPr>
          <p:cNvPr id="78" name="TextovéPole 77"/>
          <p:cNvSpPr txBox="1"/>
          <p:nvPr/>
        </p:nvSpPr>
        <p:spPr>
          <a:xfrm>
            <a:off x="864000" y="2790000"/>
            <a:ext cx="3704736" cy="430887"/>
          </a:xfrm>
          <a:prstGeom prst="rect">
            <a:avLst/>
          </a:prstGeom>
          <a:noFill/>
          <a:ln>
            <a:noFill/>
          </a:ln>
        </p:spPr>
        <p:txBody>
          <a:bodyPr wrap="square" rtlCol="0">
            <a:spAutoFit/>
          </a:bodyPr>
          <a:lstStyle/>
          <a:p>
            <a:pPr marL="324000" indent="-324000">
              <a:buClr>
                <a:srgbClr val="7030A0"/>
              </a:buClr>
              <a:buFont typeface="Wingdings" panose="05000000000000000000" pitchFamily="2" charset="2"/>
              <a:buChar char="Ø"/>
            </a:pPr>
            <a:r>
              <a:rPr lang="en-GB" sz="2200" dirty="0">
                <a:latin typeface="Cambria Math" panose="02040503050406030204" pitchFamily="18" charset="0"/>
                <a:ea typeface="Cambria Math" panose="02040503050406030204" pitchFamily="18" charset="0"/>
              </a:rPr>
              <a:t>Numerical example</a:t>
            </a:r>
          </a:p>
        </p:txBody>
      </p:sp>
      <p:sp>
        <p:nvSpPr>
          <p:cNvPr id="63" name="TextovéPole 35"/>
          <p:cNvSpPr txBox="1"/>
          <p:nvPr/>
        </p:nvSpPr>
        <p:spPr>
          <a:xfrm>
            <a:off x="1512224" y="3824804"/>
            <a:ext cx="7380256" cy="338554"/>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8000" indent="-288000">
              <a:buClr>
                <a:srgbClr val="7030A0"/>
              </a:buClr>
              <a:buFont typeface="Wingdings" panose="05000000000000000000" pitchFamily="2" charset="2"/>
              <a:buChar char="§"/>
            </a:pPr>
            <a:r>
              <a:rPr lang="en-GB" sz="1600" dirty="0">
                <a:latin typeface="Cambria Math"/>
                <a:ea typeface="Cambria Math"/>
              </a:rPr>
              <a:t>Bond</a:t>
            </a:r>
            <a:r>
              <a:rPr lang="en-US" sz="1600" dirty="0">
                <a:latin typeface="Cambria Math"/>
                <a:ea typeface="Cambria Math"/>
              </a:rPr>
              <a:t>’</a:t>
            </a:r>
            <a:r>
              <a:rPr lang="cs-CZ" sz="1600" dirty="0">
                <a:latin typeface="Cambria Math"/>
                <a:ea typeface="Cambria Math"/>
              </a:rPr>
              <a:t>s</a:t>
            </a:r>
            <a:r>
              <a:rPr lang="en-GB" sz="1600" dirty="0">
                <a:latin typeface="Cambria Math"/>
                <a:ea typeface="Cambria Math"/>
              </a:rPr>
              <a:t> price </a:t>
            </a:r>
            <a:r>
              <a:rPr lang="cs-CZ" sz="1600" dirty="0">
                <a:latin typeface="Cambria Math"/>
                <a:ea typeface="Cambria Math"/>
              </a:rPr>
              <a:t>on </a:t>
            </a:r>
            <a:r>
              <a:rPr lang="en-GB" sz="1600" dirty="0">
                <a:latin typeface="Cambria Math"/>
                <a:ea typeface="Cambria Math"/>
              </a:rPr>
              <a:t>the after-next  coupon day (22 semi-annual coupon payments)</a:t>
            </a:r>
          </a:p>
        </p:txBody>
      </p:sp>
      <p:sp>
        <p:nvSpPr>
          <p:cNvPr id="82" name="TextovéPole 35"/>
          <p:cNvSpPr txBox="1"/>
          <p:nvPr/>
        </p:nvSpPr>
        <p:spPr>
          <a:xfrm>
            <a:off x="1512000" y="4574727"/>
            <a:ext cx="5925236" cy="338554"/>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8000" indent="-288000">
              <a:buClr>
                <a:srgbClr val="7030A0"/>
              </a:buClr>
              <a:buFont typeface="Wingdings" panose="05000000000000000000" pitchFamily="2" charset="2"/>
              <a:buChar char="§"/>
            </a:pPr>
            <a:r>
              <a:rPr lang="en-GB" sz="1600" dirty="0">
                <a:latin typeface="Cambria Math"/>
                <a:ea typeface="Cambria Math"/>
              </a:rPr>
              <a:t>Bond</a:t>
            </a:r>
            <a:r>
              <a:rPr lang="en-US" sz="1600" dirty="0">
                <a:latin typeface="Cambria Math"/>
                <a:ea typeface="Cambria Math"/>
              </a:rPr>
              <a:t>’</a:t>
            </a:r>
            <a:r>
              <a:rPr lang="en-GB" sz="1600" dirty="0">
                <a:latin typeface="Cambria Math"/>
                <a:ea typeface="Cambria Math"/>
              </a:rPr>
              <a:t>s dirty price at the beginning of the delivery month</a:t>
            </a:r>
          </a:p>
        </p:txBody>
      </p:sp>
      <p:sp>
        <p:nvSpPr>
          <p:cNvPr id="83" name="TextovéPole 35"/>
          <p:cNvSpPr txBox="1"/>
          <p:nvPr/>
        </p:nvSpPr>
        <p:spPr>
          <a:xfrm>
            <a:off x="1512500" y="5222436"/>
            <a:ext cx="5795804" cy="338554"/>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8000" indent="-288000">
              <a:buClr>
                <a:srgbClr val="7030A0"/>
              </a:buClr>
              <a:buFont typeface="Wingdings" panose="05000000000000000000" pitchFamily="2" charset="2"/>
              <a:buChar char="§"/>
            </a:pPr>
            <a:r>
              <a:rPr lang="en-GB" sz="1600" dirty="0">
                <a:latin typeface="Cambria Math"/>
                <a:ea typeface="Cambria Math"/>
              </a:rPr>
              <a:t>Bond’s clean price at the beginning of the delivery month</a:t>
            </a:r>
          </a:p>
        </p:txBody>
      </p:sp>
      <p:sp>
        <p:nvSpPr>
          <p:cNvPr id="81" name="TextovéPole 35"/>
          <p:cNvSpPr txBox="1"/>
          <p:nvPr/>
        </p:nvSpPr>
        <p:spPr>
          <a:xfrm>
            <a:off x="1511096" y="2519104"/>
            <a:ext cx="7379283" cy="338554"/>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8000" indent="-288000">
              <a:buClr>
                <a:srgbClr val="7030A0"/>
              </a:buClr>
              <a:buFont typeface="Wingdings" panose="05000000000000000000" pitchFamily="2" charset="2"/>
              <a:buChar char="§"/>
            </a:pPr>
            <a:r>
              <a:rPr lang="en-GB" sz="1600" dirty="0">
                <a:latin typeface="Cambria Math"/>
                <a:ea typeface="Cambria Math"/>
              </a:rPr>
              <a:t>Price factors are calculated and published by the exchange</a:t>
            </a:r>
          </a:p>
        </p:txBody>
      </p:sp>
      <p:grpSp>
        <p:nvGrpSpPr>
          <p:cNvPr id="7" name="Skupina 6">
            <a:extLst>
              <a:ext uri="{FF2B5EF4-FFF2-40B4-BE49-F238E27FC236}">
                <a16:creationId xmlns:a16="http://schemas.microsoft.com/office/drawing/2014/main" id="{4135897C-DA30-429B-B501-711DE009D139}"/>
              </a:ext>
            </a:extLst>
          </p:cNvPr>
          <p:cNvGrpSpPr/>
          <p:nvPr/>
        </p:nvGrpSpPr>
        <p:grpSpPr>
          <a:xfrm>
            <a:off x="569016" y="3079621"/>
            <a:ext cx="8567856" cy="874600"/>
            <a:chOff x="569016" y="3079621"/>
            <a:chExt cx="8567856" cy="874600"/>
          </a:xfrm>
        </p:grpSpPr>
        <p:grpSp>
          <p:nvGrpSpPr>
            <p:cNvPr id="6" name="Skupina 5"/>
            <p:cNvGrpSpPr/>
            <p:nvPr/>
          </p:nvGrpSpPr>
          <p:grpSpPr>
            <a:xfrm>
              <a:off x="569016" y="3079621"/>
              <a:ext cx="8567856" cy="874600"/>
              <a:chOff x="560816" y="3683968"/>
              <a:chExt cx="8567856" cy="874600"/>
            </a:xfrm>
          </p:grpSpPr>
          <p:grpSp>
            <p:nvGrpSpPr>
              <p:cNvPr id="21" name="Skupina 20"/>
              <p:cNvGrpSpPr/>
              <p:nvPr/>
            </p:nvGrpSpPr>
            <p:grpSpPr>
              <a:xfrm>
                <a:off x="560816" y="3683968"/>
                <a:ext cx="8080200" cy="874600"/>
                <a:chOff x="560816" y="3909336"/>
                <a:chExt cx="8080200" cy="874600"/>
              </a:xfrm>
            </p:grpSpPr>
            <p:cxnSp>
              <p:nvCxnSpPr>
                <p:cNvPr id="102" name="Přímá spojnice se šipkou 101"/>
                <p:cNvCxnSpPr/>
                <p:nvPr/>
              </p:nvCxnSpPr>
              <p:spPr>
                <a:xfrm>
                  <a:off x="4568736" y="4557896"/>
                  <a:ext cx="288000" cy="0"/>
                </a:xfrm>
                <a:prstGeom prst="straightConnector1">
                  <a:avLst/>
                </a:prstGeom>
                <a:ln w="12700">
                  <a:solidFill>
                    <a:srgbClr val="C00000"/>
                  </a:solidFill>
                  <a:headEnd type="triangle" w="med" len="med"/>
                  <a:tailEnd type="triangle"/>
                </a:ln>
              </p:spPr>
              <p:style>
                <a:lnRef idx="1">
                  <a:schemeClr val="accent1"/>
                </a:lnRef>
                <a:fillRef idx="0">
                  <a:schemeClr val="accent1"/>
                </a:fillRef>
                <a:effectRef idx="0">
                  <a:schemeClr val="accent1"/>
                </a:effectRef>
                <a:fontRef idx="minor">
                  <a:schemeClr val="tx1"/>
                </a:fontRef>
              </p:style>
            </p:cxnSp>
            <p:grpSp>
              <p:nvGrpSpPr>
                <p:cNvPr id="20" name="Skupina 19"/>
                <p:cNvGrpSpPr/>
                <p:nvPr/>
              </p:nvGrpSpPr>
              <p:grpSpPr>
                <a:xfrm>
                  <a:off x="560816" y="3909336"/>
                  <a:ext cx="8080200" cy="874600"/>
                  <a:chOff x="560816" y="3909336"/>
                  <a:chExt cx="8080200" cy="874600"/>
                </a:xfrm>
              </p:grpSpPr>
              <p:grpSp>
                <p:nvGrpSpPr>
                  <p:cNvPr id="18" name="Skupina 17"/>
                  <p:cNvGrpSpPr/>
                  <p:nvPr/>
                </p:nvGrpSpPr>
                <p:grpSpPr>
                  <a:xfrm>
                    <a:off x="1217105" y="4104000"/>
                    <a:ext cx="6755976" cy="454736"/>
                    <a:chOff x="1217105" y="4104000"/>
                    <a:chExt cx="6755976" cy="454736"/>
                  </a:xfrm>
                </p:grpSpPr>
                <p:sp>
                  <p:nvSpPr>
                    <p:cNvPr id="80" name="Rovnoramenný trojúhelník 79"/>
                    <p:cNvSpPr/>
                    <p:nvPr/>
                  </p:nvSpPr>
                  <p:spPr>
                    <a:xfrm rot="10800000">
                      <a:off x="1217105" y="4104008"/>
                      <a:ext cx="107447" cy="124593"/>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5" name="Rovnoramenný trojúhelník 84"/>
                    <p:cNvSpPr/>
                    <p:nvPr/>
                  </p:nvSpPr>
                  <p:spPr>
                    <a:xfrm rot="10800000">
                      <a:off x="4525816" y="4104008"/>
                      <a:ext cx="118192" cy="12459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6" name="Rovnoramenný trojúhelník 85"/>
                    <p:cNvSpPr/>
                    <p:nvPr/>
                  </p:nvSpPr>
                  <p:spPr>
                    <a:xfrm rot="10800000">
                      <a:off x="7854889" y="4104008"/>
                      <a:ext cx="118192" cy="12459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2" name="Rovnoramenný trojúhelník 91"/>
                    <p:cNvSpPr/>
                    <p:nvPr/>
                  </p:nvSpPr>
                  <p:spPr>
                    <a:xfrm rot="10800000">
                      <a:off x="3693729" y="4104000"/>
                      <a:ext cx="118192" cy="124593"/>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99" name="Přímá spojnice se šipkou 98"/>
                    <p:cNvCxnSpPr/>
                    <p:nvPr/>
                  </p:nvCxnSpPr>
                  <p:spPr>
                    <a:xfrm>
                      <a:off x="4867119" y="4557896"/>
                      <a:ext cx="3042000" cy="0"/>
                    </a:xfrm>
                    <a:prstGeom prst="straightConnector1">
                      <a:avLst/>
                    </a:prstGeom>
                    <a:ln w="12700">
                      <a:solidFill>
                        <a:srgbClr val="C00000"/>
                      </a:solidFill>
                      <a:headEnd type="triangle" w="med" len="med"/>
                      <a:tailEnd type="triangle"/>
                    </a:ln>
                  </p:spPr>
                  <p:style>
                    <a:lnRef idx="1">
                      <a:schemeClr val="accent1"/>
                    </a:lnRef>
                    <a:fillRef idx="0">
                      <a:schemeClr val="accent1"/>
                    </a:fillRef>
                    <a:effectRef idx="0">
                      <a:schemeClr val="accent1"/>
                    </a:effectRef>
                    <a:fontRef idx="minor">
                      <a:schemeClr val="tx1"/>
                    </a:fontRef>
                  </p:style>
                </p:cxnSp>
                <p:cxnSp>
                  <p:nvCxnSpPr>
                    <p:cNvPr id="101" name="Přímá spojnice 100"/>
                    <p:cNvCxnSpPr/>
                    <p:nvPr/>
                  </p:nvCxnSpPr>
                  <p:spPr>
                    <a:xfrm>
                      <a:off x="7912720" y="4305896"/>
                      <a:ext cx="0" cy="252000"/>
                    </a:xfrm>
                    <a:prstGeom prst="line">
                      <a:avLst/>
                    </a:prstGeom>
                    <a:ln w="12700">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67" name="Přímá spojnice 66"/>
                    <p:cNvCxnSpPr/>
                    <p:nvPr/>
                  </p:nvCxnSpPr>
                  <p:spPr>
                    <a:xfrm>
                      <a:off x="4572000" y="4306736"/>
                      <a:ext cx="0" cy="252000"/>
                    </a:xfrm>
                    <a:prstGeom prst="line">
                      <a:avLst/>
                    </a:prstGeom>
                    <a:ln w="12700">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19" name="Skupina 18"/>
                  <p:cNvGrpSpPr/>
                  <p:nvPr/>
                </p:nvGrpSpPr>
                <p:grpSpPr>
                  <a:xfrm>
                    <a:off x="560816" y="3909336"/>
                    <a:ext cx="8080200" cy="874600"/>
                    <a:chOff x="560816" y="3909336"/>
                    <a:chExt cx="8080200" cy="874600"/>
                  </a:xfrm>
                </p:grpSpPr>
                <p:sp>
                  <p:nvSpPr>
                    <p:cNvPr id="103" name="TextovéPole 102"/>
                    <p:cNvSpPr txBox="1"/>
                    <p:nvPr/>
                  </p:nvSpPr>
                  <p:spPr>
                    <a:xfrm>
                      <a:off x="4383058" y="4537715"/>
                      <a:ext cx="635166" cy="246221"/>
                    </a:xfrm>
                    <a:prstGeom prst="rect">
                      <a:avLst/>
                    </a:prstGeom>
                    <a:noFill/>
                    <a:ln>
                      <a:noFill/>
                    </a:ln>
                  </p:spPr>
                  <p:txBody>
                    <a:bodyPr wrap="square" rtlCol="0">
                      <a:spAutoFit/>
                    </a:bodyPr>
                    <a:lstStyle/>
                    <a:p>
                      <a:pPr algn="ctr"/>
                      <a:r>
                        <a:rPr lang="cs-CZ" sz="1000" dirty="0">
                          <a:latin typeface="Cambria Math" panose="02040503050406030204" pitchFamily="18" charset="0"/>
                          <a:ea typeface="Cambria Math" panose="02040503050406030204" pitchFamily="18" charset="0"/>
                        </a:rPr>
                        <a:t>14</a:t>
                      </a:r>
                      <a:r>
                        <a:rPr lang="en-GB" sz="1000" dirty="0">
                          <a:latin typeface="Cambria Math" panose="02040503050406030204" pitchFamily="18" charset="0"/>
                          <a:ea typeface="Cambria Math" panose="02040503050406030204" pitchFamily="18" charset="0"/>
                        </a:rPr>
                        <a:t> days</a:t>
                      </a:r>
                    </a:p>
                  </p:txBody>
                </p:sp>
                <p:sp>
                  <p:nvSpPr>
                    <p:cNvPr id="87" name="TextovéPole 86"/>
                    <p:cNvSpPr txBox="1"/>
                    <p:nvPr/>
                  </p:nvSpPr>
                  <p:spPr>
                    <a:xfrm>
                      <a:off x="4039592" y="3909336"/>
                      <a:ext cx="1080570" cy="246221"/>
                    </a:xfrm>
                    <a:prstGeom prst="rect">
                      <a:avLst/>
                    </a:prstGeom>
                    <a:noFill/>
                    <a:ln>
                      <a:noFill/>
                    </a:ln>
                  </p:spPr>
                  <p:txBody>
                    <a:bodyPr wrap="square" rtlCol="0">
                      <a:spAutoFit/>
                    </a:bodyPr>
                    <a:lstStyle/>
                    <a:p>
                      <a:pPr algn="ctr"/>
                      <a:r>
                        <a:rPr lang="en-GB" sz="1000" dirty="0">
                          <a:latin typeface="Cambria Math" panose="02040503050406030204" pitchFamily="18" charset="0"/>
                          <a:ea typeface="Cambria Math" panose="02040503050406030204" pitchFamily="18" charset="0"/>
                        </a:rPr>
                        <a:t>next coupon day</a:t>
                      </a:r>
                    </a:p>
                  </p:txBody>
                </p:sp>
                <p:sp>
                  <p:nvSpPr>
                    <p:cNvPr id="89" name="TextovéPole 88"/>
                    <p:cNvSpPr txBox="1"/>
                    <p:nvPr/>
                  </p:nvSpPr>
                  <p:spPr>
                    <a:xfrm>
                      <a:off x="7193790" y="3909336"/>
                      <a:ext cx="1447226" cy="246221"/>
                    </a:xfrm>
                    <a:prstGeom prst="rect">
                      <a:avLst/>
                    </a:prstGeom>
                    <a:noFill/>
                    <a:ln>
                      <a:noFill/>
                    </a:ln>
                  </p:spPr>
                  <p:txBody>
                    <a:bodyPr wrap="square" rtlCol="0">
                      <a:spAutoFit/>
                    </a:bodyPr>
                    <a:lstStyle/>
                    <a:p>
                      <a:pPr algn="ctr"/>
                      <a:r>
                        <a:rPr lang="en-GB" sz="1000" dirty="0">
                          <a:latin typeface="Cambria Math" panose="02040503050406030204" pitchFamily="18" charset="0"/>
                          <a:ea typeface="Cambria Math" panose="02040503050406030204" pitchFamily="18" charset="0"/>
                        </a:rPr>
                        <a:t>after-next coupon day</a:t>
                      </a:r>
                    </a:p>
                  </p:txBody>
                </p:sp>
                <p:sp>
                  <p:nvSpPr>
                    <p:cNvPr id="90" name="TextovéPole 89"/>
                    <p:cNvSpPr txBox="1"/>
                    <p:nvPr/>
                  </p:nvSpPr>
                  <p:spPr>
                    <a:xfrm>
                      <a:off x="560816" y="3909336"/>
                      <a:ext cx="1440160" cy="246221"/>
                    </a:xfrm>
                    <a:prstGeom prst="rect">
                      <a:avLst/>
                    </a:prstGeom>
                    <a:noFill/>
                    <a:ln>
                      <a:noFill/>
                    </a:ln>
                  </p:spPr>
                  <p:txBody>
                    <a:bodyPr wrap="square" rtlCol="0">
                      <a:spAutoFit/>
                    </a:bodyPr>
                    <a:lstStyle/>
                    <a:p>
                      <a:pPr algn="ctr"/>
                      <a:r>
                        <a:rPr lang="en-GB" sz="1000" dirty="0">
                          <a:solidFill>
                            <a:schemeClr val="bg1">
                              <a:lumMod val="50000"/>
                            </a:schemeClr>
                          </a:solidFill>
                          <a:latin typeface="Cambria Math" panose="02040503050406030204" pitchFamily="18" charset="0"/>
                          <a:ea typeface="Cambria Math" panose="02040503050406030204" pitchFamily="18" charset="0"/>
                        </a:rPr>
                        <a:t>previous coupon day</a:t>
                      </a:r>
                    </a:p>
                  </p:txBody>
                </p:sp>
                <p:sp>
                  <p:nvSpPr>
                    <p:cNvPr id="91" name="TextovéPole 90"/>
                    <p:cNvSpPr txBox="1"/>
                    <p:nvPr/>
                  </p:nvSpPr>
                  <p:spPr>
                    <a:xfrm>
                      <a:off x="3470480" y="3909336"/>
                      <a:ext cx="576200" cy="246221"/>
                    </a:xfrm>
                    <a:prstGeom prst="rect">
                      <a:avLst/>
                    </a:prstGeom>
                    <a:noFill/>
                    <a:ln>
                      <a:noFill/>
                    </a:ln>
                  </p:spPr>
                  <p:txBody>
                    <a:bodyPr wrap="square" rtlCol="0">
                      <a:spAutoFit/>
                    </a:bodyPr>
                    <a:lstStyle/>
                    <a:p>
                      <a:pPr algn="ctr"/>
                      <a:r>
                        <a:rPr lang="en-GB" sz="1000" dirty="0">
                          <a:latin typeface="Cambria Math" panose="02040503050406030204" pitchFamily="18" charset="0"/>
                          <a:ea typeface="Cambria Math" panose="02040503050406030204" pitchFamily="18" charset="0"/>
                        </a:rPr>
                        <a:t>today</a:t>
                      </a:r>
                    </a:p>
                  </p:txBody>
                </p:sp>
                <p:sp>
                  <p:nvSpPr>
                    <p:cNvPr id="104" name="TextovéPole 103"/>
                    <p:cNvSpPr txBox="1"/>
                    <p:nvPr/>
                  </p:nvSpPr>
                  <p:spPr>
                    <a:xfrm>
                      <a:off x="5955456" y="4536632"/>
                      <a:ext cx="776784" cy="246221"/>
                    </a:xfrm>
                    <a:prstGeom prst="rect">
                      <a:avLst/>
                    </a:prstGeom>
                    <a:noFill/>
                    <a:ln>
                      <a:noFill/>
                    </a:ln>
                  </p:spPr>
                  <p:txBody>
                    <a:bodyPr wrap="square" rtlCol="0">
                      <a:spAutoFit/>
                    </a:bodyPr>
                    <a:lstStyle/>
                    <a:p>
                      <a:pPr algn="ctr"/>
                      <a:r>
                        <a:rPr lang="cs-CZ" sz="1000" dirty="0">
                          <a:latin typeface="Cambria Math" panose="02040503050406030204" pitchFamily="18" charset="0"/>
                          <a:ea typeface="Cambria Math" panose="02040503050406030204" pitchFamily="18" charset="0"/>
                        </a:rPr>
                        <a:t>170</a:t>
                      </a:r>
                      <a:r>
                        <a:rPr lang="en-GB" sz="1000" dirty="0">
                          <a:latin typeface="Cambria Math" panose="02040503050406030204" pitchFamily="18" charset="0"/>
                          <a:ea typeface="Cambria Math" panose="02040503050406030204" pitchFamily="18" charset="0"/>
                        </a:rPr>
                        <a:t> days</a:t>
                      </a:r>
                    </a:p>
                  </p:txBody>
                </p:sp>
              </p:grpSp>
            </p:grpSp>
          </p:grpSp>
          <p:cxnSp>
            <p:nvCxnSpPr>
              <p:cNvPr id="70" name="Přímá spojnice se šipkou 69"/>
              <p:cNvCxnSpPr/>
              <p:nvPr/>
            </p:nvCxnSpPr>
            <p:spPr>
              <a:xfrm>
                <a:off x="7914764" y="4332528"/>
                <a:ext cx="963540" cy="0"/>
              </a:xfrm>
              <a:prstGeom prst="straightConnector1">
                <a:avLst/>
              </a:prstGeom>
              <a:ln w="12700">
                <a:solidFill>
                  <a:srgbClr val="C00000"/>
                </a:solidFill>
                <a:prstDash val="sysDash"/>
                <a:headEnd type="triangle" w="med" len="med"/>
                <a:tailEnd type="none"/>
              </a:ln>
            </p:spPr>
            <p:style>
              <a:lnRef idx="1">
                <a:schemeClr val="accent1"/>
              </a:lnRef>
              <a:fillRef idx="0">
                <a:schemeClr val="accent1"/>
              </a:fillRef>
              <a:effectRef idx="0">
                <a:schemeClr val="accent1"/>
              </a:effectRef>
              <a:fontRef idx="minor">
                <a:schemeClr val="tx1"/>
              </a:fontRef>
            </p:style>
          </p:cxnSp>
          <p:sp>
            <p:nvSpPr>
              <p:cNvPr id="71" name="TextovéPole 70"/>
              <p:cNvSpPr txBox="1"/>
              <p:nvPr/>
            </p:nvSpPr>
            <p:spPr>
              <a:xfrm>
                <a:off x="7668344" y="4311264"/>
                <a:ext cx="1460328" cy="246221"/>
              </a:xfrm>
              <a:prstGeom prst="rect">
                <a:avLst/>
              </a:prstGeom>
              <a:noFill/>
              <a:ln>
                <a:noFill/>
              </a:ln>
            </p:spPr>
            <p:txBody>
              <a:bodyPr wrap="square" rtlCol="0">
                <a:spAutoFit/>
              </a:bodyPr>
              <a:lstStyle/>
              <a:p>
                <a:pPr algn="ctr"/>
                <a:r>
                  <a:rPr lang="en-GB" sz="1000" dirty="0">
                    <a:latin typeface="Cambria Math" panose="02040503050406030204" pitchFamily="18" charset="0"/>
                    <a:ea typeface="Cambria Math" panose="02040503050406030204" pitchFamily="18" charset="0"/>
                  </a:rPr>
                  <a:t>11 years to maturity</a:t>
                </a:r>
              </a:p>
            </p:txBody>
          </p:sp>
        </p:grpSp>
        <p:cxnSp>
          <p:nvCxnSpPr>
            <p:cNvPr id="69" name="Přímá spojnice 68"/>
            <p:cNvCxnSpPr/>
            <p:nvPr/>
          </p:nvCxnSpPr>
          <p:spPr>
            <a:xfrm>
              <a:off x="4852944" y="3473736"/>
              <a:ext cx="0" cy="252000"/>
            </a:xfrm>
            <a:prstGeom prst="line">
              <a:avLst/>
            </a:prstGeom>
            <a:ln w="12700">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aphicFrame>
        <p:nvGraphicFramePr>
          <p:cNvPr id="79" name="Tabulka 78"/>
          <p:cNvGraphicFramePr>
            <a:graphicFrameLocks noGrp="1"/>
          </p:cNvGraphicFramePr>
          <p:nvPr>
            <p:extLst>
              <p:ext uri="{D42A27DB-BD31-4B8C-83A1-F6EECF244321}">
                <p14:modId xmlns:p14="http://schemas.microsoft.com/office/powerpoint/2010/main" val="740327106"/>
              </p:ext>
            </p:extLst>
          </p:nvPr>
        </p:nvGraphicFramePr>
        <p:xfrm>
          <a:off x="978688" y="3432584"/>
          <a:ext cx="7200800" cy="180000"/>
        </p:xfrm>
        <a:graphic>
          <a:graphicData uri="http://schemas.openxmlformats.org/drawingml/2006/table">
            <a:tbl>
              <a:tblPr firstRow="1" bandRow="1">
                <a:tableStyleId>{5C22544A-7EE6-4342-B048-85BDC9FD1C3A}</a:tableStyleId>
              </a:tblPr>
              <a:tblGrid>
                <a:gridCol w="553908">
                  <a:extLst>
                    <a:ext uri="{9D8B030D-6E8A-4147-A177-3AD203B41FA5}">
                      <a16:colId xmlns:a16="http://schemas.microsoft.com/office/drawing/2014/main" val="20000"/>
                    </a:ext>
                  </a:extLst>
                </a:gridCol>
                <a:gridCol w="553907">
                  <a:extLst>
                    <a:ext uri="{9D8B030D-6E8A-4147-A177-3AD203B41FA5}">
                      <a16:colId xmlns:a16="http://schemas.microsoft.com/office/drawing/2014/main" val="20001"/>
                    </a:ext>
                  </a:extLst>
                </a:gridCol>
                <a:gridCol w="553908">
                  <a:extLst>
                    <a:ext uri="{9D8B030D-6E8A-4147-A177-3AD203B41FA5}">
                      <a16:colId xmlns:a16="http://schemas.microsoft.com/office/drawing/2014/main" val="20002"/>
                    </a:ext>
                  </a:extLst>
                </a:gridCol>
                <a:gridCol w="553908">
                  <a:extLst>
                    <a:ext uri="{9D8B030D-6E8A-4147-A177-3AD203B41FA5}">
                      <a16:colId xmlns:a16="http://schemas.microsoft.com/office/drawing/2014/main" val="20003"/>
                    </a:ext>
                  </a:extLst>
                </a:gridCol>
                <a:gridCol w="553908">
                  <a:extLst>
                    <a:ext uri="{9D8B030D-6E8A-4147-A177-3AD203B41FA5}">
                      <a16:colId xmlns:a16="http://schemas.microsoft.com/office/drawing/2014/main" val="20004"/>
                    </a:ext>
                  </a:extLst>
                </a:gridCol>
                <a:gridCol w="553907">
                  <a:extLst>
                    <a:ext uri="{9D8B030D-6E8A-4147-A177-3AD203B41FA5}">
                      <a16:colId xmlns:a16="http://schemas.microsoft.com/office/drawing/2014/main" val="20005"/>
                    </a:ext>
                  </a:extLst>
                </a:gridCol>
                <a:gridCol w="553908">
                  <a:extLst>
                    <a:ext uri="{9D8B030D-6E8A-4147-A177-3AD203B41FA5}">
                      <a16:colId xmlns:a16="http://schemas.microsoft.com/office/drawing/2014/main" val="20006"/>
                    </a:ext>
                  </a:extLst>
                </a:gridCol>
                <a:gridCol w="553908">
                  <a:extLst>
                    <a:ext uri="{9D8B030D-6E8A-4147-A177-3AD203B41FA5}">
                      <a16:colId xmlns:a16="http://schemas.microsoft.com/office/drawing/2014/main" val="20007"/>
                    </a:ext>
                  </a:extLst>
                </a:gridCol>
                <a:gridCol w="553907">
                  <a:extLst>
                    <a:ext uri="{9D8B030D-6E8A-4147-A177-3AD203B41FA5}">
                      <a16:colId xmlns:a16="http://schemas.microsoft.com/office/drawing/2014/main" val="20008"/>
                    </a:ext>
                  </a:extLst>
                </a:gridCol>
                <a:gridCol w="553908">
                  <a:extLst>
                    <a:ext uri="{9D8B030D-6E8A-4147-A177-3AD203B41FA5}">
                      <a16:colId xmlns:a16="http://schemas.microsoft.com/office/drawing/2014/main" val="20009"/>
                    </a:ext>
                  </a:extLst>
                </a:gridCol>
                <a:gridCol w="553908">
                  <a:extLst>
                    <a:ext uri="{9D8B030D-6E8A-4147-A177-3AD203B41FA5}">
                      <a16:colId xmlns:a16="http://schemas.microsoft.com/office/drawing/2014/main" val="20010"/>
                    </a:ext>
                  </a:extLst>
                </a:gridCol>
                <a:gridCol w="553907">
                  <a:extLst>
                    <a:ext uri="{9D8B030D-6E8A-4147-A177-3AD203B41FA5}">
                      <a16:colId xmlns:a16="http://schemas.microsoft.com/office/drawing/2014/main" val="20011"/>
                    </a:ext>
                  </a:extLst>
                </a:gridCol>
                <a:gridCol w="553908">
                  <a:extLst>
                    <a:ext uri="{9D8B030D-6E8A-4147-A177-3AD203B41FA5}">
                      <a16:colId xmlns:a16="http://schemas.microsoft.com/office/drawing/2014/main" val="20012"/>
                    </a:ext>
                  </a:extLst>
                </a:gridCol>
              </a:tblGrid>
              <a:tr h="180000">
                <a:tc>
                  <a:txBody>
                    <a:bodyPr/>
                    <a:lstStyle/>
                    <a:p>
                      <a:pPr algn="ctr"/>
                      <a:r>
                        <a:rPr lang="cs-CZ" sz="1000" dirty="0"/>
                        <a:t>11</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1000" dirty="0"/>
                        <a:t>12</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1000" dirty="0"/>
                        <a:t>1</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1000" dirty="0"/>
                        <a:t>2</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1000" dirty="0"/>
                        <a:t>3</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1000" dirty="0"/>
                        <a:t>4</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1000" dirty="0"/>
                        <a:t>5</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1000" dirty="0"/>
                        <a:t>6</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cs-CZ" sz="1000" dirty="0"/>
                        <a:t>7</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1000" dirty="0"/>
                        <a:t>8</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1000" dirty="0"/>
                        <a:t>9</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1000" dirty="0"/>
                        <a:t>10</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1000" dirty="0"/>
                        <a:t>11</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mc:AlternateContent xmlns:mc="http://schemas.openxmlformats.org/markup-compatibility/2006" xmlns:a14="http://schemas.microsoft.com/office/drawing/2010/main">
        <mc:Choice Requires="a14">
          <p:sp>
            <p:nvSpPr>
              <p:cNvPr id="72" name="TextovéPole 35"/>
              <p:cNvSpPr txBox="1"/>
              <p:nvPr/>
            </p:nvSpPr>
            <p:spPr>
              <a:xfrm>
                <a:off x="1511096" y="5813804"/>
                <a:ext cx="5221144" cy="338554"/>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8000" indent="-288000">
                  <a:buClr>
                    <a:srgbClr val="7030A0"/>
                  </a:buClr>
                  <a:buFont typeface="Wingdings" panose="05000000000000000000" pitchFamily="2" charset="2"/>
                  <a:buChar char="§"/>
                </a:pPr>
                <a:r>
                  <a:rPr lang="en-GB" sz="1600" dirty="0">
                    <a:latin typeface="Cambria Math"/>
                    <a:ea typeface="Cambria Math"/>
                  </a:rPr>
                  <a:t>Bond</a:t>
                </a:r>
                <a:r>
                  <a:rPr lang="en-US" sz="1600" dirty="0">
                    <a:latin typeface="Cambria Math"/>
                    <a:ea typeface="Cambria Math"/>
                  </a:rPr>
                  <a:t>’</a:t>
                </a:r>
                <a:r>
                  <a:rPr lang="en-GB" sz="1600" dirty="0">
                    <a:latin typeface="Cambria Math"/>
                    <a:ea typeface="Cambria Math"/>
                  </a:rPr>
                  <a:t>s June price factor </a:t>
                </a:r>
                <a14:m>
                  <m:oMath xmlns:m="http://schemas.openxmlformats.org/officeDocument/2006/math">
                    <m:f>
                      <m:fPr>
                        <m:type m:val="lin"/>
                        <m:ctrlPr>
                          <a:rPr lang="en-GB" sz="1600" i="1" smtClean="0">
                            <a:latin typeface="Cambria Math" panose="02040503050406030204" pitchFamily="18" charset="0"/>
                            <a:ea typeface="Cambria Math"/>
                          </a:rPr>
                        </m:ctrlPr>
                      </m:fPr>
                      <m:num>
                        <m:r>
                          <a:rPr lang="cs-CZ" sz="1600" b="0" i="1" smtClean="0">
                            <a:latin typeface="Cambria Math" panose="02040503050406030204" pitchFamily="18" charset="0"/>
                            <a:ea typeface="Cambria Math"/>
                          </a:rPr>
                          <m:t>=</m:t>
                        </m:r>
                        <m:r>
                          <a:rPr lang="en-GB" sz="1600" b="0" i="1" smtClean="0">
                            <a:latin typeface="Cambria Math"/>
                            <a:ea typeface="Cambria Math"/>
                          </a:rPr>
                          <m:t>107.758</m:t>
                        </m:r>
                      </m:num>
                      <m:den>
                        <m:r>
                          <a:rPr lang="en-GB" sz="1600" b="0" i="1" smtClean="0">
                            <a:latin typeface="Cambria Math"/>
                            <a:ea typeface="Cambria Math"/>
                          </a:rPr>
                          <m:t>100=1.07758</m:t>
                        </m:r>
                      </m:den>
                    </m:f>
                  </m:oMath>
                </a14:m>
                <a:endParaRPr lang="en-GB" sz="1200" dirty="0">
                  <a:latin typeface="Cambria Math"/>
                  <a:ea typeface="Cambria Math"/>
                </a:endParaRPr>
              </a:p>
            </p:txBody>
          </p:sp>
        </mc:Choice>
        <mc:Fallback xmlns="">
          <p:sp>
            <p:nvSpPr>
              <p:cNvPr id="72" name="TextovéPole 35"/>
              <p:cNvSpPr txBox="1">
                <a:spLocks noRot="1" noChangeAspect="1" noMove="1" noResize="1" noEditPoints="1" noAdjustHandles="1" noChangeArrowheads="1" noChangeShapeType="1" noTextEdit="1"/>
              </p:cNvSpPr>
              <p:nvPr/>
            </p:nvSpPr>
            <p:spPr>
              <a:xfrm>
                <a:off x="1511096" y="5813804"/>
                <a:ext cx="5221144" cy="338554"/>
              </a:xfrm>
              <a:prstGeom prst="rect">
                <a:avLst/>
              </a:prstGeom>
              <a:blipFill>
                <a:blip r:embed="rId15"/>
                <a:stretch>
                  <a:fillRect l="-467" t="-101818" b="-169091"/>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93" name="TextovéPole 35">
                <a:extLst>
                  <a:ext uri="{FF2B5EF4-FFF2-40B4-BE49-F238E27FC236}">
                    <a16:creationId xmlns:a16="http://schemas.microsoft.com/office/drawing/2014/main" id="{0769A720-945E-4DBC-B036-4E4D8ED0E8B9}"/>
                  </a:ext>
                </a:extLst>
              </p:cNvPr>
              <p:cNvSpPr txBox="1"/>
              <p:nvPr/>
            </p:nvSpPr>
            <p:spPr>
              <a:xfrm>
                <a:off x="2051720" y="4046333"/>
                <a:ext cx="3384376" cy="624851"/>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38163" indent="-538163">
                  <a:buClr>
                    <a:srgbClr val="7030A0"/>
                  </a:buClr>
                </a:pPr>
                <a14:m>
                  <m:oMathPara xmlns:m="http://schemas.openxmlformats.org/officeDocument/2006/math">
                    <m:oMathParaPr>
                      <m:jc m:val="left"/>
                    </m:oMathParaPr>
                    <m:oMath xmlns:m="http://schemas.openxmlformats.org/officeDocument/2006/math">
                      <m:sSub>
                        <m:sSubPr>
                          <m:ctrlPr>
                            <a:rPr lang="en-GB" sz="1200" i="1" smtClean="0">
                              <a:latin typeface="Cambria Math" panose="02040503050406030204" pitchFamily="18" charset="0"/>
                              <a:ea typeface="Cambria Math" panose="02040503050406030204" pitchFamily="18" charset="0"/>
                            </a:rPr>
                          </m:ctrlPr>
                        </m:sSubPr>
                        <m:e>
                          <m:r>
                            <a:rPr lang="en-GB" sz="1200" b="0" i="1" smtClean="0">
                              <a:latin typeface="Cambria Math"/>
                              <a:ea typeface="Cambria Math" panose="02040503050406030204" pitchFamily="18" charset="0"/>
                            </a:rPr>
                            <m:t>𝑃</m:t>
                          </m:r>
                        </m:e>
                        <m:sub>
                          <m:r>
                            <a:rPr lang="en-GB" sz="1200" b="0" i="1" smtClean="0">
                              <a:latin typeface="Cambria Math"/>
                              <a:ea typeface="Cambria Math" panose="02040503050406030204" pitchFamily="18" charset="0"/>
                            </a:rPr>
                            <m:t>𝐴𝑁</m:t>
                          </m:r>
                        </m:sub>
                      </m:sSub>
                      <m:r>
                        <a:rPr lang="en-GB" sz="1200" b="0" i="1" smtClean="0">
                          <a:latin typeface="Cambria Math"/>
                          <a:ea typeface="Cambria Math" panose="02040503050406030204" pitchFamily="18" charset="0"/>
                        </a:rPr>
                        <m:t>=</m:t>
                      </m:r>
                      <m:nary>
                        <m:naryPr>
                          <m:chr m:val="∑"/>
                          <m:ctrlPr>
                            <a:rPr lang="en-GB" sz="1200" b="0" i="1" smtClean="0">
                              <a:latin typeface="Cambria Math" panose="02040503050406030204" pitchFamily="18" charset="0"/>
                              <a:ea typeface="Cambria Math" panose="02040503050406030204" pitchFamily="18" charset="0"/>
                            </a:rPr>
                          </m:ctrlPr>
                        </m:naryPr>
                        <m:sub>
                          <m:r>
                            <m:rPr>
                              <m:brk m:alnAt="23"/>
                            </m:rPr>
                            <a:rPr lang="en-GB" sz="1200" b="0" i="1" smtClean="0">
                              <a:latin typeface="Cambria Math"/>
                              <a:ea typeface="Cambria Math" panose="02040503050406030204" pitchFamily="18" charset="0"/>
                            </a:rPr>
                            <m:t>𝑡</m:t>
                          </m:r>
                          <m:r>
                            <a:rPr lang="en-GB" sz="1200" b="0" i="1" smtClean="0">
                              <a:latin typeface="Cambria Math"/>
                              <a:ea typeface="Cambria Math" panose="02040503050406030204" pitchFamily="18" charset="0"/>
                            </a:rPr>
                            <m:t>=1</m:t>
                          </m:r>
                        </m:sub>
                        <m:sup>
                          <m:r>
                            <a:rPr lang="en-GB" sz="1200" b="0" i="1" smtClean="0">
                              <a:latin typeface="Cambria Math"/>
                              <a:ea typeface="Cambria Math" panose="02040503050406030204" pitchFamily="18" charset="0"/>
                            </a:rPr>
                            <m:t>22</m:t>
                          </m:r>
                        </m:sup>
                        <m:e>
                          <m:f>
                            <m:fPr>
                              <m:ctrlPr>
                                <a:rPr lang="en-GB" sz="1200" b="0" i="1" smtClean="0">
                                  <a:latin typeface="Cambria Math" panose="02040503050406030204" pitchFamily="18" charset="0"/>
                                  <a:ea typeface="Cambria Math" panose="02040503050406030204" pitchFamily="18" charset="0"/>
                                </a:rPr>
                              </m:ctrlPr>
                            </m:fPr>
                            <m:num>
                              <m:box>
                                <m:boxPr>
                                  <m:ctrlPr>
                                    <a:rPr lang="en-GB" sz="1200" b="0" i="1" smtClean="0">
                                      <a:latin typeface="Cambria Math" panose="02040503050406030204" pitchFamily="18" charset="0"/>
                                      <a:ea typeface="Cambria Math" panose="02040503050406030204" pitchFamily="18" charset="0"/>
                                    </a:rPr>
                                  </m:ctrlPr>
                                </m:boxPr>
                                <m:e>
                                  <m:argPr>
                                    <m:argSz m:val="-1"/>
                                  </m:argPr>
                                  <m:f>
                                    <m:fPr>
                                      <m:ctrlPr>
                                        <a:rPr lang="en-GB" sz="1200" b="0" i="1" smtClean="0">
                                          <a:latin typeface="Cambria Math" panose="02040503050406030204" pitchFamily="18" charset="0"/>
                                          <a:ea typeface="Cambria Math" panose="02040503050406030204" pitchFamily="18" charset="0"/>
                                        </a:rPr>
                                      </m:ctrlPr>
                                    </m:fPr>
                                    <m:num>
                                      <m:r>
                                        <a:rPr lang="en-GB" sz="1200" b="0" i="1" smtClean="0">
                                          <a:latin typeface="Cambria Math"/>
                                          <a:ea typeface="Cambria Math" panose="02040503050406030204" pitchFamily="18" charset="0"/>
                                        </a:rPr>
                                        <m:t>1</m:t>
                                      </m:r>
                                    </m:num>
                                    <m:den>
                                      <m:r>
                                        <a:rPr lang="en-GB" sz="1200" b="0" i="1" smtClean="0">
                                          <a:latin typeface="Cambria Math"/>
                                          <a:ea typeface="Cambria Math" panose="02040503050406030204" pitchFamily="18" charset="0"/>
                                        </a:rPr>
                                        <m:t>2</m:t>
                                      </m:r>
                                    </m:den>
                                  </m:f>
                                  <m:r>
                                    <a:rPr lang="en-GB" sz="1200" b="0" i="1" smtClean="0">
                                      <a:latin typeface="Cambria Math"/>
                                      <a:ea typeface="Cambria Math"/>
                                    </a:rPr>
                                    <m:t>×8</m:t>
                                  </m:r>
                                </m:e>
                              </m:box>
                            </m:num>
                            <m:den>
                              <m:sSup>
                                <m:sSupPr>
                                  <m:ctrlPr>
                                    <a:rPr lang="en-GB" sz="1200" b="0" i="1" smtClean="0">
                                      <a:latin typeface="Cambria Math" panose="02040503050406030204" pitchFamily="18" charset="0"/>
                                      <a:ea typeface="Cambria Math" panose="02040503050406030204" pitchFamily="18" charset="0"/>
                                    </a:rPr>
                                  </m:ctrlPr>
                                </m:sSupPr>
                                <m:e>
                                  <m:d>
                                    <m:dPr>
                                      <m:ctrlPr>
                                        <a:rPr lang="en-GB" sz="1200" b="0" i="1" smtClean="0">
                                          <a:latin typeface="Cambria Math" panose="02040503050406030204" pitchFamily="18" charset="0"/>
                                          <a:ea typeface="Cambria Math" panose="02040503050406030204" pitchFamily="18" charset="0"/>
                                        </a:rPr>
                                      </m:ctrlPr>
                                    </m:dPr>
                                    <m:e>
                                      <m:r>
                                        <a:rPr lang="en-GB" sz="1200" b="0" i="1" smtClean="0">
                                          <a:latin typeface="Cambria Math"/>
                                          <a:ea typeface="Cambria Math" panose="02040503050406030204" pitchFamily="18" charset="0"/>
                                        </a:rPr>
                                        <m:t>1+</m:t>
                                      </m:r>
                                      <m:box>
                                        <m:boxPr>
                                          <m:ctrlPr>
                                            <a:rPr lang="en-GB" sz="1200" b="0" i="1" smtClean="0">
                                              <a:latin typeface="Cambria Math" panose="02040503050406030204" pitchFamily="18" charset="0"/>
                                              <a:ea typeface="Cambria Math" panose="02040503050406030204" pitchFamily="18" charset="0"/>
                                            </a:rPr>
                                          </m:ctrlPr>
                                        </m:boxPr>
                                        <m:e>
                                          <m:argPr>
                                            <m:argSz m:val="-1"/>
                                          </m:argPr>
                                          <m:f>
                                            <m:fPr>
                                              <m:ctrlPr>
                                                <a:rPr lang="en-GB" sz="1200" b="0" i="1" smtClean="0">
                                                  <a:latin typeface="Cambria Math" panose="02040503050406030204" pitchFamily="18" charset="0"/>
                                                  <a:ea typeface="Cambria Math" panose="02040503050406030204" pitchFamily="18" charset="0"/>
                                                </a:rPr>
                                              </m:ctrlPr>
                                            </m:fPr>
                                            <m:num>
                                              <m:r>
                                                <a:rPr lang="en-GB" sz="1200" b="0" i="1" smtClean="0">
                                                  <a:latin typeface="Cambria Math"/>
                                                  <a:ea typeface="Cambria Math" panose="02040503050406030204" pitchFamily="18" charset="0"/>
                                                </a:rPr>
                                                <m:t>0.07</m:t>
                                              </m:r>
                                            </m:num>
                                            <m:den>
                                              <m:r>
                                                <a:rPr lang="en-GB" sz="1200" b="0" i="1" smtClean="0">
                                                  <a:latin typeface="Cambria Math"/>
                                                  <a:ea typeface="Cambria Math" panose="02040503050406030204" pitchFamily="18" charset="0"/>
                                                </a:rPr>
                                                <m:t>2</m:t>
                                              </m:r>
                                            </m:den>
                                          </m:f>
                                        </m:e>
                                      </m:box>
                                    </m:e>
                                  </m:d>
                                </m:e>
                                <m:sup>
                                  <m:r>
                                    <a:rPr lang="en-GB" sz="1200" b="0" i="1" smtClean="0">
                                      <a:latin typeface="Cambria Math"/>
                                      <a:ea typeface="Cambria Math" panose="02040503050406030204" pitchFamily="18" charset="0"/>
                                    </a:rPr>
                                    <m:t>𝑡</m:t>
                                  </m:r>
                                </m:sup>
                              </m:sSup>
                            </m:den>
                          </m:f>
                          <m:r>
                            <a:rPr lang="cs-CZ" sz="1200" b="0" i="1" smtClean="0">
                              <a:latin typeface="Cambria Math"/>
                              <a:ea typeface="Cambria Math" panose="02040503050406030204" pitchFamily="18" charset="0"/>
                            </a:rPr>
                            <m:t>+</m:t>
                          </m:r>
                          <m:f>
                            <m:fPr>
                              <m:ctrlPr>
                                <a:rPr lang="cs-CZ" sz="1200" b="0" i="1" smtClean="0">
                                  <a:latin typeface="Cambria Math" panose="02040503050406030204" pitchFamily="18" charset="0"/>
                                  <a:ea typeface="Cambria Math" panose="02040503050406030204" pitchFamily="18" charset="0"/>
                                </a:rPr>
                              </m:ctrlPr>
                            </m:fPr>
                            <m:num>
                              <m:r>
                                <a:rPr lang="cs-CZ" sz="1200" b="0" i="1" smtClean="0">
                                  <a:latin typeface="Cambria Math"/>
                                  <a:ea typeface="Cambria Math" panose="02040503050406030204" pitchFamily="18" charset="0"/>
                                </a:rPr>
                                <m:t>100</m:t>
                              </m:r>
                            </m:num>
                            <m:den>
                              <m:sSup>
                                <m:sSupPr>
                                  <m:ctrlPr>
                                    <a:rPr lang="cs-CZ" sz="1200" b="0" i="1" smtClean="0">
                                      <a:latin typeface="Cambria Math" panose="02040503050406030204" pitchFamily="18" charset="0"/>
                                      <a:ea typeface="Cambria Math" panose="02040503050406030204" pitchFamily="18" charset="0"/>
                                    </a:rPr>
                                  </m:ctrlPr>
                                </m:sSupPr>
                                <m:e>
                                  <m:d>
                                    <m:dPr>
                                      <m:ctrlPr>
                                        <a:rPr lang="cs-CZ" sz="1200" b="0" i="1" smtClean="0">
                                          <a:latin typeface="Cambria Math" panose="02040503050406030204" pitchFamily="18" charset="0"/>
                                          <a:ea typeface="Cambria Math" panose="02040503050406030204" pitchFamily="18" charset="0"/>
                                        </a:rPr>
                                      </m:ctrlPr>
                                    </m:dPr>
                                    <m:e>
                                      <m:r>
                                        <a:rPr lang="cs-CZ" sz="1200" b="0" i="1" smtClean="0">
                                          <a:latin typeface="Cambria Math"/>
                                          <a:ea typeface="Cambria Math" panose="02040503050406030204" pitchFamily="18" charset="0"/>
                                        </a:rPr>
                                        <m:t>1+</m:t>
                                      </m:r>
                                      <m:box>
                                        <m:boxPr>
                                          <m:ctrlPr>
                                            <a:rPr lang="cs-CZ" sz="1200" b="0" i="1" smtClean="0">
                                              <a:latin typeface="Cambria Math" panose="02040503050406030204" pitchFamily="18" charset="0"/>
                                              <a:ea typeface="Cambria Math" panose="02040503050406030204" pitchFamily="18" charset="0"/>
                                            </a:rPr>
                                          </m:ctrlPr>
                                        </m:boxPr>
                                        <m:e>
                                          <m:argPr>
                                            <m:argSz m:val="-1"/>
                                          </m:argPr>
                                          <m:f>
                                            <m:fPr>
                                              <m:ctrlPr>
                                                <a:rPr lang="cs-CZ" sz="1200" b="0" i="1" smtClean="0">
                                                  <a:latin typeface="Cambria Math" panose="02040503050406030204" pitchFamily="18" charset="0"/>
                                                  <a:ea typeface="Cambria Math" panose="02040503050406030204" pitchFamily="18" charset="0"/>
                                                </a:rPr>
                                              </m:ctrlPr>
                                            </m:fPr>
                                            <m:num>
                                              <m:r>
                                                <a:rPr lang="cs-CZ" sz="1200" b="0" i="1" smtClean="0">
                                                  <a:latin typeface="Cambria Math"/>
                                                  <a:ea typeface="Cambria Math" panose="02040503050406030204" pitchFamily="18" charset="0"/>
                                                </a:rPr>
                                                <m:t>0.07</m:t>
                                              </m:r>
                                            </m:num>
                                            <m:den>
                                              <m:r>
                                                <a:rPr lang="cs-CZ" sz="1200" b="0" i="1" smtClean="0">
                                                  <a:latin typeface="Cambria Math"/>
                                                  <a:ea typeface="Cambria Math" panose="02040503050406030204" pitchFamily="18" charset="0"/>
                                                </a:rPr>
                                                <m:t>2</m:t>
                                              </m:r>
                                            </m:den>
                                          </m:f>
                                        </m:e>
                                      </m:box>
                                    </m:e>
                                  </m:d>
                                </m:e>
                                <m:sup>
                                  <m:r>
                                    <a:rPr lang="cs-CZ" sz="1200" b="0" i="1" smtClean="0">
                                      <a:latin typeface="Cambria Math"/>
                                      <a:ea typeface="Cambria Math" panose="02040503050406030204" pitchFamily="18" charset="0"/>
                                    </a:rPr>
                                    <m:t>22</m:t>
                                  </m:r>
                                </m:sup>
                              </m:sSup>
                            </m:den>
                          </m:f>
                          <m:r>
                            <a:rPr lang="cs-CZ" sz="1200" b="0" i="1" smtClean="0">
                              <a:latin typeface="Cambria Math"/>
                              <a:ea typeface="Cambria Math" panose="02040503050406030204" pitchFamily="18" charset="0"/>
                            </a:rPr>
                            <m:t>=107.584</m:t>
                          </m:r>
                        </m:e>
                      </m:nary>
                    </m:oMath>
                  </m:oMathPara>
                </a14:m>
                <a:endParaRPr lang="en-GB" sz="1200" dirty="0">
                  <a:latin typeface="Cambria Math" panose="02040503050406030204" pitchFamily="18" charset="0"/>
                  <a:ea typeface="Cambria Math" panose="02040503050406030204" pitchFamily="18" charset="0"/>
                </a:endParaRPr>
              </a:p>
            </p:txBody>
          </p:sp>
        </mc:Choice>
        <mc:Fallback xmlns="">
          <p:sp>
            <p:nvSpPr>
              <p:cNvPr id="93" name="TextovéPole 35">
                <a:extLst>
                  <a:ext uri="{FF2B5EF4-FFF2-40B4-BE49-F238E27FC236}">
                    <a16:creationId xmlns:a16="http://schemas.microsoft.com/office/drawing/2014/main" id="{0769A720-945E-4DBC-B036-4E4D8ED0E8B9}"/>
                  </a:ext>
                </a:extLst>
              </p:cNvPr>
              <p:cNvSpPr txBox="1">
                <a:spLocks noRot="1" noChangeAspect="1" noMove="1" noResize="1" noEditPoints="1" noAdjustHandles="1" noChangeArrowheads="1" noChangeShapeType="1" noTextEdit="1"/>
              </p:cNvSpPr>
              <p:nvPr/>
            </p:nvSpPr>
            <p:spPr>
              <a:xfrm>
                <a:off x="2051720" y="4046333"/>
                <a:ext cx="3384376" cy="624851"/>
              </a:xfrm>
              <a:prstGeom prst="rect">
                <a:avLst/>
              </a:prstGeom>
              <a:blipFill>
                <a:blip r:embed="rId16"/>
                <a:stretch>
                  <a:fillRect/>
                </a:stretch>
              </a:blipFill>
              <a:ln>
                <a:noFill/>
              </a:ln>
            </p:spPr>
            <p:txBody>
              <a:bodyPr/>
              <a:lstStyle/>
              <a:p>
                <a:r>
                  <a:rPr lang="cs-CZ">
                    <a:noFill/>
                  </a:rPr>
                  <a:t> </a:t>
                </a:r>
              </a:p>
            </p:txBody>
          </p:sp>
        </mc:Fallback>
      </mc:AlternateContent>
      <p:sp>
        <p:nvSpPr>
          <p:cNvPr id="11" name="Šipka: doleva 10">
            <a:extLst>
              <a:ext uri="{FF2B5EF4-FFF2-40B4-BE49-F238E27FC236}">
                <a16:creationId xmlns:a16="http://schemas.microsoft.com/office/drawing/2014/main" id="{B83E0E1D-D119-4B84-BE4F-1E947B3B453E}"/>
              </a:ext>
            </a:extLst>
          </p:cNvPr>
          <p:cNvSpPr/>
          <p:nvPr/>
        </p:nvSpPr>
        <p:spPr>
          <a:xfrm>
            <a:off x="4878240" y="3682800"/>
            <a:ext cx="3024000" cy="92601"/>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5" name="Šipka: doleva 94">
            <a:extLst>
              <a:ext uri="{FF2B5EF4-FFF2-40B4-BE49-F238E27FC236}">
                <a16:creationId xmlns:a16="http://schemas.microsoft.com/office/drawing/2014/main" id="{01E8CF08-6887-408A-A81B-1EAC7126D3A1}"/>
              </a:ext>
            </a:extLst>
          </p:cNvPr>
          <p:cNvSpPr/>
          <p:nvPr/>
        </p:nvSpPr>
        <p:spPr>
          <a:xfrm>
            <a:off x="7932911" y="3681600"/>
            <a:ext cx="972000" cy="92601"/>
          </a:xfrm>
          <a:prstGeom prst="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mc:AlternateContent xmlns:mc="http://schemas.openxmlformats.org/markup-compatibility/2006" xmlns:a14="http://schemas.microsoft.com/office/drawing/2010/main">
        <mc:Choice Requires="a14">
          <p:sp>
            <p:nvSpPr>
              <p:cNvPr id="96" name="TextovéPole 35">
                <a:extLst>
                  <a:ext uri="{FF2B5EF4-FFF2-40B4-BE49-F238E27FC236}">
                    <a16:creationId xmlns:a16="http://schemas.microsoft.com/office/drawing/2014/main" id="{E1F117FB-625E-4017-B991-1A54EA1327CF}"/>
                  </a:ext>
                </a:extLst>
              </p:cNvPr>
              <p:cNvSpPr txBox="1"/>
              <p:nvPr/>
            </p:nvSpPr>
            <p:spPr>
              <a:xfrm>
                <a:off x="2052000" y="4797152"/>
                <a:ext cx="3900628" cy="552908"/>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38163" indent="-538163">
                  <a:buClr>
                    <a:srgbClr val="7030A0"/>
                  </a:buClr>
                </a:pPr>
                <a14:m>
                  <m:oMathPara xmlns:m="http://schemas.openxmlformats.org/officeDocument/2006/math">
                    <m:oMathParaPr>
                      <m:jc m:val="left"/>
                    </m:oMathParaPr>
                    <m:oMath xmlns:m="http://schemas.openxmlformats.org/officeDocument/2006/math">
                      <m:sSub>
                        <m:sSubPr>
                          <m:ctrlPr>
                            <a:rPr lang="en-GB" sz="1200" i="1" smtClean="0">
                              <a:latin typeface="Cambria Math" panose="02040503050406030204" pitchFamily="18" charset="0"/>
                              <a:ea typeface="Cambria Math" panose="02040503050406030204" pitchFamily="18" charset="0"/>
                            </a:rPr>
                          </m:ctrlPr>
                        </m:sSubPr>
                        <m:e>
                          <m:r>
                            <a:rPr lang="en-GB" sz="1200" b="0" i="1" smtClean="0">
                              <a:latin typeface="Cambria Math"/>
                              <a:ea typeface="Cambria Math" panose="02040503050406030204" pitchFamily="18" charset="0"/>
                            </a:rPr>
                            <m:t>𝑃</m:t>
                          </m:r>
                        </m:e>
                        <m:sub>
                          <m:r>
                            <a:rPr lang="en-GB" sz="1200" b="0" i="1" smtClean="0">
                              <a:latin typeface="Cambria Math"/>
                              <a:ea typeface="Cambria Math" panose="02040503050406030204" pitchFamily="18" charset="0"/>
                            </a:rPr>
                            <m:t>𝐷</m:t>
                          </m:r>
                        </m:sub>
                      </m:sSub>
                      <m:r>
                        <a:rPr lang="en-GB" sz="1200" b="0" i="1" smtClean="0">
                          <a:latin typeface="Cambria Math"/>
                          <a:ea typeface="Cambria Math" panose="02040503050406030204" pitchFamily="18" charset="0"/>
                        </a:rPr>
                        <m:t>=</m:t>
                      </m:r>
                      <m:f>
                        <m:fPr>
                          <m:ctrlPr>
                            <a:rPr lang="en-GB" sz="1200" b="0" i="1" smtClean="0">
                              <a:latin typeface="Cambria Math" panose="02040503050406030204" pitchFamily="18" charset="0"/>
                              <a:ea typeface="Cambria Math" panose="02040503050406030204" pitchFamily="18" charset="0"/>
                            </a:rPr>
                          </m:ctrlPr>
                        </m:fPr>
                        <m:num>
                          <m:r>
                            <a:rPr lang="en-GB" sz="1200" b="0" i="1" smtClean="0">
                              <a:latin typeface="Cambria Math"/>
                              <a:ea typeface="Cambria Math" panose="02040503050406030204" pitchFamily="18" charset="0"/>
                            </a:rPr>
                            <m:t>1</m:t>
                          </m:r>
                        </m:num>
                        <m:den>
                          <m:sSup>
                            <m:sSupPr>
                              <m:ctrlPr>
                                <a:rPr lang="en-GB" sz="1200" b="0" i="1" smtClean="0">
                                  <a:latin typeface="Cambria Math" panose="02040503050406030204" pitchFamily="18" charset="0"/>
                                  <a:ea typeface="Cambria Math" panose="02040503050406030204" pitchFamily="18" charset="0"/>
                                </a:rPr>
                              </m:ctrlPr>
                            </m:sSupPr>
                            <m:e>
                              <m:d>
                                <m:dPr>
                                  <m:ctrlPr>
                                    <a:rPr lang="en-GB" sz="1200" b="0" i="1" smtClean="0">
                                      <a:latin typeface="Cambria Math" panose="02040503050406030204" pitchFamily="18" charset="0"/>
                                      <a:ea typeface="Cambria Math" panose="02040503050406030204" pitchFamily="18" charset="0"/>
                                    </a:rPr>
                                  </m:ctrlPr>
                                </m:dPr>
                                <m:e>
                                  <m:r>
                                    <a:rPr lang="en-GB" sz="1200" b="0" i="1" smtClean="0">
                                      <a:latin typeface="Cambria Math"/>
                                      <a:ea typeface="Cambria Math" panose="02040503050406030204" pitchFamily="18" charset="0"/>
                                    </a:rPr>
                                    <m:t>1+</m:t>
                                  </m:r>
                                  <m:box>
                                    <m:boxPr>
                                      <m:ctrlPr>
                                        <a:rPr lang="en-GB" sz="1200" b="0" i="1" smtClean="0">
                                          <a:latin typeface="Cambria Math" panose="02040503050406030204" pitchFamily="18" charset="0"/>
                                          <a:ea typeface="Cambria Math" panose="02040503050406030204" pitchFamily="18" charset="0"/>
                                        </a:rPr>
                                      </m:ctrlPr>
                                    </m:boxPr>
                                    <m:e>
                                      <m:argPr>
                                        <m:argSz m:val="-1"/>
                                      </m:argPr>
                                      <m:f>
                                        <m:fPr>
                                          <m:ctrlPr>
                                            <a:rPr lang="en-GB" sz="1200" b="0" i="1" smtClean="0">
                                              <a:latin typeface="Cambria Math" panose="02040503050406030204" pitchFamily="18" charset="0"/>
                                              <a:ea typeface="Cambria Math" panose="02040503050406030204" pitchFamily="18" charset="0"/>
                                            </a:rPr>
                                          </m:ctrlPr>
                                        </m:fPr>
                                        <m:num>
                                          <m:r>
                                            <a:rPr lang="en-GB" sz="1200" b="0" i="1" smtClean="0">
                                              <a:latin typeface="Cambria Math"/>
                                              <a:ea typeface="Cambria Math" panose="02040503050406030204" pitchFamily="18" charset="0"/>
                                            </a:rPr>
                                            <m:t>0.07</m:t>
                                          </m:r>
                                        </m:num>
                                        <m:den>
                                          <m:r>
                                            <a:rPr lang="en-GB" sz="1200" b="0" i="1" smtClean="0">
                                              <a:latin typeface="Cambria Math"/>
                                              <a:ea typeface="Cambria Math" panose="02040503050406030204" pitchFamily="18" charset="0"/>
                                            </a:rPr>
                                            <m:t>2</m:t>
                                          </m:r>
                                        </m:den>
                                      </m:f>
                                    </m:e>
                                  </m:box>
                                </m:e>
                              </m:d>
                            </m:e>
                            <m:sup>
                              <m:r>
                                <a:rPr lang="en-GB" sz="1200" b="0" i="1" smtClean="0">
                                  <a:latin typeface="Cambria Math"/>
                                  <a:ea typeface="Cambria Math" panose="02040503050406030204" pitchFamily="18" charset="0"/>
                                </a:rPr>
                                <m:t>170/182.5</m:t>
                              </m:r>
                            </m:sup>
                          </m:sSup>
                        </m:den>
                      </m:f>
                      <m:r>
                        <a:rPr lang="en-GB" sz="1200" b="0" i="1" smtClean="0">
                          <a:latin typeface="Cambria Math"/>
                          <a:ea typeface="Cambria Math"/>
                        </a:rPr>
                        <m:t>×</m:t>
                      </m:r>
                      <m:d>
                        <m:dPr>
                          <m:ctrlPr>
                            <a:rPr lang="en-GB" sz="1200" b="0" i="1" smtClean="0">
                              <a:latin typeface="Cambria Math" panose="02040503050406030204" pitchFamily="18" charset="0"/>
                              <a:ea typeface="Cambria Math"/>
                            </a:rPr>
                          </m:ctrlPr>
                        </m:dPr>
                        <m:e>
                          <m:r>
                            <a:rPr lang="en-GB" sz="1200" b="0" i="1" smtClean="0">
                              <a:latin typeface="Cambria Math"/>
                              <a:ea typeface="Cambria Math"/>
                            </a:rPr>
                            <m:t>107.58</m:t>
                          </m:r>
                          <m:r>
                            <a:rPr lang="cs-CZ" sz="1200" b="0" i="1" smtClean="0">
                              <a:latin typeface="Cambria Math"/>
                              <a:ea typeface="Cambria Math"/>
                            </a:rPr>
                            <m:t>4+</m:t>
                          </m:r>
                          <m:box>
                            <m:boxPr>
                              <m:ctrlPr>
                                <a:rPr lang="en-GB" sz="1200" i="1">
                                  <a:latin typeface="Cambria Math" panose="02040503050406030204" pitchFamily="18" charset="0"/>
                                  <a:ea typeface="Cambria Math"/>
                                </a:rPr>
                              </m:ctrlPr>
                            </m:boxPr>
                            <m:e>
                              <m:argPr>
                                <m:argSz m:val="-1"/>
                              </m:argPr>
                              <m:f>
                                <m:fPr>
                                  <m:ctrlPr>
                                    <a:rPr lang="en-GB" sz="1200" i="1">
                                      <a:latin typeface="Cambria Math" panose="02040503050406030204" pitchFamily="18" charset="0"/>
                                      <a:ea typeface="Cambria Math"/>
                                    </a:rPr>
                                  </m:ctrlPr>
                                </m:fPr>
                                <m:num>
                                  <m:r>
                                    <a:rPr lang="en-GB" sz="1200" i="1">
                                      <a:latin typeface="Cambria Math"/>
                                      <a:ea typeface="Cambria Math"/>
                                    </a:rPr>
                                    <m:t>1</m:t>
                                  </m:r>
                                </m:num>
                                <m:den>
                                  <m:r>
                                    <a:rPr lang="en-GB" sz="1200" i="1">
                                      <a:latin typeface="Cambria Math"/>
                                      <a:ea typeface="Cambria Math"/>
                                    </a:rPr>
                                    <m:t>2</m:t>
                                  </m:r>
                                </m:den>
                              </m:f>
                            </m:e>
                          </m:box>
                          <m:r>
                            <a:rPr lang="en-GB" sz="1200" i="1">
                              <a:latin typeface="Cambria Math"/>
                              <a:ea typeface="Cambria Math"/>
                            </a:rPr>
                            <m:t>×8</m:t>
                          </m:r>
                        </m:e>
                      </m:d>
                      <m:r>
                        <a:rPr lang="en-GB" sz="1200" b="0" i="1" smtClean="0">
                          <a:latin typeface="Cambria Math"/>
                          <a:ea typeface="Cambria Math"/>
                        </a:rPr>
                        <m:t>=108.06</m:t>
                      </m:r>
                      <m:r>
                        <a:rPr lang="cs-CZ" sz="1200" b="0" i="1" smtClean="0">
                          <a:latin typeface="Cambria Math"/>
                          <a:ea typeface="Cambria Math"/>
                        </a:rPr>
                        <m:t>5</m:t>
                      </m:r>
                    </m:oMath>
                  </m:oMathPara>
                </a14:m>
                <a:endParaRPr lang="en-GB" sz="1600" dirty="0">
                  <a:latin typeface="Cambria Math" panose="02040503050406030204" pitchFamily="18" charset="0"/>
                  <a:ea typeface="Cambria Math" panose="02040503050406030204" pitchFamily="18" charset="0"/>
                </a:endParaRPr>
              </a:p>
            </p:txBody>
          </p:sp>
        </mc:Choice>
        <mc:Fallback xmlns="">
          <p:sp>
            <p:nvSpPr>
              <p:cNvPr id="96" name="TextovéPole 35">
                <a:extLst>
                  <a:ext uri="{FF2B5EF4-FFF2-40B4-BE49-F238E27FC236}">
                    <a16:creationId xmlns:a16="http://schemas.microsoft.com/office/drawing/2014/main" id="{E1F117FB-625E-4017-B991-1A54EA1327CF}"/>
                  </a:ext>
                </a:extLst>
              </p:cNvPr>
              <p:cNvSpPr txBox="1">
                <a:spLocks noRot="1" noChangeAspect="1" noMove="1" noResize="1" noEditPoints="1" noAdjustHandles="1" noChangeArrowheads="1" noChangeShapeType="1" noTextEdit="1"/>
              </p:cNvSpPr>
              <p:nvPr/>
            </p:nvSpPr>
            <p:spPr>
              <a:xfrm>
                <a:off x="2052000" y="4797152"/>
                <a:ext cx="3900628" cy="552908"/>
              </a:xfrm>
              <a:prstGeom prst="rect">
                <a:avLst/>
              </a:prstGeom>
              <a:blipFill>
                <a:blip r:embed="rId17"/>
                <a:stretch>
                  <a:fillRect/>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97" name="TextovéPole 35">
                <a:extLst>
                  <a:ext uri="{FF2B5EF4-FFF2-40B4-BE49-F238E27FC236}">
                    <a16:creationId xmlns:a16="http://schemas.microsoft.com/office/drawing/2014/main" id="{2ED822B7-3302-4B0C-9188-8BFECE58F89B}"/>
                  </a:ext>
                </a:extLst>
              </p:cNvPr>
              <p:cNvSpPr txBox="1"/>
              <p:nvPr/>
            </p:nvSpPr>
            <p:spPr>
              <a:xfrm>
                <a:off x="2052000" y="5462716"/>
                <a:ext cx="3123124" cy="439223"/>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38163" indent="-538163">
                  <a:buClr>
                    <a:srgbClr val="7030A0"/>
                  </a:buClr>
                </a:pPr>
                <a14:m>
                  <m:oMathPara xmlns:m="http://schemas.openxmlformats.org/officeDocument/2006/math">
                    <m:oMathParaPr>
                      <m:jc m:val="left"/>
                    </m:oMathParaPr>
                    <m:oMath xmlns:m="http://schemas.openxmlformats.org/officeDocument/2006/math">
                      <m:sSub>
                        <m:sSubPr>
                          <m:ctrlPr>
                            <a:rPr lang="en-GB" sz="1200" i="1" smtClean="0">
                              <a:latin typeface="Cambria Math" panose="02040503050406030204" pitchFamily="18" charset="0"/>
                              <a:ea typeface="Cambria Math"/>
                            </a:rPr>
                          </m:ctrlPr>
                        </m:sSubPr>
                        <m:e>
                          <m:r>
                            <a:rPr lang="en-GB" sz="1200" b="0" i="1" smtClean="0">
                              <a:latin typeface="Cambria Math"/>
                              <a:ea typeface="Cambria Math"/>
                            </a:rPr>
                            <m:t>𝑃</m:t>
                          </m:r>
                        </m:e>
                        <m:sub>
                          <m:r>
                            <a:rPr lang="en-GB" sz="1200" b="0" i="1" smtClean="0">
                              <a:latin typeface="Cambria Math"/>
                              <a:ea typeface="Cambria Math"/>
                            </a:rPr>
                            <m:t>𝐶</m:t>
                          </m:r>
                        </m:sub>
                      </m:sSub>
                      <m:r>
                        <a:rPr lang="en-GB" sz="1200" b="0" i="1" smtClean="0">
                          <a:latin typeface="Cambria Math"/>
                          <a:ea typeface="Cambria Math"/>
                        </a:rPr>
                        <m:t>=108.06</m:t>
                      </m:r>
                      <m:r>
                        <a:rPr lang="cs-CZ" sz="1200" b="0" i="1" smtClean="0">
                          <a:latin typeface="Cambria Math"/>
                          <a:ea typeface="Cambria Math"/>
                        </a:rPr>
                        <m:t>5</m:t>
                      </m:r>
                      <m:r>
                        <a:rPr lang="en-GB" sz="1200" b="0" i="1" smtClean="0">
                          <a:latin typeface="Cambria Math"/>
                          <a:ea typeface="Cambria Math"/>
                        </a:rPr>
                        <m:t>−</m:t>
                      </m:r>
                      <m:f>
                        <m:fPr>
                          <m:ctrlPr>
                            <a:rPr lang="en-GB" sz="1200" b="0" i="1" smtClean="0">
                              <a:latin typeface="Cambria Math" panose="02040503050406030204" pitchFamily="18" charset="0"/>
                              <a:ea typeface="Cambria Math"/>
                            </a:rPr>
                          </m:ctrlPr>
                        </m:fPr>
                        <m:num>
                          <m:r>
                            <a:rPr lang="en-GB" sz="1200" b="0" i="1" smtClean="0">
                              <a:latin typeface="Cambria Math"/>
                              <a:ea typeface="Cambria Math"/>
                            </a:rPr>
                            <m:t>14</m:t>
                          </m:r>
                        </m:num>
                        <m:den>
                          <m:r>
                            <a:rPr lang="en-GB" sz="1200" b="0" i="1" smtClean="0">
                              <a:latin typeface="Cambria Math"/>
                              <a:ea typeface="Cambria Math"/>
                            </a:rPr>
                            <m:t>182.5</m:t>
                          </m:r>
                        </m:den>
                      </m:f>
                      <m:r>
                        <a:rPr lang="en-GB" sz="1200" b="0" i="1" smtClean="0">
                          <a:latin typeface="Cambria Math"/>
                          <a:ea typeface="Cambria Math"/>
                        </a:rPr>
                        <m:t>×</m:t>
                      </m:r>
                      <m:f>
                        <m:fPr>
                          <m:ctrlPr>
                            <a:rPr lang="en-GB" sz="1200" b="0" i="1" smtClean="0">
                              <a:latin typeface="Cambria Math" panose="02040503050406030204" pitchFamily="18" charset="0"/>
                              <a:ea typeface="Cambria Math"/>
                            </a:rPr>
                          </m:ctrlPr>
                        </m:fPr>
                        <m:num>
                          <m:r>
                            <a:rPr lang="en-GB" sz="1200" b="0" i="1" smtClean="0">
                              <a:latin typeface="Cambria Math"/>
                              <a:ea typeface="Cambria Math"/>
                            </a:rPr>
                            <m:t>8</m:t>
                          </m:r>
                        </m:num>
                        <m:den>
                          <m:r>
                            <a:rPr lang="en-GB" sz="1200" b="0" i="1" smtClean="0">
                              <a:latin typeface="Cambria Math"/>
                              <a:ea typeface="Cambria Math"/>
                            </a:rPr>
                            <m:t>2</m:t>
                          </m:r>
                        </m:den>
                      </m:f>
                      <m:r>
                        <a:rPr lang="en-GB" sz="1200" b="0" i="1" smtClean="0">
                          <a:latin typeface="Cambria Math"/>
                          <a:ea typeface="Cambria Math"/>
                        </a:rPr>
                        <m:t>=107.758</m:t>
                      </m:r>
                    </m:oMath>
                  </m:oMathPara>
                </a14:m>
                <a:endParaRPr lang="en-GB" sz="1200" dirty="0">
                  <a:latin typeface="Cambria Math"/>
                  <a:ea typeface="Cambria Math"/>
                </a:endParaRPr>
              </a:p>
            </p:txBody>
          </p:sp>
        </mc:Choice>
        <mc:Fallback xmlns="">
          <p:sp>
            <p:nvSpPr>
              <p:cNvPr id="97" name="TextovéPole 35">
                <a:extLst>
                  <a:ext uri="{FF2B5EF4-FFF2-40B4-BE49-F238E27FC236}">
                    <a16:creationId xmlns:a16="http://schemas.microsoft.com/office/drawing/2014/main" id="{2ED822B7-3302-4B0C-9188-8BFECE58F89B}"/>
                  </a:ext>
                </a:extLst>
              </p:cNvPr>
              <p:cNvSpPr txBox="1">
                <a:spLocks noRot="1" noChangeAspect="1" noMove="1" noResize="1" noEditPoints="1" noAdjustHandles="1" noChangeArrowheads="1" noChangeShapeType="1" noTextEdit="1"/>
              </p:cNvSpPr>
              <p:nvPr/>
            </p:nvSpPr>
            <p:spPr>
              <a:xfrm>
                <a:off x="2052000" y="5462716"/>
                <a:ext cx="3123124" cy="439223"/>
              </a:xfrm>
              <a:prstGeom prst="rect">
                <a:avLst/>
              </a:prstGeom>
              <a:blipFill>
                <a:blip r:embed="rId18"/>
                <a:stretch>
                  <a:fillRect b="-1389"/>
                </a:stretch>
              </a:blipFill>
              <a:ln>
                <a:noFill/>
              </a:ln>
            </p:spPr>
            <p:txBody>
              <a:bodyPr/>
              <a:lstStyle/>
              <a:p>
                <a:r>
                  <a:rPr lang="cs-CZ">
                    <a:noFill/>
                  </a:rPr>
                  <a:t> </a:t>
                </a:r>
              </a:p>
            </p:txBody>
          </p:sp>
        </mc:Fallback>
      </mc:AlternateContent>
      <p:sp>
        <p:nvSpPr>
          <p:cNvPr id="9" name="Šipka: obousměrná vodorovná 8">
            <a:extLst>
              <a:ext uri="{FF2B5EF4-FFF2-40B4-BE49-F238E27FC236}">
                <a16:creationId xmlns:a16="http://schemas.microsoft.com/office/drawing/2014/main" id="{4E8ED599-AC14-4C57-9310-C4606AA78206}"/>
              </a:ext>
            </a:extLst>
          </p:cNvPr>
          <p:cNvSpPr/>
          <p:nvPr/>
        </p:nvSpPr>
        <p:spPr>
          <a:xfrm>
            <a:off x="4595240" y="3681381"/>
            <a:ext cx="252000" cy="93600"/>
          </a:xfrm>
          <a:prstGeom prst="leftRigh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7574021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a:xfrm>
            <a:off x="180000" y="6336000"/>
            <a:ext cx="3312000" cy="360000"/>
          </a:xfrm>
        </p:spPr>
        <p:txBody>
          <a:bodyPr/>
          <a:lstStyle/>
          <a:p>
            <a:r>
              <a:rPr lang="en-GB" dirty="0"/>
              <a:t>Examples of financial futures</a:t>
            </a:r>
          </a:p>
        </p:txBody>
      </p:sp>
      <p:sp>
        <p:nvSpPr>
          <p:cNvPr id="3" name="Zástupný symbol pro číslo snímku 2"/>
          <p:cNvSpPr>
            <a:spLocks noGrp="1"/>
          </p:cNvSpPr>
          <p:nvPr>
            <p:ph type="sldNum" sz="quarter" idx="12"/>
          </p:nvPr>
        </p:nvSpPr>
        <p:spPr>
          <a:xfrm>
            <a:off x="7164000" y="6336000"/>
            <a:ext cx="1800000" cy="360000"/>
          </a:xfrm>
        </p:spPr>
        <p:txBody>
          <a:bodyPr/>
          <a:lstStyle/>
          <a:p>
            <a:pPr algn="r"/>
            <a:fld id="{DFE5482F-2F05-49C5-9E15-73F945A41231}" type="slidenum">
              <a:rPr lang="cs-CZ" smtClean="0"/>
              <a:pPr algn="r"/>
              <a:t>12</a:t>
            </a:fld>
            <a:endParaRPr lang="cs-CZ" dirty="0"/>
          </a:p>
        </p:txBody>
      </p:sp>
      <p:sp>
        <p:nvSpPr>
          <p:cNvPr id="4" name="Nadpis 3"/>
          <p:cNvSpPr>
            <a:spLocks noGrp="1"/>
          </p:cNvSpPr>
          <p:nvPr>
            <p:ph type="title"/>
          </p:nvPr>
        </p:nvSpPr>
        <p:spPr>
          <a:xfrm>
            <a:off x="144000" y="144000"/>
            <a:ext cx="5573359" cy="648072"/>
          </a:xfrm>
        </p:spPr>
        <p:txBody>
          <a:bodyPr/>
          <a:lstStyle/>
          <a:p>
            <a:r>
              <a:rPr lang="en-GB" dirty="0"/>
              <a:t>LTIRF – cost-of-carry transaction</a:t>
            </a:r>
            <a:endParaRPr lang="en-GB" dirty="0">
              <a:solidFill>
                <a:srgbClr val="000000"/>
              </a:solidFill>
            </a:endParaRPr>
          </a:p>
        </p:txBody>
      </p:sp>
      <p:sp>
        <p:nvSpPr>
          <p:cNvPr id="29" name="TextovéPole 28"/>
          <p:cNvSpPr txBox="1"/>
          <p:nvPr/>
        </p:nvSpPr>
        <p:spPr>
          <a:xfrm>
            <a:off x="864000" y="954000"/>
            <a:ext cx="4434792" cy="430887"/>
          </a:xfrm>
          <a:prstGeom prst="rect">
            <a:avLst/>
          </a:prstGeom>
          <a:noFill/>
          <a:ln>
            <a:noFill/>
          </a:ln>
        </p:spPr>
        <p:txBody>
          <a:bodyPr wrap="square" rtlCol="0">
            <a:spAutoFit/>
          </a:bodyPr>
          <a:lstStyle/>
          <a:p>
            <a:pPr marL="324000" indent="-324000">
              <a:buClr>
                <a:srgbClr val="7030A0"/>
              </a:buClr>
              <a:buFont typeface="Wingdings" panose="05000000000000000000" pitchFamily="2" charset="2"/>
              <a:buChar char="Ø"/>
            </a:pPr>
            <a:r>
              <a:rPr lang="en-GB" sz="2200" dirty="0">
                <a:latin typeface="Cambria Math" panose="02040503050406030204" pitchFamily="18" charset="0"/>
                <a:ea typeface="Cambria Math" panose="02040503050406030204" pitchFamily="18" charset="0"/>
              </a:rPr>
              <a:t>Cost-of-carry transaction</a:t>
            </a:r>
          </a:p>
        </p:txBody>
      </p:sp>
      <p:sp>
        <p:nvSpPr>
          <p:cNvPr id="31" name="TextovéPole 30"/>
          <p:cNvSpPr txBox="1"/>
          <p:nvPr/>
        </p:nvSpPr>
        <p:spPr>
          <a:xfrm>
            <a:off x="1188000" y="1261672"/>
            <a:ext cx="7704480" cy="646331"/>
          </a:xfrm>
          <a:prstGeom prst="rect">
            <a:avLst/>
          </a:prstGeom>
          <a:noFill/>
          <a:ln>
            <a:noFill/>
          </a:ln>
        </p:spPr>
        <p:txBody>
          <a:bodyPr wrap="square" rtlCol="0">
            <a:spAutoFit/>
          </a:bodyPr>
          <a:lstStyle/>
          <a:p>
            <a:pPr marL="324000" indent="-324000">
              <a:buClr>
                <a:srgbClr val="7030A0"/>
              </a:buClr>
              <a:buSzPct val="80000"/>
              <a:buFont typeface="Wingdings" panose="05000000000000000000" pitchFamily="2" charset="2"/>
              <a:buChar char="q"/>
            </a:pPr>
            <a:r>
              <a:rPr lang="en-GB" dirty="0">
                <a:latin typeface="Cambria Math" panose="02040503050406030204" pitchFamily="18" charset="0"/>
                <a:ea typeface="Cambria Math" panose="02040503050406030204" pitchFamily="18" charset="0"/>
              </a:rPr>
              <a:t>Cost-of-carry is the trading strategy used by the short when delivering the bond to the long</a:t>
            </a:r>
          </a:p>
        </p:txBody>
      </p:sp>
      <p:sp>
        <p:nvSpPr>
          <p:cNvPr id="73" name="TextovéPole 35"/>
          <p:cNvSpPr txBox="1"/>
          <p:nvPr/>
        </p:nvSpPr>
        <p:spPr>
          <a:xfrm>
            <a:off x="1512001" y="3251800"/>
            <a:ext cx="360000" cy="338554"/>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7030A0"/>
              </a:buClr>
            </a:pPr>
            <a:r>
              <a:rPr lang="en-GB" sz="1600" b="1" dirty="0">
                <a:solidFill>
                  <a:srgbClr val="FF0000"/>
                </a:solidFill>
                <a:latin typeface="Cambria Math" panose="02040503050406030204" pitchFamily="18" charset="0"/>
                <a:ea typeface="Cambria Math" panose="02040503050406030204" pitchFamily="18" charset="0"/>
              </a:rPr>
              <a:t>①</a:t>
            </a:r>
            <a:r>
              <a:rPr lang="cs-CZ" sz="1600" b="1" dirty="0">
                <a:solidFill>
                  <a:srgbClr val="FF0000"/>
                </a:solidFill>
                <a:latin typeface="Cambria Math" panose="02040503050406030204" pitchFamily="18" charset="0"/>
                <a:ea typeface="Cambria Math" panose="02040503050406030204" pitchFamily="18" charset="0"/>
              </a:rPr>
              <a:t>   </a:t>
            </a:r>
            <a:endParaRPr lang="en-GB" sz="1600" dirty="0">
              <a:solidFill>
                <a:srgbClr val="FF0000"/>
              </a:solidFill>
              <a:latin typeface="Cambria Math" panose="02040503050406030204" pitchFamily="18" charset="0"/>
              <a:ea typeface="Cambria Math" panose="02040503050406030204" pitchFamily="18" charset="0"/>
            </a:endParaRPr>
          </a:p>
        </p:txBody>
      </p:sp>
      <p:sp>
        <p:nvSpPr>
          <p:cNvPr id="74" name="TextovéPole 35"/>
          <p:cNvSpPr txBox="1"/>
          <p:nvPr/>
        </p:nvSpPr>
        <p:spPr>
          <a:xfrm>
            <a:off x="1512000" y="3501112"/>
            <a:ext cx="360000" cy="338554"/>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7030A0"/>
              </a:buClr>
            </a:pPr>
            <a:r>
              <a:rPr lang="en-GB" sz="1600" b="1" dirty="0">
                <a:solidFill>
                  <a:srgbClr val="FF0000"/>
                </a:solidFill>
                <a:latin typeface="Cambria Math" panose="02040503050406030204" pitchFamily="18" charset="0"/>
                <a:ea typeface="Cambria Math" panose="02040503050406030204" pitchFamily="18" charset="0"/>
              </a:rPr>
              <a:t>② </a:t>
            </a:r>
            <a:endParaRPr lang="en-GB" sz="1600" dirty="0">
              <a:solidFill>
                <a:srgbClr val="FF0000"/>
              </a:solidFill>
              <a:latin typeface="Cambria Math" panose="02040503050406030204" pitchFamily="18" charset="0"/>
              <a:ea typeface="Cambria Math" panose="02040503050406030204" pitchFamily="18" charset="0"/>
            </a:endParaRPr>
          </a:p>
        </p:txBody>
      </p:sp>
      <p:sp>
        <p:nvSpPr>
          <p:cNvPr id="75" name="TextovéPole 35"/>
          <p:cNvSpPr txBox="1"/>
          <p:nvPr/>
        </p:nvSpPr>
        <p:spPr>
          <a:xfrm>
            <a:off x="1512000" y="3764978"/>
            <a:ext cx="360000" cy="338554"/>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7030A0"/>
              </a:buClr>
            </a:pPr>
            <a:r>
              <a:rPr lang="en-GB" sz="1600" b="1" dirty="0">
                <a:solidFill>
                  <a:srgbClr val="FF0000"/>
                </a:solidFill>
                <a:latin typeface="Cambria Math" panose="02040503050406030204" pitchFamily="18" charset="0"/>
                <a:ea typeface="Cambria Math" panose="02040503050406030204" pitchFamily="18" charset="0"/>
              </a:rPr>
              <a:t>③</a:t>
            </a:r>
            <a:endParaRPr lang="en-GB" sz="1600" dirty="0">
              <a:solidFill>
                <a:srgbClr val="FF0000"/>
              </a:solidFill>
              <a:latin typeface="Cambria Math" panose="02040503050406030204" pitchFamily="18" charset="0"/>
              <a:ea typeface="Cambria Math" panose="02040503050406030204" pitchFamily="18" charset="0"/>
            </a:endParaRPr>
          </a:p>
        </p:txBody>
      </p:sp>
      <p:grpSp>
        <p:nvGrpSpPr>
          <p:cNvPr id="7" name="Skupina 6"/>
          <p:cNvGrpSpPr/>
          <p:nvPr/>
        </p:nvGrpSpPr>
        <p:grpSpPr>
          <a:xfrm>
            <a:off x="1721479" y="1933688"/>
            <a:ext cx="5846825" cy="1238397"/>
            <a:chOff x="1656239" y="4070427"/>
            <a:chExt cx="5846825" cy="1238397"/>
          </a:xfrm>
        </p:grpSpPr>
        <p:sp>
          <p:nvSpPr>
            <p:cNvPr id="68" name="Volný tvar 67"/>
            <p:cNvSpPr/>
            <p:nvPr/>
          </p:nvSpPr>
          <p:spPr>
            <a:xfrm>
              <a:off x="4059889" y="4221089"/>
              <a:ext cx="1078362" cy="388392"/>
            </a:xfrm>
            <a:custGeom>
              <a:avLst/>
              <a:gdLst>
                <a:gd name="connsiteX0" fmla="*/ 0 w 2162175"/>
                <a:gd name="connsiteY0" fmla="*/ 733425 h 742950"/>
                <a:gd name="connsiteX1" fmla="*/ 0 w 2162175"/>
                <a:gd name="connsiteY1" fmla="*/ 0 h 742950"/>
                <a:gd name="connsiteX2" fmla="*/ 2162175 w 2162175"/>
                <a:gd name="connsiteY2" fmla="*/ 0 h 742950"/>
                <a:gd name="connsiteX3" fmla="*/ 2162175 w 2162175"/>
                <a:gd name="connsiteY3" fmla="*/ 742950 h 742950"/>
              </a:gdLst>
              <a:ahLst/>
              <a:cxnLst>
                <a:cxn ang="0">
                  <a:pos x="connsiteX0" y="connsiteY0"/>
                </a:cxn>
                <a:cxn ang="0">
                  <a:pos x="connsiteX1" y="connsiteY1"/>
                </a:cxn>
                <a:cxn ang="0">
                  <a:pos x="connsiteX2" y="connsiteY2"/>
                </a:cxn>
                <a:cxn ang="0">
                  <a:pos x="connsiteX3" y="connsiteY3"/>
                </a:cxn>
              </a:cxnLst>
              <a:rect l="l" t="t" r="r" b="b"/>
              <a:pathLst>
                <a:path w="2162175" h="742950">
                  <a:moveTo>
                    <a:pt x="0" y="733425"/>
                  </a:moveTo>
                  <a:lnTo>
                    <a:pt x="0" y="0"/>
                  </a:lnTo>
                  <a:lnTo>
                    <a:pt x="2162175" y="0"/>
                  </a:lnTo>
                  <a:lnTo>
                    <a:pt x="2162175" y="742950"/>
                  </a:lnTo>
                </a:path>
              </a:pathLst>
            </a:custGeom>
            <a:noFill/>
            <a:ln w="25400">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07" name="Obdélník 106"/>
            <p:cNvSpPr/>
            <p:nvPr/>
          </p:nvSpPr>
          <p:spPr>
            <a:xfrm>
              <a:off x="3305376" y="4609467"/>
              <a:ext cx="936000" cy="432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08" name="TextovéPole 107"/>
            <p:cNvSpPr txBox="1"/>
            <p:nvPr/>
          </p:nvSpPr>
          <p:spPr>
            <a:xfrm>
              <a:off x="3268768" y="4673639"/>
              <a:ext cx="1008000" cy="288000"/>
            </a:xfrm>
            <a:prstGeom prst="rect">
              <a:avLst/>
            </a:prstGeom>
            <a:noFill/>
          </p:spPr>
          <p:txBody>
            <a:bodyPr wrap="square" rtlCol="0">
              <a:spAutoFit/>
            </a:bodyPr>
            <a:lstStyle/>
            <a:p>
              <a:pPr algn="ctr"/>
              <a:r>
                <a:rPr lang="en-GB" sz="1000" b="1" dirty="0">
                  <a:solidFill>
                    <a:schemeClr val="bg1"/>
                  </a:solidFill>
                  <a:latin typeface="Cambria Math"/>
                  <a:ea typeface="Cambria Math" panose="02040503050406030204" pitchFamily="18" charset="0"/>
                </a:rPr>
                <a:t>The short</a:t>
              </a:r>
            </a:p>
          </p:txBody>
        </p:sp>
        <p:sp>
          <p:nvSpPr>
            <p:cNvPr id="105" name="Obdélník 104"/>
            <p:cNvSpPr/>
            <p:nvPr/>
          </p:nvSpPr>
          <p:spPr>
            <a:xfrm>
              <a:off x="4919072" y="4609467"/>
              <a:ext cx="936000" cy="432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06" name="TextovéPole 105"/>
            <p:cNvSpPr txBox="1"/>
            <p:nvPr/>
          </p:nvSpPr>
          <p:spPr>
            <a:xfrm>
              <a:off x="4882710" y="4673639"/>
              <a:ext cx="1008000" cy="288000"/>
            </a:xfrm>
            <a:prstGeom prst="rect">
              <a:avLst/>
            </a:prstGeom>
            <a:noFill/>
          </p:spPr>
          <p:txBody>
            <a:bodyPr wrap="square" rtlCol="0">
              <a:spAutoFit/>
            </a:bodyPr>
            <a:lstStyle/>
            <a:p>
              <a:pPr algn="ctr"/>
              <a:r>
                <a:rPr lang="cs-CZ" sz="1000" b="1" dirty="0">
                  <a:solidFill>
                    <a:schemeClr val="bg1"/>
                  </a:solidFill>
                  <a:latin typeface="Cambria Math"/>
                  <a:ea typeface="Cambria Math" panose="02040503050406030204" pitchFamily="18" charset="0"/>
                </a:rPr>
                <a:t>Bond</a:t>
              </a:r>
              <a:r>
                <a:rPr lang="en-GB" sz="1000" b="1" dirty="0">
                  <a:solidFill>
                    <a:schemeClr val="bg1"/>
                  </a:solidFill>
                  <a:latin typeface="Cambria Math"/>
                  <a:ea typeface="Cambria Math" panose="02040503050406030204" pitchFamily="18" charset="0"/>
                </a:rPr>
                <a:t> market</a:t>
              </a:r>
            </a:p>
          </p:txBody>
        </p:sp>
        <p:sp>
          <p:nvSpPr>
            <p:cNvPr id="67" name="Volný tvar 66"/>
            <p:cNvSpPr/>
            <p:nvPr/>
          </p:nvSpPr>
          <p:spPr>
            <a:xfrm>
              <a:off x="3440048" y="4070427"/>
              <a:ext cx="2212071" cy="531964"/>
            </a:xfrm>
            <a:custGeom>
              <a:avLst/>
              <a:gdLst>
                <a:gd name="connsiteX0" fmla="*/ 0 w 2162175"/>
                <a:gd name="connsiteY0" fmla="*/ 733425 h 742950"/>
                <a:gd name="connsiteX1" fmla="*/ 0 w 2162175"/>
                <a:gd name="connsiteY1" fmla="*/ 0 h 742950"/>
                <a:gd name="connsiteX2" fmla="*/ 2162175 w 2162175"/>
                <a:gd name="connsiteY2" fmla="*/ 0 h 742950"/>
                <a:gd name="connsiteX3" fmla="*/ 2162175 w 2162175"/>
                <a:gd name="connsiteY3" fmla="*/ 742950 h 742950"/>
              </a:gdLst>
              <a:ahLst/>
              <a:cxnLst>
                <a:cxn ang="0">
                  <a:pos x="connsiteX0" y="connsiteY0"/>
                </a:cxn>
                <a:cxn ang="0">
                  <a:pos x="connsiteX1" y="connsiteY1"/>
                </a:cxn>
                <a:cxn ang="0">
                  <a:pos x="connsiteX2" y="connsiteY2"/>
                </a:cxn>
                <a:cxn ang="0">
                  <a:pos x="connsiteX3" y="connsiteY3"/>
                </a:cxn>
              </a:cxnLst>
              <a:rect l="l" t="t" r="r" b="b"/>
              <a:pathLst>
                <a:path w="2162175" h="742950">
                  <a:moveTo>
                    <a:pt x="0" y="733425"/>
                  </a:moveTo>
                  <a:lnTo>
                    <a:pt x="0" y="0"/>
                  </a:lnTo>
                  <a:lnTo>
                    <a:pt x="2162175" y="0"/>
                  </a:lnTo>
                  <a:lnTo>
                    <a:pt x="2162175" y="742950"/>
                  </a:lnTo>
                </a:path>
              </a:pathLst>
            </a:custGeom>
            <a:noFill/>
            <a:ln w="25400">
              <a:solidFill>
                <a:schemeClr val="accent1"/>
              </a:solidFill>
              <a:headEnd type="triangle"/>
              <a:tailEnd type="non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71" name="Volný tvar 70"/>
            <p:cNvSpPr/>
            <p:nvPr/>
          </p:nvSpPr>
          <p:spPr>
            <a:xfrm>
              <a:off x="1784980" y="4984824"/>
              <a:ext cx="1850916" cy="324000"/>
            </a:xfrm>
            <a:custGeom>
              <a:avLst/>
              <a:gdLst>
                <a:gd name="connsiteX0" fmla="*/ 0 w 2162175"/>
                <a:gd name="connsiteY0" fmla="*/ 733425 h 742950"/>
                <a:gd name="connsiteX1" fmla="*/ 0 w 2162175"/>
                <a:gd name="connsiteY1" fmla="*/ 0 h 742950"/>
                <a:gd name="connsiteX2" fmla="*/ 2162175 w 2162175"/>
                <a:gd name="connsiteY2" fmla="*/ 0 h 742950"/>
                <a:gd name="connsiteX3" fmla="*/ 2162175 w 2162175"/>
                <a:gd name="connsiteY3" fmla="*/ 742950 h 742950"/>
              </a:gdLst>
              <a:ahLst/>
              <a:cxnLst>
                <a:cxn ang="0">
                  <a:pos x="connsiteX0" y="connsiteY0"/>
                </a:cxn>
                <a:cxn ang="0">
                  <a:pos x="connsiteX1" y="connsiteY1"/>
                </a:cxn>
                <a:cxn ang="0">
                  <a:pos x="connsiteX2" y="connsiteY2"/>
                </a:cxn>
                <a:cxn ang="0">
                  <a:pos x="connsiteX3" y="connsiteY3"/>
                </a:cxn>
              </a:cxnLst>
              <a:rect l="l" t="t" r="r" b="b"/>
              <a:pathLst>
                <a:path w="2162175" h="742950">
                  <a:moveTo>
                    <a:pt x="0" y="733425"/>
                  </a:moveTo>
                  <a:lnTo>
                    <a:pt x="0" y="0"/>
                  </a:lnTo>
                  <a:lnTo>
                    <a:pt x="2162175" y="0"/>
                  </a:lnTo>
                  <a:lnTo>
                    <a:pt x="2162175" y="742950"/>
                  </a:lnTo>
                </a:path>
              </a:pathLst>
            </a:custGeom>
            <a:noFill/>
            <a:ln w="25400">
              <a:solidFill>
                <a:schemeClr val="accent1"/>
              </a:solidFill>
              <a:headEnd type="none"/>
              <a:tailEnd type="triangle" w="med" len="med"/>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76" name="Volný tvar 75"/>
            <p:cNvSpPr/>
            <p:nvPr/>
          </p:nvSpPr>
          <p:spPr>
            <a:xfrm>
              <a:off x="2483768" y="4977478"/>
              <a:ext cx="1034249" cy="131806"/>
            </a:xfrm>
            <a:custGeom>
              <a:avLst/>
              <a:gdLst>
                <a:gd name="connsiteX0" fmla="*/ 0 w 2162175"/>
                <a:gd name="connsiteY0" fmla="*/ 733425 h 742950"/>
                <a:gd name="connsiteX1" fmla="*/ 0 w 2162175"/>
                <a:gd name="connsiteY1" fmla="*/ 0 h 742950"/>
                <a:gd name="connsiteX2" fmla="*/ 2162175 w 2162175"/>
                <a:gd name="connsiteY2" fmla="*/ 0 h 742950"/>
                <a:gd name="connsiteX3" fmla="*/ 2162175 w 2162175"/>
                <a:gd name="connsiteY3" fmla="*/ 742950 h 742950"/>
              </a:gdLst>
              <a:ahLst/>
              <a:cxnLst>
                <a:cxn ang="0">
                  <a:pos x="connsiteX0" y="connsiteY0"/>
                </a:cxn>
                <a:cxn ang="0">
                  <a:pos x="connsiteX1" y="connsiteY1"/>
                </a:cxn>
                <a:cxn ang="0">
                  <a:pos x="connsiteX2" y="connsiteY2"/>
                </a:cxn>
                <a:cxn ang="0">
                  <a:pos x="connsiteX3" y="connsiteY3"/>
                </a:cxn>
              </a:cxnLst>
              <a:rect l="l" t="t" r="r" b="b"/>
              <a:pathLst>
                <a:path w="2162175" h="742950">
                  <a:moveTo>
                    <a:pt x="0" y="733425"/>
                  </a:moveTo>
                  <a:lnTo>
                    <a:pt x="0" y="0"/>
                  </a:lnTo>
                  <a:lnTo>
                    <a:pt x="2162175" y="0"/>
                  </a:lnTo>
                  <a:lnTo>
                    <a:pt x="2162175" y="742950"/>
                  </a:lnTo>
                </a:path>
              </a:pathLst>
            </a:custGeom>
            <a:noFill/>
            <a:ln w="25400">
              <a:solidFill>
                <a:schemeClr val="accent1"/>
              </a:solidFill>
              <a:headEnd type="triangle" w="med" len="med"/>
              <a:tailEnd type="none" w="med" len="med"/>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85" name="Obdélník 84"/>
            <p:cNvSpPr/>
            <p:nvPr/>
          </p:nvSpPr>
          <p:spPr>
            <a:xfrm>
              <a:off x="1691680" y="4611736"/>
              <a:ext cx="936000" cy="432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86" name="TextovéPole 85"/>
            <p:cNvSpPr txBox="1"/>
            <p:nvPr/>
          </p:nvSpPr>
          <p:spPr>
            <a:xfrm>
              <a:off x="1656239" y="4675908"/>
              <a:ext cx="1008000" cy="288000"/>
            </a:xfrm>
            <a:prstGeom prst="rect">
              <a:avLst/>
            </a:prstGeom>
            <a:noFill/>
          </p:spPr>
          <p:txBody>
            <a:bodyPr wrap="square" rtlCol="0">
              <a:spAutoFit/>
            </a:bodyPr>
            <a:lstStyle/>
            <a:p>
              <a:pPr algn="ctr"/>
              <a:r>
                <a:rPr lang="en-GB" sz="1000" b="1" dirty="0">
                  <a:solidFill>
                    <a:schemeClr val="bg1"/>
                  </a:solidFill>
                  <a:latin typeface="Cambria Math"/>
                  <a:ea typeface="Cambria Math" panose="02040503050406030204" pitchFamily="18" charset="0"/>
                </a:rPr>
                <a:t>Futures market</a:t>
              </a:r>
            </a:p>
          </p:txBody>
        </p:sp>
        <p:sp>
          <p:nvSpPr>
            <p:cNvPr id="99" name="Obdélník 98"/>
            <p:cNvSpPr/>
            <p:nvPr/>
          </p:nvSpPr>
          <p:spPr>
            <a:xfrm>
              <a:off x="6532769" y="4608064"/>
              <a:ext cx="936000" cy="432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00" name="TextovéPole 99"/>
            <p:cNvSpPr txBox="1"/>
            <p:nvPr/>
          </p:nvSpPr>
          <p:spPr>
            <a:xfrm>
              <a:off x="6495064" y="4672236"/>
              <a:ext cx="1008000" cy="288000"/>
            </a:xfrm>
            <a:prstGeom prst="rect">
              <a:avLst/>
            </a:prstGeom>
            <a:noFill/>
          </p:spPr>
          <p:txBody>
            <a:bodyPr wrap="square" rtlCol="0">
              <a:spAutoFit/>
            </a:bodyPr>
            <a:lstStyle/>
            <a:p>
              <a:pPr algn="ctr"/>
              <a:r>
                <a:rPr lang="cs-CZ" sz="1000" b="1" dirty="0">
                  <a:solidFill>
                    <a:schemeClr val="bg1"/>
                  </a:solidFill>
                  <a:latin typeface="Cambria Math"/>
                  <a:ea typeface="Cambria Math" panose="02040503050406030204" pitchFamily="18" charset="0"/>
                </a:rPr>
                <a:t>Money</a:t>
              </a:r>
              <a:r>
                <a:rPr lang="en-GB" sz="1000" b="1" dirty="0">
                  <a:solidFill>
                    <a:schemeClr val="bg1"/>
                  </a:solidFill>
                  <a:latin typeface="Cambria Math"/>
                  <a:ea typeface="Cambria Math" panose="02040503050406030204" pitchFamily="18" charset="0"/>
                </a:rPr>
                <a:t> market</a:t>
              </a:r>
            </a:p>
          </p:txBody>
        </p:sp>
        <p:sp>
          <p:nvSpPr>
            <p:cNvPr id="90" name="Volný tvar 89"/>
            <p:cNvSpPr/>
            <p:nvPr/>
          </p:nvSpPr>
          <p:spPr>
            <a:xfrm>
              <a:off x="3949902" y="4419128"/>
              <a:ext cx="3060000" cy="180000"/>
            </a:xfrm>
            <a:custGeom>
              <a:avLst/>
              <a:gdLst>
                <a:gd name="connsiteX0" fmla="*/ 0 w 2162175"/>
                <a:gd name="connsiteY0" fmla="*/ 733425 h 742950"/>
                <a:gd name="connsiteX1" fmla="*/ 0 w 2162175"/>
                <a:gd name="connsiteY1" fmla="*/ 0 h 742950"/>
                <a:gd name="connsiteX2" fmla="*/ 2162175 w 2162175"/>
                <a:gd name="connsiteY2" fmla="*/ 0 h 742950"/>
                <a:gd name="connsiteX3" fmla="*/ 2162175 w 2162175"/>
                <a:gd name="connsiteY3" fmla="*/ 742950 h 742950"/>
              </a:gdLst>
              <a:ahLst/>
              <a:cxnLst>
                <a:cxn ang="0">
                  <a:pos x="connsiteX0" y="connsiteY0"/>
                </a:cxn>
                <a:cxn ang="0">
                  <a:pos x="connsiteX1" y="connsiteY1"/>
                </a:cxn>
                <a:cxn ang="0">
                  <a:pos x="connsiteX2" y="connsiteY2"/>
                </a:cxn>
                <a:cxn ang="0">
                  <a:pos x="connsiteX3" y="connsiteY3"/>
                </a:cxn>
              </a:cxnLst>
              <a:rect l="l" t="t" r="r" b="b"/>
              <a:pathLst>
                <a:path w="2162175" h="742950">
                  <a:moveTo>
                    <a:pt x="0" y="733425"/>
                  </a:moveTo>
                  <a:lnTo>
                    <a:pt x="0" y="0"/>
                  </a:lnTo>
                  <a:lnTo>
                    <a:pt x="2162175" y="0"/>
                  </a:lnTo>
                  <a:lnTo>
                    <a:pt x="2162175" y="742950"/>
                  </a:lnTo>
                </a:path>
              </a:pathLst>
            </a:custGeom>
            <a:noFill/>
            <a:ln w="25400">
              <a:solidFill>
                <a:schemeClr val="accent1"/>
              </a:solidFill>
              <a:prstDash val="sysDash"/>
              <a:headEnd type="triangle"/>
              <a:tailEnd type="non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97" name="Volný tvar 96"/>
            <p:cNvSpPr/>
            <p:nvPr/>
          </p:nvSpPr>
          <p:spPr>
            <a:xfrm>
              <a:off x="4015978" y="4976632"/>
              <a:ext cx="3060000" cy="216000"/>
            </a:xfrm>
            <a:custGeom>
              <a:avLst/>
              <a:gdLst>
                <a:gd name="connsiteX0" fmla="*/ 0 w 2162175"/>
                <a:gd name="connsiteY0" fmla="*/ 733425 h 742950"/>
                <a:gd name="connsiteX1" fmla="*/ 0 w 2162175"/>
                <a:gd name="connsiteY1" fmla="*/ 0 h 742950"/>
                <a:gd name="connsiteX2" fmla="*/ 2162175 w 2162175"/>
                <a:gd name="connsiteY2" fmla="*/ 0 h 742950"/>
                <a:gd name="connsiteX3" fmla="*/ 2162175 w 2162175"/>
                <a:gd name="connsiteY3" fmla="*/ 742950 h 742950"/>
              </a:gdLst>
              <a:ahLst/>
              <a:cxnLst>
                <a:cxn ang="0">
                  <a:pos x="connsiteX0" y="connsiteY0"/>
                </a:cxn>
                <a:cxn ang="0">
                  <a:pos x="connsiteX1" y="connsiteY1"/>
                </a:cxn>
                <a:cxn ang="0">
                  <a:pos x="connsiteX2" y="connsiteY2"/>
                </a:cxn>
                <a:cxn ang="0">
                  <a:pos x="connsiteX3" y="connsiteY3"/>
                </a:cxn>
              </a:cxnLst>
              <a:rect l="l" t="t" r="r" b="b"/>
              <a:pathLst>
                <a:path w="2162175" h="742950">
                  <a:moveTo>
                    <a:pt x="0" y="733425"/>
                  </a:moveTo>
                  <a:lnTo>
                    <a:pt x="0" y="0"/>
                  </a:lnTo>
                  <a:lnTo>
                    <a:pt x="2162175" y="0"/>
                  </a:lnTo>
                  <a:lnTo>
                    <a:pt x="2162175" y="742950"/>
                  </a:lnTo>
                </a:path>
              </a:pathLst>
            </a:custGeom>
            <a:noFill/>
            <a:ln w="25400">
              <a:solidFill>
                <a:schemeClr val="accent1"/>
              </a:solidFill>
              <a:prstDash val="sysDash"/>
              <a:headEnd type="triangle"/>
              <a:tailEnd type="none" w="med" len="med"/>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grpSp>
      <p:sp>
        <p:nvSpPr>
          <p:cNvPr id="109" name="TextovéPole 35"/>
          <p:cNvSpPr txBox="1"/>
          <p:nvPr/>
        </p:nvSpPr>
        <p:spPr>
          <a:xfrm>
            <a:off x="864000" y="5040000"/>
            <a:ext cx="5112192" cy="430887"/>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4000" indent="-324000">
              <a:buClr>
                <a:srgbClr val="7030A0"/>
              </a:buClr>
              <a:buSzPct val="100000"/>
              <a:buFont typeface="Wingdings" panose="05000000000000000000" pitchFamily="2" charset="2"/>
              <a:buChar char="Ø"/>
            </a:pPr>
            <a:r>
              <a:rPr lang="en-GB" sz="2200" dirty="0">
                <a:latin typeface="Cambria Math" panose="02040503050406030204" pitchFamily="18" charset="0"/>
                <a:ea typeface="Cambria Math" panose="02040503050406030204" pitchFamily="18" charset="0"/>
              </a:rPr>
              <a:t>The holding  period generates carry</a:t>
            </a:r>
          </a:p>
        </p:txBody>
      </p:sp>
      <p:sp>
        <p:nvSpPr>
          <p:cNvPr id="110" name="TextovéPole 35"/>
          <p:cNvSpPr txBox="1"/>
          <p:nvPr/>
        </p:nvSpPr>
        <p:spPr>
          <a:xfrm>
            <a:off x="1511096" y="4273768"/>
            <a:ext cx="360000" cy="338554"/>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7030A0"/>
              </a:buClr>
            </a:pPr>
            <a:r>
              <a:rPr lang="en-GB" sz="1600" b="1" dirty="0">
                <a:solidFill>
                  <a:srgbClr val="FF0000"/>
                </a:solidFill>
                <a:latin typeface="Cambria Math" panose="02040503050406030204" pitchFamily="18" charset="0"/>
                <a:ea typeface="Cambria Math" panose="02040503050406030204" pitchFamily="18" charset="0"/>
              </a:rPr>
              <a:t>④   </a:t>
            </a:r>
            <a:endParaRPr lang="en-GB" sz="1600" dirty="0">
              <a:solidFill>
                <a:srgbClr val="FF0000"/>
              </a:solidFill>
              <a:latin typeface="Cambria Math" panose="02040503050406030204" pitchFamily="18" charset="0"/>
              <a:ea typeface="Cambria Math" panose="02040503050406030204" pitchFamily="18" charset="0"/>
            </a:endParaRPr>
          </a:p>
        </p:txBody>
      </p:sp>
      <p:sp>
        <p:nvSpPr>
          <p:cNvPr id="111" name="TextovéPole 35"/>
          <p:cNvSpPr txBox="1"/>
          <p:nvPr/>
        </p:nvSpPr>
        <p:spPr>
          <a:xfrm>
            <a:off x="1512000" y="4531512"/>
            <a:ext cx="360000" cy="338554"/>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7030A0"/>
              </a:buClr>
            </a:pPr>
            <a:r>
              <a:rPr lang="en-GB" sz="1600" b="1" dirty="0">
                <a:solidFill>
                  <a:srgbClr val="FF0000"/>
                </a:solidFill>
                <a:latin typeface="Cambria Math" panose="02040503050406030204" pitchFamily="18" charset="0"/>
                <a:ea typeface="Cambria Math" panose="02040503050406030204" pitchFamily="18" charset="0"/>
              </a:rPr>
              <a:t>⑤ </a:t>
            </a:r>
            <a:endParaRPr lang="en-GB" sz="1600" dirty="0">
              <a:solidFill>
                <a:srgbClr val="FF0000"/>
              </a:solidFill>
              <a:latin typeface="Cambria Math" panose="02040503050406030204" pitchFamily="18" charset="0"/>
              <a:ea typeface="Cambria Math" panose="02040503050406030204" pitchFamily="18" charset="0"/>
            </a:endParaRPr>
          </a:p>
        </p:txBody>
      </p:sp>
      <p:sp>
        <p:nvSpPr>
          <p:cNvPr id="112" name="TextovéPole 35"/>
          <p:cNvSpPr txBox="1"/>
          <p:nvPr/>
        </p:nvSpPr>
        <p:spPr>
          <a:xfrm>
            <a:off x="1511999" y="4791414"/>
            <a:ext cx="360000" cy="338554"/>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7030A0"/>
              </a:buClr>
            </a:pPr>
            <a:r>
              <a:rPr lang="en-GB" sz="1600" b="1" dirty="0">
                <a:solidFill>
                  <a:srgbClr val="FF0000"/>
                </a:solidFill>
                <a:latin typeface="Cambria Math" panose="02040503050406030204" pitchFamily="18" charset="0"/>
                <a:ea typeface="Cambria Math" panose="02040503050406030204" pitchFamily="18" charset="0"/>
              </a:rPr>
              <a:t>⑥ </a:t>
            </a:r>
            <a:endParaRPr lang="en-GB" sz="1600" dirty="0">
              <a:solidFill>
                <a:srgbClr val="FF0000"/>
              </a:solidFill>
              <a:latin typeface="Cambria Math" panose="02040503050406030204" pitchFamily="18" charset="0"/>
              <a:ea typeface="Cambria Math" panose="02040503050406030204" pitchFamily="18" charset="0"/>
            </a:endParaRPr>
          </a:p>
        </p:txBody>
      </p:sp>
      <p:grpSp>
        <p:nvGrpSpPr>
          <p:cNvPr id="10" name="Skupina 9">
            <a:extLst>
              <a:ext uri="{FF2B5EF4-FFF2-40B4-BE49-F238E27FC236}">
                <a16:creationId xmlns:a16="http://schemas.microsoft.com/office/drawing/2014/main" id="{C69437E1-8600-4E4E-A362-6432115C8F6D}"/>
              </a:ext>
            </a:extLst>
          </p:cNvPr>
          <p:cNvGrpSpPr/>
          <p:nvPr/>
        </p:nvGrpSpPr>
        <p:grpSpPr>
          <a:xfrm>
            <a:off x="3254592" y="4098336"/>
            <a:ext cx="3765680" cy="178772"/>
            <a:chOff x="3254592" y="4098336"/>
            <a:chExt cx="3765680" cy="178772"/>
          </a:xfrm>
        </p:grpSpPr>
        <p:sp>
          <p:nvSpPr>
            <p:cNvPr id="9" name="Obdélník 8"/>
            <p:cNvSpPr/>
            <p:nvPr/>
          </p:nvSpPr>
          <p:spPr>
            <a:xfrm>
              <a:off x="3534737" y="4098336"/>
              <a:ext cx="3205390" cy="17877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1000" b="1" dirty="0"/>
                <a:t>HOLDING PERIOD</a:t>
              </a:r>
            </a:p>
          </p:txBody>
        </p:sp>
        <p:sp>
          <p:nvSpPr>
            <p:cNvPr id="6" name="Šipka dolů 5"/>
            <p:cNvSpPr/>
            <p:nvPr/>
          </p:nvSpPr>
          <p:spPr>
            <a:xfrm>
              <a:off x="6853186" y="4103532"/>
              <a:ext cx="167086" cy="1702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1" name="Šipka dolů 60"/>
            <p:cNvSpPr/>
            <p:nvPr/>
          </p:nvSpPr>
          <p:spPr>
            <a:xfrm>
              <a:off x="3254592" y="4104000"/>
              <a:ext cx="167086" cy="17023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62" name="TextovéPole 35"/>
          <p:cNvSpPr txBox="1"/>
          <p:nvPr/>
        </p:nvSpPr>
        <p:spPr>
          <a:xfrm>
            <a:off x="1512218" y="5616558"/>
            <a:ext cx="5364038" cy="338554"/>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8000" indent="-288000">
              <a:buClr>
                <a:srgbClr val="7030A0"/>
              </a:buClr>
              <a:buFont typeface="Wingdings" panose="05000000000000000000" pitchFamily="2" charset="2"/>
              <a:buChar char="§"/>
            </a:pPr>
            <a:r>
              <a:rPr lang="en-GB" sz="1600" dirty="0">
                <a:latin typeface="Cambria Math"/>
                <a:ea typeface="Cambria Math"/>
              </a:rPr>
              <a:t>negative carry: payment of interest on borrowed funds</a:t>
            </a:r>
            <a:endParaRPr lang="en-GB" sz="1600" dirty="0">
              <a:latin typeface="Cambria Math" panose="02040503050406030204" pitchFamily="18" charset="0"/>
              <a:ea typeface="Cambria Math" panose="02040503050406030204" pitchFamily="18" charset="0"/>
            </a:endParaRPr>
          </a:p>
        </p:txBody>
      </p:sp>
      <p:sp>
        <p:nvSpPr>
          <p:cNvPr id="63" name="TextovéPole 35"/>
          <p:cNvSpPr txBox="1"/>
          <p:nvPr/>
        </p:nvSpPr>
        <p:spPr>
          <a:xfrm>
            <a:off x="1513197" y="5366329"/>
            <a:ext cx="6659203" cy="338554"/>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8000" indent="-288000">
              <a:buClr>
                <a:srgbClr val="7030A0"/>
              </a:buClr>
              <a:buFont typeface="Wingdings" panose="05000000000000000000" pitchFamily="2" charset="2"/>
              <a:buChar char="§"/>
            </a:pPr>
            <a:r>
              <a:rPr lang="en-GB" sz="1600" dirty="0">
                <a:latin typeface="Cambria Math"/>
                <a:ea typeface="Cambria Math"/>
              </a:rPr>
              <a:t>positive carry: collection of accrued coupon provided by the bond</a:t>
            </a:r>
          </a:p>
        </p:txBody>
      </p:sp>
      <p:sp>
        <p:nvSpPr>
          <p:cNvPr id="65" name="TextovéPole 35">
            <a:extLst>
              <a:ext uri="{FF2B5EF4-FFF2-40B4-BE49-F238E27FC236}">
                <a16:creationId xmlns:a16="http://schemas.microsoft.com/office/drawing/2014/main" id="{BCBE5D36-004C-42EA-9C2E-38E409A36294}"/>
              </a:ext>
            </a:extLst>
          </p:cNvPr>
          <p:cNvSpPr txBox="1"/>
          <p:nvPr/>
        </p:nvSpPr>
        <p:spPr>
          <a:xfrm>
            <a:off x="1872040" y="3251800"/>
            <a:ext cx="3996104" cy="338554"/>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7030A0"/>
              </a:buClr>
            </a:pPr>
            <a:r>
              <a:rPr lang="en-GB" sz="1600" dirty="0">
                <a:latin typeface="Cambria Math" panose="02040503050406030204" pitchFamily="18" charset="0"/>
                <a:ea typeface="Cambria Math" panose="02040503050406030204" pitchFamily="18" charset="0"/>
              </a:rPr>
              <a:t>The short takes a loan on the money market</a:t>
            </a:r>
          </a:p>
        </p:txBody>
      </p:sp>
      <p:sp>
        <p:nvSpPr>
          <p:cNvPr id="66" name="TextovéPole 35">
            <a:extLst>
              <a:ext uri="{FF2B5EF4-FFF2-40B4-BE49-F238E27FC236}">
                <a16:creationId xmlns:a16="http://schemas.microsoft.com/office/drawing/2014/main" id="{7AAC1DD0-02F7-41EF-B96F-AB5568B530E2}"/>
              </a:ext>
            </a:extLst>
          </p:cNvPr>
          <p:cNvSpPr txBox="1"/>
          <p:nvPr/>
        </p:nvSpPr>
        <p:spPr>
          <a:xfrm>
            <a:off x="1872000" y="3501112"/>
            <a:ext cx="3888432" cy="338554"/>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7030A0"/>
              </a:buClr>
            </a:pPr>
            <a:r>
              <a:rPr lang="en-GB" sz="1600" dirty="0">
                <a:latin typeface="Cambria Math" panose="02040503050406030204" pitchFamily="18" charset="0"/>
                <a:ea typeface="Cambria Math" panose="02040503050406030204" pitchFamily="18" charset="0"/>
              </a:rPr>
              <a:t>The short uses the loan to pay for the bond</a:t>
            </a:r>
          </a:p>
        </p:txBody>
      </p:sp>
      <p:sp>
        <p:nvSpPr>
          <p:cNvPr id="69" name="TextovéPole 35">
            <a:extLst>
              <a:ext uri="{FF2B5EF4-FFF2-40B4-BE49-F238E27FC236}">
                <a16:creationId xmlns:a16="http://schemas.microsoft.com/office/drawing/2014/main" id="{C9DE829D-8A73-4568-A0CB-A9522F74F8C2}"/>
              </a:ext>
            </a:extLst>
          </p:cNvPr>
          <p:cNvSpPr txBox="1"/>
          <p:nvPr/>
        </p:nvSpPr>
        <p:spPr>
          <a:xfrm>
            <a:off x="1872000" y="3764978"/>
            <a:ext cx="2867409" cy="338554"/>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7030A0"/>
              </a:buClr>
            </a:pPr>
            <a:r>
              <a:rPr lang="en-GB" sz="1600" dirty="0">
                <a:latin typeface="Cambria Math" panose="02040503050406030204" pitchFamily="18" charset="0"/>
                <a:ea typeface="Cambria Math" panose="02040503050406030204" pitchFamily="18" charset="0"/>
              </a:rPr>
              <a:t>The short acquires the bond</a:t>
            </a:r>
          </a:p>
        </p:txBody>
      </p:sp>
      <p:sp>
        <p:nvSpPr>
          <p:cNvPr id="70" name="TextovéPole 35">
            <a:extLst>
              <a:ext uri="{FF2B5EF4-FFF2-40B4-BE49-F238E27FC236}">
                <a16:creationId xmlns:a16="http://schemas.microsoft.com/office/drawing/2014/main" id="{D42E841A-D399-4E00-A34F-45CD0B4887B2}"/>
              </a:ext>
            </a:extLst>
          </p:cNvPr>
          <p:cNvSpPr txBox="1"/>
          <p:nvPr/>
        </p:nvSpPr>
        <p:spPr>
          <a:xfrm>
            <a:off x="1872001" y="4273768"/>
            <a:ext cx="3708112" cy="338554"/>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7030A0"/>
              </a:buClr>
            </a:pPr>
            <a:r>
              <a:rPr lang="en-GB" sz="1600" dirty="0">
                <a:latin typeface="Cambria Math" panose="02040503050406030204" pitchFamily="18" charset="0"/>
                <a:ea typeface="Cambria Math" panose="02040503050406030204" pitchFamily="18" charset="0"/>
              </a:rPr>
              <a:t>The short delivers the bond to the long</a:t>
            </a:r>
          </a:p>
        </p:txBody>
      </p:sp>
      <p:sp>
        <p:nvSpPr>
          <p:cNvPr id="72" name="TextovéPole 35">
            <a:extLst>
              <a:ext uri="{FF2B5EF4-FFF2-40B4-BE49-F238E27FC236}">
                <a16:creationId xmlns:a16="http://schemas.microsoft.com/office/drawing/2014/main" id="{AF32233B-9E32-455E-859E-6B4C33E728B7}"/>
              </a:ext>
            </a:extLst>
          </p:cNvPr>
          <p:cNvSpPr txBox="1"/>
          <p:nvPr/>
        </p:nvSpPr>
        <p:spPr>
          <a:xfrm>
            <a:off x="1872000" y="4531512"/>
            <a:ext cx="2600712" cy="338554"/>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7030A0"/>
              </a:buClr>
            </a:pPr>
            <a:r>
              <a:rPr lang="en-GB" sz="1600" dirty="0">
                <a:latin typeface="Cambria Math" panose="02040503050406030204" pitchFamily="18" charset="0"/>
                <a:ea typeface="Cambria Math" panose="02040503050406030204" pitchFamily="18" charset="0"/>
              </a:rPr>
              <a:t>The long pays for the bond</a:t>
            </a:r>
          </a:p>
        </p:txBody>
      </p:sp>
      <p:sp>
        <p:nvSpPr>
          <p:cNvPr id="77" name="TextovéPole 35">
            <a:extLst>
              <a:ext uri="{FF2B5EF4-FFF2-40B4-BE49-F238E27FC236}">
                <a16:creationId xmlns:a16="http://schemas.microsoft.com/office/drawing/2014/main" id="{FF8135C1-AC4D-402C-832C-FCBE0384B276}"/>
              </a:ext>
            </a:extLst>
          </p:cNvPr>
          <p:cNvSpPr txBox="1"/>
          <p:nvPr/>
        </p:nvSpPr>
        <p:spPr>
          <a:xfrm>
            <a:off x="1872000" y="4791414"/>
            <a:ext cx="2522869" cy="338554"/>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7030A0"/>
              </a:buClr>
            </a:pPr>
            <a:r>
              <a:rPr lang="en-GB" sz="1600" dirty="0">
                <a:latin typeface="Cambria Math" panose="02040503050406030204" pitchFamily="18" charset="0"/>
                <a:ea typeface="Cambria Math" panose="02040503050406030204" pitchFamily="18" charset="0"/>
              </a:rPr>
              <a:t>The short repays the loan</a:t>
            </a:r>
          </a:p>
        </p:txBody>
      </p:sp>
      <p:sp>
        <p:nvSpPr>
          <p:cNvPr id="103" name="TextovéPole 102">
            <a:extLst>
              <a:ext uri="{FF2B5EF4-FFF2-40B4-BE49-F238E27FC236}">
                <a16:creationId xmlns:a16="http://schemas.microsoft.com/office/drawing/2014/main" id="{0204A132-A9E6-47E5-AF2A-EE2574FD7768}"/>
              </a:ext>
            </a:extLst>
          </p:cNvPr>
          <p:cNvSpPr txBox="1"/>
          <p:nvPr/>
        </p:nvSpPr>
        <p:spPr>
          <a:xfrm>
            <a:off x="6821392" y="2030367"/>
            <a:ext cx="288000" cy="288000"/>
          </a:xfrm>
          <a:prstGeom prst="rect">
            <a:avLst/>
          </a:prstGeom>
          <a:noFill/>
        </p:spPr>
        <p:txBody>
          <a:bodyPr wrap="square" rtlCol="0">
            <a:spAutoFit/>
          </a:bodyPr>
          <a:lstStyle/>
          <a:p>
            <a:pPr algn="ctr"/>
            <a:r>
              <a:rPr lang="en-GB" sz="1200" b="1" dirty="0">
                <a:solidFill>
                  <a:srgbClr val="FF0000"/>
                </a:solidFill>
                <a:latin typeface="Cambria Math"/>
                <a:ea typeface="Cambria Math" panose="02040503050406030204" pitchFamily="18" charset="0"/>
              </a:rPr>
              <a:t>①</a:t>
            </a:r>
          </a:p>
        </p:txBody>
      </p:sp>
      <p:sp>
        <p:nvSpPr>
          <p:cNvPr id="104" name="TextovéPole 103">
            <a:extLst>
              <a:ext uri="{FF2B5EF4-FFF2-40B4-BE49-F238E27FC236}">
                <a16:creationId xmlns:a16="http://schemas.microsoft.com/office/drawing/2014/main" id="{F4E1B642-2CC8-467C-B63F-ED3695236C04}"/>
              </a:ext>
            </a:extLst>
          </p:cNvPr>
          <p:cNvSpPr txBox="1"/>
          <p:nvPr/>
        </p:nvSpPr>
        <p:spPr>
          <a:xfrm>
            <a:off x="5183976" y="2001088"/>
            <a:ext cx="288000" cy="288000"/>
          </a:xfrm>
          <a:prstGeom prst="rect">
            <a:avLst/>
          </a:prstGeom>
          <a:noFill/>
        </p:spPr>
        <p:txBody>
          <a:bodyPr wrap="square" rtlCol="0">
            <a:spAutoFit/>
          </a:bodyPr>
          <a:lstStyle/>
          <a:p>
            <a:pPr algn="ctr"/>
            <a:r>
              <a:rPr lang="en-GB" sz="1200" b="1" dirty="0">
                <a:solidFill>
                  <a:srgbClr val="FF0000"/>
                </a:solidFill>
                <a:latin typeface="Cambria Math"/>
                <a:ea typeface="Cambria Math" panose="02040503050406030204" pitchFamily="18" charset="0"/>
              </a:rPr>
              <a:t>②</a:t>
            </a:r>
          </a:p>
        </p:txBody>
      </p:sp>
      <p:sp>
        <p:nvSpPr>
          <p:cNvPr id="113" name="TextovéPole 112">
            <a:extLst>
              <a:ext uri="{FF2B5EF4-FFF2-40B4-BE49-F238E27FC236}">
                <a16:creationId xmlns:a16="http://schemas.microsoft.com/office/drawing/2014/main" id="{456E7215-A510-431A-B65B-227D186C11E2}"/>
              </a:ext>
            </a:extLst>
          </p:cNvPr>
          <p:cNvSpPr txBox="1"/>
          <p:nvPr/>
        </p:nvSpPr>
        <p:spPr>
          <a:xfrm>
            <a:off x="3227912" y="2060880"/>
            <a:ext cx="288000" cy="288000"/>
          </a:xfrm>
          <a:prstGeom prst="rect">
            <a:avLst/>
          </a:prstGeom>
          <a:noFill/>
        </p:spPr>
        <p:txBody>
          <a:bodyPr wrap="square" rtlCol="0">
            <a:spAutoFit/>
          </a:bodyPr>
          <a:lstStyle/>
          <a:p>
            <a:pPr algn="ctr"/>
            <a:r>
              <a:rPr lang="en-GB" sz="1200" b="1" dirty="0">
                <a:solidFill>
                  <a:srgbClr val="FF0000"/>
                </a:solidFill>
                <a:latin typeface="Cambria Math"/>
                <a:ea typeface="Cambria Math" panose="02040503050406030204" pitchFamily="18" charset="0"/>
              </a:rPr>
              <a:t>③</a:t>
            </a:r>
          </a:p>
        </p:txBody>
      </p:sp>
      <p:sp>
        <p:nvSpPr>
          <p:cNvPr id="114" name="TextovéPole 113">
            <a:extLst>
              <a:ext uri="{FF2B5EF4-FFF2-40B4-BE49-F238E27FC236}">
                <a16:creationId xmlns:a16="http://schemas.microsoft.com/office/drawing/2014/main" id="{3F935B7D-7CA2-4E49-A5BF-0578A5B90358}"/>
              </a:ext>
            </a:extLst>
          </p:cNvPr>
          <p:cNvSpPr txBox="1"/>
          <p:nvPr/>
        </p:nvSpPr>
        <p:spPr>
          <a:xfrm>
            <a:off x="1619704" y="2888128"/>
            <a:ext cx="288000" cy="288000"/>
          </a:xfrm>
          <a:prstGeom prst="rect">
            <a:avLst/>
          </a:prstGeom>
          <a:noFill/>
        </p:spPr>
        <p:txBody>
          <a:bodyPr wrap="square" rtlCol="0">
            <a:spAutoFit/>
          </a:bodyPr>
          <a:lstStyle/>
          <a:p>
            <a:pPr algn="ctr"/>
            <a:r>
              <a:rPr lang="en-GB" sz="1200" b="1" dirty="0">
                <a:solidFill>
                  <a:srgbClr val="FF0000"/>
                </a:solidFill>
                <a:latin typeface="Cambria Math"/>
                <a:ea typeface="Cambria Math" panose="02040503050406030204" pitchFamily="18" charset="0"/>
              </a:rPr>
              <a:t>④</a:t>
            </a:r>
          </a:p>
        </p:txBody>
      </p:sp>
      <p:sp>
        <p:nvSpPr>
          <p:cNvPr id="115" name="TextovéPole 114">
            <a:extLst>
              <a:ext uri="{FF2B5EF4-FFF2-40B4-BE49-F238E27FC236}">
                <a16:creationId xmlns:a16="http://schemas.microsoft.com/office/drawing/2014/main" id="{DD31ACCA-1CE8-4630-A775-A537D3E267EA}"/>
              </a:ext>
            </a:extLst>
          </p:cNvPr>
          <p:cNvSpPr txBox="1"/>
          <p:nvPr/>
        </p:nvSpPr>
        <p:spPr>
          <a:xfrm>
            <a:off x="2891432" y="2780960"/>
            <a:ext cx="288000" cy="288000"/>
          </a:xfrm>
          <a:prstGeom prst="rect">
            <a:avLst/>
          </a:prstGeom>
          <a:noFill/>
        </p:spPr>
        <p:txBody>
          <a:bodyPr wrap="square" rtlCol="0">
            <a:spAutoFit/>
          </a:bodyPr>
          <a:lstStyle/>
          <a:p>
            <a:pPr algn="ctr"/>
            <a:r>
              <a:rPr lang="en-GB" sz="1200" b="1" dirty="0">
                <a:solidFill>
                  <a:srgbClr val="FF0000"/>
                </a:solidFill>
                <a:latin typeface="Cambria Math"/>
                <a:ea typeface="Cambria Math" panose="02040503050406030204" pitchFamily="18" charset="0"/>
              </a:rPr>
              <a:t>⑤</a:t>
            </a:r>
          </a:p>
        </p:txBody>
      </p:sp>
      <p:sp>
        <p:nvSpPr>
          <p:cNvPr id="116" name="TextovéPole 115">
            <a:extLst>
              <a:ext uri="{FF2B5EF4-FFF2-40B4-BE49-F238E27FC236}">
                <a16:creationId xmlns:a16="http://schemas.microsoft.com/office/drawing/2014/main" id="{4E1494F1-86B6-46F0-9E5F-EF0CB08EBC46}"/>
              </a:ext>
            </a:extLst>
          </p:cNvPr>
          <p:cNvSpPr txBox="1"/>
          <p:nvPr/>
        </p:nvSpPr>
        <p:spPr>
          <a:xfrm>
            <a:off x="6757768" y="2865160"/>
            <a:ext cx="288000" cy="288000"/>
          </a:xfrm>
          <a:prstGeom prst="rect">
            <a:avLst/>
          </a:prstGeom>
          <a:noFill/>
        </p:spPr>
        <p:txBody>
          <a:bodyPr wrap="square" rtlCol="0">
            <a:spAutoFit/>
          </a:bodyPr>
          <a:lstStyle/>
          <a:p>
            <a:pPr algn="ctr"/>
            <a:r>
              <a:rPr lang="en-GB" sz="1200" b="1" dirty="0">
                <a:solidFill>
                  <a:srgbClr val="FF0000"/>
                </a:solidFill>
                <a:latin typeface="Cambria Math"/>
                <a:ea typeface="Cambria Math" panose="02040503050406030204" pitchFamily="18" charset="0"/>
              </a:rPr>
              <a:t>⑥</a:t>
            </a:r>
          </a:p>
        </p:txBody>
      </p:sp>
    </p:spTree>
    <p:extLst>
      <p:ext uri="{BB962C8B-B14F-4D97-AF65-F5344CB8AC3E}">
        <p14:creationId xmlns:p14="http://schemas.microsoft.com/office/powerpoint/2010/main" val="25461704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a:xfrm>
            <a:off x="180000" y="6336000"/>
            <a:ext cx="3312000" cy="360000"/>
          </a:xfrm>
        </p:spPr>
        <p:txBody>
          <a:bodyPr/>
          <a:lstStyle/>
          <a:p>
            <a:r>
              <a:rPr lang="en-GB" dirty="0"/>
              <a:t>Examples of financial futures</a:t>
            </a:r>
          </a:p>
        </p:txBody>
      </p:sp>
      <p:sp>
        <p:nvSpPr>
          <p:cNvPr id="3" name="Zástupný symbol pro číslo snímku 2"/>
          <p:cNvSpPr>
            <a:spLocks noGrp="1"/>
          </p:cNvSpPr>
          <p:nvPr>
            <p:ph type="sldNum" sz="quarter" idx="12"/>
          </p:nvPr>
        </p:nvSpPr>
        <p:spPr>
          <a:xfrm>
            <a:off x="7164000" y="6336000"/>
            <a:ext cx="1800000" cy="360000"/>
          </a:xfrm>
        </p:spPr>
        <p:txBody>
          <a:bodyPr/>
          <a:lstStyle/>
          <a:p>
            <a:pPr algn="r"/>
            <a:fld id="{DFE5482F-2F05-49C5-9E15-73F945A41231}" type="slidenum">
              <a:rPr lang="cs-CZ" smtClean="0"/>
              <a:pPr algn="r"/>
              <a:t>13</a:t>
            </a:fld>
            <a:endParaRPr lang="cs-CZ" dirty="0"/>
          </a:p>
        </p:txBody>
      </p:sp>
      <p:sp>
        <p:nvSpPr>
          <p:cNvPr id="4" name="Nadpis 3"/>
          <p:cNvSpPr>
            <a:spLocks noGrp="1"/>
          </p:cNvSpPr>
          <p:nvPr>
            <p:ph type="title"/>
          </p:nvPr>
        </p:nvSpPr>
        <p:spPr>
          <a:xfrm>
            <a:off x="144000" y="144000"/>
            <a:ext cx="3902680" cy="648072"/>
          </a:xfrm>
        </p:spPr>
        <p:txBody>
          <a:bodyPr/>
          <a:lstStyle/>
          <a:p>
            <a:r>
              <a:rPr lang="en-GB" dirty="0"/>
              <a:t>LTIRF – delivery date</a:t>
            </a:r>
            <a:endParaRPr lang="en-GB" dirty="0">
              <a:solidFill>
                <a:srgbClr val="000000"/>
              </a:solidFill>
            </a:endParaRPr>
          </a:p>
        </p:txBody>
      </p:sp>
      <p:sp>
        <p:nvSpPr>
          <p:cNvPr id="30" name="TextovéPole 29"/>
          <p:cNvSpPr txBox="1"/>
          <p:nvPr/>
        </p:nvSpPr>
        <p:spPr>
          <a:xfrm>
            <a:off x="864000" y="954000"/>
            <a:ext cx="4434792" cy="430887"/>
          </a:xfrm>
          <a:prstGeom prst="rect">
            <a:avLst/>
          </a:prstGeom>
          <a:noFill/>
          <a:ln>
            <a:noFill/>
          </a:ln>
        </p:spPr>
        <p:txBody>
          <a:bodyPr wrap="square" rtlCol="0">
            <a:spAutoFit/>
          </a:bodyPr>
          <a:lstStyle/>
          <a:p>
            <a:pPr marL="324000" indent="-324000">
              <a:buClr>
                <a:srgbClr val="7030A0"/>
              </a:buClr>
              <a:buFont typeface="Wingdings" panose="05000000000000000000" pitchFamily="2" charset="2"/>
              <a:buChar char="Ø"/>
            </a:pPr>
            <a:r>
              <a:rPr lang="en-GB" sz="2200" dirty="0">
                <a:latin typeface="Cambria Math" panose="02040503050406030204" pitchFamily="18" charset="0"/>
                <a:ea typeface="Cambria Math" panose="02040503050406030204" pitchFamily="18" charset="0"/>
              </a:rPr>
              <a:t>Choosing the delivery date</a:t>
            </a:r>
          </a:p>
        </p:txBody>
      </p:sp>
      <p:sp>
        <p:nvSpPr>
          <p:cNvPr id="81" name="TextovéPole 80"/>
          <p:cNvSpPr txBox="1"/>
          <p:nvPr/>
        </p:nvSpPr>
        <p:spPr>
          <a:xfrm>
            <a:off x="1187624" y="1272804"/>
            <a:ext cx="7741272" cy="646331"/>
          </a:xfrm>
          <a:prstGeom prst="rect">
            <a:avLst/>
          </a:prstGeom>
          <a:noFill/>
          <a:ln>
            <a:noFill/>
          </a:ln>
        </p:spPr>
        <p:txBody>
          <a:bodyPr wrap="square" rtlCol="0">
            <a:spAutoFit/>
          </a:bodyPr>
          <a:lstStyle/>
          <a:p>
            <a:pPr marL="324000" indent="-324000">
              <a:buClr>
                <a:srgbClr val="7030A0"/>
              </a:buClr>
              <a:buSzPct val="80000"/>
              <a:buFont typeface="Wingdings" panose="05000000000000000000" pitchFamily="2" charset="2"/>
              <a:buChar char="q"/>
            </a:pPr>
            <a:r>
              <a:rPr lang="en-GB" dirty="0">
                <a:latin typeface="Cambria Math" panose="02040503050406030204" pitchFamily="18" charset="0"/>
                <a:ea typeface="Cambria Math" panose="02040503050406030204" pitchFamily="18" charset="0"/>
              </a:rPr>
              <a:t>The short is allowed to deliver a bond any business day in the delivery month</a:t>
            </a:r>
          </a:p>
        </p:txBody>
      </p:sp>
      <p:sp>
        <p:nvSpPr>
          <p:cNvPr id="46" name="TextovéPole 35"/>
          <p:cNvSpPr txBox="1"/>
          <p:nvPr/>
        </p:nvSpPr>
        <p:spPr>
          <a:xfrm>
            <a:off x="1512000" y="2371494"/>
            <a:ext cx="7380480" cy="338554"/>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8000" indent="-288000">
              <a:buClr>
                <a:srgbClr val="7030A0"/>
              </a:buClr>
              <a:buFont typeface="Wingdings" panose="05000000000000000000" pitchFamily="2" charset="2"/>
              <a:buChar char="§"/>
            </a:pPr>
            <a:r>
              <a:rPr lang="en-GB" sz="1600" dirty="0">
                <a:latin typeface="Cambria Math" panose="02040503050406030204" pitchFamily="18" charset="0"/>
                <a:ea typeface="Cambria Math" panose="02040503050406030204" pitchFamily="18" charset="0"/>
              </a:rPr>
              <a:t>current yield &gt; interest rate </a:t>
            </a:r>
            <a:r>
              <a:rPr lang="cs-CZ" sz="1600" dirty="0">
                <a:latin typeface="Cambria Math" panose="02040503050406030204" pitchFamily="18" charset="0"/>
                <a:ea typeface="Cambria Math" panose="02040503050406030204" pitchFamily="18" charset="0"/>
              </a:rPr>
              <a:t> </a:t>
            </a:r>
            <a:r>
              <a:rPr lang="en-GB" sz="1600" dirty="0">
                <a:latin typeface="Cambria Math"/>
                <a:ea typeface="Cambria Math"/>
              </a:rPr>
              <a:t>⇨ </a:t>
            </a:r>
            <a:r>
              <a:rPr lang="cs-CZ" sz="1600" dirty="0">
                <a:latin typeface="Cambria Math"/>
                <a:ea typeface="Cambria Math"/>
              </a:rPr>
              <a:t> </a:t>
            </a:r>
            <a:r>
              <a:rPr lang="en-GB" sz="1600" dirty="0">
                <a:latin typeface="Cambria Math"/>
                <a:ea typeface="Cambria Math"/>
              </a:rPr>
              <a:t>delivery will be on the last </a:t>
            </a:r>
            <a:r>
              <a:rPr lang="cs-CZ" sz="1600" dirty="0">
                <a:latin typeface="Cambria Math"/>
                <a:ea typeface="Cambria Math"/>
              </a:rPr>
              <a:t>business </a:t>
            </a:r>
            <a:r>
              <a:rPr lang="en-GB" sz="1600" dirty="0">
                <a:latin typeface="Cambria Math"/>
                <a:ea typeface="Cambria Math"/>
              </a:rPr>
              <a:t>day</a:t>
            </a:r>
            <a:r>
              <a:rPr lang="cs-CZ" sz="1600" dirty="0">
                <a:latin typeface="Cambria Math"/>
                <a:ea typeface="Cambria Math"/>
              </a:rPr>
              <a:t> </a:t>
            </a:r>
            <a:endParaRPr lang="en-GB" sz="1600" dirty="0">
              <a:latin typeface="Cambria Math" panose="02040503050406030204" pitchFamily="18" charset="0"/>
              <a:ea typeface="Cambria Math" panose="02040503050406030204" pitchFamily="18" charset="0"/>
            </a:endParaRPr>
          </a:p>
        </p:txBody>
      </p:sp>
      <p:sp>
        <p:nvSpPr>
          <p:cNvPr id="60" name="TextovéPole 35"/>
          <p:cNvSpPr txBox="1"/>
          <p:nvPr/>
        </p:nvSpPr>
        <p:spPr>
          <a:xfrm>
            <a:off x="1512000" y="2643283"/>
            <a:ext cx="7423760" cy="338554"/>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8000" indent="-288000">
              <a:buClr>
                <a:srgbClr val="7030A0"/>
              </a:buClr>
              <a:buFont typeface="Wingdings" panose="05000000000000000000" pitchFamily="2" charset="2"/>
              <a:buChar char="§"/>
            </a:pPr>
            <a:r>
              <a:rPr lang="en-GB" sz="1600" dirty="0">
                <a:latin typeface="Cambria Math" panose="02040503050406030204" pitchFamily="18" charset="0"/>
                <a:ea typeface="Cambria Math" panose="02040503050406030204" pitchFamily="18" charset="0"/>
              </a:rPr>
              <a:t>current yield &lt; interest rate </a:t>
            </a:r>
            <a:r>
              <a:rPr lang="cs-CZ" sz="1600" dirty="0">
                <a:latin typeface="Cambria Math" panose="02040503050406030204" pitchFamily="18" charset="0"/>
                <a:ea typeface="Cambria Math" panose="02040503050406030204" pitchFamily="18" charset="0"/>
              </a:rPr>
              <a:t> </a:t>
            </a:r>
            <a:r>
              <a:rPr lang="en-GB" sz="1600" dirty="0">
                <a:latin typeface="Cambria Math"/>
                <a:ea typeface="Cambria Math"/>
              </a:rPr>
              <a:t>⇨ </a:t>
            </a:r>
            <a:r>
              <a:rPr lang="cs-CZ" sz="1600" dirty="0">
                <a:latin typeface="Cambria Math"/>
                <a:ea typeface="Cambria Math"/>
              </a:rPr>
              <a:t> </a:t>
            </a:r>
            <a:r>
              <a:rPr lang="en-GB" sz="1600" dirty="0">
                <a:latin typeface="Cambria Math"/>
                <a:ea typeface="Cambria Math"/>
              </a:rPr>
              <a:t>delivery will be on the first </a:t>
            </a:r>
            <a:r>
              <a:rPr lang="cs-CZ" sz="1600" dirty="0">
                <a:latin typeface="Cambria Math"/>
                <a:ea typeface="Cambria Math"/>
              </a:rPr>
              <a:t>business </a:t>
            </a:r>
            <a:r>
              <a:rPr lang="en-GB" sz="1600" dirty="0">
                <a:latin typeface="Cambria Math"/>
                <a:ea typeface="Cambria Math"/>
              </a:rPr>
              <a:t>day</a:t>
            </a:r>
            <a:endParaRPr lang="en-GB" sz="1600" dirty="0">
              <a:latin typeface="Cambria Math" panose="02040503050406030204" pitchFamily="18" charset="0"/>
              <a:ea typeface="Cambria Math" panose="02040503050406030204" pitchFamily="18" charset="0"/>
            </a:endParaRPr>
          </a:p>
        </p:txBody>
      </p:sp>
      <p:sp>
        <p:nvSpPr>
          <p:cNvPr id="62" name="TextovéPole 61"/>
          <p:cNvSpPr txBox="1"/>
          <p:nvPr/>
        </p:nvSpPr>
        <p:spPr>
          <a:xfrm>
            <a:off x="864000" y="2916000"/>
            <a:ext cx="3678383" cy="430887"/>
          </a:xfrm>
          <a:prstGeom prst="rect">
            <a:avLst/>
          </a:prstGeom>
          <a:noFill/>
          <a:ln>
            <a:noFill/>
          </a:ln>
        </p:spPr>
        <p:txBody>
          <a:bodyPr wrap="square" rtlCol="0">
            <a:spAutoFit/>
          </a:bodyPr>
          <a:lstStyle/>
          <a:p>
            <a:pPr marL="324000" indent="-324000">
              <a:buClr>
                <a:srgbClr val="7030A0"/>
              </a:buClr>
              <a:buFont typeface="Wingdings" panose="05000000000000000000" pitchFamily="2" charset="2"/>
              <a:buChar char="Ø"/>
            </a:pPr>
            <a:r>
              <a:rPr lang="en-GB" sz="2200" dirty="0">
                <a:latin typeface="Cambria Math" panose="02040503050406030204" pitchFamily="18" charset="0"/>
                <a:ea typeface="Cambria Math" panose="02040503050406030204" pitchFamily="18" charset="0"/>
              </a:rPr>
              <a:t>Numerical example</a:t>
            </a:r>
          </a:p>
        </p:txBody>
      </p:sp>
      <mc:AlternateContent xmlns:mc="http://schemas.openxmlformats.org/markup-compatibility/2006" xmlns:a14="http://schemas.microsoft.com/office/drawing/2010/main">
        <mc:Choice Requires="a14">
          <p:sp>
            <p:nvSpPr>
              <p:cNvPr id="103" name="TextovéPole 35"/>
              <p:cNvSpPr txBox="1"/>
              <p:nvPr/>
            </p:nvSpPr>
            <p:spPr>
              <a:xfrm>
                <a:off x="1512000" y="4491072"/>
                <a:ext cx="7421987" cy="484876"/>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8000" indent="-288000">
                  <a:buClr>
                    <a:srgbClr val="7030A0"/>
                  </a:buClr>
                  <a:buFont typeface="Wingdings" panose="05000000000000000000" pitchFamily="2" charset="2"/>
                  <a:buChar char="§"/>
                </a:pPr>
                <a14:m>
                  <m:oMath xmlns:m="http://schemas.openxmlformats.org/officeDocument/2006/math">
                    <m:r>
                      <m:rPr>
                        <m:sty m:val="p"/>
                      </m:rPr>
                      <a:rPr lang="cs-CZ" sz="1600">
                        <a:latin typeface="Cambria Math"/>
                        <a:ea typeface="Cambria Math" panose="02040503050406030204" pitchFamily="18" charset="0"/>
                      </a:rPr>
                      <m:t>c</m:t>
                    </m:r>
                    <m:r>
                      <m:rPr>
                        <m:sty m:val="p"/>
                      </m:rPr>
                      <a:rPr lang="cs-CZ" sz="1600" b="0" i="0" smtClean="0">
                        <a:latin typeface="Cambria Math"/>
                        <a:ea typeface="Cambria Math" panose="02040503050406030204" pitchFamily="18" charset="0"/>
                      </a:rPr>
                      <m:t>urrent</m:t>
                    </m:r>
                    <m:r>
                      <a:rPr lang="cs-CZ" sz="1600" b="0" i="0" smtClean="0">
                        <a:latin typeface="Cambria Math"/>
                        <a:ea typeface="Cambria Math" panose="02040503050406030204" pitchFamily="18" charset="0"/>
                      </a:rPr>
                      <m:t> </m:t>
                    </m:r>
                    <m:r>
                      <m:rPr>
                        <m:sty m:val="p"/>
                      </m:rPr>
                      <a:rPr lang="cs-CZ" sz="1600" b="0" i="0" smtClean="0">
                        <a:latin typeface="Cambria Math"/>
                        <a:ea typeface="Cambria Math" panose="02040503050406030204" pitchFamily="18" charset="0"/>
                      </a:rPr>
                      <m:t>yield</m:t>
                    </m:r>
                    <m:r>
                      <a:rPr lang="cs-CZ" sz="1600" b="0" i="1" smtClean="0">
                        <a:latin typeface="Cambria Math"/>
                        <a:ea typeface="Cambria Math" panose="02040503050406030204" pitchFamily="18" charset="0"/>
                      </a:rPr>
                      <m:t>= </m:t>
                    </m:r>
                    <m:f>
                      <m:fPr>
                        <m:ctrlPr>
                          <a:rPr lang="en-GB" sz="1600" i="1" smtClean="0">
                            <a:latin typeface="Cambria Math" panose="02040503050406030204" pitchFamily="18" charset="0"/>
                            <a:ea typeface="Cambria Math" panose="02040503050406030204" pitchFamily="18" charset="0"/>
                          </a:rPr>
                        </m:ctrlPr>
                      </m:fPr>
                      <m:num>
                        <m:r>
                          <m:rPr>
                            <m:sty m:val="p"/>
                          </m:rPr>
                          <a:rPr lang="cs-CZ" sz="1600" b="0" i="0" smtClean="0">
                            <a:latin typeface="Cambria Math"/>
                            <a:ea typeface="Cambria Math" panose="02040503050406030204" pitchFamily="18" charset="0"/>
                          </a:rPr>
                          <m:t>coupon</m:t>
                        </m:r>
                      </m:num>
                      <m:den>
                        <m:r>
                          <m:rPr>
                            <m:sty m:val="p"/>
                          </m:rPr>
                          <a:rPr lang="cs-CZ" sz="1600" b="0" i="0" smtClean="0">
                            <a:latin typeface="Cambria Math"/>
                            <a:ea typeface="Cambria Math" panose="02040503050406030204" pitchFamily="18" charset="0"/>
                          </a:rPr>
                          <m:t>clean</m:t>
                        </m:r>
                        <m:r>
                          <a:rPr lang="cs-CZ" sz="1600" b="0" i="0" smtClean="0">
                            <a:latin typeface="Cambria Math"/>
                            <a:ea typeface="Cambria Math" panose="02040503050406030204" pitchFamily="18" charset="0"/>
                          </a:rPr>
                          <m:t> </m:t>
                        </m:r>
                        <m:r>
                          <m:rPr>
                            <m:sty m:val="p"/>
                          </m:rPr>
                          <a:rPr lang="cs-CZ" sz="1600" b="0" i="0" smtClean="0">
                            <a:latin typeface="Cambria Math"/>
                            <a:ea typeface="Cambria Math" panose="02040503050406030204" pitchFamily="18" charset="0"/>
                          </a:rPr>
                          <m:t>price</m:t>
                        </m:r>
                      </m:den>
                    </m:f>
                    <m:r>
                      <a:rPr lang="cs-CZ" sz="1600" b="0" i="1" smtClean="0">
                        <a:latin typeface="Cambria Math"/>
                        <a:ea typeface="Cambria Math" panose="02040503050406030204" pitchFamily="18" charset="0"/>
                      </a:rPr>
                      <m:t>=</m:t>
                    </m:r>
                    <m:f>
                      <m:fPr>
                        <m:type m:val="lin"/>
                        <m:ctrlPr>
                          <a:rPr lang="cs-CZ" sz="1600" b="0" i="1" smtClean="0">
                            <a:latin typeface="Cambria Math" panose="02040503050406030204" pitchFamily="18" charset="0"/>
                            <a:ea typeface="Cambria Math" panose="02040503050406030204" pitchFamily="18" charset="0"/>
                          </a:rPr>
                        </m:ctrlPr>
                      </m:fPr>
                      <m:num>
                        <m:r>
                          <a:rPr lang="cs-CZ" sz="1600" b="0" i="1" smtClean="0">
                            <a:latin typeface="Cambria Math"/>
                            <a:ea typeface="Cambria Math" panose="02040503050406030204" pitchFamily="18" charset="0"/>
                          </a:rPr>
                          <m:t>8</m:t>
                        </m:r>
                      </m:num>
                      <m:den>
                        <m:d>
                          <m:dPr>
                            <m:ctrlPr>
                              <a:rPr lang="cs-CZ" sz="1600" b="0" i="1" smtClean="0">
                                <a:latin typeface="Cambria Math" panose="02040503050406030204" pitchFamily="18" charset="0"/>
                                <a:ea typeface="Cambria Math" panose="02040503050406030204" pitchFamily="18" charset="0"/>
                              </a:rPr>
                            </m:ctrlPr>
                          </m:dPr>
                          <m:e>
                            <m:r>
                              <a:rPr lang="cs-CZ" sz="1600" i="1">
                                <a:latin typeface="Cambria Math"/>
                                <a:ea typeface="Cambria Math" panose="02040503050406030204" pitchFamily="18" charset="0"/>
                              </a:rPr>
                              <m:t>99.13−</m:t>
                            </m:r>
                            <m:f>
                              <m:fPr>
                                <m:ctrlPr>
                                  <a:rPr lang="cs-CZ" sz="1600" i="1">
                                    <a:latin typeface="Cambria Math" panose="02040503050406030204" pitchFamily="18" charset="0"/>
                                    <a:ea typeface="Cambria Math" panose="02040503050406030204" pitchFamily="18" charset="0"/>
                                  </a:rPr>
                                </m:ctrlPr>
                              </m:fPr>
                              <m:num>
                                <m:r>
                                  <a:rPr lang="cs-CZ" sz="1600" i="1">
                                    <a:latin typeface="Cambria Math"/>
                                    <a:ea typeface="Cambria Math" panose="02040503050406030204" pitchFamily="18" charset="0"/>
                                  </a:rPr>
                                  <m:t>134</m:t>
                                </m:r>
                              </m:num>
                              <m:den>
                                <m:r>
                                  <a:rPr lang="cs-CZ" sz="1600" i="1">
                                    <a:latin typeface="Cambria Math"/>
                                    <a:ea typeface="Cambria Math" panose="02040503050406030204" pitchFamily="18" charset="0"/>
                                  </a:rPr>
                                  <m:t>365/2</m:t>
                                </m:r>
                              </m:den>
                            </m:f>
                            <m:r>
                              <a:rPr lang="cs-CZ" sz="1600" i="1">
                                <a:latin typeface="Cambria Math"/>
                                <a:ea typeface="Cambria Math"/>
                              </a:rPr>
                              <m:t>×</m:t>
                            </m:r>
                            <m:f>
                              <m:fPr>
                                <m:ctrlPr>
                                  <a:rPr lang="cs-CZ" sz="1600" i="1">
                                    <a:latin typeface="Cambria Math" panose="02040503050406030204" pitchFamily="18" charset="0"/>
                                    <a:ea typeface="Cambria Math"/>
                                  </a:rPr>
                                </m:ctrlPr>
                              </m:fPr>
                              <m:num>
                                <m:r>
                                  <a:rPr lang="cs-CZ" sz="1600" i="1">
                                    <a:latin typeface="Cambria Math"/>
                                    <a:ea typeface="Cambria Math"/>
                                  </a:rPr>
                                  <m:t>8</m:t>
                                </m:r>
                              </m:num>
                              <m:den>
                                <m:r>
                                  <a:rPr lang="cs-CZ" sz="1600" i="1">
                                    <a:latin typeface="Cambria Math"/>
                                    <a:ea typeface="Cambria Math"/>
                                  </a:rPr>
                                  <m:t>2</m:t>
                                </m:r>
                              </m:den>
                            </m:f>
                          </m:e>
                        </m:d>
                      </m:den>
                    </m:f>
                    <m:r>
                      <a:rPr lang="en-GB" sz="1600" b="0" i="1" smtClean="0">
                        <a:latin typeface="Cambria Math"/>
                        <a:ea typeface="Cambria Math"/>
                      </a:rPr>
                      <m:t>=</m:t>
                    </m:r>
                    <m:f>
                      <m:fPr>
                        <m:ctrlPr>
                          <a:rPr lang="en-GB" sz="1600" b="0" i="1" smtClean="0">
                            <a:latin typeface="Cambria Math" panose="02040503050406030204" pitchFamily="18" charset="0"/>
                            <a:ea typeface="Cambria Math"/>
                          </a:rPr>
                        </m:ctrlPr>
                      </m:fPr>
                      <m:num>
                        <m:r>
                          <a:rPr lang="cs-CZ" sz="1600" b="0" i="1" smtClean="0">
                            <a:latin typeface="Cambria Math"/>
                            <a:ea typeface="Cambria Math"/>
                          </a:rPr>
                          <m:t>8</m:t>
                        </m:r>
                      </m:num>
                      <m:den>
                        <m:r>
                          <a:rPr lang="en-US" sz="1600" b="0" i="1" smtClean="0">
                            <a:latin typeface="Cambria Math"/>
                            <a:ea typeface="Cambria Math"/>
                          </a:rPr>
                          <m:t>96.193</m:t>
                        </m:r>
                      </m:den>
                    </m:f>
                    <m:r>
                      <a:rPr lang="cs-CZ" sz="1600" b="0" i="1" smtClean="0">
                        <a:latin typeface="Cambria Math"/>
                        <a:ea typeface="Cambria Math"/>
                      </a:rPr>
                      <m:t>=0.08</m:t>
                    </m:r>
                    <m:r>
                      <a:rPr lang="en-US" sz="1600" b="0" i="1" smtClean="0">
                        <a:latin typeface="Cambria Math"/>
                        <a:ea typeface="Cambria Math"/>
                      </a:rPr>
                      <m:t>3</m:t>
                    </m:r>
                    <m:r>
                      <a:rPr lang="cs-CZ" sz="1600" b="0" i="1" smtClean="0">
                        <a:latin typeface="Cambria Math"/>
                        <a:ea typeface="Cambria Math"/>
                      </a:rPr>
                      <m:t>2=8.</m:t>
                    </m:r>
                    <m:r>
                      <a:rPr lang="en-US" sz="1600" b="0" i="1" smtClean="0">
                        <a:latin typeface="Cambria Math"/>
                        <a:ea typeface="Cambria Math"/>
                      </a:rPr>
                      <m:t>3</m:t>
                    </m:r>
                    <m:r>
                      <a:rPr lang="cs-CZ" sz="1600" b="0" i="1" smtClean="0">
                        <a:latin typeface="Cambria Math"/>
                        <a:ea typeface="Cambria Math"/>
                      </a:rPr>
                      <m:t>2%</m:t>
                    </m:r>
                  </m:oMath>
                </a14:m>
                <a:endParaRPr lang="en-GB" sz="1600" dirty="0">
                  <a:latin typeface="Cambria Math" panose="02040503050406030204" pitchFamily="18" charset="0"/>
                  <a:ea typeface="Cambria Math" panose="02040503050406030204" pitchFamily="18" charset="0"/>
                </a:endParaRPr>
              </a:p>
            </p:txBody>
          </p:sp>
        </mc:Choice>
        <mc:Fallback xmlns="">
          <p:sp>
            <p:nvSpPr>
              <p:cNvPr id="103" name="TextovéPole 35"/>
              <p:cNvSpPr txBox="1">
                <a:spLocks noRot="1" noChangeAspect="1" noMove="1" noResize="1" noEditPoints="1" noAdjustHandles="1" noChangeArrowheads="1" noChangeShapeType="1" noTextEdit="1"/>
              </p:cNvSpPr>
              <p:nvPr/>
            </p:nvSpPr>
            <p:spPr>
              <a:xfrm>
                <a:off x="1512000" y="4491072"/>
                <a:ext cx="7421987" cy="484876"/>
              </a:xfrm>
              <a:prstGeom prst="rect">
                <a:avLst/>
              </a:prstGeom>
              <a:blipFill>
                <a:blip r:embed="rId11"/>
                <a:stretch>
                  <a:fillRect l="-328" t="-88608" b="-140506"/>
                </a:stretch>
              </a:blipFill>
              <a:ln>
                <a:noFill/>
              </a:ln>
            </p:spPr>
            <p:txBody>
              <a:bodyPr/>
              <a:lstStyle/>
              <a:p>
                <a:r>
                  <a:rPr lang="cs-CZ">
                    <a:noFill/>
                  </a:rPr>
                  <a:t> </a:t>
                </a:r>
              </a:p>
            </p:txBody>
          </p:sp>
        </mc:Fallback>
      </mc:AlternateContent>
      <p:sp>
        <p:nvSpPr>
          <p:cNvPr id="104" name="TextovéPole 35"/>
          <p:cNvSpPr txBox="1"/>
          <p:nvPr/>
        </p:nvSpPr>
        <p:spPr>
          <a:xfrm>
            <a:off x="1188000" y="5169966"/>
            <a:ext cx="7669263" cy="923330"/>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4000" indent="-324000">
              <a:buClr>
                <a:srgbClr val="7030A0"/>
              </a:buClr>
              <a:buSzPct val="80000"/>
              <a:buFont typeface="Wingdings" panose="05000000000000000000" pitchFamily="2" charset="2"/>
              <a:buChar char="q"/>
            </a:pPr>
            <a:r>
              <a:rPr lang="en-GB" dirty="0">
                <a:latin typeface="Cambria Math" panose="02040503050406030204" pitchFamily="18" charset="0"/>
                <a:ea typeface="Cambria Math" panose="02040503050406030204" pitchFamily="18" charset="0"/>
              </a:rPr>
              <a:t>Carry is a positive number (the coupon income from holding the bond exceeds the interest cost of the loan), so delivery day is the last business day</a:t>
            </a:r>
          </a:p>
        </p:txBody>
      </p:sp>
      <p:graphicFrame>
        <p:nvGraphicFramePr>
          <p:cNvPr id="63" name="Tabulka 62"/>
          <p:cNvGraphicFramePr>
            <a:graphicFrameLocks noGrp="1"/>
          </p:cNvGraphicFramePr>
          <p:nvPr>
            <p:extLst>
              <p:ext uri="{D42A27DB-BD31-4B8C-83A1-F6EECF244321}">
                <p14:modId xmlns:p14="http://schemas.microsoft.com/office/powerpoint/2010/main" val="2049932950"/>
              </p:ext>
            </p:extLst>
          </p:nvPr>
        </p:nvGraphicFramePr>
        <p:xfrm>
          <a:off x="978688" y="3979748"/>
          <a:ext cx="7200800" cy="180000"/>
        </p:xfrm>
        <a:graphic>
          <a:graphicData uri="http://schemas.openxmlformats.org/drawingml/2006/table">
            <a:tbl>
              <a:tblPr firstRow="1" bandRow="1">
                <a:tableStyleId>{5C22544A-7EE6-4342-B048-85BDC9FD1C3A}</a:tableStyleId>
              </a:tblPr>
              <a:tblGrid>
                <a:gridCol w="553908">
                  <a:extLst>
                    <a:ext uri="{9D8B030D-6E8A-4147-A177-3AD203B41FA5}">
                      <a16:colId xmlns:a16="http://schemas.microsoft.com/office/drawing/2014/main" val="20000"/>
                    </a:ext>
                  </a:extLst>
                </a:gridCol>
                <a:gridCol w="553907">
                  <a:extLst>
                    <a:ext uri="{9D8B030D-6E8A-4147-A177-3AD203B41FA5}">
                      <a16:colId xmlns:a16="http://schemas.microsoft.com/office/drawing/2014/main" val="20001"/>
                    </a:ext>
                  </a:extLst>
                </a:gridCol>
                <a:gridCol w="553908">
                  <a:extLst>
                    <a:ext uri="{9D8B030D-6E8A-4147-A177-3AD203B41FA5}">
                      <a16:colId xmlns:a16="http://schemas.microsoft.com/office/drawing/2014/main" val="20002"/>
                    </a:ext>
                  </a:extLst>
                </a:gridCol>
                <a:gridCol w="553908">
                  <a:extLst>
                    <a:ext uri="{9D8B030D-6E8A-4147-A177-3AD203B41FA5}">
                      <a16:colId xmlns:a16="http://schemas.microsoft.com/office/drawing/2014/main" val="20003"/>
                    </a:ext>
                  </a:extLst>
                </a:gridCol>
                <a:gridCol w="553908">
                  <a:extLst>
                    <a:ext uri="{9D8B030D-6E8A-4147-A177-3AD203B41FA5}">
                      <a16:colId xmlns:a16="http://schemas.microsoft.com/office/drawing/2014/main" val="20004"/>
                    </a:ext>
                  </a:extLst>
                </a:gridCol>
                <a:gridCol w="553907">
                  <a:extLst>
                    <a:ext uri="{9D8B030D-6E8A-4147-A177-3AD203B41FA5}">
                      <a16:colId xmlns:a16="http://schemas.microsoft.com/office/drawing/2014/main" val="20005"/>
                    </a:ext>
                  </a:extLst>
                </a:gridCol>
                <a:gridCol w="553908">
                  <a:extLst>
                    <a:ext uri="{9D8B030D-6E8A-4147-A177-3AD203B41FA5}">
                      <a16:colId xmlns:a16="http://schemas.microsoft.com/office/drawing/2014/main" val="20006"/>
                    </a:ext>
                  </a:extLst>
                </a:gridCol>
                <a:gridCol w="553908">
                  <a:extLst>
                    <a:ext uri="{9D8B030D-6E8A-4147-A177-3AD203B41FA5}">
                      <a16:colId xmlns:a16="http://schemas.microsoft.com/office/drawing/2014/main" val="20007"/>
                    </a:ext>
                  </a:extLst>
                </a:gridCol>
                <a:gridCol w="553907">
                  <a:extLst>
                    <a:ext uri="{9D8B030D-6E8A-4147-A177-3AD203B41FA5}">
                      <a16:colId xmlns:a16="http://schemas.microsoft.com/office/drawing/2014/main" val="20008"/>
                    </a:ext>
                  </a:extLst>
                </a:gridCol>
                <a:gridCol w="553908">
                  <a:extLst>
                    <a:ext uri="{9D8B030D-6E8A-4147-A177-3AD203B41FA5}">
                      <a16:colId xmlns:a16="http://schemas.microsoft.com/office/drawing/2014/main" val="20009"/>
                    </a:ext>
                  </a:extLst>
                </a:gridCol>
                <a:gridCol w="553908">
                  <a:extLst>
                    <a:ext uri="{9D8B030D-6E8A-4147-A177-3AD203B41FA5}">
                      <a16:colId xmlns:a16="http://schemas.microsoft.com/office/drawing/2014/main" val="20010"/>
                    </a:ext>
                  </a:extLst>
                </a:gridCol>
                <a:gridCol w="553907">
                  <a:extLst>
                    <a:ext uri="{9D8B030D-6E8A-4147-A177-3AD203B41FA5}">
                      <a16:colId xmlns:a16="http://schemas.microsoft.com/office/drawing/2014/main" val="20011"/>
                    </a:ext>
                  </a:extLst>
                </a:gridCol>
                <a:gridCol w="553908">
                  <a:extLst>
                    <a:ext uri="{9D8B030D-6E8A-4147-A177-3AD203B41FA5}">
                      <a16:colId xmlns:a16="http://schemas.microsoft.com/office/drawing/2014/main" val="20012"/>
                    </a:ext>
                  </a:extLst>
                </a:gridCol>
              </a:tblGrid>
              <a:tr h="180000">
                <a:tc>
                  <a:txBody>
                    <a:bodyPr/>
                    <a:lstStyle/>
                    <a:p>
                      <a:pPr algn="ctr"/>
                      <a:r>
                        <a:rPr lang="cs-CZ" sz="1000" dirty="0"/>
                        <a:t>11</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1000" dirty="0"/>
                        <a:t>12</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1000" dirty="0"/>
                        <a:t>1</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1000" dirty="0"/>
                        <a:t>2</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1000" dirty="0"/>
                        <a:t>3</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1000" dirty="0"/>
                        <a:t>4</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1000" dirty="0"/>
                        <a:t>5</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1000" dirty="0"/>
                        <a:t>6</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cs-CZ" sz="1000" dirty="0"/>
                        <a:t>7</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1000" dirty="0"/>
                        <a:t>8</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1000" dirty="0"/>
                        <a:t>9</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1000" dirty="0"/>
                        <a:t>10</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1000" dirty="0"/>
                        <a:t>11</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mc:AlternateContent xmlns:mc="http://schemas.openxmlformats.org/markup-compatibility/2006" xmlns:a14="http://schemas.microsoft.com/office/drawing/2010/main">
        <mc:Choice Requires="a14">
          <p:sp>
            <p:nvSpPr>
              <p:cNvPr id="64" name="TextovéPole 35"/>
              <p:cNvSpPr txBox="1"/>
              <p:nvPr/>
            </p:nvSpPr>
            <p:spPr>
              <a:xfrm>
                <a:off x="1512000" y="4911512"/>
                <a:ext cx="2355000" cy="338554"/>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8000" indent="-288000">
                  <a:buClr>
                    <a:srgbClr val="7030A0"/>
                  </a:buClr>
                  <a:buFont typeface="Wingdings" panose="05000000000000000000" pitchFamily="2" charset="2"/>
                  <a:buChar char="§"/>
                </a:pPr>
                <a14:m>
                  <m:oMath xmlns:m="http://schemas.openxmlformats.org/officeDocument/2006/math">
                    <m:r>
                      <m:rPr>
                        <m:sty m:val="p"/>
                      </m:rPr>
                      <a:rPr lang="cs-CZ" sz="1600" b="0" i="0" smtClean="0">
                        <a:latin typeface="Cambria Math"/>
                        <a:ea typeface="Cambria Math"/>
                      </a:rPr>
                      <m:t>interest</m:t>
                    </m:r>
                    <m:r>
                      <a:rPr lang="cs-CZ" sz="1600" b="0" i="0" smtClean="0">
                        <a:latin typeface="Cambria Math"/>
                        <a:ea typeface="Cambria Math"/>
                      </a:rPr>
                      <m:t> </m:t>
                    </m:r>
                    <m:r>
                      <m:rPr>
                        <m:sty m:val="p"/>
                      </m:rPr>
                      <a:rPr lang="cs-CZ" sz="1600" b="0" i="0" smtClean="0">
                        <a:latin typeface="Cambria Math"/>
                        <a:ea typeface="Cambria Math"/>
                      </a:rPr>
                      <m:t>rate</m:t>
                    </m:r>
                    <m:r>
                      <a:rPr lang="cs-CZ" sz="1600" b="0" i="0" smtClean="0">
                        <a:latin typeface="Cambria Math"/>
                        <a:ea typeface="Cambria Math"/>
                      </a:rPr>
                      <m:t>=8%</m:t>
                    </m:r>
                  </m:oMath>
                </a14:m>
                <a:endParaRPr lang="en-GB" sz="1600" dirty="0">
                  <a:latin typeface="Cambria Math" panose="02040503050406030204" pitchFamily="18" charset="0"/>
                  <a:ea typeface="Cambria Math" panose="02040503050406030204" pitchFamily="18" charset="0"/>
                </a:endParaRPr>
              </a:p>
            </p:txBody>
          </p:sp>
        </mc:Choice>
        <mc:Fallback xmlns="">
          <p:sp>
            <p:nvSpPr>
              <p:cNvPr id="64" name="TextovéPole 35"/>
              <p:cNvSpPr txBox="1">
                <a:spLocks noRot="1" noChangeAspect="1" noMove="1" noResize="1" noEditPoints="1" noAdjustHandles="1" noChangeArrowheads="1" noChangeShapeType="1" noTextEdit="1"/>
              </p:cNvSpPr>
              <p:nvPr/>
            </p:nvSpPr>
            <p:spPr>
              <a:xfrm>
                <a:off x="1512000" y="4911512"/>
                <a:ext cx="2355000" cy="338554"/>
              </a:xfrm>
              <a:prstGeom prst="rect">
                <a:avLst/>
              </a:prstGeom>
              <a:blipFill>
                <a:blip r:embed="rId12"/>
                <a:stretch>
                  <a:fillRect l="-1036" t="-1818" b="-18182"/>
                </a:stretch>
              </a:blipFill>
              <a:ln>
                <a:noFill/>
              </a:ln>
            </p:spPr>
            <p:txBody>
              <a:bodyPr/>
              <a:lstStyle/>
              <a:p>
                <a:r>
                  <a:rPr lang="cs-CZ">
                    <a:noFill/>
                  </a:rPr>
                  <a:t> </a:t>
                </a:r>
              </a:p>
            </p:txBody>
          </p:sp>
        </mc:Fallback>
      </mc:AlternateContent>
      <p:sp>
        <p:nvSpPr>
          <p:cNvPr id="57" name="TextovéPole 56"/>
          <p:cNvSpPr txBox="1"/>
          <p:nvPr/>
        </p:nvSpPr>
        <p:spPr>
          <a:xfrm>
            <a:off x="1188000" y="1819341"/>
            <a:ext cx="7884384" cy="646331"/>
          </a:xfrm>
          <a:prstGeom prst="rect">
            <a:avLst/>
          </a:prstGeom>
          <a:noFill/>
          <a:ln>
            <a:noFill/>
          </a:ln>
        </p:spPr>
        <p:txBody>
          <a:bodyPr wrap="square" rtlCol="0">
            <a:spAutoFit/>
          </a:bodyPr>
          <a:lstStyle/>
          <a:p>
            <a:pPr marL="324000" indent="-324000">
              <a:buClr>
                <a:srgbClr val="7030A0"/>
              </a:buClr>
              <a:buSzPct val="80000"/>
              <a:buFont typeface="Wingdings" panose="05000000000000000000" pitchFamily="2" charset="2"/>
              <a:buChar char="q"/>
            </a:pPr>
            <a:r>
              <a:rPr lang="en-GB" dirty="0">
                <a:latin typeface="Cambria Math" panose="02040503050406030204" pitchFamily="18" charset="0"/>
                <a:ea typeface="Cambria Math" panose="02040503050406030204" pitchFamily="18" charset="0"/>
              </a:rPr>
              <a:t>In reality, only the first or the last business day in delivery month is chosen, depending on the nature of the carry</a:t>
            </a:r>
          </a:p>
        </p:txBody>
      </p:sp>
      <p:grpSp>
        <p:nvGrpSpPr>
          <p:cNvPr id="7" name="Skupina 6">
            <a:extLst>
              <a:ext uri="{FF2B5EF4-FFF2-40B4-BE49-F238E27FC236}">
                <a16:creationId xmlns:a16="http://schemas.microsoft.com/office/drawing/2014/main" id="{D9A492C5-FFA9-4D35-9A71-12C470F156F9}"/>
              </a:ext>
            </a:extLst>
          </p:cNvPr>
          <p:cNvGrpSpPr/>
          <p:nvPr/>
        </p:nvGrpSpPr>
        <p:grpSpPr>
          <a:xfrm>
            <a:off x="560816" y="3335728"/>
            <a:ext cx="8080200" cy="1193528"/>
            <a:chOff x="560816" y="3335728"/>
            <a:chExt cx="8080200" cy="1193528"/>
          </a:xfrm>
        </p:grpSpPr>
        <p:grpSp>
          <p:nvGrpSpPr>
            <p:cNvPr id="5" name="Skupina 4">
              <a:extLst>
                <a:ext uri="{FF2B5EF4-FFF2-40B4-BE49-F238E27FC236}">
                  <a16:creationId xmlns:a16="http://schemas.microsoft.com/office/drawing/2014/main" id="{E03FCC95-62BB-4391-861C-9C7AD39D14E7}"/>
                </a:ext>
              </a:extLst>
            </p:cNvPr>
            <p:cNvGrpSpPr/>
            <p:nvPr/>
          </p:nvGrpSpPr>
          <p:grpSpPr>
            <a:xfrm>
              <a:off x="560816" y="3335728"/>
              <a:ext cx="8080200" cy="1193528"/>
              <a:chOff x="560816" y="3335728"/>
              <a:chExt cx="8080200" cy="1193528"/>
            </a:xfrm>
          </p:grpSpPr>
          <p:grpSp>
            <p:nvGrpSpPr>
              <p:cNvPr id="6" name="Skupina 5"/>
              <p:cNvGrpSpPr/>
              <p:nvPr/>
            </p:nvGrpSpPr>
            <p:grpSpPr>
              <a:xfrm>
                <a:off x="560816" y="3594377"/>
                <a:ext cx="8080200" cy="934879"/>
                <a:chOff x="560816" y="5040000"/>
                <a:chExt cx="8080200" cy="934879"/>
              </a:xfrm>
            </p:grpSpPr>
            <p:grpSp>
              <p:nvGrpSpPr>
                <p:cNvPr id="69" name="Skupina 68"/>
                <p:cNvGrpSpPr/>
                <p:nvPr/>
              </p:nvGrpSpPr>
              <p:grpSpPr>
                <a:xfrm>
                  <a:off x="560816" y="5040000"/>
                  <a:ext cx="7412265" cy="934879"/>
                  <a:chOff x="560816" y="3883342"/>
                  <a:chExt cx="7412265" cy="934879"/>
                </a:xfrm>
              </p:grpSpPr>
              <p:grpSp>
                <p:nvGrpSpPr>
                  <p:cNvPr id="70" name="Skupina 69"/>
                  <p:cNvGrpSpPr/>
                  <p:nvPr/>
                </p:nvGrpSpPr>
                <p:grpSpPr>
                  <a:xfrm>
                    <a:off x="1217105" y="4104000"/>
                    <a:ext cx="6755976" cy="504000"/>
                    <a:chOff x="1217105" y="4104000"/>
                    <a:chExt cx="6755976" cy="504000"/>
                  </a:xfrm>
                </p:grpSpPr>
                <p:cxnSp>
                  <p:nvCxnSpPr>
                    <p:cNvPr id="88" name="Přímá spojnice 87"/>
                    <p:cNvCxnSpPr/>
                    <p:nvPr/>
                  </p:nvCxnSpPr>
                  <p:spPr>
                    <a:xfrm>
                      <a:off x="1265592" y="4284000"/>
                      <a:ext cx="0" cy="324000"/>
                    </a:xfrm>
                    <a:prstGeom prst="line">
                      <a:avLst/>
                    </a:prstGeom>
                    <a:ln w="12700">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89" name="Přímá spojnice 88"/>
                    <p:cNvCxnSpPr/>
                    <p:nvPr/>
                  </p:nvCxnSpPr>
                  <p:spPr>
                    <a:xfrm>
                      <a:off x="3751560" y="4283999"/>
                      <a:ext cx="0" cy="324000"/>
                    </a:xfrm>
                    <a:prstGeom prst="line">
                      <a:avLst/>
                    </a:prstGeom>
                    <a:ln w="12700">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1" name="Rovnoramenný trojúhelník 90"/>
                    <p:cNvSpPr/>
                    <p:nvPr/>
                  </p:nvSpPr>
                  <p:spPr>
                    <a:xfrm rot="10800000">
                      <a:off x="1217105" y="4104008"/>
                      <a:ext cx="107447" cy="12459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2" name="Rovnoramenný trojúhelník 91"/>
                    <p:cNvSpPr/>
                    <p:nvPr/>
                  </p:nvSpPr>
                  <p:spPr>
                    <a:xfrm rot="10800000">
                      <a:off x="4525816" y="4104008"/>
                      <a:ext cx="118192" cy="124593"/>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3" name="Rovnoramenný trojúhelník 92"/>
                    <p:cNvSpPr/>
                    <p:nvPr/>
                  </p:nvSpPr>
                  <p:spPr>
                    <a:xfrm rot="10800000">
                      <a:off x="7854889" y="4104008"/>
                      <a:ext cx="118192" cy="124593"/>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94" name="Rovnoramenný trojúhelník 93"/>
                    <p:cNvSpPr/>
                    <p:nvPr/>
                  </p:nvSpPr>
                  <p:spPr>
                    <a:xfrm rot="10800000">
                      <a:off x="3693729" y="4104000"/>
                      <a:ext cx="118192" cy="12459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95" name="Přímá spojnice se šipkou 94"/>
                    <p:cNvCxnSpPr/>
                    <p:nvPr/>
                  </p:nvCxnSpPr>
                  <p:spPr>
                    <a:xfrm>
                      <a:off x="1280461" y="4602392"/>
                      <a:ext cx="2448000" cy="0"/>
                    </a:xfrm>
                    <a:prstGeom prst="straightConnector1">
                      <a:avLst/>
                    </a:prstGeom>
                    <a:ln w="12700">
                      <a:solidFill>
                        <a:srgbClr val="C00000"/>
                      </a:solidFill>
                      <a:headEnd type="triangle" w="med" len="med"/>
                      <a:tailEnd type="triangle"/>
                    </a:ln>
                  </p:spPr>
                  <p:style>
                    <a:lnRef idx="1">
                      <a:schemeClr val="accent1"/>
                    </a:lnRef>
                    <a:fillRef idx="0">
                      <a:schemeClr val="accent1"/>
                    </a:fillRef>
                    <a:effectRef idx="0">
                      <a:schemeClr val="accent1"/>
                    </a:effectRef>
                    <a:fontRef idx="minor">
                      <a:schemeClr val="tx1"/>
                    </a:fontRef>
                  </p:style>
                </p:cxnSp>
              </p:grpSp>
              <p:grpSp>
                <p:nvGrpSpPr>
                  <p:cNvPr id="72" name="Skupina 71"/>
                  <p:cNvGrpSpPr/>
                  <p:nvPr/>
                </p:nvGrpSpPr>
                <p:grpSpPr>
                  <a:xfrm>
                    <a:off x="560816" y="3883342"/>
                    <a:ext cx="3485864" cy="934879"/>
                    <a:chOff x="560816" y="3883342"/>
                    <a:chExt cx="3485864" cy="934879"/>
                  </a:xfrm>
                </p:grpSpPr>
                <p:sp>
                  <p:nvSpPr>
                    <p:cNvPr id="77" name="TextovéPole 76"/>
                    <p:cNvSpPr txBox="1"/>
                    <p:nvPr/>
                  </p:nvSpPr>
                  <p:spPr>
                    <a:xfrm>
                      <a:off x="2058808" y="4572000"/>
                      <a:ext cx="776784" cy="246221"/>
                    </a:xfrm>
                    <a:prstGeom prst="rect">
                      <a:avLst/>
                    </a:prstGeom>
                    <a:noFill/>
                    <a:ln>
                      <a:noFill/>
                    </a:ln>
                  </p:spPr>
                  <p:txBody>
                    <a:bodyPr wrap="square" rtlCol="0">
                      <a:spAutoFit/>
                    </a:bodyPr>
                    <a:lstStyle/>
                    <a:p>
                      <a:pPr algn="ctr"/>
                      <a:r>
                        <a:rPr lang="cs-CZ" sz="1000" dirty="0">
                          <a:latin typeface="Cambria Math" panose="02040503050406030204" pitchFamily="18" charset="0"/>
                          <a:ea typeface="Cambria Math" panose="02040503050406030204" pitchFamily="18" charset="0"/>
                        </a:rPr>
                        <a:t>134</a:t>
                      </a:r>
                      <a:r>
                        <a:rPr lang="en-GB" sz="1000" dirty="0">
                          <a:latin typeface="Cambria Math" panose="02040503050406030204" pitchFamily="18" charset="0"/>
                          <a:ea typeface="Cambria Math" panose="02040503050406030204" pitchFamily="18" charset="0"/>
                        </a:rPr>
                        <a:t> days</a:t>
                      </a:r>
                    </a:p>
                  </p:txBody>
                </p:sp>
                <p:sp>
                  <p:nvSpPr>
                    <p:cNvPr id="83" name="TextovéPole 82"/>
                    <p:cNvSpPr txBox="1"/>
                    <p:nvPr/>
                  </p:nvSpPr>
                  <p:spPr>
                    <a:xfrm>
                      <a:off x="560816" y="3883342"/>
                      <a:ext cx="1440160" cy="246221"/>
                    </a:xfrm>
                    <a:prstGeom prst="rect">
                      <a:avLst/>
                    </a:prstGeom>
                    <a:noFill/>
                    <a:ln>
                      <a:noFill/>
                    </a:ln>
                  </p:spPr>
                  <p:txBody>
                    <a:bodyPr wrap="square" rtlCol="0">
                      <a:spAutoFit/>
                    </a:bodyPr>
                    <a:lstStyle/>
                    <a:p>
                      <a:pPr algn="ctr"/>
                      <a:r>
                        <a:rPr lang="en-GB" sz="1000" dirty="0">
                          <a:latin typeface="Cambria Math" panose="02040503050406030204" pitchFamily="18" charset="0"/>
                          <a:ea typeface="Cambria Math" panose="02040503050406030204" pitchFamily="18" charset="0"/>
                        </a:rPr>
                        <a:t>previous coupon day</a:t>
                      </a:r>
                    </a:p>
                  </p:txBody>
                </p:sp>
                <p:sp>
                  <p:nvSpPr>
                    <p:cNvPr id="84" name="TextovéPole 83"/>
                    <p:cNvSpPr txBox="1"/>
                    <p:nvPr/>
                  </p:nvSpPr>
                  <p:spPr>
                    <a:xfrm>
                      <a:off x="3470480" y="3883342"/>
                      <a:ext cx="576200" cy="246221"/>
                    </a:xfrm>
                    <a:prstGeom prst="rect">
                      <a:avLst/>
                    </a:prstGeom>
                    <a:noFill/>
                    <a:ln>
                      <a:noFill/>
                    </a:ln>
                  </p:spPr>
                  <p:txBody>
                    <a:bodyPr wrap="square" rtlCol="0">
                      <a:spAutoFit/>
                    </a:bodyPr>
                    <a:lstStyle/>
                    <a:p>
                      <a:pPr algn="ctr"/>
                      <a:r>
                        <a:rPr lang="en-GB" sz="1000" dirty="0">
                          <a:latin typeface="Cambria Math" panose="02040503050406030204" pitchFamily="18" charset="0"/>
                          <a:ea typeface="Cambria Math" panose="02040503050406030204" pitchFamily="18" charset="0"/>
                        </a:rPr>
                        <a:t>today</a:t>
                      </a:r>
                    </a:p>
                  </p:txBody>
                </p:sp>
              </p:grpSp>
            </p:grpSp>
            <p:sp>
              <p:nvSpPr>
                <p:cNvPr id="101" name="TextovéPole 100"/>
                <p:cNvSpPr txBox="1"/>
                <p:nvPr/>
              </p:nvSpPr>
              <p:spPr>
                <a:xfrm>
                  <a:off x="4039592" y="5040000"/>
                  <a:ext cx="1080570" cy="246221"/>
                </a:xfrm>
                <a:prstGeom prst="rect">
                  <a:avLst/>
                </a:prstGeom>
                <a:noFill/>
                <a:ln>
                  <a:noFill/>
                </a:ln>
              </p:spPr>
              <p:txBody>
                <a:bodyPr wrap="square" rtlCol="0">
                  <a:spAutoFit/>
                </a:bodyPr>
                <a:lstStyle/>
                <a:p>
                  <a:pPr algn="ctr"/>
                  <a:r>
                    <a:rPr lang="en-GB" sz="1000" dirty="0">
                      <a:latin typeface="Cambria Math" panose="02040503050406030204" pitchFamily="18" charset="0"/>
                      <a:ea typeface="Cambria Math" panose="02040503050406030204" pitchFamily="18" charset="0"/>
                    </a:rPr>
                    <a:t>next coupon day</a:t>
                  </a:r>
                </a:p>
              </p:txBody>
            </p:sp>
            <p:sp>
              <p:nvSpPr>
                <p:cNvPr id="102" name="TextovéPole 101"/>
                <p:cNvSpPr txBox="1"/>
                <p:nvPr/>
              </p:nvSpPr>
              <p:spPr>
                <a:xfrm>
                  <a:off x="7193790" y="5040000"/>
                  <a:ext cx="1447226" cy="246221"/>
                </a:xfrm>
                <a:prstGeom prst="rect">
                  <a:avLst/>
                </a:prstGeom>
                <a:noFill/>
                <a:ln>
                  <a:noFill/>
                </a:ln>
              </p:spPr>
              <p:txBody>
                <a:bodyPr wrap="square" rtlCol="0">
                  <a:spAutoFit/>
                </a:bodyPr>
                <a:lstStyle/>
                <a:p>
                  <a:pPr algn="ctr"/>
                  <a:r>
                    <a:rPr lang="en-GB" sz="1000" dirty="0">
                      <a:latin typeface="Cambria Math" panose="02040503050406030204" pitchFamily="18" charset="0"/>
                      <a:ea typeface="Cambria Math" panose="02040503050406030204" pitchFamily="18" charset="0"/>
                    </a:rPr>
                    <a:t>after-next coupon day</a:t>
                  </a:r>
                </a:p>
              </p:txBody>
            </p:sp>
          </p:grpSp>
          <mc:AlternateContent xmlns:mc="http://schemas.openxmlformats.org/markup-compatibility/2006" xmlns:a14="http://schemas.microsoft.com/office/drawing/2010/main">
            <mc:Choice Requires="a14">
              <p:sp>
                <p:nvSpPr>
                  <p:cNvPr id="65" name="Obdélník 64"/>
                  <p:cNvSpPr/>
                  <p:nvPr/>
                </p:nvSpPr>
                <p:spPr>
                  <a:xfrm>
                    <a:off x="2247165" y="3335728"/>
                    <a:ext cx="1186419" cy="56175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92075">
                      <a:spcBef>
                        <a:spcPts val="1200"/>
                      </a:spcBef>
                    </a:pPr>
                    <a14:m>
                      <m:oMath xmlns:m="http://schemas.openxmlformats.org/officeDocument/2006/math">
                        <m:sSub>
                          <m:sSubPr>
                            <m:ctrlPr>
                              <a:rPr lang="en-GB" sz="1000" i="1" smtClean="0">
                                <a:latin typeface="Cambria Math" panose="02040503050406030204" pitchFamily="18" charset="0"/>
                                <a:ea typeface="Cambria Math" panose="02040503050406030204" pitchFamily="18" charset="0"/>
                              </a:rPr>
                            </m:ctrlPr>
                          </m:sSubPr>
                          <m:e>
                            <m:r>
                              <a:rPr lang="en-GB" sz="1000" i="1">
                                <a:latin typeface="Cambria Math"/>
                                <a:ea typeface="Cambria Math" panose="02040503050406030204" pitchFamily="18" charset="0"/>
                              </a:rPr>
                              <m:t>𝑆</m:t>
                            </m:r>
                          </m:e>
                          <m:sub>
                            <m:r>
                              <a:rPr lang="en-GB" sz="1000" i="1">
                                <a:latin typeface="Cambria Math"/>
                                <a:ea typeface="Cambria Math" panose="02040503050406030204" pitchFamily="18" charset="0"/>
                              </a:rPr>
                              <m:t>0</m:t>
                            </m:r>
                          </m:sub>
                        </m:sSub>
                        <m:r>
                          <a:rPr lang="en-GB" sz="1000" i="1">
                            <a:latin typeface="Cambria Math"/>
                            <a:ea typeface="Cambria Math" panose="02040503050406030204" pitchFamily="18" charset="0"/>
                          </a:rPr>
                          <m:t>=99</m:t>
                        </m:r>
                        <m:r>
                          <a:rPr lang="cs-CZ" sz="1000" b="0" i="1" smtClean="0">
                            <a:latin typeface="Cambria Math"/>
                            <a:ea typeface="Cambria Math" panose="02040503050406030204" pitchFamily="18" charset="0"/>
                          </a:rPr>
                          <m:t>.</m:t>
                        </m:r>
                        <m:r>
                          <a:rPr lang="en-GB" sz="1000" i="1">
                            <a:latin typeface="Cambria Math"/>
                            <a:ea typeface="Cambria Math" panose="02040503050406030204" pitchFamily="18" charset="0"/>
                          </a:rPr>
                          <m:t>13 </m:t>
                        </m:r>
                      </m:oMath>
                    </a14:m>
                    <a:r>
                      <a:rPr lang="en-GB" sz="1000" dirty="0">
                        <a:latin typeface="Cambria Math"/>
                        <a:ea typeface="Cambria Math" panose="02040503050406030204" pitchFamily="18" charset="0"/>
                      </a:rPr>
                      <a:t>(dirty)</a:t>
                    </a:r>
                  </a:p>
                  <a:p>
                    <a:pPr marL="92075"/>
                    <a14:m>
                      <m:oMath xmlns:m="http://schemas.openxmlformats.org/officeDocument/2006/math">
                        <m:sSub>
                          <m:sSubPr>
                            <m:ctrlPr>
                              <a:rPr lang="en-GB" sz="1000" i="1">
                                <a:latin typeface="Cambria Math" panose="02040503050406030204" pitchFamily="18" charset="0"/>
                                <a:ea typeface="Cambria Math" panose="02040503050406030204" pitchFamily="18" charset="0"/>
                              </a:rPr>
                            </m:ctrlPr>
                          </m:sSubPr>
                          <m:e>
                            <m:r>
                              <a:rPr lang="en-GB" sz="1000" i="1">
                                <a:latin typeface="Cambria Math"/>
                                <a:ea typeface="Cambria Math" panose="02040503050406030204" pitchFamily="18" charset="0"/>
                              </a:rPr>
                              <m:t>𝐹</m:t>
                            </m:r>
                          </m:e>
                          <m:sub>
                            <m:r>
                              <a:rPr lang="en-GB" sz="1000" i="1">
                                <a:latin typeface="Cambria Math"/>
                                <a:ea typeface="Cambria Math" panose="02040503050406030204" pitchFamily="18" charset="0"/>
                              </a:rPr>
                              <m:t>0</m:t>
                            </m:r>
                          </m:sub>
                        </m:sSub>
                        <m:r>
                          <a:rPr lang="en-GB" sz="1000" i="1">
                            <a:latin typeface="Cambria Math"/>
                            <a:ea typeface="Cambria Math" panose="02040503050406030204" pitchFamily="18" charset="0"/>
                          </a:rPr>
                          <m:t>=88.19 </m:t>
                        </m:r>
                      </m:oMath>
                    </a14:m>
                    <a:r>
                      <a:rPr lang="en-GB" sz="1000" dirty="0">
                        <a:latin typeface="Cambria Math"/>
                        <a:ea typeface="Cambria Math" panose="02040503050406030204" pitchFamily="18" charset="0"/>
                      </a:rPr>
                      <a:t>(clean)</a:t>
                    </a:r>
                  </a:p>
                  <a:p>
                    <a:pPr marL="92075"/>
                    <a14:m>
                      <m:oMathPara xmlns:m="http://schemas.openxmlformats.org/officeDocument/2006/math">
                        <m:oMathParaPr>
                          <m:jc m:val="left"/>
                        </m:oMathParaPr>
                        <m:oMath xmlns:m="http://schemas.openxmlformats.org/officeDocument/2006/math">
                          <m:r>
                            <a:rPr lang="en-GB" sz="1000" i="1">
                              <a:latin typeface="Cambria Math"/>
                              <a:ea typeface="Cambria Math" panose="02040503050406030204" pitchFamily="18" charset="0"/>
                            </a:rPr>
                            <m:t>  </m:t>
                          </m:r>
                          <m:r>
                            <a:rPr lang="en-GB" sz="1000" i="1">
                              <a:latin typeface="Cambria Math"/>
                              <a:ea typeface="Cambria Math" panose="02040503050406030204" pitchFamily="18" charset="0"/>
                            </a:rPr>
                            <m:t>𝑟</m:t>
                          </m:r>
                          <m:r>
                            <a:rPr lang="en-GB" sz="1000" i="1">
                              <a:latin typeface="Cambria Math"/>
                              <a:ea typeface="Cambria Math" panose="02040503050406030204" pitchFamily="18" charset="0"/>
                            </a:rPr>
                            <m:t>=8%</m:t>
                          </m:r>
                        </m:oMath>
                      </m:oMathPara>
                    </a14:m>
                    <a:endParaRPr lang="en-GB" sz="1000" i="1" dirty="0">
                      <a:latin typeface="Cambria Math"/>
                      <a:ea typeface="Cambria Math" panose="02040503050406030204" pitchFamily="18" charset="0"/>
                    </a:endParaRPr>
                  </a:p>
                </p:txBody>
              </p:sp>
            </mc:Choice>
            <mc:Fallback xmlns="">
              <p:sp>
                <p:nvSpPr>
                  <p:cNvPr id="65" name="Obdélník 64"/>
                  <p:cNvSpPr>
                    <a:spLocks noRot="1" noChangeAspect="1" noMove="1" noResize="1" noEditPoints="1" noAdjustHandles="1" noChangeArrowheads="1" noChangeShapeType="1" noTextEdit="1"/>
                  </p:cNvSpPr>
                  <p:nvPr/>
                </p:nvSpPr>
                <p:spPr>
                  <a:xfrm>
                    <a:off x="2247165" y="3335728"/>
                    <a:ext cx="1186419" cy="561758"/>
                  </a:xfrm>
                  <a:prstGeom prst="rect">
                    <a:avLst/>
                  </a:prstGeom>
                  <a:blipFill>
                    <a:blip r:embed="rId13"/>
                    <a:stretch>
                      <a:fillRect r="-2538"/>
                    </a:stretch>
                  </a:blipFill>
                </p:spPr>
                <p:txBody>
                  <a:bodyPr/>
                  <a:lstStyle/>
                  <a:p>
                    <a:r>
                      <a:rPr lang="cs-CZ">
                        <a:noFill/>
                      </a:rPr>
                      <a:t> </a:t>
                    </a:r>
                  </a:p>
                </p:txBody>
              </p:sp>
            </mc:Fallback>
          </mc:AlternateContent>
        </p:grpSp>
        <p:sp>
          <p:nvSpPr>
            <p:cNvPr id="66" name="Volný tvar 65"/>
            <p:cNvSpPr/>
            <p:nvPr/>
          </p:nvSpPr>
          <p:spPr>
            <a:xfrm>
              <a:off x="3447760" y="3438073"/>
              <a:ext cx="260144" cy="482009"/>
            </a:xfrm>
            <a:custGeom>
              <a:avLst/>
              <a:gdLst>
                <a:gd name="connsiteX0" fmla="*/ 0 w 233916"/>
                <a:gd name="connsiteY0" fmla="*/ 0 h 482009"/>
                <a:gd name="connsiteX1" fmla="*/ 92149 w 233916"/>
                <a:gd name="connsiteY1" fmla="*/ 0 h 482009"/>
                <a:gd name="connsiteX2" fmla="*/ 92149 w 233916"/>
                <a:gd name="connsiteY2" fmla="*/ 482009 h 482009"/>
                <a:gd name="connsiteX3" fmla="*/ 233916 w 233916"/>
                <a:gd name="connsiteY3" fmla="*/ 482009 h 482009"/>
              </a:gdLst>
              <a:ahLst/>
              <a:cxnLst>
                <a:cxn ang="0">
                  <a:pos x="connsiteX0" y="connsiteY0"/>
                </a:cxn>
                <a:cxn ang="0">
                  <a:pos x="connsiteX1" y="connsiteY1"/>
                </a:cxn>
                <a:cxn ang="0">
                  <a:pos x="connsiteX2" y="connsiteY2"/>
                </a:cxn>
                <a:cxn ang="0">
                  <a:pos x="connsiteX3" y="connsiteY3"/>
                </a:cxn>
              </a:cxnLst>
              <a:rect l="l" t="t" r="r" b="b"/>
              <a:pathLst>
                <a:path w="233916" h="482009">
                  <a:moveTo>
                    <a:pt x="0" y="0"/>
                  </a:moveTo>
                  <a:lnTo>
                    <a:pt x="92149" y="0"/>
                  </a:lnTo>
                  <a:lnTo>
                    <a:pt x="92149" y="482009"/>
                  </a:lnTo>
                  <a:lnTo>
                    <a:pt x="233916" y="482009"/>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Tree>
    <p:extLst>
      <p:ext uri="{BB962C8B-B14F-4D97-AF65-F5344CB8AC3E}">
        <p14:creationId xmlns:p14="http://schemas.microsoft.com/office/powerpoint/2010/main" val="1423987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a:xfrm>
            <a:off x="180000" y="6336000"/>
            <a:ext cx="3312000" cy="360000"/>
          </a:xfrm>
        </p:spPr>
        <p:txBody>
          <a:bodyPr/>
          <a:lstStyle/>
          <a:p>
            <a:r>
              <a:rPr lang="en-GB" dirty="0"/>
              <a:t>Examples of financial futures</a:t>
            </a:r>
          </a:p>
        </p:txBody>
      </p:sp>
      <p:sp>
        <p:nvSpPr>
          <p:cNvPr id="3" name="Zástupný symbol pro číslo snímku 2"/>
          <p:cNvSpPr>
            <a:spLocks noGrp="1"/>
          </p:cNvSpPr>
          <p:nvPr>
            <p:ph type="sldNum" sz="quarter" idx="12"/>
          </p:nvPr>
        </p:nvSpPr>
        <p:spPr>
          <a:xfrm>
            <a:off x="7164000" y="6336000"/>
            <a:ext cx="1800000" cy="360000"/>
          </a:xfrm>
        </p:spPr>
        <p:txBody>
          <a:bodyPr/>
          <a:lstStyle/>
          <a:p>
            <a:pPr algn="r"/>
            <a:fld id="{DFE5482F-2F05-49C5-9E15-73F945A41231}" type="slidenum">
              <a:rPr lang="cs-CZ" smtClean="0"/>
              <a:pPr algn="r"/>
              <a:t>14</a:t>
            </a:fld>
            <a:endParaRPr lang="cs-CZ" dirty="0"/>
          </a:p>
        </p:txBody>
      </p:sp>
      <p:sp>
        <p:nvSpPr>
          <p:cNvPr id="4" name="Nadpis 3"/>
          <p:cNvSpPr>
            <a:spLocks noGrp="1"/>
          </p:cNvSpPr>
          <p:nvPr>
            <p:ph type="title"/>
          </p:nvPr>
        </p:nvSpPr>
        <p:spPr>
          <a:xfrm>
            <a:off x="144000" y="144000"/>
            <a:ext cx="3312000" cy="648072"/>
          </a:xfrm>
        </p:spPr>
        <p:txBody>
          <a:bodyPr/>
          <a:lstStyle/>
          <a:p>
            <a:r>
              <a:rPr lang="cs-CZ" dirty="0"/>
              <a:t>LTIRF – CTD bond</a:t>
            </a:r>
            <a:endParaRPr lang="en-GB" dirty="0">
              <a:solidFill>
                <a:srgbClr val="000000"/>
              </a:solidFill>
            </a:endParaRPr>
          </a:p>
        </p:txBody>
      </p:sp>
      <p:sp>
        <p:nvSpPr>
          <p:cNvPr id="29" name="TextovéPole 28"/>
          <p:cNvSpPr txBox="1"/>
          <p:nvPr/>
        </p:nvSpPr>
        <p:spPr>
          <a:xfrm>
            <a:off x="864000" y="954000"/>
            <a:ext cx="5148160" cy="430887"/>
          </a:xfrm>
          <a:prstGeom prst="rect">
            <a:avLst/>
          </a:prstGeom>
          <a:noFill/>
          <a:ln>
            <a:noFill/>
          </a:ln>
        </p:spPr>
        <p:txBody>
          <a:bodyPr wrap="square" rtlCol="0">
            <a:spAutoFit/>
          </a:bodyPr>
          <a:lstStyle/>
          <a:p>
            <a:pPr marL="324000" indent="-324000">
              <a:buClr>
                <a:srgbClr val="7030A0"/>
              </a:buClr>
              <a:buFont typeface="Wingdings" panose="05000000000000000000" pitchFamily="2" charset="2"/>
              <a:buChar char="Ø"/>
            </a:pPr>
            <a:r>
              <a:rPr lang="en-GB" sz="2200" dirty="0">
                <a:latin typeface="Cambria Math" panose="02040503050406030204" pitchFamily="18" charset="0"/>
                <a:ea typeface="Cambria Math" panose="02040503050406030204" pitchFamily="18" charset="0"/>
              </a:rPr>
              <a:t>Cheapest</a:t>
            </a:r>
            <a:r>
              <a:rPr lang="cs-CZ" sz="2200" dirty="0">
                <a:latin typeface="Cambria Math" panose="02040503050406030204" pitchFamily="18" charset="0"/>
                <a:ea typeface="Cambria Math" panose="02040503050406030204" pitchFamily="18" charset="0"/>
              </a:rPr>
              <a:t>-</a:t>
            </a:r>
            <a:r>
              <a:rPr lang="en-GB" sz="2200" dirty="0">
                <a:latin typeface="Cambria Math" panose="02040503050406030204" pitchFamily="18" charset="0"/>
                <a:ea typeface="Cambria Math" panose="02040503050406030204" pitchFamily="18" charset="0"/>
              </a:rPr>
              <a:t>to</a:t>
            </a:r>
            <a:r>
              <a:rPr lang="cs-CZ" sz="2200" dirty="0">
                <a:latin typeface="Cambria Math" panose="02040503050406030204" pitchFamily="18" charset="0"/>
                <a:ea typeface="Cambria Math" panose="02040503050406030204" pitchFamily="18" charset="0"/>
              </a:rPr>
              <a:t>-</a:t>
            </a:r>
            <a:r>
              <a:rPr lang="en-GB" sz="2200" dirty="0">
                <a:latin typeface="Cambria Math" panose="02040503050406030204" pitchFamily="18" charset="0"/>
                <a:ea typeface="Cambria Math" panose="02040503050406030204" pitchFamily="18" charset="0"/>
              </a:rPr>
              <a:t>deliver</a:t>
            </a:r>
            <a:r>
              <a:rPr lang="cs-CZ" sz="2200" dirty="0">
                <a:latin typeface="Cambria Math" panose="02040503050406030204" pitchFamily="18" charset="0"/>
                <a:ea typeface="Cambria Math" panose="02040503050406030204" pitchFamily="18" charset="0"/>
              </a:rPr>
              <a:t> bond</a:t>
            </a:r>
            <a:r>
              <a:rPr lang="en-GB" sz="2200" dirty="0">
                <a:latin typeface="Cambria Math" panose="02040503050406030204" pitchFamily="18" charset="0"/>
                <a:ea typeface="Cambria Math" panose="02040503050406030204" pitchFamily="18" charset="0"/>
              </a:rPr>
              <a:t> (CTD</a:t>
            </a:r>
            <a:r>
              <a:rPr lang="cs-CZ" sz="2200" dirty="0">
                <a:latin typeface="Cambria Math" panose="02040503050406030204" pitchFamily="18" charset="0"/>
                <a:ea typeface="Cambria Math" panose="02040503050406030204" pitchFamily="18" charset="0"/>
              </a:rPr>
              <a:t> bond</a:t>
            </a:r>
            <a:r>
              <a:rPr lang="en-GB" sz="2200" dirty="0">
                <a:latin typeface="Cambria Math" panose="02040503050406030204" pitchFamily="18" charset="0"/>
                <a:ea typeface="Cambria Math" panose="02040503050406030204" pitchFamily="18" charset="0"/>
              </a:rPr>
              <a:t>)</a:t>
            </a:r>
          </a:p>
        </p:txBody>
      </p:sp>
      <p:sp>
        <p:nvSpPr>
          <p:cNvPr id="31" name="TextovéPole 30"/>
          <p:cNvSpPr txBox="1"/>
          <p:nvPr/>
        </p:nvSpPr>
        <p:spPr>
          <a:xfrm>
            <a:off x="1188000" y="1261672"/>
            <a:ext cx="7697616" cy="646331"/>
          </a:xfrm>
          <a:prstGeom prst="rect">
            <a:avLst/>
          </a:prstGeom>
          <a:noFill/>
          <a:ln>
            <a:noFill/>
          </a:ln>
        </p:spPr>
        <p:txBody>
          <a:bodyPr wrap="square" rtlCol="0">
            <a:spAutoFit/>
          </a:bodyPr>
          <a:lstStyle/>
          <a:p>
            <a:pPr marL="324000" indent="-324000">
              <a:buClr>
                <a:srgbClr val="7030A0"/>
              </a:buClr>
              <a:buSzPct val="80000"/>
              <a:buFont typeface="Wingdings" panose="05000000000000000000" pitchFamily="2" charset="2"/>
              <a:buChar char="q"/>
            </a:pPr>
            <a:r>
              <a:rPr lang="en-GB" dirty="0">
                <a:latin typeface="Cambria Math" panose="02040503050406030204" pitchFamily="18" charset="0"/>
                <a:ea typeface="Cambria Math" panose="02040503050406030204" pitchFamily="18" charset="0"/>
              </a:rPr>
              <a:t>The short may choose any bond for delivery from a given list compiled by the exchange</a:t>
            </a:r>
          </a:p>
        </p:txBody>
      </p:sp>
      <p:sp>
        <p:nvSpPr>
          <p:cNvPr id="81" name="TextovéPole 80"/>
          <p:cNvSpPr txBox="1"/>
          <p:nvPr/>
        </p:nvSpPr>
        <p:spPr>
          <a:xfrm>
            <a:off x="1187624" y="1807982"/>
            <a:ext cx="7848872" cy="646331"/>
          </a:xfrm>
          <a:prstGeom prst="rect">
            <a:avLst/>
          </a:prstGeom>
          <a:noFill/>
          <a:ln>
            <a:noFill/>
          </a:ln>
        </p:spPr>
        <p:txBody>
          <a:bodyPr wrap="square" rtlCol="0">
            <a:spAutoFit/>
          </a:bodyPr>
          <a:lstStyle/>
          <a:p>
            <a:pPr marL="324000" indent="-324000">
              <a:buClr>
                <a:srgbClr val="7030A0"/>
              </a:buClr>
              <a:buSzPct val="80000"/>
              <a:buFont typeface="Wingdings" panose="05000000000000000000" pitchFamily="2" charset="2"/>
              <a:buChar char="q"/>
            </a:pPr>
            <a:r>
              <a:rPr lang="en-GB" dirty="0">
                <a:latin typeface="Cambria Math" panose="02040503050406030204" pitchFamily="18" charset="0"/>
                <a:ea typeface="Cambria Math" panose="02040503050406030204" pitchFamily="18" charset="0"/>
              </a:rPr>
              <a:t>The cheapest-to-deliver bond gives the largest rate of return from the cost-of-carry transaction, called implied repo rate</a:t>
            </a:r>
          </a:p>
        </p:txBody>
      </p:sp>
      <p:sp>
        <p:nvSpPr>
          <p:cNvPr id="62" name="TextovéPole 61"/>
          <p:cNvSpPr txBox="1"/>
          <p:nvPr/>
        </p:nvSpPr>
        <p:spPr>
          <a:xfrm>
            <a:off x="864000" y="3780000"/>
            <a:ext cx="3678383" cy="430887"/>
          </a:xfrm>
          <a:prstGeom prst="rect">
            <a:avLst/>
          </a:prstGeom>
          <a:noFill/>
          <a:ln>
            <a:noFill/>
          </a:ln>
        </p:spPr>
        <p:txBody>
          <a:bodyPr wrap="square" rtlCol="0">
            <a:spAutoFit/>
          </a:bodyPr>
          <a:lstStyle/>
          <a:p>
            <a:pPr marL="324000" indent="-324000">
              <a:buClr>
                <a:srgbClr val="7030A0"/>
              </a:buClr>
              <a:buFont typeface="Wingdings" panose="05000000000000000000" pitchFamily="2" charset="2"/>
              <a:buChar char="Ø"/>
            </a:pPr>
            <a:r>
              <a:rPr lang="en-GB" sz="2200" dirty="0">
                <a:latin typeface="Cambria Math" panose="02040503050406030204" pitchFamily="18" charset="0"/>
                <a:ea typeface="Cambria Math" panose="02040503050406030204" pitchFamily="18" charset="0"/>
              </a:rPr>
              <a:t>Implied repo rate formula</a:t>
            </a:r>
          </a:p>
        </p:txBody>
      </p:sp>
      <p:sp>
        <p:nvSpPr>
          <p:cNvPr id="64" name="TextovéPole 35"/>
          <p:cNvSpPr txBox="1"/>
          <p:nvPr/>
        </p:nvSpPr>
        <p:spPr>
          <a:xfrm>
            <a:off x="1116000" y="2412000"/>
            <a:ext cx="2963994" cy="261610"/>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7030A0"/>
              </a:buClr>
            </a:pPr>
            <a:r>
              <a:rPr lang="en-GB" sz="1100" b="1" spc="100" dirty="0">
                <a:latin typeface="Cambria Math" panose="02040503050406030204" pitchFamily="18" charset="0"/>
                <a:ea typeface="Cambria Math" panose="02040503050406030204" pitchFamily="18" charset="0"/>
              </a:rPr>
              <a:t>Repo transaction (collateralized loan)</a:t>
            </a:r>
          </a:p>
        </p:txBody>
      </p:sp>
      <p:sp>
        <p:nvSpPr>
          <p:cNvPr id="65" name="TextovéPole 35"/>
          <p:cNvSpPr txBox="1"/>
          <p:nvPr/>
        </p:nvSpPr>
        <p:spPr>
          <a:xfrm>
            <a:off x="4860000" y="2412000"/>
            <a:ext cx="1971496" cy="261610"/>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buClr>
                <a:srgbClr val="7030A0"/>
              </a:buClr>
            </a:pPr>
            <a:r>
              <a:rPr lang="en-GB" sz="1100" b="1" spc="100" dirty="0">
                <a:latin typeface="Cambria Math" panose="02040503050406030204" pitchFamily="18" charset="0"/>
                <a:ea typeface="Cambria Math" panose="02040503050406030204" pitchFamily="18" charset="0"/>
              </a:rPr>
              <a:t>Cost-of-carry transaction</a:t>
            </a:r>
          </a:p>
        </p:txBody>
      </p:sp>
      <p:grpSp>
        <p:nvGrpSpPr>
          <p:cNvPr id="67" name="Skupina 66"/>
          <p:cNvGrpSpPr/>
          <p:nvPr/>
        </p:nvGrpSpPr>
        <p:grpSpPr>
          <a:xfrm>
            <a:off x="1312742" y="2653924"/>
            <a:ext cx="2388074" cy="1094844"/>
            <a:chOff x="2393789" y="2222125"/>
            <a:chExt cx="2388074" cy="1094844"/>
          </a:xfrm>
        </p:grpSpPr>
        <p:grpSp>
          <p:nvGrpSpPr>
            <p:cNvPr id="78" name="Skupina 77"/>
            <p:cNvGrpSpPr/>
            <p:nvPr/>
          </p:nvGrpSpPr>
          <p:grpSpPr>
            <a:xfrm>
              <a:off x="2393789" y="2594620"/>
              <a:ext cx="864000" cy="360000"/>
              <a:chOff x="1682694" y="2378596"/>
              <a:chExt cx="864000" cy="360000"/>
            </a:xfrm>
          </p:grpSpPr>
          <p:sp>
            <p:nvSpPr>
              <p:cNvPr id="100" name="Obdélník 99"/>
              <p:cNvSpPr/>
              <p:nvPr/>
            </p:nvSpPr>
            <p:spPr>
              <a:xfrm>
                <a:off x="1682694" y="2378596"/>
                <a:ext cx="864000" cy="360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05" name="TextovéPole 104"/>
              <p:cNvSpPr txBox="1"/>
              <p:nvPr/>
            </p:nvSpPr>
            <p:spPr>
              <a:xfrm>
                <a:off x="1693578" y="2442769"/>
                <a:ext cx="838940" cy="246221"/>
              </a:xfrm>
              <a:prstGeom prst="rect">
                <a:avLst/>
              </a:prstGeom>
              <a:noFill/>
            </p:spPr>
            <p:txBody>
              <a:bodyPr wrap="square" rtlCol="0">
                <a:spAutoFit/>
              </a:bodyPr>
              <a:lstStyle/>
              <a:p>
                <a:pPr algn="ctr"/>
                <a:r>
                  <a:rPr lang="en-GB" sz="1000" b="1" dirty="0">
                    <a:solidFill>
                      <a:schemeClr val="bg1"/>
                    </a:solidFill>
                    <a:latin typeface="Cambria Math"/>
                    <a:ea typeface="Cambria Math" panose="02040503050406030204" pitchFamily="18" charset="0"/>
                  </a:rPr>
                  <a:t>Repo  buyer</a:t>
                </a:r>
              </a:p>
            </p:txBody>
          </p:sp>
        </p:grpSp>
        <p:grpSp>
          <p:nvGrpSpPr>
            <p:cNvPr id="79" name="Skupina 78"/>
            <p:cNvGrpSpPr/>
            <p:nvPr/>
          </p:nvGrpSpPr>
          <p:grpSpPr>
            <a:xfrm>
              <a:off x="3891782" y="2594620"/>
              <a:ext cx="890081" cy="360000"/>
              <a:chOff x="4116791" y="2378596"/>
              <a:chExt cx="890081" cy="360000"/>
            </a:xfrm>
          </p:grpSpPr>
          <p:sp>
            <p:nvSpPr>
              <p:cNvPr id="98" name="Obdélník 97"/>
              <p:cNvSpPr/>
              <p:nvPr/>
            </p:nvSpPr>
            <p:spPr>
              <a:xfrm>
                <a:off x="4130967" y="2378596"/>
                <a:ext cx="864000" cy="360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99" name="TextovéPole 98"/>
              <p:cNvSpPr txBox="1"/>
              <p:nvPr/>
            </p:nvSpPr>
            <p:spPr>
              <a:xfrm>
                <a:off x="4116791" y="2442769"/>
                <a:ext cx="890081" cy="246221"/>
              </a:xfrm>
              <a:prstGeom prst="rect">
                <a:avLst/>
              </a:prstGeom>
              <a:noFill/>
            </p:spPr>
            <p:txBody>
              <a:bodyPr wrap="square" rtlCol="0">
                <a:spAutoFit/>
              </a:bodyPr>
              <a:lstStyle/>
              <a:p>
                <a:pPr algn="ctr"/>
                <a:r>
                  <a:rPr lang="en-GB" sz="1000" b="1" dirty="0">
                    <a:solidFill>
                      <a:schemeClr val="bg1"/>
                    </a:solidFill>
                    <a:latin typeface="Cambria Math"/>
                    <a:ea typeface="Cambria Math" panose="02040503050406030204" pitchFamily="18" charset="0"/>
                  </a:rPr>
                  <a:t>Repo market</a:t>
                </a:r>
              </a:p>
            </p:txBody>
          </p:sp>
        </p:grpSp>
        <p:sp>
          <p:nvSpPr>
            <p:cNvPr id="80" name="Volný tvar 79"/>
            <p:cNvSpPr/>
            <p:nvPr/>
          </p:nvSpPr>
          <p:spPr>
            <a:xfrm>
              <a:off x="2502818" y="2262236"/>
              <a:ext cx="2160000" cy="324000"/>
            </a:xfrm>
            <a:custGeom>
              <a:avLst/>
              <a:gdLst>
                <a:gd name="connsiteX0" fmla="*/ 0 w 2162175"/>
                <a:gd name="connsiteY0" fmla="*/ 733425 h 742950"/>
                <a:gd name="connsiteX1" fmla="*/ 0 w 2162175"/>
                <a:gd name="connsiteY1" fmla="*/ 0 h 742950"/>
                <a:gd name="connsiteX2" fmla="*/ 2162175 w 2162175"/>
                <a:gd name="connsiteY2" fmla="*/ 0 h 742950"/>
                <a:gd name="connsiteX3" fmla="*/ 2162175 w 2162175"/>
                <a:gd name="connsiteY3" fmla="*/ 742950 h 742950"/>
              </a:gdLst>
              <a:ahLst/>
              <a:cxnLst>
                <a:cxn ang="0">
                  <a:pos x="connsiteX0" y="connsiteY0"/>
                </a:cxn>
                <a:cxn ang="0">
                  <a:pos x="connsiteX1" y="connsiteY1"/>
                </a:cxn>
                <a:cxn ang="0">
                  <a:pos x="connsiteX2" y="connsiteY2"/>
                </a:cxn>
                <a:cxn ang="0">
                  <a:pos x="connsiteX3" y="connsiteY3"/>
                </a:cxn>
              </a:cxnLst>
              <a:rect l="l" t="t" r="r" b="b"/>
              <a:pathLst>
                <a:path w="2162175" h="742950">
                  <a:moveTo>
                    <a:pt x="0" y="733425"/>
                  </a:moveTo>
                  <a:lnTo>
                    <a:pt x="0" y="0"/>
                  </a:lnTo>
                  <a:lnTo>
                    <a:pt x="2162175" y="0"/>
                  </a:lnTo>
                  <a:lnTo>
                    <a:pt x="2162175" y="742950"/>
                  </a:lnTo>
                </a:path>
              </a:pathLst>
            </a:custGeom>
            <a:noFill/>
            <a:ln w="25400">
              <a:solidFill>
                <a:schemeClr val="accent1"/>
              </a:solidFill>
              <a:headEnd type="triangle"/>
              <a:tailEnd type="non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82" name="Volný tvar 81"/>
            <p:cNvSpPr/>
            <p:nvPr/>
          </p:nvSpPr>
          <p:spPr>
            <a:xfrm>
              <a:off x="3045498" y="2430497"/>
              <a:ext cx="1080000" cy="144000"/>
            </a:xfrm>
            <a:custGeom>
              <a:avLst/>
              <a:gdLst>
                <a:gd name="connsiteX0" fmla="*/ 0 w 2162175"/>
                <a:gd name="connsiteY0" fmla="*/ 733425 h 742950"/>
                <a:gd name="connsiteX1" fmla="*/ 0 w 2162175"/>
                <a:gd name="connsiteY1" fmla="*/ 0 h 742950"/>
                <a:gd name="connsiteX2" fmla="*/ 2162175 w 2162175"/>
                <a:gd name="connsiteY2" fmla="*/ 0 h 742950"/>
                <a:gd name="connsiteX3" fmla="*/ 2162175 w 2162175"/>
                <a:gd name="connsiteY3" fmla="*/ 742950 h 742950"/>
              </a:gdLst>
              <a:ahLst/>
              <a:cxnLst>
                <a:cxn ang="0">
                  <a:pos x="connsiteX0" y="connsiteY0"/>
                </a:cxn>
                <a:cxn ang="0">
                  <a:pos x="connsiteX1" y="connsiteY1"/>
                </a:cxn>
                <a:cxn ang="0">
                  <a:pos x="connsiteX2" y="connsiteY2"/>
                </a:cxn>
                <a:cxn ang="0">
                  <a:pos x="connsiteX3" y="connsiteY3"/>
                </a:cxn>
              </a:cxnLst>
              <a:rect l="l" t="t" r="r" b="b"/>
              <a:pathLst>
                <a:path w="2162175" h="742950">
                  <a:moveTo>
                    <a:pt x="0" y="733425"/>
                  </a:moveTo>
                  <a:lnTo>
                    <a:pt x="0" y="0"/>
                  </a:lnTo>
                  <a:lnTo>
                    <a:pt x="2162175" y="0"/>
                  </a:lnTo>
                  <a:lnTo>
                    <a:pt x="2162175" y="742950"/>
                  </a:lnTo>
                </a:path>
              </a:pathLst>
            </a:custGeom>
            <a:noFill/>
            <a:ln w="25400">
              <a:solidFill>
                <a:schemeClr val="accent1"/>
              </a:solidFill>
              <a:headEnd type="none" w="lg"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85" name="Volný tvar 84"/>
            <p:cNvSpPr/>
            <p:nvPr/>
          </p:nvSpPr>
          <p:spPr>
            <a:xfrm>
              <a:off x="2566406" y="2898569"/>
              <a:ext cx="2160000" cy="324000"/>
            </a:xfrm>
            <a:custGeom>
              <a:avLst/>
              <a:gdLst>
                <a:gd name="connsiteX0" fmla="*/ 0 w 2162175"/>
                <a:gd name="connsiteY0" fmla="*/ 733425 h 742950"/>
                <a:gd name="connsiteX1" fmla="*/ 0 w 2162175"/>
                <a:gd name="connsiteY1" fmla="*/ 0 h 742950"/>
                <a:gd name="connsiteX2" fmla="*/ 2162175 w 2162175"/>
                <a:gd name="connsiteY2" fmla="*/ 0 h 742950"/>
                <a:gd name="connsiteX3" fmla="*/ 2162175 w 2162175"/>
                <a:gd name="connsiteY3" fmla="*/ 742950 h 742950"/>
              </a:gdLst>
              <a:ahLst/>
              <a:cxnLst>
                <a:cxn ang="0">
                  <a:pos x="connsiteX0" y="connsiteY0"/>
                </a:cxn>
                <a:cxn ang="0">
                  <a:pos x="connsiteX1" y="connsiteY1"/>
                </a:cxn>
                <a:cxn ang="0">
                  <a:pos x="connsiteX2" y="connsiteY2"/>
                </a:cxn>
                <a:cxn ang="0">
                  <a:pos x="connsiteX3" y="connsiteY3"/>
                </a:cxn>
              </a:cxnLst>
              <a:rect l="l" t="t" r="r" b="b"/>
              <a:pathLst>
                <a:path w="2162175" h="742950">
                  <a:moveTo>
                    <a:pt x="0" y="733425"/>
                  </a:moveTo>
                  <a:lnTo>
                    <a:pt x="0" y="0"/>
                  </a:lnTo>
                  <a:lnTo>
                    <a:pt x="2162175" y="0"/>
                  </a:lnTo>
                  <a:lnTo>
                    <a:pt x="2162175" y="742950"/>
                  </a:lnTo>
                </a:path>
              </a:pathLst>
            </a:custGeom>
            <a:noFill/>
            <a:ln w="25400">
              <a:solidFill>
                <a:schemeClr val="accent1"/>
              </a:solidFill>
              <a:headEnd type="triangle"/>
              <a:tailEnd type="none" w="lg" len="med"/>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86" name="Volný tvar 85"/>
            <p:cNvSpPr/>
            <p:nvPr/>
          </p:nvSpPr>
          <p:spPr>
            <a:xfrm>
              <a:off x="2984030" y="2899113"/>
              <a:ext cx="1080000" cy="144000"/>
            </a:xfrm>
            <a:custGeom>
              <a:avLst/>
              <a:gdLst>
                <a:gd name="connsiteX0" fmla="*/ 0 w 2162175"/>
                <a:gd name="connsiteY0" fmla="*/ 733425 h 742950"/>
                <a:gd name="connsiteX1" fmla="*/ 0 w 2162175"/>
                <a:gd name="connsiteY1" fmla="*/ 0 h 742950"/>
                <a:gd name="connsiteX2" fmla="*/ 2162175 w 2162175"/>
                <a:gd name="connsiteY2" fmla="*/ 0 h 742950"/>
                <a:gd name="connsiteX3" fmla="*/ 2162175 w 2162175"/>
                <a:gd name="connsiteY3" fmla="*/ 742950 h 742950"/>
              </a:gdLst>
              <a:ahLst/>
              <a:cxnLst>
                <a:cxn ang="0">
                  <a:pos x="connsiteX0" y="connsiteY0"/>
                </a:cxn>
                <a:cxn ang="0">
                  <a:pos x="connsiteX1" y="connsiteY1"/>
                </a:cxn>
                <a:cxn ang="0">
                  <a:pos x="connsiteX2" y="connsiteY2"/>
                </a:cxn>
                <a:cxn ang="0">
                  <a:pos x="connsiteX3" y="connsiteY3"/>
                </a:cxn>
              </a:cxnLst>
              <a:rect l="l" t="t" r="r" b="b"/>
              <a:pathLst>
                <a:path w="2162175" h="742950">
                  <a:moveTo>
                    <a:pt x="0" y="733425"/>
                  </a:moveTo>
                  <a:lnTo>
                    <a:pt x="0" y="0"/>
                  </a:lnTo>
                  <a:lnTo>
                    <a:pt x="2162175" y="0"/>
                  </a:lnTo>
                  <a:lnTo>
                    <a:pt x="2162175" y="742950"/>
                  </a:lnTo>
                </a:path>
              </a:pathLst>
            </a:custGeom>
            <a:noFill/>
            <a:ln w="25400">
              <a:solidFill>
                <a:schemeClr val="accent1"/>
              </a:solidFill>
              <a:headEnd type="none" w="lg" len="med"/>
              <a:tailEnd type="triangle" w="med" len="med"/>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87" name="TextovéPole 86"/>
            <p:cNvSpPr txBox="1"/>
            <p:nvPr/>
          </p:nvSpPr>
          <p:spPr>
            <a:xfrm>
              <a:off x="2443406" y="2222125"/>
              <a:ext cx="949015" cy="215444"/>
            </a:xfrm>
            <a:prstGeom prst="rect">
              <a:avLst/>
            </a:prstGeom>
            <a:noFill/>
          </p:spPr>
          <p:txBody>
            <a:bodyPr wrap="square" rtlCol="0">
              <a:spAutoFit/>
            </a:bodyPr>
            <a:lstStyle/>
            <a:p>
              <a:r>
                <a:rPr lang="en-GB" sz="800" b="1" dirty="0">
                  <a:latin typeface="Cambria Math"/>
                  <a:ea typeface="Cambria Math" panose="02040503050406030204" pitchFamily="18" charset="0"/>
                </a:rPr>
                <a:t>Bond collateral</a:t>
              </a:r>
            </a:p>
          </p:txBody>
        </p:sp>
        <p:sp>
          <p:nvSpPr>
            <p:cNvPr id="90" name="TextovéPole 89"/>
            <p:cNvSpPr txBox="1"/>
            <p:nvPr/>
          </p:nvSpPr>
          <p:spPr>
            <a:xfrm>
              <a:off x="3646278" y="2396271"/>
              <a:ext cx="489548" cy="215444"/>
            </a:xfrm>
            <a:prstGeom prst="rect">
              <a:avLst/>
            </a:prstGeom>
            <a:noFill/>
          </p:spPr>
          <p:txBody>
            <a:bodyPr wrap="square" rtlCol="0">
              <a:spAutoFit/>
            </a:bodyPr>
            <a:lstStyle/>
            <a:p>
              <a:pPr algn="r"/>
              <a:r>
                <a:rPr lang="cs-CZ" sz="800" b="1" dirty="0">
                  <a:latin typeface="Cambria Math"/>
                  <a:ea typeface="Cambria Math" panose="02040503050406030204" pitchFamily="18" charset="0"/>
                </a:rPr>
                <a:t>Cash </a:t>
              </a:r>
              <a:endParaRPr lang="en-GB" sz="800" b="1" dirty="0">
                <a:latin typeface="Cambria Math"/>
                <a:ea typeface="Cambria Math" panose="02040503050406030204" pitchFamily="18" charset="0"/>
              </a:endParaRPr>
            </a:p>
          </p:txBody>
        </p:sp>
        <p:sp>
          <p:nvSpPr>
            <p:cNvPr id="96" name="TextovéPole 95"/>
            <p:cNvSpPr txBox="1"/>
            <p:nvPr/>
          </p:nvSpPr>
          <p:spPr>
            <a:xfrm>
              <a:off x="4230558" y="3101525"/>
              <a:ext cx="467394" cy="215444"/>
            </a:xfrm>
            <a:prstGeom prst="rect">
              <a:avLst/>
            </a:prstGeom>
            <a:noFill/>
          </p:spPr>
          <p:txBody>
            <a:bodyPr wrap="square" rtlCol="0">
              <a:spAutoFit/>
            </a:bodyPr>
            <a:lstStyle/>
            <a:p>
              <a:pPr algn="r"/>
              <a:r>
                <a:rPr lang="en-GB" sz="800" b="1" dirty="0">
                  <a:latin typeface="Cambria Math"/>
                  <a:ea typeface="Cambria Math" panose="02040503050406030204" pitchFamily="18" charset="0"/>
                </a:rPr>
                <a:t>Bond</a:t>
              </a:r>
            </a:p>
          </p:txBody>
        </p:sp>
      </p:grpSp>
      <p:grpSp>
        <p:nvGrpSpPr>
          <p:cNvPr id="7" name="Skupina 6"/>
          <p:cNvGrpSpPr/>
          <p:nvPr/>
        </p:nvGrpSpPr>
        <p:grpSpPr>
          <a:xfrm>
            <a:off x="4089086" y="2651088"/>
            <a:ext cx="4659378" cy="1137952"/>
            <a:chOff x="4067944" y="2644000"/>
            <a:chExt cx="4659378" cy="1137952"/>
          </a:xfrm>
        </p:grpSpPr>
        <p:sp>
          <p:nvSpPr>
            <p:cNvPr id="91" name="Volný tvar 90"/>
            <p:cNvSpPr/>
            <p:nvPr/>
          </p:nvSpPr>
          <p:spPr>
            <a:xfrm>
              <a:off x="6016992" y="2819854"/>
              <a:ext cx="1872208" cy="216000"/>
            </a:xfrm>
            <a:custGeom>
              <a:avLst/>
              <a:gdLst>
                <a:gd name="connsiteX0" fmla="*/ 0 w 2162175"/>
                <a:gd name="connsiteY0" fmla="*/ 733425 h 742950"/>
                <a:gd name="connsiteX1" fmla="*/ 0 w 2162175"/>
                <a:gd name="connsiteY1" fmla="*/ 0 h 742950"/>
                <a:gd name="connsiteX2" fmla="*/ 2162175 w 2162175"/>
                <a:gd name="connsiteY2" fmla="*/ 0 h 742950"/>
                <a:gd name="connsiteX3" fmla="*/ 2162175 w 2162175"/>
                <a:gd name="connsiteY3" fmla="*/ 742950 h 742950"/>
              </a:gdLst>
              <a:ahLst/>
              <a:cxnLst>
                <a:cxn ang="0">
                  <a:pos x="connsiteX0" y="connsiteY0"/>
                </a:cxn>
                <a:cxn ang="0">
                  <a:pos x="connsiteX1" y="connsiteY1"/>
                </a:cxn>
                <a:cxn ang="0">
                  <a:pos x="connsiteX2" y="connsiteY2"/>
                </a:cxn>
                <a:cxn ang="0">
                  <a:pos x="connsiteX3" y="connsiteY3"/>
                </a:cxn>
              </a:cxnLst>
              <a:rect l="l" t="t" r="r" b="b"/>
              <a:pathLst>
                <a:path w="2162175" h="742950">
                  <a:moveTo>
                    <a:pt x="0" y="733425"/>
                  </a:moveTo>
                  <a:lnTo>
                    <a:pt x="0" y="0"/>
                  </a:lnTo>
                  <a:lnTo>
                    <a:pt x="2162175" y="0"/>
                  </a:lnTo>
                  <a:lnTo>
                    <a:pt x="2162175" y="742950"/>
                  </a:lnTo>
                </a:path>
              </a:pathLst>
            </a:custGeom>
            <a:noFill/>
            <a:ln w="25400">
              <a:solidFill>
                <a:schemeClr val="accent1"/>
              </a:solidFill>
              <a:prstDash val="sysDash"/>
              <a:headEnd type="triangle"/>
              <a:tailEnd type="non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grpSp>
          <p:nvGrpSpPr>
            <p:cNvPr id="107" name="Skupina 106"/>
            <p:cNvGrpSpPr/>
            <p:nvPr/>
          </p:nvGrpSpPr>
          <p:grpSpPr>
            <a:xfrm>
              <a:off x="5380616" y="3018203"/>
              <a:ext cx="864000" cy="360000"/>
              <a:chOff x="1682694" y="2378596"/>
              <a:chExt cx="864000" cy="360000"/>
            </a:xfrm>
          </p:grpSpPr>
          <p:sp>
            <p:nvSpPr>
              <p:cNvPr id="119" name="Obdélník 118"/>
              <p:cNvSpPr/>
              <p:nvPr/>
            </p:nvSpPr>
            <p:spPr>
              <a:xfrm>
                <a:off x="1682694" y="2378596"/>
                <a:ext cx="864000" cy="360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20" name="TextovéPole 119"/>
              <p:cNvSpPr txBox="1"/>
              <p:nvPr/>
            </p:nvSpPr>
            <p:spPr>
              <a:xfrm>
                <a:off x="1707754" y="2442769"/>
                <a:ext cx="815966" cy="246221"/>
              </a:xfrm>
              <a:prstGeom prst="rect">
                <a:avLst/>
              </a:prstGeom>
              <a:noFill/>
            </p:spPr>
            <p:txBody>
              <a:bodyPr wrap="square" rtlCol="0">
                <a:spAutoFit/>
              </a:bodyPr>
              <a:lstStyle/>
              <a:p>
                <a:pPr algn="ctr"/>
                <a:r>
                  <a:rPr lang="en-GB" sz="1000" b="1" dirty="0">
                    <a:solidFill>
                      <a:schemeClr val="bg1"/>
                    </a:solidFill>
                    <a:latin typeface="Cambria Math"/>
                    <a:ea typeface="Cambria Math" panose="02040503050406030204" pitchFamily="18" charset="0"/>
                  </a:rPr>
                  <a:t>The short</a:t>
                </a:r>
              </a:p>
            </p:txBody>
          </p:sp>
        </p:grpSp>
        <p:grpSp>
          <p:nvGrpSpPr>
            <p:cNvPr id="9" name="Skupina 8"/>
            <p:cNvGrpSpPr/>
            <p:nvPr/>
          </p:nvGrpSpPr>
          <p:grpSpPr>
            <a:xfrm>
              <a:off x="6459729" y="3018203"/>
              <a:ext cx="1079903" cy="360000"/>
              <a:chOff x="6537481" y="3138699"/>
              <a:chExt cx="1079903" cy="360000"/>
            </a:xfrm>
          </p:grpSpPr>
          <p:sp>
            <p:nvSpPr>
              <p:cNvPr id="117" name="Obdélník 116"/>
              <p:cNvSpPr/>
              <p:nvPr/>
            </p:nvSpPr>
            <p:spPr>
              <a:xfrm>
                <a:off x="6660233" y="3138699"/>
                <a:ext cx="864000" cy="360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18" name="TextovéPole 117"/>
              <p:cNvSpPr txBox="1"/>
              <p:nvPr/>
            </p:nvSpPr>
            <p:spPr>
              <a:xfrm>
                <a:off x="6537481" y="3202872"/>
                <a:ext cx="1079903" cy="246221"/>
              </a:xfrm>
              <a:prstGeom prst="rect">
                <a:avLst/>
              </a:prstGeom>
              <a:noFill/>
            </p:spPr>
            <p:txBody>
              <a:bodyPr wrap="square" rtlCol="0">
                <a:spAutoFit/>
              </a:bodyPr>
              <a:lstStyle/>
              <a:p>
                <a:pPr algn="ctr"/>
                <a:r>
                  <a:rPr lang="cs-CZ" sz="1000" b="1" dirty="0">
                    <a:solidFill>
                      <a:schemeClr val="bg1"/>
                    </a:solidFill>
                    <a:latin typeface="Cambria Math"/>
                    <a:ea typeface="Cambria Math" panose="02040503050406030204" pitchFamily="18" charset="0"/>
                  </a:rPr>
                  <a:t>Bond</a:t>
                </a:r>
                <a:r>
                  <a:rPr lang="en-GB" sz="1000" b="1" dirty="0">
                    <a:solidFill>
                      <a:schemeClr val="bg1"/>
                    </a:solidFill>
                    <a:latin typeface="Cambria Math"/>
                    <a:ea typeface="Cambria Math" panose="02040503050406030204" pitchFamily="18" charset="0"/>
                  </a:rPr>
                  <a:t> market</a:t>
                </a:r>
              </a:p>
            </p:txBody>
          </p:sp>
        </p:grpSp>
        <p:sp>
          <p:nvSpPr>
            <p:cNvPr id="109" name="Volný tvar 108"/>
            <p:cNvSpPr/>
            <p:nvPr/>
          </p:nvSpPr>
          <p:spPr>
            <a:xfrm>
              <a:off x="5507139" y="2691632"/>
              <a:ext cx="1872208" cy="322872"/>
            </a:xfrm>
            <a:custGeom>
              <a:avLst/>
              <a:gdLst>
                <a:gd name="connsiteX0" fmla="*/ 0 w 2162175"/>
                <a:gd name="connsiteY0" fmla="*/ 733425 h 742950"/>
                <a:gd name="connsiteX1" fmla="*/ 0 w 2162175"/>
                <a:gd name="connsiteY1" fmla="*/ 0 h 742950"/>
                <a:gd name="connsiteX2" fmla="*/ 2162175 w 2162175"/>
                <a:gd name="connsiteY2" fmla="*/ 0 h 742950"/>
                <a:gd name="connsiteX3" fmla="*/ 2162175 w 2162175"/>
                <a:gd name="connsiteY3" fmla="*/ 742950 h 742950"/>
              </a:gdLst>
              <a:ahLst/>
              <a:cxnLst>
                <a:cxn ang="0">
                  <a:pos x="connsiteX0" y="connsiteY0"/>
                </a:cxn>
                <a:cxn ang="0">
                  <a:pos x="connsiteX1" y="connsiteY1"/>
                </a:cxn>
                <a:cxn ang="0">
                  <a:pos x="connsiteX2" y="connsiteY2"/>
                </a:cxn>
                <a:cxn ang="0">
                  <a:pos x="connsiteX3" y="connsiteY3"/>
                </a:cxn>
              </a:cxnLst>
              <a:rect l="l" t="t" r="r" b="b"/>
              <a:pathLst>
                <a:path w="2162175" h="742950">
                  <a:moveTo>
                    <a:pt x="0" y="733425"/>
                  </a:moveTo>
                  <a:lnTo>
                    <a:pt x="0" y="0"/>
                  </a:lnTo>
                  <a:lnTo>
                    <a:pt x="2162175" y="0"/>
                  </a:lnTo>
                  <a:lnTo>
                    <a:pt x="2162175" y="742950"/>
                  </a:lnTo>
                </a:path>
              </a:pathLst>
            </a:custGeom>
            <a:noFill/>
            <a:ln w="25400">
              <a:solidFill>
                <a:schemeClr val="accent1"/>
              </a:solidFill>
              <a:headEnd type="triangle"/>
              <a:tailEnd type="none" w="lg"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10" name="Volný tvar 109"/>
            <p:cNvSpPr/>
            <p:nvPr/>
          </p:nvSpPr>
          <p:spPr>
            <a:xfrm>
              <a:off x="6112803" y="2862280"/>
              <a:ext cx="697568" cy="142888"/>
            </a:xfrm>
            <a:custGeom>
              <a:avLst/>
              <a:gdLst>
                <a:gd name="connsiteX0" fmla="*/ 0 w 2162175"/>
                <a:gd name="connsiteY0" fmla="*/ 733425 h 742950"/>
                <a:gd name="connsiteX1" fmla="*/ 0 w 2162175"/>
                <a:gd name="connsiteY1" fmla="*/ 0 h 742950"/>
                <a:gd name="connsiteX2" fmla="*/ 2162175 w 2162175"/>
                <a:gd name="connsiteY2" fmla="*/ 0 h 742950"/>
                <a:gd name="connsiteX3" fmla="*/ 2162175 w 2162175"/>
                <a:gd name="connsiteY3" fmla="*/ 742950 h 742950"/>
              </a:gdLst>
              <a:ahLst/>
              <a:cxnLst>
                <a:cxn ang="0">
                  <a:pos x="connsiteX0" y="connsiteY0"/>
                </a:cxn>
                <a:cxn ang="0">
                  <a:pos x="connsiteX1" y="connsiteY1"/>
                </a:cxn>
                <a:cxn ang="0">
                  <a:pos x="connsiteX2" y="connsiteY2"/>
                </a:cxn>
                <a:cxn ang="0">
                  <a:pos x="connsiteX3" y="connsiteY3"/>
                </a:cxn>
              </a:cxnLst>
              <a:rect l="l" t="t" r="r" b="b"/>
              <a:pathLst>
                <a:path w="2162175" h="742950">
                  <a:moveTo>
                    <a:pt x="0" y="733425"/>
                  </a:moveTo>
                  <a:lnTo>
                    <a:pt x="0" y="0"/>
                  </a:lnTo>
                  <a:lnTo>
                    <a:pt x="2162175" y="0"/>
                  </a:lnTo>
                  <a:lnTo>
                    <a:pt x="2162175" y="742950"/>
                  </a:lnTo>
                </a:path>
              </a:pathLst>
            </a:custGeom>
            <a:noFill/>
            <a:ln w="25400">
              <a:solidFill>
                <a:schemeClr val="accent1"/>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11" name="Volný tvar 110"/>
            <p:cNvSpPr/>
            <p:nvPr/>
          </p:nvSpPr>
          <p:spPr>
            <a:xfrm>
              <a:off x="4218083" y="3322680"/>
              <a:ext cx="1850916" cy="324000"/>
            </a:xfrm>
            <a:custGeom>
              <a:avLst/>
              <a:gdLst>
                <a:gd name="connsiteX0" fmla="*/ 0 w 2162175"/>
                <a:gd name="connsiteY0" fmla="*/ 733425 h 742950"/>
                <a:gd name="connsiteX1" fmla="*/ 0 w 2162175"/>
                <a:gd name="connsiteY1" fmla="*/ 0 h 742950"/>
                <a:gd name="connsiteX2" fmla="*/ 2162175 w 2162175"/>
                <a:gd name="connsiteY2" fmla="*/ 0 h 742950"/>
                <a:gd name="connsiteX3" fmla="*/ 2162175 w 2162175"/>
                <a:gd name="connsiteY3" fmla="*/ 742950 h 742950"/>
              </a:gdLst>
              <a:ahLst/>
              <a:cxnLst>
                <a:cxn ang="0">
                  <a:pos x="connsiteX0" y="connsiteY0"/>
                </a:cxn>
                <a:cxn ang="0">
                  <a:pos x="connsiteX1" y="connsiteY1"/>
                </a:cxn>
                <a:cxn ang="0">
                  <a:pos x="connsiteX2" y="connsiteY2"/>
                </a:cxn>
                <a:cxn ang="0">
                  <a:pos x="connsiteX3" y="connsiteY3"/>
                </a:cxn>
              </a:cxnLst>
              <a:rect l="l" t="t" r="r" b="b"/>
              <a:pathLst>
                <a:path w="2162175" h="742950">
                  <a:moveTo>
                    <a:pt x="0" y="733425"/>
                  </a:moveTo>
                  <a:lnTo>
                    <a:pt x="0" y="0"/>
                  </a:lnTo>
                  <a:lnTo>
                    <a:pt x="2162175" y="0"/>
                  </a:lnTo>
                  <a:lnTo>
                    <a:pt x="2162175" y="742950"/>
                  </a:lnTo>
                </a:path>
              </a:pathLst>
            </a:custGeom>
            <a:noFill/>
            <a:ln w="25400">
              <a:solidFill>
                <a:schemeClr val="accent1"/>
              </a:solidFill>
              <a:headEnd type="none"/>
              <a:tailEnd type="triangle" w="med" len="med"/>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12" name="Volný tvar 111"/>
            <p:cNvSpPr/>
            <p:nvPr/>
          </p:nvSpPr>
          <p:spPr>
            <a:xfrm>
              <a:off x="4896659" y="3322696"/>
              <a:ext cx="709712" cy="151362"/>
            </a:xfrm>
            <a:custGeom>
              <a:avLst/>
              <a:gdLst>
                <a:gd name="connsiteX0" fmla="*/ 0 w 2162175"/>
                <a:gd name="connsiteY0" fmla="*/ 733425 h 742950"/>
                <a:gd name="connsiteX1" fmla="*/ 0 w 2162175"/>
                <a:gd name="connsiteY1" fmla="*/ 0 h 742950"/>
                <a:gd name="connsiteX2" fmla="*/ 2162175 w 2162175"/>
                <a:gd name="connsiteY2" fmla="*/ 0 h 742950"/>
                <a:gd name="connsiteX3" fmla="*/ 2162175 w 2162175"/>
                <a:gd name="connsiteY3" fmla="*/ 742950 h 742950"/>
              </a:gdLst>
              <a:ahLst/>
              <a:cxnLst>
                <a:cxn ang="0">
                  <a:pos x="connsiteX0" y="connsiteY0"/>
                </a:cxn>
                <a:cxn ang="0">
                  <a:pos x="connsiteX1" y="connsiteY1"/>
                </a:cxn>
                <a:cxn ang="0">
                  <a:pos x="connsiteX2" y="connsiteY2"/>
                </a:cxn>
                <a:cxn ang="0">
                  <a:pos x="connsiteX3" y="connsiteY3"/>
                </a:cxn>
              </a:cxnLst>
              <a:rect l="l" t="t" r="r" b="b"/>
              <a:pathLst>
                <a:path w="2162175" h="742950">
                  <a:moveTo>
                    <a:pt x="0" y="733425"/>
                  </a:moveTo>
                  <a:lnTo>
                    <a:pt x="0" y="0"/>
                  </a:lnTo>
                  <a:lnTo>
                    <a:pt x="2162175" y="0"/>
                  </a:lnTo>
                  <a:lnTo>
                    <a:pt x="2162175" y="742950"/>
                  </a:lnTo>
                </a:path>
              </a:pathLst>
            </a:custGeom>
            <a:noFill/>
            <a:ln w="25400">
              <a:solidFill>
                <a:schemeClr val="accent1"/>
              </a:solidFill>
              <a:headEnd type="triangle" w="med" len="med"/>
              <a:tailEnd type="none" w="med" len="med"/>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13" name="TextovéPole 112"/>
            <p:cNvSpPr txBox="1"/>
            <p:nvPr/>
          </p:nvSpPr>
          <p:spPr>
            <a:xfrm>
              <a:off x="5455988" y="2645708"/>
              <a:ext cx="949015" cy="215444"/>
            </a:xfrm>
            <a:prstGeom prst="rect">
              <a:avLst/>
            </a:prstGeom>
            <a:noFill/>
          </p:spPr>
          <p:txBody>
            <a:bodyPr wrap="square" rtlCol="0">
              <a:spAutoFit/>
            </a:bodyPr>
            <a:lstStyle/>
            <a:p>
              <a:r>
                <a:rPr lang="en-GB" sz="800" b="1" dirty="0">
                  <a:latin typeface="Cambria Math"/>
                  <a:ea typeface="Cambria Math" panose="02040503050406030204" pitchFamily="18" charset="0"/>
                </a:rPr>
                <a:t>Bond purchase</a:t>
              </a:r>
            </a:p>
          </p:txBody>
        </p:sp>
        <p:sp>
          <p:nvSpPr>
            <p:cNvPr id="114" name="TextovéPole 113"/>
            <p:cNvSpPr txBox="1"/>
            <p:nvPr/>
          </p:nvSpPr>
          <p:spPr>
            <a:xfrm>
              <a:off x="5990855" y="2826942"/>
              <a:ext cx="792251" cy="215444"/>
            </a:xfrm>
            <a:prstGeom prst="rect">
              <a:avLst/>
            </a:prstGeom>
            <a:noFill/>
          </p:spPr>
          <p:txBody>
            <a:bodyPr wrap="square" rtlCol="0">
              <a:spAutoFit/>
            </a:bodyPr>
            <a:lstStyle/>
            <a:p>
              <a:pPr algn="r"/>
              <a:r>
                <a:rPr lang="en-GB" sz="800" b="1" dirty="0">
                  <a:latin typeface="Cambria Math"/>
                  <a:ea typeface="Cambria Math" panose="02040503050406030204" pitchFamily="18" charset="0"/>
                </a:rPr>
                <a:t>Cash outflow </a:t>
              </a:r>
            </a:p>
          </p:txBody>
        </p:sp>
        <p:sp>
          <p:nvSpPr>
            <p:cNvPr id="115" name="TextovéPole 114"/>
            <p:cNvSpPr txBox="1"/>
            <p:nvPr/>
          </p:nvSpPr>
          <p:spPr>
            <a:xfrm>
              <a:off x="4232068" y="3518020"/>
              <a:ext cx="935167" cy="215444"/>
            </a:xfrm>
            <a:prstGeom prst="rect">
              <a:avLst/>
            </a:prstGeom>
            <a:noFill/>
          </p:spPr>
          <p:txBody>
            <a:bodyPr wrap="square" rtlCol="0">
              <a:spAutoFit/>
            </a:bodyPr>
            <a:lstStyle/>
            <a:p>
              <a:r>
                <a:rPr lang="en-GB" sz="800" b="1" dirty="0">
                  <a:latin typeface="Cambria Math"/>
                  <a:ea typeface="Cambria Math" panose="02040503050406030204" pitchFamily="18" charset="0"/>
                </a:rPr>
                <a:t>Bond delivery</a:t>
              </a:r>
            </a:p>
          </p:txBody>
        </p:sp>
        <p:sp>
          <p:nvSpPr>
            <p:cNvPr id="116" name="TextovéPole 115"/>
            <p:cNvSpPr txBox="1"/>
            <p:nvPr/>
          </p:nvSpPr>
          <p:spPr>
            <a:xfrm>
              <a:off x="4774976" y="3352740"/>
              <a:ext cx="778320" cy="215444"/>
            </a:xfrm>
            <a:prstGeom prst="rect">
              <a:avLst/>
            </a:prstGeom>
            <a:noFill/>
          </p:spPr>
          <p:txBody>
            <a:bodyPr wrap="square" rtlCol="0">
              <a:spAutoFit/>
            </a:bodyPr>
            <a:lstStyle/>
            <a:p>
              <a:pPr algn="ctr"/>
              <a:r>
                <a:rPr lang="en-GB" sz="800" b="1" dirty="0">
                  <a:latin typeface="Cambria Math"/>
                  <a:ea typeface="Cambria Math" panose="02040503050406030204" pitchFamily="18" charset="0"/>
                </a:rPr>
                <a:t>Cash inflow</a:t>
              </a:r>
            </a:p>
          </p:txBody>
        </p:sp>
        <p:sp>
          <p:nvSpPr>
            <p:cNvPr id="122" name="Obdélník 121"/>
            <p:cNvSpPr/>
            <p:nvPr/>
          </p:nvSpPr>
          <p:spPr>
            <a:xfrm>
              <a:off x="4161216" y="3020472"/>
              <a:ext cx="864000" cy="360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23" name="TextovéPole 122"/>
            <p:cNvSpPr txBox="1"/>
            <p:nvPr/>
          </p:nvSpPr>
          <p:spPr>
            <a:xfrm>
              <a:off x="4067944" y="3084645"/>
              <a:ext cx="1006019" cy="246221"/>
            </a:xfrm>
            <a:prstGeom prst="rect">
              <a:avLst/>
            </a:prstGeom>
            <a:noFill/>
          </p:spPr>
          <p:txBody>
            <a:bodyPr wrap="square" rtlCol="0">
              <a:spAutoFit/>
            </a:bodyPr>
            <a:lstStyle/>
            <a:p>
              <a:pPr algn="ctr"/>
              <a:r>
                <a:rPr lang="en-GB" sz="1000" b="1" dirty="0">
                  <a:solidFill>
                    <a:schemeClr val="bg1"/>
                  </a:solidFill>
                  <a:latin typeface="Cambria Math"/>
                  <a:ea typeface="Cambria Math" panose="02040503050406030204" pitchFamily="18" charset="0"/>
                </a:rPr>
                <a:t>Futures market</a:t>
              </a:r>
            </a:p>
          </p:txBody>
        </p:sp>
        <p:grpSp>
          <p:nvGrpSpPr>
            <p:cNvPr id="76" name="Skupina 75"/>
            <p:cNvGrpSpPr/>
            <p:nvPr/>
          </p:nvGrpSpPr>
          <p:grpSpPr>
            <a:xfrm>
              <a:off x="7740570" y="3016800"/>
              <a:ext cx="986752" cy="360000"/>
              <a:chOff x="6601274" y="3138699"/>
              <a:chExt cx="986752" cy="360000"/>
            </a:xfrm>
          </p:grpSpPr>
          <p:sp>
            <p:nvSpPr>
              <p:cNvPr id="77" name="Obdélník 76"/>
              <p:cNvSpPr/>
              <p:nvPr/>
            </p:nvSpPr>
            <p:spPr>
              <a:xfrm>
                <a:off x="6660233" y="3138699"/>
                <a:ext cx="864000" cy="3600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83" name="TextovéPole 82"/>
              <p:cNvSpPr txBox="1"/>
              <p:nvPr/>
            </p:nvSpPr>
            <p:spPr>
              <a:xfrm>
                <a:off x="6601274" y="3202872"/>
                <a:ext cx="986752" cy="246221"/>
              </a:xfrm>
              <a:prstGeom prst="rect">
                <a:avLst/>
              </a:prstGeom>
              <a:noFill/>
            </p:spPr>
            <p:txBody>
              <a:bodyPr wrap="square" rtlCol="0">
                <a:spAutoFit/>
              </a:bodyPr>
              <a:lstStyle/>
              <a:p>
                <a:pPr algn="ctr"/>
                <a:r>
                  <a:rPr lang="cs-CZ" sz="1000" b="1" dirty="0">
                    <a:solidFill>
                      <a:schemeClr val="bg1"/>
                    </a:solidFill>
                    <a:latin typeface="Cambria Math"/>
                    <a:ea typeface="Cambria Math" panose="02040503050406030204" pitchFamily="18" charset="0"/>
                  </a:rPr>
                  <a:t>Money</a:t>
                </a:r>
                <a:r>
                  <a:rPr lang="en-GB" sz="1000" b="1" dirty="0">
                    <a:solidFill>
                      <a:schemeClr val="bg1"/>
                    </a:solidFill>
                    <a:latin typeface="Cambria Math"/>
                    <a:ea typeface="Cambria Math" panose="02040503050406030204" pitchFamily="18" charset="0"/>
                  </a:rPr>
                  <a:t> market</a:t>
                </a:r>
              </a:p>
            </p:txBody>
          </p:sp>
        </p:grpSp>
        <p:sp>
          <p:nvSpPr>
            <p:cNvPr id="92" name="TextovéPole 91"/>
            <p:cNvSpPr txBox="1"/>
            <p:nvPr/>
          </p:nvSpPr>
          <p:spPr>
            <a:xfrm>
              <a:off x="7505514" y="2644000"/>
              <a:ext cx="441518" cy="215444"/>
            </a:xfrm>
            <a:prstGeom prst="rect">
              <a:avLst/>
            </a:prstGeom>
            <a:noFill/>
          </p:spPr>
          <p:txBody>
            <a:bodyPr wrap="square" rtlCol="0">
              <a:spAutoFit/>
            </a:bodyPr>
            <a:lstStyle/>
            <a:p>
              <a:pPr algn="r"/>
              <a:r>
                <a:rPr lang="en-GB" sz="800" b="1" dirty="0">
                  <a:latin typeface="Cambria Math"/>
                  <a:ea typeface="Cambria Math" panose="02040503050406030204" pitchFamily="18" charset="0"/>
                </a:rPr>
                <a:t>Loan</a:t>
              </a:r>
            </a:p>
          </p:txBody>
        </p:sp>
        <p:sp>
          <p:nvSpPr>
            <p:cNvPr id="93" name="Volný tvar 92"/>
            <p:cNvSpPr/>
            <p:nvPr/>
          </p:nvSpPr>
          <p:spPr>
            <a:xfrm>
              <a:off x="6083068" y="3321576"/>
              <a:ext cx="1850916" cy="216000"/>
            </a:xfrm>
            <a:custGeom>
              <a:avLst/>
              <a:gdLst>
                <a:gd name="connsiteX0" fmla="*/ 0 w 2162175"/>
                <a:gd name="connsiteY0" fmla="*/ 733425 h 742950"/>
                <a:gd name="connsiteX1" fmla="*/ 0 w 2162175"/>
                <a:gd name="connsiteY1" fmla="*/ 0 h 742950"/>
                <a:gd name="connsiteX2" fmla="*/ 2162175 w 2162175"/>
                <a:gd name="connsiteY2" fmla="*/ 0 h 742950"/>
                <a:gd name="connsiteX3" fmla="*/ 2162175 w 2162175"/>
                <a:gd name="connsiteY3" fmla="*/ 742950 h 742950"/>
              </a:gdLst>
              <a:ahLst/>
              <a:cxnLst>
                <a:cxn ang="0">
                  <a:pos x="connsiteX0" y="connsiteY0"/>
                </a:cxn>
                <a:cxn ang="0">
                  <a:pos x="connsiteX1" y="connsiteY1"/>
                </a:cxn>
                <a:cxn ang="0">
                  <a:pos x="connsiteX2" y="connsiteY2"/>
                </a:cxn>
                <a:cxn ang="0">
                  <a:pos x="connsiteX3" y="connsiteY3"/>
                </a:cxn>
              </a:cxnLst>
              <a:rect l="l" t="t" r="r" b="b"/>
              <a:pathLst>
                <a:path w="2162175" h="742950">
                  <a:moveTo>
                    <a:pt x="0" y="733425"/>
                  </a:moveTo>
                  <a:lnTo>
                    <a:pt x="0" y="0"/>
                  </a:lnTo>
                  <a:lnTo>
                    <a:pt x="2162175" y="0"/>
                  </a:lnTo>
                  <a:lnTo>
                    <a:pt x="2162175" y="742950"/>
                  </a:lnTo>
                </a:path>
              </a:pathLst>
            </a:custGeom>
            <a:noFill/>
            <a:ln w="25400">
              <a:solidFill>
                <a:schemeClr val="accent1"/>
              </a:solidFill>
              <a:prstDash val="sysDash"/>
              <a:headEnd type="triangle"/>
              <a:tailEnd type="none" w="med" len="med"/>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94" name="TextovéPole 93"/>
            <p:cNvSpPr txBox="1"/>
            <p:nvPr/>
          </p:nvSpPr>
          <p:spPr>
            <a:xfrm>
              <a:off x="7000136" y="3566508"/>
              <a:ext cx="935167" cy="215444"/>
            </a:xfrm>
            <a:prstGeom prst="rect">
              <a:avLst/>
            </a:prstGeom>
            <a:noFill/>
          </p:spPr>
          <p:txBody>
            <a:bodyPr wrap="square" rtlCol="0">
              <a:spAutoFit/>
            </a:bodyPr>
            <a:lstStyle/>
            <a:p>
              <a:pPr algn="r"/>
              <a:r>
                <a:rPr lang="en-GB" sz="800" b="1" dirty="0">
                  <a:latin typeface="Cambria Math"/>
                  <a:ea typeface="Cambria Math" panose="02040503050406030204" pitchFamily="18" charset="0"/>
                </a:rPr>
                <a:t>Loan repayment</a:t>
              </a:r>
            </a:p>
          </p:txBody>
        </p:sp>
      </p:grpSp>
      <mc:AlternateContent xmlns:mc="http://schemas.openxmlformats.org/markup-compatibility/2006" xmlns:a14="http://schemas.microsoft.com/office/drawing/2010/main">
        <mc:Choice Requires="a14">
          <p:sp>
            <p:nvSpPr>
              <p:cNvPr id="11" name="TextovéPole 10"/>
              <p:cNvSpPr txBox="1"/>
              <p:nvPr/>
            </p:nvSpPr>
            <p:spPr>
              <a:xfrm>
                <a:off x="1224000" y="4087952"/>
                <a:ext cx="7632848" cy="576376"/>
              </a:xfrm>
              <a:prstGeom prst="rect">
                <a:avLst/>
              </a:prstGeom>
              <a:noFill/>
            </p:spPr>
            <p:txBody>
              <a:bodyPr wrap="square" rtlCol="0">
                <a:spAutoFit/>
              </a:bodyPr>
              <a:lstStyle/>
              <a:p>
                <a:pPr algn="ctr"/>
                <a14:m>
                  <m:oMathPara xmlns:m="http://schemas.openxmlformats.org/officeDocument/2006/math">
                    <m:oMathParaPr>
                      <m:jc m:val="left"/>
                    </m:oMathParaPr>
                    <m:oMath xmlns:m="http://schemas.openxmlformats.org/officeDocument/2006/math">
                      <m:r>
                        <m:rPr>
                          <m:nor/>
                        </m:rPr>
                        <a:rPr lang="cs-CZ" sz="1400" b="0" i="0" smtClean="0">
                          <a:latin typeface="Cambria Math"/>
                          <a:ea typeface="Cambria Math" panose="02040503050406030204" pitchFamily="18" charset="0"/>
                        </a:rPr>
                        <m:t>loan</m:t>
                      </m:r>
                      <m:r>
                        <m:rPr>
                          <m:nor/>
                        </m:rPr>
                        <a:rPr lang="cs-CZ" sz="1400" b="0" i="0" smtClean="0">
                          <a:latin typeface="Cambria Math"/>
                          <a:ea typeface="Cambria Math" panose="02040503050406030204" pitchFamily="18" charset="0"/>
                        </a:rPr>
                        <m:t> (</m:t>
                      </m:r>
                      <m:r>
                        <m:rPr>
                          <m:nor/>
                        </m:rPr>
                        <a:rPr lang="cs-CZ" sz="1400" b="0" i="0" smtClean="0">
                          <a:latin typeface="Cambria Math"/>
                          <a:ea typeface="Cambria Math" panose="02040503050406030204" pitchFamily="18" charset="0"/>
                        </a:rPr>
                        <m:t>cash</m:t>
                      </m:r>
                      <m:r>
                        <m:rPr>
                          <m:nor/>
                        </m:rPr>
                        <a:rPr lang="cs-CZ" sz="1400" b="0" i="0" smtClean="0">
                          <a:latin typeface="Cambria Math"/>
                          <a:ea typeface="Cambria Math" panose="02040503050406030204" pitchFamily="18" charset="0"/>
                        </a:rPr>
                        <m:t> </m:t>
                      </m:r>
                      <m:r>
                        <m:rPr>
                          <m:nor/>
                        </m:rPr>
                        <a:rPr lang="cs-CZ" sz="1400" b="0" i="0" smtClean="0">
                          <a:latin typeface="Cambria Math"/>
                          <a:ea typeface="Cambria Math" panose="02040503050406030204" pitchFamily="18" charset="0"/>
                        </a:rPr>
                        <m:t>outflow</m:t>
                      </m:r>
                      <m:r>
                        <m:rPr>
                          <m:nor/>
                        </m:rPr>
                        <a:rPr lang="cs-CZ" sz="1400" b="0" i="0" smtClean="0">
                          <a:latin typeface="Cambria Math"/>
                          <a:ea typeface="Cambria Math" panose="02040503050406030204" pitchFamily="18" charset="0"/>
                        </a:rPr>
                        <m:t>) ×</m:t>
                      </m:r>
                      <m:d>
                        <m:dPr>
                          <m:ctrlPr>
                            <a:rPr lang="cs-CZ" sz="1400" b="0" i="1" smtClean="0">
                              <a:latin typeface="Cambria Math" panose="02040503050406030204" pitchFamily="18" charset="0"/>
                              <a:ea typeface="Cambria Math"/>
                            </a:rPr>
                          </m:ctrlPr>
                        </m:dPr>
                        <m:e>
                          <m:r>
                            <a:rPr lang="cs-CZ" sz="1400" b="0" i="1" smtClean="0">
                              <a:latin typeface="Cambria Math"/>
                              <a:ea typeface="Cambria Math"/>
                            </a:rPr>
                            <m:t>1+</m:t>
                          </m:r>
                          <m:r>
                            <m:rPr>
                              <m:nor/>
                            </m:rPr>
                            <a:rPr lang="cs-CZ" sz="1400" b="0" i="0" smtClean="0">
                              <a:solidFill>
                                <a:srgbClr val="C00000"/>
                              </a:solidFill>
                              <a:latin typeface="Cambria Math"/>
                              <a:ea typeface="Cambria Math"/>
                            </a:rPr>
                            <m:t>implied</m:t>
                          </m:r>
                          <m:r>
                            <m:rPr>
                              <m:nor/>
                            </m:rPr>
                            <a:rPr lang="cs-CZ" sz="1400" b="0" i="0" smtClean="0">
                              <a:solidFill>
                                <a:srgbClr val="C00000"/>
                              </a:solidFill>
                              <a:latin typeface="Cambria Math"/>
                              <a:ea typeface="Cambria Math"/>
                            </a:rPr>
                            <m:t> </m:t>
                          </m:r>
                          <m:r>
                            <m:rPr>
                              <m:nor/>
                            </m:rPr>
                            <a:rPr lang="cs-CZ" sz="1400" b="0" i="0" smtClean="0">
                              <a:solidFill>
                                <a:srgbClr val="C00000"/>
                              </a:solidFill>
                              <a:latin typeface="Cambria Math"/>
                              <a:ea typeface="Cambria Math"/>
                            </a:rPr>
                            <m:t>repo</m:t>
                          </m:r>
                          <m:r>
                            <m:rPr>
                              <m:nor/>
                            </m:rPr>
                            <a:rPr lang="cs-CZ" sz="1400" b="0" i="0" smtClean="0">
                              <a:solidFill>
                                <a:srgbClr val="C00000"/>
                              </a:solidFill>
                              <a:latin typeface="Cambria Math"/>
                              <a:ea typeface="Cambria Math"/>
                            </a:rPr>
                            <m:t> </m:t>
                          </m:r>
                          <m:r>
                            <m:rPr>
                              <m:nor/>
                            </m:rPr>
                            <a:rPr lang="cs-CZ" sz="1400" b="0" i="0" smtClean="0">
                              <a:solidFill>
                                <a:srgbClr val="C00000"/>
                              </a:solidFill>
                              <a:latin typeface="Cambria Math"/>
                              <a:ea typeface="Cambria Math"/>
                            </a:rPr>
                            <m:t>rate</m:t>
                          </m:r>
                          <m:r>
                            <a:rPr lang="cs-CZ" sz="1400" b="0" i="1" smtClean="0">
                              <a:latin typeface="Cambria Math"/>
                              <a:ea typeface="Cambria Math"/>
                            </a:rPr>
                            <m:t>×</m:t>
                          </m:r>
                          <m:f>
                            <m:fPr>
                              <m:ctrlPr>
                                <a:rPr lang="cs-CZ" sz="1400" b="0" i="1" smtClean="0">
                                  <a:latin typeface="Cambria Math" panose="02040503050406030204" pitchFamily="18" charset="0"/>
                                  <a:ea typeface="Cambria Math"/>
                                </a:rPr>
                              </m:ctrlPr>
                            </m:fPr>
                            <m:num>
                              <m:r>
                                <m:rPr>
                                  <m:nor/>
                                </m:rPr>
                                <a:rPr lang="cs-CZ" sz="1400" b="0" i="0" smtClean="0">
                                  <a:latin typeface="Cambria Math"/>
                                  <a:ea typeface="Cambria Math"/>
                                </a:rPr>
                                <m:t>implied</m:t>
                              </m:r>
                              <m:r>
                                <m:rPr>
                                  <m:nor/>
                                </m:rPr>
                                <a:rPr lang="cs-CZ" sz="1400" b="0" i="0" smtClean="0">
                                  <a:latin typeface="Cambria Math"/>
                                  <a:ea typeface="Cambria Math"/>
                                </a:rPr>
                                <m:t> </m:t>
                              </m:r>
                              <m:r>
                                <m:rPr>
                                  <m:nor/>
                                </m:rPr>
                                <a:rPr lang="cs-CZ" sz="1400" b="0" i="0" smtClean="0">
                                  <a:latin typeface="Cambria Math"/>
                                  <a:ea typeface="Cambria Math"/>
                                </a:rPr>
                                <m:t>repo</m:t>
                              </m:r>
                              <m:r>
                                <m:rPr>
                                  <m:nor/>
                                </m:rPr>
                                <a:rPr lang="cs-CZ" sz="1400" b="0" i="0" smtClean="0">
                                  <a:latin typeface="Cambria Math"/>
                                  <a:ea typeface="Cambria Math"/>
                                </a:rPr>
                                <m:t> </m:t>
                              </m:r>
                              <m:r>
                                <m:rPr>
                                  <m:nor/>
                                </m:rPr>
                                <a:rPr lang="cs-CZ" sz="1400" b="0" i="0" smtClean="0">
                                  <a:latin typeface="Cambria Math"/>
                                  <a:ea typeface="Cambria Math"/>
                                </a:rPr>
                                <m:t>term</m:t>
                              </m:r>
                            </m:num>
                            <m:den>
                              <m:r>
                                <a:rPr lang="cs-CZ" sz="1400" b="0" i="1" smtClean="0">
                                  <a:latin typeface="Cambria Math"/>
                                  <a:ea typeface="Cambria Math"/>
                                </a:rPr>
                                <m:t>365</m:t>
                              </m:r>
                            </m:den>
                          </m:f>
                        </m:e>
                      </m:d>
                      <m:r>
                        <a:rPr lang="cs-CZ" sz="1400" b="0" i="1" smtClean="0">
                          <a:latin typeface="Cambria Math"/>
                          <a:ea typeface="Cambria Math"/>
                        </a:rPr>
                        <m:t>=</m:t>
                      </m:r>
                      <m:r>
                        <m:rPr>
                          <m:nor/>
                        </m:rPr>
                        <a:rPr lang="cs-CZ" sz="1400">
                          <a:latin typeface="Cambria Math"/>
                          <a:ea typeface="Cambria Math"/>
                        </a:rPr>
                        <m:t>repayment</m:t>
                      </m:r>
                      <m:r>
                        <m:rPr>
                          <m:nor/>
                        </m:rPr>
                        <a:rPr lang="cs-CZ" sz="1400" b="0" i="0" smtClean="0">
                          <a:latin typeface="Cambria Math"/>
                          <a:ea typeface="Cambria Math"/>
                        </a:rPr>
                        <m:t> (</m:t>
                      </m:r>
                      <m:r>
                        <m:rPr>
                          <m:nor/>
                        </m:rPr>
                        <a:rPr lang="cs-CZ" sz="1400" b="0" i="0" smtClean="0">
                          <a:latin typeface="Cambria Math"/>
                          <a:ea typeface="Cambria Math"/>
                        </a:rPr>
                        <m:t>cash</m:t>
                      </m:r>
                      <m:r>
                        <m:rPr>
                          <m:nor/>
                        </m:rPr>
                        <a:rPr lang="cs-CZ" sz="1400" b="0" i="0" smtClean="0">
                          <a:latin typeface="Cambria Math"/>
                          <a:ea typeface="Cambria Math"/>
                        </a:rPr>
                        <m:t> </m:t>
                      </m:r>
                      <m:r>
                        <m:rPr>
                          <m:nor/>
                        </m:rPr>
                        <a:rPr lang="cs-CZ" sz="1400" b="0" i="0" smtClean="0">
                          <a:latin typeface="Cambria Math"/>
                          <a:ea typeface="Cambria Math"/>
                        </a:rPr>
                        <m:t>inflow</m:t>
                      </m:r>
                      <m:r>
                        <m:rPr>
                          <m:nor/>
                        </m:rPr>
                        <a:rPr lang="cs-CZ" sz="1400" b="0" i="0" smtClean="0">
                          <a:latin typeface="Cambria Math"/>
                          <a:ea typeface="Cambria Math"/>
                        </a:rPr>
                        <m:t>)</m:t>
                      </m:r>
                    </m:oMath>
                  </m:oMathPara>
                </a14:m>
                <a:endParaRPr lang="cs-CZ" sz="1400" i="1" dirty="0">
                  <a:latin typeface="Cambria Math"/>
                  <a:ea typeface="Cambria Math" panose="02040503050406030204" pitchFamily="18" charset="0"/>
                </a:endParaRPr>
              </a:p>
            </p:txBody>
          </p:sp>
        </mc:Choice>
        <mc:Fallback xmlns="">
          <p:sp>
            <p:nvSpPr>
              <p:cNvPr id="11" name="TextovéPole 10"/>
              <p:cNvSpPr txBox="1">
                <a:spLocks noRot="1" noChangeAspect="1" noMove="1" noResize="1" noEditPoints="1" noAdjustHandles="1" noChangeArrowheads="1" noChangeShapeType="1" noTextEdit="1"/>
              </p:cNvSpPr>
              <p:nvPr/>
            </p:nvSpPr>
            <p:spPr>
              <a:xfrm>
                <a:off x="1224000" y="4087952"/>
                <a:ext cx="7632848" cy="576376"/>
              </a:xfrm>
              <a:prstGeom prst="rect">
                <a:avLst/>
              </a:prstGeom>
              <a:blipFill>
                <a:blip r:embed="rId1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01" name="TextovéPole 100"/>
              <p:cNvSpPr txBox="1"/>
              <p:nvPr/>
            </p:nvSpPr>
            <p:spPr>
              <a:xfrm>
                <a:off x="1260000" y="4553056"/>
                <a:ext cx="5033783" cy="307777"/>
              </a:xfrm>
              <a:prstGeom prst="rect">
                <a:avLst/>
              </a:prstGeom>
              <a:noFill/>
            </p:spPr>
            <p:txBody>
              <a:bodyPr wrap="square" rtlCol="0">
                <a:spAutoFit/>
              </a:bodyPr>
              <a:lstStyle/>
              <a:p>
                <a:pPr marL="288000" indent="-288000" algn="just">
                  <a:buClr>
                    <a:srgbClr val="7030A0"/>
                  </a:buClr>
                  <a:buFont typeface="Wingdings" panose="05000000000000000000" pitchFamily="2" charset="2"/>
                  <a:buChar char="§"/>
                </a:pPr>
                <a14:m>
                  <m:oMath xmlns:m="http://schemas.openxmlformats.org/officeDocument/2006/math">
                    <m:r>
                      <m:rPr>
                        <m:nor/>
                      </m:rPr>
                      <a:rPr lang="cs-CZ" sz="1400">
                        <a:latin typeface="Cambria Math" panose="02040503050406030204" pitchFamily="18" charset="0"/>
                        <a:ea typeface="Cambria Math" panose="02040503050406030204" pitchFamily="18" charset="0"/>
                      </a:rPr>
                      <m:t>cash</m:t>
                    </m:r>
                    <m:r>
                      <m:rPr>
                        <m:nor/>
                      </m:rPr>
                      <a:rPr lang="cs-CZ" sz="1400">
                        <a:latin typeface="Cambria Math" panose="02040503050406030204" pitchFamily="18" charset="0"/>
                        <a:ea typeface="Cambria Math" panose="02040503050406030204" pitchFamily="18" charset="0"/>
                      </a:rPr>
                      <m:t> </m:t>
                    </m:r>
                    <m:r>
                      <m:rPr>
                        <m:nor/>
                      </m:rPr>
                      <a:rPr lang="cs-CZ" sz="1400">
                        <a:latin typeface="Cambria Math" panose="02040503050406030204" pitchFamily="18" charset="0"/>
                        <a:ea typeface="Cambria Math" panose="02040503050406030204" pitchFamily="18" charset="0"/>
                      </a:rPr>
                      <m:t>outflow</m:t>
                    </m:r>
                    <m:r>
                      <m:rPr>
                        <m:nor/>
                      </m:rPr>
                      <a:rPr lang="cs-CZ" sz="1400">
                        <a:latin typeface="Cambria Math" panose="02040503050406030204" pitchFamily="18" charset="0"/>
                        <a:ea typeface="Cambria Math" panose="02040503050406030204" pitchFamily="18" charset="0"/>
                      </a:rPr>
                      <m:t> = </m:t>
                    </m:r>
                    <m:r>
                      <m:rPr>
                        <m:nor/>
                      </m:rPr>
                      <a:rPr lang="cs-CZ" sz="1400">
                        <a:latin typeface="Cambria Math" panose="02040503050406030204" pitchFamily="18" charset="0"/>
                        <a:ea typeface="Cambria Math" panose="02040503050406030204" pitchFamily="18" charset="0"/>
                      </a:rPr>
                      <m:t>purchasing</m:t>
                    </m:r>
                    <m:r>
                      <m:rPr>
                        <m:nor/>
                      </m:rPr>
                      <a:rPr lang="cs-CZ" sz="1400">
                        <a:latin typeface="Cambria Math" panose="02040503050406030204" pitchFamily="18" charset="0"/>
                        <a:ea typeface="Cambria Math" panose="02040503050406030204" pitchFamily="18" charset="0"/>
                      </a:rPr>
                      <m:t> </m:t>
                    </m:r>
                    <m:r>
                      <m:rPr>
                        <m:nor/>
                      </m:rPr>
                      <a:rPr lang="cs-CZ" sz="1400">
                        <a:latin typeface="Cambria Math" panose="02040503050406030204" pitchFamily="18" charset="0"/>
                        <a:ea typeface="Cambria Math" panose="02040503050406030204" pitchFamily="18" charset="0"/>
                      </a:rPr>
                      <m:t>price</m:t>
                    </m:r>
                    <m:r>
                      <m:rPr>
                        <m:nor/>
                      </m:rPr>
                      <a:rPr lang="cs-CZ" sz="1400">
                        <a:latin typeface="Cambria Math" panose="02040503050406030204" pitchFamily="18" charset="0"/>
                        <a:ea typeface="Cambria Math" panose="02040503050406030204" pitchFamily="18" charset="0"/>
                      </a:rPr>
                      <m:t> (</m:t>
                    </m:r>
                    <m:r>
                      <m:rPr>
                        <m:nor/>
                      </m:rPr>
                      <a:rPr lang="cs-CZ" sz="1400">
                        <a:latin typeface="Cambria Math" panose="02040503050406030204" pitchFamily="18" charset="0"/>
                        <a:ea typeface="Cambria Math" panose="02040503050406030204" pitchFamily="18" charset="0"/>
                      </a:rPr>
                      <m:t>dirty</m:t>
                    </m:r>
                    <m:r>
                      <m:rPr>
                        <m:nor/>
                      </m:rPr>
                      <a:rPr lang="cs-CZ" sz="1400">
                        <a:latin typeface="Cambria Math" panose="02040503050406030204" pitchFamily="18" charset="0"/>
                        <a:ea typeface="Cambria Math" panose="02040503050406030204" pitchFamily="18" charset="0"/>
                      </a:rPr>
                      <m:t>) </m:t>
                    </m:r>
                    <m:r>
                      <m:rPr>
                        <m:nor/>
                      </m:rPr>
                      <a:rPr lang="cs-CZ" sz="1400">
                        <a:latin typeface="Cambria Math" panose="02040503050406030204" pitchFamily="18" charset="0"/>
                        <a:ea typeface="Cambria Math" panose="02040503050406030204" pitchFamily="18" charset="0"/>
                      </a:rPr>
                      <m:t>of</m:t>
                    </m:r>
                    <m:r>
                      <m:rPr>
                        <m:nor/>
                      </m:rPr>
                      <a:rPr lang="cs-CZ" sz="1400">
                        <a:latin typeface="Cambria Math" panose="02040503050406030204" pitchFamily="18" charset="0"/>
                        <a:ea typeface="Cambria Math" panose="02040503050406030204" pitchFamily="18" charset="0"/>
                      </a:rPr>
                      <m:t> </m:t>
                    </m:r>
                    <m:r>
                      <m:rPr>
                        <m:nor/>
                      </m:rPr>
                      <a:rPr lang="cs-CZ" sz="1400">
                        <a:latin typeface="Cambria Math" panose="02040503050406030204" pitchFamily="18" charset="0"/>
                        <a:ea typeface="Cambria Math" panose="02040503050406030204" pitchFamily="18" charset="0"/>
                      </a:rPr>
                      <m:t>the</m:t>
                    </m:r>
                    <m:r>
                      <m:rPr>
                        <m:nor/>
                      </m:rPr>
                      <a:rPr lang="cs-CZ" sz="1400">
                        <a:latin typeface="Cambria Math" panose="02040503050406030204" pitchFamily="18" charset="0"/>
                        <a:ea typeface="Cambria Math" panose="02040503050406030204" pitchFamily="18" charset="0"/>
                      </a:rPr>
                      <m:t> </m:t>
                    </m:r>
                    <m:r>
                      <m:rPr>
                        <m:nor/>
                      </m:rPr>
                      <a:rPr lang="cs-CZ" sz="1400">
                        <a:latin typeface="Cambria Math" panose="02040503050406030204" pitchFamily="18" charset="0"/>
                        <a:ea typeface="Cambria Math" panose="02040503050406030204" pitchFamily="18" charset="0"/>
                      </a:rPr>
                      <m:t>bond</m:t>
                    </m:r>
                  </m:oMath>
                </a14:m>
                <a:endParaRPr lang="cs-CZ" sz="1400" dirty="0">
                  <a:latin typeface="Cambria Math" panose="02040503050406030204" pitchFamily="18" charset="0"/>
                  <a:ea typeface="Cambria Math" panose="02040503050406030204" pitchFamily="18" charset="0"/>
                </a:endParaRPr>
              </a:p>
            </p:txBody>
          </p:sp>
        </mc:Choice>
        <mc:Fallback xmlns="">
          <p:sp>
            <p:nvSpPr>
              <p:cNvPr id="101" name="TextovéPole 100"/>
              <p:cNvSpPr txBox="1">
                <a:spLocks noRot="1" noChangeAspect="1" noMove="1" noResize="1" noEditPoints="1" noAdjustHandles="1" noChangeArrowheads="1" noChangeShapeType="1" noTextEdit="1"/>
              </p:cNvSpPr>
              <p:nvPr/>
            </p:nvSpPr>
            <p:spPr>
              <a:xfrm>
                <a:off x="1260000" y="4553056"/>
                <a:ext cx="5033783" cy="307777"/>
              </a:xfrm>
              <a:prstGeom prst="rect">
                <a:avLst/>
              </a:prstGeom>
              <a:blipFill>
                <a:blip r:embed="rId16"/>
                <a:stretch>
                  <a:fillRect l="-242" b="-16000"/>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02" name="TextovéPole 101"/>
              <p:cNvSpPr txBox="1"/>
              <p:nvPr/>
            </p:nvSpPr>
            <p:spPr>
              <a:xfrm>
                <a:off x="1260000" y="4773272"/>
                <a:ext cx="1586735" cy="307777"/>
              </a:xfrm>
              <a:prstGeom prst="rect">
                <a:avLst/>
              </a:prstGeom>
              <a:noFill/>
            </p:spPr>
            <p:txBody>
              <a:bodyPr wrap="square" rtlCol="0">
                <a:spAutoFit/>
              </a:bodyPr>
              <a:lstStyle/>
              <a:p>
                <a:pPr marL="288000" indent="-288000" algn="just">
                  <a:buClr>
                    <a:srgbClr val="7030A0"/>
                  </a:buClr>
                  <a:buFont typeface="Wingdings" panose="05000000000000000000" pitchFamily="2" charset="2"/>
                  <a:buChar char="§"/>
                </a:pPr>
                <a14:m>
                  <m:oMath xmlns:m="http://schemas.openxmlformats.org/officeDocument/2006/math">
                    <m:r>
                      <m:rPr>
                        <m:nor/>
                      </m:rPr>
                      <a:rPr lang="en-GB" sz="1400">
                        <a:latin typeface="Cambria Math" panose="02040503050406030204" pitchFamily="18" charset="0"/>
                        <a:ea typeface="Cambria Math" panose="02040503050406030204" pitchFamily="18" charset="0"/>
                      </a:rPr>
                      <m:t>cash</m:t>
                    </m:r>
                    <m:r>
                      <m:rPr>
                        <m:nor/>
                      </m:rPr>
                      <a:rPr lang="en-GB" sz="1400">
                        <a:latin typeface="Cambria Math" panose="02040503050406030204" pitchFamily="18" charset="0"/>
                        <a:ea typeface="Cambria Math" panose="02040503050406030204" pitchFamily="18" charset="0"/>
                      </a:rPr>
                      <m:t> </m:t>
                    </m:r>
                    <m:r>
                      <m:rPr>
                        <m:nor/>
                      </m:rPr>
                      <a:rPr lang="en-GB" sz="1400">
                        <a:latin typeface="Cambria Math" panose="02040503050406030204" pitchFamily="18" charset="0"/>
                        <a:ea typeface="Cambria Math" panose="02040503050406030204" pitchFamily="18" charset="0"/>
                      </a:rPr>
                      <m:t>inflow</m:t>
                    </m:r>
                    <m:r>
                      <m:rPr>
                        <m:nor/>
                      </m:rPr>
                      <a:rPr lang="en-GB" sz="1400">
                        <a:latin typeface="Cambria Math" panose="02040503050406030204" pitchFamily="18" charset="0"/>
                        <a:ea typeface="Cambria Math" panose="02040503050406030204" pitchFamily="18" charset="0"/>
                      </a:rPr>
                      <m:t> =</m:t>
                    </m:r>
                  </m:oMath>
                </a14:m>
                <a:endParaRPr lang="en-GB" sz="1400" dirty="0">
                  <a:latin typeface="Cambria Math" panose="02040503050406030204" pitchFamily="18" charset="0"/>
                  <a:ea typeface="Cambria Math" panose="02040503050406030204" pitchFamily="18" charset="0"/>
                </a:endParaRPr>
              </a:p>
            </p:txBody>
          </p:sp>
        </mc:Choice>
        <mc:Fallback xmlns="">
          <p:sp>
            <p:nvSpPr>
              <p:cNvPr id="102" name="TextovéPole 101"/>
              <p:cNvSpPr txBox="1">
                <a:spLocks noRot="1" noChangeAspect="1" noMove="1" noResize="1" noEditPoints="1" noAdjustHandles="1" noChangeArrowheads="1" noChangeShapeType="1" noTextEdit="1"/>
              </p:cNvSpPr>
              <p:nvPr/>
            </p:nvSpPr>
            <p:spPr>
              <a:xfrm>
                <a:off x="1260000" y="4773272"/>
                <a:ext cx="1586735" cy="307777"/>
              </a:xfrm>
              <a:prstGeom prst="rect">
                <a:avLst/>
              </a:prstGeom>
              <a:blipFill>
                <a:blip r:embed="rId17"/>
                <a:stretch>
                  <a:fillRect l="-769" b="-13725"/>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78" name="TextovéPole 177">
                <a:extLst>
                  <a:ext uri="{FF2B5EF4-FFF2-40B4-BE49-F238E27FC236}">
                    <a16:creationId xmlns:a16="http://schemas.microsoft.com/office/drawing/2014/main" id="{349F6F7E-EA9E-405A-8792-99A64522A765}"/>
                  </a:ext>
                </a:extLst>
              </p:cNvPr>
              <p:cNvSpPr txBox="1"/>
              <p:nvPr/>
            </p:nvSpPr>
            <p:spPr>
              <a:xfrm>
                <a:off x="2585112" y="4779664"/>
                <a:ext cx="6378888" cy="518283"/>
              </a:xfrm>
              <a:prstGeom prst="rect">
                <a:avLst/>
              </a:prstGeom>
              <a:noFill/>
            </p:spPr>
            <p:txBody>
              <a:bodyPr wrap="square" rtlCol="0">
                <a:spAutoFit/>
              </a:bodyPr>
              <a:lstStyle/>
              <a:p>
                <a:pPr algn="ctr">
                  <a:buClr>
                    <a:srgbClr val="7030A0"/>
                  </a:buClr>
                </a:pPr>
                <a14:m>
                  <m:oMathPara xmlns:m="http://schemas.openxmlformats.org/officeDocument/2006/math">
                    <m:oMathParaPr>
                      <m:jc m:val="left"/>
                    </m:oMathParaPr>
                    <m:oMath xmlns:m="http://schemas.openxmlformats.org/officeDocument/2006/math">
                      <m:r>
                        <m:rPr>
                          <m:nor/>
                        </m:rPr>
                        <a:rPr lang="en-GB" sz="1400" smtClean="0">
                          <a:latin typeface="Cambria Math" panose="02040503050406030204" pitchFamily="18" charset="0"/>
                          <a:ea typeface="Cambria Math" panose="02040503050406030204" pitchFamily="18" charset="0"/>
                        </a:rPr>
                        <m:t> </m:t>
                      </m:r>
                      <m:r>
                        <m:rPr>
                          <m:nor/>
                        </m:rPr>
                        <a:rPr lang="en-GB" sz="1400" smtClean="0">
                          <a:latin typeface="Cambria Math" panose="02040503050406030204" pitchFamily="18" charset="0"/>
                          <a:ea typeface="Cambria Math" panose="02040503050406030204" pitchFamily="18" charset="0"/>
                        </a:rPr>
                        <m:t>anticipated</m:t>
                      </m:r>
                      <m:r>
                        <m:rPr>
                          <m:nor/>
                        </m:rPr>
                        <a:rPr lang="en-GB" sz="1400" smtClean="0">
                          <a:latin typeface="Cambria Math" panose="02040503050406030204" pitchFamily="18" charset="0"/>
                          <a:ea typeface="Cambria Math" panose="02040503050406030204" pitchFamily="18" charset="0"/>
                        </a:rPr>
                        <m:t> </m:t>
                      </m:r>
                      <m:r>
                        <m:rPr>
                          <m:nor/>
                        </m:rPr>
                        <a:rPr lang="cs-CZ" sz="1400" smtClean="0">
                          <a:latin typeface="Cambria Math" panose="02040503050406030204" pitchFamily="18" charset="0"/>
                          <a:ea typeface="Cambria Math" panose="02040503050406030204" pitchFamily="18" charset="0"/>
                        </a:rPr>
                        <m:t>bond</m:t>
                      </m:r>
                      <m:r>
                        <m:rPr>
                          <m:nor/>
                        </m:rPr>
                        <a:rPr lang="cs-CZ" sz="1400" smtClean="0">
                          <a:latin typeface="Cambria Math" panose="02040503050406030204" pitchFamily="18" charset="0"/>
                          <a:ea typeface="Cambria Math" panose="02040503050406030204" pitchFamily="18" charset="0"/>
                        </a:rPr>
                        <m:t>′</m:t>
                      </m:r>
                      <m:r>
                        <m:rPr>
                          <m:nor/>
                        </m:rPr>
                        <a:rPr lang="cs-CZ" sz="1400" smtClean="0">
                          <a:latin typeface="Cambria Math" panose="02040503050406030204" pitchFamily="18" charset="0"/>
                          <a:ea typeface="Cambria Math" panose="02040503050406030204" pitchFamily="18" charset="0"/>
                        </a:rPr>
                        <m:t>s</m:t>
                      </m:r>
                      <m:r>
                        <m:rPr>
                          <m:nor/>
                        </m:rPr>
                        <a:rPr lang="cs-CZ" sz="1400" smtClean="0">
                          <a:latin typeface="Cambria Math" panose="02040503050406030204" pitchFamily="18" charset="0"/>
                          <a:ea typeface="Cambria Math" panose="02040503050406030204" pitchFamily="18" charset="0"/>
                        </a:rPr>
                        <m:t> </m:t>
                      </m:r>
                      <m:r>
                        <m:rPr>
                          <m:nor/>
                        </m:rPr>
                        <a:rPr lang="en-GB" sz="1400" smtClean="0">
                          <a:latin typeface="Cambria Math" panose="02040503050406030204" pitchFamily="18" charset="0"/>
                          <a:ea typeface="Cambria Math" panose="02040503050406030204" pitchFamily="18" charset="0"/>
                        </a:rPr>
                        <m:t>selling</m:t>
                      </m:r>
                      <m:r>
                        <m:rPr>
                          <m:nor/>
                        </m:rPr>
                        <a:rPr lang="en-GB" sz="1400" smtClean="0">
                          <a:latin typeface="Cambria Math" panose="02040503050406030204" pitchFamily="18" charset="0"/>
                          <a:ea typeface="Cambria Math" panose="02040503050406030204" pitchFamily="18" charset="0"/>
                        </a:rPr>
                        <m:t> </m:t>
                      </m:r>
                      <m:r>
                        <m:rPr>
                          <m:nor/>
                        </m:rPr>
                        <a:rPr lang="en-GB" sz="1400" smtClean="0">
                          <a:latin typeface="Cambria Math" panose="02040503050406030204" pitchFamily="18" charset="0"/>
                          <a:ea typeface="Cambria Math" panose="02040503050406030204" pitchFamily="18" charset="0"/>
                        </a:rPr>
                        <m:t>price</m:t>
                      </m:r>
                      <m:r>
                        <m:rPr>
                          <m:nor/>
                        </m:rPr>
                        <a:rPr lang="en-GB" sz="1400" smtClean="0">
                          <a:latin typeface="Cambria Math" panose="02040503050406030204" pitchFamily="18" charset="0"/>
                          <a:ea typeface="Cambria Math" panose="02040503050406030204" pitchFamily="18" charset="0"/>
                        </a:rPr>
                        <m:t> (</m:t>
                      </m:r>
                      <m:r>
                        <m:rPr>
                          <m:nor/>
                        </m:rPr>
                        <a:rPr lang="en-GB" sz="1400" smtClean="0">
                          <a:latin typeface="Cambria Math" panose="02040503050406030204" pitchFamily="18" charset="0"/>
                          <a:ea typeface="Cambria Math" panose="02040503050406030204" pitchFamily="18" charset="0"/>
                        </a:rPr>
                        <m:t>clean</m:t>
                      </m:r>
                      <m:r>
                        <m:rPr>
                          <m:nor/>
                        </m:rPr>
                        <a:rPr lang="en-GB" sz="1400" smtClean="0">
                          <a:latin typeface="Cambria Math" panose="02040503050406030204" pitchFamily="18" charset="0"/>
                          <a:ea typeface="Cambria Math" panose="02040503050406030204" pitchFamily="18" charset="0"/>
                        </a:rPr>
                        <m:t>) </m:t>
                      </m:r>
                      <m:r>
                        <m:rPr>
                          <m:nor/>
                        </m:rPr>
                        <a:rPr lang="en-GB" sz="1400" smtClean="0">
                          <a:latin typeface="Cambria Math" panose="02040503050406030204" pitchFamily="18" charset="0"/>
                          <a:ea typeface="Cambria Math" panose="02040503050406030204" pitchFamily="18" charset="0"/>
                        </a:rPr>
                        <m:t>on</m:t>
                      </m:r>
                      <m:r>
                        <m:rPr>
                          <m:nor/>
                        </m:rPr>
                        <a:rPr lang="en-GB" sz="1400" smtClean="0">
                          <a:latin typeface="Cambria Math" panose="02040503050406030204" pitchFamily="18" charset="0"/>
                          <a:ea typeface="Cambria Math" panose="02040503050406030204" pitchFamily="18" charset="0"/>
                        </a:rPr>
                        <m:t> </m:t>
                      </m:r>
                      <m:r>
                        <m:rPr>
                          <m:nor/>
                        </m:rPr>
                        <a:rPr lang="en-GB" sz="1400" smtClean="0">
                          <a:latin typeface="Cambria Math" panose="02040503050406030204" pitchFamily="18" charset="0"/>
                          <a:ea typeface="Cambria Math" panose="02040503050406030204" pitchFamily="18" charset="0"/>
                        </a:rPr>
                        <m:t>delivery</m:t>
                      </m:r>
                      <m:r>
                        <m:rPr>
                          <m:nor/>
                        </m:rPr>
                        <a:rPr lang="en-GB" sz="1400" smtClean="0">
                          <a:latin typeface="Cambria Math" panose="02040503050406030204" pitchFamily="18" charset="0"/>
                          <a:ea typeface="Cambria Math" panose="02040503050406030204" pitchFamily="18" charset="0"/>
                        </a:rPr>
                        <m:t> </m:t>
                      </m:r>
                      <m:r>
                        <m:rPr>
                          <m:nor/>
                        </m:rPr>
                        <a:rPr lang="en-GB" sz="1400" smtClean="0">
                          <a:latin typeface="Cambria Math" panose="02040503050406030204" pitchFamily="18" charset="0"/>
                          <a:ea typeface="Cambria Math" panose="02040503050406030204" pitchFamily="18" charset="0"/>
                        </a:rPr>
                        <m:t>day</m:t>
                      </m:r>
                      <m:r>
                        <m:rPr>
                          <m:nor/>
                        </m:rPr>
                        <a:rPr lang="en-GB" sz="1400" smtClean="0">
                          <a:latin typeface="Cambria Math" panose="02040503050406030204" pitchFamily="18" charset="0"/>
                          <a:ea typeface="Cambria Math" panose="02040503050406030204" pitchFamily="18" charset="0"/>
                        </a:rPr>
                        <m:t> (</m:t>
                      </m:r>
                      <m:r>
                        <m:rPr>
                          <m:nor/>
                        </m:rPr>
                        <a:rPr lang="cs-CZ" sz="1400" b="0" i="0" smtClean="0">
                          <a:latin typeface="Cambria Math" panose="02040503050406030204" pitchFamily="18" charset="0"/>
                          <a:ea typeface="Cambria Math" panose="02040503050406030204" pitchFamily="18" charset="0"/>
                        </a:rPr>
                        <m:t>equal</m:t>
                      </m:r>
                      <m:r>
                        <m:rPr>
                          <m:nor/>
                        </m:rPr>
                        <a:rPr lang="cs-CZ" sz="1400" b="0" i="0" smtClean="0">
                          <a:latin typeface="Cambria Math" panose="02040503050406030204" pitchFamily="18" charset="0"/>
                          <a:ea typeface="Cambria Math" panose="02040503050406030204" pitchFamily="18" charset="0"/>
                        </a:rPr>
                        <m:t> </m:t>
                      </m:r>
                      <m:r>
                        <m:rPr>
                          <m:nor/>
                        </m:rPr>
                        <a:rPr lang="cs-CZ" sz="1400" b="0" i="0" smtClean="0">
                          <a:latin typeface="Cambria Math" panose="02040503050406030204" pitchFamily="18" charset="0"/>
                          <a:ea typeface="Cambria Math" panose="02040503050406030204" pitchFamily="18" charset="0"/>
                        </a:rPr>
                        <m:t>to</m:t>
                      </m:r>
                      <m:r>
                        <m:rPr>
                          <m:nor/>
                        </m:rPr>
                        <a:rPr lang="cs-CZ" sz="1400" b="0" i="0" smtClean="0">
                          <a:latin typeface="Cambria Math" panose="02040503050406030204" pitchFamily="18" charset="0"/>
                          <a:ea typeface="Cambria Math" panose="02040503050406030204" pitchFamily="18" charset="0"/>
                        </a:rPr>
                        <m:t> </m:t>
                      </m:r>
                      <m:r>
                        <m:rPr>
                          <m:nor/>
                        </m:rPr>
                        <a:rPr lang="cs-CZ" sz="1400" b="0" i="0" smtClean="0">
                          <a:latin typeface="Cambria Math" panose="02040503050406030204" pitchFamily="18" charset="0"/>
                          <a:ea typeface="Cambria Math" panose="02040503050406030204" pitchFamily="18" charset="0"/>
                        </a:rPr>
                        <m:t>the</m:t>
                      </m:r>
                      <m:r>
                        <m:rPr>
                          <m:nor/>
                        </m:rPr>
                        <a:rPr lang="cs-CZ" sz="1400" b="0" i="0" smtClean="0">
                          <a:latin typeface="Cambria Math" panose="02040503050406030204" pitchFamily="18" charset="0"/>
                          <a:ea typeface="Cambria Math" panose="02040503050406030204" pitchFamily="18" charset="0"/>
                        </a:rPr>
                        <m:t> </m:t>
                      </m:r>
                      <m:r>
                        <m:rPr>
                          <m:nor/>
                        </m:rPr>
                        <a:rPr lang="cs-CZ" sz="1400" b="0" i="0" smtClean="0">
                          <a:latin typeface="Cambria Math" panose="02040503050406030204" pitchFamily="18" charset="0"/>
                          <a:ea typeface="Cambria Math" panose="02040503050406030204" pitchFamily="18" charset="0"/>
                        </a:rPr>
                        <m:t>product</m:t>
                      </m:r>
                      <m:r>
                        <m:rPr>
                          <m:nor/>
                        </m:rPr>
                        <a:rPr lang="cs-CZ" sz="1400" b="0" i="0" smtClean="0">
                          <a:latin typeface="Cambria Math" panose="02040503050406030204" pitchFamily="18" charset="0"/>
                          <a:ea typeface="Cambria Math" panose="02040503050406030204" pitchFamily="18" charset="0"/>
                        </a:rPr>
                        <m:t> </m:t>
                      </m:r>
                      <m:r>
                        <m:rPr>
                          <m:nor/>
                        </m:rPr>
                        <a:rPr lang="cs-CZ" sz="1400" b="0" i="0" smtClean="0">
                          <a:latin typeface="Cambria Math" panose="02040503050406030204" pitchFamily="18" charset="0"/>
                          <a:ea typeface="Cambria Math" panose="02040503050406030204" pitchFamily="18" charset="0"/>
                        </a:rPr>
                        <m:t>of</m:t>
                      </m:r>
                      <m:r>
                        <m:rPr>
                          <m:nor/>
                        </m:rPr>
                        <a:rPr lang="cs-CZ" sz="1400" b="0" i="0" smtClean="0">
                          <a:latin typeface="Cambria Math" panose="02040503050406030204" pitchFamily="18" charset="0"/>
                          <a:ea typeface="Cambria Math" panose="02040503050406030204" pitchFamily="18" charset="0"/>
                        </a:rPr>
                        <m:t>     </m:t>
                      </m:r>
                      <m:r>
                        <m:rPr>
                          <m:nor/>
                        </m:rPr>
                        <a:rPr lang="en-GB" sz="1400" smtClean="0">
                          <a:latin typeface="Cambria Math" panose="02040503050406030204" pitchFamily="18" charset="0"/>
                          <a:ea typeface="Cambria Math" panose="02040503050406030204" pitchFamily="18" charset="0"/>
                        </a:rPr>
                        <m:t>current</m:t>
                      </m:r>
                      <m:r>
                        <m:rPr>
                          <m:nor/>
                        </m:rPr>
                        <a:rPr lang="en-GB" sz="1400" smtClean="0">
                          <a:latin typeface="Cambria Math" panose="02040503050406030204" pitchFamily="18" charset="0"/>
                          <a:ea typeface="Cambria Math" panose="02040503050406030204" pitchFamily="18" charset="0"/>
                        </a:rPr>
                        <m:t> </m:t>
                      </m:r>
                      <m:r>
                        <m:rPr>
                          <m:nor/>
                        </m:rPr>
                        <a:rPr lang="en-GB" sz="1400" smtClean="0">
                          <a:latin typeface="Cambria Math" panose="02040503050406030204" pitchFamily="18" charset="0"/>
                          <a:ea typeface="Cambria Math" panose="02040503050406030204" pitchFamily="18" charset="0"/>
                        </a:rPr>
                        <m:t>futures</m:t>
                      </m:r>
                      <m:r>
                        <m:rPr>
                          <m:nor/>
                        </m:rPr>
                        <a:rPr lang="en-GB" sz="1400" smtClean="0">
                          <a:latin typeface="Cambria Math" panose="02040503050406030204" pitchFamily="18" charset="0"/>
                          <a:ea typeface="Cambria Math" panose="02040503050406030204" pitchFamily="18" charset="0"/>
                        </a:rPr>
                        <m:t> </m:t>
                      </m:r>
                      <m:r>
                        <m:rPr>
                          <m:nor/>
                        </m:rPr>
                        <a:rPr lang="en-GB" sz="1400" smtClean="0">
                          <a:latin typeface="Cambria Math" panose="02040503050406030204" pitchFamily="18" charset="0"/>
                          <a:ea typeface="Cambria Math" panose="02040503050406030204" pitchFamily="18" charset="0"/>
                        </a:rPr>
                        <m:t>price</m:t>
                      </m:r>
                      <m:r>
                        <m:rPr>
                          <m:nor/>
                        </m:rPr>
                        <a:rPr lang="cs-CZ" sz="1400" b="0" i="0" smtClean="0">
                          <a:latin typeface="Cambria Math" panose="02040503050406030204" pitchFamily="18" charset="0"/>
                          <a:ea typeface="Cambria Math" panose="02040503050406030204" pitchFamily="18" charset="0"/>
                        </a:rPr>
                        <m:t> </m:t>
                      </m:r>
                      <m:r>
                        <m:rPr>
                          <m:sty m:val="p"/>
                        </m:rPr>
                        <a:rPr lang="cs-CZ" sz="1400" b="0" i="0" smtClean="0">
                          <a:latin typeface="Cambria Math" panose="02040503050406030204" pitchFamily="18" charset="0"/>
                          <a:ea typeface="Cambria Math" panose="02040503050406030204" pitchFamily="18" charset="0"/>
                        </a:rPr>
                        <m:t>and</m:t>
                      </m:r>
                      <m:r>
                        <a:rPr lang="cs-CZ" sz="1400" b="0" i="0" smtClean="0">
                          <a:latin typeface="Cambria Math" panose="02040503050406030204" pitchFamily="18" charset="0"/>
                          <a:ea typeface="Cambria Math" panose="02040503050406030204" pitchFamily="18" charset="0"/>
                        </a:rPr>
                        <m:t> </m:t>
                      </m:r>
                      <m:r>
                        <m:rPr>
                          <m:nor/>
                        </m:rPr>
                        <a:rPr lang="cs-CZ" sz="1400" b="0" i="0" smtClean="0">
                          <a:latin typeface="Cambria Math" panose="02040503050406030204" pitchFamily="18" charset="0"/>
                          <a:ea typeface="Cambria Math" panose="02040503050406030204" pitchFamily="18" charset="0"/>
                        </a:rPr>
                        <m:t>b</m:t>
                      </m:r>
                      <m:r>
                        <m:rPr>
                          <m:nor/>
                        </m:rPr>
                        <a:rPr lang="en-GB" sz="1400">
                          <a:latin typeface="Cambria Math" panose="02040503050406030204" pitchFamily="18" charset="0"/>
                          <a:ea typeface="Cambria Math" panose="02040503050406030204" pitchFamily="18" charset="0"/>
                        </a:rPr>
                        <m:t>ond</m:t>
                      </m:r>
                      <m:r>
                        <m:rPr>
                          <m:nor/>
                        </m:rPr>
                        <a:rPr lang="en-US" sz="1400">
                          <a:latin typeface="Cambria Math" panose="02040503050406030204" pitchFamily="18" charset="0"/>
                          <a:ea typeface="Cambria Math" panose="02040503050406030204" pitchFamily="18" charset="0"/>
                        </a:rPr>
                        <m:t>′</m:t>
                      </m:r>
                      <m:r>
                        <m:rPr>
                          <m:nor/>
                        </m:rPr>
                        <a:rPr lang="en-GB" sz="1400">
                          <a:latin typeface="Cambria Math" panose="02040503050406030204" pitchFamily="18" charset="0"/>
                          <a:ea typeface="Cambria Math" panose="02040503050406030204" pitchFamily="18" charset="0"/>
                        </a:rPr>
                        <m:t>s</m:t>
                      </m:r>
                      <m:r>
                        <m:rPr>
                          <m:nor/>
                        </m:rPr>
                        <a:rPr lang="en-GB" sz="1400">
                          <a:latin typeface="Cambria Math" panose="02040503050406030204" pitchFamily="18" charset="0"/>
                          <a:ea typeface="Cambria Math" panose="02040503050406030204" pitchFamily="18" charset="0"/>
                        </a:rPr>
                        <m:t> </m:t>
                      </m:r>
                      <m:r>
                        <m:rPr>
                          <m:nor/>
                        </m:rPr>
                        <a:rPr lang="en-GB" sz="1400">
                          <a:latin typeface="Cambria Math" panose="02040503050406030204" pitchFamily="18" charset="0"/>
                          <a:ea typeface="Cambria Math" panose="02040503050406030204" pitchFamily="18" charset="0"/>
                        </a:rPr>
                        <m:t>price</m:t>
                      </m:r>
                      <m:r>
                        <m:rPr>
                          <m:nor/>
                        </m:rPr>
                        <a:rPr lang="en-GB" sz="1400">
                          <a:latin typeface="Cambria Math" panose="02040503050406030204" pitchFamily="18" charset="0"/>
                          <a:ea typeface="Cambria Math" panose="02040503050406030204" pitchFamily="18" charset="0"/>
                        </a:rPr>
                        <m:t> </m:t>
                      </m:r>
                      <m:r>
                        <m:rPr>
                          <m:nor/>
                        </m:rPr>
                        <a:rPr lang="en-GB" sz="1400">
                          <a:latin typeface="Cambria Math" panose="02040503050406030204" pitchFamily="18" charset="0"/>
                          <a:ea typeface="Cambria Math" panose="02040503050406030204" pitchFamily="18" charset="0"/>
                        </a:rPr>
                        <m:t>factor</m:t>
                      </m:r>
                      <m:r>
                        <m:rPr>
                          <m:nor/>
                        </m:rPr>
                        <a:rPr lang="cs-CZ" sz="1400" b="0" i="0" smtClean="0">
                          <a:latin typeface="Cambria Math" panose="02040503050406030204" pitchFamily="18" charset="0"/>
                          <a:ea typeface="Cambria Math" panose="02040503050406030204" pitchFamily="18" charset="0"/>
                        </a:rPr>
                        <m:t>)</m:t>
                      </m:r>
                    </m:oMath>
                  </m:oMathPara>
                </a14:m>
                <a:endParaRPr lang="en-GB" sz="1400" dirty="0">
                  <a:latin typeface="Cambria Math" panose="02040503050406030204" pitchFamily="18" charset="0"/>
                  <a:ea typeface="Cambria Math" panose="02040503050406030204" pitchFamily="18" charset="0"/>
                </a:endParaRPr>
              </a:p>
            </p:txBody>
          </p:sp>
        </mc:Choice>
        <mc:Fallback xmlns="">
          <p:sp>
            <p:nvSpPr>
              <p:cNvPr id="178" name="TextovéPole 177">
                <a:extLst>
                  <a:ext uri="{FF2B5EF4-FFF2-40B4-BE49-F238E27FC236}">
                    <a16:creationId xmlns:a16="http://schemas.microsoft.com/office/drawing/2014/main" id="{349F6F7E-EA9E-405A-8792-99A64522A765}"/>
                  </a:ext>
                </a:extLst>
              </p:cNvPr>
              <p:cNvSpPr txBox="1">
                <a:spLocks noRot="1" noChangeAspect="1" noMove="1" noResize="1" noEditPoints="1" noAdjustHandles="1" noChangeArrowheads="1" noChangeShapeType="1" noTextEdit="1"/>
              </p:cNvSpPr>
              <p:nvPr/>
            </p:nvSpPr>
            <p:spPr>
              <a:xfrm>
                <a:off x="2585112" y="4779664"/>
                <a:ext cx="6378888" cy="518283"/>
              </a:xfrm>
              <a:prstGeom prst="rect">
                <a:avLst/>
              </a:prstGeom>
              <a:blipFill>
                <a:blip r:embed="rId18"/>
                <a:stretch>
                  <a:fillRect b="-5882"/>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79" name="TextovéPole 178">
                <a:extLst>
                  <a:ext uri="{FF2B5EF4-FFF2-40B4-BE49-F238E27FC236}">
                    <a16:creationId xmlns:a16="http://schemas.microsoft.com/office/drawing/2014/main" id="{F3FBF864-CD01-4736-AE41-B6001A737E7A}"/>
                  </a:ext>
                </a:extLst>
              </p:cNvPr>
              <p:cNvSpPr txBox="1"/>
              <p:nvPr/>
            </p:nvSpPr>
            <p:spPr>
              <a:xfrm>
                <a:off x="2446672" y="5204952"/>
                <a:ext cx="5707496" cy="307777"/>
              </a:xfrm>
              <a:prstGeom prst="rect">
                <a:avLst/>
              </a:prstGeom>
              <a:noFill/>
            </p:spPr>
            <p:txBody>
              <a:bodyPr wrap="square" rtlCol="0">
                <a:spAutoFit/>
              </a:bodyPr>
              <a:lstStyle/>
              <a:p>
                <a:pPr algn="just">
                  <a:buClr>
                    <a:srgbClr val="7030A0"/>
                  </a:buClr>
                </a:pPr>
                <a14:m>
                  <m:oMathPara xmlns:m="http://schemas.openxmlformats.org/officeDocument/2006/math">
                    <m:oMathParaPr>
                      <m:jc m:val="left"/>
                    </m:oMathParaPr>
                    <m:oMath xmlns:m="http://schemas.openxmlformats.org/officeDocument/2006/math">
                      <m:r>
                        <m:rPr>
                          <m:nor/>
                        </m:rPr>
                        <a:rPr lang="en-GB" sz="1400">
                          <a:latin typeface="Cambria Math" panose="02040503050406030204" pitchFamily="18" charset="0"/>
                          <a:ea typeface="Cambria Math" panose="02040503050406030204" pitchFamily="18" charset="0"/>
                        </a:rPr>
                        <m:t>+ </m:t>
                      </m:r>
                      <m:r>
                        <m:rPr>
                          <m:nor/>
                        </m:rPr>
                        <a:rPr lang="en-GB" sz="1400">
                          <a:latin typeface="Cambria Math" panose="02040503050406030204" pitchFamily="18" charset="0"/>
                          <a:ea typeface="Cambria Math" panose="02040503050406030204" pitchFamily="18" charset="0"/>
                        </a:rPr>
                        <m:t>accrued</m:t>
                      </m:r>
                      <m:r>
                        <m:rPr>
                          <m:nor/>
                        </m:rPr>
                        <a:rPr lang="en-GB" sz="1400">
                          <a:latin typeface="Cambria Math" panose="02040503050406030204" pitchFamily="18" charset="0"/>
                          <a:ea typeface="Cambria Math" panose="02040503050406030204" pitchFamily="18" charset="0"/>
                        </a:rPr>
                        <m:t> </m:t>
                      </m:r>
                      <m:r>
                        <m:rPr>
                          <m:nor/>
                        </m:rPr>
                        <a:rPr lang="en-GB" sz="1400">
                          <a:latin typeface="Cambria Math" panose="02040503050406030204" pitchFamily="18" charset="0"/>
                          <a:ea typeface="Cambria Math" panose="02040503050406030204" pitchFamily="18" charset="0"/>
                        </a:rPr>
                        <m:t>coupon</m:t>
                      </m:r>
                      <m:r>
                        <m:rPr>
                          <m:nor/>
                        </m:rPr>
                        <a:rPr lang="en-GB" sz="1400">
                          <a:latin typeface="Cambria Math" panose="02040503050406030204" pitchFamily="18" charset="0"/>
                          <a:ea typeface="Cambria Math" panose="02040503050406030204" pitchFamily="18" charset="0"/>
                        </a:rPr>
                        <m:t> </m:t>
                      </m:r>
                      <m:r>
                        <m:rPr>
                          <m:nor/>
                        </m:rPr>
                        <a:rPr lang="cs-CZ" sz="1400">
                          <a:latin typeface="Cambria Math" panose="02040503050406030204" pitchFamily="18" charset="0"/>
                          <a:ea typeface="Cambria Math" panose="02040503050406030204" pitchFamily="18" charset="0"/>
                        </a:rPr>
                        <m:t>in</m:t>
                      </m:r>
                      <m:r>
                        <m:rPr>
                          <m:nor/>
                        </m:rPr>
                        <a:rPr lang="cs-CZ" sz="1400">
                          <a:latin typeface="Cambria Math" panose="02040503050406030204" pitchFamily="18" charset="0"/>
                          <a:ea typeface="Cambria Math" panose="02040503050406030204" pitchFamily="18" charset="0"/>
                        </a:rPr>
                        <m:t> </m:t>
                      </m:r>
                      <m:r>
                        <m:rPr>
                          <m:nor/>
                        </m:rPr>
                        <a:rPr lang="cs-CZ" sz="1400">
                          <a:latin typeface="Cambria Math" panose="02040503050406030204" pitchFamily="18" charset="0"/>
                          <a:ea typeface="Cambria Math" panose="02040503050406030204" pitchFamily="18" charset="0"/>
                        </a:rPr>
                        <m:t>the</m:t>
                      </m:r>
                      <m:r>
                        <m:rPr>
                          <m:nor/>
                        </m:rPr>
                        <a:rPr lang="cs-CZ" sz="1400">
                          <a:latin typeface="Cambria Math" panose="02040503050406030204" pitchFamily="18" charset="0"/>
                          <a:ea typeface="Cambria Math" panose="02040503050406030204" pitchFamily="18" charset="0"/>
                        </a:rPr>
                        <m:t> </m:t>
                      </m:r>
                      <m:r>
                        <m:rPr>
                          <m:nor/>
                        </m:rPr>
                        <a:rPr lang="cs-CZ" sz="1400">
                          <a:latin typeface="Cambria Math" panose="02040503050406030204" pitchFamily="18" charset="0"/>
                          <a:ea typeface="Cambria Math" panose="02040503050406030204" pitchFamily="18" charset="0"/>
                        </a:rPr>
                        <m:t>period</m:t>
                      </m:r>
                      <m:r>
                        <m:rPr>
                          <m:nor/>
                        </m:rPr>
                        <a:rPr lang="cs-CZ" sz="1400">
                          <a:latin typeface="Cambria Math" panose="02040503050406030204" pitchFamily="18" charset="0"/>
                          <a:ea typeface="Cambria Math" panose="02040503050406030204" pitchFamily="18" charset="0"/>
                        </a:rPr>
                        <m:t> </m:t>
                      </m:r>
                      <m:r>
                        <m:rPr>
                          <m:nor/>
                        </m:rPr>
                        <a:rPr lang="en-GB" sz="1400">
                          <a:latin typeface="Cambria Math" panose="02040503050406030204" pitchFamily="18" charset="0"/>
                          <a:ea typeface="Cambria Math" panose="02040503050406030204" pitchFamily="18" charset="0"/>
                        </a:rPr>
                        <m:t>from</m:t>
                      </m:r>
                      <m:r>
                        <m:rPr>
                          <m:nor/>
                        </m:rPr>
                        <a:rPr lang="en-GB" sz="1400">
                          <a:latin typeface="Cambria Math" panose="02040503050406030204" pitchFamily="18" charset="0"/>
                          <a:ea typeface="Cambria Math" panose="02040503050406030204" pitchFamily="18" charset="0"/>
                        </a:rPr>
                        <m:t> </m:t>
                      </m:r>
                      <m:r>
                        <m:rPr>
                          <m:nor/>
                        </m:rPr>
                        <a:rPr lang="en-GB" sz="1400">
                          <a:latin typeface="Cambria Math" panose="02040503050406030204" pitchFamily="18" charset="0"/>
                          <a:ea typeface="Cambria Math" panose="02040503050406030204" pitchFamily="18" charset="0"/>
                        </a:rPr>
                        <m:t>acquiring</m:t>
                      </m:r>
                      <m:r>
                        <m:rPr>
                          <m:nor/>
                        </m:rPr>
                        <a:rPr lang="en-GB" sz="1400">
                          <a:latin typeface="Cambria Math" panose="02040503050406030204" pitchFamily="18" charset="0"/>
                          <a:ea typeface="Cambria Math" panose="02040503050406030204" pitchFamily="18" charset="0"/>
                        </a:rPr>
                        <m:t> </m:t>
                      </m:r>
                      <m:r>
                        <m:rPr>
                          <m:nor/>
                        </m:rPr>
                        <a:rPr lang="en-GB" sz="1400">
                          <a:latin typeface="Cambria Math" panose="02040503050406030204" pitchFamily="18" charset="0"/>
                          <a:ea typeface="Cambria Math" panose="02040503050406030204" pitchFamily="18" charset="0"/>
                        </a:rPr>
                        <m:t>the</m:t>
                      </m:r>
                      <m:r>
                        <m:rPr>
                          <m:nor/>
                        </m:rPr>
                        <a:rPr lang="en-GB" sz="1400">
                          <a:latin typeface="Cambria Math" panose="02040503050406030204" pitchFamily="18" charset="0"/>
                          <a:ea typeface="Cambria Math" panose="02040503050406030204" pitchFamily="18" charset="0"/>
                        </a:rPr>
                        <m:t> </m:t>
                      </m:r>
                      <m:r>
                        <m:rPr>
                          <m:nor/>
                        </m:rPr>
                        <a:rPr lang="en-GB" sz="1400">
                          <a:latin typeface="Cambria Math" panose="02040503050406030204" pitchFamily="18" charset="0"/>
                          <a:ea typeface="Cambria Math" panose="02040503050406030204" pitchFamily="18" charset="0"/>
                        </a:rPr>
                        <m:t>bond</m:t>
                      </m:r>
                      <m:r>
                        <m:rPr>
                          <m:nor/>
                        </m:rPr>
                        <a:rPr lang="en-GB" sz="1400">
                          <a:latin typeface="Cambria Math" panose="02040503050406030204" pitchFamily="18" charset="0"/>
                          <a:ea typeface="Cambria Math" panose="02040503050406030204" pitchFamily="18" charset="0"/>
                        </a:rPr>
                        <m:t> </m:t>
                      </m:r>
                      <m:r>
                        <m:rPr>
                          <m:nor/>
                        </m:rPr>
                        <a:rPr lang="en-GB" sz="1400">
                          <a:latin typeface="Cambria Math" panose="02040503050406030204" pitchFamily="18" charset="0"/>
                          <a:ea typeface="Cambria Math" panose="02040503050406030204" pitchFamily="18" charset="0"/>
                        </a:rPr>
                        <m:t>to</m:t>
                      </m:r>
                      <m:r>
                        <m:rPr>
                          <m:nor/>
                        </m:rPr>
                        <a:rPr lang="en-GB" sz="1400">
                          <a:latin typeface="Cambria Math" panose="02040503050406030204" pitchFamily="18" charset="0"/>
                          <a:ea typeface="Cambria Math" panose="02040503050406030204" pitchFamily="18" charset="0"/>
                        </a:rPr>
                        <m:t> </m:t>
                      </m:r>
                      <m:r>
                        <m:rPr>
                          <m:nor/>
                        </m:rPr>
                        <a:rPr lang="en-GB" sz="1400">
                          <a:latin typeface="Cambria Math" panose="02040503050406030204" pitchFamily="18" charset="0"/>
                          <a:ea typeface="Cambria Math" panose="02040503050406030204" pitchFamily="18" charset="0"/>
                        </a:rPr>
                        <m:t>delivery</m:t>
                      </m:r>
                      <m:r>
                        <m:rPr>
                          <m:nor/>
                        </m:rPr>
                        <a:rPr lang="en-GB" sz="1400">
                          <a:latin typeface="Cambria Math" panose="02040503050406030204" pitchFamily="18" charset="0"/>
                          <a:ea typeface="Cambria Math" panose="02040503050406030204" pitchFamily="18" charset="0"/>
                        </a:rPr>
                        <m:t> </m:t>
                      </m:r>
                      <m:r>
                        <m:rPr>
                          <m:nor/>
                        </m:rPr>
                        <a:rPr lang="en-GB" sz="1400">
                          <a:latin typeface="Cambria Math" panose="02040503050406030204" pitchFamily="18" charset="0"/>
                          <a:ea typeface="Cambria Math" panose="02040503050406030204" pitchFamily="18" charset="0"/>
                        </a:rPr>
                        <m:t>day</m:t>
                      </m:r>
                    </m:oMath>
                  </m:oMathPara>
                </a14:m>
                <a:endParaRPr lang="en-GB" sz="1400" dirty="0">
                  <a:latin typeface="Cambria Math" panose="02040503050406030204" pitchFamily="18" charset="0"/>
                  <a:ea typeface="Cambria Math" panose="02040503050406030204" pitchFamily="18" charset="0"/>
                </a:endParaRPr>
              </a:p>
            </p:txBody>
          </p:sp>
        </mc:Choice>
        <mc:Fallback xmlns="">
          <p:sp>
            <p:nvSpPr>
              <p:cNvPr id="179" name="TextovéPole 178">
                <a:extLst>
                  <a:ext uri="{FF2B5EF4-FFF2-40B4-BE49-F238E27FC236}">
                    <a16:creationId xmlns:a16="http://schemas.microsoft.com/office/drawing/2014/main" id="{F3FBF864-CD01-4736-AE41-B6001A737E7A}"/>
                  </a:ext>
                </a:extLst>
              </p:cNvPr>
              <p:cNvSpPr txBox="1">
                <a:spLocks noRot="1" noChangeAspect="1" noMove="1" noResize="1" noEditPoints="1" noAdjustHandles="1" noChangeArrowheads="1" noChangeShapeType="1" noTextEdit="1"/>
              </p:cNvSpPr>
              <p:nvPr/>
            </p:nvSpPr>
            <p:spPr>
              <a:xfrm>
                <a:off x="2446672" y="5204952"/>
                <a:ext cx="5707496" cy="307777"/>
              </a:xfrm>
              <a:prstGeom prst="rect">
                <a:avLst/>
              </a:prstGeom>
              <a:blipFill>
                <a:blip r:embed="rId19"/>
                <a:stretch>
                  <a:fillRect b="-10000"/>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48" name="TextovéPole 147">
                <a:extLst>
                  <a:ext uri="{FF2B5EF4-FFF2-40B4-BE49-F238E27FC236}">
                    <a16:creationId xmlns:a16="http://schemas.microsoft.com/office/drawing/2014/main" id="{0F503F8C-37D0-4A43-A50E-7172AF592C28}"/>
                  </a:ext>
                </a:extLst>
              </p:cNvPr>
              <p:cNvSpPr txBox="1"/>
              <p:nvPr/>
            </p:nvSpPr>
            <p:spPr>
              <a:xfrm>
                <a:off x="2406312" y="5431311"/>
                <a:ext cx="6557688" cy="518283"/>
              </a:xfrm>
              <a:prstGeom prst="rect">
                <a:avLst/>
              </a:prstGeom>
              <a:noFill/>
            </p:spPr>
            <p:txBody>
              <a:bodyPr wrap="square" rtlCol="0">
                <a:spAutoFit/>
              </a:bodyPr>
              <a:lstStyle/>
              <a:p>
                <a:pPr marL="180975" indent="-179388" algn="ctr" defTabSz="808038">
                  <a:buClr>
                    <a:srgbClr val="7030A0"/>
                  </a:buClr>
                </a:pPr>
                <a14:m>
                  <m:oMathPara xmlns:m="http://schemas.openxmlformats.org/officeDocument/2006/math">
                    <m:oMathParaPr>
                      <m:jc m:val="left"/>
                    </m:oMathParaPr>
                    <m:oMath xmlns:m="http://schemas.openxmlformats.org/officeDocument/2006/math">
                      <m:r>
                        <m:rPr>
                          <m:nor/>
                        </m:rPr>
                        <a:rPr lang="en-GB" sz="1400">
                          <a:latin typeface="Cambria Math" panose="02040503050406030204" pitchFamily="18" charset="0"/>
                          <a:ea typeface="Cambria Math" panose="02040503050406030204" pitchFamily="18" charset="0"/>
                        </a:rPr>
                        <m:t> + </m:t>
                      </m:r>
                      <m:r>
                        <m:rPr>
                          <m:nor/>
                        </m:rPr>
                        <a:rPr lang="en-GB" sz="1400">
                          <a:latin typeface="Cambria Math" panose="02040503050406030204" pitchFamily="18" charset="0"/>
                          <a:ea typeface="Cambria Math" panose="02040503050406030204" pitchFamily="18" charset="0"/>
                        </a:rPr>
                        <m:t>coupon</m:t>
                      </m:r>
                      <m:r>
                        <m:rPr>
                          <m:nor/>
                        </m:rPr>
                        <a:rPr lang="en-GB" sz="1400">
                          <a:latin typeface="Cambria Math" panose="02040503050406030204" pitchFamily="18" charset="0"/>
                          <a:ea typeface="Cambria Math" panose="02040503050406030204" pitchFamily="18" charset="0"/>
                        </a:rPr>
                        <m:t> </m:t>
                      </m:r>
                      <m:r>
                        <m:rPr>
                          <m:nor/>
                        </m:rPr>
                        <a:rPr lang="en-GB" sz="1400">
                          <a:latin typeface="Cambria Math" panose="02040503050406030204" pitchFamily="18" charset="0"/>
                          <a:ea typeface="Cambria Math" panose="02040503050406030204" pitchFamily="18" charset="0"/>
                        </a:rPr>
                        <m:t>received</m:t>
                      </m:r>
                      <m:r>
                        <m:rPr>
                          <m:nor/>
                        </m:rPr>
                        <a:rPr lang="en-GB" sz="1400">
                          <a:latin typeface="Cambria Math" panose="02040503050406030204" pitchFamily="18" charset="0"/>
                          <a:ea typeface="Cambria Math" panose="02040503050406030204" pitchFamily="18" charset="0"/>
                        </a:rPr>
                        <m:t> </m:t>
                      </m:r>
                      <m:r>
                        <m:rPr>
                          <m:nor/>
                        </m:rPr>
                        <a:rPr lang="en-GB" sz="1400">
                          <a:latin typeface="Cambria Math" panose="02040503050406030204" pitchFamily="18" charset="0"/>
                          <a:ea typeface="Cambria Math" panose="02040503050406030204" pitchFamily="18" charset="0"/>
                        </a:rPr>
                        <m:t>and</m:t>
                      </m:r>
                      <m:r>
                        <m:rPr>
                          <m:nor/>
                        </m:rPr>
                        <a:rPr lang="en-GB" sz="1400">
                          <a:latin typeface="Cambria Math" panose="02040503050406030204" pitchFamily="18" charset="0"/>
                          <a:ea typeface="Cambria Math" panose="02040503050406030204" pitchFamily="18" charset="0"/>
                        </a:rPr>
                        <m:t> </m:t>
                      </m:r>
                      <m:r>
                        <m:rPr>
                          <m:nor/>
                        </m:rPr>
                        <a:rPr lang="en-GB" sz="1400">
                          <a:latin typeface="Cambria Math" panose="02040503050406030204" pitchFamily="18" charset="0"/>
                          <a:ea typeface="Cambria Math" panose="02040503050406030204" pitchFamily="18" charset="0"/>
                        </a:rPr>
                        <m:t>reinvested</m:t>
                      </m:r>
                      <m:r>
                        <m:rPr>
                          <m:nor/>
                        </m:rPr>
                        <a:rPr lang="en-GB" sz="1400">
                          <a:latin typeface="Cambria Math" panose="02040503050406030204" pitchFamily="18" charset="0"/>
                          <a:ea typeface="Cambria Math" panose="02040503050406030204" pitchFamily="18" charset="0"/>
                        </a:rPr>
                        <m:t> </m:t>
                      </m:r>
                      <m:r>
                        <m:rPr>
                          <m:nor/>
                        </m:rPr>
                        <a:rPr lang="en-GB" sz="1400">
                          <a:latin typeface="Cambria Math" panose="02040503050406030204" pitchFamily="18" charset="0"/>
                          <a:ea typeface="Cambria Math" panose="02040503050406030204" pitchFamily="18" charset="0"/>
                        </a:rPr>
                        <m:t>from</m:t>
                      </m:r>
                      <m:r>
                        <m:rPr>
                          <m:nor/>
                        </m:rPr>
                        <a:rPr lang="en-GB" sz="1400">
                          <a:latin typeface="Cambria Math" panose="02040503050406030204" pitchFamily="18" charset="0"/>
                          <a:ea typeface="Cambria Math" panose="02040503050406030204" pitchFamily="18" charset="0"/>
                        </a:rPr>
                        <m:t> </m:t>
                      </m:r>
                      <m:r>
                        <m:rPr>
                          <m:nor/>
                        </m:rPr>
                        <a:rPr lang="en-GB" sz="1400">
                          <a:latin typeface="Cambria Math" panose="02040503050406030204" pitchFamily="18" charset="0"/>
                          <a:ea typeface="Cambria Math" panose="02040503050406030204" pitchFamily="18" charset="0"/>
                        </a:rPr>
                        <m:t>next</m:t>
                      </m:r>
                      <m:r>
                        <m:rPr>
                          <m:nor/>
                        </m:rPr>
                        <a:rPr lang="en-GB" sz="1400">
                          <a:latin typeface="Cambria Math" panose="02040503050406030204" pitchFamily="18" charset="0"/>
                          <a:ea typeface="Cambria Math" panose="02040503050406030204" pitchFamily="18" charset="0"/>
                        </a:rPr>
                        <m:t> </m:t>
                      </m:r>
                      <m:r>
                        <m:rPr>
                          <m:nor/>
                        </m:rPr>
                        <a:rPr lang="en-GB" sz="1400">
                          <a:latin typeface="Cambria Math" panose="02040503050406030204" pitchFamily="18" charset="0"/>
                          <a:ea typeface="Cambria Math" panose="02040503050406030204" pitchFamily="18" charset="0"/>
                        </a:rPr>
                        <m:t>coupon</m:t>
                      </m:r>
                      <m:r>
                        <m:rPr>
                          <m:nor/>
                        </m:rPr>
                        <a:rPr lang="en-GB" sz="1400">
                          <a:latin typeface="Cambria Math" panose="02040503050406030204" pitchFamily="18" charset="0"/>
                          <a:ea typeface="Cambria Math" panose="02040503050406030204" pitchFamily="18" charset="0"/>
                        </a:rPr>
                        <m:t> </m:t>
                      </m:r>
                      <m:r>
                        <m:rPr>
                          <m:nor/>
                        </m:rPr>
                        <a:rPr lang="en-GB" sz="1400">
                          <a:latin typeface="Cambria Math" panose="02040503050406030204" pitchFamily="18" charset="0"/>
                          <a:ea typeface="Cambria Math" panose="02040503050406030204" pitchFamily="18" charset="0"/>
                        </a:rPr>
                        <m:t>day</m:t>
                      </m:r>
                      <m:r>
                        <m:rPr>
                          <m:nor/>
                        </m:rPr>
                        <a:rPr lang="en-GB" sz="1400">
                          <a:latin typeface="Cambria Math" panose="02040503050406030204" pitchFamily="18" charset="0"/>
                          <a:ea typeface="Cambria Math" panose="02040503050406030204" pitchFamily="18" charset="0"/>
                        </a:rPr>
                        <m:t> </m:t>
                      </m:r>
                      <m:r>
                        <m:rPr>
                          <m:nor/>
                        </m:rPr>
                        <a:rPr lang="en-GB" sz="1400">
                          <a:latin typeface="Cambria Math" panose="02040503050406030204" pitchFamily="18" charset="0"/>
                          <a:ea typeface="Cambria Math" panose="02040503050406030204" pitchFamily="18" charset="0"/>
                        </a:rPr>
                        <m:t>to</m:t>
                      </m:r>
                      <m:r>
                        <m:rPr>
                          <m:nor/>
                        </m:rPr>
                        <a:rPr lang="en-GB" sz="1400">
                          <a:latin typeface="Cambria Math" panose="02040503050406030204" pitchFamily="18" charset="0"/>
                          <a:ea typeface="Cambria Math" panose="02040503050406030204" pitchFamily="18" charset="0"/>
                        </a:rPr>
                        <m:t> </m:t>
                      </m:r>
                      <m:r>
                        <m:rPr>
                          <m:nor/>
                        </m:rPr>
                        <a:rPr lang="en-GB" sz="1400">
                          <a:latin typeface="Cambria Math" panose="02040503050406030204" pitchFamily="18" charset="0"/>
                          <a:ea typeface="Cambria Math" panose="02040503050406030204" pitchFamily="18" charset="0"/>
                        </a:rPr>
                        <m:t>delivery</m:t>
                      </m:r>
                      <m:r>
                        <m:rPr>
                          <m:nor/>
                        </m:rPr>
                        <a:rPr lang="en-GB" sz="1400">
                          <a:latin typeface="Cambria Math" panose="02040503050406030204" pitchFamily="18" charset="0"/>
                          <a:ea typeface="Cambria Math" panose="02040503050406030204" pitchFamily="18" charset="0"/>
                        </a:rPr>
                        <m:t> </m:t>
                      </m:r>
                      <m:r>
                        <m:rPr>
                          <m:nor/>
                        </m:rPr>
                        <a:rPr lang="en-GB" sz="1400">
                          <a:latin typeface="Cambria Math" panose="02040503050406030204" pitchFamily="18" charset="0"/>
                          <a:ea typeface="Cambria Math" panose="02040503050406030204" pitchFamily="18" charset="0"/>
                        </a:rPr>
                        <m:t>day</m:t>
                      </m:r>
                      <m:r>
                        <m:rPr>
                          <m:nor/>
                        </m:rPr>
                        <a:rPr lang="cs-CZ" sz="1400" b="0" i="0" smtClean="0">
                          <a:latin typeface="Cambria Math" panose="02040503050406030204" pitchFamily="18" charset="0"/>
                          <a:ea typeface="Cambria Math" panose="02040503050406030204" pitchFamily="18" charset="0"/>
                        </a:rPr>
                        <m:t> (</m:t>
                      </m:r>
                      <m:r>
                        <m:rPr>
                          <m:nor/>
                        </m:rPr>
                        <a:rPr lang="en-GB" sz="1400">
                          <a:latin typeface="Cambria Math" panose="02040503050406030204" pitchFamily="18" charset="0"/>
                          <a:ea typeface="Cambria Math" panose="02040503050406030204" pitchFamily="18" charset="0"/>
                        </a:rPr>
                        <m:t>if</m:t>
                      </m:r>
                      <m:r>
                        <m:rPr>
                          <m:nor/>
                        </m:rPr>
                        <a:rPr lang="en-GB" sz="1400">
                          <a:latin typeface="Cambria Math" panose="02040503050406030204" pitchFamily="18" charset="0"/>
                          <a:ea typeface="Cambria Math" panose="02040503050406030204" pitchFamily="18" charset="0"/>
                        </a:rPr>
                        <m:t> </m:t>
                      </m:r>
                      <m:r>
                        <m:rPr>
                          <m:nor/>
                        </m:rPr>
                        <a:rPr lang="en-GB" sz="1400">
                          <a:latin typeface="Cambria Math" panose="02040503050406030204" pitchFamily="18" charset="0"/>
                          <a:ea typeface="Cambria Math" panose="02040503050406030204" pitchFamily="18" charset="0"/>
                        </a:rPr>
                        <m:t>there</m:t>
                      </m:r>
                      <m:r>
                        <m:rPr>
                          <m:nor/>
                        </m:rPr>
                        <a:rPr lang="en-GB" sz="1400">
                          <a:latin typeface="Cambria Math" panose="02040503050406030204" pitchFamily="18" charset="0"/>
                          <a:ea typeface="Cambria Math" panose="02040503050406030204" pitchFamily="18" charset="0"/>
                        </a:rPr>
                        <m:t> </m:t>
                      </m:r>
                      <m:r>
                        <m:rPr>
                          <m:nor/>
                        </m:rPr>
                        <a:rPr lang="en-GB" sz="1400">
                          <a:latin typeface="Cambria Math" panose="02040503050406030204" pitchFamily="18" charset="0"/>
                          <a:ea typeface="Cambria Math" panose="02040503050406030204" pitchFamily="18" charset="0"/>
                        </a:rPr>
                        <m:t>is</m:t>
                      </m:r>
                      <m:r>
                        <m:rPr>
                          <m:nor/>
                        </m:rPr>
                        <a:rPr lang="en-GB" sz="1400">
                          <a:latin typeface="Cambria Math" panose="02040503050406030204" pitchFamily="18" charset="0"/>
                          <a:ea typeface="Cambria Math" panose="02040503050406030204" pitchFamily="18" charset="0"/>
                        </a:rPr>
                        <m:t> </m:t>
                      </m:r>
                      <m:r>
                        <m:rPr>
                          <m:nor/>
                        </m:rPr>
                        <a:rPr lang="cs-CZ" sz="1400" b="0" i="0" smtClean="0">
                          <a:latin typeface="Cambria Math" panose="02040503050406030204" pitchFamily="18" charset="0"/>
                          <a:ea typeface="Cambria Math" panose="02040503050406030204" pitchFamily="18" charset="0"/>
                        </a:rPr>
                        <m:t>  </m:t>
                      </m:r>
                      <m:r>
                        <m:rPr>
                          <m:nor/>
                        </m:rPr>
                        <a:rPr lang="en-GB" sz="1400">
                          <a:latin typeface="Cambria Math" panose="02040503050406030204" pitchFamily="18" charset="0"/>
                          <a:ea typeface="Cambria Math" panose="02040503050406030204" pitchFamily="18" charset="0"/>
                        </a:rPr>
                        <m:t>coupon</m:t>
                      </m:r>
                      <m:r>
                        <m:rPr>
                          <m:nor/>
                        </m:rPr>
                        <a:rPr lang="en-GB" sz="1400">
                          <a:latin typeface="Cambria Math" panose="02040503050406030204" pitchFamily="18" charset="0"/>
                          <a:ea typeface="Cambria Math" panose="02040503050406030204" pitchFamily="18" charset="0"/>
                        </a:rPr>
                        <m:t> </m:t>
                      </m:r>
                      <m:r>
                        <m:rPr>
                          <m:nor/>
                        </m:rPr>
                        <a:rPr lang="en-GB" sz="1400">
                          <a:latin typeface="Cambria Math" panose="02040503050406030204" pitchFamily="18" charset="0"/>
                          <a:ea typeface="Cambria Math" panose="02040503050406030204" pitchFamily="18" charset="0"/>
                        </a:rPr>
                        <m:t>day</m:t>
                      </m:r>
                      <m:r>
                        <m:rPr>
                          <m:nor/>
                        </m:rPr>
                        <a:rPr lang="en-GB" sz="1400">
                          <a:latin typeface="Cambria Math" panose="02040503050406030204" pitchFamily="18" charset="0"/>
                          <a:ea typeface="Cambria Math" panose="02040503050406030204" pitchFamily="18" charset="0"/>
                        </a:rPr>
                        <m:t> </m:t>
                      </m:r>
                      <m:r>
                        <m:rPr>
                          <m:nor/>
                        </m:rPr>
                        <a:rPr lang="en-GB" sz="1400">
                          <a:latin typeface="Cambria Math" panose="02040503050406030204" pitchFamily="18" charset="0"/>
                          <a:ea typeface="Cambria Math" panose="02040503050406030204" pitchFamily="18" charset="0"/>
                        </a:rPr>
                        <m:t>between</m:t>
                      </m:r>
                      <m:r>
                        <m:rPr>
                          <m:nor/>
                        </m:rPr>
                        <a:rPr lang="en-GB" sz="1400">
                          <a:latin typeface="Cambria Math" panose="02040503050406030204" pitchFamily="18" charset="0"/>
                          <a:ea typeface="Cambria Math" panose="02040503050406030204" pitchFamily="18" charset="0"/>
                        </a:rPr>
                        <m:t> </m:t>
                      </m:r>
                      <m:r>
                        <m:rPr>
                          <m:nor/>
                        </m:rPr>
                        <a:rPr lang="en-GB" sz="1400">
                          <a:latin typeface="Cambria Math" panose="02040503050406030204" pitchFamily="18" charset="0"/>
                          <a:ea typeface="Cambria Math" panose="02040503050406030204" pitchFamily="18" charset="0"/>
                        </a:rPr>
                        <m:t>ac</m:t>
                      </m:r>
                      <m:r>
                        <m:rPr>
                          <m:nor/>
                        </m:rPr>
                        <a:rPr lang="en-US" sz="1400">
                          <a:latin typeface="Cambria Math" panose="02040503050406030204" pitchFamily="18" charset="0"/>
                          <a:ea typeface="Cambria Math" panose="02040503050406030204" pitchFamily="18" charset="0"/>
                        </a:rPr>
                        <m:t>quiring</m:t>
                      </m:r>
                      <m:r>
                        <m:rPr>
                          <m:nor/>
                        </m:rPr>
                        <a:rPr lang="en-US" sz="1400">
                          <a:latin typeface="Cambria Math" panose="02040503050406030204" pitchFamily="18" charset="0"/>
                          <a:ea typeface="Cambria Math" panose="02040503050406030204" pitchFamily="18" charset="0"/>
                        </a:rPr>
                        <m:t> </m:t>
                      </m:r>
                      <m:r>
                        <m:rPr>
                          <m:nor/>
                        </m:rPr>
                        <a:rPr lang="en-US" sz="1400">
                          <a:latin typeface="Cambria Math" panose="02040503050406030204" pitchFamily="18" charset="0"/>
                          <a:ea typeface="Cambria Math" panose="02040503050406030204" pitchFamily="18" charset="0"/>
                        </a:rPr>
                        <m:t>a</m:t>
                      </m:r>
                      <m:r>
                        <m:rPr>
                          <m:nor/>
                        </m:rPr>
                        <a:rPr lang="en-GB" sz="1400">
                          <a:latin typeface="Cambria Math" panose="02040503050406030204" pitchFamily="18" charset="0"/>
                          <a:ea typeface="Cambria Math" panose="02040503050406030204" pitchFamily="18" charset="0"/>
                        </a:rPr>
                        <m:t>nd</m:t>
                      </m:r>
                      <m:r>
                        <m:rPr>
                          <m:nor/>
                        </m:rPr>
                        <a:rPr lang="en-GB" sz="1400">
                          <a:latin typeface="Cambria Math" panose="02040503050406030204" pitchFamily="18" charset="0"/>
                          <a:ea typeface="Cambria Math" panose="02040503050406030204" pitchFamily="18" charset="0"/>
                        </a:rPr>
                        <m:t> </m:t>
                      </m:r>
                      <m:r>
                        <m:rPr>
                          <m:nor/>
                        </m:rPr>
                        <a:rPr lang="en-GB" sz="1400">
                          <a:latin typeface="Cambria Math" panose="02040503050406030204" pitchFamily="18" charset="0"/>
                          <a:ea typeface="Cambria Math" panose="02040503050406030204" pitchFamily="18" charset="0"/>
                        </a:rPr>
                        <m:t>delivering</m:t>
                      </m:r>
                      <m:r>
                        <m:rPr>
                          <m:nor/>
                        </m:rPr>
                        <a:rPr lang="en-GB" sz="1400">
                          <a:latin typeface="Cambria Math" panose="02040503050406030204" pitchFamily="18" charset="0"/>
                          <a:ea typeface="Cambria Math" panose="02040503050406030204" pitchFamily="18" charset="0"/>
                        </a:rPr>
                        <m:t> </m:t>
                      </m:r>
                      <m:r>
                        <m:rPr>
                          <m:nor/>
                        </m:rPr>
                        <a:rPr lang="en-GB" sz="1400">
                          <a:latin typeface="Cambria Math" panose="02040503050406030204" pitchFamily="18" charset="0"/>
                          <a:ea typeface="Cambria Math" panose="02040503050406030204" pitchFamily="18" charset="0"/>
                        </a:rPr>
                        <m:t>the</m:t>
                      </m:r>
                      <m:r>
                        <m:rPr>
                          <m:nor/>
                        </m:rPr>
                        <a:rPr lang="en-GB" sz="1400">
                          <a:latin typeface="Cambria Math" panose="02040503050406030204" pitchFamily="18" charset="0"/>
                          <a:ea typeface="Cambria Math" panose="02040503050406030204" pitchFamily="18" charset="0"/>
                        </a:rPr>
                        <m:t> </m:t>
                      </m:r>
                      <m:r>
                        <m:rPr>
                          <m:nor/>
                        </m:rPr>
                        <a:rPr lang="en-GB" sz="1400">
                          <a:latin typeface="Cambria Math" panose="02040503050406030204" pitchFamily="18" charset="0"/>
                          <a:ea typeface="Cambria Math" panose="02040503050406030204" pitchFamily="18" charset="0"/>
                        </a:rPr>
                        <m:t>bond</m:t>
                      </m:r>
                      <m:r>
                        <m:rPr>
                          <m:nor/>
                        </m:rPr>
                        <a:rPr lang="cs-CZ" sz="1400" b="0" i="0" smtClean="0">
                          <a:latin typeface="Cambria Math" panose="02040503050406030204" pitchFamily="18" charset="0"/>
                          <a:ea typeface="Cambria Math" panose="02040503050406030204" pitchFamily="18" charset="0"/>
                        </a:rPr>
                        <m:t>)</m:t>
                      </m:r>
                    </m:oMath>
                  </m:oMathPara>
                </a14:m>
                <a:endParaRPr lang="en-GB" sz="1400" dirty="0">
                  <a:latin typeface="Cambria Math" panose="02040503050406030204" pitchFamily="18" charset="0"/>
                  <a:ea typeface="Cambria Math" panose="02040503050406030204" pitchFamily="18" charset="0"/>
                </a:endParaRPr>
              </a:p>
            </p:txBody>
          </p:sp>
        </mc:Choice>
        <mc:Fallback xmlns="">
          <p:sp>
            <p:nvSpPr>
              <p:cNvPr id="148" name="TextovéPole 147">
                <a:extLst>
                  <a:ext uri="{FF2B5EF4-FFF2-40B4-BE49-F238E27FC236}">
                    <a16:creationId xmlns:a16="http://schemas.microsoft.com/office/drawing/2014/main" id="{0F503F8C-37D0-4A43-A50E-7172AF592C28}"/>
                  </a:ext>
                </a:extLst>
              </p:cNvPr>
              <p:cNvSpPr txBox="1">
                <a:spLocks noRot="1" noChangeAspect="1" noMove="1" noResize="1" noEditPoints="1" noAdjustHandles="1" noChangeArrowheads="1" noChangeShapeType="1" noTextEdit="1"/>
              </p:cNvSpPr>
              <p:nvPr/>
            </p:nvSpPr>
            <p:spPr>
              <a:xfrm>
                <a:off x="2406312" y="5431311"/>
                <a:ext cx="6557688" cy="518283"/>
              </a:xfrm>
              <a:prstGeom prst="rect">
                <a:avLst/>
              </a:prstGeom>
              <a:blipFill>
                <a:blip r:embed="rId20"/>
                <a:stretch>
                  <a:fillRect b="-5882"/>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180" name="TextovéPole 179">
                <a:extLst>
                  <a:ext uri="{FF2B5EF4-FFF2-40B4-BE49-F238E27FC236}">
                    <a16:creationId xmlns:a16="http://schemas.microsoft.com/office/drawing/2014/main" id="{AE39932B-432D-4E4E-89C8-A77FD9305817}"/>
                  </a:ext>
                </a:extLst>
              </p:cNvPr>
              <p:cNvSpPr txBox="1"/>
              <p:nvPr/>
            </p:nvSpPr>
            <p:spPr>
              <a:xfrm>
                <a:off x="2371994" y="5857343"/>
                <a:ext cx="3568158" cy="307777"/>
              </a:xfrm>
              <a:prstGeom prst="rect">
                <a:avLst/>
              </a:prstGeom>
              <a:noFill/>
            </p:spPr>
            <p:txBody>
              <a:bodyPr wrap="square" rtlCol="0">
                <a:spAutoFit/>
              </a:bodyPr>
              <a:lstStyle/>
              <a:p>
                <a:pPr marL="2250" algn="just" defTabSz="808038">
                  <a:buClr>
                    <a:srgbClr val="7030A0"/>
                  </a:buClr>
                </a:pPr>
                <a14:m>
                  <m:oMathPara xmlns:m="http://schemas.openxmlformats.org/officeDocument/2006/math">
                    <m:oMathParaPr>
                      <m:jc m:val="left"/>
                    </m:oMathParaPr>
                    <m:oMath xmlns:m="http://schemas.openxmlformats.org/officeDocument/2006/math">
                      <m:r>
                        <m:rPr>
                          <m:nor/>
                        </m:rPr>
                        <a:rPr lang="en-GB" sz="1400">
                          <a:latin typeface="Cambria Math" panose="02040503050406030204" pitchFamily="18" charset="0"/>
                          <a:ea typeface="Cambria Math" panose="02040503050406030204" pitchFamily="18" charset="0"/>
                        </a:rPr>
                        <m:t> </m:t>
                      </m:r>
                      <m:r>
                        <a:rPr lang="en-GB" sz="1400">
                          <a:latin typeface="Cambria Math" panose="02040503050406030204" pitchFamily="18" charset="0"/>
                          <a:ea typeface="Cambria Math" panose="02040503050406030204" pitchFamily="18" charset="0"/>
                        </a:rPr>
                        <m:t>−</m:t>
                      </m:r>
                      <m:r>
                        <m:rPr>
                          <m:nor/>
                        </m:rPr>
                        <a:rPr lang="en-GB" sz="1400">
                          <a:latin typeface="Cambria Math" panose="02040503050406030204" pitchFamily="18" charset="0"/>
                          <a:ea typeface="Cambria Math" panose="02040503050406030204" pitchFamily="18" charset="0"/>
                        </a:rPr>
                        <m:t>interest</m:t>
                      </m:r>
                      <m:r>
                        <m:rPr>
                          <m:nor/>
                        </m:rPr>
                        <a:rPr lang="en-GB" sz="1400">
                          <a:latin typeface="Cambria Math" panose="02040503050406030204" pitchFamily="18" charset="0"/>
                          <a:ea typeface="Cambria Math" panose="02040503050406030204" pitchFamily="18" charset="0"/>
                        </a:rPr>
                        <m:t> </m:t>
                      </m:r>
                      <m:r>
                        <m:rPr>
                          <m:nor/>
                        </m:rPr>
                        <a:rPr lang="en-GB" sz="1400">
                          <a:latin typeface="Cambria Math" panose="02040503050406030204" pitchFamily="18" charset="0"/>
                          <a:ea typeface="Cambria Math" panose="02040503050406030204" pitchFamily="18" charset="0"/>
                        </a:rPr>
                        <m:t>cost</m:t>
                      </m:r>
                      <m:r>
                        <m:rPr>
                          <m:nor/>
                        </m:rPr>
                        <a:rPr lang="en-GB" sz="1400">
                          <a:latin typeface="Cambria Math" panose="02040503050406030204" pitchFamily="18" charset="0"/>
                          <a:ea typeface="Cambria Math" panose="02040503050406030204" pitchFamily="18" charset="0"/>
                        </a:rPr>
                        <m:t> </m:t>
                      </m:r>
                      <m:r>
                        <m:rPr>
                          <m:nor/>
                        </m:rPr>
                        <a:rPr lang="en-GB" sz="1400">
                          <a:latin typeface="Cambria Math" panose="02040503050406030204" pitchFamily="18" charset="0"/>
                          <a:ea typeface="Cambria Math" panose="02040503050406030204" pitchFamily="18" charset="0"/>
                        </a:rPr>
                        <m:t>of</m:t>
                      </m:r>
                      <m:r>
                        <m:rPr>
                          <m:nor/>
                        </m:rPr>
                        <a:rPr lang="en-GB" sz="1400">
                          <a:latin typeface="Cambria Math" panose="02040503050406030204" pitchFamily="18" charset="0"/>
                          <a:ea typeface="Cambria Math" panose="02040503050406030204" pitchFamily="18" charset="0"/>
                        </a:rPr>
                        <m:t> </m:t>
                      </m:r>
                      <m:r>
                        <m:rPr>
                          <m:nor/>
                        </m:rPr>
                        <a:rPr lang="en-GB" sz="1400">
                          <a:latin typeface="Cambria Math" panose="02040503050406030204" pitchFamily="18" charset="0"/>
                          <a:ea typeface="Cambria Math" panose="02040503050406030204" pitchFamily="18" charset="0"/>
                        </a:rPr>
                        <m:t>the</m:t>
                      </m:r>
                      <m:r>
                        <m:rPr>
                          <m:nor/>
                        </m:rPr>
                        <a:rPr lang="en-GB" sz="1400">
                          <a:latin typeface="Cambria Math" panose="02040503050406030204" pitchFamily="18" charset="0"/>
                          <a:ea typeface="Cambria Math" panose="02040503050406030204" pitchFamily="18" charset="0"/>
                        </a:rPr>
                        <m:t> </m:t>
                      </m:r>
                      <m:r>
                        <m:rPr>
                          <m:nor/>
                        </m:rPr>
                        <a:rPr lang="en-GB" sz="1400">
                          <a:latin typeface="Cambria Math" panose="02040503050406030204" pitchFamily="18" charset="0"/>
                          <a:ea typeface="Cambria Math" panose="02040503050406030204" pitchFamily="18" charset="0"/>
                        </a:rPr>
                        <m:t>money</m:t>
                      </m:r>
                      <m:r>
                        <m:rPr>
                          <m:nor/>
                        </m:rPr>
                        <a:rPr lang="en-GB" sz="1400">
                          <a:latin typeface="Cambria Math" panose="02040503050406030204" pitchFamily="18" charset="0"/>
                          <a:ea typeface="Cambria Math" panose="02040503050406030204" pitchFamily="18" charset="0"/>
                        </a:rPr>
                        <m:t> </m:t>
                      </m:r>
                      <m:r>
                        <m:rPr>
                          <m:nor/>
                        </m:rPr>
                        <a:rPr lang="en-GB" sz="1400">
                          <a:latin typeface="Cambria Math" panose="02040503050406030204" pitchFamily="18" charset="0"/>
                          <a:ea typeface="Cambria Math" panose="02040503050406030204" pitchFamily="18" charset="0"/>
                        </a:rPr>
                        <m:t>market</m:t>
                      </m:r>
                      <m:r>
                        <m:rPr>
                          <m:nor/>
                        </m:rPr>
                        <a:rPr lang="en-GB" sz="1400">
                          <a:latin typeface="Cambria Math" panose="02040503050406030204" pitchFamily="18" charset="0"/>
                          <a:ea typeface="Cambria Math" panose="02040503050406030204" pitchFamily="18" charset="0"/>
                        </a:rPr>
                        <m:t> </m:t>
                      </m:r>
                      <m:r>
                        <m:rPr>
                          <m:nor/>
                        </m:rPr>
                        <a:rPr lang="en-GB" sz="1400">
                          <a:latin typeface="Cambria Math" panose="02040503050406030204" pitchFamily="18" charset="0"/>
                          <a:ea typeface="Cambria Math" panose="02040503050406030204" pitchFamily="18" charset="0"/>
                        </a:rPr>
                        <m:t>loan</m:t>
                      </m:r>
                    </m:oMath>
                  </m:oMathPara>
                </a14:m>
                <a:endParaRPr lang="en-GB" sz="1400" dirty="0">
                  <a:latin typeface="Cambria Math" panose="02040503050406030204" pitchFamily="18" charset="0"/>
                  <a:ea typeface="Cambria Math" panose="02040503050406030204" pitchFamily="18" charset="0"/>
                </a:endParaRPr>
              </a:p>
            </p:txBody>
          </p:sp>
        </mc:Choice>
        <mc:Fallback xmlns="">
          <p:sp>
            <p:nvSpPr>
              <p:cNvPr id="180" name="TextovéPole 179">
                <a:extLst>
                  <a:ext uri="{FF2B5EF4-FFF2-40B4-BE49-F238E27FC236}">
                    <a16:creationId xmlns:a16="http://schemas.microsoft.com/office/drawing/2014/main" id="{AE39932B-432D-4E4E-89C8-A77FD9305817}"/>
                  </a:ext>
                </a:extLst>
              </p:cNvPr>
              <p:cNvSpPr txBox="1">
                <a:spLocks noRot="1" noChangeAspect="1" noMove="1" noResize="1" noEditPoints="1" noAdjustHandles="1" noChangeArrowheads="1" noChangeShapeType="1" noTextEdit="1"/>
              </p:cNvSpPr>
              <p:nvPr/>
            </p:nvSpPr>
            <p:spPr>
              <a:xfrm>
                <a:off x="2371994" y="5857343"/>
                <a:ext cx="3568158" cy="307777"/>
              </a:xfrm>
              <a:prstGeom prst="rect">
                <a:avLst/>
              </a:prstGeom>
              <a:blipFill>
                <a:blip r:embed="rId21"/>
                <a:stretch>
                  <a:fillRect b="-4000"/>
                </a:stretch>
              </a:blipFill>
            </p:spPr>
            <p:txBody>
              <a:bodyPr/>
              <a:lstStyle/>
              <a:p>
                <a:r>
                  <a:rPr lang="cs-CZ">
                    <a:noFill/>
                  </a:rPr>
                  <a:t> </a:t>
                </a:r>
              </a:p>
            </p:txBody>
          </p:sp>
        </mc:Fallback>
      </mc:AlternateContent>
    </p:spTree>
    <p:extLst>
      <p:ext uri="{BB962C8B-B14F-4D97-AF65-F5344CB8AC3E}">
        <p14:creationId xmlns:p14="http://schemas.microsoft.com/office/powerpoint/2010/main" val="4213404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a:xfrm>
            <a:off x="180000" y="6336000"/>
            <a:ext cx="3312000" cy="360000"/>
          </a:xfrm>
        </p:spPr>
        <p:txBody>
          <a:bodyPr/>
          <a:lstStyle/>
          <a:p>
            <a:r>
              <a:rPr lang="en-GB" dirty="0"/>
              <a:t>Examples of financial futures</a:t>
            </a:r>
          </a:p>
        </p:txBody>
      </p:sp>
      <p:sp>
        <p:nvSpPr>
          <p:cNvPr id="3" name="Zástupný symbol pro číslo snímku 2"/>
          <p:cNvSpPr>
            <a:spLocks noGrp="1"/>
          </p:cNvSpPr>
          <p:nvPr>
            <p:ph type="sldNum" sz="quarter" idx="12"/>
          </p:nvPr>
        </p:nvSpPr>
        <p:spPr>
          <a:xfrm>
            <a:off x="7164000" y="6336000"/>
            <a:ext cx="1800000" cy="360000"/>
          </a:xfrm>
        </p:spPr>
        <p:txBody>
          <a:bodyPr/>
          <a:lstStyle/>
          <a:p>
            <a:pPr algn="r"/>
            <a:fld id="{DFE5482F-2F05-49C5-9E15-73F945A41231}" type="slidenum">
              <a:rPr lang="cs-CZ" smtClean="0"/>
              <a:pPr algn="r"/>
              <a:t>15</a:t>
            </a:fld>
            <a:endParaRPr lang="cs-CZ" dirty="0"/>
          </a:p>
        </p:txBody>
      </p:sp>
      <p:sp>
        <p:nvSpPr>
          <p:cNvPr id="4" name="Nadpis 3"/>
          <p:cNvSpPr>
            <a:spLocks noGrp="1"/>
          </p:cNvSpPr>
          <p:nvPr>
            <p:ph type="title"/>
          </p:nvPr>
        </p:nvSpPr>
        <p:spPr>
          <a:xfrm>
            <a:off x="144000" y="144000"/>
            <a:ext cx="6876272" cy="648072"/>
          </a:xfrm>
        </p:spPr>
        <p:txBody>
          <a:bodyPr/>
          <a:lstStyle/>
          <a:p>
            <a:r>
              <a:rPr lang="en-GB" dirty="0"/>
              <a:t>LTIRF </a:t>
            </a:r>
            <a:r>
              <a:rPr lang="en-GB" dirty="0">
                <a:latin typeface="Cambria Math" panose="02040503050406030204" pitchFamily="18" charset="0"/>
                <a:ea typeface="Cambria Math" panose="02040503050406030204" pitchFamily="18" charset="0"/>
              </a:rPr>
              <a:t>–</a:t>
            </a:r>
            <a:r>
              <a:rPr lang="en-GB" dirty="0"/>
              <a:t> calculation of implied repo rate</a:t>
            </a:r>
            <a:endParaRPr lang="en-GB" dirty="0">
              <a:solidFill>
                <a:srgbClr val="000000"/>
              </a:solidFill>
            </a:endParaRPr>
          </a:p>
        </p:txBody>
      </p:sp>
      <p:sp>
        <p:nvSpPr>
          <p:cNvPr id="29" name="TextovéPole 28"/>
          <p:cNvSpPr txBox="1"/>
          <p:nvPr/>
        </p:nvSpPr>
        <p:spPr>
          <a:xfrm>
            <a:off x="864000" y="954000"/>
            <a:ext cx="5148160" cy="430887"/>
          </a:xfrm>
          <a:prstGeom prst="rect">
            <a:avLst/>
          </a:prstGeom>
          <a:noFill/>
          <a:ln>
            <a:noFill/>
          </a:ln>
        </p:spPr>
        <p:txBody>
          <a:bodyPr wrap="square" rtlCol="0">
            <a:spAutoFit/>
          </a:bodyPr>
          <a:lstStyle/>
          <a:p>
            <a:pPr marL="324000" indent="-324000">
              <a:buClr>
                <a:srgbClr val="7030A0"/>
              </a:buClr>
              <a:buFont typeface="Wingdings" panose="05000000000000000000" pitchFamily="2" charset="2"/>
              <a:buChar char="Ø"/>
            </a:pPr>
            <a:r>
              <a:rPr lang="en-GB" sz="2200" dirty="0">
                <a:latin typeface="Cambria Math" panose="02040503050406030204" pitchFamily="18" charset="0"/>
                <a:ea typeface="Cambria Math" panose="02040503050406030204" pitchFamily="18" charset="0"/>
              </a:rPr>
              <a:t>Implied repo rate - numerical example</a:t>
            </a:r>
          </a:p>
        </p:txBody>
      </p:sp>
      <mc:AlternateContent xmlns:mc="http://schemas.openxmlformats.org/markup-compatibility/2006" xmlns:a14="http://schemas.microsoft.com/office/drawing/2010/main">
        <mc:Choice Requires="a14">
          <p:sp>
            <p:nvSpPr>
              <p:cNvPr id="75" name="TextovéPole 35"/>
              <p:cNvSpPr txBox="1"/>
              <p:nvPr/>
            </p:nvSpPr>
            <p:spPr>
              <a:xfrm>
                <a:off x="1511609" y="4754024"/>
                <a:ext cx="7020831" cy="610039"/>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8000" indent="-288000">
                  <a:buClr>
                    <a:srgbClr val="7030A0"/>
                  </a:buClr>
                  <a:buFont typeface="Wingdings" panose="05000000000000000000" pitchFamily="2" charset="2"/>
                  <a:buChar char="§"/>
                </a:pPr>
                <a:r>
                  <a:rPr lang="en-GB" sz="1600" dirty="0">
                    <a:latin typeface="Cambria Math"/>
                    <a:ea typeface="Cambria Math"/>
                  </a:rPr>
                  <a:t>paid interest over the implied repo term </a:t>
                </a:r>
                <a:r>
                  <a:rPr lang="cs-CZ" sz="1600" dirty="0">
                    <a:latin typeface="Cambria Math"/>
                    <a:ea typeface="Cambria Math"/>
                  </a:rPr>
                  <a:t>(</a:t>
                </a:r>
                <a:r>
                  <a:rPr lang="en-GB" sz="1600" dirty="0">
                    <a:latin typeface="Cambria Math"/>
                    <a:ea typeface="Cambria Math"/>
                  </a:rPr>
                  <a:t>90 days) = 99.13 × 0.08 × </a:t>
                </a:r>
                <a14:m>
                  <m:oMath xmlns:m="http://schemas.openxmlformats.org/officeDocument/2006/math">
                    <m:box>
                      <m:boxPr>
                        <m:ctrlPr>
                          <a:rPr lang="en-GB" sz="1600" i="1" smtClean="0">
                            <a:latin typeface="Cambria Math" panose="02040503050406030204" pitchFamily="18" charset="0"/>
                            <a:ea typeface="Cambria Math"/>
                          </a:rPr>
                        </m:ctrlPr>
                      </m:boxPr>
                      <m:e>
                        <m:argPr>
                          <m:argSz m:val="-1"/>
                        </m:argPr>
                        <m:f>
                          <m:fPr>
                            <m:ctrlPr>
                              <a:rPr lang="en-GB" sz="1600" i="1" smtClean="0">
                                <a:latin typeface="Cambria Math" panose="02040503050406030204" pitchFamily="18" charset="0"/>
                                <a:ea typeface="Cambria Math"/>
                              </a:rPr>
                            </m:ctrlPr>
                          </m:fPr>
                          <m:num>
                            <m:r>
                              <a:rPr lang="en-GB" sz="1600" b="0" i="1" smtClean="0">
                                <a:latin typeface="Cambria Math"/>
                                <a:ea typeface="Cambria Math"/>
                              </a:rPr>
                              <m:t>90</m:t>
                            </m:r>
                          </m:num>
                          <m:den>
                            <m:r>
                              <a:rPr lang="en-GB" sz="1600" b="0" i="1" smtClean="0">
                                <a:latin typeface="Cambria Math"/>
                                <a:ea typeface="Cambria Math"/>
                              </a:rPr>
                              <m:t>365</m:t>
                            </m:r>
                          </m:den>
                        </m:f>
                      </m:e>
                    </m:box>
                  </m:oMath>
                </a14:m>
                <a:endParaRPr lang="en-GB" sz="1600" b="0" i="1" dirty="0">
                  <a:latin typeface="Cambria Math"/>
                  <a:ea typeface="Cambria Math"/>
                </a:endParaRPr>
              </a:p>
              <a:p>
                <a:pPr marL="715963">
                  <a:buClr>
                    <a:srgbClr val="7030A0"/>
                  </a:buClr>
                </a:pPr>
                <a14:m>
                  <m:oMath xmlns:m="http://schemas.openxmlformats.org/officeDocument/2006/math">
                    <m:r>
                      <a:rPr lang="en-GB" sz="1600" b="0" i="1" smtClean="0">
                        <a:latin typeface="Cambria Math"/>
                        <a:ea typeface="Cambria Math"/>
                      </a:rPr>
                      <m:t>=1.96 </m:t>
                    </m:r>
                  </m:oMath>
                </a14:m>
                <a:r>
                  <a:rPr lang="en-GB" sz="1600" dirty="0">
                    <a:latin typeface="Cambria Math"/>
                    <a:ea typeface="Cambria Math"/>
                  </a:rPr>
                  <a:t>USD</a:t>
                </a:r>
                <a:endParaRPr lang="en-GB" sz="1600" dirty="0">
                  <a:latin typeface="Cambria Math" panose="02040503050406030204" pitchFamily="18" charset="0"/>
                  <a:ea typeface="Cambria Math" panose="02040503050406030204" pitchFamily="18" charset="0"/>
                </a:endParaRPr>
              </a:p>
            </p:txBody>
          </p:sp>
        </mc:Choice>
        <mc:Fallback xmlns="">
          <p:sp>
            <p:nvSpPr>
              <p:cNvPr id="75" name="TextovéPole 35"/>
              <p:cNvSpPr txBox="1">
                <a:spLocks noRot="1" noChangeAspect="1" noMove="1" noResize="1" noEditPoints="1" noAdjustHandles="1" noChangeArrowheads="1" noChangeShapeType="1" noTextEdit="1"/>
              </p:cNvSpPr>
              <p:nvPr/>
            </p:nvSpPr>
            <p:spPr>
              <a:xfrm>
                <a:off x="1511609" y="4754024"/>
                <a:ext cx="7020831" cy="610039"/>
              </a:xfrm>
              <a:prstGeom prst="rect">
                <a:avLst/>
              </a:prstGeom>
              <a:blipFill>
                <a:blip r:embed="rId14"/>
                <a:stretch>
                  <a:fillRect l="-347" t="-4000" b="-12000"/>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77" name="TextovéPole 35"/>
              <p:cNvSpPr txBox="1"/>
              <p:nvPr/>
            </p:nvSpPr>
            <p:spPr>
              <a:xfrm>
                <a:off x="1512000" y="4012152"/>
                <a:ext cx="6911648" cy="873894"/>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8000" indent="-288000">
                  <a:buClr>
                    <a:srgbClr val="7030A0"/>
                  </a:buClr>
                  <a:buFont typeface="Wingdings" panose="05000000000000000000" pitchFamily="2" charset="2"/>
                  <a:buChar char="§"/>
                </a:pPr>
                <a:r>
                  <a:rPr lang="en-GB" sz="1600" dirty="0">
                    <a:latin typeface="Cambria Math"/>
                    <a:ea typeface="Cambria Math"/>
                  </a:rPr>
                  <a:t>coupon received on 18 May and reinvested until delivery day (44 days) at a money market rate of 8%</a:t>
                </a:r>
                <a:r>
                  <a:rPr lang="cs-CZ" sz="1600" dirty="0">
                    <a:latin typeface="Cambria Math"/>
                    <a:ea typeface="Cambria Math"/>
                  </a:rPr>
                  <a:t> (</a:t>
                </a:r>
                <a:r>
                  <a:rPr lang="en-GB" sz="1600" dirty="0">
                    <a:latin typeface="Cambria Math"/>
                    <a:ea typeface="Cambria Math"/>
                  </a:rPr>
                  <a:t>assumed to be equal to the current rate</a:t>
                </a:r>
                <a:r>
                  <a:rPr lang="cs-CZ" sz="1600" dirty="0">
                    <a:latin typeface="Cambria Math"/>
                    <a:ea typeface="Cambria Math"/>
                  </a:rPr>
                  <a:t>)</a:t>
                </a:r>
                <a:r>
                  <a:rPr lang="en-GB" sz="1600" dirty="0">
                    <a:latin typeface="Cambria Math"/>
                    <a:ea typeface="Cambria Math"/>
                  </a:rPr>
                  <a:t> </a:t>
                </a:r>
              </a:p>
              <a:p>
                <a:pPr marL="715963">
                  <a:buClr>
                    <a:srgbClr val="7030A0"/>
                  </a:buClr>
                </a:pPr>
                <a:r>
                  <a:rPr lang="en-GB" sz="1600" dirty="0">
                    <a:latin typeface="Cambria Math"/>
                    <a:ea typeface="Cambria Math"/>
                  </a:rPr>
                  <a:t>= 4 × </a:t>
                </a:r>
                <a14:m>
                  <m:oMath xmlns:m="http://schemas.openxmlformats.org/officeDocument/2006/math">
                    <m:d>
                      <m:dPr>
                        <m:ctrlPr>
                          <a:rPr lang="en-GB" sz="1600" i="1" smtClean="0">
                            <a:latin typeface="Cambria Math" panose="02040503050406030204" pitchFamily="18" charset="0"/>
                            <a:ea typeface="Cambria Math"/>
                          </a:rPr>
                        </m:ctrlPr>
                      </m:dPr>
                      <m:e>
                        <m:r>
                          <a:rPr lang="en-GB" sz="1600" b="0" i="1" smtClean="0">
                            <a:latin typeface="Cambria Math"/>
                            <a:ea typeface="Cambria Math"/>
                          </a:rPr>
                          <m:t>1+.08×</m:t>
                        </m:r>
                        <m:box>
                          <m:boxPr>
                            <m:ctrlPr>
                              <a:rPr lang="en-GB" sz="1600" b="0" i="1" smtClean="0">
                                <a:latin typeface="Cambria Math" panose="02040503050406030204" pitchFamily="18" charset="0"/>
                                <a:ea typeface="Cambria Math"/>
                              </a:rPr>
                            </m:ctrlPr>
                          </m:boxPr>
                          <m:e>
                            <m:argPr>
                              <m:argSz m:val="-1"/>
                            </m:argPr>
                            <m:f>
                              <m:fPr>
                                <m:ctrlPr>
                                  <a:rPr lang="en-GB" sz="1600" b="0" i="1" smtClean="0">
                                    <a:latin typeface="Cambria Math" panose="02040503050406030204" pitchFamily="18" charset="0"/>
                                    <a:ea typeface="Cambria Math"/>
                                  </a:rPr>
                                </m:ctrlPr>
                              </m:fPr>
                              <m:num>
                                <m:r>
                                  <a:rPr lang="en-GB" sz="1600" b="0" i="1" smtClean="0">
                                    <a:latin typeface="Cambria Math"/>
                                    <a:ea typeface="Cambria Math"/>
                                  </a:rPr>
                                  <m:t>44</m:t>
                                </m:r>
                              </m:num>
                              <m:den>
                                <m:r>
                                  <a:rPr lang="en-GB" sz="1600" b="0" i="1" smtClean="0">
                                    <a:latin typeface="Cambria Math"/>
                                    <a:ea typeface="Cambria Math"/>
                                  </a:rPr>
                                  <m:t>365</m:t>
                                </m:r>
                              </m:den>
                            </m:f>
                          </m:e>
                        </m:box>
                      </m:e>
                    </m:d>
                  </m:oMath>
                </a14:m>
                <a:r>
                  <a:rPr lang="en-GB" sz="1600" dirty="0">
                    <a:latin typeface="Cambria Math" panose="02040503050406030204" pitchFamily="18" charset="0"/>
                    <a:ea typeface="Cambria Math" panose="02040503050406030204" pitchFamily="18" charset="0"/>
                  </a:rPr>
                  <a:t> = 4.04 USD</a:t>
                </a:r>
              </a:p>
            </p:txBody>
          </p:sp>
        </mc:Choice>
        <mc:Fallback xmlns="">
          <p:sp>
            <p:nvSpPr>
              <p:cNvPr id="77" name="TextovéPole 35"/>
              <p:cNvSpPr txBox="1">
                <a:spLocks noRot="1" noChangeAspect="1" noMove="1" noResize="1" noEditPoints="1" noAdjustHandles="1" noChangeArrowheads="1" noChangeShapeType="1" noTextEdit="1"/>
              </p:cNvSpPr>
              <p:nvPr/>
            </p:nvSpPr>
            <p:spPr>
              <a:xfrm>
                <a:off x="1512000" y="4012152"/>
                <a:ext cx="6911648" cy="873894"/>
              </a:xfrm>
              <a:prstGeom prst="rect">
                <a:avLst/>
              </a:prstGeom>
              <a:blipFill>
                <a:blip r:embed="rId15"/>
                <a:stretch>
                  <a:fillRect l="-353" t="-2778" b="-4167"/>
                </a:stretch>
              </a:blipFill>
              <a:ln>
                <a:noFill/>
              </a:ln>
            </p:spPr>
            <p:txBody>
              <a:bodyPr/>
              <a:lstStyle/>
              <a:p>
                <a:r>
                  <a:rPr lang="cs-CZ">
                    <a:noFill/>
                  </a:rPr>
                  <a:t> </a:t>
                </a:r>
              </a:p>
            </p:txBody>
          </p:sp>
        </mc:Fallback>
      </mc:AlternateContent>
      <p:sp>
        <p:nvSpPr>
          <p:cNvPr id="73" name="TextovéPole 35"/>
          <p:cNvSpPr txBox="1"/>
          <p:nvPr/>
        </p:nvSpPr>
        <p:spPr>
          <a:xfrm>
            <a:off x="864000" y="5256000"/>
            <a:ext cx="4032072" cy="430887"/>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24000" indent="-324000">
              <a:buClr>
                <a:srgbClr val="7030A0"/>
              </a:buClr>
              <a:buSzPct val="100000"/>
              <a:buFont typeface="Wingdings" panose="05000000000000000000" pitchFamily="2" charset="2"/>
              <a:buChar char="Ø"/>
            </a:pPr>
            <a:r>
              <a:rPr lang="en-GB" sz="2200" dirty="0">
                <a:latin typeface="Cambria Math" panose="02040503050406030204" pitchFamily="18" charset="0"/>
                <a:ea typeface="Cambria Math" panose="02040503050406030204" pitchFamily="18" charset="0"/>
              </a:rPr>
              <a:t>Implied repo rate  - results</a:t>
            </a:r>
          </a:p>
        </p:txBody>
      </p:sp>
      <p:sp>
        <p:nvSpPr>
          <p:cNvPr id="63" name="TextovéPole 35"/>
          <p:cNvSpPr txBox="1"/>
          <p:nvPr/>
        </p:nvSpPr>
        <p:spPr>
          <a:xfrm>
            <a:off x="1512224" y="2946208"/>
            <a:ext cx="5220016" cy="338554"/>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8000" indent="-288000">
              <a:buClr>
                <a:srgbClr val="7030A0"/>
              </a:buClr>
              <a:buFont typeface="Wingdings" panose="05000000000000000000" pitchFamily="2" charset="2"/>
              <a:buChar char="§"/>
            </a:pPr>
            <a:r>
              <a:rPr lang="en-GB" sz="1600" dirty="0">
                <a:latin typeface="Cambria Math"/>
                <a:ea typeface="Cambria Math"/>
              </a:rPr>
              <a:t>payment of the dirty price of the bond = 99.13 USD</a:t>
            </a:r>
            <a:endParaRPr lang="en-GB" sz="1600" dirty="0">
              <a:latin typeface="Cambria Math" panose="02040503050406030204" pitchFamily="18" charset="0"/>
              <a:ea typeface="Cambria Math" panose="02040503050406030204" pitchFamily="18" charset="0"/>
            </a:endParaRPr>
          </a:p>
        </p:txBody>
      </p:sp>
      <p:sp>
        <p:nvSpPr>
          <p:cNvPr id="82" name="TextovéPole 35"/>
          <p:cNvSpPr txBox="1"/>
          <p:nvPr/>
        </p:nvSpPr>
        <p:spPr>
          <a:xfrm>
            <a:off x="1511095" y="3501008"/>
            <a:ext cx="6696469" cy="338554"/>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8000" indent="-288000">
              <a:buClr>
                <a:srgbClr val="7030A0"/>
              </a:buClr>
              <a:buFont typeface="Wingdings" panose="05000000000000000000" pitchFamily="2" charset="2"/>
              <a:buChar char="§"/>
            </a:pPr>
            <a:r>
              <a:rPr lang="en-GB" sz="1600" dirty="0">
                <a:latin typeface="Cambria Math"/>
                <a:ea typeface="Cambria Math"/>
              </a:rPr>
              <a:t>anticipated clean selling price = 88.19 × 1.07758 = 95.03 USD</a:t>
            </a:r>
            <a:endParaRPr lang="en-GB" sz="1600" dirty="0">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83" name="TextovéPole 35"/>
              <p:cNvSpPr txBox="1"/>
              <p:nvPr/>
            </p:nvSpPr>
            <p:spPr>
              <a:xfrm>
                <a:off x="1512500" y="3760688"/>
                <a:ext cx="6695064" cy="363818"/>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8000" indent="-288000">
                  <a:buClr>
                    <a:srgbClr val="7030A0"/>
                  </a:buClr>
                  <a:buFont typeface="Wingdings" panose="05000000000000000000" pitchFamily="2" charset="2"/>
                  <a:buChar char="§"/>
                </a:pPr>
                <a:r>
                  <a:rPr lang="en-GB" sz="1600" dirty="0">
                    <a:latin typeface="Cambria Math"/>
                    <a:ea typeface="Cambria Math"/>
                  </a:rPr>
                  <a:t>accrued coupon from 1</a:t>
                </a:r>
                <a:r>
                  <a:rPr lang="cs-CZ" sz="1600" dirty="0">
                    <a:latin typeface="Cambria Math"/>
                    <a:ea typeface="Cambria Math"/>
                  </a:rPr>
                  <a:t>8</a:t>
                </a:r>
                <a:r>
                  <a:rPr lang="en-GB" sz="1600" dirty="0">
                    <a:latin typeface="Cambria Math"/>
                    <a:ea typeface="Cambria Math"/>
                  </a:rPr>
                  <a:t> </a:t>
                </a:r>
                <a:r>
                  <a:rPr lang="cs-CZ" sz="1600" dirty="0">
                    <a:latin typeface="Cambria Math"/>
                    <a:ea typeface="Cambria Math"/>
                  </a:rPr>
                  <a:t>May</a:t>
                </a:r>
                <a:r>
                  <a:rPr lang="en-GB" sz="1600" dirty="0">
                    <a:latin typeface="Cambria Math"/>
                    <a:ea typeface="Cambria Math"/>
                  </a:rPr>
                  <a:t> to 30 June (</a:t>
                </a:r>
                <a:r>
                  <a:rPr lang="cs-CZ" sz="1600" dirty="0">
                    <a:latin typeface="Cambria Math"/>
                    <a:ea typeface="Cambria Math"/>
                  </a:rPr>
                  <a:t>44</a:t>
                </a:r>
                <a:r>
                  <a:rPr lang="en-GB" sz="1600" dirty="0">
                    <a:latin typeface="Cambria Math"/>
                    <a:ea typeface="Cambria Math"/>
                  </a:rPr>
                  <a:t> days) = </a:t>
                </a:r>
                <a14:m>
                  <m:oMath xmlns:m="http://schemas.openxmlformats.org/officeDocument/2006/math">
                    <m:r>
                      <a:rPr lang="cs-CZ" sz="1600" b="0" i="1" smtClean="0">
                        <a:latin typeface="Cambria Math"/>
                        <a:ea typeface="Cambria Math"/>
                      </a:rPr>
                      <m:t>8</m:t>
                    </m:r>
                    <m:r>
                      <a:rPr lang="en-GB" sz="1600" b="0" i="1" smtClean="0">
                        <a:latin typeface="Cambria Math"/>
                        <a:ea typeface="Cambria Math"/>
                      </a:rPr>
                      <m:t>×</m:t>
                    </m:r>
                    <m:box>
                      <m:boxPr>
                        <m:ctrlPr>
                          <a:rPr lang="en-GB" sz="1600" b="0" i="1" smtClean="0">
                            <a:latin typeface="Cambria Math" panose="02040503050406030204" pitchFamily="18" charset="0"/>
                            <a:ea typeface="Cambria Math"/>
                          </a:rPr>
                        </m:ctrlPr>
                      </m:boxPr>
                      <m:e>
                        <m:argPr>
                          <m:argSz m:val="-1"/>
                        </m:argPr>
                        <m:f>
                          <m:fPr>
                            <m:ctrlPr>
                              <a:rPr lang="en-GB" sz="1600" b="0" i="1" smtClean="0">
                                <a:latin typeface="Cambria Math" panose="02040503050406030204" pitchFamily="18" charset="0"/>
                                <a:ea typeface="Cambria Math"/>
                              </a:rPr>
                            </m:ctrlPr>
                          </m:fPr>
                          <m:num>
                            <m:r>
                              <a:rPr lang="cs-CZ" sz="1600" b="0" i="1" smtClean="0">
                                <a:latin typeface="Cambria Math" panose="02040503050406030204" pitchFamily="18" charset="0"/>
                                <a:ea typeface="Cambria Math"/>
                              </a:rPr>
                              <m:t>44</m:t>
                            </m:r>
                          </m:num>
                          <m:den>
                            <m:r>
                              <a:rPr lang="en-GB" sz="1600" b="0" i="1" smtClean="0">
                                <a:latin typeface="Cambria Math"/>
                                <a:ea typeface="Cambria Math"/>
                              </a:rPr>
                              <m:t>365</m:t>
                            </m:r>
                          </m:den>
                        </m:f>
                      </m:e>
                    </m:box>
                  </m:oMath>
                </a14:m>
                <a:r>
                  <a:rPr lang="en-GB" sz="1600" dirty="0">
                    <a:latin typeface="Cambria Math"/>
                    <a:ea typeface="Cambria Math"/>
                  </a:rPr>
                  <a:t> =</a:t>
                </a:r>
                <a:r>
                  <a:rPr lang="cs-CZ" sz="1600" dirty="0">
                    <a:latin typeface="Cambria Math"/>
                    <a:ea typeface="Cambria Math"/>
                  </a:rPr>
                  <a:t>0.96</a:t>
                </a:r>
                <a:r>
                  <a:rPr lang="en-GB" sz="1600" dirty="0">
                    <a:latin typeface="Cambria Math"/>
                    <a:ea typeface="Cambria Math"/>
                  </a:rPr>
                  <a:t> USD </a:t>
                </a:r>
                <a:endParaRPr lang="en-GB" sz="1600" dirty="0">
                  <a:latin typeface="Cambria Math" panose="02040503050406030204" pitchFamily="18" charset="0"/>
                  <a:ea typeface="Cambria Math" panose="02040503050406030204" pitchFamily="18" charset="0"/>
                </a:endParaRPr>
              </a:p>
            </p:txBody>
          </p:sp>
        </mc:Choice>
        <mc:Fallback xmlns="">
          <p:sp>
            <p:nvSpPr>
              <p:cNvPr id="83" name="TextovéPole 35"/>
              <p:cNvSpPr txBox="1">
                <a:spLocks noRot="1" noChangeAspect="1" noMove="1" noResize="1" noEditPoints="1" noAdjustHandles="1" noChangeArrowheads="1" noChangeShapeType="1" noTextEdit="1"/>
              </p:cNvSpPr>
              <p:nvPr/>
            </p:nvSpPr>
            <p:spPr>
              <a:xfrm>
                <a:off x="1512500" y="3760688"/>
                <a:ext cx="6695064" cy="363818"/>
              </a:xfrm>
              <a:prstGeom prst="rect">
                <a:avLst/>
              </a:prstGeom>
              <a:blipFill>
                <a:blip r:embed="rId16"/>
                <a:stretch>
                  <a:fillRect l="-364" t="-6667" b="-11667"/>
                </a:stretch>
              </a:blipFill>
              <a:ln>
                <a:noFill/>
              </a:ln>
            </p:spPr>
            <p:txBody>
              <a:bodyPr/>
              <a:lstStyle/>
              <a:p>
                <a:r>
                  <a:rPr lang="cs-CZ">
                    <a:noFill/>
                  </a:rPr>
                  <a:t> </a:t>
                </a:r>
              </a:p>
            </p:txBody>
          </p:sp>
        </mc:Fallback>
      </mc:AlternateContent>
      <p:sp>
        <p:nvSpPr>
          <p:cNvPr id="107" name="TextovéPole 106"/>
          <p:cNvSpPr txBox="1"/>
          <p:nvPr/>
        </p:nvSpPr>
        <p:spPr>
          <a:xfrm>
            <a:off x="1188000" y="2666392"/>
            <a:ext cx="7005764" cy="369332"/>
          </a:xfrm>
          <a:prstGeom prst="rect">
            <a:avLst/>
          </a:prstGeom>
          <a:noFill/>
          <a:ln>
            <a:noFill/>
          </a:ln>
        </p:spPr>
        <p:txBody>
          <a:bodyPr wrap="square" rtlCol="0">
            <a:spAutoFit/>
          </a:bodyPr>
          <a:lstStyle/>
          <a:p>
            <a:pPr marL="324000" indent="-324000">
              <a:buClr>
                <a:srgbClr val="7030A0"/>
              </a:buClr>
              <a:buSzPct val="80000"/>
              <a:buFont typeface="Wingdings" panose="05000000000000000000" pitchFamily="2" charset="2"/>
              <a:buChar char="q"/>
            </a:pPr>
            <a:r>
              <a:rPr lang="en-GB" dirty="0">
                <a:latin typeface="Cambria Math" panose="02040503050406030204" pitchFamily="18" charset="0"/>
                <a:ea typeface="Cambria Math" panose="02040503050406030204" pitchFamily="18" charset="0"/>
              </a:rPr>
              <a:t>Cash outflow on 1 April (extension of the </a:t>
            </a:r>
            <a:r>
              <a:rPr lang="en-US" dirty="0">
                <a:latin typeface="Cambria Math" panose="02040503050406030204" pitchFamily="18" charset="0"/>
                <a:ea typeface="Cambria Math" panose="02040503050406030204" pitchFamily="18" charset="0"/>
              </a:rPr>
              <a:t>‘</a:t>
            </a:r>
            <a:r>
              <a:rPr lang="en-GB" dirty="0">
                <a:latin typeface="Cambria Math" panose="02040503050406030204" pitchFamily="18" charset="0"/>
                <a:ea typeface="Cambria Math" panose="02040503050406030204" pitchFamily="18" charset="0"/>
              </a:rPr>
              <a:t>implied repo loan’)</a:t>
            </a:r>
          </a:p>
        </p:txBody>
      </p:sp>
      <p:sp>
        <p:nvSpPr>
          <p:cNvPr id="141" name="TextovéPole 140"/>
          <p:cNvSpPr txBox="1"/>
          <p:nvPr/>
        </p:nvSpPr>
        <p:spPr>
          <a:xfrm>
            <a:off x="1188000" y="3204812"/>
            <a:ext cx="7005764" cy="369332"/>
          </a:xfrm>
          <a:prstGeom prst="rect">
            <a:avLst/>
          </a:prstGeom>
          <a:noFill/>
          <a:ln>
            <a:noFill/>
          </a:ln>
        </p:spPr>
        <p:txBody>
          <a:bodyPr wrap="square" rtlCol="0">
            <a:spAutoFit/>
          </a:bodyPr>
          <a:lstStyle/>
          <a:p>
            <a:pPr marL="324000" indent="-324000">
              <a:buClr>
                <a:srgbClr val="7030A0"/>
              </a:buClr>
              <a:buSzPct val="80000"/>
              <a:buFont typeface="Wingdings" panose="05000000000000000000" pitchFamily="2" charset="2"/>
              <a:buChar char="q"/>
            </a:pPr>
            <a:r>
              <a:rPr lang="en-GB" dirty="0">
                <a:latin typeface="Cambria Math" panose="02040503050406030204" pitchFamily="18" charset="0"/>
                <a:ea typeface="Cambria Math" panose="02040503050406030204" pitchFamily="18" charset="0"/>
              </a:rPr>
              <a:t>Cash inflow on 30 June (repayment  of the ‘implied repo loan’)</a:t>
            </a:r>
          </a:p>
        </p:txBody>
      </p:sp>
      <p:sp>
        <p:nvSpPr>
          <p:cNvPr id="9" name="Levá složená závorka 8"/>
          <p:cNvSpPr/>
          <p:nvPr/>
        </p:nvSpPr>
        <p:spPr>
          <a:xfrm>
            <a:off x="1266720" y="3652112"/>
            <a:ext cx="208936" cy="288555"/>
          </a:xfrm>
          <a:prstGeom prst="leftBrace">
            <a:avLst/>
          </a:prstGeom>
          <a:ln w="25400">
            <a:headEnd type="none"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cs-CZ"/>
          </a:p>
        </p:txBody>
      </p:sp>
      <p:sp>
        <p:nvSpPr>
          <p:cNvPr id="10" name="TextovéPole 9"/>
          <p:cNvSpPr txBox="1"/>
          <p:nvPr/>
        </p:nvSpPr>
        <p:spPr>
          <a:xfrm>
            <a:off x="180000" y="3523400"/>
            <a:ext cx="1021800" cy="565146"/>
          </a:xfrm>
          <a:prstGeom prst="rect">
            <a:avLst/>
          </a:prstGeom>
          <a:solidFill>
            <a:schemeClr val="accent5"/>
          </a:solidFill>
          <a:ln w="12700">
            <a:solidFill>
              <a:schemeClr val="accent1"/>
            </a:solidFill>
          </a:ln>
        </p:spPr>
        <p:txBody>
          <a:bodyPr wrap="square" lIns="36000" tIns="36000" rIns="36000" bIns="36000" rtlCol="0">
            <a:spAutoFit/>
          </a:bodyPr>
          <a:lstStyle/>
          <a:p>
            <a:pPr algn="ctr"/>
            <a:r>
              <a:rPr lang="en-GB" sz="1200" dirty="0">
                <a:latin typeface="Cambria Math"/>
                <a:ea typeface="Cambria Math" panose="02040503050406030204" pitchFamily="18" charset="0"/>
              </a:rPr>
              <a:t>Invoice</a:t>
            </a:r>
          </a:p>
          <a:p>
            <a:pPr algn="ctr"/>
            <a:r>
              <a:rPr lang="en-GB" sz="1000" dirty="0">
                <a:latin typeface="Cambria Math"/>
                <a:ea typeface="Cambria Math" panose="02040503050406030204" pitchFamily="18" charset="0"/>
              </a:rPr>
              <a:t>(paid by the long to the short)</a:t>
            </a:r>
          </a:p>
        </p:txBody>
      </p:sp>
      <mc:AlternateContent xmlns:mc="http://schemas.openxmlformats.org/markup-compatibility/2006" xmlns:a14="http://schemas.microsoft.com/office/drawing/2010/main">
        <mc:Choice Requires="a14">
          <p:sp>
            <p:nvSpPr>
              <p:cNvPr id="64" name="TextovéPole 35"/>
              <p:cNvSpPr txBox="1"/>
              <p:nvPr/>
            </p:nvSpPr>
            <p:spPr>
              <a:xfrm>
                <a:off x="1800000" y="5588224"/>
                <a:ext cx="7020000" cy="507318"/>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1950">
                  <a:buClr>
                    <a:srgbClr val="7030A0"/>
                  </a:buClr>
                </a:pPr>
                <a14:m>
                  <m:oMathPara xmlns:m="http://schemas.openxmlformats.org/officeDocument/2006/math">
                    <m:oMathParaPr>
                      <m:jc m:val="left"/>
                    </m:oMathParaPr>
                    <m:oMath xmlns:m="http://schemas.openxmlformats.org/officeDocument/2006/math">
                      <m:d>
                        <m:dPr>
                          <m:ctrlPr>
                            <a:rPr lang="en-GB" sz="1200" i="1" smtClean="0">
                              <a:latin typeface="Cambria Math" panose="02040503050406030204" pitchFamily="18" charset="0"/>
                              <a:ea typeface="Cambria Math"/>
                            </a:rPr>
                          </m:ctrlPr>
                        </m:dPr>
                        <m:e>
                          <m:f>
                            <m:fPr>
                              <m:ctrlPr>
                                <a:rPr lang="en-GB" sz="1200" i="1">
                                  <a:latin typeface="Cambria Math" panose="02040503050406030204" pitchFamily="18" charset="0"/>
                                  <a:ea typeface="Cambria Math"/>
                                </a:rPr>
                              </m:ctrlPr>
                            </m:fPr>
                            <m:num>
                              <m:r>
                                <m:rPr>
                                  <m:nor/>
                                </m:rPr>
                                <a:rPr lang="en-GB" sz="1200">
                                  <a:latin typeface="Cambria Math"/>
                                  <a:ea typeface="Cambria Math"/>
                                </a:rPr>
                                <m:t>inflow</m:t>
                              </m:r>
                            </m:num>
                            <m:den>
                              <m:r>
                                <m:rPr>
                                  <m:nor/>
                                </m:rPr>
                                <a:rPr lang="en-GB" sz="1200">
                                  <a:latin typeface="Cambria Math"/>
                                  <a:ea typeface="Cambria Math"/>
                                </a:rPr>
                                <m:t>outflow</m:t>
                              </m:r>
                            </m:den>
                          </m:f>
                          <m:r>
                            <a:rPr lang="en-GB" sz="1200" i="1">
                              <a:latin typeface="Cambria Math"/>
                              <a:ea typeface="Cambria Math"/>
                            </a:rPr>
                            <m:t>−1</m:t>
                          </m:r>
                        </m:e>
                      </m:d>
                      <m:r>
                        <a:rPr lang="en-GB" sz="1200" i="1">
                          <a:latin typeface="Cambria Math"/>
                          <a:ea typeface="Cambria Math"/>
                        </a:rPr>
                        <m:t>×</m:t>
                      </m:r>
                      <m:f>
                        <m:fPr>
                          <m:ctrlPr>
                            <a:rPr lang="en-GB" sz="1200" i="1">
                              <a:latin typeface="Cambria Math" panose="02040503050406030204" pitchFamily="18" charset="0"/>
                              <a:ea typeface="Cambria Math"/>
                            </a:rPr>
                          </m:ctrlPr>
                        </m:fPr>
                        <m:num>
                          <m:r>
                            <a:rPr lang="en-GB" sz="1200" i="1">
                              <a:latin typeface="Cambria Math"/>
                              <a:ea typeface="Cambria Math"/>
                            </a:rPr>
                            <m:t>365</m:t>
                          </m:r>
                        </m:num>
                        <m:den>
                          <m:r>
                            <m:rPr>
                              <m:sty m:val="p"/>
                            </m:rPr>
                            <a:rPr lang="en-GB" sz="1200" i="1">
                              <a:latin typeface="Cambria Math"/>
                              <a:ea typeface="Cambria Math"/>
                            </a:rPr>
                            <m:t>implied</m:t>
                          </m:r>
                          <m:r>
                            <a:rPr lang="en-GB" sz="1200" i="1">
                              <a:latin typeface="Cambria Math"/>
                              <a:ea typeface="Cambria Math"/>
                            </a:rPr>
                            <m:t> </m:t>
                          </m:r>
                          <m:r>
                            <m:rPr>
                              <m:sty m:val="p"/>
                            </m:rPr>
                            <a:rPr lang="en-GB" sz="1200" i="1">
                              <a:latin typeface="Cambria Math"/>
                              <a:ea typeface="Cambria Math"/>
                            </a:rPr>
                            <m:t>repo</m:t>
                          </m:r>
                          <m:r>
                            <a:rPr lang="en-GB" sz="1200" i="1">
                              <a:latin typeface="Cambria Math"/>
                              <a:ea typeface="Cambria Math"/>
                            </a:rPr>
                            <m:t> </m:t>
                          </m:r>
                          <m:r>
                            <m:rPr>
                              <m:sty m:val="p"/>
                            </m:rPr>
                            <a:rPr lang="en-GB" sz="1200" i="1">
                              <a:latin typeface="Cambria Math"/>
                              <a:ea typeface="Cambria Math"/>
                            </a:rPr>
                            <m:t>term</m:t>
                          </m:r>
                        </m:den>
                      </m:f>
                      <m:r>
                        <a:rPr lang="en-GB" sz="1200" b="0" i="1" smtClean="0">
                          <a:latin typeface="Cambria Math"/>
                          <a:ea typeface="Cambria Math"/>
                        </a:rPr>
                        <m:t>=</m:t>
                      </m:r>
                      <m:d>
                        <m:dPr>
                          <m:ctrlPr>
                            <a:rPr lang="en-GB" sz="1200" b="0" i="1" smtClean="0">
                              <a:latin typeface="Cambria Math" panose="02040503050406030204" pitchFamily="18" charset="0"/>
                              <a:ea typeface="Cambria Math"/>
                            </a:rPr>
                          </m:ctrlPr>
                        </m:dPr>
                        <m:e>
                          <m:f>
                            <m:fPr>
                              <m:ctrlPr>
                                <a:rPr lang="en-GB" sz="1200" b="0" i="1" smtClean="0">
                                  <a:latin typeface="Cambria Math" panose="02040503050406030204" pitchFamily="18" charset="0"/>
                                  <a:ea typeface="Cambria Math"/>
                                </a:rPr>
                              </m:ctrlPr>
                            </m:fPr>
                            <m:num>
                              <m:r>
                                <a:rPr lang="en-GB" sz="1200" b="0" i="1" smtClean="0">
                                  <a:latin typeface="Cambria Math"/>
                                  <a:ea typeface="Cambria Math"/>
                                </a:rPr>
                                <m:t>95.03+</m:t>
                              </m:r>
                              <m:r>
                                <a:rPr lang="cs-CZ" sz="1200" b="0" i="1" smtClean="0">
                                  <a:latin typeface="Cambria Math" panose="02040503050406030204" pitchFamily="18" charset="0"/>
                                  <a:ea typeface="Cambria Math"/>
                                </a:rPr>
                                <m:t>0.96</m:t>
                              </m:r>
                              <m:r>
                                <a:rPr lang="en-GB" sz="1200" b="0" i="1" smtClean="0">
                                  <a:latin typeface="Cambria Math"/>
                                  <a:ea typeface="Cambria Math"/>
                                </a:rPr>
                                <m:t>+4.04−1.96</m:t>
                              </m:r>
                            </m:num>
                            <m:den>
                              <m:r>
                                <a:rPr lang="en-GB" sz="1200" b="0" i="1" smtClean="0">
                                  <a:latin typeface="Cambria Math"/>
                                  <a:ea typeface="Cambria Math"/>
                                </a:rPr>
                                <m:t>99.13</m:t>
                              </m:r>
                            </m:den>
                          </m:f>
                          <m:r>
                            <a:rPr lang="en-GB" sz="1200" b="0" i="1" smtClean="0">
                              <a:latin typeface="Cambria Math"/>
                              <a:ea typeface="Cambria Math"/>
                            </a:rPr>
                            <m:t>−1</m:t>
                          </m:r>
                        </m:e>
                      </m:d>
                      <m:r>
                        <a:rPr lang="en-GB" sz="1200" b="0" i="1" smtClean="0">
                          <a:latin typeface="Cambria Math"/>
                          <a:ea typeface="Cambria Math"/>
                        </a:rPr>
                        <m:t>×</m:t>
                      </m:r>
                      <m:f>
                        <m:fPr>
                          <m:ctrlPr>
                            <a:rPr lang="en-GB" sz="1200" b="0" i="1" smtClean="0">
                              <a:latin typeface="Cambria Math" panose="02040503050406030204" pitchFamily="18" charset="0"/>
                              <a:ea typeface="Cambria Math"/>
                            </a:rPr>
                          </m:ctrlPr>
                        </m:fPr>
                        <m:num>
                          <m:r>
                            <a:rPr lang="en-GB" sz="1200" b="0" i="1" smtClean="0">
                              <a:latin typeface="Cambria Math"/>
                              <a:ea typeface="Cambria Math"/>
                            </a:rPr>
                            <m:t>365</m:t>
                          </m:r>
                        </m:num>
                        <m:den>
                          <m:r>
                            <a:rPr lang="en-GB" sz="1200" b="0" i="1" smtClean="0">
                              <a:latin typeface="Cambria Math"/>
                              <a:ea typeface="Cambria Math"/>
                            </a:rPr>
                            <m:t>90</m:t>
                          </m:r>
                        </m:den>
                      </m:f>
                      <m:r>
                        <a:rPr lang="en-GB" sz="1200" b="0" i="1" smtClean="0">
                          <a:latin typeface="Cambria Math"/>
                          <a:ea typeface="Cambria Math"/>
                        </a:rPr>
                        <m:t>=−0.</m:t>
                      </m:r>
                      <m:r>
                        <a:rPr lang="cs-CZ" sz="1200" b="0" i="1" smtClean="0">
                          <a:latin typeface="Cambria Math" panose="02040503050406030204" pitchFamily="18" charset="0"/>
                          <a:ea typeface="Cambria Math"/>
                        </a:rPr>
                        <m:t>043=−4.3</m:t>
                      </m:r>
                      <m:r>
                        <a:rPr lang="cs-CZ" sz="1200" b="0" i="1" smtClean="0">
                          <a:latin typeface="Cambria Math"/>
                          <a:ea typeface="Cambria Math"/>
                        </a:rPr>
                        <m:t>%</m:t>
                      </m:r>
                    </m:oMath>
                  </m:oMathPara>
                </a14:m>
                <a:endParaRPr lang="en-GB" sz="1200" dirty="0">
                  <a:latin typeface="Cambria Math" panose="02040503050406030204" pitchFamily="18" charset="0"/>
                  <a:ea typeface="Cambria Math" panose="02040503050406030204" pitchFamily="18" charset="0"/>
                </a:endParaRPr>
              </a:p>
            </p:txBody>
          </p:sp>
        </mc:Choice>
        <mc:Fallback xmlns="">
          <p:sp>
            <p:nvSpPr>
              <p:cNvPr id="64" name="TextovéPole 35"/>
              <p:cNvSpPr txBox="1">
                <a:spLocks noRot="1" noChangeAspect="1" noMove="1" noResize="1" noEditPoints="1" noAdjustHandles="1" noChangeArrowheads="1" noChangeShapeType="1" noTextEdit="1"/>
              </p:cNvSpPr>
              <p:nvPr/>
            </p:nvSpPr>
            <p:spPr>
              <a:xfrm>
                <a:off x="1800000" y="5588224"/>
                <a:ext cx="7020000" cy="507318"/>
              </a:xfrm>
              <a:prstGeom prst="rect">
                <a:avLst/>
              </a:prstGeom>
              <a:blipFill>
                <a:blip r:embed="rId17"/>
                <a:stretch>
                  <a:fillRect b="-1205"/>
                </a:stretch>
              </a:blipFill>
              <a:ln>
                <a:noFill/>
              </a:ln>
            </p:spPr>
            <p:txBody>
              <a:bodyPr/>
              <a:lstStyle/>
              <a:p>
                <a:r>
                  <a:rPr lang="cs-CZ">
                    <a:noFill/>
                  </a:rPr>
                  <a:t> </a:t>
                </a:r>
              </a:p>
            </p:txBody>
          </p:sp>
        </mc:Fallback>
      </mc:AlternateContent>
      <p:grpSp>
        <p:nvGrpSpPr>
          <p:cNvPr id="15" name="Skupina 14">
            <a:extLst>
              <a:ext uri="{FF2B5EF4-FFF2-40B4-BE49-F238E27FC236}">
                <a16:creationId xmlns:a16="http://schemas.microsoft.com/office/drawing/2014/main" id="{A66D4647-AC59-492C-B139-BA65C1650897}"/>
              </a:ext>
            </a:extLst>
          </p:cNvPr>
          <p:cNvGrpSpPr/>
          <p:nvPr/>
        </p:nvGrpSpPr>
        <p:grpSpPr>
          <a:xfrm>
            <a:off x="711477" y="1367201"/>
            <a:ext cx="7791627" cy="1251420"/>
            <a:chOff x="711477" y="1367201"/>
            <a:chExt cx="7791627" cy="1251420"/>
          </a:xfrm>
        </p:grpSpPr>
        <p:sp>
          <p:nvSpPr>
            <p:cNvPr id="100" name="Rovnoramenný trojúhelník 99">
              <a:extLst>
                <a:ext uri="{FF2B5EF4-FFF2-40B4-BE49-F238E27FC236}">
                  <a16:creationId xmlns:a16="http://schemas.microsoft.com/office/drawing/2014/main" id="{8815587C-B262-4E79-99DC-EA4B2129689D}"/>
                </a:ext>
              </a:extLst>
            </p:cNvPr>
            <p:cNvSpPr/>
            <p:nvPr/>
          </p:nvSpPr>
          <p:spPr>
            <a:xfrm rot="10800000">
              <a:off x="5339688" y="1836000"/>
              <a:ext cx="118800" cy="1260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nvGrpSpPr>
            <p:cNvPr id="7" name="Skupina 6"/>
            <p:cNvGrpSpPr/>
            <p:nvPr/>
          </p:nvGrpSpPr>
          <p:grpSpPr>
            <a:xfrm>
              <a:off x="711477" y="1367201"/>
              <a:ext cx="7791627" cy="1251420"/>
              <a:chOff x="711477" y="1339566"/>
              <a:chExt cx="7791627" cy="1251420"/>
            </a:xfrm>
          </p:grpSpPr>
          <mc:AlternateContent xmlns:mc="http://schemas.openxmlformats.org/markup-compatibility/2006" xmlns:a14="http://schemas.microsoft.com/office/drawing/2010/main">
            <mc:Choice Requires="a14">
              <p:sp>
                <p:nvSpPr>
                  <p:cNvPr id="66" name="Obdélník 65"/>
                  <p:cNvSpPr/>
                  <p:nvPr/>
                </p:nvSpPr>
                <p:spPr>
                  <a:xfrm>
                    <a:off x="2260656" y="1339566"/>
                    <a:ext cx="1186419" cy="561758"/>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92075">
                      <a:spcBef>
                        <a:spcPts val="1200"/>
                      </a:spcBef>
                    </a:pPr>
                    <a14:m>
                      <m:oMath xmlns:m="http://schemas.openxmlformats.org/officeDocument/2006/math">
                        <m:sSub>
                          <m:sSubPr>
                            <m:ctrlPr>
                              <a:rPr lang="en-GB" sz="1000" i="1" smtClean="0">
                                <a:latin typeface="Cambria Math" panose="02040503050406030204" pitchFamily="18" charset="0"/>
                                <a:ea typeface="Cambria Math" panose="02040503050406030204" pitchFamily="18" charset="0"/>
                              </a:rPr>
                            </m:ctrlPr>
                          </m:sSubPr>
                          <m:e>
                            <m:r>
                              <a:rPr lang="en-GB" sz="1000" i="1">
                                <a:latin typeface="Cambria Math"/>
                                <a:ea typeface="Cambria Math" panose="02040503050406030204" pitchFamily="18" charset="0"/>
                              </a:rPr>
                              <m:t>𝑆</m:t>
                            </m:r>
                          </m:e>
                          <m:sub>
                            <m:r>
                              <a:rPr lang="en-GB" sz="1000" i="1">
                                <a:latin typeface="Cambria Math"/>
                                <a:ea typeface="Cambria Math" panose="02040503050406030204" pitchFamily="18" charset="0"/>
                              </a:rPr>
                              <m:t>0</m:t>
                            </m:r>
                          </m:sub>
                        </m:sSub>
                        <m:r>
                          <a:rPr lang="en-GB" sz="1000" i="1">
                            <a:latin typeface="Cambria Math"/>
                            <a:ea typeface="Cambria Math" panose="02040503050406030204" pitchFamily="18" charset="0"/>
                          </a:rPr>
                          <m:t>=99</m:t>
                        </m:r>
                        <m:r>
                          <a:rPr lang="cs-CZ" sz="1000" b="0" i="1" smtClean="0">
                            <a:latin typeface="Cambria Math"/>
                            <a:ea typeface="Cambria Math" panose="02040503050406030204" pitchFamily="18" charset="0"/>
                          </a:rPr>
                          <m:t>.</m:t>
                        </m:r>
                        <m:r>
                          <a:rPr lang="en-GB" sz="1000" i="1">
                            <a:latin typeface="Cambria Math"/>
                            <a:ea typeface="Cambria Math" panose="02040503050406030204" pitchFamily="18" charset="0"/>
                          </a:rPr>
                          <m:t>13 </m:t>
                        </m:r>
                      </m:oMath>
                    </a14:m>
                    <a:r>
                      <a:rPr lang="en-GB" sz="1000" dirty="0">
                        <a:latin typeface="Cambria Math"/>
                        <a:ea typeface="Cambria Math" panose="02040503050406030204" pitchFamily="18" charset="0"/>
                      </a:rPr>
                      <a:t>(dirty)</a:t>
                    </a:r>
                  </a:p>
                  <a:p>
                    <a:pPr marL="92075"/>
                    <a14:m>
                      <m:oMath xmlns:m="http://schemas.openxmlformats.org/officeDocument/2006/math">
                        <m:sSub>
                          <m:sSubPr>
                            <m:ctrlPr>
                              <a:rPr lang="en-GB" sz="1000" i="1">
                                <a:latin typeface="Cambria Math" panose="02040503050406030204" pitchFamily="18" charset="0"/>
                                <a:ea typeface="Cambria Math" panose="02040503050406030204" pitchFamily="18" charset="0"/>
                              </a:rPr>
                            </m:ctrlPr>
                          </m:sSubPr>
                          <m:e>
                            <m:r>
                              <a:rPr lang="en-GB" sz="1000" i="1">
                                <a:latin typeface="Cambria Math"/>
                                <a:ea typeface="Cambria Math" panose="02040503050406030204" pitchFamily="18" charset="0"/>
                              </a:rPr>
                              <m:t>𝐹</m:t>
                            </m:r>
                          </m:e>
                          <m:sub>
                            <m:r>
                              <a:rPr lang="en-GB" sz="1000" i="1">
                                <a:latin typeface="Cambria Math"/>
                                <a:ea typeface="Cambria Math" panose="02040503050406030204" pitchFamily="18" charset="0"/>
                              </a:rPr>
                              <m:t>0</m:t>
                            </m:r>
                          </m:sub>
                        </m:sSub>
                        <m:r>
                          <a:rPr lang="en-GB" sz="1000" i="1">
                            <a:latin typeface="Cambria Math"/>
                            <a:ea typeface="Cambria Math" panose="02040503050406030204" pitchFamily="18" charset="0"/>
                          </a:rPr>
                          <m:t>=88.19 </m:t>
                        </m:r>
                      </m:oMath>
                    </a14:m>
                    <a:r>
                      <a:rPr lang="en-GB" sz="1000" dirty="0">
                        <a:latin typeface="Cambria Math"/>
                        <a:ea typeface="Cambria Math" panose="02040503050406030204" pitchFamily="18" charset="0"/>
                      </a:rPr>
                      <a:t>(clean)</a:t>
                    </a:r>
                  </a:p>
                  <a:p>
                    <a:pPr marL="92075"/>
                    <a14:m>
                      <m:oMathPara xmlns:m="http://schemas.openxmlformats.org/officeDocument/2006/math">
                        <m:oMathParaPr>
                          <m:jc m:val="left"/>
                        </m:oMathParaPr>
                        <m:oMath xmlns:m="http://schemas.openxmlformats.org/officeDocument/2006/math">
                          <m:r>
                            <a:rPr lang="en-GB" sz="1000" i="1">
                              <a:latin typeface="Cambria Math"/>
                              <a:ea typeface="Cambria Math" panose="02040503050406030204" pitchFamily="18" charset="0"/>
                            </a:rPr>
                            <m:t>  </m:t>
                          </m:r>
                          <m:r>
                            <a:rPr lang="en-GB" sz="1000" i="1">
                              <a:latin typeface="Cambria Math"/>
                              <a:ea typeface="Cambria Math" panose="02040503050406030204" pitchFamily="18" charset="0"/>
                            </a:rPr>
                            <m:t>𝑟</m:t>
                          </m:r>
                          <m:r>
                            <a:rPr lang="en-GB" sz="1000" i="1">
                              <a:latin typeface="Cambria Math"/>
                              <a:ea typeface="Cambria Math" panose="02040503050406030204" pitchFamily="18" charset="0"/>
                            </a:rPr>
                            <m:t>=8%</m:t>
                          </m:r>
                        </m:oMath>
                      </m:oMathPara>
                    </a14:m>
                    <a:endParaRPr lang="en-GB" sz="1000" i="1" dirty="0">
                      <a:latin typeface="Cambria Math"/>
                      <a:ea typeface="Cambria Math" panose="02040503050406030204" pitchFamily="18" charset="0"/>
                    </a:endParaRPr>
                  </a:p>
                </p:txBody>
              </p:sp>
            </mc:Choice>
            <mc:Fallback xmlns="">
              <p:sp>
                <p:nvSpPr>
                  <p:cNvPr id="66" name="Obdélník 65"/>
                  <p:cNvSpPr>
                    <a:spLocks noRot="1" noChangeAspect="1" noMove="1" noResize="1" noEditPoints="1" noAdjustHandles="1" noChangeArrowheads="1" noChangeShapeType="1" noTextEdit="1"/>
                  </p:cNvSpPr>
                  <p:nvPr/>
                </p:nvSpPr>
                <p:spPr>
                  <a:xfrm>
                    <a:off x="2260656" y="1339566"/>
                    <a:ext cx="1186419" cy="561758"/>
                  </a:xfrm>
                  <a:prstGeom prst="rect">
                    <a:avLst/>
                  </a:prstGeom>
                  <a:blipFill rotWithShape="1">
                    <a:blip r:embed="rId18"/>
                    <a:stretch>
                      <a:fillRect r="-2538"/>
                    </a:stretch>
                  </a:blipFill>
                </p:spPr>
                <p:txBody>
                  <a:bodyPr/>
                  <a:lstStyle/>
                  <a:p>
                    <a:r>
                      <a:rPr lang="cs-CZ">
                        <a:noFill/>
                      </a:rPr>
                      <a:t> </a:t>
                    </a:r>
                  </a:p>
                </p:txBody>
              </p:sp>
            </mc:Fallback>
          </mc:AlternateContent>
          <p:grpSp>
            <p:nvGrpSpPr>
              <p:cNvPr id="6" name="Skupina 5"/>
              <p:cNvGrpSpPr/>
              <p:nvPr/>
            </p:nvGrpSpPr>
            <p:grpSpPr>
              <a:xfrm>
                <a:off x="711477" y="1419864"/>
                <a:ext cx="7791627" cy="1171122"/>
                <a:chOff x="711477" y="1419864"/>
                <a:chExt cx="7791627" cy="1171122"/>
              </a:xfrm>
            </p:grpSpPr>
            <p:cxnSp>
              <p:nvCxnSpPr>
                <p:cNvPr id="127" name="Přímá spojnice 126"/>
                <p:cNvCxnSpPr/>
                <p:nvPr/>
              </p:nvCxnSpPr>
              <p:spPr>
                <a:xfrm>
                  <a:off x="4572000" y="1986832"/>
                  <a:ext cx="0" cy="297554"/>
                </a:xfrm>
                <a:prstGeom prst="line">
                  <a:avLst/>
                </a:prstGeom>
                <a:ln w="12700">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29" name="Přímá spojnice 128"/>
                <p:cNvCxnSpPr>
                  <a:cxnSpLocks/>
                </p:cNvCxnSpPr>
                <p:nvPr/>
              </p:nvCxnSpPr>
              <p:spPr>
                <a:xfrm>
                  <a:off x="3751560" y="1986831"/>
                  <a:ext cx="0" cy="303934"/>
                </a:xfrm>
                <a:prstGeom prst="line">
                  <a:avLst/>
                </a:prstGeom>
                <a:ln w="12700">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14" name="Přímá spojnice se šipkou 113"/>
                <p:cNvCxnSpPr/>
                <p:nvPr/>
              </p:nvCxnSpPr>
              <p:spPr>
                <a:xfrm>
                  <a:off x="4568736" y="2292832"/>
                  <a:ext cx="288000" cy="0"/>
                </a:xfrm>
                <a:prstGeom prst="straightConnector1">
                  <a:avLst/>
                </a:prstGeom>
                <a:ln w="12700">
                  <a:solidFill>
                    <a:srgbClr val="C00000"/>
                  </a:solidFill>
                  <a:headEnd type="triangle" w="med" len="med"/>
                  <a:tailEnd type="triangle"/>
                </a:ln>
              </p:spPr>
              <p:style>
                <a:lnRef idx="1">
                  <a:schemeClr val="accent1"/>
                </a:lnRef>
                <a:fillRef idx="0">
                  <a:schemeClr val="accent1"/>
                </a:fillRef>
                <a:effectRef idx="0">
                  <a:schemeClr val="accent1"/>
                </a:effectRef>
                <a:fontRef idx="minor">
                  <a:schemeClr val="tx1"/>
                </a:fontRef>
              </p:style>
            </p:cxnSp>
            <p:cxnSp>
              <p:nvCxnSpPr>
                <p:cNvPr id="130" name="Přímá spojnice 129"/>
                <p:cNvCxnSpPr/>
                <p:nvPr/>
              </p:nvCxnSpPr>
              <p:spPr>
                <a:xfrm>
                  <a:off x="5406616" y="1986832"/>
                  <a:ext cx="0" cy="297554"/>
                </a:xfrm>
                <a:prstGeom prst="line">
                  <a:avLst/>
                </a:prstGeom>
                <a:ln w="12700">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31" name="Rovnoramenný trojúhelník 130"/>
                <p:cNvSpPr/>
                <p:nvPr/>
              </p:nvSpPr>
              <p:spPr>
                <a:xfrm rot="10800000">
                  <a:off x="1217105" y="1806840"/>
                  <a:ext cx="107447" cy="124593"/>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2" name="Rovnoramenný trojúhelník 131"/>
                <p:cNvSpPr/>
                <p:nvPr/>
              </p:nvSpPr>
              <p:spPr>
                <a:xfrm rot="10800000">
                  <a:off x="4513784" y="1806840"/>
                  <a:ext cx="118192" cy="12459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133" name="Rovnoramenný trojúhelník 132"/>
                <p:cNvSpPr/>
                <p:nvPr/>
              </p:nvSpPr>
              <p:spPr>
                <a:xfrm rot="10800000">
                  <a:off x="7854471" y="1808365"/>
                  <a:ext cx="118800" cy="126000"/>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34" name="Rovnoramenný trojúhelník 133"/>
                <p:cNvSpPr/>
                <p:nvPr/>
              </p:nvSpPr>
              <p:spPr>
                <a:xfrm rot="10800000">
                  <a:off x="3693729" y="1806832"/>
                  <a:ext cx="118192" cy="12459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cxnSp>
              <p:nvCxnSpPr>
                <p:cNvPr id="136" name="Přímá spojnice se šipkou 135"/>
                <p:cNvCxnSpPr/>
                <p:nvPr/>
              </p:nvCxnSpPr>
              <p:spPr>
                <a:xfrm>
                  <a:off x="4862526" y="2292176"/>
                  <a:ext cx="532756" cy="0"/>
                </a:xfrm>
                <a:prstGeom prst="straightConnector1">
                  <a:avLst/>
                </a:prstGeom>
                <a:ln w="12700">
                  <a:solidFill>
                    <a:srgbClr val="C00000"/>
                  </a:solidFill>
                  <a:headEnd type="triangle" w="med" len="med"/>
                  <a:tailEnd type="triangle"/>
                </a:ln>
              </p:spPr>
              <p:style>
                <a:lnRef idx="1">
                  <a:schemeClr val="accent1"/>
                </a:lnRef>
                <a:fillRef idx="0">
                  <a:schemeClr val="accent1"/>
                </a:fillRef>
                <a:effectRef idx="0">
                  <a:schemeClr val="accent1"/>
                </a:effectRef>
                <a:fontRef idx="minor">
                  <a:schemeClr val="tx1"/>
                </a:fontRef>
              </p:style>
            </p:cxnSp>
            <p:cxnSp>
              <p:nvCxnSpPr>
                <p:cNvPr id="138" name="Přímá spojnice 137"/>
                <p:cNvCxnSpPr>
                  <a:cxnSpLocks/>
                </p:cNvCxnSpPr>
                <p:nvPr/>
              </p:nvCxnSpPr>
              <p:spPr>
                <a:xfrm>
                  <a:off x="4860032" y="1986832"/>
                  <a:ext cx="0" cy="303933"/>
                </a:xfrm>
                <a:prstGeom prst="line">
                  <a:avLst/>
                </a:prstGeom>
                <a:ln w="12700">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40" name="Přímá spojnice se šipkou 139"/>
                <p:cNvCxnSpPr/>
                <p:nvPr/>
              </p:nvCxnSpPr>
              <p:spPr>
                <a:xfrm>
                  <a:off x="3756032" y="2290765"/>
                  <a:ext cx="811420" cy="0"/>
                </a:xfrm>
                <a:prstGeom prst="straightConnector1">
                  <a:avLst/>
                </a:prstGeom>
                <a:ln w="12700">
                  <a:solidFill>
                    <a:srgbClr val="C00000"/>
                  </a:solidFill>
                  <a:headEnd type="triangle" w="med" len="med"/>
                  <a:tailEnd type="triangle"/>
                </a:ln>
              </p:spPr>
              <p:style>
                <a:lnRef idx="1">
                  <a:schemeClr val="accent1"/>
                </a:lnRef>
                <a:fillRef idx="0">
                  <a:schemeClr val="accent1"/>
                </a:fillRef>
                <a:effectRef idx="0">
                  <a:schemeClr val="accent1"/>
                </a:effectRef>
                <a:fontRef idx="minor">
                  <a:schemeClr val="tx1"/>
                </a:fontRef>
              </p:style>
            </p:cxnSp>
            <p:sp>
              <p:nvSpPr>
                <p:cNvPr id="118" name="TextovéPole 117"/>
                <p:cNvSpPr txBox="1"/>
                <p:nvPr/>
              </p:nvSpPr>
              <p:spPr>
                <a:xfrm rot="19260000">
                  <a:off x="4259170" y="2344765"/>
                  <a:ext cx="635166" cy="246221"/>
                </a:xfrm>
                <a:prstGeom prst="rect">
                  <a:avLst/>
                </a:prstGeom>
                <a:noFill/>
                <a:ln>
                  <a:noFill/>
                </a:ln>
              </p:spPr>
              <p:txBody>
                <a:bodyPr wrap="square" rtlCol="0">
                  <a:spAutoFit/>
                </a:bodyPr>
                <a:lstStyle/>
                <a:p>
                  <a:pPr algn="ctr"/>
                  <a:r>
                    <a:rPr lang="cs-CZ" sz="1000" dirty="0">
                      <a:latin typeface="Cambria Math" panose="02040503050406030204" pitchFamily="18" charset="0"/>
                      <a:ea typeface="Cambria Math" panose="02040503050406030204" pitchFamily="18" charset="0"/>
                    </a:rPr>
                    <a:t>14</a:t>
                  </a:r>
                  <a:r>
                    <a:rPr lang="en-GB" sz="1000" dirty="0">
                      <a:latin typeface="Cambria Math" panose="02040503050406030204" pitchFamily="18" charset="0"/>
                      <a:ea typeface="Cambria Math" panose="02040503050406030204" pitchFamily="18" charset="0"/>
                    </a:rPr>
                    <a:t> days</a:t>
                  </a:r>
                </a:p>
              </p:txBody>
            </p:sp>
            <p:sp>
              <p:nvSpPr>
                <p:cNvPr id="120" name="TextovéPole 119"/>
                <p:cNvSpPr txBox="1"/>
                <p:nvPr/>
              </p:nvSpPr>
              <p:spPr>
                <a:xfrm>
                  <a:off x="4804760" y="2251165"/>
                  <a:ext cx="649384" cy="246221"/>
                </a:xfrm>
                <a:prstGeom prst="rect">
                  <a:avLst/>
                </a:prstGeom>
                <a:noFill/>
                <a:ln>
                  <a:noFill/>
                </a:ln>
              </p:spPr>
              <p:txBody>
                <a:bodyPr wrap="square" rtlCol="0">
                  <a:spAutoFit/>
                </a:bodyPr>
                <a:lstStyle/>
                <a:p>
                  <a:pPr algn="ctr"/>
                  <a:r>
                    <a:rPr lang="cs-CZ" sz="1000" dirty="0">
                      <a:latin typeface="Cambria Math" panose="02040503050406030204" pitchFamily="18" charset="0"/>
                      <a:ea typeface="Cambria Math" panose="02040503050406030204" pitchFamily="18" charset="0"/>
                    </a:rPr>
                    <a:t>30</a:t>
                  </a:r>
                  <a:r>
                    <a:rPr lang="en-GB" sz="1000" dirty="0">
                      <a:latin typeface="Cambria Math" panose="02040503050406030204" pitchFamily="18" charset="0"/>
                      <a:ea typeface="Cambria Math" panose="02040503050406030204" pitchFamily="18" charset="0"/>
                    </a:rPr>
                    <a:t> days</a:t>
                  </a:r>
                </a:p>
              </p:txBody>
            </p:sp>
            <p:sp>
              <p:nvSpPr>
                <p:cNvPr id="121" name="TextovéPole 120"/>
                <p:cNvSpPr txBox="1"/>
                <p:nvPr/>
              </p:nvSpPr>
              <p:spPr>
                <a:xfrm>
                  <a:off x="4139952" y="1446840"/>
                  <a:ext cx="880160" cy="400110"/>
                </a:xfrm>
                <a:prstGeom prst="rect">
                  <a:avLst/>
                </a:prstGeom>
                <a:noFill/>
                <a:ln>
                  <a:noFill/>
                </a:ln>
              </p:spPr>
              <p:txBody>
                <a:bodyPr wrap="square" rtlCol="0">
                  <a:spAutoFit/>
                </a:bodyPr>
                <a:lstStyle/>
                <a:p>
                  <a:pPr algn="ctr"/>
                  <a:r>
                    <a:rPr lang="en-GB" sz="1000" dirty="0">
                      <a:latin typeface="Cambria Math" panose="02040503050406030204" pitchFamily="18" charset="0"/>
                      <a:ea typeface="Cambria Math" panose="02040503050406030204" pitchFamily="18" charset="0"/>
                    </a:rPr>
                    <a:t>18 May</a:t>
                  </a:r>
                </a:p>
                <a:p>
                  <a:pPr algn="ctr"/>
                  <a:r>
                    <a:rPr lang="en-GB" sz="1000" dirty="0">
                      <a:latin typeface="Cambria Math" panose="02040503050406030204" pitchFamily="18" charset="0"/>
                      <a:ea typeface="Cambria Math" panose="02040503050406030204" pitchFamily="18" charset="0"/>
                    </a:rPr>
                    <a:t>next coupon</a:t>
                  </a:r>
                </a:p>
              </p:txBody>
            </p:sp>
            <p:sp>
              <p:nvSpPr>
                <p:cNvPr id="122" name="TextovéPole 121"/>
                <p:cNvSpPr txBox="1"/>
                <p:nvPr/>
              </p:nvSpPr>
              <p:spPr>
                <a:xfrm>
                  <a:off x="7328528" y="1448365"/>
                  <a:ext cx="1174576" cy="400110"/>
                </a:xfrm>
                <a:prstGeom prst="rect">
                  <a:avLst/>
                </a:prstGeom>
                <a:noFill/>
                <a:ln>
                  <a:noFill/>
                </a:ln>
              </p:spPr>
              <p:txBody>
                <a:bodyPr wrap="square" rtlCol="0">
                  <a:spAutoFit/>
                </a:bodyPr>
                <a:lstStyle/>
                <a:p>
                  <a:pPr algn="ctr"/>
                  <a:r>
                    <a:rPr lang="en-GB" sz="1000" dirty="0">
                      <a:latin typeface="Cambria Math" panose="02040503050406030204" pitchFamily="18" charset="0"/>
                      <a:ea typeface="Cambria Math" panose="02040503050406030204" pitchFamily="18" charset="0"/>
                    </a:rPr>
                    <a:t>18 November</a:t>
                  </a:r>
                </a:p>
                <a:p>
                  <a:pPr algn="ctr"/>
                  <a:r>
                    <a:rPr lang="en-GB" sz="1000" dirty="0">
                      <a:latin typeface="Cambria Math" panose="02040503050406030204" pitchFamily="18" charset="0"/>
                      <a:ea typeface="Cambria Math" panose="02040503050406030204" pitchFamily="18" charset="0"/>
                    </a:rPr>
                    <a:t>after next coupon</a:t>
                  </a:r>
                </a:p>
              </p:txBody>
            </p:sp>
            <p:sp>
              <p:nvSpPr>
                <p:cNvPr id="123" name="TextovéPole 122"/>
                <p:cNvSpPr txBox="1"/>
                <p:nvPr/>
              </p:nvSpPr>
              <p:spPr>
                <a:xfrm>
                  <a:off x="711477" y="1419864"/>
                  <a:ext cx="1123075" cy="400110"/>
                </a:xfrm>
                <a:prstGeom prst="rect">
                  <a:avLst/>
                </a:prstGeom>
                <a:noFill/>
                <a:ln>
                  <a:noFill/>
                </a:ln>
              </p:spPr>
              <p:txBody>
                <a:bodyPr wrap="square" rtlCol="0">
                  <a:spAutoFit/>
                </a:bodyPr>
                <a:lstStyle/>
                <a:p>
                  <a:pPr algn="ctr"/>
                  <a:r>
                    <a:rPr lang="en-GB" sz="1000" dirty="0">
                      <a:latin typeface="Cambria Math" panose="02040503050406030204" pitchFamily="18" charset="0"/>
                      <a:ea typeface="Cambria Math" panose="02040503050406030204" pitchFamily="18" charset="0"/>
                    </a:rPr>
                    <a:t>18 November</a:t>
                  </a:r>
                </a:p>
                <a:p>
                  <a:pPr algn="ctr"/>
                  <a:r>
                    <a:rPr lang="en-GB" sz="1000" dirty="0">
                      <a:latin typeface="Cambria Math" panose="02040503050406030204" pitchFamily="18" charset="0"/>
                      <a:ea typeface="Cambria Math" panose="02040503050406030204" pitchFamily="18" charset="0"/>
                    </a:rPr>
                    <a:t>previous coupon</a:t>
                  </a:r>
                </a:p>
              </p:txBody>
            </p:sp>
            <p:sp>
              <p:nvSpPr>
                <p:cNvPr id="124" name="TextovéPole 123"/>
                <p:cNvSpPr txBox="1"/>
                <p:nvPr/>
              </p:nvSpPr>
              <p:spPr>
                <a:xfrm>
                  <a:off x="3470480" y="1446832"/>
                  <a:ext cx="576200" cy="400110"/>
                </a:xfrm>
                <a:prstGeom prst="rect">
                  <a:avLst/>
                </a:prstGeom>
                <a:noFill/>
                <a:ln>
                  <a:noFill/>
                </a:ln>
              </p:spPr>
              <p:txBody>
                <a:bodyPr wrap="square" rtlCol="0">
                  <a:spAutoFit/>
                </a:bodyPr>
                <a:lstStyle/>
                <a:p>
                  <a:pPr algn="ctr"/>
                  <a:r>
                    <a:rPr lang="en-GB" sz="1000" b="1" dirty="0">
                      <a:solidFill>
                        <a:srgbClr val="0070C0"/>
                      </a:solidFill>
                      <a:latin typeface="Cambria Math" panose="02040503050406030204" pitchFamily="18" charset="0"/>
                      <a:ea typeface="Cambria Math" panose="02040503050406030204" pitchFamily="18" charset="0"/>
                    </a:rPr>
                    <a:t>1 April </a:t>
                  </a:r>
                </a:p>
                <a:p>
                  <a:pPr algn="ctr"/>
                  <a:r>
                    <a:rPr lang="en-GB" sz="1000" b="1" dirty="0">
                      <a:solidFill>
                        <a:srgbClr val="0070C0"/>
                      </a:solidFill>
                      <a:latin typeface="Cambria Math" panose="02040503050406030204" pitchFamily="18" charset="0"/>
                      <a:ea typeface="Cambria Math" panose="02040503050406030204" pitchFamily="18" charset="0"/>
                    </a:rPr>
                    <a:t>today</a:t>
                  </a:r>
                </a:p>
              </p:txBody>
            </p:sp>
            <p:sp>
              <p:nvSpPr>
                <p:cNvPr id="126" name="TextovéPole 125"/>
                <p:cNvSpPr txBox="1"/>
                <p:nvPr/>
              </p:nvSpPr>
              <p:spPr>
                <a:xfrm>
                  <a:off x="3829598" y="2251165"/>
                  <a:ext cx="610418" cy="246221"/>
                </a:xfrm>
                <a:prstGeom prst="rect">
                  <a:avLst/>
                </a:prstGeom>
                <a:noFill/>
                <a:ln>
                  <a:noFill/>
                </a:ln>
              </p:spPr>
              <p:txBody>
                <a:bodyPr wrap="square" rtlCol="0">
                  <a:spAutoFit/>
                </a:bodyPr>
                <a:lstStyle/>
                <a:p>
                  <a:pPr algn="ctr"/>
                  <a:r>
                    <a:rPr lang="cs-CZ" sz="1000" dirty="0">
                      <a:latin typeface="Cambria Math" panose="02040503050406030204" pitchFamily="18" charset="0"/>
                      <a:ea typeface="Cambria Math" panose="02040503050406030204" pitchFamily="18" charset="0"/>
                    </a:rPr>
                    <a:t>46</a:t>
                  </a:r>
                  <a:r>
                    <a:rPr lang="en-GB" sz="1000" dirty="0">
                      <a:latin typeface="Cambria Math" panose="02040503050406030204" pitchFamily="18" charset="0"/>
                      <a:ea typeface="Cambria Math" panose="02040503050406030204" pitchFamily="18" charset="0"/>
                    </a:rPr>
                    <a:t> days</a:t>
                  </a:r>
                </a:p>
              </p:txBody>
            </p:sp>
          </p:grpSp>
          <p:sp>
            <p:nvSpPr>
              <p:cNvPr id="67" name="Volný tvar 66"/>
              <p:cNvSpPr/>
              <p:nvPr/>
            </p:nvSpPr>
            <p:spPr>
              <a:xfrm>
                <a:off x="3461251" y="1441911"/>
                <a:ext cx="260144" cy="482009"/>
              </a:xfrm>
              <a:custGeom>
                <a:avLst/>
                <a:gdLst>
                  <a:gd name="connsiteX0" fmla="*/ 0 w 233916"/>
                  <a:gd name="connsiteY0" fmla="*/ 0 h 482009"/>
                  <a:gd name="connsiteX1" fmla="*/ 92149 w 233916"/>
                  <a:gd name="connsiteY1" fmla="*/ 0 h 482009"/>
                  <a:gd name="connsiteX2" fmla="*/ 92149 w 233916"/>
                  <a:gd name="connsiteY2" fmla="*/ 482009 h 482009"/>
                  <a:gd name="connsiteX3" fmla="*/ 233916 w 233916"/>
                  <a:gd name="connsiteY3" fmla="*/ 482009 h 482009"/>
                </a:gdLst>
                <a:ahLst/>
                <a:cxnLst>
                  <a:cxn ang="0">
                    <a:pos x="connsiteX0" y="connsiteY0"/>
                  </a:cxn>
                  <a:cxn ang="0">
                    <a:pos x="connsiteX1" y="connsiteY1"/>
                  </a:cxn>
                  <a:cxn ang="0">
                    <a:pos x="connsiteX2" y="connsiteY2"/>
                  </a:cxn>
                  <a:cxn ang="0">
                    <a:pos x="connsiteX3" y="connsiteY3"/>
                  </a:cxn>
                </a:cxnLst>
                <a:rect l="l" t="t" r="r" b="b"/>
                <a:pathLst>
                  <a:path w="233916" h="482009">
                    <a:moveTo>
                      <a:pt x="0" y="0"/>
                    </a:moveTo>
                    <a:lnTo>
                      <a:pt x="92149" y="0"/>
                    </a:lnTo>
                    <a:lnTo>
                      <a:pt x="92149" y="482009"/>
                    </a:lnTo>
                    <a:lnTo>
                      <a:pt x="233916" y="482009"/>
                    </a:lnTo>
                  </a:path>
                </a:pathLst>
              </a:custGeom>
              <a:noFill/>
              <a:ln>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grpSp>
        <p:sp>
          <p:nvSpPr>
            <p:cNvPr id="99" name="TextovéPole 98">
              <a:extLst>
                <a:ext uri="{FF2B5EF4-FFF2-40B4-BE49-F238E27FC236}">
                  <a16:creationId xmlns:a16="http://schemas.microsoft.com/office/drawing/2014/main" id="{7DBCE415-10EA-4958-A95C-DDDB739F892A}"/>
                </a:ext>
              </a:extLst>
            </p:cNvPr>
            <p:cNvSpPr txBox="1"/>
            <p:nvPr/>
          </p:nvSpPr>
          <p:spPr>
            <a:xfrm>
              <a:off x="5040144" y="1476000"/>
              <a:ext cx="717246" cy="400110"/>
            </a:xfrm>
            <a:prstGeom prst="rect">
              <a:avLst/>
            </a:prstGeom>
            <a:noFill/>
            <a:ln>
              <a:noFill/>
            </a:ln>
          </p:spPr>
          <p:txBody>
            <a:bodyPr wrap="square" rtlCol="0">
              <a:spAutoFit/>
            </a:bodyPr>
            <a:lstStyle/>
            <a:p>
              <a:pPr algn="ctr"/>
              <a:r>
                <a:rPr lang="en-GB" sz="1000" dirty="0">
                  <a:latin typeface="Cambria Math" panose="02040503050406030204" pitchFamily="18" charset="0"/>
                  <a:ea typeface="Cambria Math" panose="02040503050406030204" pitchFamily="18" charset="0"/>
                </a:rPr>
                <a:t>30 June</a:t>
              </a:r>
            </a:p>
            <a:p>
              <a:pPr algn="ctr"/>
              <a:r>
                <a:rPr lang="en-GB" sz="1000" dirty="0">
                  <a:latin typeface="Cambria Math" panose="02040503050406030204" pitchFamily="18" charset="0"/>
                  <a:ea typeface="Cambria Math" panose="02040503050406030204" pitchFamily="18" charset="0"/>
                </a:rPr>
                <a:t>delivery</a:t>
              </a:r>
            </a:p>
          </p:txBody>
        </p:sp>
      </p:grpSp>
      <p:graphicFrame>
        <p:nvGraphicFramePr>
          <p:cNvPr id="88" name="Tabulka 87"/>
          <p:cNvGraphicFramePr>
            <a:graphicFrameLocks noGrp="1"/>
          </p:cNvGraphicFramePr>
          <p:nvPr>
            <p:extLst>
              <p:ext uri="{D42A27DB-BD31-4B8C-83A1-F6EECF244321}">
                <p14:modId xmlns:p14="http://schemas.microsoft.com/office/powerpoint/2010/main" val="1177203042"/>
              </p:ext>
            </p:extLst>
          </p:nvPr>
        </p:nvGraphicFramePr>
        <p:xfrm>
          <a:off x="978688" y="1988840"/>
          <a:ext cx="7200800" cy="180000"/>
        </p:xfrm>
        <a:graphic>
          <a:graphicData uri="http://schemas.openxmlformats.org/drawingml/2006/table">
            <a:tbl>
              <a:tblPr firstRow="1" bandRow="1">
                <a:tableStyleId>{5C22544A-7EE6-4342-B048-85BDC9FD1C3A}</a:tableStyleId>
              </a:tblPr>
              <a:tblGrid>
                <a:gridCol w="553908">
                  <a:extLst>
                    <a:ext uri="{9D8B030D-6E8A-4147-A177-3AD203B41FA5}">
                      <a16:colId xmlns:a16="http://schemas.microsoft.com/office/drawing/2014/main" val="20000"/>
                    </a:ext>
                  </a:extLst>
                </a:gridCol>
                <a:gridCol w="553907">
                  <a:extLst>
                    <a:ext uri="{9D8B030D-6E8A-4147-A177-3AD203B41FA5}">
                      <a16:colId xmlns:a16="http://schemas.microsoft.com/office/drawing/2014/main" val="20001"/>
                    </a:ext>
                  </a:extLst>
                </a:gridCol>
                <a:gridCol w="553908">
                  <a:extLst>
                    <a:ext uri="{9D8B030D-6E8A-4147-A177-3AD203B41FA5}">
                      <a16:colId xmlns:a16="http://schemas.microsoft.com/office/drawing/2014/main" val="20002"/>
                    </a:ext>
                  </a:extLst>
                </a:gridCol>
                <a:gridCol w="553908">
                  <a:extLst>
                    <a:ext uri="{9D8B030D-6E8A-4147-A177-3AD203B41FA5}">
                      <a16:colId xmlns:a16="http://schemas.microsoft.com/office/drawing/2014/main" val="20003"/>
                    </a:ext>
                  </a:extLst>
                </a:gridCol>
                <a:gridCol w="553908">
                  <a:extLst>
                    <a:ext uri="{9D8B030D-6E8A-4147-A177-3AD203B41FA5}">
                      <a16:colId xmlns:a16="http://schemas.microsoft.com/office/drawing/2014/main" val="20004"/>
                    </a:ext>
                  </a:extLst>
                </a:gridCol>
                <a:gridCol w="553907">
                  <a:extLst>
                    <a:ext uri="{9D8B030D-6E8A-4147-A177-3AD203B41FA5}">
                      <a16:colId xmlns:a16="http://schemas.microsoft.com/office/drawing/2014/main" val="20005"/>
                    </a:ext>
                  </a:extLst>
                </a:gridCol>
                <a:gridCol w="553908">
                  <a:extLst>
                    <a:ext uri="{9D8B030D-6E8A-4147-A177-3AD203B41FA5}">
                      <a16:colId xmlns:a16="http://schemas.microsoft.com/office/drawing/2014/main" val="20006"/>
                    </a:ext>
                  </a:extLst>
                </a:gridCol>
                <a:gridCol w="553908">
                  <a:extLst>
                    <a:ext uri="{9D8B030D-6E8A-4147-A177-3AD203B41FA5}">
                      <a16:colId xmlns:a16="http://schemas.microsoft.com/office/drawing/2014/main" val="20007"/>
                    </a:ext>
                  </a:extLst>
                </a:gridCol>
                <a:gridCol w="553907">
                  <a:extLst>
                    <a:ext uri="{9D8B030D-6E8A-4147-A177-3AD203B41FA5}">
                      <a16:colId xmlns:a16="http://schemas.microsoft.com/office/drawing/2014/main" val="20008"/>
                    </a:ext>
                  </a:extLst>
                </a:gridCol>
                <a:gridCol w="553908">
                  <a:extLst>
                    <a:ext uri="{9D8B030D-6E8A-4147-A177-3AD203B41FA5}">
                      <a16:colId xmlns:a16="http://schemas.microsoft.com/office/drawing/2014/main" val="20009"/>
                    </a:ext>
                  </a:extLst>
                </a:gridCol>
                <a:gridCol w="553908">
                  <a:extLst>
                    <a:ext uri="{9D8B030D-6E8A-4147-A177-3AD203B41FA5}">
                      <a16:colId xmlns:a16="http://schemas.microsoft.com/office/drawing/2014/main" val="20010"/>
                    </a:ext>
                  </a:extLst>
                </a:gridCol>
                <a:gridCol w="553907">
                  <a:extLst>
                    <a:ext uri="{9D8B030D-6E8A-4147-A177-3AD203B41FA5}">
                      <a16:colId xmlns:a16="http://schemas.microsoft.com/office/drawing/2014/main" val="20011"/>
                    </a:ext>
                  </a:extLst>
                </a:gridCol>
                <a:gridCol w="553908">
                  <a:extLst>
                    <a:ext uri="{9D8B030D-6E8A-4147-A177-3AD203B41FA5}">
                      <a16:colId xmlns:a16="http://schemas.microsoft.com/office/drawing/2014/main" val="20012"/>
                    </a:ext>
                  </a:extLst>
                </a:gridCol>
              </a:tblGrid>
              <a:tr h="180000">
                <a:tc>
                  <a:txBody>
                    <a:bodyPr/>
                    <a:lstStyle/>
                    <a:p>
                      <a:pPr algn="ctr"/>
                      <a:r>
                        <a:rPr lang="cs-CZ" sz="1000" dirty="0"/>
                        <a:t>11</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1000" dirty="0"/>
                        <a:t>12</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1000" dirty="0"/>
                        <a:t>1</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1000" dirty="0"/>
                        <a:t>2</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1000" dirty="0"/>
                        <a:t>3</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1000" dirty="0"/>
                        <a:t>4</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1000" dirty="0"/>
                        <a:t>5</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1000" dirty="0"/>
                        <a:t>6</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r>
                        <a:rPr lang="cs-CZ" sz="1000" dirty="0"/>
                        <a:t>7</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1000" dirty="0"/>
                        <a:t>8</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1000" dirty="0"/>
                        <a:t>9</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1000" dirty="0"/>
                        <a:t>10</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cs-CZ" sz="1000" dirty="0"/>
                        <a:t>11</a:t>
                      </a:r>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62524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052000" y="2160000"/>
            <a:ext cx="5976000" cy="1800000"/>
          </a:xfrm>
        </p:spPr>
        <p:txBody>
          <a:bodyPr/>
          <a:lstStyle/>
          <a:p>
            <a:pPr marL="182880" indent="0" algn="l">
              <a:buNone/>
            </a:pPr>
            <a:r>
              <a:rPr lang="en-GB" dirty="0">
                <a:solidFill>
                  <a:srgbClr val="7030A0"/>
                </a:solidFill>
              </a:rPr>
              <a:t>See you </a:t>
            </a:r>
            <a:br>
              <a:rPr lang="en-GB" dirty="0">
                <a:solidFill>
                  <a:srgbClr val="7030A0"/>
                </a:solidFill>
              </a:rPr>
            </a:br>
            <a:r>
              <a:rPr lang="en-GB" dirty="0">
                <a:solidFill>
                  <a:srgbClr val="7030A0"/>
                </a:solidFill>
              </a:rPr>
              <a:t>in the next lecture</a:t>
            </a:r>
          </a:p>
        </p:txBody>
      </p:sp>
      <p:sp>
        <p:nvSpPr>
          <p:cNvPr id="3" name="Podnadpis 2"/>
          <p:cNvSpPr>
            <a:spLocks noGrp="1"/>
          </p:cNvSpPr>
          <p:nvPr>
            <p:ph type="body" idx="1"/>
          </p:nvPr>
        </p:nvSpPr>
        <p:spPr>
          <a:xfrm>
            <a:off x="180000" y="288000"/>
            <a:ext cx="3600000" cy="360000"/>
          </a:xfrm>
        </p:spPr>
        <p:txBody>
          <a:bodyPr>
            <a:noAutofit/>
          </a:bodyPr>
          <a:lstStyle/>
          <a:p>
            <a:pPr marL="361950" indent="-361950" algn="l">
              <a:spcBef>
                <a:spcPts val="0"/>
              </a:spcBef>
              <a:spcAft>
                <a:spcPts val="0"/>
              </a:spcAft>
            </a:pPr>
            <a:r>
              <a:rPr lang="en-GB" sz="1600" cap="small" dirty="0">
                <a:latin typeface="Algerian" panose="04020705040A02060702" pitchFamily="82" charset="0"/>
                <a:ea typeface="Tahoma" panose="020B0604030504040204" pitchFamily="34" charset="0"/>
                <a:cs typeface="Tahoma" panose="020B0604030504040204" pitchFamily="34" charset="0"/>
              </a:rPr>
              <a:t>©</a:t>
            </a:r>
            <a:r>
              <a:rPr lang="en-GB" sz="1800" cap="small" dirty="0">
                <a:latin typeface="Algerian" panose="04020705040A02060702" pitchFamily="82" charset="0"/>
                <a:ea typeface="Tahoma" panose="020B0604030504040204" pitchFamily="34" charset="0"/>
                <a:cs typeface="Tahoma" panose="020B0604030504040204" pitchFamily="34" charset="0"/>
              </a:rPr>
              <a:t> O.D. Lecturing Legacy</a:t>
            </a:r>
          </a:p>
        </p:txBody>
      </p:sp>
      <p:sp>
        <p:nvSpPr>
          <p:cNvPr id="9" name="Zástupný symbol pro číslo snímku 2"/>
          <p:cNvSpPr>
            <a:spLocks noGrp="1"/>
          </p:cNvSpPr>
          <p:nvPr>
            <p:ph type="sldNum" sz="quarter" idx="12"/>
          </p:nvPr>
        </p:nvSpPr>
        <p:spPr>
          <a:xfrm>
            <a:off x="7164000" y="6336000"/>
            <a:ext cx="1800000" cy="360000"/>
          </a:xfrm>
        </p:spPr>
        <p:txBody>
          <a:bodyPr/>
          <a:lstStyle/>
          <a:p>
            <a:pPr algn="r"/>
            <a:r>
              <a:rPr lang="cs-CZ" dirty="0"/>
              <a:t>13</a:t>
            </a:r>
          </a:p>
        </p:txBody>
      </p:sp>
      <p:sp>
        <p:nvSpPr>
          <p:cNvPr id="10" name="Zástupný symbol pro zápatí 1"/>
          <p:cNvSpPr>
            <a:spLocks noGrp="1"/>
          </p:cNvSpPr>
          <p:nvPr>
            <p:ph type="ftr" sz="quarter" idx="11"/>
          </p:nvPr>
        </p:nvSpPr>
        <p:spPr>
          <a:xfrm>
            <a:off x="180000" y="6336000"/>
            <a:ext cx="3312000" cy="360000"/>
          </a:xfrm>
        </p:spPr>
        <p:txBody>
          <a:bodyPr/>
          <a:lstStyle/>
          <a:p>
            <a:r>
              <a:rPr lang="en-GB" dirty="0"/>
              <a:t>Examples of financial futures</a:t>
            </a:r>
          </a:p>
        </p:txBody>
      </p:sp>
    </p:spTree>
    <p:extLst>
      <p:ext uri="{BB962C8B-B14F-4D97-AF65-F5344CB8AC3E}">
        <p14:creationId xmlns:p14="http://schemas.microsoft.com/office/powerpoint/2010/main" val="10582353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a:xfrm>
            <a:off x="180000" y="6336000"/>
            <a:ext cx="3312000" cy="360000"/>
          </a:xfrm>
        </p:spPr>
        <p:txBody>
          <a:bodyPr/>
          <a:lstStyle/>
          <a:p>
            <a:r>
              <a:rPr lang="en-GB" dirty="0"/>
              <a:t>Examples of financial futures</a:t>
            </a:r>
          </a:p>
        </p:txBody>
      </p:sp>
      <p:sp>
        <p:nvSpPr>
          <p:cNvPr id="3" name="Zástupný symbol pro číslo snímku 2"/>
          <p:cNvSpPr>
            <a:spLocks noGrp="1"/>
          </p:cNvSpPr>
          <p:nvPr>
            <p:ph type="sldNum" sz="quarter" idx="12"/>
          </p:nvPr>
        </p:nvSpPr>
        <p:spPr>
          <a:xfrm>
            <a:off x="7164000" y="6336000"/>
            <a:ext cx="1800000" cy="360000"/>
          </a:xfrm>
        </p:spPr>
        <p:txBody>
          <a:bodyPr/>
          <a:lstStyle/>
          <a:p>
            <a:pPr algn="r"/>
            <a:fld id="{DFE5482F-2F05-49C5-9E15-73F945A41231}" type="slidenum">
              <a:rPr lang="cs-CZ" smtClean="0"/>
              <a:pPr algn="r"/>
              <a:t>2</a:t>
            </a:fld>
            <a:endParaRPr lang="cs-CZ" dirty="0"/>
          </a:p>
        </p:txBody>
      </p:sp>
      <p:sp>
        <p:nvSpPr>
          <p:cNvPr id="4" name="Nadpis 3"/>
          <p:cNvSpPr>
            <a:spLocks noGrp="1"/>
          </p:cNvSpPr>
          <p:nvPr>
            <p:ph type="title"/>
          </p:nvPr>
        </p:nvSpPr>
        <p:spPr>
          <a:xfrm>
            <a:off x="144000" y="144000"/>
            <a:ext cx="2987840" cy="648072"/>
          </a:xfrm>
        </p:spPr>
        <p:txBody>
          <a:bodyPr/>
          <a:lstStyle/>
          <a:p>
            <a:r>
              <a:rPr lang="en-GB" dirty="0">
                <a:solidFill>
                  <a:srgbClr val="000000"/>
                </a:solidFill>
              </a:rPr>
              <a:t>Introduction</a:t>
            </a:r>
          </a:p>
        </p:txBody>
      </p:sp>
      <p:sp>
        <p:nvSpPr>
          <p:cNvPr id="5" name="Tlačítko akce: Zvuk 4">
            <a:hlinkClick r:id="" action="ppaction://noaction" highlightClick="1"/>
          </p:cNvPr>
          <p:cNvSpPr/>
          <p:nvPr/>
        </p:nvSpPr>
        <p:spPr>
          <a:xfrm>
            <a:off x="251520" y="900000"/>
            <a:ext cx="432000" cy="360000"/>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r>
              <a:rPr lang="cs-CZ" sz="1200" b="1" dirty="0">
                <a:solidFill>
                  <a:srgbClr val="FFFF00"/>
                </a:solidFill>
              </a:rPr>
              <a:t>1</a:t>
            </a:r>
            <a:endParaRPr lang="en-GB" sz="800" dirty="0">
              <a:solidFill>
                <a:srgbClr val="FFFF00"/>
              </a:solidFill>
            </a:endParaRPr>
          </a:p>
        </p:txBody>
      </p:sp>
      <p:sp>
        <p:nvSpPr>
          <p:cNvPr id="29" name="TextovéPole 28"/>
          <p:cNvSpPr txBox="1"/>
          <p:nvPr/>
        </p:nvSpPr>
        <p:spPr>
          <a:xfrm>
            <a:off x="864000" y="954000"/>
            <a:ext cx="5148160" cy="430887"/>
          </a:xfrm>
          <a:prstGeom prst="rect">
            <a:avLst/>
          </a:prstGeom>
          <a:noFill/>
          <a:ln>
            <a:noFill/>
          </a:ln>
        </p:spPr>
        <p:txBody>
          <a:bodyPr wrap="square" rtlCol="0">
            <a:spAutoFit/>
          </a:bodyPr>
          <a:lstStyle/>
          <a:p>
            <a:pPr marL="324000" indent="-324000">
              <a:buClr>
                <a:srgbClr val="7030A0"/>
              </a:buClr>
              <a:buFont typeface="Wingdings" panose="05000000000000000000" pitchFamily="2" charset="2"/>
              <a:buChar char="Ø"/>
            </a:pPr>
            <a:r>
              <a:rPr lang="en-GB" sz="2200" dirty="0">
                <a:latin typeface="Cambria Math" panose="02040503050406030204" pitchFamily="18" charset="0"/>
                <a:ea typeface="Cambria Math" panose="02040503050406030204" pitchFamily="18" charset="0"/>
              </a:rPr>
              <a:t>Broad categories of financial futures</a:t>
            </a:r>
          </a:p>
        </p:txBody>
      </p:sp>
      <p:sp>
        <p:nvSpPr>
          <p:cNvPr id="31" name="TextovéPole 30"/>
          <p:cNvSpPr txBox="1"/>
          <p:nvPr/>
        </p:nvSpPr>
        <p:spPr>
          <a:xfrm>
            <a:off x="1188000" y="1271629"/>
            <a:ext cx="4104080" cy="369332"/>
          </a:xfrm>
          <a:prstGeom prst="rect">
            <a:avLst/>
          </a:prstGeom>
          <a:noFill/>
          <a:ln>
            <a:noFill/>
          </a:ln>
        </p:spPr>
        <p:txBody>
          <a:bodyPr wrap="square" rtlCol="0">
            <a:spAutoFit/>
          </a:bodyPr>
          <a:lstStyle/>
          <a:p>
            <a:pPr marL="324000" indent="-324000">
              <a:buClr>
                <a:srgbClr val="7030A0"/>
              </a:buClr>
              <a:buSzPct val="80000"/>
              <a:buFont typeface="Wingdings" panose="05000000000000000000" pitchFamily="2" charset="2"/>
              <a:buChar char="q"/>
            </a:pPr>
            <a:r>
              <a:rPr lang="en-GB" dirty="0">
                <a:latin typeface="Cambria Math" panose="02040503050406030204" pitchFamily="18" charset="0"/>
                <a:ea typeface="Cambria Math" panose="02040503050406030204" pitchFamily="18" charset="0"/>
              </a:rPr>
              <a:t>Short-term interest rate futures</a:t>
            </a:r>
          </a:p>
        </p:txBody>
      </p:sp>
      <p:sp>
        <p:nvSpPr>
          <p:cNvPr id="32" name="TextovéPole 31"/>
          <p:cNvSpPr txBox="1"/>
          <p:nvPr/>
        </p:nvSpPr>
        <p:spPr>
          <a:xfrm>
            <a:off x="1188000" y="1546157"/>
            <a:ext cx="4104080" cy="369332"/>
          </a:xfrm>
          <a:prstGeom prst="rect">
            <a:avLst/>
          </a:prstGeom>
          <a:noFill/>
          <a:ln>
            <a:noFill/>
          </a:ln>
        </p:spPr>
        <p:txBody>
          <a:bodyPr wrap="square" rtlCol="0">
            <a:spAutoFit/>
          </a:bodyPr>
          <a:lstStyle/>
          <a:p>
            <a:pPr marL="324000" indent="-324000">
              <a:buClr>
                <a:srgbClr val="7030A0"/>
              </a:buClr>
              <a:buSzPct val="80000"/>
              <a:buFont typeface="Wingdings" panose="05000000000000000000" pitchFamily="2" charset="2"/>
              <a:buChar char="q"/>
            </a:pPr>
            <a:r>
              <a:rPr lang="en-GB" dirty="0">
                <a:latin typeface="Cambria Math" panose="02040503050406030204" pitchFamily="18" charset="0"/>
                <a:ea typeface="Cambria Math" panose="02040503050406030204" pitchFamily="18" charset="0"/>
              </a:rPr>
              <a:t>Long-term interest rate futures</a:t>
            </a:r>
          </a:p>
        </p:txBody>
      </p:sp>
      <p:sp>
        <p:nvSpPr>
          <p:cNvPr id="33" name="Tlačítko akce: Zvuk 32">
            <a:hlinkClick r:id="" action="ppaction://noaction" highlightClick="1"/>
          </p:cNvPr>
          <p:cNvSpPr/>
          <p:nvPr/>
        </p:nvSpPr>
        <p:spPr>
          <a:xfrm>
            <a:off x="252000" y="2358000"/>
            <a:ext cx="432000" cy="360000"/>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lIns="36000" rtlCol="0" anchor="ctr"/>
          <a:lstStyle/>
          <a:p>
            <a:r>
              <a:rPr lang="cs-CZ" sz="1200" b="1" dirty="0">
                <a:solidFill>
                  <a:srgbClr val="FFFF00"/>
                </a:solidFill>
              </a:rPr>
              <a:t>2</a:t>
            </a:r>
            <a:endParaRPr lang="en-GB" sz="800" dirty="0">
              <a:solidFill>
                <a:srgbClr val="FFFF00"/>
              </a:solidFill>
            </a:endParaRPr>
          </a:p>
        </p:txBody>
      </p:sp>
      <p:sp>
        <p:nvSpPr>
          <p:cNvPr id="30" name="TextovéPole 29"/>
          <p:cNvSpPr txBox="1"/>
          <p:nvPr/>
        </p:nvSpPr>
        <p:spPr>
          <a:xfrm>
            <a:off x="864000" y="2412000"/>
            <a:ext cx="3708000" cy="430887"/>
          </a:xfrm>
          <a:prstGeom prst="rect">
            <a:avLst/>
          </a:prstGeom>
          <a:noFill/>
          <a:ln>
            <a:noFill/>
          </a:ln>
        </p:spPr>
        <p:txBody>
          <a:bodyPr wrap="square" rtlCol="0">
            <a:spAutoFit/>
          </a:bodyPr>
          <a:lstStyle/>
          <a:p>
            <a:pPr marL="324000" indent="-324000">
              <a:buClr>
                <a:srgbClr val="7030A0"/>
              </a:buClr>
              <a:buFont typeface="Wingdings" panose="05000000000000000000" pitchFamily="2" charset="2"/>
              <a:buChar char="Ø"/>
            </a:pPr>
            <a:r>
              <a:rPr lang="en-GB" sz="2200" dirty="0">
                <a:latin typeface="Cambria Math" panose="02040503050406030204" pitchFamily="18" charset="0"/>
                <a:ea typeface="Cambria Math" panose="02040503050406030204" pitchFamily="18" charset="0"/>
              </a:rPr>
              <a:t>General remarks</a:t>
            </a:r>
          </a:p>
        </p:txBody>
      </p:sp>
      <p:sp>
        <p:nvSpPr>
          <p:cNvPr id="35" name="TextovéPole 34"/>
          <p:cNvSpPr txBox="1">
            <a:spLocks/>
          </p:cNvSpPr>
          <p:nvPr/>
        </p:nvSpPr>
        <p:spPr>
          <a:xfrm>
            <a:off x="-720000" y="7092000"/>
            <a:ext cx="8640000" cy="576063"/>
          </a:xfrm>
          <a:prstGeom prst="rect">
            <a:avLst/>
          </a:prstGeom>
          <a:solidFill>
            <a:schemeClr val="accent5">
              <a:lumMod val="20000"/>
              <a:lumOff val="80000"/>
            </a:schemeClr>
          </a:solidFill>
          <a:effectLst>
            <a:glow rad="127000">
              <a:srgbClr val="0070C0">
                <a:alpha val="40000"/>
              </a:srgbClr>
            </a:glow>
          </a:effectLst>
        </p:spPr>
        <p:txBody>
          <a:bodyPr wrap="square" rtlCol="0">
            <a:noAutofit/>
          </a:bodyPr>
          <a:lstStyle/>
          <a:p>
            <a:pPr lvl="0"/>
            <a:r>
              <a:rPr lang="cs-CZ" sz="1000" dirty="0"/>
              <a:t>Finanční futuritní kontrakty, s nimiž se nejčastěji v praxi setkáváme a jejichž zjednodušené příklady si v této lekci probereme, se dají rozdělit do čtyř základních kategorií.</a:t>
            </a:r>
          </a:p>
        </p:txBody>
      </p:sp>
      <p:sp>
        <p:nvSpPr>
          <p:cNvPr id="37" name="TextovéPole 36"/>
          <p:cNvSpPr txBox="1">
            <a:spLocks/>
          </p:cNvSpPr>
          <p:nvPr/>
        </p:nvSpPr>
        <p:spPr>
          <a:xfrm>
            <a:off x="-540000" y="7092000"/>
            <a:ext cx="8640000" cy="576063"/>
          </a:xfrm>
          <a:prstGeom prst="rect">
            <a:avLst/>
          </a:prstGeom>
          <a:solidFill>
            <a:schemeClr val="accent5">
              <a:lumMod val="20000"/>
              <a:lumOff val="80000"/>
            </a:schemeClr>
          </a:solidFill>
          <a:effectLst>
            <a:glow rad="127000">
              <a:srgbClr val="0070C0">
                <a:alpha val="40000"/>
              </a:srgbClr>
            </a:glow>
          </a:effectLst>
        </p:spPr>
        <p:txBody>
          <a:bodyPr wrap="square" rtlCol="0">
            <a:noAutofit/>
          </a:bodyPr>
          <a:lstStyle>
            <a:defPPr>
              <a:defRPr lang="cs-CZ"/>
            </a:defPPr>
            <a:lvl1pPr>
              <a:defRPr sz="1000"/>
            </a:lvl1pPr>
          </a:lstStyle>
          <a:p>
            <a:pPr lvl="0"/>
            <a:r>
              <a:rPr lang="cs-CZ" dirty="0"/>
              <a:t>Krátkodobá úroková </a:t>
            </a:r>
            <a:r>
              <a:rPr lang="cs-CZ" dirty="0" err="1"/>
              <a:t>futurita</a:t>
            </a:r>
            <a:r>
              <a:rPr lang="cs-CZ" dirty="0"/>
              <a:t> je kontrakt, jehož podkladovým aktivem je krátkodobý, např. tříměsíční vklad o dané výši.</a:t>
            </a:r>
          </a:p>
        </p:txBody>
      </p:sp>
      <p:sp>
        <p:nvSpPr>
          <p:cNvPr id="38" name="TextovéPole 37"/>
          <p:cNvSpPr txBox="1">
            <a:spLocks/>
          </p:cNvSpPr>
          <p:nvPr/>
        </p:nvSpPr>
        <p:spPr>
          <a:xfrm>
            <a:off x="-360000" y="7092000"/>
            <a:ext cx="8640000" cy="576063"/>
          </a:xfrm>
          <a:prstGeom prst="rect">
            <a:avLst/>
          </a:prstGeom>
          <a:solidFill>
            <a:schemeClr val="accent5">
              <a:lumMod val="20000"/>
              <a:lumOff val="80000"/>
            </a:schemeClr>
          </a:solidFill>
          <a:effectLst>
            <a:glow rad="127000">
              <a:srgbClr val="0070C0">
                <a:alpha val="40000"/>
              </a:srgbClr>
            </a:glow>
          </a:effectLst>
        </p:spPr>
        <p:txBody>
          <a:bodyPr wrap="square" rtlCol="0">
            <a:noAutofit/>
          </a:bodyPr>
          <a:lstStyle>
            <a:defPPr>
              <a:defRPr lang="cs-CZ"/>
            </a:defPPr>
            <a:lvl1pPr>
              <a:defRPr sz="1000"/>
            </a:lvl1pPr>
          </a:lstStyle>
          <a:p>
            <a:r>
              <a:rPr lang="cs-CZ" dirty="0"/>
              <a:t>Dlouhodobá úroková </a:t>
            </a:r>
            <a:r>
              <a:rPr lang="cs-CZ" dirty="0" err="1"/>
              <a:t>futurita</a:t>
            </a:r>
            <a:r>
              <a:rPr lang="cs-CZ" dirty="0"/>
              <a:t> je kontrakt, jehož podkladovým aktivem je fiktivní dlouhodobá obligace se stanoveným výnosem do splatnosti.</a:t>
            </a:r>
          </a:p>
        </p:txBody>
      </p:sp>
      <p:sp>
        <p:nvSpPr>
          <p:cNvPr id="39" name="TextovéPole 38"/>
          <p:cNvSpPr txBox="1">
            <a:spLocks/>
          </p:cNvSpPr>
          <p:nvPr/>
        </p:nvSpPr>
        <p:spPr>
          <a:xfrm>
            <a:off x="-180000" y="7092000"/>
            <a:ext cx="8640000" cy="576063"/>
          </a:xfrm>
          <a:prstGeom prst="rect">
            <a:avLst/>
          </a:prstGeom>
          <a:solidFill>
            <a:schemeClr val="accent5">
              <a:lumMod val="20000"/>
              <a:lumOff val="80000"/>
            </a:schemeClr>
          </a:solidFill>
          <a:effectLst>
            <a:glow rad="127000">
              <a:srgbClr val="0070C0">
                <a:alpha val="40000"/>
              </a:srgbClr>
            </a:glow>
          </a:effectLst>
        </p:spPr>
        <p:txBody>
          <a:bodyPr wrap="square" rtlCol="0">
            <a:noAutofit/>
          </a:bodyPr>
          <a:lstStyle>
            <a:defPPr>
              <a:defRPr lang="cs-CZ"/>
            </a:defPPr>
            <a:lvl1pPr>
              <a:defRPr sz="1000"/>
            </a:lvl1pPr>
          </a:lstStyle>
          <a:p>
            <a:pPr marL="0" lvl="1"/>
            <a:r>
              <a:rPr lang="cs-CZ" sz="1000" dirty="0"/>
              <a:t>Měnová </a:t>
            </a:r>
            <a:r>
              <a:rPr lang="cs-CZ" sz="1000" dirty="0" err="1"/>
              <a:t>futurita</a:t>
            </a:r>
            <a:r>
              <a:rPr lang="cs-CZ" sz="1000" dirty="0"/>
              <a:t> je kontrakt, jehož podkladovým aktivem je určité množství měny, obchodované vůči americkému dolaru.</a:t>
            </a:r>
          </a:p>
        </p:txBody>
      </p:sp>
      <p:sp>
        <p:nvSpPr>
          <p:cNvPr id="40" name="TextovéPole 39"/>
          <p:cNvSpPr txBox="1">
            <a:spLocks/>
          </p:cNvSpPr>
          <p:nvPr/>
        </p:nvSpPr>
        <p:spPr>
          <a:xfrm>
            <a:off x="0" y="7092000"/>
            <a:ext cx="8640000" cy="576063"/>
          </a:xfrm>
          <a:prstGeom prst="rect">
            <a:avLst/>
          </a:prstGeom>
          <a:solidFill>
            <a:schemeClr val="accent5">
              <a:lumMod val="20000"/>
              <a:lumOff val="80000"/>
            </a:schemeClr>
          </a:solidFill>
          <a:effectLst>
            <a:glow rad="127000">
              <a:srgbClr val="0070C0">
                <a:alpha val="40000"/>
              </a:srgbClr>
            </a:glow>
          </a:effectLst>
        </p:spPr>
        <p:txBody>
          <a:bodyPr wrap="square" rtlCol="0">
            <a:noAutofit/>
          </a:bodyPr>
          <a:lstStyle>
            <a:defPPr>
              <a:defRPr lang="cs-CZ"/>
            </a:defPPr>
            <a:lvl1pPr>
              <a:defRPr sz="1000"/>
            </a:lvl1pPr>
          </a:lstStyle>
          <a:p>
            <a:r>
              <a:rPr lang="cs-CZ" dirty="0"/>
              <a:t>Akciová indexní </a:t>
            </a:r>
            <a:r>
              <a:rPr lang="cs-CZ" dirty="0" err="1"/>
              <a:t>futurita</a:t>
            </a:r>
            <a:r>
              <a:rPr lang="cs-CZ" dirty="0"/>
              <a:t> je futuritní kontrakt, jehož podkladovým aktivem je peněžní hodnota daného akciového indexu.</a:t>
            </a:r>
          </a:p>
        </p:txBody>
      </p:sp>
      <p:sp>
        <p:nvSpPr>
          <p:cNvPr id="41" name="TextovéPole 40"/>
          <p:cNvSpPr txBox="1">
            <a:spLocks/>
          </p:cNvSpPr>
          <p:nvPr/>
        </p:nvSpPr>
        <p:spPr>
          <a:xfrm>
            <a:off x="180000" y="7092000"/>
            <a:ext cx="8640000" cy="576063"/>
          </a:xfrm>
          <a:prstGeom prst="rect">
            <a:avLst/>
          </a:prstGeom>
          <a:solidFill>
            <a:schemeClr val="accent5">
              <a:lumMod val="20000"/>
              <a:lumOff val="80000"/>
            </a:schemeClr>
          </a:solidFill>
          <a:effectLst>
            <a:glow rad="127000">
              <a:srgbClr val="0070C0">
                <a:alpha val="40000"/>
              </a:srgbClr>
            </a:glow>
          </a:effectLst>
        </p:spPr>
        <p:txBody>
          <a:bodyPr wrap="square" rtlCol="0">
            <a:noAutofit/>
          </a:bodyPr>
          <a:lstStyle>
            <a:defPPr>
              <a:defRPr lang="cs-CZ"/>
            </a:defPPr>
            <a:lvl1pPr>
              <a:defRPr sz="1000"/>
            </a:lvl1pPr>
            <a:lvl2pPr lvl="1"/>
          </a:lstStyle>
          <a:p>
            <a:r>
              <a:rPr lang="cs-CZ" dirty="0"/>
              <a:t>Dříve než se seznámíme s představiteli výše uvedených kontraktů, vždy s jedním z každé výše uvedené kategorie, vezměme na vědomí několik následujících sdělení.</a:t>
            </a:r>
            <a:endParaRPr lang="en-GB" dirty="0"/>
          </a:p>
        </p:txBody>
      </p:sp>
      <p:sp>
        <p:nvSpPr>
          <p:cNvPr id="43" name="TextovéPole 42"/>
          <p:cNvSpPr txBox="1">
            <a:spLocks/>
          </p:cNvSpPr>
          <p:nvPr/>
        </p:nvSpPr>
        <p:spPr>
          <a:xfrm>
            <a:off x="360000" y="7092000"/>
            <a:ext cx="8640000" cy="576063"/>
          </a:xfrm>
          <a:prstGeom prst="rect">
            <a:avLst/>
          </a:prstGeom>
          <a:solidFill>
            <a:schemeClr val="accent5">
              <a:lumMod val="20000"/>
              <a:lumOff val="80000"/>
            </a:schemeClr>
          </a:solidFill>
          <a:effectLst>
            <a:glow rad="127000">
              <a:srgbClr val="0070C0">
                <a:alpha val="40000"/>
              </a:srgbClr>
            </a:glow>
          </a:effectLst>
        </p:spPr>
        <p:txBody>
          <a:bodyPr wrap="square" rtlCol="0">
            <a:noAutofit/>
          </a:bodyPr>
          <a:lstStyle>
            <a:defPPr>
              <a:defRPr lang="cs-CZ"/>
            </a:defPPr>
            <a:lvl1pPr>
              <a:defRPr sz="1000"/>
            </a:lvl1pPr>
            <a:lvl2pPr lvl="1"/>
          </a:lstStyle>
          <a:p>
            <a:pPr marL="0" lvl="1" indent="9525"/>
            <a:r>
              <a:rPr lang="cs-CZ" sz="1000" dirty="0"/>
              <a:t>Uváděné příklady mají v prvé řadě cvičný charakter. Jejich cílem je objasnit fungování příslušných kontraktů a upozornit na jejich osobité rysy. Aspirací není popisovat aktivně obchodované produkty.</a:t>
            </a:r>
          </a:p>
        </p:txBody>
      </p:sp>
      <p:sp>
        <p:nvSpPr>
          <p:cNvPr id="42" name="TextovéPole 41"/>
          <p:cNvSpPr txBox="1">
            <a:spLocks/>
          </p:cNvSpPr>
          <p:nvPr/>
        </p:nvSpPr>
        <p:spPr>
          <a:xfrm>
            <a:off x="540000" y="7092000"/>
            <a:ext cx="8640000" cy="576063"/>
          </a:xfrm>
          <a:prstGeom prst="rect">
            <a:avLst/>
          </a:prstGeom>
          <a:solidFill>
            <a:schemeClr val="accent5">
              <a:lumMod val="20000"/>
              <a:lumOff val="80000"/>
            </a:schemeClr>
          </a:solidFill>
          <a:effectLst>
            <a:glow rad="127000">
              <a:srgbClr val="0070C0">
                <a:alpha val="40000"/>
              </a:srgbClr>
            </a:glow>
          </a:effectLst>
        </p:spPr>
        <p:txBody>
          <a:bodyPr wrap="square" rtlCol="0">
            <a:noAutofit/>
          </a:bodyPr>
          <a:lstStyle>
            <a:defPPr>
              <a:defRPr lang="cs-CZ"/>
            </a:defPPr>
            <a:lvl1pPr>
              <a:defRPr sz="1000"/>
            </a:lvl1pPr>
            <a:lvl2pPr lvl="1"/>
          </a:lstStyle>
          <a:p>
            <a:r>
              <a:rPr lang="cs-CZ" dirty="0"/>
              <a:t>Je třeba mít na paměti, že futuritní kontrakty prodělávají neustále změny. Některé zanikají, jiné vznikají a specifikace existujících kontraktů mohou být modifikovány. Držet krok s tímto neustálým pohybem by bylo pro tento kurz příliš těžkopádné. A bylo by to i zbytečné, neboť substance zůstává prováděnými změnami nedotčena.</a:t>
            </a:r>
            <a:endParaRPr lang="en-GB" dirty="0"/>
          </a:p>
        </p:txBody>
      </p:sp>
      <p:sp>
        <p:nvSpPr>
          <p:cNvPr id="44" name="TextovéPole 43"/>
          <p:cNvSpPr txBox="1">
            <a:spLocks/>
          </p:cNvSpPr>
          <p:nvPr/>
        </p:nvSpPr>
        <p:spPr>
          <a:xfrm>
            <a:off x="720000" y="7092000"/>
            <a:ext cx="8640000" cy="576063"/>
          </a:xfrm>
          <a:prstGeom prst="rect">
            <a:avLst/>
          </a:prstGeom>
          <a:solidFill>
            <a:schemeClr val="accent5">
              <a:lumMod val="20000"/>
              <a:lumOff val="80000"/>
            </a:schemeClr>
          </a:solidFill>
          <a:effectLst>
            <a:glow rad="127000">
              <a:srgbClr val="0070C0">
                <a:alpha val="40000"/>
              </a:srgbClr>
            </a:glow>
          </a:effectLst>
        </p:spPr>
        <p:txBody>
          <a:bodyPr wrap="square" rtlCol="0">
            <a:noAutofit/>
          </a:bodyPr>
          <a:lstStyle>
            <a:defPPr>
              <a:defRPr lang="cs-CZ"/>
            </a:defPPr>
            <a:lvl1pPr>
              <a:defRPr sz="1000"/>
            </a:lvl1pPr>
          </a:lstStyle>
          <a:p>
            <a:pPr marL="0" lvl="1"/>
            <a:r>
              <a:rPr lang="cs-CZ" sz="1000" dirty="0"/>
              <a:t>Na závěr tady máte několik jmen důležitých </a:t>
            </a:r>
            <a:r>
              <a:rPr lang="cs-CZ" sz="1000" dirty="0" err="1"/>
              <a:t>futuritních</a:t>
            </a:r>
            <a:r>
              <a:rPr lang="cs-CZ" sz="1000" dirty="0"/>
              <a:t> burz. Ty největší se nalézají ve Spojených státech. Velkými hráči jsou rovněž obchodní centra v Londýně, kontinentální Evropě či ve velkých asijských městech. Webové stránky těchto institucí obsahují bohatství empirického materiálu pro ty z vás, kteří dychtí po prohloubení praktických vědomostí.</a:t>
            </a:r>
          </a:p>
        </p:txBody>
      </p:sp>
      <p:sp>
        <p:nvSpPr>
          <p:cNvPr id="45" name="TextovéPole 44">
            <a:extLst>
              <a:ext uri="{FF2B5EF4-FFF2-40B4-BE49-F238E27FC236}">
                <a16:creationId xmlns:a16="http://schemas.microsoft.com/office/drawing/2014/main" id="{A9121DDB-F615-4525-8C21-5EF00A2541D9}"/>
              </a:ext>
            </a:extLst>
          </p:cNvPr>
          <p:cNvSpPr txBox="1">
            <a:spLocks/>
          </p:cNvSpPr>
          <p:nvPr/>
        </p:nvSpPr>
        <p:spPr>
          <a:xfrm>
            <a:off x="-720000" y="7776000"/>
            <a:ext cx="8640000" cy="576063"/>
          </a:xfrm>
          <a:prstGeom prst="rect">
            <a:avLst/>
          </a:prstGeom>
          <a:solidFill>
            <a:schemeClr val="accent5">
              <a:lumMod val="20000"/>
              <a:lumOff val="80000"/>
            </a:schemeClr>
          </a:solidFill>
          <a:effectLst>
            <a:glow rad="127000">
              <a:srgbClr val="C00000">
                <a:alpha val="40000"/>
              </a:srgbClr>
            </a:glow>
          </a:effectLst>
        </p:spPr>
        <p:txBody>
          <a:bodyPr wrap="square" rtlCol="0">
            <a:noAutofit/>
          </a:bodyPr>
          <a:lstStyle/>
          <a:p>
            <a:pPr lvl="0"/>
            <a:r>
              <a:rPr lang="en-US" sz="1000" dirty="0"/>
              <a:t>The financial futures contracts that are most frequently encountered in real life, simplified examples of which are discussed in this lesson, can be divided into four broad categories.</a:t>
            </a:r>
            <a:endParaRPr lang="cs-CZ" sz="1000" dirty="0"/>
          </a:p>
        </p:txBody>
      </p:sp>
      <p:sp>
        <p:nvSpPr>
          <p:cNvPr id="8" name="Tlačítko akce: Prázdné 7">
            <a:hlinkClick r:id="" action="ppaction://noaction" highlightClick="1"/>
            <a:extLst>
              <a:ext uri="{FF2B5EF4-FFF2-40B4-BE49-F238E27FC236}">
                <a16:creationId xmlns:a16="http://schemas.microsoft.com/office/drawing/2014/main" id="{275C0E42-70BC-4264-A5E1-82788B00D55D}"/>
              </a:ext>
            </a:extLst>
          </p:cNvPr>
          <p:cNvSpPr/>
          <p:nvPr/>
        </p:nvSpPr>
        <p:spPr>
          <a:xfrm>
            <a:off x="7631560" y="360000"/>
            <a:ext cx="360000" cy="180000"/>
          </a:xfrm>
          <a:prstGeom prst="actionButtonBlank">
            <a:avLst/>
          </a:prstGeom>
          <a:solidFill>
            <a:schemeClr val="bg2"/>
          </a:solidFill>
          <a:ln w="12700"/>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cs-CZ" sz="800" b="1" dirty="0" err="1">
                <a:solidFill>
                  <a:srgbClr val="FFFF00"/>
                </a:solidFill>
              </a:rPr>
              <a:t>Cz</a:t>
            </a:r>
            <a:endParaRPr lang="cs-CZ" sz="800" b="1" dirty="0">
              <a:solidFill>
                <a:srgbClr val="FFFF00"/>
              </a:solidFill>
            </a:endParaRPr>
          </a:p>
        </p:txBody>
      </p:sp>
      <p:sp>
        <p:nvSpPr>
          <p:cNvPr id="47" name="Tlačítko akce: Prázdné 46">
            <a:hlinkClick r:id="" action="ppaction://noaction" highlightClick="1"/>
            <a:extLst>
              <a:ext uri="{FF2B5EF4-FFF2-40B4-BE49-F238E27FC236}">
                <a16:creationId xmlns:a16="http://schemas.microsoft.com/office/drawing/2014/main" id="{B4013041-73BA-4A05-962E-FA9DF338FC80}"/>
              </a:ext>
            </a:extLst>
          </p:cNvPr>
          <p:cNvSpPr/>
          <p:nvPr/>
        </p:nvSpPr>
        <p:spPr>
          <a:xfrm>
            <a:off x="8028480" y="360000"/>
            <a:ext cx="360000" cy="180000"/>
          </a:xfrm>
          <a:prstGeom prst="actionButtonBlank">
            <a:avLst/>
          </a:prstGeom>
          <a:solidFill>
            <a:schemeClr val="bg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cs-CZ" sz="800" b="1" dirty="0">
                <a:solidFill>
                  <a:srgbClr val="FFFF00"/>
                </a:solidFill>
              </a:rPr>
              <a:t>En</a:t>
            </a:r>
          </a:p>
        </p:txBody>
      </p:sp>
      <p:sp>
        <p:nvSpPr>
          <p:cNvPr id="48" name="Tlačítko akce: Prázdné 47">
            <a:hlinkClick r:id="" action="ppaction://noaction" highlightClick="1"/>
            <a:extLst>
              <a:ext uri="{FF2B5EF4-FFF2-40B4-BE49-F238E27FC236}">
                <a16:creationId xmlns:a16="http://schemas.microsoft.com/office/drawing/2014/main" id="{D8BD8555-5AC4-4F9E-B5A5-8E95C47F64EE}"/>
              </a:ext>
            </a:extLst>
          </p:cNvPr>
          <p:cNvSpPr/>
          <p:nvPr/>
        </p:nvSpPr>
        <p:spPr>
          <a:xfrm>
            <a:off x="8423648" y="360000"/>
            <a:ext cx="360000" cy="180000"/>
          </a:xfrm>
          <a:prstGeom prst="actionButtonBlank">
            <a:avLst/>
          </a:prstGeom>
          <a:solidFill>
            <a:schemeClr val="accent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cs-CZ" sz="800" b="1" dirty="0" err="1">
                <a:solidFill>
                  <a:srgbClr val="FFFF00"/>
                </a:solidFill>
              </a:rPr>
              <a:t>None</a:t>
            </a:r>
            <a:endParaRPr lang="cs-CZ" sz="800" b="1" dirty="0">
              <a:solidFill>
                <a:srgbClr val="FFFF00"/>
              </a:solidFill>
            </a:endParaRPr>
          </a:p>
        </p:txBody>
      </p:sp>
      <p:sp>
        <p:nvSpPr>
          <p:cNvPr id="49" name="Zástupný symbol pro zápatí 1">
            <a:extLst>
              <a:ext uri="{FF2B5EF4-FFF2-40B4-BE49-F238E27FC236}">
                <a16:creationId xmlns:a16="http://schemas.microsoft.com/office/drawing/2014/main" id="{EC23C8D8-6279-477A-9E8F-E8BD8016FBC3}"/>
              </a:ext>
            </a:extLst>
          </p:cNvPr>
          <p:cNvSpPr txBox="1">
            <a:spLocks/>
          </p:cNvSpPr>
          <p:nvPr/>
        </p:nvSpPr>
        <p:spPr>
          <a:xfrm>
            <a:off x="7631480" y="188640"/>
            <a:ext cx="1152168" cy="156738"/>
          </a:xfrm>
          <a:prstGeom prst="rect">
            <a:avLst/>
          </a:prstGeom>
        </p:spPr>
        <p:txBody>
          <a:bodyPr vert="horz" lIns="91440" tIns="45720" rIns="91440" bIns="45720" rtlCol="0" anchor="ctr"/>
          <a:lstStyle>
            <a:defPPr>
              <a:defRPr lang="cs-CZ"/>
            </a:defPPr>
            <a:lvl1pPr marL="0" algn="l" defTabSz="914400" rtl="0" eaLnBrk="1" latinLnBrk="0" hangingPunct="1">
              <a:defRPr sz="1100" b="1"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800" kern="800" spc="130" dirty="0"/>
              <a:t>Subtitles</a:t>
            </a:r>
          </a:p>
        </p:txBody>
      </p:sp>
      <p:sp>
        <p:nvSpPr>
          <p:cNvPr id="50" name="TextovéPole 49">
            <a:extLst>
              <a:ext uri="{FF2B5EF4-FFF2-40B4-BE49-F238E27FC236}">
                <a16:creationId xmlns:a16="http://schemas.microsoft.com/office/drawing/2014/main" id="{582BF5C3-B2E5-4880-8AB0-046C7D2F4B74}"/>
              </a:ext>
            </a:extLst>
          </p:cNvPr>
          <p:cNvSpPr txBox="1">
            <a:spLocks/>
          </p:cNvSpPr>
          <p:nvPr/>
        </p:nvSpPr>
        <p:spPr>
          <a:xfrm>
            <a:off x="-540000" y="7776000"/>
            <a:ext cx="8640000" cy="576063"/>
          </a:xfrm>
          <a:prstGeom prst="rect">
            <a:avLst/>
          </a:prstGeom>
          <a:solidFill>
            <a:schemeClr val="accent5">
              <a:lumMod val="20000"/>
              <a:lumOff val="80000"/>
            </a:schemeClr>
          </a:solidFill>
          <a:effectLst>
            <a:glow rad="127000">
              <a:srgbClr val="C00000">
                <a:alpha val="40000"/>
              </a:srgbClr>
            </a:glow>
          </a:effectLst>
        </p:spPr>
        <p:txBody>
          <a:bodyPr wrap="square" rtlCol="0">
            <a:noAutofit/>
          </a:bodyPr>
          <a:lstStyle/>
          <a:p>
            <a:pPr lvl="0"/>
            <a:r>
              <a:rPr lang="en-US" sz="1000" dirty="0"/>
              <a:t>A short-term interest rate futures is a contract whose underlying asset is a short-term, typically a three-month, deposit of a given amount.</a:t>
            </a:r>
            <a:endParaRPr lang="cs-CZ" sz="1000" dirty="0"/>
          </a:p>
        </p:txBody>
      </p:sp>
      <p:sp>
        <p:nvSpPr>
          <p:cNvPr id="51" name="TextovéPole 50">
            <a:extLst>
              <a:ext uri="{FF2B5EF4-FFF2-40B4-BE49-F238E27FC236}">
                <a16:creationId xmlns:a16="http://schemas.microsoft.com/office/drawing/2014/main" id="{E173B7C4-EA77-48C1-BEFE-9FD89F6F5C7B}"/>
              </a:ext>
            </a:extLst>
          </p:cNvPr>
          <p:cNvSpPr txBox="1">
            <a:spLocks/>
          </p:cNvSpPr>
          <p:nvPr/>
        </p:nvSpPr>
        <p:spPr>
          <a:xfrm>
            <a:off x="-360000" y="7776000"/>
            <a:ext cx="8640000" cy="576063"/>
          </a:xfrm>
          <a:prstGeom prst="rect">
            <a:avLst/>
          </a:prstGeom>
          <a:solidFill>
            <a:schemeClr val="accent5">
              <a:lumMod val="20000"/>
              <a:lumOff val="80000"/>
            </a:schemeClr>
          </a:solidFill>
          <a:effectLst>
            <a:glow rad="127000">
              <a:srgbClr val="C00000">
                <a:alpha val="40000"/>
              </a:srgbClr>
            </a:glow>
          </a:effectLst>
        </p:spPr>
        <p:txBody>
          <a:bodyPr wrap="square" rtlCol="0">
            <a:noAutofit/>
          </a:bodyPr>
          <a:lstStyle/>
          <a:p>
            <a:pPr marL="0" lvl="1"/>
            <a:r>
              <a:rPr lang="en-US" sz="1000" dirty="0"/>
              <a:t>A long-term interest rate futures is a contract whose underlying asset is a hypothetical long-term bond with a specified yield to maturity.</a:t>
            </a:r>
            <a:endParaRPr lang="cs-CZ" sz="1000" dirty="0"/>
          </a:p>
        </p:txBody>
      </p:sp>
      <p:sp>
        <p:nvSpPr>
          <p:cNvPr id="52" name="TextovéPole 51">
            <a:extLst>
              <a:ext uri="{FF2B5EF4-FFF2-40B4-BE49-F238E27FC236}">
                <a16:creationId xmlns:a16="http://schemas.microsoft.com/office/drawing/2014/main" id="{808CC445-5549-48D6-AA91-CA10B0978274}"/>
              </a:ext>
            </a:extLst>
          </p:cNvPr>
          <p:cNvSpPr txBox="1">
            <a:spLocks/>
          </p:cNvSpPr>
          <p:nvPr/>
        </p:nvSpPr>
        <p:spPr>
          <a:xfrm>
            <a:off x="-180000" y="7776000"/>
            <a:ext cx="8640000" cy="576063"/>
          </a:xfrm>
          <a:prstGeom prst="rect">
            <a:avLst/>
          </a:prstGeom>
          <a:solidFill>
            <a:schemeClr val="accent5">
              <a:lumMod val="20000"/>
              <a:lumOff val="80000"/>
            </a:schemeClr>
          </a:solidFill>
          <a:effectLst>
            <a:glow rad="127000">
              <a:srgbClr val="C00000">
                <a:alpha val="40000"/>
              </a:srgbClr>
            </a:glow>
          </a:effectLst>
        </p:spPr>
        <p:txBody>
          <a:bodyPr wrap="square" rtlCol="0">
            <a:noAutofit/>
          </a:bodyPr>
          <a:lstStyle/>
          <a:p>
            <a:pPr marL="0" lvl="1"/>
            <a:r>
              <a:rPr lang="en-US" sz="1000" dirty="0"/>
              <a:t>A currency futures is a contract whose underlying asset is a certain amount of currency, usually traded against the US dollar.</a:t>
            </a:r>
            <a:endParaRPr lang="cs-CZ" sz="1000" dirty="0"/>
          </a:p>
        </p:txBody>
      </p:sp>
      <p:sp>
        <p:nvSpPr>
          <p:cNvPr id="53" name="TextovéPole 52">
            <a:extLst>
              <a:ext uri="{FF2B5EF4-FFF2-40B4-BE49-F238E27FC236}">
                <a16:creationId xmlns:a16="http://schemas.microsoft.com/office/drawing/2014/main" id="{81154FF5-6A68-4935-8A30-25F092A0F6AE}"/>
              </a:ext>
            </a:extLst>
          </p:cNvPr>
          <p:cNvSpPr txBox="1">
            <a:spLocks/>
          </p:cNvSpPr>
          <p:nvPr/>
        </p:nvSpPr>
        <p:spPr>
          <a:xfrm>
            <a:off x="0" y="7776000"/>
            <a:ext cx="8640000" cy="576063"/>
          </a:xfrm>
          <a:prstGeom prst="rect">
            <a:avLst/>
          </a:prstGeom>
          <a:solidFill>
            <a:schemeClr val="accent5">
              <a:lumMod val="20000"/>
              <a:lumOff val="80000"/>
            </a:schemeClr>
          </a:solidFill>
          <a:effectLst>
            <a:glow rad="127000">
              <a:srgbClr val="C00000">
                <a:alpha val="40000"/>
              </a:srgbClr>
            </a:glow>
          </a:effectLst>
        </p:spPr>
        <p:txBody>
          <a:bodyPr wrap="square" rtlCol="0">
            <a:noAutofit/>
          </a:bodyPr>
          <a:lstStyle/>
          <a:p>
            <a:pPr lvl="0"/>
            <a:r>
              <a:rPr lang="en-US" sz="1000" dirty="0"/>
              <a:t>A stock index futures is a contract whose underlying asset is the monetary value of a given stock index.</a:t>
            </a:r>
            <a:endParaRPr lang="cs-CZ" sz="1000" dirty="0"/>
          </a:p>
        </p:txBody>
      </p:sp>
      <p:sp>
        <p:nvSpPr>
          <p:cNvPr id="54" name="TextovéPole 53">
            <a:extLst>
              <a:ext uri="{FF2B5EF4-FFF2-40B4-BE49-F238E27FC236}">
                <a16:creationId xmlns:a16="http://schemas.microsoft.com/office/drawing/2014/main" id="{C0EA8493-864E-43CD-A076-15D5D4376985}"/>
              </a:ext>
            </a:extLst>
          </p:cNvPr>
          <p:cNvSpPr txBox="1">
            <a:spLocks/>
          </p:cNvSpPr>
          <p:nvPr/>
        </p:nvSpPr>
        <p:spPr>
          <a:xfrm>
            <a:off x="180000" y="7776000"/>
            <a:ext cx="8640000" cy="576063"/>
          </a:xfrm>
          <a:prstGeom prst="rect">
            <a:avLst/>
          </a:prstGeom>
          <a:solidFill>
            <a:schemeClr val="accent5">
              <a:lumMod val="20000"/>
              <a:lumOff val="80000"/>
            </a:schemeClr>
          </a:solidFill>
          <a:effectLst>
            <a:glow rad="127000">
              <a:srgbClr val="C00000">
                <a:alpha val="40000"/>
              </a:srgbClr>
            </a:glow>
          </a:effectLst>
        </p:spPr>
        <p:txBody>
          <a:bodyPr wrap="square" rtlCol="0">
            <a:noAutofit/>
          </a:bodyPr>
          <a:lstStyle/>
          <a:p>
            <a:pPr lvl="0"/>
            <a:r>
              <a:rPr lang="en-US" sz="1000" dirty="0"/>
              <a:t>Before we familiarize ourselves with representatives of the above contracts, one from each of the above categories, take note of the following points.</a:t>
            </a:r>
            <a:endParaRPr lang="cs-CZ" sz="1000" dirty="0"/>
          </a:p>
        </p:txBody>
      </p:sp>
      <p:sp>
        <p:nvSpPr>
          <p:cNvPr id="55" name="TextovéPole 54">
            <a:extLst>
              <a:ext uri="{FF2B5EF4-FFF2-40B4-BE49-F238E27FC236}">
                <a16:creationId xmlns:a16="http://schemas.microsoft.com/office/drawing/2014/main" id="{78FABDBD-F6B5-43AA-B4D7-57742B27BE42}"/>
              </a:ext>
            </a:extLst>
          </p:cNvPr>
          <p:cNvSpPr txBox="1">
            <a:spLocks/>
          </p:cNvSpPr>
          <p:nvPr/>
        </p:nvSpPr>
        <p:spPr>
          <a:xfrm>
            <a:off x="360000" y="7776000"/>
            <a:ext cx="8640000" cy="576000"/>
          </a:xfrm>
          <a:prstGeom prst="rect">
            <a:avLst/>
          </a:prstGeom>
          <a:solidFill>
            <a:schemeClr val="accent5">
              <a:lumMod val="20000"/>
              <a:lumOff val="80000"/>
            </a:schemeClr>
          </a:solidFill>
          <a:effectLst>
            <a:glow rad="127000">
              <a:srgbClr val="C00000">
                <a:alpha val="40000"/>
              </a:srgbClr>
            </a:glow>
          </a:effectLst>
        </p:spPr>
        <p:txBody>
          <a:bodyPr wrap="square" rtlCol="0">
            <a:noAutofit/>
          </a:bodyPr>
          <a:lstStyle/>
          <a:p>
            <a:pPr marL="0" lvl="1"/>
            <a:r>
              <a:rPr lang="en-US" sz="1000" dirty="0"/>
              <a:t>The examples are presented primarily for teaching purposes. The aim is to clarify the functioning of the contracts in question and to draw attention to their distinctive features. There is no intention to describe contracts that are actively traded.</a:t>
            </a:r>
            <a:endParaRPr lang="cs-CZ" sz="1000" dirty="0"/>
          </a:p>
        </p:txBody>
      </p:sp>
      <p:sp>
        <p:nvSpPr>
          <p:cNvPr id="56" name="TextovéPole 55">
            <a:extLst>
              <a:ext uri="{FF2B5EF4-FFF2-40B4-BE49-F238E27FC236}">
                <a16:creationId xmlns:a16="http://schemas.microsoft.com/office/drawing/2014/main" id="{672F4AEE-6B49-4567-B8D2-A28B94FE75DD}"/>
              </a:ext>
            </a:extLst>
          </p:cNvPr>
          <p:cNvSpPr txBox="1">
            <a:spLocks/>
          </p:cNvSpPr>
          <p:nvPr/>
        </p:nvSpPr>
        <p:spPr>
          <a:xfrm>
            <a:off x="540000" y="7776000"/>
            <a:ext cx="8640000" cy="576000"/>
          </a:xfrm>
          <a:prstGeom prst="rect">
            <a:avLst/>
          </a:prstGeom>
          <a:solidFill>
            <a:schemeClr val="accent5">
              <a:lumMod val="20000"/>
              <a:lumOff val="80000"/>
            </a:schemeClr>
          </a:solidFill>
          <a:effectLst>
            <a:glow rad="127000">
              <a:srgbClr val="C00000">
                <a:alpha val="40000"/>
              </a:srgbClr>
            </a:glow>
          </a:effectLst>
        </p:spPr>
        <p:txBody>
          <a:bodyPr wrap="square" rtlCol="0">
            <a:noAutofit/>
          </a:bodyPr>
          <a:lstStyle/>
          <a:p>
            <a:pPr lvl="0"/>
            <a:r>
              <a:rPr lang="en-US" sz="1000" dirty="0"/>
              <a:t>Keep in mind that futures contracts are constantly changing. Some of them cease to exist, others come into existence, and the specifications of existing contracts can be modified. Keeping on top of this constant flux would make this course too cumbersome. It would be also unnecessary because the substance remains the same even if changes are made.</a:t>
            </a:r>
            <a:endParaRPr lang="cs-CZ" sz="1000" dirty="0"/>
          </a:p>
        </p:txBody>
      </p:sp>
      <p:sp>
        <p:nvSpPr>
          <p:cNvPr id="58" name="TextovéPole 57">
            <a:extLst>
              <a:ext uri="{FF2B5EF4-FFF2-40B4-BE49-F238E27FC236}">
                <a16:creationId xmlns:a16="http://schemas.microsoft.com/office/drawing/2014/main" id="{61FD3BCC-A1BE-41C5-99E3-CD31699BA527}"/>
              </a:ext>
            </a:extLst>
          </p:cNvPr>
          <p:cNvSpPr txBox="1">
            <a:spLocks/>
          </p:cNvSpPr>
          <p:nvPr/>
        </p:nvSpPr>
        <p:spPr>
          <a:xfrm>
            <a:off x="720000" y="7776000"/>
            <a:ext cx="8640000" cy="576000"/>
          </a:xfrm>
          <a:prstGeom prst="rect">
            <a:avLst/>
          </a:prstGeom>
          <a:solidFill>
            <a:schemeClr val="accent5">
              <a:lumMod val="20000"/>
              <a:lumOff val="80000"/>
            </a:schemeClr>
          </a:solidFill>
          <a:effectLst>
            <a:glow rad="127000">
              <a:srgbClr val="C00000">
                <a:alpha val="40000"/>
              </a:srgbClr>
            </a:glow>
          </a:effectLst>
        </p:spPr>
        <p:txBody>
          <a:bodyPr wrap="square" rtlCol="0">
            <a:noAutofit/>
          </a:bodyPr>
          <a:lstStyle/>
          <a:p>
            <a:pPr lvl="0"/>
            <a:r>
              <a:rPr lang="en-GB" sz="1000" dirty="0"/>
              <a:t>Finally, here are some names of important futures exchanges. The largest ones are found in the United States. Trading centres in London, continental Europe and large Asian cities are also big players. The websites of these institutions contain a wealth of empirical information for those of you who are eager to deepen your practical knowledge.</a:t>
            </a:r>
          </a:p>
        </p:txBody>
      </p:sp>
      <p:sp>
        <p:nvSpPr>
          <p:cNvPr id="16" name="Obdélník 15">
            <a:extLst>
              <a:ext uri="{FF2B5EF4-FFF2-40B4-BE49-F238E27FC236}">
                <a16:creationId xmlns:a16="http://schemas.microsoft.com/office/drawing/2014/main" id="{4208F63B-65BD-4911-BC69-409EE450C347}"/>
              </a:ext>
            </a:extLst>
          </p:cNvPr>
          <p:cNvSpPr/>
          <p:nvPr/>
        </p:nvSpPr>
        <p:spPr>
          <a:xfrm>
            <a:off x="7524480" y="180000"/>
            <a:ext cx="1368000" cy="396000"/>
          </a:xfrm>
          <a:prstGeom prst="rect">
            <a:avLst/>
          </a:prstGeom>
          <a:solidFill>
            <a:schemeClr val="accent1">
              <a:alpha val="40000"/>
            </a:scheme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81" name="TextovéPole 80"/>
          <p:cNvSpPr txBox="1"/>
          <p:nvPr/>
        </p:nvSpPr>
        <p:spPr>
          <a:xfrm>
            <a:off x="1187624" y="3307682"/>
            <a:ext cx="7704856" cy="646331"/>
          </a:xfrm>
          <a:prstGeom prst="rect">
            <a:avLst/>
          </a:prstGeom>
          <a:noFill/>
          <a:ln>
            <a:noFill/>
          </a:ln>
        </p:spPr>
        <p:txBody>
          <a:bodyPr wrap="square" rtlCol="0">
            <a:spAutoFit/>
          </a:bodyPr>
          <a:lstStyle/>
          <a:p>
            <a:pPr marL="324000" indent="-324000">
              <a:buClr>
                <a:srgbClr val="7030A0"/>
              </a:buClr>
              <a:buSzPct val="80000"/>
              <a:buFont typeface="Wingdings" panose="05000000000000000000" pitchFamily="2" charset="2"/>
              <a:buChar char="q"/>
            </a:pPr>
            <a:r>
              <a:rPr lang="en-GB" dirty="0">
                <a:latin typeface="Cambria Math" panose="02040503050406030204" pitchFamily="18" charset="0"/>
                <a:ea typeface="Cambria Math" panose="02040503050406030204" pitchFamily="18" charset="0"/>
              </a:rPr>
              <a:t>Futures exchanges are constantly introducing new contracts, deleting contracts or changing specifications of existing contracts</a:t>
            </a:r>
          </a:p>
        </p:txBody>
      </p:sp>
      <p:sp>
        <p:nvSpPr>
          <p:cNvPr id="82" name="TextovéPole 81"/>
          <p:cNvSpPr txBox="1"/>
          <p:nvPr/>
        </p:nvSpPr>
        <p:spPr>
          <a:xfrm>
            <a:off x="1187624" y="2752576"/>
            <a:ext cx="7704856" cy="646331"/>
          </a:xfrm>
          <a:prstGeom prst="rect">
            <a:avLst/>
          </a:prstGeom>
          <a:noFill/>
          <a:ln>
            <a:noFill/>
          </a:ln>
        </p:spPr>
        <p:txBody>
          <a:bodyPr wrap="square" rtlCol="0">
            <a:spAutoFit/>
          </a:bodyPr>
          <a:lstStyle/>
          <a:p>
            <a:pPr marL="324000" indent="-324000">
              <a:buClr>
                <a:srgbClr val="7030A0"/>
              </a:buClr>
              <a:buSzPct val="80000"/>
              <a:buFont typeface="Wingdings" panose="05000000000000000000" pitchFamily="2" charset="2"/>
              <a:buChar char="q"/>
            </a:pPr>
            <a:r>
              <a:rPr lang="en-GB" dirty="0">
                <a:latin typeface="Cambria Math" panose="02040503050406030204" pitchFamily="18" charset="0"/>
                <a:ea typeface="Cambria Math" panose="02040503050406030204" pitchFamily="18" charset="0"/>
              </a:rPr>
              <a:t>Examples used are hypothetical and are for illustrative purpose only; they do not coincide with specifications of currently traded contracts</a:t>
            </a:r>
          </a:p>
        </p:txBody>
      </p:sp>
      <p:sp>
        <p:nvSpPr>
          <p:cNvPr id="71" name="TextovéPole 70"/>
          <p:cNvSpPr txBox="1"/>
          <p:nvPr/>
        </p:nvSpPr>
        <p:spPr>
          <a:xfrm>
            <a:off x="1187624" y="3862789"/>
            <a:ext cx="5544616" cy="369332"/>
          </a:xfrm>
          <a:prstGeom prst="rect">
            <a:avLst/>
          </a:prstGeom>
          <a:noFill/>
          <a:ln>
            <a:noFill/>
          </a:ln>
        </p:spPr>
        <p:txBody>
          <a:bodyPr wrap="square" rtlCol="0">
            <a:spAutoFit/>
          </a:bodyPr>
          <a:lstStyle/>
          <a:p>
            <a:pPr marL="324000" indent="-324000">
              <a:buClr>
                <a:srgbClr val="7030A0"/>
              </a:buClr>
              <a:buSzPct val="80000"/>
              <a:buFont typeface="Wingdings" panose="05000000000000000000" pitchFamily="2" charset="2"/>
              <a:buChar char="q"/>
            </a:pPr>
            <a:r>
              <a:rPr lang="en-GB" dirty="0">
                <a:latin typeface="Cambria Math" panose="02040503050406030204" pitchFamily="18" charset="0"/>
                <a:ea typeface="Cambria Math" panose="02040503050406030204" pitchFamily="18" charset="0"/>
              </a:rPr>
              <a:t>Some large exchanges trading futures contracts</a:t>
            </a:r>
          </a:p>
        </p:txBody>
      </p:sp>
      <p:sp>
        <p:nvSpPr>
          <p:cNvPr id="57" name="TextovéPole 56"/>
          <p:cNvSpPr txBox="1"/>
          <p:nvPr/>
        </p:nvSpPr>
        <p:spPr>
          <a:xfrm>
            <a:off x="1187624" y="1820685"/>
            <a:ext cx="4104080" cy="369332"/>
          </a:xfrm>
          <a:prstGeom prst="rect">
            <a:avLst/>
          </a:prstGeom>
          <a:noFill/>
          <a:ln>
            <a:noFill/>
          </a:ln>
        </p:spPr>
        <p:txBody>
          <a:bodyPr wrap="square" rtlCol="0">
            <a:spAutoFit/>
          </a:bodyPr>
          <a:lstStyle/>
          <a:p>
            <a:pPr marL="324000" indent="-324000">
              <a:buClr>
                <a:srgbClr val="7030A0"/>
              </a:buClr>
              <a:buSzPct val="80000"/>
              <a:buFont typeface="Wingdings" panose="05000000000000000000" pitchFamily="2" charset="2"/>
              <a:buChar char="q"/>
            </a:pPr>
            <a:r>
              <a:rPr lang="en-GB" dirty="0">
                <a:latin typeface="Cambria Math" panose="02040503050406030204" pitchFamily="18" charset="0"/>
                <a:ea typeface="Cambria Math" panose="02040503050406030204" pitchFamily="18" charset="0"/>
              </a:rPr>
              <a:t>Currency futures</a:t>
            </a:r>
          </a:p>
        </p:txBody>
      </p:sp>
      <p:sp>
        <p:nvSpPr>
          <p:cNvPr id="59" name="TextovéPole 58"/>
          <p:cNvSpPr txBox="1"/>
          <p:nvPr/>
        </p:nvSpPr>
        <p:spPr>
          <a:xfrm>
            <a:off x="1188000" y="2095212"/>
            <a:ext cx="4104080" cy="369332"/>
          </a:xfrm>
          <a:prstGeom prst="rect">
            <a:avLst/>
          </a:prstGeom>
          <a:noFill/>
          <a:ln>
            <a:noFill/>
          </a:ln>
        </p:spPr>
        <p:txBody>
          <a:bodyPr wrap="square" rtlCol="0">
            <a:spAutoFit/>
          </a:bodyPr>
          <a:lstStyle/>
          <a:p>
            <a:pPr marL="324000" indent="-324000">
              <a:buClr>
                <a:srgbClr val="7030A0"/>
              </a:buClr>
              <a:buSzPct val="80000"/>
              <a:buFont typeface="Wingdings" panose="05000000000000000000" pitchFamily="2" charset="2"/>
              <a:buChar char="q"/>
            </a:pPr>
            <a:r>
              <a:rPr lang="en-GB" dirty="0">
                <a:latin typeface="Cambria Math" panose="02040503050406030204" pitchFamily="18" charset="0"/>
                <a:ea typeface="Cambria Math" panose="02040503050406030204" pitchFamily="18" charset="0"/>
              </a:rPr>
              <a:t>Stock index futures</a:t>
            </a:r>
          </a:p>
        </p:txBody>
      </p:sp>
      <p:sp>
        <p:nvSpPr>
          <p:cNvPr id="73" name="TextovéPole 35"/>
          <p:cNvSpPr txBox="1"/>
          <p:nvPr/>
        </p:nvSpPr>
        <p:spPr>
          <a:xfrm>
            <a:off x="1512000" y="4129284"/>
            <a:ext cx="7416896" cy="830997"/>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8000" indent="-288000">
              <a:buClr>
                <a:srgbClr val="7030A0"/>
              </a:buClr>
              <a:buFont typeface="Wingdings" panose="05000000000000000000" pitchFamily="2" charset="2"/>
              <a:buChar char="§"/>
            </a:pPr>
            <a:r>
              <a:rPr lang="en-GB" sz="1600" dirty="0">
                <a:latin typeface="Cambria Math" panose="02040503050406030204" pitchFamily="18" charset="0"/>
                <a:ea typeface="Cambria Math" panose="02040503050406030204" pitchFamily="18" charset="0"/>
              </a:rPr>
              <a:t>United States: Chicago Board Options Exchange (CBOE), Chicago Board of Trade (CBOT), New York Mercantile Exchange (NYMEX), New York Board of Trade (NYBOT) </a:t>
            </a:r>
          </a:p>
        </p:txBody>
      </p:sp>
      <p:sp>
        <p:nvSpPr>
          <p:cNvPr id="74" name="TextovéPole 35"/>
          <p:cNvSpPr txBox="1"/>
          <p:nvPr/>
        </p:nvSpPr>
        <p:spPr>
          <a:xfrm>
            <a:off x="1512000" y="4876470"/>
            <a:ext cx="7416896" cy="584775"/>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8000" indent="-288000">
              <a:buClr>
                <a:srgbClr val="7030A0"/>
              </a:buClr>
              <a:buFont typeface="Wingdings" panose="05000000000000000000" pitchFamily="2" charset="2"/>
              <a:buChar char="§"/>
            </a:pPr>
            <a:r>
              <a:rPr lang="en-GB" sz="1600" dirty="0">
                <a:latin typeface="Cambria Math" panose="02040503050406030204" pitchFamily="18" charset="0"/>
                <a:ea typeface="Cambria Math" panose="02040503050406030204" pitchFamily="18" charset="0"/>
              </a:rPr>
              <a:t>United Kingdom: London International Financial Futures and Options Exchange (LIFFE), part of Intercontinental Exchange </a:t>
            </a:r>
          </a:p>
        </p:txBody>
      </p:sp>
      <p:sp>
        <p:nvSpPr>
          <p:cNvPr id="75" name="TextovéPole 35"/>
          <p:cNvSpPr txBox="1"/>
          <p:nvPr/>
        </p:nvSpPr>
        <p:spPr>
          <a:xfrm>
            <a:off x="1512000" y="5371593"/>
            <a:ext cx="7416896" cy="338554"/>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8000" indent="-288000">
              <a:buClr>
                <a:srgbClr val="7030A0"/>
              </a:buClr>
              <a:buFont typeface="Wingdings" panose="05000000000000000000" pitchFamily="2" charset="2"/>
              <a:buChar char="§"/>
            </a:pPr>
            <a:r>
              <a:rPr lang="en-GB" sz="1600" dirty="0">
                <a:latin typeface="Cambria Math" panose="02040503050406030204" pitchFamily="18" charset="0"/>
                <a:ea typeface="Cambria Math" panose="02040503050406030204" pitchFamily="18" charset="0"/>
              </a:rPr>
              <a:t>Continental Europe: </a:t>
            </a:r>
            <a:r>
              <a:rPr lang="en-GB" sz="1600" dirty="0" err="1">
                <a:latin typeface="Cambria Math" panose="02040503050406030204" pitchFamily="18" charset="0"/>
                <a:ea typeface="Cambria Math" panose="02040503050406030204" pitchFamily="18" charset="0"/>
              </a:rPr>
              <a:t>Eurex</a:t>
            </a:r>
            <a:r>
              <a:rPr lang="en-GB" sz="1600" dirty="0">
                <a:latin typeface="Cambria Math" panose="02040503050406030204" pitchFamily="18" charset="0"/>
                <a:ea typeface="Cambria Math" panose="02040503050406030204" pitchFamily="18" charset="0"/>
              </a:rPr>
              <a:t> Exchange (Germany), Euronext (Netherlands) </a:t>
            </a:r>
          </a:p>
        </p:txBody>
      </p:sp>
    </p:spTree>
    <p:extLst>
      <p:ext uri="{BB962C8B-B14F-4D97-AF65-F5344CB8AC3E}">
        <p14:creationId xmlns:p14="http://schemas.microsoft.com/office/powerpoint/2010/main" val="3503728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1" nodeType="withEffect">
                                  <p:stCondLst>
                                    <p:cond delay="0"/>
                                  </p:stCondLst>
                                  <p:childTnLst>
                                    <p:set>
                                      <p:cBhvr>
                                        <p:cTn id="6" dur="1" fill="hold">
                                          <p:stCondLst>
                                            <p:cond delay="0"/>
                                          </p:stCondLst>
                                        </p:cTn>
                                        <p:tgtEl>
                                          <p:spTgt spid="45"/>
                                        </p:tgtEl>
                                        <p:attrNameLst>
                                          <p:attrName>style.visibility</p:attrName>
                                        </p:attrNameLst>
                                      </p:cBhvr>
                                      <p:to>
                                        <p:strVal val="hidden"/>
                                      </p:to>
                                    </p:set>
                                  </p:childTnLst>
                                </p:cTn>
                              </p:par>
                              <p:par>
                                <p:cTn id="7" presetID="1" presetClass="exit" presetSubtype="0" fill="hold" grpId="1" nodeType="withEffect">
                                  <p:stCondLst>
                                    <p:cond delay="0"/>
                                  </p:stCondLst>
                                  <p:childTnLst>
                                    <p:set>
                                      <p:cBhvr>
                                        <p:cTn id="8" dur="1" fill="hold">
                                          <p:stCondLst>
                                            <p:cond delay="0"/>
                                          </p:stCondLst>
                                        </p:cTn>
                                        <p:tgtEl>
                                          <p:spTgt spid="50"/>
                                        </p:tgtEl>
                                        <p:attrNameLst>
                                          <p:attrName>style.visibility</p:attrName>
                                        </p:attrNameLst>
                                      </p:cBhvr>
                                      <p:to>
                                        <p:strVal val="hidden"/>
                                      </p:to>
                                    </p:set>
                                  </p:childTnLst>
                                </p:cTn>
                              </p:par>
                              <p:par>
                                <p:cTn id="9" presetID="1" presetClass="exit" presetSubtype="0" fill="hold" grpId="1" nodeType="withEffect">
                                  <p:stCondLst>
                                    <p:cond delay="0"/>
                                  </p:stCondLst>
                                  <p:childTnLst>
                                    <p:set>
                                      <p:cBhvr>
                                        <p:cTn id="10" dur="1" fill="hold">
                                          <p:stCondLst>
                                            <p:cond delay="0"/>
                                          </p:stCondLst>
                                        </p:cTn>
                                        <p:tgtEl>
                                          <p:spTgt spid="51"/>
                                        </p:tgtEl>
                                        <p:attrNameLst>
                                          <p:attrName>style.visibility</p:attrName>
                                        </p:attrNameLst>
                                      </p:cBhvr>
                                      <p:to>
                                        <p:strVal val="hidden"/>
                                      </p:to>
                                    </p:set>
                                  </p:childTnLst>
                                </p:cTn>
                              </p:par>
                              <p:par>
                                <p:cTn id="11" presetID="1" presetClass="exit" presetSubtype="0" fill="hold" grpId="1" nodeType="withEffect">
                                  <p:stCondLst>
                                    <p:cond delay="0"/>
                                  </p:stCondLst>
                                  <p:childTnLst>
                                    <p:set>
                                      <p:cBhvr>
                                        <p:cTn id="12" dur="1" fill="hold">
                                          <p:stCondLst>
                                            <p:cond delay="0"/>
                                          </p:stCondLst>
                                        </p:cTn>
                                        <p:tgtEl>
                                          <p:spTgt spid="52"/>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53"/>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54"/>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55"/>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56"/>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58"/>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43"/>
                                        </p:tgtEl>
                                        <p:attrNameLst>
                                          <p:attrName>style.visibility</p:attrName>
                                        </p:attrNameLst>
                                      </p:cBhvr>
                                      <p:to>
                                        <p:strVal val="hidden"/>
                                      </p:to>
                                    </p:set>
                                  </p:childTnLst>
                                </p:cTn>
                              </p:par>
                              <p:par>
                                <p:cTn id="37" presetID="1" presetClass="exit" presetSubtype="0" fill="hold" grpId="0" nodeType="withEffect">
                                  <p:stCondLst>
                                    <p:cond delay="0"/>
                                  </p:stCondLst>
                                  <p:childTnLst>
                                    <p:set>
                                      <p:cBhvr>
                                        <p:cTn id="38" dur="1" fill="hold">
                                          <p:stCondLst>
                                            <p:cond delay="0"/>
                                          </p:stCondLst>
                                        </p:cTn>
                                        <p:tgtEl>
                                          <p:spTgt spid="42"/>
                                        </p:tgtEl>
                                        <p:attrNameLst>
                                          <p:attrName>style.visibility</p:attrName>
                                        </p:attrNameLst>
                                      </p:cBhvr>
                                      <p:to>
                                        <p:strVal val="hidden"/>
                                      </p:to>
                                    </p:set>
                                  </p:childTnLst>
                                </p:cTn>
                              </p:par>
                              <p:par>
                                <p:cTn id="39" presetID="1" presetClass="exit"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hidden"/>
                                      </p:to>
                                    </p:set>
                                  </p:childTnLst>
                                </p:cTn>
                              </p:par>
                              <p:par>
                                <p:cTn id="41" presetID="2" presetClass="entr" presetSubtype="8" fill="hold" grpId="0" nodeType="withEffect">
                                  <p:stCondLst>
                                    <p:cond delay="0"/>
                                  </p:stCondLst>
                                  <p:iterate type="lt">
                                    <p:tmPct val="0"/>
                                  </p:iterate>
                                  <p:childTnLst>
                                    <p:set>
                                      <p:cBhvr>
                                        <p:cTn id="42" dur="1" fill="hold">
                                          <p:stCondLst>
                                            <p:cond delay="0"/>
                                          </p:stCondLst>
                                        </p:cTn>
                                        <p:tgtEl>
                                          <p:spTgt spid="5"/>
                                        </p:tgtEl>
                                        <p:attrNameLst>
                                          <p:attrName>style.visibility</p:attrName>
                                        </p:attrNameLst>
                                      </p:cBhvr>
                                      <p:to>
                                        <p:strVal val="visible"/>
                                      </p:to>
                                    </p:set>
                                    <p:anim calcmode="lin" valueType="num">
                                      <p:cBhvr additive="base">
                                        <p:cTn id="43" dur="500" fill="hold"/>
                                        <p:tgtEl>
                                          <p:spTgt spid="5"/>
                                        </p:tgtEl>
                                        <p:attrNameLst>
                                          <p:attrName>ppt_x</p:attrName>
                                        </p:attrNameLst>
                                      </p:cBhvr>
                                      <p:tavLst>
                                        <p:tav tm="0">
                                          <p:val>
                                            <p:strVal val="0-#ppt_w/2"/>
                                          </p:val>
                                        </p:tav>
                                        <p:tav tm="100000">
                                          <p:val>
                                            <p:strVal val="#ppt_x"/>
                                          </p:val>
                                        </p:tav>
                                      </p:tavLst>
                                    </p:anim>
                                    <p:anim calcmode="lin" valueType="num">
                                      <p:cBhvr additive="base">
                                        <p:cTn id="44" dur="500" fill="hold"/>
                                        <p:tgtEl>
                                          <p:spTgt spid="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2" name="WhizzLeft.wav"/>
                                        </p:tgtEl>
                                      </p:cMediaNode>
                                    </p:audio>
                                  </p:subTnLst>
                                </p:cTn>
                              </p:par>
                              <p:par>
                                <p:cTn id="45" presetID="2" presetClass="entr" presetSubtype="8" fill="hold" grpId="0" nodeType="withEffect">
                                  <p:stCondLst>
                                    <p:cond delay="1500"/>
                                  </p:stCondLst>
                                  <p:iterate type="lt">
                                    <p:tmPct val="0"/>
                                  </p:iterate>
                                  <p:childTnLst>
                                    <p:set>
                                      <p:cBhvr>
                                        <p:cTn id="46" dur="1" fill="hold">
                                          <p:stCondLst>
                                            <p:cond delay="0"/>
                                          </p:stCondLst>
                                        </p:cTn>
                                        <p:tgtEl>
                                          <p:spTgt spid="33"/>
                                        </p:tgtEl>
                                        <p:attrNameLst>
                                          <p:attrName>style.visibility</p:attrName>
                                        </p:attrNameLst>
                                      </p:cBhvr>
                                      <p:to>
                                        <p:strVal val="visible"/>
                                      </p:to>
                                    </p:set>
                                    <p:anim calcmode="lin" valueType="num">
                                      <p:cBhvr additive="base">
                                        <p:cTn id="47" dur="500" fill="hold"/>
                                        <p:tgtEl>
                                          <p:spTgt spid="33"/>
                                        </p:tgtEl>
                                        <p:attrNameLst>
                                          <p:attrName>ppt_x</p:attrName>
                                        </p:attrNameLst>
                                      </p:cBhvr>
                                      <p:tavLst>
                                        <p:tav tm="0">
                                          <p:val>
                                            <p:strVal val="0-#ppt_w/2"/>
                                          </p:val>
                                        </p:tav>
                                        <p:tav tm="100000">
                                          <p:val>
                                            <p:strVal val="#ppt_x"/>
                                          </p:val>
                                        </p:tav>
                                      </p:tavLst>
                                    </p:anim>
                                    <p:anim calcmode="lin" valueType="num">
                                      <p:cBhvr additive="base">
                                        <p:cTn id="48" dur="500" fill="hold"/>
                                        <p:tgtEl>
                                          <p:spTgt spid="3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2" name="WhizzLeft.wav"/>
                                        </p:tgtEl>
                                      </p:cMediaNode>
                                    </p:audio>
                                  </p:subTnLst>
                                </p:cTn>
                              </p:par>
                            </p:childTnLst>
                          </p:cTn>
                        </p:par>
                        <p:par>
                          <p:cTn id="49" fill="hold">
                            <p:stCondLst>
                              <p:cond delay="2000"/>
                            </p:stCondLst>
                            <p:childTnLst>
                              <p:par>
                                <p:cTn id="50" presetID="2" presetClass="entr" presetSubtype="1" fill="hold" grpId="2" nodeType="afterEffect">
                                  <p:stCondLst>
                                    <p:cond delay="500"/>
                                  </p:stCondLst>
                                  <p:iterate type="lt">
                                    <p:tmPct val="0"/>
                                  </p:iterate>
                                  <p:childTnLst>
                                    <p:set>
                                      <p:cBhvr>
                                        <p:cTn id="51" dur="1" fill="hold">
                                          <p:stCondLst>
                                            <p:cond delay="0"/>
                                          </p:stCondLst>
                                        </p:cTn>
                                        <p:tgtEl>
                                          <p:spTgt spid="4"/>
                                        </p:tgtEl>
                                        <p:attrNameLst>
                                          <p:attrName>style.visibility</p:attrName>
                                        </p:attrNameLst>
                                      </p:cBhvr>
                                      <p:to>
                                        <p:strVal val="visible"/>
                                      </p:to>
                                    </p:set>
                                    <p:anim calcmode="lin" valueType="num">
                                      <p:cBhvr additive="base">
                                        <p:cTn id="52" dur="500" fill="hold"/>
                                        <p:tgtEl>
                                          <p:spTgt spid="4"/>
                                        </p:tgtEl>
                                        <p:attrNameLst>
                                          <p:attrName>ppt_x</p:attrName>
                                        </p:attrNameLst>
                                      </p:cBhvr>
                                      <p:tavLst>
                                        <p:tav tm="0">
                                          <p:val>
                                            <p:strVal val="#ppt_x"/>
                                          </p:val>
                                        </p:tav>
                                        <p:tav tm="100000">
                                          <p:val>
                                            <p:strVal val="#ppt_x"/>
                                          </p:val>
                                        </p:tav>
                                      </p:tavLst>
                                    </p:anim>
                                    <p:anim calcmode="lin" valueType="num">
                                      <p:cBhvr additive="base">
                                        <p:cTn id="53" dur="500" fill="hold"/>
                                        <p:tgtEl>
                                          <p:spTgt spid="4"/>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3" name="Impact.wav"/>
                                        </p:tgtEl>
                                      </p:cMediaNode>
                                    </p:audio>
                                  </p:subTnLst>
                                </p:cTn>
                              </p:par>
                            </p:childTnLst>
                          </p:cTn>
                        </p:par>
                        <p:par>
                          <p:cTn id="54" fill="hold">
                            <p:stCondLst>
                              <p:cond delay="3000"/>
                            </p:stCondLst>
                            <p:childTnLst>
                              <p:par>
                                <p:cTn id="55" presetID="1" presetClass="entr" presetSubtype="0" fill="hold" grpId="3" nodeType="afterEffect">
                                  <p:stCondLst>
                                    <p:cond delay="1000"/>
                                  </p:stCondLst>
                                  <p:iterate type="lt">
                                    <p:tmAbs val="0"/>
                                  </p:iterate>
                                  <p:childTnLst>
                                    <p:set>
                                      <p:cBhvr>
                                        <p:cTn id="56" dur="1" fill="hold">
                                          <p:stCondLst>
                                            <p:cond delay="1499"/>
                                          </p:stCondLst>
                                        </p:cTn>
                                        <p:tgtEl>
                                          <p:spTgt spid="4"/>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4" name="cpL11S02_Headline.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57" restart="whenNotActive" fill="hold" evtFilter="cancelBubble" nodeType="interactiveSeq">
                <p:stCondLst>
                  <p:cond evt="onClick" delay="0">
                    <p:tgtEl>
                      <p:spTgt spid="5"/>
                    </p:tgtEl>
                  </p:cond>
                </p:stCondLst>
                <p:endSync evt="end" delay="0">
                  <p:rtn val="all"/>
                </p:endSync>
                <p:childTnLst>
                  <p:par>
                    <p:cTn id="58" fill="hold">
                      <p:stCondLst>
                        <p:cond delay="0"/>
                      </p:stCondLst>
                      <p:childTnLst>
                        <p:par>
                          <p:cTn id="59" fill="hold">
                            <p:stCondLst>
                              <p:cond delay="0"/>
                            </p:stCondLst>
                            <p:childTnLst>
                              <p:par>
                                <p:cTn id="60" presetID="26" presetClass="emph" presetSubtype="0" fill="hold" grpId="1" nodeType="withEffect">
                                  <p:stCondLst>
                                    <p:cond delay="0"/>
                                  </p:stCondLst>
                                  <p:iterate type="lt">
                                    <p:tmPct val="0"/>
                                  </p:iterate>
                                  <p:childTnLst>
                                    <p:animEffect transition="out" filter="fade">
                                      <p:cBhvr>
                                        <p:cTn id="61" dur="500" tmFilter="0, 0; .2, .5; .8, .5; 1, 0"/>
                                        <p:tgtEl>
                                          <p:spTgt spid="5"/>
                                        </p:tgtEl>
                                      </p:cBhvr>
                                    </p:animEffect>
                                    <p:animScale>
                                      <p:cBhvr>
                                        <p:cTn id="62" dur="250" autoRev="1" fill="hold"/>
                                        <p:tgtEl>
                                          <p:spTgt spid="5"/>
                                        </p:tgtEl>
                                      </p:cBhvr>
                                      <p:by x="105000" y="105000"/>
                                    </p:animScale>
                                  </p:childTnLst>
                                </p:cTn>
                              </p:par>
                              <p:par>
                                <p:cTn id="63" presetID="9" presetClass="entr" presetSubtype="0" fill="hold" grpId="6" nodeType="withEffect">
                                  <p:stCondLst>
                                    <p:cond delay="0"/>
                                  </p:stCondLst>
                                  <p:childTnLst>
                                    <p:set>
                                      <p:cBhvr>
                                        <p:cTn id="64" dur="1" fill="hold">
                                          <p:stCondLst>
                                            <p:cond delay="0"/>
                                          </p:stCondLst>
                                        </p:cTn>
                                        <p:tgtEl>
                                          <p:spTgt spid="16"/>
                                        </p:tgtEl>
                                        <p:attrNameLst>
                                          <p:attrName>style.visibility</p:attrName>
                                        </p:attrNameLst>
                                      </p:cBhvr>
                                      <p:to>
                                        <p:strVal val="visible"/>
                                      </p:to>
                                    </p:set>
                                    <p:animEffect transition="in" filter="dissolve">
                                      <p:cBhvr>
                                        <p:cTn id="65" dur="500"/>
                                        <p:tgtEl>
                                          <p:spTgt spid="16"/>
                                        </p:tgtEl>
                                      </p:cBhvr>
                                    </p:animEffect>
                                  </p:childTnLst>
                                </p:cTn>
                              </p:par>
                            </p:childTnLst>
                          </p:cTn>
                        </p:par>
                        <p:par>
                          <p:cTn id="66" fill="hold">
                            <p:stCondLst>
                              <p:cond delay="500"/>
                            </p:stCondLst>
                            <p:childTnLst>
                              <p:par>
                                <p:cTn id="67" presetID="22" presetClass="entr" presetSubtype="8" fill="hold" grpId="0" nodeType="afterEffect">
                                  <p:stCondLst>
                                    <p:cond delay="0"/>
                                  </p:stCondLst>
                                  <p:iterate type="lt">
                                    <p:tmPct val="10000"/>
                                  </p:iterate>
                                  <p:childTnLst>
                                    <p:set>
                                      <p:cBhvr>
                                        <p:cTn id="68" dur="1" fill="hold">
                                          <p:stCondLst>
                                            <p:cond delay="0"/>
                                          </p:stCondLst>
                                        </p:cTn>
                                        <p:tgtEl>
                                          <p:spTgt spid="29"/>
                                        </p:tgtEl>
                                        <p:attrNameLst>
                                          <p:attrName>style.visibility</p:attrName>
                                        </p:attrNameLst>
                                      </p:cBhvr>
                                      <p:to>
                                        <p:strVal val="visible"/>
                                      </p:to>
                                    </p:set>
                                    <p:animEffect transition="in" filter="wipe(left)">
                                      <p:cBhvr>
                                        <p:cTn id="69" dur="1000"/>
                                        <p:tgtEl>
                                          <p:spTgt spid="29"/>
                                        </p:tgtEl>
                                      </p:cBhvr>
                                    </p:animEffect>
                                  </p:childTnLst>
                                </p:cTn>
                              </p:par>
                              <p:par>
                                <p:cTn id="70" presetID="1" presetClass="entr" presetSubtype="0" fill="hold" grpId="1" nodeType="withEffect">
                                  <p:stCondLst>
                                    <p:cond delay="0"/>
                                  </p:stCondLst>
                                  <p:iterate type="lt">
                                    <p:tmAbs val="0"/>
                                  </p:iterate>
                                  <p:childTnLst>
                                    <p:set>
                                      <p:cBhvr>
                                        <p:cTn id="71" dur="1" fill="hold">
                                          <p:stCondLst>
                                            <p:cond delay="11399"/>
                                          </p:stCondLst>
                                        </p:cTn>
                                        <p:tgtEl>
                                          <p:spTgt spid="29"/>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5" name="cpL11S02_Cliup_1.wav"/>
                                        </p:tgtEl>
                                      </p:cMediaNode>
                                    </p:audio>
                                  </p:subTnLst>
                                </p:cTn>
                              </p:par>
                              <p:par>
                                <p:cTn id="72" presetID="64" presetClass="path" presetSubtype="0" accel="50000" decel="50000" fill="hold" nodeType="withEffect">
                                  <p:stCondLst>
                                    <p:cond delay="0"/>
                                  </p:stCondLst>
                                  <p:childTnLst>
                                    <p:animMotion origin="layout" path="M 0.10868 0.04351 L 0.10642 -0.13843 " pathEditMode="fixed" rAng="0" ptsTypes="AA">
                                      <p:cBhvr>
                                        <p:cTn id="73" dur="1000" fill="hold"/>
                                        <p:tgtEl>
                                          <p:spTgt spid="35"/>
                                        </p:tgtEl>
                                        <p:attrNameLst>
                                          <p:attrName>ppt_x</p:attrName>
                                          <p:attrName>ppt_y</p:attrName>
                                        </p:attrNameLst>
                                      </p:cBhvr>
                                      <p:rCtr x="-122" y="-9097"/>
                                    </p:animMotion>
                                  </p:childTnLst>
                                </p:cTn>
                              </p:par>
                              <p:par>
                                <p:cTn id="74" presetID="64" presetClass="path" presetSubtype="0" accel="50000" decel="50000" fill="hold" nodeType="withEffect">
                                  <p:stCondLst>
                                    <p:cond delay="0"/>
                                  </p:stCondLst>
                                  <p:childTnLst>
                                    <p:animMotion origin="layout" path="M 0.10799 0.04237 L 0.10574 -0.2375 " pathEditMode="fixed" rAng="0" ptsTypes="AA">
                                      <p:cBhvr>
                                        <p:cTn id="75" dur="1000" fill="hold"/>
                                        <p:tgtEl>
                                          <p:spTgt spid="45"/>
                                        </p:tgtEl>
                                        <p:attrNameLst>
                                          <p:attrName>ppt_x</p:attrName>
                                          <p:attrName>ppt_y</p:attrName>
                                        </p:attrNameLst>
                                      </p:cBhvr>
                                      <p:rCtr x="-122" y="-14005"/>
                                    </p:animMotion>
                                  </p:childTnLst>
                                </p:cTn>
                              </p:par>
                            </p:childTnLst>
                          </p:cTn>
                        </p:par>
                        <p:par>
                          <p:cTn id="76" fill="hold">
                            <p:stCondLst>
                              <p:cond delay="11900"/>
                            </p:stCondLst>
                            <p:childTnLst>
                              <p:par>
                                <p:cTn id="77" presetID="2" presetClass="exit" presetSubtype="4" fill="hold" nodeType="afterEffect">
                                  <p:stCondLst>
                                    <p:cond delay="0"/>
                                  </p:stCondLst>
                                  <p:childTnLst>
                                    <p:anim calcmode="lin" valueType="num">
                                      <p:cBhvr additive="base">
                                        <p:cTn id="78" dur="500"/>
                                        <p:tgtEl>
                                          <p:spTgt spid="35"/>
                                        </p:tgtEl>
                                        <p:attrNameLst>
                                          <p:attrName>ppt_x</p:attrName>
                                        </p:attrNameLst>
                                      </p:cBhvr>
                                      <p:tavLst>
                                        <p:tav tm="0">
                                          <p:val>
                                            <p:strVal val="ppt_x"/>
                                          </p:val>
                                        </p:tav>
                                        <p:tav tm="100000">
                                          <p:val>
                                            <p:strVal val="ppt_x"/>
                                          </p:val>
                                        </p:tav>
                                      </p:tavLst>
                                    </p:anim>
                                    <p:anim calcmode="lin" valueType="num">
                                      <p:cBhvr additive="base">
                                        <p:cTn id="79" dur="500"/>
                                        <p:tgtEl>
                                          <p:spTgt spid="35"/>
                                        </p:tgtEl>
                                        <p:attrNameLst>
                                          <p:attrName>ppt_y</p:attrName>
                                        </p:attrNameLst>
                                      </p:cBhvr>
                                      <p:tavLst>
                                        <p:tav tm="0">
                                          <p:val>
                                            <p:strVal val="ppt_y"/>
                                          </p:val>
                                        </p:tav>
                                        <p:tav tm="100000">
                                          <p:val>
                                            <p:strVal val="1+ppt_h/2"/>
                                          </p:val>
                                        </p:tav>
                                      </p:tavLst>
                                    </p:anim>
                                    <p:set>
                                      <p:cBhvr>
                                        <p:cTn id="80" dur="1" fill="hold">
                                          <p:stCondLst>
                                            <p:cond delay="499"/>
                                          </p:stCondLst>
                                        </p:cTn>
                                        <p:tgtEl>
                                          <p:spTgt spid="35"/>
                                        </p:tgtEl>
                                        <p:attrNameLst>
                                          <p:attrName>style.visibility</p:attrName>
                                        </p:attrNameLst>
                                      </p:cBhvr>
                                      <p:to>
                                        <p:strVal val="hidden"/>
                                      </p:to>
                                    </p:set>
                                  </p:childTnLst>
                                </p:cTn>
                              </p:par>
                              <p:par>
                                <p:cTn id="81" presetID="2" presetClass="exit" presetSubtype="4" fill="hold" nodeType="withEffect">
                                  <p:stCondLst>
                                    <p:cond delay="0"/>
                                  </p:stCondLst>
                                  <p:childTnLst>
                                    <p:anim calcmode="lin" valueType="num">
                                      <p:cBhvr additive="base">
                                        <p:cTn id="82" dur="500"/>
                                        <p:tgtEl>
                                          <p:spTgt spid="45"/>
                                        </p:tgtEl>
                                        <p:attrNameLst>
                                          <p:attrName>ppt_x</p:attrName>
                                        </p:attrNameLst>
                                      </p:cBhvr>
                                      <p:tavLst>
                                        <p:tav tm="0">
                                          <p:val>
                                            <p:strVal val="ppt_x"/>
                                          </p:val>
                                        </p:tav>
                                        <p:tav tm="100000">
                                          <p:val>
                                            <p:strVal val="ppt_x"/>
                                          </p:val>
                                        </p:tav>
                                      </p:tavLst>
                                    </p:anim>
                                    <p:anim calcmode="lin" valueType="num">
                                      <p:cBhvr additive="base">
                                        <p:cTn id="83" dur="500"/>
                                        <p:tgtEl>
                                          <p:spTgt spid="45"/>
                                        </p:tgtEl>
                                        <p:attrNameLst>
                                          <p:attrName>ppt_y</p:attrName>
                                        </p:attrNameLst>
                                      </p:cBhvr>
                                      <p:tavLst>
                                        <p:tav tm="0">
                                          <p:val>
                                            <p:strVal val="ppt_y"/>
                                          </p:val>
                                        </p:tav>
                                        <p:tav tm="100000">
                                          <p:val>
                                            <p:strVal val="1+ppt_h/2"/>
                                          </p:val>
                                        </p:tav>
                                      </p:tavLst>
                                    </p:anim>
                                    <p:set>
                                      <p:cBhvr>
                                        <p:cTn id="84" dur="1" fill="hold">
                                          <p:stCondLst>
                                            <p:cond delay="499"/>
                                          </p:stCondLst>
                                        </p:cTn>
                                        <p:tgtEl>
                                          <p:spTgt spid="45"/>
                                        </p:tgtEl>
                                        <p:attrNameLst>
                                          <p:attrName>style.visibility</p:attrName>
                                        </p:attrNameLst>
                                      </p:cBhvr>
                                      <p:to>
                                        <p:strVal val="hidden"/>
                                      </p:to>
                                    </p:set>
                                  </p:childTnLst>
                                </p:cTn>
                              </p:par>
                            </p:childTnLst>
                          </p:cTn>
                        </p:par>
                        <p:par>
                          <p:cTn id="85" fill="hold">
                            <p:stCondLst>
                              <p:cond delay="12400"/>
                            </p:stCondLst>
                            <p:childTnLst>
                              <p:par>
                                <p:cTn id="86" presetID="22" presetClass="entr" presetSubtype="8" fill="hold" grpId="0" nodeType="afterEffect">
                                  <p:stCondLst>
                                    <p:cond delay="0"/>
                                  </p:stCondLst>
                                  <p:iterate type="lt">
                                    <p:tmPct val="10000"/>
                                  </p:iterate>
                                  <p:childTnLst>
                                    <p:set>
                                      <p:cBhvr>
                                        <p:cTn id="87" dur="1" fill="hold">
                                          <p:stCondLst>
                                            <p:cond delay="0"/>
                                          </p:stCondLst>
                                        </p:cTn>
                                        <p:tgtEl>
                                          <p:spTgt spid="31"/>
                                        </p:tgtEl>
                                        <p:attrNameLst>
                                          <p:attrName>style.visibility</p:attrName>
                                        </p:attrNameLst>
                                      </p:cBhvr>
                                      <p:to>
                                        <p:strVal val="visible"/>
                                      </p:to>
                                    </p:set>
                                    <p:animEffect transition="in" filter="wipe(left)">
                                      <p:cBhvr>
                                        <p:cTn id="88" dur="500"/>
                                        <p:tgtEl>
                                          <p:spTgt spid="31"/>
                                        </p:tgtEl>
                                      </p:cBhvr>
                                    </p:animEffect>
                                  </p:childTnLst>
                                </p:cTn>
                              </p:par>
                              <p:par>
                                <p:cTn id="89" presetID="1" presetClass="entr" presetSubtype="0" fill="hold" grpId="1" nodeType="withEffect">
                                  <p:stCondLst>
                                    <p:cond delay="0"/>
                                  </p:stCondLst>
                                  <p:iterate type="lt">
                                    <p:tmAbs val="0"/>
                                  </p:iterate>
                                  <p:childTnLst>
                                    <p:set>
                                      <p:cBhvr>
                                        <p:cTn id="90" dur="1" fill="hold">
                                          <p:stCondLst>
                                            <p:cond delay="9199"/>
                                          </p:stCondLst>
                                        </p:cTn>
                                        <p:tgtEl>
                                          <p:spTgt spid="31"/>
                                        </p:tgtEl>
                                        <p:attrNameLst>
                                          <p:attrName>style.visibility</p:attrName>
                                        </p:attrNameLst>
                                      </p:cBhvr>
                                      <p:to>
                                        <p:strVal val="visible"/>
                                      </p:to>
                                    </p:set>
                                  </p:childTnLst>
                                  <p:subTnLst>
                                    <p:audio>
                                      <p:cMediaNode>
                                        <p:cTn display="0" masterRel="sameClick">
                                          <p:stCondLst>
                                            <p:cond evt="begin" delay="0">
                                              <p:tn val="89"/>
                                            </p:cond>
                                          </p:stCondLst>
                                          <p:endCondLst>
                                            <p:cond evt="onStopAudio" delay="0">
                                              <p:tgtEl>
                                                <p:sldTgt/>
                                              </p:tgtEl>
                                            </p:cond>
                                          </p:endCondLst>
                                        </p:cTn>
                                        <p:tgtEl>
                                          <p:sndTgt r:embed="rId6" name="cpL11S02_Cliup_1_1.wav"/>
                                        </p:tgtEl>
                                      </p:cMediaNode>
                                    </p:audio>
                                  </p:subTnLst>
                                </p:cTn>
                              </p:par>
                              <p:par>
                                <p:cTn id="91" presetID="64" presetClass="path" presetSubtype="0" accel="50000" decel="50000" fill="hold" nodeType="withEffect">
                                  <p:stCondLst>
                                    <p:cond delay="0"/>
                                  </p:stCondLst>
                                  <p:childTnLst>
                                    <p:animMotion origin="layout" path="M 0.08889 0.04236 L 0.08663 -0.13959 " pathEditMode="relative" rAng="0" ptsTypes="AA">
                                      <p:cBhvr>
                                        <p:cTn id="92" dur="1000" fill="hold"/>
                                        <p:tgtEl>
                                          <p:spTgt spid="37"/>
                                        </p:tgtEl>
                                        <p:attrNameLst>
                                          <p:attrName>ppt_x</p:attrName>
                                          <p:attrName>ppt_y</p:attrName>
                                        </p:attrNameLst>
                                      </p:cBhvr>
                                      <p:rCtr x="-122" y="-9097"/>
                                    </p:animMotion>
                                  </p:childTnLst>
                                </p:cTn>
                              </p:par>
                              <p:par>
                                <p:cTn id="93" presetID="64" presetClass="path" presetSubtype="0" accel="50000" decel="50000" fill="hold" nodeType="withEffect">
                                  <p:stCondLst>
                                    <p:cond delay="0"/>
                                  </p:stCondLst>
                                  <p:childTnLst>
                                    <p:animMotion origin="layout" path="M 0.08732 0.04101 L 0.08507 -0.23885 " pathEditMode="fixed" rAng="0" ptsTypes="AA">
                                      <p:cBhvr>
                                        <p:cTn id="94" dur="1000" fill="hold"/>
                                        <p:tgtEl>
                                          <p:spTgt spid="50"/>
                                        </p:tgtEl>
                                        <p:attrNameLst>
                                          <p:attrName>ppt_x</p:attrName>
                                          <p:attrName>ppt_y</p:attrName>
                                        </p:attrNameLst>
                                      </p:cBhvr>
                                      <p:rCtr x="-122" y="-14005"/>
                                    </p:animMotion>
                                  </p:childTnLst>
                                </p:cTn>
                              </p:par>
                            </p:childTnLst>
                          </p:cTn>
                        </p:par>
                        <p:par>
                          <p:cTn id="95" fill="hold">
                            <p:stCondLst>
                              <p:cond delay="21600"/>
                            </p:stCondLst>
                            <p:childTnLst>
                              <p:par>
                                <p:cTn id="96" presetID="2" presetClass="exit" presetSubtype="4" fill="hold" nodeType="afterEffect">
                                  <p:stCondLst>
                                    <p:cond delay="0"/>
                                  </p:stCondLst>
                                  <p:childTnLst>
                                    <p:anim calcmode="lin" valueType="num">
                                      <p:cBhvr additive="base">
                                        <p:cTn id="97" dur="500"/>
                                        <p:tgtEl>
                                          <p:spTgt spid="37"/>
                                        </p:tgtEl>
                                        <p:attrNameLst>
                                          <p:attrName>ppt_x</p:attrName>
                                        </p:attrNameLst>
                                      </p:cBhvr>
                                      <p:tavLst>
                                        <p:tav tm="0">
                                          <p:val>
                                            <p:strVal val="ppt_x"/>
                                          </p:val>
                                        </p:tav>
                                        <p:tav tm="100000">
                                          <p:val>
                                            <p:strVal val="ppt_x"/>
                                          </p:val>
                                        </p:tav>
                                      </p:tavLst>
                                    </p:anim>
                                    <p:anim calcmode="lin" valueType="num">
                                      <p:cBhvr additive="base">
                                        <p:cTn id="98" dur="500"/>
                                        <p:tgtEl>
                                          <p:spTgt spid="37"/>
                                        </p:tgtEl>
                                        <p:attrNameLst>
                                          <p:attrName>ppt_y</p:attrName>
                                        </p:attrNameLst>
                                      </p:cBhvr>
                                      <p:tavLst>
                                        <p:tav tm="0">
                                          <p:val>
                                            <p:strVal val="ppt_y"/>
                                          </p:val>
                                        </p:tav>
                                        <p:tav tm="100000">
                                          <p:val>
                                            <p:strVal val="1+ppt_h/2"/>
                                          </p:val>
                                        </p:tav>
                                      </p:tavLst>
                                    </p:anim>
                                    <p:set>
                                      <p:cBhvr>
                                        <p:cTn id="99" dur="1" fill="hold">
                                          <p:stCondLst>
                                            <p:cond delay="499"/>
                                          </p:stCondLst>
                                        </p:cTn>
                                        <p:tgtEl>
                                          <p:spTgt spid="37"/>
                                        </p:tgtEl>
                                        <p:attrNameLst>
                                          <p:attrName>style.visibility</p:attrName>
                                        </p:attrNameLst>
                                      </p:cBhvr>
                                      <p:to>
                                        <p:strVal val="hidden"/>
                                      </p:to>
                                    </p:set>
                                  </p:childTnLst>
                                </p:cTn>
                              </p:par>
                              <p:par>
                                <p:cTn id="100" presetID="2" presetClass="exit" presetSubtype="4" fill="hold" nodeType="withEffect">
                                  <p:stCondLst>
                                    <p:cond delay="0"/>
                                  </p:stCondLst>
                                  <p:childTnLst>
                                    <p:anim calcmode="lin" valueType="num">
                                      <p:cBhvr additive="base">
                                        <p:cTn id="101" dur="500"/>
                                        <p:tgtEl>
                                          <p:spTgt spid="50"/>
                                        </p:tgtEl>
                                        <p:attrNameLst>
                                          <p:attrName>ppt_x</p:attrName>
                                        </p:attrNameLst>
                                      </p:cBhvr>
                                      <p:tavLst>
                                        <p:tav tm="0">
                                          <p:val>
                                            <p:strVal val="ppt_x"/>
                                          </p:val>
                                        </p:tav>
                                        <p:tav tm="100000">
                                          <p:val>
                                            <p:strVal val="ppt_x"/>
                                          </p:val>
                                        </p:tav>
                                      </p:tavLst>
                                    </p:anim>
                                    <p:anim calcmode="lin" valueType="num">
                                      <p:cBhvr additive="base">
                                        <p:cTn id="102" dur="500"/>
                                        <p:tgtEl>
                                          <p:spTgt spid="50"/>
                                        </p:tgtEl>
                                        <p:attrNameLst>
                                          <p:attrName>ppt_y</p:attrName>
                                        </p:attrNameLst>
                                      </p:cBhvr>
                                      <p:tavLst>
                                        <p:tav tm="0">
                                          <p:val>
                                            <p:strVal val="ppt_y"/>
                                          </p:val>
                                        </p:tav>
                                        <p:tav tm="100000">
                                          <p:val>
                                            <p:strVal val="1+ppt_h/2"/>
                                          </p:val>
                                        </p:tav>
                                      </p:tavLst>
                                    </p:anim>
                                    <p:set>
                                      <p:cBhvr>
                                        <p:cTn id="103" dur="1" fill="hold">
                                          <p:stCondLst>
                                            <p:cond delay="499"/>
                                          </p:stCondLst>
                                        </p:cTn>
                                        <p:tgtEl>
                                          <p:spTgt spid="50"/>
                                        </p:tgtEl>
                                        <p:attrNameLst>
                                          <p:attrName>style.visibility</p:attrName>
                                        </p:attrNameLst>
                                      </p:cBhvr>
                                      <p:to>
                                        <p:strVal val="hidden"/>
                                      </p:to>
                                    </p:set>
                                  </p:childTnLst>
                                </p:cTn>
                              </p:par>
                            </p:childTnLst>
                          </p:cTn>
                        </p:par>
                        <p:par>
                          <p:cTn id="104" fill="hold">
                            <p:stCondLst>
                              <p:cond delay="22100"/>
                            </p:stCondLst>
                            <p:childTnLst>
                              <p:par>
                                <p:cTn id="105" presetID="22" presetClass="entr" presetSubtype="8" fill="hold" grpId="0" nodeType="afterEffect">
                                  <p:stCondLst>
                                    <p:cond delay="0"/>
                                  </p:stCondLst>
                                  <p:iterate type="lt">
                                    <p:tmPct val="10000"/>
                                  </p:iterate>
                                  <p:childTnLst>
                                    <p:set>
                                      <p:cBhvr>
                                        <p:cTn id="106" dur="1" fill="hold">
                                          <p:stCondLst>
                                            <p:cond delay="0"/>
                                          </p:stCondLst>
                                        </p:cTn>
                                        <p:tgtEl>
                                          <p:spTgt spid="32"/>
                                        </p:tgtEl>
                                        <p:attrNameLst>
                                          <p:attrName>style.visibility</p:attrName>
                                        </p:attrNameLst>
                                      </p:cBhvr>
                                      <p:to>
                                        <p:strVal val="visible"/>
                                      </p:to>
                                    </p:set>
                                    <p:animEffect transition="in" filter="wipe(left)">
                                      <p:cBhvr>
                                        <p:cTn id="107" dur="500"/>
                                        <p:tgtEl>
                                          <p:spTgt spid="32"/>
                                        </p:tgtEl>
                                      </p:cBhvr>
                                    </p:animEffect>
                                  </p:childTnLst>
                                </p:cTn>
                              </p:par>
                              <p:par>
                                <p:cTn id="108" presetID="1" presetClass="entr" presetSubtype="0" fill="hold" grpId="1" nodeType="withEffect">
                                  <p:stCondLst>
                                    <p:cond delay="0"/>
                                  </p:stCondLst>
                                  <p:iterate type="lt">
                                    <p:tmAbs val="0"/>
                                  </p:iterate>
                                  <p:childTnLst>
                                    <p:set>
                                      <p:cBhvr>
                                        <p:cTn id="109" dur="1" fill="hold">
                                          <p:stCondLst>
                                            <p:cond delay="9499"/>
                                          </p:stCondLst>
                                        </p:cTn>
                                        <p:tgtEl>
                                          <p:spTgt spid="32"/>
                                        </p:tgtEl>
                                        <p:attrNameLst>
                                          <p:attrName>style.visibility</p:attrName>
                                        </p:attrNameLst>
                                      </p:cBhvr>
                                      <p:to>
                                        <p:strVal val="visible"/>
                                      </p:to>
                                    </p:set>
                                  </p:childTnLst>
                                  <p:subTnLst>
                                    <p:audio>
                                      <p:cMediaNode>
                                        <p:cTn display="0" masterRel="sameClick">
                                          <p:stCondLst>
                                            <p:cond evt="begin" delay="0">
                                              <p:tn val="108"/>
                                            </p:cond>
                                          </p:stCondLst>
                                          <p:endCondLst>
                                            <p:cond evt="onStopAudio" delay="0">
                                              <p:tgtEl>
                                                <p:sldTgt/>
                                              </p:tgtEl>
                                            </p:cond>
                                          </p:endCondLst>
                                        </p:cTn>
                                        <p:tgtEl>
                                          <p:sndTgt r:embed="rId7" name="cpL11S02_Cliup_1_2.wav"/>
                                        </p:tgtEl>
                                      </p:cMediaNode>
                                    </p:audio>
                                  </p:subTnLst>
                                </p:cTn>
                              </p:par>
                              <p:par>
                                <p:cTn id="110" presetID="64" presetClass="path" presetSubtype="0" accel="50000" decel="50000" fill="hold" nodeType="withEffect">
                                  <p:stCondLst>
                                    <p:cond delay="0"/>
                                  </p:stCondLst>
                                  <p:childTnLst>
                                    <p:animMotion origin="layout" path="M 0.06927 0.04236 L 0.06701 -0.13959 " pathEditMode="relative" rAng="0" ptsTypes="AA">
                                      <p:cBhvr>
                                        <p:cTn id="111" dur="1000" fill="hold"/>
                                        <p:tgtEl>
                                          <p:spTgt spid="38"/>
                                        </p:tgtEl>
                                        <p:attrNameLst>
                                          <p:attrName>ppt_x</p:attrName>
                                          <p:attrName>ppt_y</p:attrName>
                                        </p:attrNameLst>
                                      </p:cBhvr>
                                      <p:rCtr x="-122" y="-9097"/>
                                    </p:animMotion>
                                  </p:childTnLst>
                                </p:cTn>
                              </p:par>
                              <p:par>
                                <p:cTn id="112" presetID="64" presetClass="path" presetSubtype="0" accel="50000" decel="50000" fill="hold" nodeType="withEffect">
                                  <p:stCondLst>
                                    <p:cond delay="0"/>
                                  </p:stCondLst>
                                  <p:childTnLst>
                                    <p:animMotion origin="layout" path="M 0.06788 0.04242 L 0.06562 -0.23745 " pathEditMode="fixed" rAng="0" ptsTypes="AA">
                                      <p:cBhvr>
                                        <p:cTn id="113" dur="1000" fill="hold"/>
                                        <p:tgtEl>
                                          <p:spTgt spid="51"/>
                                        </p:tgtEl>
                                        <p:attrNameLst>
                                          <p:attrName>ppt_x</p:attrName>
                                          <p:attrName>ppt_y</p:attrName>
                                        </p:attrNameLst>
                                      </p:cBhvr>
                                      <p:rCtr x="-122" y="-14005"/>
                                    </p:animMotion>
                                  </p:childTnLst>
                                </p:cTn>
                              </p:par>
                            </p:childTnLst>
                          </p:cTn>
                        </p:par>
                        <p:par>
                          <p:cTn id="114" fill="hold">
                            <p:stCondLst>
                              <p:cond delay="31600"/>
                            </p:stCondLst>
                            <p:childTnLst>
                              <p:par>
                                <p:cTn id="115" presetID="2" presetClass="exit" presetSubtype="4" fill="hold" nodeType="afterEffect">
                                  <p:stCondLst>
                                    <p:cond delay="0"/>
                                  </p:stCondLst>
                                  <p:childTnLst>
                                    <p:anim calcmode="lin" valueType="num">
                                      <p:cBhvr additive="base">
                                        <p:cTn id="116" dur="500"/>
                                        <p:tgtEl>
                                          <p:spTgt spid="38"/>
                                        </p:tgtEl>
                                        <p:attrNameLst>
                                          <p:attrName>ppt_x</p:attrName>
                                        </p:attrNameLst>
                                      </p:cBhvr>
                                      <p:tavLst>
                                        <p:tav tm="0">
                                          <p:val>
                                            <p:strVal val="ppt_x"/>
                                          </p:val>
                                        </p:tav>
                                        <p:tav tm="100000">
                                          <p:val>
                                            <p:strVal val="ppt_x"/>
                                          </p:val>
                                        </p:tav>
                                      </p:tavLst>
                                    </p:anim>
                                    <p:anim calcmode="lin" valueType="num">
                                      <p:cBhvr additive="base">
                                        <p:cTn id="117" dur="500"/>
                                        <p:tgtEl>
                                          <p:spTgt spid="38"/>
                                        </p:tgtEl>
                                        <p:attrNameLst>
                                          <p:attrName>ppt_y</p:attrName>
                                        </p:attrNameLst>
                                      </p:cBhvr>
                                      <p:tavLst>
                                        <p:tav tm="0">
                                          <p:val>
                                            <p:strVal val="ppt_y"/>
                                          </p:val>
                                        </p:tav>
                                        <p:tav tm="100000">
                                          <p:val>
                                            <p:strVal val="1+ppt_h/2"/>
                                          </p:val>
                                        </p:tav>
                                      </p:tavLst>
                                    </p:anim>
                                    <p:set>
                                      <p:cBhvr>
                                        <p:cTn id="118" dur="1" fill="hold">
                                          <p:stCondLst>
                                            <p:cond delay="499"/>
                                          </p:stCondLst>
                                        </p:cTn>
                                        <p:tgtEl>
                                          <p:spTgt spid="38"/>
                                        </p:tgtEl>
                                        <p:attrNameLst>
                                          <p:attrName>style.visibility</p:attrName>
                                        </p:attrNameLst>
                                      </p:cBhvr>
                                      <p:to>
                                        <p:strVal val="hidden"/>
                                      </p:to>
                                    </p:set>
                                  </p:childTnLst>
                                </p:cTn>
                              </p:par>
                              <p:par>
                                <p:cTn id="119" presetID="2" presetClass="exit" presetSubtype="4" fill="hold" nodeType="withEffect">
                                  <p:stCondLst>
                                    <p:cond delay="0"/>
                                  </p:stCondLst>
                                  <p:childTnLst>
                                    <p:anim calcmode="lin" valueType="num">
                                      <p:cBhvr additive="base">
                                        <p:cTn id="120" dur="500"/>
                                        <p:tgtEl>
                                          <p:spTgt spid="51"/>
                                        </p:tgtEl>
                                        <p:attrNameLst>
                                          <p:attrName>ppt_x</p:attrName>
                                        </p:attrNameLst>
                                      </p:cBhvr>
                                      <p:tavLst>
                                        <p:tav tm="0">
                                          <p:val>
                                            <p:strVal val="ppt_x"/>
                                          </p:val>
                                        </p:tav>
                                        <p:tav tm="100000">
                                          <p:val>
                                            <p:strVal val="ppt_x"/>
                                          </p:val>
                                        </p:tav>
                                      </p:tavLst>
                                    </p:anim>
                                    <p:anim calcmode="lin" valueType="num">
                                      <p:cBhvr additive="base">
                                        <p:cTn id="121" dur="500"/>
                                        <p:tgtEl>
                                          <p:spTgt spid="51"/>
                                        </p:tgtEl>
                                        <p:attrNameLst>
                                          <p:attrName>ppt_y</p:attrName>
                                        </p:attrNameLst>
                                      </p:cBhvr>
                                      <p:tavLst>
                                        <p:tav tm="0">
                                          <p:val>
                                            <p:strVal val="ppt_y"/>
                                          </p:val>
                                        </p:tav>
                                        <p:tav tm="100000">
                                          <p:val>
                                            <p:strVal val="1+ppt_h/2"/>
                                          </p:val>
                                        </p:tav>
                                      </p:tavLst>
                                    </p:anim>
                                    <p:set>
                                      <p:cBhvr>
                                        <p:cTn id="122" dur="1" fill="hold">
                                          <p:stCondLst>
                                            <p:cond delay="499"/>
                                          </p:stCondLst>
                                        </p:cTn>
                                        <p:tgtEl>
                                          <p:spTgt spid="51"/>
                                        </p:tgtEl>
                                        <p:attrNameLst>
                                          <p:attrName>style.visibility</p:attrName>
                                        </p:attrNameLst>
                                      </p:cBhvr>
                                      <p:to>
                                        <p:strVal val="hidden"/>
                                      </p:to>
                                    </p:set>
                                  </p:childTnLst>
                                </p:cTn>
                              </p:par>
                            </p:childTnLst>
                          </p:cTn>
                        </p:par>
                        <p:par>
                          <p:cTn id="123" fill="hold">
                            <p:stCondLst>
                              <p:cond delay="32100"/>
                            </p:stCondLst>
                            <p:childTnLst>
                              <p:par>
                                <p:cTn id="124" presetID="22" presetClass="entr" presetSubtype="8" fill="hold" grpId="0" nodeType="afterEffect">
                                  <p:stCondLst>
                                    <p:cond delay="0"/>
                                  </p:stCondLst>
                                  <p:iterate type="lt">
                                    <p:tmPct val="10000"/>
                                  </p:iterate>
                                  <p:childTnLst>
                                    <p:set>
                                      <p:cBhvr>
                                        <p:cTn id="125" dur="1" fill="hold">
                                          <p:stCondLst>
                                            <p:cond delay="0"/>
                                          </p:stCondLst>
                                        </p:cTn>
                                        <p:tgtEl>
                                          <p:spTgt spid="57"/>
                                        </p:tgtEl>
                                        <p:attrNameLst>
                                          <p:attrName>style.visibility</p:attrName>
                                        </p:attrNameLst>
                                      </p:cBhvr>
                                      <p:to>
                                        <p:strVal val="visible"/>
                                      </p:to>
                                    </p:set>
                                    <p:animEffect transition="in" filter="wipe(left)">
                                      <p:cBhvr>
                                        <p:cTn id="126" dur="500"/>
                                        <p:tgtEl>
                                          <p:spTgt spid="57"/>
                                        </p:tgtEl>
                                      </p:cBhvr>
                                    </p:animEffect>
                                  </p:childTnLst>
                                </p:cTn>
                              </p:par>
                              <p:par>
                                <p:cTn id="127" presetID="1" presetClass="entr" presetSubtype="0" fill="hold" grpId="1" nodeType="withEffect">
                                  <p:stCondLst>
                                    <p:cond delay="0"/>
                                  </p:stCondLst>
                                  <p:iterate type="lt">
                                    <p:tmAbs val="0"/>
                                  </p:iterate>
                                  <p:childTnLst>
                                    <p:set>
                                      <p:cBhvr>
                                        <p:cTn id="128" dur="1" fill="hold">
                                          <p:stCondLst>
                                            <p:cond delay="8299"/>
                                          </p:stCondLst>
                                        </p:cTn>
                                        <p:tgtEl>
                                          <p:spTgt spid="57"/>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8" name="cpL11S02_Cliup_1_3.wav"/>
                                        </p:tgtEl>
                                      </p:cMediaNode>
                                    </p:audio>
                                  </p:subTnLst>
                                </p:cTn>
                              </p:par>
                              <p:par>
                                <p:cTn id="129" presetID="64" presetClass="path" presetSubtype="0" accel="50000" decel="50000" fill="hold" nodeType="withEffect">
                                  <p:stCondLst>
                                    <p:cond delay="0"/>
                                  </p:stCondLst>
                                  <p:childTnLst>
                                    <p:animMotion origin="layout" path="M 0.04948 0.04166 L 0.04722 -0.14028 " pathEditMode="relative" rAng="0" ptsTypes="AA">
                                      <p:cBhvr>
                                        <p:cTn id="130" dur="1000" fill="hold"/>
                                        <p:tgtEl>
                                          <p:spTgt spid="39"/>
                                        </p:tgtEl>
                                        <p:attrNameLst>
                                          <p:attrName>ppt_x</p:attrName>
                                          <p:attrName>ppt_y</p:attrName>
                                        </p:attrNameLst>
                                      </p:cBhvr>
                                      <p:rCtr x="-122" y="-9097"/>
                                    </p:animMotion>
                                  </p:childTnLst>
                                </p:cTn>
                              </p:par>
                              <p:par>
                                <p:cTn id="131" presetID="64" presetClass="path" presetSubtype="0" accel="50000" decel="50000" fill="hold" nodeType="withEffect">
                                  <p:stCondLst>
                                    <p:cond delay="0"/>
                                  </p:stCondLst>
                                  <p:childTnLst>
                                    <p:animMotion origin="layout" path="M 0.04878 0.04144 L 0.04653 -0.23842 " pathEditMode="fixed" rAng="0" ptsTypes="AA">
                                      <p:cBhvr>
                                        <p:cTn id="132" dur="1000" fill="hold"/>
                                        <p:tgtEl>
                                          <p:spTgt spid="52"/>
                                        </p:tgtEl>
                                        <p:attrNameLst>
                                          <p:attrName>ppt_x</p:attrName>
                                          <p:attrName>ppt_y</p:attrName>
                                        </p:attrNameLst>
                                      </p:cBhvr>
                                      <p:rCtr x="-122" y="-14005"/>
                                    </p:animMotion>
                                  </p:childTnLst>
                                </p:cTn>
                              </p:par>
                            </p:childTnLst>
                          </p:cTn>
                        </p:par>
                        <p:par>
                          <p:cTn id="133" fill="hold">
                            <p:stCondLst>
                              <p:cond delay="40400"/>
                            </p:stCondLst>
                            <p:childTnLst>
                              <p:par>
                                <p:cTn id="134" presetID="2" presetClass="exit" presetSubtype="4" fill="hold" nodeType="afterEffect">
                                  <p:stCondLst>
                                    <p:cond delay="0"/>
                                  </p:stCondLst>
                                  <p:childTnLst>
                                    <p:anim calcmode="lin" valueType="num">
                                      <p:cBhvr additive="base">
                                        <p:cTn id="135" dur="500"/>
                                        <p:tgtEl>
                                          <p:spTgt spid="39"/>
                                        </p:tgtEl>
                                        <p:attrNameLst>
                                          <p:attrName>ppt_x</p:attrName>
                                        </p:attrNameLst>
                                      </p:cBhvr>
                                      <p:tavLst>
                                        <p:tav tm="0">
                                          <p:val>
                                            <p:strVal val="ppt_x"/>
                                          </p:val>
                                        </p:tav>
                                        <p:tav tm="100000">
                                          <p:val>
                                            <p:strVal val="ppt_x"/>
                                          </p:val>
                                        </p:tav>
                                      </p:tavLst>
                                    </p:anim>
                                    <p:anim calcmode="lin" valueType="num">
                                      <p:cBhvr additive="base">
                                        <p:cTn id="136" dur="500"/>
                                        <p:tgtEl>
                                          <p:spTgt spid="39"/>
                                        </p:tgtEl>
                                        <p:attrNameLst>
                                          <p:attrName>ppt_y</p:attrName>
                                        </p:attrNameLst>
                                      </p:cBhvr>
                                      <p:tavLst>
                                        <p:tav tm="0">
                                          <p:val>
                                            <p:strVal val="ppt_y"/>
                                          </p:val>
                                        </p:tav>
                                        <p:tav tm="100000">
                                          <p:val>
                                            <p:strVal val="1+ppt_h/2"/>
                                          </p:val>
                                        </p:tav>
                                      </p:tavLst>
                                    </p:anim>
                                    <p:set>
                                      <p:cBhvr>
                                        <p:cTn id="137" dur="1" fill="hold">
                                          <p:stCondLst>
                                            <p:cond delay="499"/>
                                          </p:stCondLst>
                                        </p:cTn>
                                        <p:tgtEl>
                                          <p:spTgt spid="39"/>
                                        </p:tgtEl>
                                        <p:attrNameLst>
                                          <p:attrName>style.visibility</p:attrName>
                                        </p:attrNameLst>
                                      </p:cBhvr>
                                      <p:to>
                                        <p:strVal val="hidden"/>
                                      </p:to>
                                    </p:set>
                                  </p:childTnLst>
                                </p:cTn>
                              </p:par>
                              <p:par>
                                <p:cTn id="138" presetID="2" presetClass="exit" presetSubtype="4" fill="hold" nodeType="withEffect">
                                  <p:stCondLst>
                                    <p:cond delay="0"/>
                                  </p:stCondLst>
                                  <p:childTnLst>
                                    <p:anim calcmode="lin" valueType="num">
                                      <p:cBhvr additive="base">
                                        <p:cTn id="139" dur="500"/>
                                        <p:tgtEl>
                                          <p:spTgt spid="52"/>
                                        </p:tgtEl>
                                        <p:attrNameLst>
                                          <p:attrName>ppt_x</p:attrName>
                                        </p:attrNameLst>
                                      </p:cBhvr>
                                      <p:tavLst>
                                        <p:tav tm="0">
                                          <p:val>
                                            <p:strVal val="ppt_x"/>
                                          </p:val>
                                        </p:tav>
                                        <p:tav tm="100000">
                                          <p:val>
                                            <p:strVal val="ppt_x"/>
                                          </p:val>
                                        </p:tav>
                                      </p:tavLst>
                                    </p:anim>
                                    <p:anim calcmode="lin" valueType="num">
                                      <p:cBhvr additive="base">
                                        <p:cTn id="140" dur="500"/>
                                        <p:tgtEl>
                                          <p:spTgt spid="52"/>
                                        </p:tgtEl>
                                        <p:attrNameLst>
                                          <p:attrName>ppt_y</p:attrName>
                                        </p:attrNameLst>
                                      </p:cBhvr>
                                      <p:tavLst>
                                        <p:tav tm="0">
                                          <p:val>
                                            <p:strVal val="ppt_y"/>
                                          </p:val>
                                        </p:tav>
                                        <p:tav tm="100000">
                                          <p:val>
                                            <p:strVal val="1+ppt_h/2"/>
                                          </p:val>
                                        </p:tav>
                                      </p:tavLst>
                                    </p:anim>
                                    <p:set>
                                      <p:cBhvr>
                                        <p:cTn id="141" dur="1" fill="hold">
                                          <p:stCondLst>
                                            <p:cond delay="499"/>
                                          </p:stCondLst>
                                        </p:cTn>
                                        <p:tgtEl>
                                          <p:spTgt spid="52"/>
                                        </p:tgtEl>
                                        <p:attrNameLst>
                                          <p:attrName>style.visibility</p:attrName>
                                        </p:attrNameLst>
                                      </p:cBhvr>
                                      <p:to>
                                        <p:strVal val="hidden"/>
                                      </p:to>
                                    </p:set>
                                  </p:childTnLst>
                                </p:cTn>
                              </p:par>
                            </p:childTnLst>
                          </p:cTn>
                        </p:par>
                        <p:par>
                          <p:cTn id="142" fill="hold">
                            <p:stCondLst>
                              <p:cond delay="40900"/>
                            </p:stCondLst>
                            <p:childTnLst>
                              <p:par>
                                <p:cTn id="143" presetID="22" presetClass="entr" presetSubtype="8" fill="hold" grpId="0" nodeType="afterEffect">
                                  <p:stCondLst>
                                    <p:cond delay="0"/>
                                  </p:stCondLst>
                                  <p:iterate type="lt">
                                    <p:tmPct val="10000"/>
                                  </p:iterate>
                                  <p:childTnLst>
                                    <p:set>
                                      <p:cBhvr>
                                        <p:cTn id="144" dur="1" fill="hold">
                                          <p:stCondLst>
                                            <p:cond delay="0"/>
                                          </p:stCondLst>
                                        </p:cTn>
                                        <p:tgtEl>
                                          <p:spTgt spid="59"/>
                                        </p:tgtEl>
                                        <p:attrNameLst>
                                          <p:attrName>style.visibility</p:attrName>
                                        </p:attrNameLst>
                                      </p:cBhvr>
                                      <p:to>
                                        <p:strVal val="visible"/>
                                      </p:to>
                                    </p:set>
                                    <p:animEffect transition="in" filter="wipe(left)">
                                      <p:cBhvr>
                                        <p:cTn id="145" dur="500"/>
                                        <p:tgtEl>
                                          <p:spTgt spid="59"/>
                                        </p:tgtEl>
                                      </p:cBhvr>
                                    </p:animEffect>
                                  </p:childTnLst>
                                </p:cTn>
                              </p:par>
                              <p:par>
                                <p:cTn id="146" presetID="1" presetClass="entr" presetSubtype="0" fill="hold" grpId="1" nodeType="withEffect">
                                  <p:stCondLst>
                                    <p:cond delay="0"/>
                                  </p:stCondLst>
                                  <p:iterate type="lt">
                                    <p:tmAbs val="0"/>
                                  </p:iterate>
                                  <p:childTnLst>
                                    <p:set>
                                      <p:cBhvr>
                                        <p:cTn id="147" dur="1" fill="hold">
                                          <p:stCondLst>
                                            <p:cond delay="7499"/>
                                          </p:stCondLst>
                                        </p:cTn>
                                        <p:tgtEl>
                                          <p:spTgt spid="59"/>
                                        </p:tgtEl>
                                        <p:attrNameLst>
                                          <p:attrName>style.visibility</p:attrName>
                                        </p:attrNameLst>
                                      </p:cBhvr>
                                      <p:to>
                                        <p:strVal val="visible"/>
                                      </p:to>
                                    </p:set>
                                  </p:childTnLst>
                                  <p:subTnLst>
                                    <p:audio>
                                      <p:cMediaNode>
                                        <p:cTn display="0" masterRel="sameClick">
                                          <p:stCondLst>
                                            <p:cond evt="begin" delay="0">
                                              <p:tn val="146"/>
                                            </p:cond>
                                          </p:stCondLst>
                                          <p:endCondLst>
                                            <p:cond evt="onStopAudio" delay="0">
                                              <p:tgtEl>
                                                <p:sldTgt/>
                                              </p:tgtEl>
                                            </p:cond>
                                          </p:endCondLst>
                                        </p:cTn>
                                        <p:tgtEl>
                                          <p:sndTgt r:embed="rId9" name="cpL11S02_Cliup_1_4.wav"/>
                                        </p:tgtEl>
                                      </p:cMediaNode>
                                    </p:audio>
                                  </p:subTnLst>
                                </p:cTn>
                              </p:par>
                              <p:par>
                                <p:cTn id="148" presetID="64" presetClass="path" presetSubtype="0" accel="50000" decel="50000" fill="hold" nodeType="withEffect">
                                  <p:stCondLst>
                                    <p:cond delay="0"/>
                                  </p:stCondLst>
                                  <p:childTnLst>
                                    <p:animMotion origin="layout" path="M 0.02986 0.04004 L 0.0276 -0.1419 " pathEditMode="relative" rAng="0" ptsTypes="AA">
                                      <p:cBhvr>
                                        <p:cTn id="149" dur="1000" fill="hold"/>
                                        <p:tgtEl>
                                          <p:spTgt spid="40"/>
                                        </p:tgtEl>
                                        <p:attrNameLst>
                                          <p:attrName>ppt_x</p:attrName>
                                          <p:attrName>ppt_y</p:attrName>
                                        </p:attrNameLst>
                                      </p:cBhvr>
                                      <p:rCtr x="-122" y="-9097"/>
                                    </p:animMotion>
                                  </p:childTnLst>
                                </p:cTn>
                              </p:par>
                              <p:par>
                                <p:cTn id="150" presetID="64" presetClass="path" presetSubtype="0" accel="50000" decel="50000" fill="hold" nodeType="withEffect">
                                  <p:stCondLst>
                                    <p:cond delay="0"/>
                                  </p:stCondLst>
                                  <p:childTnLst>
                                    <p:animMotion origin="layout" path="M 0.02847 0.04329 L 0.02621 -0.23657 " pathEditMode="fixed" rAng="0" ptsTypes="AA">
                                      <p:cBhvr>
                                        <p:cTn id="151" dur="1000" fill="hold"/>
                                        <p:tgtEl>
                                          <p:spTgt spid="53"/>
                                        </p:tgtEl>
                                        <p:attrNameLst>
                                          <p:attrName>ppt_x</p:attrName>
                                          <p:attrName>ppt_y</p:attrName>
                                        </p:attrNameLst>
                                      </p:cBhvr>
                                      <p:rCtr x="-122" y="-14005"/>
                                    </p:animMotion>
                                  </p:childTnLst>
                                </p:cTn>
                              </p:par>
                            </p:childTnLst>
                          </p:cTn>
                        </p:par>
                        <p:par>
                          <p:cTn id="152" fill="hold">
                            <p:stCondLst>
                              <p:cond delay="48400"/>
                            </p:stCondLst>
                            <p:childTnLst>
                              <p:par>
                                <p:cTn id="153" presetID="2" presetClass="exit" presetSubtype="4" fill="hold" nodeType="afterEffect">
                                  <p:stCondLst>
                                    <p:cond delay="0"/>
                                  </p:stCondLst>
                                  <p:childTnLst>
                                    <p:anim calcmode="lin" valueType="num">
                                      <p:cBhvr additive="base">
                                        <p:cTn id="154" dur="500"/>
                                        <p:tgtEl>
                                          <p:spTgt spid="40"/>
                                        </p:tgtEl>
                                        <p:attrNameLst>
                                          <p:attrName>ppt_x</p:attrName>
                                        </p:attrNameLst>
                                      </p:cBhvr>
                                      <p:tavLst>
                                        <p:tav tm="0">
                                          <p:val>
                                            <p:strVal val="ppt_x"/>
                                          </p:val>
                                        </p:tav>
                                        <p:tav tm="100000">
                                          <p:val>
                                            <p:strVal val="ppt_x"/>
                                          </p:val>
                                        </p:tav>
                                      </p:tavLst>
                                    </p:anim>
                                    <p:anim calcmode="lin" valueType="num">
                                      <p:cBhvr additive="base">
                                        <p:cTn id="155" dur="500"/>
                                        <p:tgtEl>
                                          <p:spTgt spid="40"/>
                                        </p:tgtEl>
                                        <p:attrNameLst>
                                          <p:attrName>ppt_y</p:attrName>
                                        </p:attrNameLst>
                                      </p:cBhvr>
                                      <p:tavLst>
                                        <p:tav tm="0">
                                          <p:val>
                                            <p:strVal val="ppt_y"/>
                                          </p:val>
                                        </p:tav>
                                        <p:tav tm="100000">
                                          <p:val>
                                            <p:strVal val="1+ppt_h/2"/>
                                          </p:val>
                                        </p:tav>
                                      </p:tavLst>
                                    </p:anim>
                                    <p:set>
                                      <p:cBhvr>
                                        <p:cTn id="156" dur="1" fill="hold">
                                          <p:stCondLst>
                                            <p:cond delay="499"/>
                                          </p:stCondLst>
                                        </p:cTn>
                                        <p:tgtEl>
                                          <p:spTgt spid="40"/>
                                        </p:tgtEl>
                                        <p:attrNameLst>
                                          <p:attrName>style.visibility</p:attrName>
                                        </p:attrNameLst>
                                      </p:cBhvr>
                                      <p:to>
                                        <p:strVal val="hidden"/>
                                      </p:to>
                                    </p:set>
                                  </p:childTnLst>
                                </p:cTn>
                              </p:par>
                              <p:par>
                                <p:cTn id="157" presetID="2" presetClass="exit" presetSubtype="4" fill="hold" nodeType="withEffect">
                                  <p:stCondLst>
                                    <p:cond delay="0"/>
                                  </p:stCondLst>
                                  <p:childTnLst>
                                    <p:anim calcmode="lin" valueType="num">
                                      <p:cBhvr additive="base">
                                        <p:cTn id="158" dur="500"/>
                                        <p:tgtEl>
                                          <p:spTgt spid="53"/>
                                        </p:tgtEl>
                                        <p:attrNameLst>
                                          <p:attrName>ppt_x</p:attrName>
                                        </p:attrNameLst>
                                      </p:cBhvr>
                                      <p:tavLst>
                                        <p:tav tm="0">
                                          <p:val>
                                            <p:strVal val="ppt_x"/>
                                          </p:val>
                                        </p:tav>
                                        <p:tav tm="100000">
                                          <p:val>
                                            <p:strVal val="ppt_x"/>
                                          </p:val>
                                        </p:tav>
                                      </p:tavLst>
                                    </p:anim>
                                    <p:anim calcmode="lin" valueType="num">
                                      <p:cBhvr additive="base">
                                        <p:cTn id="159" dur="500"/>
                                        <p:tgtEl>
                                          <p:spTgt spid="53"/>
                                        </p:tgtEl>
                                        <p:attrNameLst>
                                          <p:attrName>ppt_y</p:attrName>
                                        </p:attrNameLst>
                                      </p:cBhvr>
                                      <p:tavLst>
                                        <p:tav tm="0">
                                          <p:val>
                                            <p:strVal val="ppt_y"/>
                                          </p:val>
                                        </p:tav>
                                        <p:tav tm="100000">
                                          <p:val>
                                            <p:strVal val="1+ppt_h/2"/>
                                          </p:val>
                                        </p:tav>
                                      </p:tavLst>
                                    </p:anim>
                                    <p:set>
                                      <p:cBhvr>
                                        <p:cTn id="160" dur="1" fill="hold">
                                          <p:stCondLst>
                                            <p:cond delay="499"/>
                                          </p:stCondLst>
                                        </p:cTn>
                                        <p:tgtEl>
                                          <p:spTgt spid="53"/>
                                        </p:tgtEl>
                                        <p:attrNameLst>
                                          <p:attrName>style.visibility</p:attrName>
                                        </p:attrNameLst>
                                      </p:cBhvr>
                                      <p:to>
                                        <p:strVal val="hidden"/>
                                      </p:to>
                                    </p:set>
                                  </p:childTnLst>
                                </p:cTn>
                              </p:par>
                            </p:childTnLst>
                          </p:cTn>
                        </p:par>
                        <p:par>
                          <p:cTn id="161" fill="hold">
                            <p:stCondLst>
                              <p:cond delay="48900"/>
                            </p:stCondLst>
                            <p:childTnLst>
                              <p:par>
                                <p:cTn id="162" presetID="16" presetClass="emph" presetSubtype="0" fill="hold" grpId="2" nodeType="afterEffect">
                                  <p:stCondLst>
                                    <p:cond delay="0"/>
                                  </p:stCondLst>
                                  <p:iterate type="lt">
                                    <p:tmPct val="4000"/>
                                  </p:iterate>
                                  <p:childTnLst>
                                    <p:set>
                                      <p:cBhvr override="childStyle">
                                        <p:cTn id="163" dur="500" fill="hold"/>
                                        <p:tgtEl>
                                          <p:spTgt spid="5"/>
                                        </p:tgtEl>
                                        <p:attrNameLst>
                                          <p:attrName>style.color</p:attrName>
                                        </p:attrNameLst>
                                      </p:cBhvr>
                                      <p:to>
                                        <p:clrVal>
                                          <a:srgbClr val="C00000"/>
                                        </p:clrVal>
                                      </p:to>
                                    </p:set>
                                    <p:set>
                                      <p:cBhvr>
                                        <p:cTn id="164" dur="500" fill="hold"/>
                                        <p:tgtEl>
                                          <p:spTgt spid="5"/>
                                        </p:tgtEl>
                                        <p:attrNameLst>
                                          <p:attrName>fillcolor</p:attrName>
                                        </p:attrNameLst>
                                      </p:cBhvr>
                                      <p:to>
                                        <p:clrVal>
                                          <a:srgbClr val="C00000"/>
                                        </p:clrVal>
                                      </p:to>
                                    </p:set>
                                    <p:set>
                                      <p:cBhvr>
                                        <p:cTn id="165" dur="500" fill="hold"/>
                                        <p:tgtEl>
                                          <p:spTgt spid="5"/>
                                        </p:tgtEl>
                                        <p:attrNameLst>
                                          <p:attrName>fill.type</p:attrName>
                                        </p:attrNameLst>
                                      </p:cBhvr>
                                      <p:to>
                                        <p:strVal val="solid"/>
                                      </p:to>
                                    </p:set>
                                  </p:childTnLst>
                                </p:cTn>
                              </p:par>
                            </p:childTnLst>
                          </p:cTn>
                        </p:par>
                      </p:childTnLst>
                    </p:cTn>
                  </p:par>
                </p:childTnLst>
              </p:cTn>
              <p:nextCondLst>
                <p:cond evt="onClick" delay="0">
                  <p:tgtEl>
                    <p:spTgt spid="5"/>
                  </p:tgtEl>
                </p:cond>
              </p:nextCondLst>
            </p:seq>
            <p:seq concurrent="1" nextAc="seek">
              <p:cTn id="166" restart="whenNotActive" fill="hold" evtFilter="cancelBubble" nodeType="interactiveSeq">
                <p:stCondLst>
                  <p:cond evt="onClick" delay="0">
                    <p:tgtEl>
                      <p:spTgt spid="33"/>
                    </p:tgtEl>
                  </p:cond>
                </p:stCondLst>
                <p:endSync evt="end" delay="0">
                  <p:rtn val="all"/>
                </p:endSync>
                <p:childTnLst>
                  <p:par>
                    <p:cTn id="167" fill="hold">
                      <p:stCondLst>
                        <p:cond delay="0"/>
                      </p:stCondLst>
                      <p:childTnLst>
                        <p:par>
                          <p:cTn id="168" fill="hold">
                            <p:stCondLst>
                              <p:cond delay="0"/>
                            </p:stCondLst>
                            <p:childTnLst>
                              <p:par>
                                <p:cTn id="169" presetID="26" presetClass="emph" presetSubtype="0" fill="hold" grpId="1" nodeType="withEffect">
                                  <p:stCondLst>
                                    <p:cond delay="0"/>
                                  </p:stCondLst>
                                  <p:iterate type="lt">
                                    <p:tmPct val="0"/>
                                  </p:iterate>
                                  <p:childTnLst>
                                    <p:animEffect transition="out" filter="fade">
                                      <p:cBhvr>
                                        <p:cTn id="170" dur="500" tmFilter="0, 0; .2, .5; .8, .5; 1, 0"/>
                                        <p:tgtEl>
                                          <p:spTgt spid="33"/>
                                        </p:tgtEl>
                                      </p:cBhvr>
                                    </p:animEffect>
                                    <p:animScale>
                                      <p:cBhvr>
                                        <p:cTn id="171" dur="250" autoRev="1" fill="hold"/>
                                        <p:tgtEl>
                                          <p:spTgt spid="33"/>
                                        </p:tgtEl>
                                      </p:cBhvr>
                                      <p:by x="105000" y="105000"/>
                                    </p:animScale>
                                  </p:childTnLst>
                                </p:cTn>
                              </p:par>
                              <p:par>
                                <p:cTn id="172" presetID="9" presetClass="entr" presetSubtype="0" fill="hold" grpId="7" nodeType="withEffect">
                                  <p:stCondLst>
                                    <p:cond delay="0"/>
                                  </p:stCondLst>
                                  <p:childTnLst>
                                    <p:set>
                                      <p:cBhvr>
                                        <p:cTn id="173" dur="1" fill="hold">
                                          <p:stCondLst>
                                            <p:cond delay="0"/>
                                          </p:stCondLst>
                                        </p:cTn>
                                        <p:tgtEl>
                                          <p:spTgt spid="16"/>
                                        </p:tgtEl>
                                        <p:attrNameLst>
                                          <p:attrName>style.visibility</p:attrName>
                                        </p:attrNameLst>
                                      </p:cBhvr>
                                      <p:to>
                                        <p:strVal val="visible"/>
                                      </p:to>
                                    </p:set>
                                    <p:animEffect transition="in" filter="dissolve">
                                      <p:cBhvr>
                                        <p:cTn id="174" dur="500"/>
                                        <p:tgtEl>
                                          <p:spTgt spid="16"/>
                                        </p:tgtEl>
                                      </p:cBhvr>
                                    </p:animEffect>
                                  </p:childTnLst>
                                </p:cTn>
                              </p:par>
                            </p:childTnLst>
                          </p:cTn>
                        </p:par>
                        <p:par>
                          <p:cTn id="175" fill="hold">
                            <p:stCondLst>
                              <p:cond delay="500"/>
                            </p:stCondLst>
                            <p:childTnLst>
                              <p:par>
                                <p:cTn id="176" presetID="22" presetClass="entr" presetSubtype="8" fill="hold" grpId="0" nodeType="afterEffect">
                                  <p:stCondLst>
                                    <p:cond delay="0"/>
                                  </p:stCondLst>
                                  <p:iterate type="lt">
                                    <p:tmPct val="10000"/>
                                  </p:iterate>
                                  <p:childTnLst>
                                    <p:set>
                                      <p:cBhvr>
                                        <p:cTn id="177" dur="1" fill="hold">
                                          <p:stCondLst>
                                            <p:cond delay="0"/>
                                          </p:stCondLst>
                                        </p:cTn>
                                        <p:tgtEl>
                                          <p:spTgt spid="30"/>
                                        </p:tgtEl>
                                        <p:attrNameLst>
                                          <p:attrName>style.visibility</p:attrName>
                                        </p:attrNameLst>
                                      </p:cBhvr>
                                      <p:to>
                                        <p:strVal val="visible"/>
                                      </p:to>
                                    </p:set>
                                    <p:animEffect transition="in" filter="wipe(left)">
                                      <p:cBhvr>
                                        <p:cTn id="178" dur="1000"/>
                                        <p:tgtEl>
                                          <p:spTgt spid="30"/>
                                        </p:tgtEl>
                                      </p:cBhvr>
                                    </p:animEffect>
                                  </p:childTnLst>
                                </p:cTn>
                              </p:par>
                              <p:par>
                                <p:cTn id="179" presetID="1" presetClass="entr" presetSubtype="0" fill="hold" grpId="1" nodeType="withEffect">
                                  <p:stCondLst>
                                    <p:cond delay="0"/>
                                  </p:stCondLst>
                                  <p:iterate type="lt">
                                    <p:tmAbs val="0"/>
                                  </p:iterate>
                                  <p:childTnLst>
                                    <p:set>
                                      <p:cBhvr>
                                        <p:cTn id="180" dur="1" fill="hold">
                                          <p:stCondLst>
                                            <p:cond delay="9099"/>
                                          </p:stCondLst>
                                        </p:cTn>
                                        <p:tgtEl>
                                          <p:spTgt spid="30"/>
                                        </p:tgtEl>
                                        <p:attrNameLst>
                                          <p:attrName>style.visibility</p:attrName>
                                        </p:attrNameLst>
                                      </p:cBhvr>
                                      <p:to>
                                        <p:strVal val="visible"/>
                                      </p:to>
                                    </p:set>
                                  </p:childTnLst>
                                  <p:subTnLst>
                                    <p:audio>
                                      <p:cMediaNode>
                                        <p:cTn display="0" masterRel="sameClick">
                                          <p:stCondLst>
                                            <p:cond evt="begin" delay="0">
                                              <p:tn val="179"/>
                                            </p:cond>
                                          </p:stCondLst>
                                          <p:endCondLst>
                                            <p:cond evt="onStopAudio" delay="0">
                                              <p:tgtEl>
                                                <p:sldTgt/>
                                              </p:tgtEl>
                                            </p:cond>
                                          </p:endCondLst>
                                        </p:cTn>
                                        <p:tgtEl>
                                          <p:sndTgt r:embed="rId10" name="cpL11S02_Cliup_2.wav"/>
                                        </p:tgtEl>
                                      </p:cMediaNode>
                                    </p:audio>
                                  </p:subTnLst>
                                </p:cTn>
                              </p:par>
                              <p:par>
                                <p:cTn id="181" presetID="64" presetClass="path" presetSubtype="0" accel="50000" decel="50000" fill="hold" nodeType="withEffect">
                                  <p:stCondLst>
                                    <p:cond delay="0"/>
                                  </p:stCondLst>
                                  <p:childTnLst>
                                    <p:animMotion origin="layout" path="M 0.01025 0.04166 L 0.00799 -0.14028 " pathEditMode="relative" rAng="0" ptsTypes="AA">
                                      <p:cBhvr>
                                        <p:cTn id="182" dur="1000" fill="hold"/>
                                        <p:tgtEl>
                                          <p:spTgt spid="41"/>
                                        </p:tgtEl>
                                        <p:attrNameLst>
                                          <p:attrName>ppt_x</p:attrName>
                                          <p:attrName>ppt_y</p:attrName>
                                        </p:attrNameLst>
                                      </p:cBhvr>
                                      <p:rCtr x="-122" y="-9097"/>
                                    </p:animMotion>
                                  </p:childTnLst>
                                </p:cTn>
                              </p:par>
                              <p:par>
                                <p:cTn id="183" presetID="64" presetClass="path" presetSubtype="0" accel="50000" decel="50000" fill="hold" nodeType="withEffect">
                                  <p:stCondLst>
                                    <p:cond delay="0"/>
                                  </p:stCondLst>
                                  <p:childTnLst>
                                    <p:animMotion origin="layout" path="M 0.00868 0.04237 L 0.00643 -0.2375 " pathEditMode="fixed" rAng="0" ptsTypes="AA">
                                      <p:cBhvr>
                                        <p:cTn id="184" dur="1000" fill="hold"/>
                                        <p:tgtEl>
                                          <p:spTgt spid="54"/>
                                        </p:tgtEl>
                                        <p:attrNameLst>
                                          <p:attrName>ppt_x</p:attrName>
                                          <p:attrName>ppt_y</p:attrName>
                                        </p:attrNameLst>
                                      </p:cBhvr>
                                      <p:rCtr x="-122" y="-14005"/>
                                    </p:animMotion>
                                  </p:childTnLst>
                                </p:cTn>
                              </p:par>
                            </p:childTnLst>
                          </p:cTn>
                        </p:par>
                        <p:par>
                          <p:cTn id="185" fill="hold">
                            <p:stCondLst>
                              <p:cond delay="9600"/>
                            </p:stCondLst>
                            <p:childTnLst>
                              <p:par>
                                <p:cTn id="186" presetID="2" presetClass="exit" presetSubtype="4" fill="hold" nodeType="afterEffect">
                                  <p:stCondLst>
                                    <p:cond delay="0"/>
                                  </p:stCondLst>
                                  <p:childTnLst>
                                    <p:anim calcmode="lin" valueType="num">
                                      <p:cBhvr additive="base">
                                        <p:cTn id="187" dur="500"/>
                                        <p:tgtEl>
                                          <p:spTgt spid="41"/>
                                        </p:tgtEl>
                                        <p:attrNameLst>
                                          <p:attrName>ppt_x</p:attrName>
                                        </p:attrNameLst>
                                      </p:cBhvr>
                                      <p:tavLst>
                                        <p:tav tm="0">
                                          <p:val>
                                            <p:strVal val="ppt_x"/>
                                          </p:val>
                                        </p:tav>
                                        <p:tav tm="100000">
                                          <p:val>
                                            <p:strVal val="ppt_x"/>
                                          </p:val>
                                        </p:tav>
                                      </p:tavLst>
                                    </p:anim>
                                    <p:anim calcmode="lin" valueType="num">
                                      <p:cBhvr additive="base">
                                        <p:cTn id="188" dur="500"/>
                                        <p:tgtEl>
                                          <p:spTgt spid="41"/>
                                        </p:tgtEl>
                                        <p:attrNameLst>
                                          <p:attrName>ppt_y</p:attrName>
                                        </p:attrNameLst>
                                      </p:cBhvr>
                                      <p:tavLst>
                                        <p:tav tm="0">
                                          <p:val>
                                            <p:strVal val="ppt_y"/>
                                          </p:val>
                                        </p:tav>
                                        <p:tav tm="100000">
                                          <p:val>
                                            <p:strVal val="1+ppt_h/2"/>
                                          </p:val>
                                        </p:tav>
                                      </p:tavLst>
                                    </p:anim>
                                    <p:set>
                                      <p:cBhvr>
                                        <p:cTn id="189" dur="1" fill="hold">
                                          <p:stCondLst>
                                            <p:cond delay="499"/>
                                          </p:stCondLst>
                                        </p:cTn>
                                        <p:tgtEl>
                                          <p:spTgt spid="41"/>
                                        </p:tgtEl>
                                        <p:attrNameLst>
                                          <p:attrName>style.visibility</p:attrName>
                                        </p:attrNameLst>
                                      </p:cBhvr>
                                      <p:to>
                                        <p:strVal val="hidden"/>
                                      </p:to>
                                    </p:set>
                                  </p:childTnLst>
                                </p:cTn>
                              </p:par>
                              <p:par>
                                <p:cTn id="190" presetID="2" presetClass="exit" presetSubtype="4" fill="hold" nodeType="withEffect">
                                  <p:stCondLst>
                                    <p:cond delay="0"/>
                                  </p:stCondLst>
                                  <p:childTnLst>
                                    <p:anim calcmode="lin" valueType="num">
                                      <p:cBhvr additive="base">
                                        <p:cTn id="191" dur="500"/>
                                        <p:tgtEl>
                                          <p:spTgt spid="54"/>
                                        </p:tgtEl>
                                        <p:attrNameLst>
                                          <p:attrName>ppt_x</p:attrName>
                                        </p:attrNameLst>
                                      </p:cBhvr>
                                      <p:tavLst>
                                        <p:tav tm="0">
                                          <p:val>
                                            <p:strVal val="ppt_x"/>
                                          </p:val>
                                        </p:tav>
                                        <p:tav tm="100000">
                                          <p:val>
                                            <p:strVal val="ppt_x"/>
                                          </p:val>
                                        </p:tav>
                                      </p:tavLst>
                                    </p:anim>
                                    <p:anim calcmode="lin" valueType="num">
                                      <p:cBhvr additive="base">
                                        <p:cTn id="192" dur="500"/>
                                        <p:tgtEl>
                                          <p:spTgt spid="54"/>
                                        </p:tgtEl>
                                        <p:attrNameLst>
                                          <p:attrName>ppt_y</p:attrName>
                                        </p:attrNameLst>
                                      </p:cBhvr>
                                      <p:tavLst>
                                        <p:tav tm="0">
                                          <p:val>
                                            <p:strVal val="ppt_y"/>
                                          </p:val>
                                        </p:tav>
                                        <p:tav tm="100000">
                                          <p:val>
                                            <p:strVal val="1+ppt_h/2"/>
                                          </p:val>
                                        </p:tav>
                                      </p:tavLst>
                                    </p:anim>
                                    <p:set>
                                      <p:cBhvr>
                                        <p:cTn id="193" dur="1" fill="hold">
                                          <p:stCondLst>
                                            <p:cond delay="499"/>
                                          </p:stCondLst>
                                        </p:cTn>
                                        <p:tgtEl>
                                          <p:spTgt spid="54"/>
                                        </p:tgtEl>
                                        <p:attrNameLst>
                                          <p:attrName>style.visibility</p:attrName>
                                        </p:attrNameLst>
                                      </p:cBhvr>
                                      <p:to>
                                        <p:strVal val="hidden"/>
                                      </p:to>
                                    </p:set>
                                  </p:childTnLst>
                                </p:cTn>
                              </p:par>
                            </p:childTnLst>
                          </p:cTn>
                        </p:par>
                        <p:par>
                          <p:cTn id="194" fill="hold">
                            <p:stCondLst>
                              <p:cond delay="10100"/>
                            </p:stCondLst>
                            <p:childTnLst>
                              <p:par>
                                <p:cTn id="195" presetID="22" presetClass="entr" presetSubtype="8" fill="hold" grpId="0" nodeType="afterEffect">
                                  <p:stCondLst>
                                    <p:cond delay="0"/>
                                  </p:stCondLst>
                                  <p:iterate type="lt">
                                    <p:tmPct val="10000"/>
                                  </p:iterate>
                                  <p:childTnLst>
                                    <p:set>
                                      <p:cBhvr>
                                        <p:cTn id="196" dur="1" fill="hold">
                                          <p:stCondLst>
                                            <p:cond delay="0"/>
                                          </p:stCondLst>
                                        </p:cTn>
                                        <p:tgtEl>
                                          <p:spTgt spid="82"/>
                                        </p:tgtEl>
                                        <p:attrNameLst>
                                          <p:attrName>style.visibility</p:attrName>
                                        </p:attrNameLst>
                                      </p:cBhvr>
                                      <p:to>
                                        <p:strVal val="visible"/>
                                      </p:to>
                                    </p:set>
                                    <p:animEffect transition="in" filter="wipe(left)">
                                      <p:cBhvr>
                                        <p:cTn id="197" dur="500"/>
                                        <p:tgtEl>
                                          <p:spTgt spid="82"/>
                                        </p:tgtEl>
                                      </p:cBhvr>
                                    </p:animEffect>
                                  </p:childTnLst>
                                </p:cTn>
                              </p:par>
                              <p:par>
                                <p:cTn id="198" presetID="1" presetClass="entr" presetSubtype="0" fill="hold" grpId="1" nodeType="withEffect">
                                  <p:stCondLst>
                                    <p:cond delay="0"/>
                                  </p:stCondLst>
                                  <p:iterate type="lt">
                                    <p:tmAbs val="0"/>
                                  </p:iterate>
                                  <p:childTnLst>
                                    <p:set>
                                      <p:cBhvr>
                                        <p:cTn id="199" dur="1" fill="hold">
                                          <p:stCondLst>
                                            <p:cond delay="16099"/>
                                          </p:stCondLst>
                                        </p:cTn>
                                        <p:tgtEl>
                                          <p:spTgt spid="82"/>
                                        </p:tgtEl>
                                        <p:attrNameLst>
                                          <p:attrName>style.visibility</p:attrName>
                                        </p:attrNameLst>
                                      </p:cBhvr>
                                      <p:to>
                                        <p:strVal val="visible"/>
                                      </p:to>
                                    </p:set>
                                  </p:childTnLst>
                                  <p:subTnLst>
                                    <p:audio>
                                      <p:cMediaNode>
                                        <p:cTn display="0" masterRel="sameClick">
                                          <p:stCondLst>
                                            <p:cond evt="begin" delay="0">
                                              <p:tn val="198"/>
                                            </p:cond>
                                          </p:stCondLst>
                                          <p:endCondLst>
                                            <p:cond evt="onStopAudio" delay="0">
                                              <p:tgtEl>
                                                <p:sldTgt/>
                                              </p:tgtEl>
                                            </p:cond>
                                          </p:endCondLst>
                                        </p:cTn>
                                        <p:tgtEl>
                                          <p:sndTgt r:embed="rId11" name="cpL11S02_Cliup_2_1.wav"/>
                                        </p:tgtEl>
                                      </p:cMediaNode>
                                    </p:audio>
                                  </p:subTnLst>
                                </p:cTn>
                              </p:par>
                              <p:par>
                                <p:cTn id="200" presetID="64" presetClass="path" presetSubtype="0" accel="50000" decel="50000" fill="hold" nodeType="withEffect">
                                  <p:stCondLst>
                                    <p:cond delay="0"/>
                                  </p:stCondLst>
                                  <p:childTnLst>
                                    <p:animMotion origin="layout" path="M -0.00955 0.0412 L -0.01181 -0.14074 " pathEditMode="relative" rAng="0" ptsTypes="AA">
                                      <p:cBhvr>
                                        <p:cTn id="201" dur="1000" fill="hold"/>
                                        <p:tgtEl>
                                          <p:spTgt spid="43"/>
                                        </p:tgtEl>
                                        <p:attrNameLst>
                                          <p:attrName>ppt_x</p:attrName>
                                          <p:attrName>ppt_y</p:attrName>
                                        </p:attrNameLst>
                                      </p:cBhvr>
                                      <p:rCtr x="-122" y="-9097"/>
                                    </p:animMotion>
                                  </p:childTnLst>
                                </p:cTn>
                              </p:par>
                              <p:par>
                                <p:cTn id="202" presetID="64" presetClass="path" presetSubtype="0" accel="50000" decel="50000" fill="hold" nodeType="withEffect">
                                  <p:stCondLst>
                                    <p:cond delay="0"/>
                                  </p:stCondLst>
                                  <p:childTnLst>
                                    <p:animMotion origin="layout" path="M -0.01094 0.04329 L -0.0132 -0.23657 " pathEditMode="fixed" rAng="0" ptsTypes="AA">
                                      <p:cBhvr>
                                        <p:cTn id="203" dur="1000" fill="hold"/>
                                        <p:tgtEl>
                                          <p:spTgt spid="55"/>
                                        </p:tgtEl>
                                        <p:attrNameLst>
                                          <p:attrName>ppt_x</p:attrName>
                                          <p:attrName>ppt_y</p:attrName>
                                        </p:attrNameLst>
                                      </p:cBhvr>
                                      <p:rCtr x="-122" y="-14005"/>
                                    </p:animMotion>
                                  </p:childTnLst>
                                </p:cTn>
                              </p:par>
                            </p:childTnLst>
                          </p:cTn>
                        </p:par>
                        <p:par>
                          <p:cTn id="204" fill="hold">
                            <p:stCondLst>
                              <p:cond delay="26200"/>
                            </p:stCondLst>
                            <p:childTnLst>
                              <p:par>
                                <p:cTn id="205" presetID="2" presetClass="exit" presetSubtype="4" fill="hold" nodeType="afterEffect">
                                  <p:stCondLst>
                                    <p:cond delay="0"/>
                                  </p:stCondLst>
                                  <p:childTnLst>
                                    <p:anim calcmode="lin" valueType="num">
                                      <p:cBhvr additive="base">
                                        <p:cTn id="206" dur="500"/>
                                        <p:tgtEl>
                                          <p:spTgt spid="43"/>
                                        </p:tgtEl>
                                        <p:attrNameLst>
                                          <p:attrName>ppt_x</p:attrName>
                                        </p:attrNameLst>
                                      </p:cBhvr>
                                      <p:tavLst>
                                        <p:tav tm="0">
                                          <p:val>
                                            <p:strVal val="ppt_x"/>
                                          </p:val>
                                        </p:tav>
                                        <p:tav tm="100000">
                                          <p:val>
                                            <p:strVal val="ppt_x"/>
                                          </p:val>
                                        </p:tav>
                                      </p:tavLst>
                                    </p:anim>
                                    <p:anim calcmode="lin" valueType="num">
                                      <p:cBhvr additive="base">
                                        <p:cTn id="207" dur="500"/>
                                        <p:tgtEl>
                                          <p:spTgt spid="43"/>
                                        </p:tgtEl>
                                        <p:attrNameLst>
                                          <p:attrName>ppt_y</p:attrName>
                                        </p:attrNameLst>
                                      </p:cBhvr>
                                      <p:tavLst>
                                        <p:tav tm="0">
                                          <p:val>
                                            <p:strVal val="ppt_y"/>
                                          </p:val>
                                        </p:tav>
                                        <p:tav tm="100000">
                                          <p:val>
                                            <p:strVal val="1+ppt_h/2"/>
                                          </p:val>
                                        </p:tav>
                                      </p:tavLst>
                                    </p:anim>
                                    <p:set>
                                      <p:cBhvr>
                                        <p:cTn id="208" dur="1" fill="hold">
                                          <p:stCondLst>
                                            <p:cond delay="499"/>
                                          </p:stCondLst>
                                        </p:cTn>
                                        <p:tgtEl>
                                          <p:spTgt spid="43"/>
                                        </p:tgtEl>
                                        <p:attrNameLst>
                                          <p:attrName>style.visibility</p:attrName>
                                        </p:attrNameLst>
                                      </p:cBhvr>
                                      <p:to>
                                        <p:strVal val="hidden"/>
                                      </p:to>
                                    </p:set>
                                  </p:childTnLst>
                                </p:cTn>
                              </p:par>
                              <p:par>
                                <p:cTn id="209" presetID="2" presetClass="exit" presetSubtype="4" fill="hold" nodeType="withEffect">
                                  <p:stCondLst>
                                    <p:cond delay="0"/>
                                  </p:stCondLst>
                                  <p:childTnLst>
                                    <p:anim calcmode="lin" valueType="num">
                                      <p:cBhvr additive="base">
                                        <p:cTn id="210" dur="500"/>
                                        <p:tgtEl>
                                          <p:spTgt spid="55"/>
                                        </p:tgtEl>
                                        <p:attrNameLst>
                                          <p:attrName>ppt_x</p:attrName>
                                        </p:attrNameLst>
                                      </p:cBhvr>
                                      <p:tavLst>
                                        <p:tav tm="0">
                                          <p:val>
                                            <p:strVal val="ppt_x"/>
                                          </p:val>
                                        </p:tav>
                                        <p:tav tm="100000">
                                          <p:val>
                                            <p:strVal val="ppt_x"/>
                                          </p:val>
                                        </p:tav>
                                      </p:tavLst>
                                    </p:anim>
                                    <p:anim calcmode="lin" valueType="num">
                                      <p:cBhvr additive="base">
                                        <p:cTn id="211" dur="500"/>
                                        <p:tgtEl>
                                          <p:spTgt spid="55"/>
                                        </p:tgtEl>
                                        <p:attrNameLst>
                                          <p:attrName>ppt_y</p:attrName>
                                        </p:attrNameLst>
                                      </p:cBhvr>
                                      <p:tavLst>
                                        <p:tav tm="0">
                                          <p:val>
                                            <p:strVal val="ppt_y"/>
                                          </p:val>
                                        </p:tav>
                                        <p:tav tm="100000">
                                          <p:val>
                                            <p:strVal val="1+ppt_h/2"/>
                                          </p:val>
                                        </p:tav>
                                      </p:tavLst>
                                    </p:anim>
                                    <p:set>
                                      <p:cBhvr>
                                        <p:cTn id="212" dur="1" fill="hold">
                                          <p:stCondLst>
                                            <p:cond delay="499"/>
                                          </p:stCondLst>
                                        </p:cTn>
                                        <p:tgtEl>
                                          <p:spTgt spid="55"/>
                                        </p:tgtEl>
                                        <p:attrNameLst>
                                          <p:attrName>style.visibility</p:attrName>
                                        </p:attrNameLst>
                                      </p:cBhvr>
                                      <p:to>
                                        <p:strVal val="hidden"/>
                                      </p:to>
                                    </p:set>
                                  </p:childTnLst>
                                </p:cTn>
                              </p:par>
                            </p:childTnLst>
                          </p:cTn>
                        </p:par>
                        <p:par>
                          <p:cTn id="213" fill="hold">
                            <p:stCondLst>
                              <p:cond delay="26700"/>
                            </p:stCondLst>
                            <p:childTnLst>
                              <p:par>
                                <p:cTn id="214" presetID="22" presetClass="entr" presetSubtype="8" fill="hold" grpId="0" nodeType="afterEffect">
                                  <p:stCondLst>
                                    <p:cond delay="0"/>
                                  </p:stCondLst>
                                  <p:iterate type="lt">
                                    <p:tmPct val="10000"/>
                                  </p:iterate>
                                  <p:childTnLst>
                                    <p:set>
                                      <p:cBhvr>
                                        <p:cTn id="215" dur="1" fill="hold">
                                          <p:stCondLst>
                                            <p:cond delay="0"/>
                                          </p:stCondLst>
                                        </p:cTn>
                                        <p:tgtEl>
                                          <p:spTgt spid="81"/>
                                        </p:tgtEl>
                                        <p:attrNameLst>
                                          <p:attrName>style.visibility</p:attrName>
                                        </p:attrNameLst>
                                      </p:cBhvr>
                                      <p:to>
                                        <p:strVal val="visible"/>
                                      </p:to>
                                    </p:set>
                                    <p:animEffect transition="in" filter="wipe(left)">
                                      <p:cBhvr>
                                        <p:cTn id="216" dur="500"/>
                                        <p:tgtEl>
                                          <p:spTgt spid="81"/>
                                        </p:tgtEl>
                                      </p:cBhvr>
                                    </p:animEffect>
                                  </p:childTnLst>
                                </p:cTn>
                              </p:par>
                              <p:par>
                                <p:cTn id="217" presetID="1" presetClass="entr" presetSubtype="0" fill="hold" grpId="1" nodeType="withEffect">
                                  <p:stCondLst>
                                    <p:cond delay="0"/>
                                  </p:stCondLst>
                                  <p:iterate type="lt">
                                    <p:tmAbs val="0"/>
                                  </p:iterate>
                                  <p:childTnLst>
                                    <p:set>
                                      <p:cBhvr>
                                        <p:cTn id="218" dur="1" fill="hold">
                                          <p:stCondLst>
                                            <p:cond delay="23499"/>
                                          </p:stCondLst>
                                        </p:cTn>
                                        <p:tgtEl>
                                          <p:spTgt spid="81"/>
                                        </p:tgtEl>
                                        <p:attrNameLst>
                                          <p:attrName>style.visibility</p:attrName>
                                        </p:attrNameLst>
                                      </p:cBhvr>
                                      <p:to>
                                        <p:strVal val="visible"/>
                                      </p:to>
                                    </p:set>
                                  </p:childTnLst>
                                  <p:subTnLst>
                                    <p:audio>
                                      <p:cMediaNode>
                                        <p:cTn display="0" masterRel="sameClick">
                                          <p:stCondLst>
                                            <p:cond evt="begin" delay="0">
                                              <p:tn val="217"/>
                                            </p:cond>
                                          </p:stCondLst>
                                          <p:endCondLst>
                                            <p:cond evt="onStopAudio" delay="0">
                                              <p:tgtEl>
                                                <p:sldTgt/>
                                              </p:tgtEl>
                                            </p:cond>
                                          </p:endCondLst>
                                        </p:cTn>
                                        <p:tgtEl>
                                          <p:sndTgt r:embed="rId12" name="cpL11S02_Cliup_2_2.wav"/>
                                        </p:tgtEl>
                                      </p:cMediaNode>
                                    </p:audio>
                                  </p:subTnLst>
                                </p:cTn>
                              </p:par>
                              <p:par>
                                <p:cTn id="219" presetID="64" presetClass="path" presetSubtype="0" accel="50000" decel="50000" fill="hold" nodeType="withEffect">
                                  <p:stCondLst>
                                    <p:cond delay="0"/>
                                  </p:stCondLst>
                                  <p:childTnLst>
                                    <p:animMotion origin="layout" path="M -0.02916 0.04259 L -0.03142 -0.13936 " pathEditMode="relative" rAng="0" ptsTypes="AA">
                                      <p:cBhvr>
                                        <p:cTn id="220" dur="1000" fill="hold"/>
                                        <p:tgtEl>
                                          <p:spTgt spid="42"/>
                                        </p:tgtEl>
                                        <p:attrNameLst>
                                          <p:attrName>ppt_x</p:attrName>
                                          <p:attrName>ppt_y</p:attrName>
                                        </p:attrNameLst>
                                      </p:cBhvr>
                                      <p:rCtr x="-122" y="-9097"/>
                                    </p:animMotion>
                                  </p:childTnLst>
                                </p:cTn>
                              </p:par>
                              <p:par>
                                <p:cTn id="221" presetID="64" presetClass="path" presetSubtype="0" accel="50000" decel="50000" fill="hold" nodeType="withEffect">
                                  <p:stCondLst>
                                    <p:cond delay="0"/>
                                  </p:stCondLst>
                                  <p:childTnLst>
                                    <p:animMotion origin="layout" path="M -0.03055 0.0419 L -0.03281 -0.23796 " pathEditMode="fixed" rAng="0" ptsTypes="AA">
                                      <p:cBhvr>
                                        <p:cTn id="222" dur="1000" fill="hold"/>
                                        <p:tgtEl>
                                          <p:spTgt spid="56"/>
                                        </p:tgtEl>
                                        <p:attrNameLst>
                                          <p:attrName>ppt_x</p:attrName>
                                          <p:attrName>ppt_y</p:attrName>
                                        </p:attrNameLst>
                                      </p:cBhvr>
                                      <p:rCtr x="-122" y="-14005"/>
                                    </p:animMotion>
                                  </p:childTnLst>
                                </p:cTn>
                              </p:par>
                            </p:childTnLst>
                          </p:cTn>
                        </p:par>
                        <p:par>
                          <p:cTn id="223" fill="hold">
                            <p:stCondLst>
                              <p:cond delay="50200"/>
                            </p:stCondLst>
                            <p:childTnLst>
                              <p:par>
                                <p:cTn id="224" presetID="2" presetClass="exit" presetSubtype="4" fill="hold" nodeType="afterEffect">
                                  <p:stCondLst>
                                    <p:cond delay="0"/>
                                  </p:stCondLst>
                                  <p:childTnLst>
                                    <p:anim calcmode="lin" valueType="num">
                                      <p:cBhvr additive="base">
                                        <p:cTn id="225" dur="500"/>
                                        <p:tgtEl>
                                          <p:spTgt spid="42"/>
                                        </p:tgtEl>
                                        <p:attrNameLst>
                                          <p:attrName>ppt_x</p:attrName>
                                        </p:attrNameLst>
                                      </p:cBhvr>
                                      <p:tavLst>
                                        <p:tav tm="0">
                                          <p:val>
                                            <p:strVal val="ppt_x"/>
                                          </p:val>
                                        </p:tav>
                                        <p:tav tm="100000">
                                          <p:val>
                                            <p:strVal val="ppt_x"/>
                                          </p:val>
                                        </p:tav>
                                      </p:tavLst>
                                    </p:anim>
                                    <p:anim calcmode="lin" valueType="num">
                                      <p:cBhvr additive="base">
                                        <p:cTn id="226" dur="500"/>
                                        <p:tgtEl>
                                          <p:spTgt spid="42"/>
                                        </p:tgtEl>
                                        <p:attrNameLst>
                                          <p:attrName>ppt_y</p:attrName>
                                        </p:attrNameLst>
                                      </p:cBhvr>
                                      <p:tavLst>
                                        <p:tav tm="0">
                                          <p:val>
                                            <p:strVal val="ppt_y"/>
                                          </p:val>
                                        </p:tav>
                                        <p:tav tm="100000">
                                          <p:val>
                                            <p:strVal val="1+ppt_h/2"/>
                                          </p:val>
                                        </p:tav>
                                      </p:tavLst>
                                    </p:anim>
                                    <p:set>
                                      <p:cBhvr>
                                        <p:cTn id="227" dur="1" fill="hold">
                                          <p:stCondLst>
                                            <p:cond delay="499"/>
                                          </p:stCondLst>
                                        </p:cTn>
                                        <p:tgtEl>
                                          <p:spTgt spid="42"/>
                                        </p:tgtEl>
                                        <p:attrNameLst>
                                          <p:attrName>style.visibility</p:attrName>
                                        </p:attrNameLst>
                                      </p:cBhvr>
                                      <p:to>
                                        <p:strVal val="hidden"/>
                                      </p:to>
                                    </p:set>
                                  </p:childTnLst>
                                </p:cTn>
                              </p:par>
                              <p:par>
                                <p:cTn id="228" presetID="2" presetClass="exit" presetSubtype="4" fill="hold" nodeType="withEffect">
                                  <p:stCondLst>
                                    <p:cond delay="0"/>
                                  </p:stCondLst>
                                  <p:childTnLst>
                                    <p:anim calcmode="lin" valueType="num">
                                      <p:cBhvr additive="base">
                                        <p:cTn id="229" dur="500"/>
                                        <p:tgtEl>
                                          <p:spTgt spid="56"/>
                                        </p:tgtEl>
                                        <p:attrNameLst>
                                          <p:attrName>ppt_x</p:attrName>
                                        </p:attrNameLst>
                                      </p:cBhvr>
                                      <p:tavLst>
                                        <p:tav tm="0">
                                          <p:val>
                                            <p:strVal val="ppt_x"/>
                                          </p:val>
                                        </p:tav>
                                        <p:tav tm="100000">
                                          <p:val>
                                            <p:strVal val="ppt_x"/>
                                          </p:val>
                                        </p:tav>
                                      </p:tavLst>
                                    </p:anim>
                                    <p:anim calcmode="lin" valueType="num">
                                      <p:cBhvr additive="base">
                                        <p:cTn id="230" dur="500"/>
                                        <p:tgtEl>
                                          <p:spTgt spid="56"/>
                                        </p:tgtEl>
                                        <p:attrNameLst>
                                          <p:attrName>ppt_y</p:attrName>
                                        </p:attrNameLst>
                                      </p:cBhvr>
                                      <p:tavLst>
                                        <p:tav tm="0">
                                          <p:val>
                                            <p:strVal val="ppt_y"/>
                                          </p:val>
                                        </p:tav>
                                        <p:tav tm="100000">
                                          <p:val>
                                            <p:strVal val="1+ppt_h/2"/>
                                          </p:val>
                                        </p:tav>
                                      </p:tavLst>
                                    </p:anim>
                                    <p:set>
                                      <p:cBhvr>
                                        <p:cTn id="231" dur="1" fill="hold">
                                          <p:stCondLst>
                                            <p:cond delay="499"/>
                                          </p:stCondLst>
                                        </p:cTn>
                                        <p:tgtEl>
                                          <p:spTgt spid="56"/>
                                        </p:tgtEl>
                                        <p:attrNameLst>
                                          <p:attrName>style.visibility</p:attrName>
                                        </p:attrNameLst>
                                      </p:cBhvr>
                                      <p:to>
                                        <p:strVal val="hidden"/>
                                      </p:to>
                                    </p:set>
                                  </p:childTnLst>
                                </p:cTn>
                              </p:par>
                            </p:childTnLst>
                          </p:cTn>
                        </p:par>
                        <p:par>
                          <p:cTn id="232" fill="hold">
                            <p:stCondLst>
                              <p:cond delay="50700"/>
                            </p:stCondLst>
                            <p:childTnLst>
                              <p:par>
                                <p:cTn id="233" presetID="22" presetClass="entr" presetSubtype="8" fill="hold" grpId="0" nodeType="afterEffect">
                                  <p:stCondLst>
                                    <p:cond delay="0"/>
                                  </p:stCondLst>
                                  <p:iterate type="lt">
                                    <p:tmPct val="10000"/>
                                  </p:iterate>
                                  <p:childTnLst>
                                    <p:set>
                                      <p:cBhvr>
                                        <p:cTn id="234" dur="1" fill="hold">
                                          <p:stCondLst>
                                            <p:cond delay="0"/>
                                          </p:stCondLst>
                                        </p:cTn>
                                        <p:tgtEl>
                                          <p:spTgt spid="71"/>
                                        </p:tgtEl>
                                        <p:attrNameLst>
                                          <p:attrName>style.visibility</p:attrName>
                                        </p:attrNameLst>
                                      </p:cBhvr>
                                      <p:to>
                                        <p:strVal val="visible"/>
                                      </p:to>
                                    </p:set>
                                    <p:animEffect transition="in" filter="wipe(left)">
                                      <p:cBhvr>
                                        <p:cTn id="235" dur="500"/>
                                        <p:tgtEl>
                                          <p:spTgt spid="71"/>
                                        </p:tgtEl>
                                      </p:cBhvr>
                                    </p:animEffect>
                                  </p:childTnLst>
                                </p:cTn>
                              </p:par>
                              <p:par>
                                <p:cTn id="236" presetID="1" presetClass="entr" presetSubtype="0" fill="hold" grpId="1" nodeType="withEffect">
                                  <p:stCondLst>
                                    <p:cond delay="0"/>
                                  </p:stCondLst>
                                  <p:iterate type="lt">
                                    <p:tmAbs val="0"/>
                                  </p:iterate>
                                  <p:childTnLst>
                                    <p:set>
                                      <p:cBhvr>
                                        <p:cTn id="237" dur="1" fill="hold">
                                          <p:stCondLst>
                                            <p:cond delay="22899"/>
                                          </p:stCondLst>
                                        </p:cTn>
                                        <p:tgtEl>
                                          <p:spTgt spid="71"/>
                                        </p:tgtEl>
                                        <p:attrNameLst>
                                          <p:attrName>style.visibility</p:attrName>
                                        </p:attrNameLst>
                                      </p:cBhvr>
                                      <p:to>
                                        <p:strVal val="visible"/>
                                      </p:to>
                                    </p:set>
                                  </p:childTnLst>
                                  <p:subTnLst>
                                    <p:audio>
                                      <p:cMediaNode>
                                        <p:cTn display="0" masterRel="sameClick">
                                          <p:stCondLst>
                                            <p:cond evt="begin" delay="0">
                                              <p:tn val="236"/>
                                            </p:cond>
                                          </p:stCondLst>
                                          <p:endCondLst>
                                            <p:cond evt="onStopAudio" delay="0">
                                              <p:tgtEl>
                                                <p:sldTgt/>
                                              </p:tgtEl>
                                            </p:cond>
                                          </p:endCondLst>
                                        </p:cTn>
                                        <p:tgtEl>
                                          <p:sndTgt r:embed="rId13" name="cpL11S02_Cliup_2_3.wav"/>
                                        </p:tgtEl>
                                      </p:cMediaNode>
                                    </p:audio>
                                  </p:subTnLst>
                                </p:cTn>
                              </p:par>
                              <p:par>
                                <p:cTn id="238" presetID="64" presetClass="path" presetSubtype="0" accel="50000" decel="50000" fill="hold" nodeType="withEffect">
                                  <p:stCondLst>
                                    <p:cond delay="0"/>
                                  </p:stCondLst>
                                  <p:childTnLst>
                                    <p:animMotion origin="layout" path="M -0.04896 0.04351 L -0.05122 -0.13843 " pathEditMode="relative" rAng="0" ptsTypes="AA">
                                      <p:cBhvr>
                                        <p:cTn id="239" dur="1000" fill="hold"/>
                                        <p:tgtEl>
                                          <p:spTgt spid="44"/>
                                        </p:tgtEl>
                                        <p:attrNameLst>
                                          <p:attrName>ppt_x</p:attrName>
                                          <p:attrName>ppt_y</p:attrName>
                                        </p:attrNameLst>
                                      </p:cBhvr>
                                      <p:rCtr x="-122" y="-9097"/>
                                    </p:animMotion>
                                  </p:childTnLst>
                                </p:cTn>
                              </p:par>
                              <p:par>
                                <p:cTn id="240" presetID="64" presetClass="path" presetSubtype="0" accel="50000" decel="50000" fill="hold" nodeType="withEffect">
                                  <p:stCondLst>
                                    <p:cond delay="0"/>
                                  </p:stCondLst>
                                  <p:childTnLst>
                                    <p:animMotion origin="layout" path="M -0.05053 0.04098 L -0.05278 -0.23888 " pathEditMode="fixed" rAng="0" ptsTypes="AA">
                                      <p:cBhvr>
                                        <p:cTn id="241" dur="1000" fill="hold"/>
                                        <p:tgtEl>
                                          <p:spTgt spid="58"/>
                                        </p:tgtEl>
                                        <p:attrNameLst>
                                          <p:attrName>ppt_x</p:attrName>
                                          <p:attrName>ppt_y</p:attrName>
                                        </p:attrNameLst>
                                      </p:cBhvr>
                                      <p:rCtr x="-122" y="-14005"/>
                                    </p:animMotion>
                                  </p:childTnLst>
                                </p:cTn>
                              </p:par>
                              <p:par>
                                <p:cTn id="242" presetID="22" presetClass="entr" presetSubtype="8" fill="hold" grpId="0" nodeType="withEffect">
                                  <p:stCondLst>
                                    <p:cond delay="2000"/>
                                  </p:stCondLst>
                                  <p:childTnLst>
                                    <p:set>
                                      <p:cBhvr>
                                        <p:cTn id="243" dur="1" fill="hold">
                                          <p:stCondLst>
                                            <p:cond delay="0"/>
                                          </p:stCondLst>
                                        </p:cTn>
                                        <p:tgtEl>
                                          <p:spTgt spid="73"/>
                                        </p:tgtEl>
                                        <p:attrNameLst>
                                          <p:attrName>style.visibility</p:attrName>
                                        </p:attrNameLst>
                                      </p:cBhvr>
                                      <p:to>
                                        <p:strVal val="visible"/>
                                      </p:to>
                                    </p:set>
                                    <p:animEffect transition="in" filter="wipe(left)">
                                      <p:cBhvr>
                                        <p:cTn id="244" dur="2000"/>
                                        <p:tgtEl>
                                          <p:spTgt spid="73"/>
                                        </p:tgtEl>
                                      </p:cBhvr>
                                    </p:animEffect>
                                  </p:childTnLst>
                                </p:cTn>
                              </p:par>
                              <p:par>
                                <p:cTn id="245" presetID="26" presetClass="emph" presetSubtype="0" fill="hold" grpId="1" nodeType="withEffect">
                                  <p:stCondLst>
                                    <p:cond delay="4000"/>
                                  </p:stCondLst>
                                  <p:childTnLst>
                                    <p:animEffect transition="out" filter="fade">
                                      <p:cBhvr>
                                        <p:cTn id="246" dur="500" tmFilter="0, 0; .2, .5; .8, .5; 1, 0"/>
                                        <p:tgtEl>
                                          <p:spTgt spid="73"/>
                                        </p:tgtEl>
                                      </p:cBhvr>
                                    </p:animEffect>
                                    <p:animScale>
                                      <p:cBhvr>
                                        <p:cTn id="247" dur="250" autoRev="1" fill="hold"/>
                                        <p:tgtEl>
                                          <p:spTgt spid="73"/>
                                        </p:tgtEl>
                                      </p:cBhvr>
                                      <p:by x="105000" y="105000"/>
                                    </p:animScale>
                                  </p:childTnLst>
                                </p:cTn>
                              </p:par>
                              <p:par>
                                <p:cTn id="248" presetID="22" presetClass="entr" presetSubtype="8" fill="hold" grpId="0" nodeType="withEffect">
                                  <p:stCondLst>
                                    <p:cond delay="2000"/>
                                  </p:stCondLst>
                                  <p:childTnLst>
                                    <p:set>
                                      <p:cBhvr>
                                        <p:cTn id="249" dur="1" fill="hold">
                                          <p:stCondLst>
                                            <p:cond delay="0"/>
                                          </p:stCondLst>
                                        </p:cTn>
                                        <p:tgtEl>
                                          <p:spTgt spid="74"/>
                                        </p:tgtEl>
                                        <p:attrNameLst>
                                          <p:attrName>style.visibility</p:attrName>
                                        </p:attrNameLst>
                                      </p:cBhvr>
                                      <p:to>
                                        <p:strVal val="visible"/>
                                      </p:to>
                                    </p:set>
                                    <p:animEffect transition="in" filter="wipe(left)">
                                      <p:cBhvr>
                                        <p:cTn id="250" dur="2000"/>
                                        <p:tgtEl>
                                          <p:spTgt spid="74"/>
                                        </p:tgtEl>
                                      </p:cBhvr>
                                    </p:animEffect>
                                  </p:childTnLst>
                                </p:cTn>
                              </p:par>
                              <p:par>
                                <p:cTn id="251" presetID="26" presetClass="emph" presetSubtype="0" fill="hold" grpId="1" nodeType="withEffect">
                                  <p:stCondLst>
                                    <p:cond delay="4000"/>
                                  </p:stCondLst>
                                  <p:childTnLst>
                                    <p:animEffect transition="out" filter="fade">
                                      <p:cBhvr>
                                        <p:cTn id="252" dur="500" tmFilter="0, 0; .2, .5; .8, .5; 1, 0"/>
                                        <p:tgtEl>
                                          <p:spTgt spid="74"/>
                                        </p:tgtEl>
                                      </p:cBhvr>
                                    </p:animEffect>
                                    <p:animScale>
                                      <p:cBhvr>
                                        <p:cTn id="253" dur="250" autoRev="1" fill="hold"/>
                                        <p:tgtEl>
                                          <p:spTgt spid="74"/>
                                        </p:tgtEl>
                                      </p:cBhvr>
                                      <p:by x="105000" y="105000"/>
                                    </p:animScale>
                                  </p:childTnLst>
                                </p:cTn>
                              </p:par>
                              <p:par>
                                <p:cTn id="254" presetID="22" presetClass="entr" presetSubtype="8" fill="hold" grpId="0" nodeType="withEffect">
                                  <p:stCondLst>
                                    <p:cond delay="2000"/>
                                  </p:stCondLst>
                                  <p:childTnLst>
                                    <p:set>
                                      <p:cBhvr>
                                        <p:cTn id="255" dur="1" fill="hold">
                                          <p:stCondLst>
                                            <p:cond delay="0"/>
                                          </p:stCondLst>
                                        </p:cTn>
                                        <p:tgtEl>
                                          <p:spTgt spid="75"/>
                                        </p:tgtEl>
                                        <p:attrNameLst>
                                          <p:attrName>style.visibility</p:attrName>
                                        </p:attrNameLst>
                                      </p:cBhvr>
                                      <p:to>
                                        <p:strVal val="visible"/>
                                      </p:to>
                                    </p:set>
                                    <p:animEffect transition="in" filter="wipe(left)">
                                      <p:cBhvr>
                                        <p:cTn id="256" dur="2000"/>
                                        <p:tgtEl>
                                          <p:spTgt spid="75"/>
                                        </p:tgtEl>
                                      </p:cBhvr>
                                    </p:animEffect>
                                  </p:childTnLst>
                                </p:cTn>
                              </p:par>
                              <p:par>
                                <p:cTn id="257" presetID="26" presetClass="emph" presetSubtype="0" fill="hold" grpId="1" nodeType="withEffect">
                                  <p:stCondLst>
                                    <p:cond delay="4000"/>
                                  </p:stCondLst>
                                  <p:childTnLst>
                                    <p:animEffect transition="out" filter="fade">
                                      <p:cBhvr>
                                        <p:cTn id="258" dur="500" tmFilter="0, 0; .2, .5; .8, .5; 1, 0"/>
                                        <p:tgtEl>
                                          <p:spTgt spid="75"/>
                                        </p:tgtEl>
                                      </p:cBhvr>
                                    </p:animEffect>
                                    <p:animScale>
                                      <p:cBhvr>
                                        <p:cTn id="259" dur="250" autoRev="1" fill="hold"/>
                                        <p:tgtEl>
                                          <p:spTgt spid="75"/>
                                        </p:tgtEl>
                                      </p:cBhvr>
                                      <p:by x="105000" y="105000"/>
                                    </p:animScale>
                                  </p:childTnLst>
                                </p:cTn>
                              </p:par>
                            </p:childTnLst>
                          </p:cTn>
                        </p:par>
                        <p:par>
                          <p:cTn id="260" fill="hold">
                            <p:stCondLst>
                              <p:cond delay="73600"/>
                            </p:stCondLst>
                            <p:childTnLst>
                              <p:par>
                                <p:cTn id="261" presetID="2" presetClass="exit" presetSubtype="4" fill="hold" nodeType="afterEffect">
                                  <p:stCondLst>
                                    <p:cond delay="0"/>
                                  </p:stCondLst>
                                  <p:childTnLst>
                                    <p:anim calcmode="lin" valueType="num">
                                      <p:cBhvr additive="base">
                                        <p:cTn id="262" dur="500"/>
                                        <p:tgtEl>
                                          <p:spTgt spid="44"/>
                                        </p:tgtEl>
                                        <p:attrNameLst>
                                          <p:attrName>ppt_x</p:attrName>
                                        </p:attrNameLst>
                                      </p:cBhvr>
                                      <p:tavLst>
                                        <p:tav tm="0">
                                          <p:val>
                                            <p:strVal val="ppt_x"/>
                                          </p:val>
                                        </p:tav>
                                        <p:tav tm="100000">
                                          <p:val>
                                            <p:strVal val="ppt_x"/>
                                          </p:val>
                                        </p:tav>
                                      </p:tavLst>
                                    </p:anim>
                                    <p:anim calcmode="lin" valueType="num">
                                      <p:cBhvr additive="base">
                                        <p:cTn id="263" dur="500"/>
                                        <p:tgtEl>
                                          <p:spTgt spid="44"/>
                                        </p:tgtEl>
                                        <p:attrNameLst>
                                          <p:attrName>ppt_y</p:attrName>
                                        </p:attrNameLst>
                                      </p:cBhvr>
                                      <p:tavLst>
                                        <p:tav tm="0">
                                          <p:val>
                                            <p:strVal val="ppt_y"/>
                                          </p:val>
                                        </p:tav>
                                        <p:tav tm="100000">
                                          <p:val>
                                            <p:strVal val="1+ppt_h/2"/>
                                          </p:val>
                                        </p:tav>
                                      </p:tavLst>
                                    </p:anim>
                                    <p:set>
                                      <p:cBhvr>
                                        <p:cTn id="264" dur="1" fill="hold">
                                          <p:stCondLst>
                                            <p:cond delay="499"/>
                                          </p:stCondLst>
                                        </p:cTn>
                                        <p:tgtEl>
                                          <p:spTgt spid="44"/>
                                        </p:tgtEl>
                                        <p:attrNameLst>
                                          <p:attrName>style.visibility</p:attrName>
                                        </p:attrNameLst>
                                      </p:cBhvr>
                                      <p:to>
                                        <p:strVal val="hidden"/>
                                      </p:to>
                                    </p:set>
                                  </p:childTnLst>
                                </p:cTn>
                              </p:par>
                              <p:par>
                                <p:cTn id="265" presetID="2" presetClass="exit" presetSubtype="4" fill="hold" nodeType="withEffect">
                                  <p:stCondLst>
                                    <p:cond delay="0"/>
                                  </p:stCondLst>
                                  <p:childTnLst>
                                    <p:anim calcmode="lin" valueType="num">
                                      <p:cBhvr additive="base">
                                        <p:cTn id="266" dur="500"/>
                                        <p:tgtEl>
                                          <p:spTgt spid="58"/>
                                        </p:tgtEl>
                                        <p:attrNameLst>
                                          <p:attrName>ppt_x</p:attrName>
                                        </p:attrNameLst>
                                      </p:cBhvr>
                                      <p:tavLst>
                                        <p:tav tm="0">
                                          <p:val>
                                            <p:strVal val="ppt_x"/>
                                          </p:val>
                                        </p:tav>
                                        <p:tav tm="100000">
                                          <p:val>
                                            <p:strVal val="ppt_x"/>
                                          </p:val>
                                        </p:tav>
                                      </p:tavLst>
                                    </p:anim>
                                    <p:anim calcmode="lin" valueType="num">
                                      <p:cBhvr additive="base">
                                        <p:cTn id="267" dur="500"/>
                                        <p:tgtEl>
                                          <p:spTgt spid="58"/>
                                        </p:tgtEl>
                                        <p:attrNameLst>
                                          <p:attrName>ppt_y</p:attrName>
                                        </p:attrNameLst>
                                      </p:cBhvr>
                                      <p:tavLst>
                                        <p:tav tm="0">
                                          <p:val>
                                            <p:strVal val="ppt_y"/>
                                          </p:val>
                                        </p:tav>
                                        <p:tav tm="100000">
                                          <p:val>
                                            <p:strVal val="1+ppt_h/2"/>
                                          </p:val>
                                        </p:tav>
                                      </p:tavLst>
                                    </p:anim>
                                    <p:set>
                                      <p:cBhvr>
                                        <p:cTn id="268" dur="1" fill="hold">
                                          <p:stCondLst>
                                            <p:cond delay="499"/>
                                          </p:stCondLst>
                                        </p:cTn>
                                        <p:tgtEl>
                                          <p:spTgt spid="58"/>
                                        </p:tgtEl>
                                        <p:attrNameLst>
                                          <p:attrName>style.visibility</p:attrName>
                                        </p:attrNameLst>
                                      </p:cBhvr>
                                      <p:to>
                                        <p:strVal val="hidden"/>
                                      </p:to>
                                    </p:set>
                                  </p:childTnLst>
                                </p:cTn>
                              </p:par>
                            </p:childTnLst>
                          </p:cTn>
                        </p:par>
                        <p:par>
                          <p:cTn id="269" fill="hold">
                            <p:stCondLst>
                              <p:cond delay="74100"/>
                            </p:stCondLst>
                            <p:childTnLst>
                              <p:par>
                                <p:cTn id="270" presetID="16" presetClass="emph" presetSubtype="0" fill="hold" grpId="2" nodeType="afterEffect">
                                  <p:stCondLst>
                                    <p:cond delay="0"/>
                                  </p:stCondLst>
                                  <p:iterate type="lt">
                                    <p:tmPct val="4000"/>
                                  </p:iterate>
                                  <p:childTnLst>
                                    <p:set>
                                      <p:cBhvr override="childStyle">
                                        <p:cTn id="271" dur="500" fill="hold"/>
                                        <p:tgtEl>
                                          <p:spTgt spid="33"/>
                                        </p:tgtEl>
                                        <p:attrNameLst>
                                          <p:attrName>style.color</p:attrName>
                                        </p:attrNameLst>
                                      </p:cBhvr>
                                      <p:to>
                                        <p:clrVal>
                                          <a:srgbClr val="C00000"/>
                                        </p:clrVal>
                                      </p:to>
                                    </p:set>
                                    <p:set>
                                      <p:cBhvr>
                                        <p:cTn id="272" dur="500" fill="hold"/>
                                        <p:tgtEl>
                                          <p:spTgt spid="33"/>
                                        </p:tgtEl>
                                        <p:attrNameLst>
                                          <p:attrName>fillcolor</p:attrName>
                                        </p:attrNameLst>
                                      </p:cBhvr>
                                      <p:to>
                                        <p:clrVal>
                                          <a:srgbClr val="C00000"/>
                                        </p:clrVal>
                                      </p:to>
                                    </p:set>
                                    <p:set>
                                      <p:cBhvr>
                                        <p:cTn id="273" dur="500" fill="hold"/>
                                        <p:tgtEl>
                                          <p:spTgt spid="33"/>
                                        </p:tgtEl>
                                        <p:attrNameLst>
                                          <p:attrName>fill.type</p:attrName>
                                        </p:attrNameLst>
                                      </p:cBhvr>
                                      <p:to>
                                        <p:strVal val="solid"/>
                                      </p:to>
                                    </p:set>
                                  </p:childTnLst>
                                </p:cTn>
                              </p:par>
                            </p:childTnLst>
                          </p:cTn>
                        </p:par>
                      </p:childTnLst>
                    </p:cTn>
                  </p:par>
                </p:childTnLst>
              </p:cTn>
              <p:nextCondLst>
                <p:cond evt="onClick" delay="0">
                  <p:tgtEl>
                    <p:spTgt spid="33"/>
                  </p:tgtEl>
                </p:cond>
              </p:nextCondLst>
            </p:seq>
            <p:seq concurrent="1" nextAc="seek">
              <p:cTn id="274" restart="whenNotActive" fill="hold" evtFilter="cancelBubble" nodeType="interactiveSeq">
                <p:stCondLst>
                  <p:cond evt="onClick" delay="0">
                    <p:tgtEl>
                      <p:spTgt spid="8"/>
                    </p:tgtEl>
                  </p:cond>
                </p:stCondLst>
                <p:endSync evt="end" delay="0">
                  <p:rtn val="all"/>
                </p:endSync>
                <p:childTnLst>
                  <p:par>
                    <p:cTn id="275" fill="hold">
                      <p:stCondLst>
                        <p:cond delay="0"/>
                      </p:stCondLst>
                      <p:childTnLst>
                        <p:par>
                          <p:cTn id="276" fill="hold">
                            <p:stCondLst>
                              <p:cond delay="0"/>
                            </p:stCondLst>
                            <p:childTnLst>
                              <p:par>
                                <p:cTn id="277" presetID="1" presetClass="entr" presetSubtype="0" fill="hold" grpId="1" nodeType="withEffect">
                                  <p:stCondLst>
                                    <p:cond delay="0"/>
                                  </p:stCondLst>
                                  <p:childTnLst>
                                    <p:set>
                                      <p:cBhvr>
                                        <p:cTn id="278" dur="1" fill="hold">
                                          <p:stCondLst>
                                            <p:cond delay="0"/>
                                          </p:stCondLst>
                                        </p:cTn>
                                        <p:tgtEl>
                                          <p:spTgt spid="35"/>
                                        </p:tgtEl>
                                        <p:attrNameLst>
                                          <p:attrName>style.visibility</p:attrName>
                                        </p:attrNameLst>
                                      </p:cBhvr>
                                      <p:to>
                                        <p:strVal val="visible"/>
                                      </p:to>
                                    </p:set>
                                  </p:childTnLst>
                                </p:cTn>
                              </p:par>
                              <p:par>
                                <p:cTn id="279" presetID="1" presetClass="entr" presetSubtype="0" fill="hold" grpId="1" nodeType="withEffect">
                                  <p:stCondLst>
                                    <p:cond delay="0"/>
                                  </p:stCondLst>
                                  <p:childTnLst>
                                    <p:set>
                                      <p:cBhvr>
                                        <p:cTn id="280" dur="1" fill="hold">
                                          <p:stCondLst>
                                            <p:cond delay="0"/>
                                          </p:stCondLst>
                                        </p:cTn>
                                        <p:tgtEl>
                                          <p:spTgt spid="37"/>
                                        </p:tgtEl>
                                        <p:attrNameLst>
                                          <p:attrName>style.visibility</p:attrName>
                                        </p:attrNameLst>
                                      </p:cBhvr>
                                      <p:to>
                                        <p:strVal val="visible"/>
                                      </p:to>
                                    </p:set>
                                  </p:childTnLst>
                                </p:cTn>
                              </p:par>
                              <p:par>
                                <p:cTn id="281" presetID="1" presetClass="entr" presetSubtype="0" fill="hold" grpId="1" nodeType="withEffect">
                                  <p:stCondLst>
                                    <p:cond delay="0"/>
                                  </p:stCondLst>
                                  <p:childTnLst>
                                    <p:set>
                                      <p:cBhvr>
                                        <p:cTn id="282" dur="1" fill="hold">
                                          <p:stCondLst>
                                            <p:cond delay="0"/>
                                          </p:stCondLst>
                                        </p:cTn>
                                        <p:tgtEl>
                                          <p:spTgt spid="38"/>
                                        </p:tgtEl>
                                        <p:attrNameLst>
                                          <p:attrName>style.visibility</p:attrName>
                                        </p:attrNameLst>
                                      </p:cBhvr>
                                      <p:to>
                                        <p:strVal val="visible"/>
                                      </p:to>
                                    </p:set>
                                  </p:childTnLst>
                                </p:cTn>
                              </p:par>
                              <p:par>
                                <p:cTn id="283" presetID="1" presetClass="entr" presetSubtype="0" fill="hold" grpId="1" nodeType="withEffect">
                                  <p:stCondLst>
                                    <p:cond delay="0"/>
                                  </p:stCondLst>
                                  <p:childTnLst>
                                    <p:set>
                                      <p:cBhvr>
                                        <p:cTn id="284" dur="1" fill="hold">
                                          <p:stCondLst>
                                            <p:cond delay="0"/>
                                          </p:stCondLst>
                                        </p:cTn>
                                        <p:tgtEl>
                                          <p:spTgt spid="39"/>
                                        </p:tgtEl>
                                        <p:attrNameLst>
                                          <p:attrName>style.visibility</p:attrName>
                                        </p:attrNameLst>
                                      </p:cBhvr>
                                      <p:to>
                                        <p:strVal val="visible"/>
                                      </p:to>
                                    </p:set>
                                  </p:childTnLst>
                                </p:cTn>
                              </p:par>
                              <p:par>
                                <p:cTn id="285" presetID="1" presetClass="entr" presetSubtype="0" fill="hold" grpId="1" nodeType="withEffect">
                                  <p:stCondLst>
                                    <p:cond delay="0"/>
                                  </p:stCondLst>
                                  <p:childTnLst>
                                    <p:set>
                                      <p:cBhvr>
                                        <p:cTn id="286" dur="1" fill="hold">
                                          <p:stCondLst>
                                            <p:cond delay="0"/>
                                          </p:stCondLst>
                                        </p:cTn>
                                        <p:tgtEl>
                                          <p:spTgt spid="40"/>
                                        </p:tgtEl>
                                        <p:attrNameLst>
                                          <p:attrName>style.visibility</p:attrName>
                                        </p:attrNameLst>
                                      </p:cBhvr>
                                      <p:to>
                                        <p:strVal val="visible"/>
                                      </p:to>
                                    </p:set>
                                  </p:childTnLst>
                                </p:cTn>
                              </p:par>
                              <p:par>
                                <p:cTn id="287" presetID="1" presetClass="entr" presetSubtype="0" fill="hold" grpId="1" nodeType="withEffect">
                                  <p:stCondLst>
                                    <p:cond delay="0"/>
                                  </p:stCondLst>
                                  <p:childTnLst>
                                    <p:set>
                                      <p:cBhvr>
                                        <p:cTn id="288" dur="1" fill="hold">
                                          <p:stCondLst>
                                            <p:cond delay="0"/>
                                          </p:stCondLst>
                                        </p:cTn>
                                        <p:tgtEl>
                                          <p:spTgt spid="41"/>
                                        </p:tgtEl>
                                        <p:attrNameLst>
                                          <p:attrName>style.visibility</p:attrName>
                                        </p:attrNameLst>
                                      </p:cBhvr>
                                      <p:to>
                                        <p:strVal val="visible"/>
                                      </p:to>
                                    </p:set>
                                  </p:childTnLst>
                                </p:cTn>
                              </p:par>
                              <p:par>
                                <p:cTn id="289" presetID="1" presetClass="entr" presetSubtype="0" fill="hold" grpId="1" nodeType="withEffect">
                                  <p:stCondLst>
                                    <p:cond delay="0"/>
                                  </p:stCondLst>
                                  <p:childTnLst>
                                    <p:set>
                                      <p:cBhvr>
                                        <p:cTn id="290" dur="1" fill="hold">
                                          <p:stCondLst>
                                            <p:cond delay="0"/>
                                          </p:stCondLst>
                                        </p:cTn>
                                        <p:tgtEl>
                                          <p:spTgt spid="43"/>
                                        </p:tgtEl>
                                        <p:attrNameLst>
                                          <p:attrName>style.visibility</p:attrName>
                                        </p:attrNameLst>
                                      </p:cBhvr>
                                      <p:to>
                                        <p:strVal val="visible"/>
                                      </p:to>
                                    </p:set>
                                  </p:childTnLst>
                                </p:cTn>
                              </p:par>
                              <p:par>
                                <p:cTn id="291" presetID="1" presetClass="entr" presetSubtype="0" fill="hold" grpId="1" nodeType="withEffect">
                                  <p:stCondLst>
                                    <p:cond delay="0"/>
                                  </p:stCondLst>
                                  <p:childTnLst>
                                    <p:set>
                                      <p:cBhvr>
                                        <p:cTn id="292" dur="1" fill="hold">
                                          <p:stCondLst>
                                            <p:cond delay="0"/>
                                          </p:stCondLst>
                                        </p:cTn>
                                        <p:tgtEl>
                                          <p:spTgt spid="42"/>
                                        </p:tgtEl>
                                        <p:attrNameLst>
                                          <p:attrName>style.visibility</p:attrName>
                                        </p:attrNameLst>
                                      </p:cBhvr>
                                      <p:to>
                                        <p:strVal val="visible"/>
                                      </p:to>
                                    </p:set>
                                  </p:childTnLst>
                                </p:cTn>
                              </p:par>
                              <p:par>
                                <p:cTn id="293" presetID="1" presetClass="entr" presetSubtype="0" fill="hold" grpId="1" nodeType="withEffect">
                                  <p:stCondLst>
                                    <p:cond delay="0"/>
                                  </p:stCondLst>
                                  <p:childTnLst>
                                    <p:set>
                                      <p:cBhvr>
                                        <p:cTn id="294" dur="1" fill="hold">
                                          <p:stCondLst>
                                            <p:cond delay="0"/>
                                          </p:stCondLst>
                                        </p:cTn>
                                        <p:tgtEl>
                                          <p:spTgt spid="44"/>
                                        </p:tgtEl>
                                        <p:attrNameLst>
                                          <p:attrName>style.visibility</p:attrName>
                                        </p:attrNameLst>
                                      </p:cBhvr>
                                      <p:to>
                                        <p:strVal val="visible"/>
                                      </p:to>
                                    </p:set>
                                  </p:childTnLst>
                                </p:cTn>
                              </p:par>
                              <p:par>
                                <p:cTn id="295" presetID="1" presetClass="emph" presetSubtype="2" fill="hold" nodeType="withEffect">
                                  <p:stCondLst>
                                    <p:cond delay="0"/>
                                  </p:stCondLst>
                                  <p:childTnLst>
                                    <p:animClr clrSpc="rgb" dir="cw">
                                      <p:cBhvr>
                                        <p:cTn id="296" dur="1000" fill="hold"/>
                                        <p:tgtEl>
                                          <p:spTgt spid="8"/>
                                        </p:tgtEl>
                                        <p:attrNameLst>
                                          <p:attrName>fillcolor</p:attrName>
                                        </p:attrNameLst>
                                      </p:cBhvr>
                                      <p:to>
                                        <a:srgbClr val="4E67C8"/>
                                      </p:to>
                                    </p:animClr>
                                    <p:set>
                                      <p:cBhvr>
                                        <p:cTn id="297" dur="1000" fill="hold"/>
                                        <p:tgtEl>
                                          <p:spTgt spid="8"/>
                                        </p:tgtEl>
                                        <p:attrNameLst>
                                          <p:attrName>fill.type</p:attrName>
                                        </p:attrNameLst>
                                      </p:cBhvr>
                                      <p:to>
                                        <p:strVal val="solid"/>
                                      </p:to>
                                    </p:set>
                                    <p:set>
                                      <p:cBhvr>
                                        <p:cTn id="298" dur="1000" fill="hold"/>
                                        <p:tgtEl>
                                          <p:spTgt spid="8"/>
                                        </p:tgtEl>
                                        <p:attrNameLst>
                                          <p:attrName>fill.on</p:attrName>
                                        </p:attrNameLst>
                                      </p:cBhvr>
                                      <p:to>
                                        <p:strVal val="true"/>
                                      </p:to>
                                    </p:set>
                                  </p:childTnLst>
                                </p:cTn>
                              </p:par>
                              <p:par>
                                <p:cTn id="299" presetID="1" presetClass="emph" presetSubtype="2" fill="hold" nodeType="withEffect">
                                  <p:stCondLst>
                                    <p:cond delay="0"/>
                                  </p:stCondLst>
                                  <p:childTnLst>
                                    <p:animClr clrSpc="rgb" dir="cw">
                                      <p:cBhvr>
                                        <p:cTn id="300" dur="1000" fill="hold"/>
                                        <p:tgtEl>
                                          <p:spTgt spid="48"/>
                                        </p:tgtEl>
                                        <p:attrNameLst>
                                          <p:attrName>fillcolor</p:attrName>
                                        </p:attrNameLst>
                                      </p:cBhvr>
                                      <p:to>
                                        <a:srgbClr val="B4DCFA"/>
                                      </p:to>
                                    </p:animClr>
                                    <p:set>
                                      <p:cBhvr>
                                        <p:cTn id="301" dur="1000" fill="hold"/>
                                        <p:tgtEl>
                                          <p:spTgt spid="48"/>
                                        </p:tgtEl>
                                        <p:attrNameLst>
                                          <p:attrName>fill.type</p:attrName>
                                        </p:attrNameLst>
                                      </p:cBhvr>
                                      <p:to>
                                        <p:strVal val="solid"/>
                                      </p:to>
                                    </p:set>
                                    <p:set>
                                      <p:cBhvr>
                                        <p:cTn id="302" dur="1000" fill="hold"/>
                                        <p:tgtEl>
                                          <p:spTgt spid="48"/>
                                        </p:tgtEl>
                                        <p:attrNameLst>
                                          <p:attrName>fill.on</p:attrName>
                                        </p:attrNameLst>
                                      </p:cBhvr>
                                      <p:to>
                                        <p:strVal val="true"/>
                                      </p:to>
                                    </p:set>
                                  </p:childTnLst>
                                </p:cTn>
                              </p:par>
                            </p:childTnLst>
                          </p:cTn>
                        </p:par>
                        <p:par>
                          <p:cTn id="303" fill="hold">
                            <p:stCondLst>
                              <p:cond delay="1000"/>
                            </p:stCondLst>
                            <p:childTnLst>
                              <p:par>
                                <p:cTn id="304" presetID="9" presetClass="entr" presetSubtype="0" fill="hold" grpId="8" nodeType="afterEffect">
                                  <p:stCondLst>
                                    <p:cond delay="0"/>
                                  </p:stCondLst>
                                  <p:childTnLst>
                                    <p:set>
                                      <p:cBhvr>
                                        <p:cTn id="305" dur="1" fill="hold">
                                          <p:stCondLst>
                                            <p:cond delay="0"/>
                                          </p:stCondLst>
                                        </p:cTn>
                                        <p:tgtEl>
                                          <p:spTgt spid="16"/>
                                        </p:tgtEl>
                                        <p:attrNameLst>
                                          <p:attrName>style.visibility</p:attrName>
                                        </p:attrNameLst>
                                      </p:cBhvr>
                                      <p:to>
                                        <p:strVal val="visible"/>
                                      </p:to>
                                    </p:set>
                                    <p:animEffect transition="in" filter="dissolve">
                                      <p:cBhvr>
                                        <p:cTn id="306" dur="1000"/>
                                        <p:tgtEl>
                                          <p:spTgt spid="16"/>
                                        </p:tgtEl>
                                      </p:cBhvr>
                                    </p:animEffect>
                                  </p:childTnLst>
                                </p:cTn>
                              </p:par>
                            </p:childTnLst>
                          </p:cTn>
                        </p:par>
                      </p:childTnLst>
                    </p:cTn>
                  </p:par>
                </p:childTnLst>
              </p:cTn>
              <p:nextCondLst>
                <p:cond evt="onClick" delay="0">
                  <p:tgtEl>
                    <p:spTgt spid="8"/>
                  </p:tgtEl>
                </p:cond>
              </p:nextCondLst>
            </p:seq>
            <p:seq concurrent="1" nextAc="seek">
              <p:cTn id="307" restart="whenNotActive" fill="hold" evtFilter="cancelBubble" nodeType="interactiveSeq">
                <p:stCondLst>
                  <p:cond evt="onClick" delay="0">
                    <p:tgtEl>
                      <p:spTgt spid="47"/>
                    </p:tgtEl>
                  </p:cond>
                </p:stCondLst>
                <p:endSync evt="end" delay="0">
                  <p:rtn val="all"/>
                </p:endSync>
                <p:childTnLst>
                  <p:par>
                    <p:cTn id="308" fill="hold">
                      <p:stCondLst>
                        <p:cond delay="0"/>
                      </p:stCondLst>
                      <p:childTnLst>
                        <p:par>
                          <p:cTn id="309" fill="hold">
                            <p:stCondLst>
                              <p:cond delay="0"/>
                            </p:stCondLst>
                            <p:childTnLst>
                              <p:par>
                                <p:cTn id="310" presetID="1" presetClass="entr" presetSubtype="0" fill="hold" grpId="2" nodeType="withEffect">
                                  <p:stCondLst>
                                    <p:cond delay="0"/>
                                  </p:stCondLst>
                                  <p:childTnLst>
                                    <p:set>
                                      <p:cBhvr>
                                        <p:cTn id="311" dur="1" fill="hold">
                                          <p:stCondLst>
                                            <p:cond delay="0"/>
                                          </p:stCondLst>
                                        </p:cTn>
                                        <p:tgtEl>
                                          <p:spTgt spid="45"/>
                                        </p:tgtEl>
                                        <p:attrNameLst>
                                          <p:attrName>style.visibility</p:attrName>
                                        </p:attrNameLst>
                                      </p:cBhvr>
                                      <p:to>
                                        <p:strVal val="visible"/>
                                      </p:to>
                                    </p:set>
                                  </p:childTnLst>
                                </p:cTn>
                              </p:par>
                              <p:par>
                                <p:cTn id="312" presetID="1" presetClass="entr" presetSubtype="0" fill="hold" grpId="2" nodeType="withEffect">
                                  <p:stCondLst>
                                    <p:cond delay="0"/>
                                  </p:stCondLst>
                                  <p:childTnLst>
                                    <p:set>
                                      <p:cBhvr>
                                        <p:cTn id="313" dur="1" fill="hold">
                                          <p:stCondLst>
                                            <p:cond delay="0"/>
                                          </p:stCondLst>
                                        </p:cTn>
                                        <p:tgtEl>
                                          <p:spTgt spid="50"/>
                                        </p:tgtEl>
                                        <p:attrNameLst>
                                          <p:attrName>style.visibility</p:attrName>
                                        </p:attrNameLst>
                                      </p:cBhvr>
                                      <p:to>
                                        <p:strVal val="visible"/>
                                      </p:to>
                                    </p:set>
                                  </p:childTnLst>
                                </p:cTn>
                              </p:par>
                              <p:par>
                                <p:cTn id="314" presetID="1" presetClass="entr" presetSubtype="0" fill="hold" grpId="2" nodeType="withEffect">
                                  <p:stCondLst>
                                    <p:cond delay="0"/>
                                  </p:stCondLst>
                                  <p:childTnLst>
                                    <p:set>
                                      <p:cBhvr>
                                        <p:cTn id="315" dur="1" fill="hold">
                                          <p:stCondLst>
                                            <p:cond delay="0"/>
                                          </p:stCondLst>
                                        </p:cTn>
                                        <p:tgtEl>
                                          <p:spTgt spid="51"/>
                                        </p:tgtEl>
                                        <p:attrNameLst>
                                          <p:attrName>style.visibility</p:attrName>
                                        </p:attrNameLst>
                                      </p:cBhvr>
                                      <p:to>
                                        <p:strVal val="visible"/>
                                      </p:to>
                                    </p:set>
                                  </p:childTnLst>
                                </p:cTn>
                              </p:par>
                              <p:par>
                                <p:cTn id="316" presetID="1" presetClass="entr" presetSubtype="0" fill="hold" grpId="2" nodeType="withEffect">
                                  <p:stCondLst>
                                    <p:cond delay="0"/>
                                  </p:stCondLst>
                                  <p:childTnLst>
                                    <p:set>
                                      <p:cBhvr>
                                        <p:cTn id="317" dur="1" fill="hold">
                                          <p:stCondLst>
                                            <p:cond delay="0"/>
                                          </p:stCondLst>
                                        </p:cTn>
                                        <p:tgtEl>
                                          <p:spTgt spid="52"/>
                                        </p:tgtEl>
                                        <p:attrNameLst>
                                          <p:attrName>style.visibility</p:attrName>
                                        </p:attrNameLst>
                                      </p:cBhvr>
                                      <p:to>
                                        <p:strVal val="visible"/>
                                      </p:to>
                                    </p:set>
                                  </p:childTnLst>
                                </p:cTn>
                              </p:par>
                              <p:par>
                                <p:cTn id="318" presetID="1" presetClass="entr" presetSubtype="0" fill="hold" grpId="2" nodeType="withEffect">
                                  <p:stCondLst>
                                    <p:cond delay="0"/>
                                  </p:stCondLst>
                                  <p:childTnLst>
                                    <p:set>
                                      <p:cBhvr>
                                        <p:cTn id="319" dur="1" fill="hold">
                                          <p:stCondLst>
                                            <p:cond delay="0"/>
                                          </p:stCondLst>
                                        </p:cTn>
                                        <p:tgtEl>
                                          <p:spTgt spid="53"/>
                                        </p:tgtEl>
                                        <p:attrNameLst>
                                          <p:attrName>style.visibility</p:attrName>
                                        </p:attrNameLst>
                                      </p:cBhvr>
                                      <p:to>
                                        <p:strVal val="visible"/>
                                      </p:to>
                                    </p:set>
                                  </p:childTnLst>
                                </p:cTn>
                              </p:par>
                              <p:par>
                                <p:cTn id="320" presetID="1" presetClass="entr" presetSubtype="0" fill="hold" grpId="2" nodeType="withEffect">
                                  <p:stCondLst>
                                    <p:cond delay="0"/>
                                  </p:stCondLst>
                                  <p:childTnLst>
                                    <p:set>
                                      <p:cBhvr>
                                        <p:cTn id="321" dur="1" fill="hold">
                                          <p:stCondLst>
                                            <p:cond delay="0"/>
                                          </p:stCondLst>
                                        </p:cTn>
                                        <p:tgtEl>
                                          <p:spTgt spid="54"/>
                                        </p:tgtEl>
                                        <p:attrNameLst>
                                          <p:attrName>style.visibility</p:attrName>
                                        </p:attrNameLst>
                                      </p:cBhvr>
                                      <p:to>
                                        <p:strVal val="visible"/>
                                      </p:to>
                                    </p:set>
                                  </p:childTnLst>
                                </p:cTn>
                              </p:par>
                              <p:par>
                                <p:cTn id="322" presetID="1" presetClass="entr" presetSubtype="0" fill="hold" grpId="2" nodeType="withEffect">
                                  <p:stCondLst>
                                    <p:cond delay="0"/>
                                  </p:stCondLst>
                                  <p:childTnLst>
                                    <p:set>
                                      <p:cBhvr>
                                        <p:cTn id="323" dur="1" fill="hold">
                                          <p:stCondLst>
                                            <p:cond delay="0"/>
                                          </p:stCondLst>
                                        </p:cTn>
                                        <p:tgtEl>
                                          <p:spTgt spid="55"/>
                                        </p:tgtEl>
                                        <p:attrNameLst>
                                          <p:attrName>style.visibility</p:attrName>
                                        </p:attrNameLst>
                                      </p:cBhvr>
                                      <p:to>
                                        <p:strVal val="visible"/>
                                      </p:to>
                                    </p:set>
                                  </p:childTnLst>
                                </p:cTn>
                              </p:par>
                              <p:par>
                                <p:cTn id="324" presetID="1" presetClass="entr" presetSubtype="0" fill="hold" grpId="2" nodeType="withEffect">
                                  <p:stCondLst>
                                    <p:cond delay="0"/>
                                  </p:stCondLst>
                                  <p:childTnLst>
                                    <p:set>
                                      <p:cBhvr>
                                        <p:cTn id="325" dur="1" fill="hold">
                                          <p:stCondLst>
                                            <p:cond delay="0"/>
                                          </p:stCondLst>
                                        </p:cTn>
                                        <p:tgtEl>
                                          <p:spTgt spid="56"/>
                                        </p:tgtEl>
                                        <p:attrNameLst>
                                          <p:attrName>style.visibility</p:attrName>
                                        </p:attrNameLst>
                                      </p:cBhvr>
                                      <p:to>
                                        <p:strVal val="visible"/>
                                      </p:to>
                                    </p:set>
                                  </p:childTnLst>
                                </p:cTn>
                              </p:par>
                              <p:par>
                                <p:cTn id="326" presetID="1" presetClass="entr" presetSubtype="0" fill="hold" grpId="2" nodeType="withEffect">
                                  <p:stCondLst>
                                    <p:cond delay="0"/>
                                  </p:stCondLst>
                                  <p:childTnLst>
                                    <p:set>
                                      <p:cBhvr>
                                        <p:cTn id="327" dur="1" fill="hold">
                                          <p:stCondLst>
                                            <p:cond delay="0"/>
                                          </p:stCondLst>
                                        </p:cTn>
                                        <p:tgtEl>
                                          <p:spTgt spid="58"/>
                                        </p:tgtEl>
                                        <p:attrNameLst>
                                          <p:attrName>style.visibility</p:attrName>
                                        </p:attrNameLst>
                                      </p:cBhvr>
                                      <p:to>
                                        <p:strVal val="visible"/>
                                      </p:to>
                                    </p:set>
                                  </p:childTnLst>
                                </p:cTn>
                              </p:par>
                              <p:par>
                                <p:cTn id="328" presetID="1" presetClass="emph" presetSubtype="2" fill="hold" nodeType="withEffect">
                                  <p:stCondLst>
                                    <p:cond delay="0"/>
                                  </p:stCondLst>
                                  <p:childTnLst>
                                    <p:animClr clrSpc="rgb" dir="cw">
                                      <p:cBhvr>
                                        <p:cTn id="329" dur="1000" fill="hold"/>
                                        <p:tgtEl>
                                          <p:spTgt spid="47"/>
                                        </p:tgtEl>
                                        <p:attrNameLst>
                                          <p:attrName>fillcolor</p:attrName>
                                        </p:attrNameLst>
                                      </p:cBhvr>
                                      <p:to>
                                        <a:srgbClr val="4E67C8"/>
                                      </p:to>
                                    </p:animClr>
                                    <p:set>
                                      <p:cBhvr>
                                        <p:cTn id="330" dur="1000" fill="hold"/>
                                        <p:tgtEl>
                                          <p:spTgt spid="47"/>
                                        </p:tgtEl>
                                        <p:attrNameLst>
                                          <p:attrName>fill.type</p:attrName>
                                        </p:attrNameLst>
                                      </p:cBhvr>
                                      <p:to>
                                        <p:strVal val="solid"/>
                                      </p:to>
                                    </p:set>
                                    <p:set>
                                      <p:cBhvr>
                                        <p:cTn id="331" dur="1000" fill="hold"/>
                                        <p:tgtEl>
                                          <p:spTgt spid="47"/>
                                        </p:tgtEl>
                                        <p:attrNameLst>
                                          <p:attrName>fill.on</p:attrName>
                                        </p:attrNameLst>
                                      </p:cBhvr>
                                      <p:to>
                                        <p:strVal val="true"/>
                                      </p:to>
                                    </p:set>
                                  </p:childTnLst>
                                </p:cTn>
                              </p:par>
                              <p:par>
                                <p:cTn id="332" presetID="1" presetClass="emph" presetSubtype="2" fill="hold" nodeType="withEffect">
                                  <p:stCondLst>
                                    <p:cond delay="0"/>
                                  </p:stCondLst>
                                  <p:childTnLst>
                                    <p:animClr clrSpc="rgb" dir="cw">
                                      <p:cBhvr>
                                        <p:cTn id="333" dur="1000" fill="hold"/>
                                        <p:tgtEl>
                                          <p:spTgt spid="48"/>
                                        </p:tgtEl>
                                        <p:attrNameLst>
                                          <p:attrName>fillcolor</p:attrName>
                                        </p:attrNameLst>
                                      </p:cBhvr>
                                      <p:to>
                                        <a:srgbClr val="B4DCFA"/>
                                      </p:to>
                                    </p:animClr>
                                    <p:set>
                                      <p:cBhvr>
                                        <p:cTn id="334" dur="1000" fill="hold"/>
                                        <p:tgtEl>
                                          <p:spTgt spid="48"/>
                                        </p:tgtEl>
                                        <p:attrNameLst>
                                          <p:attrName>fill.type</p:attrName>
                                        </p:attrNameLst>
                                      </p:cBhvr>
                                      <p:to>
                                        <p:strVal val="solid"/>
                                      </p:to>
                                    </p:set>
                                    <p:set>
                                      <p:cBhvr>
                                        <p:cTn id="335" dur="1000" fill="hold"/>
                                        <p:tgtEl>
                                          <p:spTgt spid="48"/>
                                        </p:tgtEl>
                                        <p:attrNameLst>
                                          <p:attrName>fill.on</p:attrName>
                                        </p:attrNameLst>
                                      </p:cBhvr>
                                      <p:to>
                                        <p:strVal val="true"/>
                                      </p:to>
                                    </p:set>
                                  </p:childTnLst>
                                </p:cTn>
                              </p:par>
                            </p:childTnLst>
                          </p:cTn>
                        </p:par>
                        <p:par>
                          <p:cTn id="336" fill="hold">
                            <p:stCondLst>
                              <p:cond delay="1000"/>
                            </p:stCondLst>
                            <p:childTnLst>
                              <p:par>
                                <p:cTn id="337" presetID="9" presetClass="entr" presetSubtype="0" fill="hold" grpId="9" nodeType="afterEffect">
                                  <p:stCondLst>
                                    <p:cond delay="0"/>
                                  </p:stCondLst>
                                  <p:childTnLst>
                                    <p:set>
                                      <p:cBhvr>
                                        <p:cTn id="338" dur="1" fill="hold">
                                          <p:stCondLst>
                                            <p:cond delay="0"/>
                                          </p:stCondLst>
                                        </p:cTn>
                                        <p:tgtEl>
                                          <p:spTgt spid="16"/>
                                        </p:tgtEl>
                                        <p:attrNameLst>
                                          <p:attrName>style.visibility</p:attrName>
                                        </p:attrNameLst>
                                      </p:cBhvr>
                                      <p:to>
                                        <p:strVal val="visible"/>
                                      </p:to>
                                    </p:set>
                                    <p:animEffect transition="in" filter="dissolve">
                                      <p:cBhvr>
                                        <p:cTn id="339" dur="1000"/>
                                        <p:tgtEl>
                                          <p:spTgt spid="16"/>
                                        </p:tgtEl>
                                      </p:cBhvr>
                                    </p:animEffect>
                                  </p:childTnLst>
                                </p:cTn>
                              </p:par>
                            </p:childTnLst>
                          </p:cTn>
                        </p:par>
                      </p:childTnLst>
                    </p:cTn>
                  </p:par>
                </p:childTnLst>
              </p:cTn>
              <p:nextCondLst>
                <p:cond evt="onClick" delay="0">
                  <p:tgtEl>
                    <p:spTgt spid="47"/>
                  </p:tgtEl>
                </p:cond>
              </p:nextCondLst>
            </p:seq>
          </p:childTnLst>
        </p:cTn>
      </p:par>
    </p:tnLst>
    <p:bldLst>
      <p:bldP spid="4" grpId="2"/>
      <p:bldP spid="4" grpId="3"/>
      <p:bldP spid="5" grpId="0" animBg="1"/>
      <p:bldP spid="5" grpId="1" animBg="1"/>
      <p:bldP spid="5" grpId="2" animBg="1"/>
      <p:bldP spid="29" grpId="0"/>
      <p:bldP spid="29" grpId="1"/>
      <p:bldP spid="31" grpId="0"/>
      <p:bldP spid="31" grpId="1"/>
      <p:bldP spid="32" grpId="0"/>
      <p:bldP spid="32" grpId="1"/>
      <p:bldP spid="33" grpId="0" animBg="1"/>
      <p:bldP spid="33" grpId="1" animBg="1"/>
      <p:bldP spid="33" grpId="2" animBg="1"/>
      <p:bldP spid="30" grpId="0"/>
      <p:bldP spid="30" grpId="1"/>
      <p:bldP spid="35" grpId="0" animBg="1"/>
      <p:bldP spid="35" grpId="1" animBg="1"/>
      <p:bldP spid="37" grpId="0" animBg="1"/>
      <p:bldP spid="37" grpId="1" animBg="1"/>
      <p:bldP spid="38" grpId="0" animBg="1"/>
      <p:bldP spid="38" grpId="1" animBg="1"/>
      <p:bldP spid="39" grpId="0" animBg="1"/>
      <p:bldP spid="39" grpId="1" animBg="1"/>
      <p:bldP spid="40" grpId="0" animBg="1"/>
      <p:bldP spid="40" grpId="1" animBg="1"/>
      <p:bldP spid="41" grpId="0" animBg="1"/>
      <p:bldP spid="41" grpId="1" animBg="1"/>
      <p:bldP spid="43" grpId="0" animBg="1"/>
      <p:bldP spid="43" grpId="1" animBg="1"/>
      <p:bldP spid="42" grpId="0" animBg="1"/>
      <p:bldP spid="42" grpId="1" animBg="1"/>
      <p:bldP spid="44" grpId="0" animBg="1"/>
      <p:bldP spid="44" grpId="1" animBg="1"/>
      <p:bldP spid="45" grpId="1" animBg="1"/>
      <p:bldP spid="45" grpId="2" animBg="1"/>
      <p:bldP spid="50" grpId="1" animBg="1"/>
      <p:bldP spid="50" grpId="2" animBg="1"/>
      <p:bldP spid="51" grpId="1" animBg="1"/>
      <p:bldP spid="51" grpId="2" animBg="1"/>
      <p:bldP spid="52" grpId="1" animBg="1"/>
      <p:bldP spid="52" grpId="2" animBg="1"/>
      <p:bldP spid="53" grpId="1" animBg="1"/>
      <p:bldP spid="53" grpId="2" animBg="1"/>
      <p:bldP spid="54" grpId="1" animBg="1"/>
      <p:bldP spid="54" grpId="2" animBg="1"/>
      <p:bldP spid="55" grpId="1" animBg="1"/>
      <p:bldP spid="55" grpId="2" animBg="1"/>
      <p:bldP spid="56" grpId="1" animBg="1"/>
      <p:bldP spid="56" grpId="2" animBg="1"/>
      <p:bldP spid="58" grpId="1" animBg="1"/>
      <p:bldP spid="58" grpId="2" animBg="1"/>
      <p:bldP spid="16" grpId="6" animBg="1"/>
      <p:bldP spid="16" grpId="7" animBg="1"/>
      <p:bldP spid="16" grpId="8" animBg="1"/>
      <p:bldP spid="16" grpId="9" animBg="1"/>
      <p:bldP spid="81" grpId="0"/>
      <p:bldP spid="81" grpId="1"/>
      <p:bldP spid="82" grpId="0"/>
      <p:bldP spid="82" grpId="1"/>
      <p:bldP spid="71" grpId="0"/>
      <p:bldP spid="71" grpId="1"/>
      <p:bldP spid="57" grpId="0"/>
      <p:bldP spid="57" grpId="1"/>
      <p:bldP spid="59" grpId="0"/>
      <p:bldP spid="59" grpId="1"/>
      <p:bldP spid="73" grpId="0"/>
      <p:bldP spid="73" grpId="1"/>
      <p:bldP spid="74" grpId="0"/>
      <p:bldP spid="74" grpId="1"/>
      <p:bldP spid="75" grpId="0"/>
      <p:bldP spid="75" grpId="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a:xfrm>
            <a:off x="180000" y="6336000"/>
            <a:ext cx="3312000" cy="360000"/>
          </a:xfrm>
        </p:spPr>
        <p:txBody>
          <a:bodyPr/>
          <a:lstStyle/>
          <a:p>
            <a:r>
              <a:rPr lang="en-GB" dirty="0"/>
              <a:t>Examples of financial futures</a:t>
            </a:r>
          </a:p>
        </p:txBody>
      </p:sp>
      <p:sp>
        <p:nvSpPr>
          <p:cNvPr id="3" name="Zástupný symbol pro číslo snímku 2"/>
          <p:cNvSpPr>
            <a:spLocks noGrp="1"/>
          </p:cNvSpPr>
          <p:nvPr>
            <p:ph type="sldNum" sz="quarter" idx="12"/>
          </p:nvPr>
        </p:nvSpPr>
        <p:spPr>
          <a:xfrm>
            <a:off x="7164000" y="6336000"/>
            <a:ext cx="1800000" cy="360000"/>
          </a:xfrm>
        </p:spPr>
        <p:txBody>
          <a:bodyPr/>
          <a:lstStyle/>
          <a:p>
            <a:pPr algn="r"/>
            <a:r>
              <a:rPr lang="cs-CZ" dirty="0"/>
              <a:t>3</a:t>
            </a:r>
          </a:p>
        </p:txBody>
      </p:sp>
      <p:sp>
        <p:nvSpPr>
          <p:cNvPr id="4" name="Nadpis 3"/>
          <p:cNvSpPr>
            <a:spLocks noGrp="1"/>
          </p:cNvSpPr>
          <p:nvPr>
            <p:ph type="title"/>
          </p:nvPr>
        </p:nvSpPr>
        <p:spPr>
          <a:xfrm>
            <a:off x="144000" y="144000"/>
            <a:ext cx="4428000" cy="648072"/>
          </a:xfrm>
        </p:spPr>
        <p:txBody>
          <a:bodyPr/>
          <a:lstStyle/>
          <a:p>
            <a:r>
              <a:rPr lang="en-GB" dirty="0"/>
              <a:t>Stock index futures</a:t>
            </a:r>
            <a:r>
              <a:rPr lang="cs-CZ" dirty="0"/>
              <a:t> (1)</a:t>
            </a:r>
            <a:endParaRPr lang="en-GB" dirty="0"/>
          </a:p>
        </p:txBody>
      </p:sp>
      <p:sp>
        <p:nvSpPr>
          <p:cNvPr id="56" name="TextovéPole 55"/>
          <p:cNvSpPr txBox="1"/>
          <p:nvPr/>
        </p:nvSpPr>
        <p:spPr>
          <a:xfrm>
            <a:off x="864000" y="954000"/>
            <a:ext cx="3708000" cy="430887"/>
          </a:xfrm>
          <a:prstGeom prst="rect">
            <a:avLst/>
          </a:prstGeom>
          <a:noFill/>
          <a:ln>
            <a:noFill/>
          </a:ln>
        </p:spPr>
        <p:txBody>
          <a:bodyPr wrap="square" rtlCol="0">
            <a:spAutoFit/>
          </a:bodyPr>
          <a:lstStyle/>
          <a:p>
            <a:pPr marL="324000" indent="-324000">
              <a:buClr>
                <a:srgbClr val="7030A0"/>
              </a:buClr>
              <a:buFont typeface="Wingdings" panose="05000000000000000000" pitchFamily="2" charset="2"/>
              <a:buChar char="Ø"/>
            </a:pPr>
            <a:r>
              <a:rPr lang="en-GB" sz="2200" dirty="0">
                <a:latin typeface="Cambria Math" panose="02040503050406030204" pitchFamily="18" charset="0"/>
                <a:ea typeface="Cambria Math" panose="02040503050406030204" pitchFamily="18" charset="0"/>
              </a:rPr>
              <a:t>Specification</a:t>
            </a:r>
          </a:p>
        </p:txBody>
      </p:sp>
      <p:sp>
        <p:nvSpPr>
          <p:cNvPr id="14" name="TextovéPole 13"/>
          <p:cNvSpPr txBox="1"/>
          <p:nvPr/>
        </p:nvSpPr>
        <p:spPr>
          <a:xfrm>
            <a:off x="6444000" y="1332000"/>
            <a:ext cx="2377376" cy="830997"/>
          </a:xfrm>
          <a:prstGeom prst="rect">
            <a:avLst/>
          </a:prstGeom>
          <a:noFill/>
          <a:ln>
            <a:noFill/>
          </a:ln>
        </p:spPr>
        <p:txBody>
          <a:bodyPr wrap="square" rtlCol="0">
            <a:spAutoFit/>
          </a:bodyPr>
          <a:lstStyle/>
          <a:p>
            <a:pPr marL="180000" lvl="2" indent="-180000">
              <a:buClr>
                <a:srgbClr val="7030A0"/>
              </a:buClr>
              <a:buSzPct val="80000"/>
              <a:buFont typeface="+mj-lt"/>
              <a:buAutoNum type="arabicParenR"/>
            </a:pPr>
            <a:r>
              <a:rPr lang="en-GB" sz="1200" dirty="0">
                <a:latin typeface="Cambria Math" panose="02040503050406030204" pitchFamily="18" charset="0"/>
                <a:ea typeface="Cambria Math" panose="02040503050406030204" pitchFamily="18" charset="0"/>
              </a:rPr>
              <a:t>Underlying index is composed of share prices of 500 largest companies by market capitalization</a:t>
            </a:r>
            <a:r>
              <a:rPr lang="cs-CZ" sz="1200" dirty="0">
                <a:latin typeface="Cambria Math" panose="02040503050406030204" pitchFamily="18" charset="0"/>
                <a:ea typeface="Cambria Math" panose="02040503050406030204" pitchFamily="18" charset="0"/>
              </a:rPr>
              <a:t>.</a:t>
            </a:r>
            <a:endParaRPr lang="en-GB" sz="1200" dirty="0">
              <a:latin typeface="Cambria Math" panose="02040503050406030204" pitchFamily="18" charset="0"/>
              <a:ea typeface="Cambria Math" panose="02040503050406030204" pitchFamily="18" charset="0"/>
            </a:endParaRPr>
          </a:p>
        </p:txBody>
      </p:sp>
      <p:graphicFrame>
        <p:nvGraphicFramePr>
          <p:cNvPr id="5" name="Tabulka 4"/>
          <p:cNvGraphicFramePr>
            <a:graphicFrameLocks noGrp="1"/>
          </p:cNvGraphicFramePr>
          <p:nvPr>
            <p:extLst>
              <p:ext uri="{D42A27DB-BD31-4B8C-83A1-F6EECF244321}">
                <p14:modId xmlns:p14="http://schemas.microsoft.com/office/powerpoint/2010/main" val="3157220208"/>
              </p:ext>
            </p:extLst>
          </p:nvPr>
        </p:nvGraphicFramePr>
        <p:xfrm>
          <a:off x="972048" y="1412776"/>
          <a:ext cx="5472192" cy="4154400"/>
        </p:xfrm>
        <a:graphic>
          <a:graphicData uri="http://schemas.openxmlformats.org/drawingml/2006/table">
            <a:tbl>
              <a:tblPr bandRow="1">
                <a:tableStyleId>{5C22544A-7EE6-4342-B048-85BDC9FD1C3A}</a:tableStyleId>
              </a:tblPr>
              <a:tblGrid>
                <a:gridCol w="1728192">
                  <a:extLst>
                    <a:ext uri="{9D8B030D-6E8A-4147-A177-3AD203B41FA5}">
                      <a16:colId xmlns:a16="http://schemas.microsoft.com/office/drawing/2014/main" val="20000"/>
                    </a:ext>
                  </a:extLst>
                </a:gridCol>
                <a:gridCol w="3744000">
                  <a:extLst>
                    <a:ext uri="{9D8B030D-6E8A-4147-A177-3AD203B41FA5}">
                      <a16:colId xmlns:a16="http://schemas.microsoft.com/office/drawing/2014/main" val="20001"/>
                    </a:ext>
                  </a:extLst>
                </a:gridCol>
              </a:tblGrid>
              <a:tr h="360000">
                <a:tc>
                  <a:txBody>
                    <a:bodyPr/>
                    <a:lstStyle/>
                    <a:p>
                      <a:r>
                        <a:rPr lang="en-GB" sz="1200" noProof="0" dirty="0"/>
                        <a:t>Name of the contract</a:t>
                      </a:r>
                    </a:p>
                  </a:txBody>
                  <a:tcPr marL="90000" marR="90000" marT="0" marB="0" anchor="ctr"/>
                </a:tc>
                <a:tc>
                  <a:txBody>
                    <a:bodyPr/>
                    <a:lstStyle/>
                    <a:p>
                      <a:r>
                        <a:rPr lang="en-GB" sz="1200" noProof="0" dirty="0"/>
                        <a:t>Stock Index Futures Tutorial 500 </a:t>
                      </a:r>
                      <a:r>
                        <a:rPr lang="cs-CZ" sz="1200" noProof="0" dirty="0"/>
                        <a:t>- </a:t>
                      </a:r>
                      <a:r>
                        <a:rPr lang="en-GB" sz="1200" noProof="0" dirty="0"/>
                        <a:t>S</a:t>
                      </a:r>
                      <a:r>
                        <a:rPr lang="cs-CZ" sz="1200" noProof="0" dirty="0"/>
                        <a:t>IFT</a:t>
                      </a:r>
                      <a:r>
                        <a:rPr lang="en-GB" sz="1200" noProof="0" dirty="0"/>
                        <a:t> 500</a:t>
                      </a:r>
                      <a:r>
                        <a:rPr lang="cs-CZ" sz="1200" baseline="30000" noProof="0" dirty="0"/>
                        <a:t>1)</a:t>
                      </a:r>
                      <a:endParaRPr lang="en-GB" sz="1200" baseline="30000" noProof="0" dirty="0"/>
                    </a:p>
                  </a:txBody>
                  <a:tcPr marL="90000" marR="90000" marT="0" marB="0" anchor="ctr"/>
                </a:tc>
                <a:extLst>
                  <a:ext uri="{0D108BD9-81ED-4DB2-BD59-A6C34878D82A}">
                    <a16:rowId xmlns:a16="http://schemas.microsoft.com/office/drawing/2014/main" val="10000"/>
                  </a:ext>
                </a:extLst>
              </a:tr>
              <a:tr h="360000">
                <a:tc>
                  <a:txBody>
                    <a:bodyPr/>
                    <a:lstStyle/>
                    <a:p>
                      <a:r>
                        <a:rPr lang="en-GB" sz="1200" noProof="0" dirty="0"/>
                        <a:t>Unit of trading</a:t>
                      </a:r>
                    </a:p>
                  </a:txBody>
                  <a:tcPr marL="90000" marR="90000" marT="0" marB="0" anchor="ctr"/>
                </a:tc>
                <a:tc>
                  <a:txBody>
                    <a:bodyPr/>
                    <a:lstStyle/>
                    <a:p>
                      <a:r>
                        <a:rPr lang="en-GB" sz="1200" noProof="0" dirty="0"/>
                        <a:t>Value of 10 euros per one index point</a:t>
                      </a:r>
                      <a:r>
                        <a:rPr lang="cs-CZ" sz="1200" baseline="30000" noProof="0" dirty="0"/>
                        <a:t>2)</a:t>
                      </a:r>
                      <a:endParaRPr lang="en-GB" sz="1200" baseline="30000" noProof="0" dirty="0"/>
                    </a:p>
                  </a:txBody>
                  <a:tcPr marL="90000" marR="90000" marT="0" marB="0" anchor="ctr"/>
                </a:tc>
                <a:extLst>
                  <a:ext uri="{0D108BD9-81ED-4DB2-BD59-A6C34878D82A}">
                    <a16:rowId xmlns:a16="http://schemas.microsoft.com/office/drawing/2014/main" val="10001"/>
                  </a:ext>
                </a:extLst>
              </a:tr>
              <a:tr h="360000">
                <a:tc>
                  <a:txBody>
                    <a:bodyPr/>
                    <a:lstStyle/>
                    <a:p>
                      <a:r>
                        <a:rPr lang="en-GB" sz="1200" noProof="0" dirty="0"/>
                        <a:t>Quotation</a:t>
                      </a:r>
                    </a:p>
                  </a:txBody>
                  <a:tcPr marL="90000" marR="90000" marT="0" marB="0" anchor="ctr"/>
                </a:tc>
                <a:tc>
                  <a:txBody>
                    <a:bodyPr/>
                    <a:lstStyle/>
                    <a:p>
                      <a:r>
                        <a:rPr lang="en-GB" sz="1200" noProof="0" dirty="0"/>
                        <a:t>Index points</a:t>
                      </a:r>
                    </a:p>
                  </a:txBody>
                  <a:tcPr marL="90000" marR="90000" marT="0" marB="0" anchor="ctr"/>
                </a:tc>
                <a:extLst>
                  <a:ext uri="{0D108BD9-81ED-4DB2-BD59-A6C34878D82A}">
                    <a16:rowId xmlns:a16="http://schemas.microsoft.com/office/drawing/2014/main" val="10002"/>
                  </a:ext>
                </a:extLst>
              </a:tr>
              <a:tr h="360000">
                <a:tc>
                  <a:txBody>
                    <a:bodyPr/>
                    <a:lstStyle/>
                    <a:p>
                      <a:r>
                        <a:rPr lang="en-GB" sz="1200" noProof="0" dirty="0"/>
                        <a:t>Tick size</a:t>
                      </a:r>
                    </a:p>
                  </a:txBody>
                  <a:tcPr marL="90000" marR="90000" marT="0" marB="0" anchor="ctr"/>
                </a:tc>
                <a:tc>
                  <a:txBody>
                    <a:bodyPr/>
                    <a:lstStyle/>
                    <a:p>
                      <a:r>
                        <a:rPr lang="en-GB" sz="1200" noProof="0" dirty="0"/>
                        <a:t>One half of index point</a:t>
                      </a:r>
                      <a:r>
                        <a:rPr lang="cs-CZ" sz="1200" baseline="30000" noProof="0" dirty="0"/>
                        <a:t>3)</a:t>
                      </a:r>
                      <a:endParaRPr lang="en-GB" sz="1200" baseline="30000" noProof="0" dirty="0"/>
                    </a:p>
                  </a:txBody>
                  <a:tcPr marL="90000" marR="90000" marT="0" marB="0" anchor="ctr"/>
                </a:tc>
                <a:extLst>
                  <a:ext uri="{0D108BD9-81ED-4DB2-BD59-A6C34878D82A}">
                    <a16:rowId xmlns:a16="http://schemas.microsoft.com/office/drawing/2014/main" val="10003"/>
                  </a:ext>
                </a:extLst>
              </a:tr>
              <a:tr h="360000">
                <a:tc>
                  <a:txBody>
                    <a:bodyPr/>
                    <a:lstStyle/>
                    <a:p>
                      <a:r>
                        <a:rPr lang="en-GB" sz="1200" noProof="0" dirty="0"/>
                        <a:t>Tick value</a:t>
                      </a:r>
                    </a:p>
                  </a:txBody>
                  <a:tcPr marL="90000" marR="90000" marT="0" marB="0" anchor="ctr"/>
                </a:tc>
                <a:tc>
                  <a:txBody>
                    <a:bodyPr/>
                    <a:lstStyle/>
                    <a:p>
                      <a:r>
                        <a:rPr lang="en-GB" sz="1200" noProof="0" dirty="0"/>
                        <a:t>5</a:t>
                      </a:r>
                      <a:r>
                        <a:rPr lang="cs-CZ" sz="1200" noProof="0" dirty="0"/>
                        <a:t> </a:t>
                      </a:r>
                      <a:r>
                        <a:rPr lang="en-US" sz="1200" noProof="0" dirty="0"/>
                        <a:t>EUR</a:t>
                      </a:r>
                      <a:r>
                        <a:rPr lang="cs-CZ" sz="1200" baseline="30000" noProof="0" dirty="0"/>
                        <a:t>4)</a:t>
                      </a:r>
                      <a:endParaRPr lang="en-GB" sz="1200" baseline="30000" noProof="0" dirty="0"/>
                    </a:p>
                  </a:txBody>
                  <a:tcPr marL="90000" marR="90000" marT="0" marB="0" anchor="ctr"/>
                </a:tc>
                <a:extLst>
                  <a:ext uri="{0D108BD9-81ED-4DB2-BD59-A6C34878D82A}">
                    <a16:rowId xmlns:a16="http://schemas.microsoft.com/office/drawing/2014/main" val="10004"/>
                  </a:ext>
                </a:extLst>
              </a:tr>
              <a:tr h="360000">
                <a:tc>
                  <a:txBody>
                    <a:bodyPr/>
                    <a:lstStyle/>
                    <a:p>
                      <a:r>
                        <a:rPr lang="en-GB" sz="1200" noProof="0" dirty="0"/>
                        <a:t>Initial margin</a:t>
                      </a:r>
                    </a:p>
                  </a:txBody>
                  <a:tcPr marL="90000" marR="90000" marT="0" marB="0" anchor="ctr"/>
                </a:tc>
                <a:tc>
                  <a:txBody>
                    <a:bodyPr/>
                    <a:lstStyle/>
                    <a:p>
                      <a:r>
                        <a:rPr lang="en-GB" sz="1200" noProof="0" dirty="0"/>
                        <a:t>1000</a:t>
                      </a:r>
                      <a:r>
                        <a:rPr lang="cs-CZ" sz="1200" noProof="0" dirty="0"/>
                        <a:t> </a:t>
                      </a:r>
                      <a:r>
                        <a:rPr lang="en-US" sz="1200" noProof="0" dirty="0"/>
                        <a:t>EUR</a:t>
                      </a:r>
                      <a:r>
                        <a:rPr lang="cs-CZ" sz="1200" baseline="30000" noProof="0" dirty="0"/>
                        <a:t>5)</a:t>
                      </a:r>
                      <a:endParaRPr lang="en-GB" sz="1200" baseline="30000" noProof="0" dirty="0"/>
                    </a:p>
                  </a:txBody>
                  <a:tcPr marL="90000" marR="90000" marT="0" marB="0" anchor="ctr"/>
                </a:tc>
                <a:extLst>
                  <a:ext uri="{0D108BD9-81ED-4DB2-BD59-A6C34878D82A}">
                    <a16:rowId xmlns:a16="http://schemas.microsoft.com/office/drawing/2014/main" val="10005"/>
                  </a:ext>
                </a:extLst>
              </a:tr>
              <a:tr h="360000">
                <a:tc>
                  <a:txBody>
                    <a:bodyPr/>
                    <a:lstStyle/>
                    <a:p>
                      <a:r>
                        <a:rPr lang="en-GB" sz="1200" noProof="0" dirty="0"/>
                        <a:t>Delivery months</a:t>
                      </a:r>
                    </a:p>
                  </a:txBody>
                  <a:tcPr marL="90000" marR="90000" marT="0" marB="0" anchor="ctr"/>
                </a:tc>
                <a:tc>
                  <a:txBody>
                    <a:bodyPr/>
                    <a:lstStyle/>
                    <a:p>
                      <a:r>
                        <a:rPr lang="en-GB" sz="1200" noProof="0" dirty="0"/>
                        <a:t>March, June, September, December</a:t>
                      </a:r>
                    </a:p>
                  </a:txBody>
                  <a:tcPr marL="90000" marR="90000" marT="0" marB="0" anchor="ctr"/>
                </a:tc>
                <a:extLst>
                  <a:ext uri="{0D108BD9-81ED-4DB2-BD59-A6C34878D82A}">
                    <a16:rowId xmlns:a16="http://schemas.microsoft.com/office/drawing/2014/main" val="10006"/>
                  </a:ext>
                </a:extLst>
              </a:tr>
              <a:tr h="360000">
                <a:tc>
                  <a:txBody>
                    <a:bodyPr/>
                    <a:lstStyle/>
                    <a:p>
                      <a:r>
                        <a:rPr lang="en-GB" sz="1200" noProof="0" dirty="0"/>
                        <a:t>Last trading day</a:t>
                      </a:r>
                    </a:p>
                  </a:txBody>
                  <a:tcPr marL="90000" marR="90000" marT="0" marB="0" anchor="ctr"/>
                </a:tc>
                <a:tc>
                  <a:txBody>
                    <a:bodyPr/>
                    <a:lstStyle/>
                    <a:p>
                      <a:r>
                        <a:rPr lang="en-GB" sz="1200" noProof="0" dirty="0"/>
                        <a:t>Last business day of the delivery month, </a:t>
                      </a:r>
                      <a:r>
                        <a:rPr lang="cs-CZ" sz="1200" noProof="0" dirty="0"/>
                        <a:t>1</a:t>
                      </a:r>
                      <a:r>
                        <a:rPr lang="en-GB" sz="1200" noProof="0" dirty="0"/>
                        <a:t>0:30 a.m.</a:t>
                      </a:r>
                    </a:p>
                  </a:txBody>
                  <a:tcPr marL="90000" marR="90000" marT="0" marB="0" anchor="ctr"/>
                </a:tc>
                <a:extLst>
                  <a:ext uri="{0D108BD9-81ED-4DB2-BD59-A6C34878D82A}">
                    <a16:rowId xmlns:a16="http://schemas.microsoft.com/office/drawing/2014/main" val="10007"/>
                  </a:ext>
                </a:extLst>
              </a:tr>
              <a:tr h="360000">
                <a:tc>
                  <a:txBody>
                    <a:bodyPr/>
                    <a:lstStyle/>
                    <a:p>
                      <a:r>
                        <a:rPr lang="en-GB" sz="1200" noProof="0" dirty="0"/>
                        <a:t>Delivery day</a:t>
                      </a:r>
                    </a:p>
                  </a:txBody>
                  <a:tcPr marL="90000" marR="90000" marT="0" marB="0" anchor="ctr"/>
                </a:tc>
                <a:tc>
                  <a:txBody>
                    <a:bodyPr/>
                    <a:lstStyle/>
                    <a:p>
                      <a:r>
                        <a:rPr lang="en-GB" sz="1200" noProof="0" dirty="0"/>
                        <a:t>First business day after the last trading day</a:t>
                      </a:r>
                    </a:p>
                  </a:txBody>
                  <a:tcPr marL="90000" marR="90000" marT="0" marB="0" anchor="ctr"/>
                </a:tc>
                <a:extLst>
                  <a:ext uri="{0D108BD9-81ED-4DB2-BD59-A6C34878D82A}">
                    <a16:rowId xmlns:a16="http://schemas.microsoft.com/office/drawing/2014/main" val="10008"/>
                  </a:ext>
                </a:extLst>
              </a:tr>
              <a:tr h="360000">
                <a:tc>
                  <a:txBody>
                    <a:bodyPr/>
                    <a:lstStyle/>
                    <a:p>
                      <a:r>
                        <a:rPr lang="en-GB" sz="1200" noProof="0"/>
                        <a:t>EDSP</a:t>
                      </a:r>
                      <a:endParaRPr lang="en-GB" sz="1200" noProof="0" dirty="0"/>
                    </a:p>
                  </a:txBody>
                  <a:tcPr marL="90000" marR="90000" marT="0" marB="0" anchor="ctr"/>
                </a:tc>
                <a:tc>
                  <a:txBody>
                    <a:bodyPr/>
                    <a:lstStyle/>
                    <a:p>
                      <a:r>
                        <a:rPr lang="en-GB" sz="1200" noProof="0" dirty="0"/>
                        <a:t>Average of the values of the underlying stock index, measured every 15 seconds between 10:10 and 10:30 a.m. inclusively on the last trading day, of which the highest 12 and the lowest 12 values are discarded.</a:t>
                      </a:r>
                      <a:r>
                        <a:rPr lang="en-GB" sz="1200" baseline="30000" noProof="0" dirty="0"/>
                        <a:t>6)</a:t>
                      </a:r>
                    </a:p>
                  </a:txBody>
                  <a:tcPr marL="90000" marR="90000" marT="0" marB="0" anchor="ctr"/>
                </a:tc>
                <a:extLst>
                  <a:ext uri="{0D108BD9-81ED-4DB2-BD59-A6C34878D82A}">
                    <a16:rowId xmlns:a16="http://schemas.microsoft.com/office/drawing/2014/main" val="10009"/>
                  </a:ext>
                </a:extLst>
              </a:tr>
            </a:tbl>
          </a:graphicData>
        </a:graphic>
      </p:graphicFrame>
      <p:sp>
        <p:nvSpPr>
          <p:cNvPr id="54" name="TextovéPole 53"/>
          <p:cNvSpPr txBox="1"/>
          <p:nvPr/>
        </p:nvSpPr>
        <p:spPr>
          <a:xfrm>
            <a:off x="6444208" y="2081819"/>
            <a:ext cx="2448272" cy="830997"/>
          </a:xfrm>
          <a:prstGeom prst="rect">
            <a:avLst/>
          </a:prstGeom>
          <a:noFill/>
          <a:ln>
            <a:noFill/>
          </a:ln>
        </p:spPr>
        <p:txBody>
          <a:bodyPr wrap="square" rtlCol="0">
            <a:spAutoFit/>
          </a:bodyPr>
          <a:lstStyle/>
          <a:p>
            <a:pPr marL="180000" lvl="2" indent="-180000">
              <a:buClr>
                <a:srgbClr val="7030A0"/>
              </a:buClr>
              <a:buSzPct val="80000"/>
              <a:buFont typeface="+mj-lt"/>
              <a:buAutoNum type="arabicParenR" startAt="2"/>
            </a:pPr>
            <a:r>
              <a:rPr lang="en-GB" sz="1200" dirty="0">
                <a:latin typeface="Cambria Math" panose="02040503050406030204" pitchFamily="18" charset="0"/>
                <a:ea typeface="Cambria Math" panose="02040503050406030204" pitchFamily="18" charset="0"/>
              </a:rPr>
              <a:t>For example, an index value of 5,433 index points represents the contract value of 54,330 euros.</a:t>
            </a:r>
          </a:p>
        </p:txBody>
      </p:sp>
      <p:sp>
        <p:nvSpPr>
          <p:cNvPr id="55" name="TextovéPole 54"/>
          <p:cNvSpPr txBox="1"/>
          <p:nvPr/>
        </p:nvSpPr>
        <p:spPr>
          <a:xfrm>
            <a:off x="6444000" y="2833019"/>
            <a:ext cx="2448272" cy="461665"/>
          </a:xfrm>
          <a:prstGeom prst="rect">
            <a:avLst/>
          </a:prstGeom>
          <a:noFill/>
          <a:ln>
            <a:noFill/>
          </a:ln>
        </p:spPr>
        <p:txBody>
          <a:bodyPr wrap="square" rtlCol="0">
            <a:spAutoFit/>
          </a:bodyPr>
          <a:lstStyle/>
          <a:p>
            <a:pPr marL="180000" lvl="2" indent="-180000">
              <a:buClr>
                <a:srgbClr val="7030A0"/>
              </a:buClr>
              <a:buSzPct val="80000"/>
              <a:buFont typeface="+mj-lt"/>
              <a:buAutoNum type="arabicParenR" startAt="3"/>
            </a:pPr>
            <a:r>
              <a:rPr lang="en-GB" sz="1200" dirty="0">
                <a:latin typeface="Cambria Math" panose="02040503050406030204" pitchFamily="18" charset="0"/>
                <a:ea typeface="Cambria Math" panose="02040503050406030204" pitchFamily="18" charset="0"/>
              </a:rPr>
              <a:t>Two ticks are equivalent to one full index point.</a:t>
            </a:r>
          </a:p>
        </p:txBody>
      </p:sp>
      <p:sp>
        <p:nvSpPr>
          <p:cNvPr id="57" name="TextovéPole 56"/>
          <p:cNvSpPr txBox="1"/>
          <p:nvPr/>
        </p:nvSpPr>
        <p:spPr>
          <a:xfrm>
            <a:off x="6444000" y="3216889"/>
            <a:ext cx="2448272" cy="276999"/>
          </a:xfrm>
          <a:prstGeom prst="rect">
            <a:avLst/>
          </a:prstGeom>
          <a:noFill/>
          <a:ln>
            <a:noFill/>
          </a:ln>
        </p:spPr>
        <p:txBody>
          <a:bodyPr wrap="square" rtlCol="0">
            <a:spAutoFit/>
          </a:bodyPr>
          <a:lstStyle/>
          <a:p>
            <a:pPr marL="180000" lvl="2" indent="-180000">
              <a:buClr>
                <a:srgbClr val="7030A0"/>
              </a:buClr>
              <a:buSzPct val="80000"/>
              <a:buFont typeface="+mj-lt"/>
              <a:buAutoNum type="arabicParenR" startAt="4"/>
            </a:pPr>
            <a:r>
              <a:rPr lang="cs-CZ" sz="1200" dirty="0">
                <a:latin typeface="Cambria Math" panose="02040503050406030204" pitchFamily="18" charset="0"/>
                <a:ea typeface="Cambria Math" panose="02040503050406030204" pitchFamily="18" charset="0"/>
              </a:rPr>
              <a:t>5 EUR = </a:t>
            </a:r>
            <a:r>
              <a:rPr lang="cs-CZ" sz="1200" dirty="0">
                <a:latin typeface="Cambria Math"/>
                <a:ea typeface="Cambria Math"/>
              </a:rPr>
              <a:t>½ × 10 EUR.</a:t>
            </a:r>
            <a:endParaRPr lang="en-GB" sz="1200" dirty="0">
              <a:latin typeface="Cambria Math" panose="02040503050406030204" pitchFamily="18" charset="0"/>
              <a:ea typeface="Cambria Math" panose="02040503050406030204" pitchFamily="18" charset="0"/>
            </a:endParaRPr>
          </a:p>
        </p:txBody>
      </p:sp>
      <p:sp>
        <p:nvSpPr>
          <p:cNvPr id="58" name="TextovéPole 57"/>
          <p:cNvSpPr txBox="1"/>
          <p:nvPr/>
        </p:nvSpPr>
        <p:spPr>
          <a:xfrm>
            <a:off x="6444000" y="3423444"/>
            <a:ext cx="2377376" cy="646331"/>
          </a:xfrm>
          <a:prstGeom prst="rect">
            <a:avLst/>
          </a:prstGeom>
          <a:noFill/>
          <a:ln>
            <a:noFill/>
          </a:ln>
        </p:spPr>
        <p:txBody>
          <a:bodyPr wrap="square" lIns="90000" rIns="0" rtlCol="0">
            <a:spAutoFit/>
          </a:bodyPr>
          <a:lstStyle/>
          <a:p>
            <a:pPr marL="180000" lvl="2" indent="-180000">
              <a:buClr>
                <a:srgbClr val="7030A0"/>
              </a:buClr>
              <a:buSzPct val="80000"/>
              <a:buFont typeface="+mj-lt"/>
              <a:buAutoNum type="arabicParenR" startAt="5"/>
            </a:pPr>
            <a:r>
              <a:rPr lang="en-GB" sz="1200" dirty="0">
                <a:latin typeface="Cambria Math" panose="02040503050406030204" pitchFamily="18" charset="0"/>
                <a:ea typeface="Cambria Math" panose="02040503050406030204" pitchFamily="18" charset="0"/>
              </a:rPr>
              <a:t>With an index value of 5</a:t>
            </a:r>
            <a:r>
              <a:rPr lang="cs-CZ" sz="1200" dirty="0">
                <a:latin typeface="Cambria Math" panose="02040503050406030204" pitchFamily="18" charset="0"/>
                <a:ea typeface="Cambria Math" panose="02040503050406030204" pitchFamily="18" charset="0"/>
              </a:rPr>
              <a:t>,</a:t>
            </a:r>
            <a:r>
              <a:rPr lang="en-GB" sz="1200" dirty="0">
                <a:latin typeface="Cambria Math" panose="02040503050406030204" pitchFamily="18" charset="0"/>
                <a:ea typeface="Cambria Math" panose="02040503050406030204" pitchFamily="18" charset="0"/>
              </a:rPr>
              <a:t>433, the initial margin is about 1.8% of the value of the contract</a:t>
            </a:r>
            <a:r>
              <a:rPr lang="cs-CZ" sz="1200" dirty="0">
                <a:latin typeface="Cambria Math" panose="02040503050406030204" pitchFamily="18" charset="0"/>
                <a:ea typeface="Cambria Math" panose="02040503050406030204" pitchFamily="18" charset="0"/>
              </a:rPr>
              <a:t>.</a:t>
            </a:r>
            <a:endParaRPr lang="en-GB" sz="1200" dirty="0">
              <a:latin typeface="Cambria Math" panose="02040503050406030204" pitchFamily="18" charset="0"/>
              <a:ea typeface="Cambria Math" panose="02040503050406030204" pitchFamily="18" charset="0"/>
            </a:endParaRPr>
          </a:p>
        </p:txBody>
      </p:sp>
      <p:sp>
        <p:nvSpPr>
          <p:cNvPr id="59" name="TextovéPole 58"/>
          <p:cNvSpPr txBox="1"/>
          <p:nvPr/>
        </p:nvSpPr>
        <p:spPr>
          <a:xfrm>
            <a:off x="6444000" y="3989491"/>
            <a:ext cx="2448272" cy="830997"/>
          </a:xfrm>
          <a:prstGeom prst="rect">
            <a:avLst/>
          </a:prstGeom>
          <a:noFill/>
          <a:ln>
            <a:noFill/>
          </a:ln>
        </p:spPr>
        <p:txBody>
          <a:bodyPr wrap="square" rtlCol="0">
            <a:spAutoFit/>
          </a:bodyPr>
          <a:lstStyle/>
          <a:p>
            <a:pPr marL="180000" lvl="2" indent="-180000">
              <a:buClr>
                <a:srgbClr val="7030A0"/>
              </a:buClr>
              <a:buSzPct val="80000"/>
              <a:buFont typeface="+mj-lt"/>
              <a:buAutoNum type="arabicParenR" startAt="6"/>
            </a:pPr>
            <a:r>
              <a:rPr lang="en-GB" sz="1200" dirty="0">
                <a:latin typeface="Cambria Math" panose="02040503050406030204" pitchFamily="18" charset="0"/>
                <a:ea typeface="Cambria Math" panose="02040503050406030204" pitchFamily="18" charset="0"/>
              </a:rPr>
              <a:t>The averaging procedure aims at smoothing out excessive price fluctuations shortly before maturity.</a:t>
            </a:r>
          </a:p>
        </p:txBody>
      </p:sp>
    </p:spTree>
    <p:extLst>
      <p:ext uri="{BB962C8B-B14F-4D97-AF65-F5344CB8AC3E}">
        <p14:creationId xmlns:p14="http://schemas.microsoft.com/office/powerpoint/2010/main" val="25006202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a:xfrm>
            <a:off x="180000" y="6336000"/>
            <a:ext cx="3312000" cy="360000"/>
          </a:xfrm>
        </p:spPr>
        <p:txBody>
          <a:bodyPr/>
          <a:lstStyle/>
          <a:p>
            <a:r>
              <a:rPr lang="en-GB" dirty="0"/>
              <a:t>Examples of financial futures</a:t>
            </a:r>
          </a:p>
        </p:txBody>
      </p:sp>
      <p:sp>
        <p:nvSpPr>
          <p:cNvPr id="3" name="Zástupný symbol pro číslo snímku 2"/>
          <p:cNvSpPr>
            <a:spLocks noGrp="1"/>
          </p:cNvSpPr>
          <p:nvPr>
            <p:ph type="sldNum" sz="quarter" idx="12"/>
          </p:nvPr>
        </p:nvSpPr>
        <p:spPr>
          <a:xfrm>
            <a:off x="7164000" y="6336000"/>
            <a:ext cx="1800000" cy="360000"/>
          </a:xfrm>
        </p:spPr>
        <p:txBody>
          <a:bodyPr/>
          <a:lstStyle/>
          <a:p>
            <a:pPr algn="r"/>
            <a:fld id="{DFE5482F-2F05-49C5-9E15-73F945A41231}" type="slidenum">
              <a:rPr lang="cs-CZ" smtClean="0"/>
              <a:pPr algn="r"/>
              <a:t>4</a:t>
            </a:fld>
            <a:endParaRPr lang="cs-CZ" dirty="0"/>
          </a:p>
        </p:txBody>
      </p:sp>
      <p:sp>
        <p:nvSpPr>
          <p:cNvPr id="4" name="Nadpis 3"/>
          <p:cNvSpPr>
            <a:spLocks noGrp="1"/>
          </p:cNvSpPr>
          <p:nvPr>
            <p:ph type="title"/>
          </p:nvPr>
        </p:nvSpPr>
        <p:spPr>
          <a:xfrm>
            <a:off x="144000" y="144000"/>
            <a:ext cx="4428000" cy="648072"/>
          </a:xfrm>
        </p:spPr>
        <p:txBody>
          <a:bodyPr/>
          <a:lstStyle/>
          <a:p>
            <a:r>
              <a:rPr lang="en-GB" dirty="0">
                <a:solidFill>
                  <a:srgbClr val="000000"/>
                </a:solidFill>
              </a:rPr>
              <a:t>Stock index futures (2)</a:t>
            </a:r>
          </a:p>
        </p:txBody>
      </p:sp>
      <p:graphicFrame>
        <p:nvGraphicFramePr>
          <p:cNvPr id="6" name="Tabulka 5"/>
          <p:cNvGraphicFramePr>
            <a:graphicFrameLocks noGrp="1"/>
          </p:cNvGraphicFramePr>
          <p:nvPr>
            <p:extLst>
              <p:ext uri="{D42A27DB-BD31-4B8C-83A1-F6EECF244321}">
                <p14:modId xmlns:p14="http://schemas.microsoft.com/office/powerpoint/2010/main" val="3849705946"/>
              </p:ext>
            </p:extLst>
          </p:nvPr>
        </p:nvGraphicFramePr>
        <p:xfrm>
          <a:off x="1748384" y="1609232"/>
          <a:ext cx="5928000" cy="180000"/>
        </p:xfrm>
        <a:graphic>
          <a:graphicData uri="http://schemas.openxmlformats.org/drawingml/2006/table">
            <a:tbl>
              <a:tblPr firstRow="1" bandRow="1">
                <a:tableStyleId>{5C22544A-7EE6-4342-B048-85BDC9FD1C3A}</a:tableStyleId>
              </a:tblPr>
              <a:tblGrid>
                <a:gridCol w="5928000">
                  <a:extLst>
                    <a:ext uri="{9D8B030D-6E8A-4147-A177-3AD203B41FA5}">
                      <a16:colId xmlns:a16="http://schemas.microsoft.com/office/drawing/2014/main" val="20000"/>
                    </a:ext>
                  </a:extLst>
                </a:gridCol>
              </a:tblGrid>
              <a:tr h="180000">
                <a:tc>
                  <a:txBody>
                    <a:bodyPr/>
                    <a:lstStyle/>
                    <a:p>
                      <a:pPr algn="ctr"/>
                      <a:endParaRPr lang="cs-CZ" sz="1000" dirty="0"/>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29" name="TextovéPole 28"/>
          <p:cNvSpPr txBox="1"/>
          <p:nvPr/>
        </p:nvSpPr>
        <p:spPr>
          <a:xfrm>
            <a:off x="864000" y="954000"/>
            <a:ext cx="2987920" cy="430887"/>
          </a:xfrm>
          <a:prstGeom prst="rect">
            <a:avLst/>
          </a:prstGeom>
          <a:noFill/>
          <a:ln>
            <a:noFill/>
          </a:ln>
        </p:spPr>
        <p:txBody>
          <a:bodyPr wrap="square" rtlCol="0">
            <a:spAutoFit/>
          </a:bodyPr>
          <a:lstStyle/>
          <a:p>
            <a:pPr marL="324000" indent="-324000">
              <a:buClr>
                <a:srgbClr val="7030A0"/>
              </a:buClr>
              <a:buFont typeface="Wingdings" panose="05000000000000000000" pitchFamily="2" charset="2"/>
              <a:buChar char="Ø"/>
            </a:pPr>
            <a:r>
              <a:rPr lang="en-GB" sz="2200" dirty="0">
                <a:latin typeface="Cambria Math" panose="02040503050406030204" pitchFamily="18" charset="0"/>
                <a:ea typeface="Cambria Math" panose="02040503050406030204" pitchFamily="18" charset="0"/>
              </a:rPr>
              <a:t>Closing out</a:t>
            </a:r>
          </a:p>
        </p:txBody>
      </p:sp>
      <p:sp>
        <p:nvSpPr>
          <p:cNvPr id="31" name="TextovéPole 30"/>
          <p:cNvSpPr txBox="1"/>
          <p:nvPr/>
        </p:nvSpPr>
        <p:spPr>
          <a:xfrm>
            <a:off x="1188000" y="5049854"/>
            <a:ext cx="7704480" cy="923330"/>
          </a:xfrm>
          <a:prstGeom prst="rect">
            <a:avLst/>
          </a:prstGeom>
          <a:noFill/>
          <a:ln>
            <a:noFill/>
          </a:ln>
        </p:spPr>
        <p:txBody>
          <a:bodyPr wrap="square" rtlCol="0">
            <a:spAutoFit/>
          </a:bodyPr>
          <a:lstStyle/>
          <a:p>
            <a:pPr marL="324000" indent="-324000">
              <a:buClr>
                <a:srgbClr val="7030A0"/>
              </a:buClr>
              <a:buSzPct val="80000"/>
              <a:buFont typeface="Wingdings" panose="05000000000000000000" pitchFamily="2" charset="2"/>
              <a:buChar char="q"/>
            </a:pPr>
            <a:r>
              <a:rPr lang="en-GB" dirty="0">
                <a:latin typeface="Cambria Math" panose="02040503050406030204" pitchFamily="18" charset="0"/>
                <a:ea typeface="Cambria Math" panose="02040503050406030204" pitchFamily="18" charset="0"/>
              </a:rPr>
              <a:t>The final settlement takes into account the last marking to market based on the difference between EDSP and the closing price on the day before the last trading day</a:t>
            </a:r>
            <a:r>
              <a:rPr lang="cs-CZ" dirty="0">
                <a:latin typeface="Cambria Math" panose="02040503050406030204" pitchFamily="18" charset="0"/>
                <a:ea typeface="Cambria Math" panose="02040503050406030204" pitchFamily="18" charset="0"/>
              </a:rPr>
              <a:t>; </a:t>
            </a:r>
            <a:r>
              <a:rPr lang="en-GB" dirty="0">
                <a:latin typeface="Cambria Math" panose="02040503050406030204" pitchFamily="18" charset="0"/>
                <a:ea typeface="Cambria Math" panose="02040503050406030204" pitchFamily="18" charset="0"/>
              </a:rPr>
              <a:t>the trader’s loss deepened by </a:t>
            </a:r>
            <a:r>
              <a:rPr lang="cs-CZ" dirty="0">
                <a:latin typeface="Cambria Math" panose="02040503050406030204" pitchFamily="18" charset="0"/>
                <a:ea typeface="Cambria Math" panose="02040503050406030204" pitchFamily="18" charset="0"/>
              </a:rPr>
              <a:t>€</a:t>
            </a:r>
            <a:r>
              <a:rPr lang="en-GB" dirty="0">
                <a:latin typeface="Cambria Math" panose="02040503050406030204" pitchFamily="18" charset="0"/>
                <a:ea typeface="Cambria Math" panose="02040503050406030204" pitchFamily="18" charset="0"/>
              </a:rPr>
              <a:t>500  </a:t>
            </a:r>
          </a:p>
        </p:txBody>
      </p:sp>
      <p:sp>
        <p:nvSpPr>
          <p:cNvPr id="32" name="TextovéPole 31"/>
          <p:cNvSpPr txBox="1"/>
          <p:nvPr/>
        </p:nvSpPr>
        <p:spPr>
          <a:xfrm>
            <a:off x="1188000" y="3937040"/>
            <a:ext cx="7488904" cy="646331"/>
          </a:xfrm>
          <a:prstGeom prst="rect">
            <a:avLst/>
          </a:prstGeom>
          <a:noFill/>
          <a:ln>
            <a:noFill/>
          </a:ln>
        </p:spPr>
        <p:txBody>
          <a:bodyPr wrap="square" rtlCol="0">
            <a:spAutoFit/>
          </a:bodyPr>
          <a:lstStyle/>
          <a:p>
            <a:pPr marL="324000" indent="-324000">
              <a:buClr>
                <a:srgbClr val="7030A0"/>
              </a:buClr>
              <a:buSzPct val="80000"/>
              <a:buFont typeface="Wingdings" panose="05000000000000000000" pitchFamily="2" charset="2"/>
              <a:buChar char="q"/>
            </a:pPr>
            <a:r>
              <a:rPr lang="en-GB" dirty="0">
                <a:latin typeface="Cambria Math" panose="02040503050406030204" pitchFamily="18" charset="0"/>
                <a:ea typeface="Cambria Math" panose="02040503050406030204" pitchFamily="18" charset="0"/>
              </a:rPr>
              <a:t>Stock index futures are settle</a:t>
            </a:r>
            <a:r>
              <a:rPr lang="cs-CZ" dirty="0">
                <a:latin typeface="Cambria Math" panose="02040503050406030204" pitchFamily="18" charset="0"/>
                <a:ea typeface="Cambria Math" panose="02040503050406030204" pitchFamily="18" charset="0"/>
              </a:rPr>
              <a:t>d</a:t>
            </a:r>
            <a:r>
              <a:rPr lang="en-GB" dirty="0">
                <a:latin typeface="Cambria Math" panose="02040503050406030204" pitchFamily="18" charset="0"/>
                <a:ea typeface="Cambria Math" panose="02040503050406030204" pitchFamily="18" charset="0"/>
              </a:rPr>
              <a:t> in cash because physical delivery of the underlying stock index would entail extremely high transaction costs</a:t>
            </a:r>
          </a:p>
        </p:txBody>
      </p:sp>
      <mc:AlternateContent xmlns:mc="http://schemas.openxmlformats.org/markup-compatibility/2006" xmlns:a14="http://schemas.microsoft.com/office/drawing/2010/main">
        <mc:Choice Requires="a14">
          <p:sp>
            <p:nvSpPr>
              <p:cNvPr id="75" name="TextovéPole 35"/>
              <p:cNvSpPr txBox="1"/>
              <p:nvPr/>
            </p:nvSpPr>
            <p:spPr>
              <a:xfrm>
                <a:off x="1512000" y="2364099"/>
                <a:ext cx="7596896" cy="584775"/>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8000" indent="-288000">
                  <a:buClr>
                    <a:srgbClr val="7030A0"/>
                  </a:buClr>
                  <a:buFont typeface="Wingdings" panose="05000000000000000000" pitchFamily="2" charset="2"/>
                  <a:buChar char="§"/>
                </a:pPr>
                <a:r>
                  <a:rPr lang="en-GB" sz="1600" dirty="0">
                    <a:latin typeface="Cambria Math"/>
                    <a:ea typeface="Cambria Math"/>
                  </a:rPr>
                  <a:t>The long</a:t>
                </a:r>
                <a:r>
                  <a:rPr lang="cs-CZ" sz="1600" dirty="0">
                    <a:latin typeface="Cambria Math"/>
                    <a:ea typeface="Cambria Math"/>
                  </a:rPr>
                  <a:t>,</a:t>
                </a:r>
                <a:r>
                  <a:rPr lang="en-GB" sz="1600" dirty="0">
                    <a:latin typeface="Cambria Math"/>
                    <a:ea typeface="Cambria Math"/>
                  </a:rPr>
                  <a:t> who purchased 20 contracts</a:t>
                </a:r>
                <a:r>
                  <a:rPr lang="cs-CZ" sz="1600" dirty="0">
                    <a:latin typeface="Cambria Math"/>
                    <a:ea typeface="Cambria Math"/>
                  </a:rPr>
                  <a:t>,</a:t>
                </a:r>
                <a:r>
                  <a:rPr lang="en-GB" sz="1600" dirty="0">
                    <a:latin typeface="Cambria Math"/>
                    <a:ea typeface="Cambria Math"/>
                  </a:rPr>
                  <a:t> incurred a net loss </a:t>
                </a:r>
              </a:p>
              <a:p>
                <a:pPr marL="446088">
                  <a:buClr>
                    <a:srgbClr val="7030A0"/>
                  </a:buClr>
                </a:pPr>
                <a:r>
                  <a:rPr lang="en-GB" sz="1600" dirty="0">
                    <a:latin typeface="Cambria Math"/>
                    <a:ea typeface="Cambria Math"/>
                  </a:rPr>
                  <a:t>number of contracts × tick change × value of tick = </a:t>
                </a:r>
                <a14:m>
                  <m:oMath xmlns:m="http://schemas.openxmlformats.org/officeDocument/2006/math">
                    <m:r>
                      <a:rPr lang="en-GB" sz="1600" b="0" i="1" smtClean="0">
                        <a:latin typeface="Cambria Math"/>
                        <a:ea typeface="Cambria Math"/>
                      </a:rPr>
                      <m:t>20×</m:t>
                    </m:r>
                    <m:d>
                      <m:dPr>
                        <m:ctrlPr>
                          <a:rPr lang="en-GB" sz="1600" b="0" i="1" smtClean="0">
                            <a:latin typeface="Cambria Math" panose="02040503050406030204" pitchFamily="18" charset="0"/>
                            <a:ea typeface="Cambria Math"/>
                          </a:rPr>
                        </m:ctrlPr>
                      </m:dPr>
                      <m:e>
                        <m:r>
                          <a:rPr lang="en-GB" sz="1600" b="0" i="1" smtClean="0">
                            <a:latin typeface="Cambria Math"/>
                            <a:ea typeface="Cambria Math"/>
                          </a:rPr>
                          <m:t>−25</m:t>
                        </m:r>
                      </m:e>
                    </m:d>
                    <m:r>
                      <a:rPr lang="en-GB" sz="1600" b="0" i="1" smtClean="0">
                        <a:latin typeface="Cambria Math"/>
                        <a:ea typeface="Cambria Math"/>
                      </a:rPr>
                      <m:t>×5=−</m:t>
                    </m:r>
                    <m:r>
                      <a:rPr lang="cs-CZ" sz="1600" b="0" i="1" smtClean="0">
                        <a:latin typeface="Cambria Math"/>
                        <a:ea typeface="Cambria Math"/>
                      </a:rPr>
                      <m:t>€</m:t>
                    </m:r>
                    <m:r>
                      <a:rPr lang="en-GB" sz="1600" b="0" i="1" smtClean="0">
                        <a:latin typeface="Cambria Math"/>
                        <a:ea typeface="Cambria Math"/>
                      </a:rPr>
                      <m:t>2,500</m:t>
                    </m:r>
                  </m:oMath>
                </a14:m>
                <a:endParaRPr lang="en-GB" sz="1600" dirty="0">
                  <a:latin typeface="Cambria Math" panose="02040503050406030204" pitchFamily="18" charset="0"/>
                  <a:ea typeface="Cambria Math" panose="02040503050406030204" pitchFamily="18" charset="0"/>
                </a:endParaRPr>
              </a:p>
            </p:txBody>
          </p:sp>
        </mc:Choice>
        <mc:Fallback xmlns="">
          <p:sp>
            <p:nvSpPr>
              <p:cNvPr id="75" name="TextovéPole 35"/>
              <p:cNvSpPr txBox="1">
                <a:spLocks noRot="1" noChangeAspect="1" noMove="1" noResize="1" noEditPoints="1" noAdjustHandles="1" noChangeArrowheads="1" noChangeShapeType="1" noTextEdit="1"/>
              </p:cNvSpPr>
              <p:nvPr/>
            </p:nvSpPr>
            <p:spPr>
              <a:xfrm>
                <a:off x="1512000" y="2364099"/>
                <a:ext cx="7596896" cy="584775"/>
              </a:xfrm>
              <a:prstGeom prst="rect">
                <a:avLst/>
              </a:prstGeom>
              <a:blipFill>
                <a:blip r:embed="rId2"/>
                <a:stretch>
                  <a:fillRect l="-321" t="-4167" b="-11458"/>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77" name="TextovéPole 35"/>
              <p:cNvSpPr txBox="1"/>
              <p:nvPr/>
            </p:nvSpPr>
            <p:spPr>
              <a:xfrm>
                <a:off x="1512000" y="2108110"/>
                <a:ext cx="7596504" cy="338554"/>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8000" indent="-288000">
                  <a:buClr>
                    <a:srgbClr val="7030A0"/>
                  </a:buClr>
                  <a:buFont typeface="Wingdings" panose="05000000000000000000" pitchFamily="2" charset="2"/>
                  <a:buChar char="§"/>
                </a:pPr>
                <a:r>
                  <a:rPr lang="en-GB" sz="1600" dirty="0">
                    <a:latin typeface="Cambria Math"/>
                    <a:ea typeface="Cambria Math"/>
                  </a:rPr>
                  <a:t>The futures price decreased by </a:t>
                </a:r>
                <a14:m>
                  <m:oMath xmlns:m="http://schemas.openxmlformats.org/officeDocument/2006/math">
                    <m:r>
                      <a:rPr lang="en-GB" sz="1600" i="1">
                        <a:latin typeface="Cambria Math"/>
                        <a:ea typeface="Cambria Math"/>
                      </a:rPr>
                      <m:t>2×</m:t>
                    </m:r>
                    <m:d>
                      <m:dPr>
                        <m:ctrlPr>
                          <a:rPr lang="en-GB" sz="1600" b="0" i="1" smtClean="0">
                            <a:latin typeface="Cambria Math" panose="02040503050406030204" pitchFamily="18" charset="0"/>
                            <a:ea typeface="Cambria Math"/>
                          </a:rPr>
                        </m:ctrlPr>
                      </m:dPr>
                      <m:e>
                        <m:r>
                          <a:rPr lang="en-GB" sz="1600" i="1">
                            <a:latin typeface="Cambria Math"/>
                            <a:ea typeface="Cambria Math"/>
                          </a:rPr>
                          <m:t>5812.5−5825.0</m:t>
                        </m:r>
                      </m:e>
                    </m:d>
                    <m:r>
                      <a:rPr lang="en-GB" sz="1600" b="0" i="1" smtClean="0">
                        <a:latin typeface="Cambria Math"/>
                        <a:ea typeface="Cambria Math"/>
                      </a:rPr>
                      <m:t>=2×(−12.5)=−25</m:t>
                    </m:r>
                  </m:oMath>
                </a14:m>
                <a:r>
                  <a:rPr lang="en-GB" sz="1600" dirty="0">
                    <a:latin typeface="Cambria Math" panose="02040503050406030204" pitchFamily="18" charset="0"/>
                    <a:ea typeface="Cambria Math" panose="02040503050406030204" pitchFamily="18" charset="0"/>
                  </a:rPr>
                  <a:t> ticks</a:t>
                </a:r>
              </a:p>
            </p:txBody>
          </p:sp>
        </mc:Choice>
        <mc:Fallback xmlns="">
          <p:sp>
            <p:nvSpPr>
              <p:cNvPr id="77" name="TextovéPole 35"/>
              <p:cNvSpPr txBox="1">
                <a:spLocks noRot="1" noChangeAspect="1" noMove="1" noResize="1" noEditPoints="1" noAdjustHandles="1" noChangeArrowheads="1" noChangeShapeType="1" noTextEdit="1"/>
              </p:cNvSpPr>
              <p:nvPr/>
            </p:nvSpPr>
            <p:spPr>
              <a:xfrm>
                <a:off x="1512000" y="2108110"/>
                <a:ext cx="7596504" cy="338554"/>
              </a:xfrm>
              <a:prstGeom prst="rect">
                <a:avLst/>
              </a:prstGeom>
              <a:blipFill>
                <a:blip r:embed="rId3"/>
                <a:stretch>
                  <a:fillRect l="-321" t="-7273" b="-21818"/>
                </a:stretch>
              </a:blipFill>
              <a:ln>
                <a:noFill/>
              </a:ln>
            </p:spPr>
            <p:txBody>
              <a:bodyPr/>
              <a:lstStyle/>
              <a:p>
                <a:r>
                  <a:rPr lang="cs-CZ">
                    <a:noFill/>
                  </a:rPr>
                  <a:t> </a:t>
                </a:r>
              </a:p>
            </p:txBody>
          </p:sp>
        </mc:Fallback>
      </mc:AlternateContent>
      <p:sp>
        <p:nvSpPr>
          <p:cNvPr id="7" name="Rovnoramenný trojúhelník 6"/>
          <p:cNvSpPr/>
          <p:nvPr/>
        </p:nvSpPr>
        <p:spPr>
          <a:xfrm rot="10800000">
            <a:off x="1698490" y="1456408"/>
            <a:ext cx="107447" cy="12459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4" name="Rovnoramenný trojúhelník 63"/>
          <p:cNvSpPr/>
          <p:nvPr/>
        </p:nvSpPr>
        <p:spPr>
          <a:xfrm rot="10800000">
            <a:off x="3789591" y="1456408"/>
            <a:ext cx="107447" cy="12459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5" name="Rovnoramenný trojúhelník 64"/>
          <p:cNvSpPr/>
          <p:nvPr/>
        </p:nvSpPr>
        <p:spPr>
          <a:xfrm rot="10800000">
            <a:off x="7625817" y="1456408"/>
            <a:ext cx="107447" cy="12459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6" name="TextovéPole 65"/>
          <p:cNvSpPr txBox="1"/>
          <p:nvPr/>
        </p:nvSpPr>
        <p:spPr>
          <a:xfrm>
            <a:off x="1461480" y="1240408"/>
            <a:ext cx="588944" cy="246221"/>
          </a:xfrm>
          <a:prstGeom prst="rect">
            <a:avLst/>
          </a:prstGeom>
          <a:noFill/>
          <a:ln>
            <a:noFill/>
          </a:ln>
        </p:spPr>
        <p:txBody>
          <a:bodyPr wrap="square" rtlCol="0">
            <a:spAutoFit/>
          </a:bodyPr>
          <a:lstStyle/>
          <a:p>
            <a:pPr algn="ctr"/>
            <a:r>
              <a:rPr lang="en-GB" sz="1000" dirty="0">
                <a:latin typeface="Cambria Math" panose="02040503050406030204" pitchFamily="18" charset="0"/>
                <a:ea typeface="Cambria Math" panose="02040503050406030204" pitchFamily="18" charset="0"/>
              </a:rPr>
              <a:t>Today</a:t>
            </a:r>
          </a:p>
        </p:txBody>
      </p:sp>
      <p:sp>
        <p:nvSpPr>
          <p:cNvPr id="67" name="TextovéPole 66"/>
          <p:cNvSpPr txBox="1"/>
          <p:nvPr/>
        </p:nvSpPr>
        <p:spPr>
          <a:xfrm>
            <a:off x="3337574" y="1240408"/>
            <a:ext cx="1020993" cy="246221"/>
          </a:xfrm>
          <a:prstGeom prst="rect">
            <a:avLst/>
          </a:prstGeom>
          <a:noFill/>
          <a:ln>
            <a:noFill/>
          </a:ln>
        </p:spPr>
        <p:txBody>
          <a:bodyPr wrap="square" rtlCol="0">
            <a:spAutoFit/>
          </a:bodyPr>
          <a:lstStyle/>
          <a:p>
            <a:r>
              <a:rPr lang="en-GB" sz="1000" dirty="0">
                <a:latin typeface="Cambria Math" panose="02040503050406030204" pitchFamily="18" charset="0"/>
                <a:ea typeface="Cambria Math" panose="02040503050406030204" pitchFamily="18" charset="0"/>
              </a:rPr>
              <a:t>Five days later</a:t>
            </a:r>
          </a:p>
        </p:txBody>
      </p:sp>
      <p:sp>
        <p:nvSpPr>
          <p:cNvPr id="68" name="TextovéPole 67"/>
          <p:cNvSpPr txBox="1"/>
          <p:nvPr/>
        </p:nvSpPr>
        <p:spPr>
          <a:xfrm>
            <a:off x="7339472" y="1240408"/>
            <a:ext cx="688912" cy="246221"/>
          </a:xfrm>
          <a:prstGeom prst="rect">
            <a:avLst/>
          </a:prstGeom>
          <a:noFill/>
          <a:ln>
            <a:noFill/>
          </a:ln>
        </p:spPr>
        <p:txBody>
          <a:bodyPr wrap="square" rtlCol="0">
            <a:spAutoFit/>
          </a:bodyPr>
          <a:lstStyle/>
          <a:p>
            <a:pPr algn="ctr"/>
            <a:r>
              <a:rPr lang="cs-CZ" sz="1000" dirty="0">
                <a:latin typeface="Cambria Math" panose="02040503050406030204" pitchFamily="18" charset="0"/>
                <a:ea typeface="Cambria Math" panose="02040503050406030204" pitchFamily="18" charset="0"/>
              </a:rPr>
              <a:t>Maturity</a:t>
            </a:r>
            <a:endParaRPr lang="en-GB" sz="1000" dirty="0">
              <a:latin typeface="Cambria Math" panose="02040503050406030204" pitchFamily="18" charset="0"/>
              <a:ea typeface="Cambria Math" panose="02040503050406030204" pitchFamily="18" charset="0"/>
            </a:endParaRPr>
          </a:p>
        </p:txBody>
      </p:sp>
      <mc:AlternateContent xmlns:mc="http://schemas.openxmlformats.org/markup-compatibility/2006" xmlns:a14="http://schemas.microsoft.com/office/drawing/2010/main">
        <mc:Choice Requires="a14">
          <p:sp>
            <p:nvSpPr>
              <p:cNvPr id="69" name="TextovéPole 68"/>
              <p:cNvSpPr txBox="1"/>
              <p:nvPr/>
            </p:nvSpPr>
            <p:spPr>
              <a:xfrm>
                <a:off x="3264271" y="1780408"/>
                <a:ext cx="1163713" cy="400110"/>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GB" sz="1000" i="1" smtClean="0">
                              <a:latin typeface="Cambria Math" panose="02040503050406030204" pitchFamily="18" charset="0"/>
                              <a:ea typeface="Cambria Math" panose="02040503050406030204" pitchFamily="18" charset="0"/>
                            </a:rPr>
                          </m:ctrlPr>
                        </m:sSubPr>
                        <m:e>
                          <m:r>
                            <a:rPr lang="en-GB" sz="1000" b="0" i="1" smtClean="0">
                              <a:latin typeface="Cambria Math"/>
                              <a:ea typeface="Cambria Math" panose="02040503050406030204" pitchFamily="18" charset="0"/>
                            </a:rPr>
                            <m:t>𝐹</m:t>
                          </m:r>
                        </m:e>
                        <m:sub>
                          <m:r>
                            <a:rPr lang="en-GB" sz="1000" b="0" i="1" smtClean="0">
                              <a:latin typeface="Cambria Math"/>
                              <a:ea typeface="Cambria Math" panose="02040503050406030204" pitchFamily="18" charset="0"/>
                            </a:rPr>
                            <m:t>5</m:t>
                          </m:r>
                        </m:sub>
                      </m:sSub>
                      <m:r>
                        <a:rPr lang="en-GB" sz="1000" b="0" i="1" smtClean="0">
                          <a:latin typeface="Cambria Math"/>
                          <a:ea typeface="Cambria Math" panose="02040503050406030204" pitchFamily="18" charset="0"/>
                        </a:rPr>
                        <m:t>=5812.5</m:t>
                      </m:r>
                    </m:oMath>
                  </m:oMathPara>
                </a14:m>
                <a:endParaRPr lang="en-GB" sz="1000" dirty="0">
                  <a:latin typeface="Cambria Math" panose="02040503050406030204" pitchFamily="18" charset="0"/>
                  <a:ea typeface="Cambria Math" panose="02040503050406030204" pitchFamily="18" charset="0"/>
                </a:endParaRPr>
              </a:p>
              <a:p>
                <a:pPr algn="ctr"/>
                <a:r>
                  <a:rPr lang="en-GB" sz="1000" dirty="0">
                    <a:latin typeface="Cambria Math" panose="02040503050406030204" pitchFamily="18" charset="0"/>
                    <a:ea typeface="Cambria Math" panose="02040503050406030204" pitchFamily="18" charset="0"/>
                  </a:rPr>
                  <a:t>Sell 20 contracts</a:t>
                </a:r>
              </a:p>
            </p:txBody>
          </p:sp>
        </mc:Choice>
        <mc:Fallback xmlns="">
          <p:sp>
            <p:nvSpPr>
              <p:cNvPr id="69" name="TextovéPole 68"/>
              <p:cNvSpPr txBox="1">
                <a:spLocks noRot="1" noChangeAspect="1" noMove="1" noResize="1" noEditPoints="1" noAdjustHandles="1" noChangeArrowheads="1" noChangeShapeType="1" noTextEdit="1"/>
              </p:cNvSpPr>
              <p:nvPr/>
            </p:nvSpPr>
            <p:spPr>
              <a:xfrm>
                <a:off x="3264271" y="1780408"/>
                <a:ext cx="1163713" cy="400110"/>
              </a:xfrm>
              <a:prstGeom prst="rect">
                <a:avLst/>
              </a:prstGeom>
              <a:blipFill rotWithShape="1">
                <a:blip r:embed="rId18"/>
                <a:stretch>
                  <a:fillRect b="-6061"/>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70" name="TextovéPole 69"/>
              <p:cNvSpPr txBox="1"/>
              <p:nvPr/>
            </p:nvSpPr>
            <p:spPr>
              <a:xfrm>
                <a:off x="1176039" y="1780408"/>
                <a:ext cx="1163713" cy="400110"/>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GB" sz="1000" i="1" smtClean="0">
                              <a:latin typeface="Cambria Math" panose="02040503050406030204" pitchFamily="18" charset="0"/>
                              <a:ea typeface="Cambria Math" panose="02040503050406030204" pitchFamily="18" charset="0"/>
                            </a:rPr>
                          </m:ctrlPr>
                        </m:sSubPr>
                        <m:e>
                          <m:r>
                            <a:rPr lang="en-GB" sz="1000" b="0" i="1" smtClean="0">
                              <a:latin typeface="Cambria Math"/>
                              <a:ea typeface="Cambria Math" panose="02040503050406030204" pitchFamily="18" charset="0"/>
                            </a:rPr>
                            <m:t>𝐹</m:t>
                          </m:r>
                        </m:e>
                        <m:sub>
                          <m:r>
                            <a:rPr lang="cs-CZ" sz="1000" b="0" i="1" smtClean="0">
                              <a:latin typeface="Cambria Math"/>
                              <a:ea typeface="Cambria Math" panose="02040503050406030204" pitchFamily="18" charset="0"/>
                            </a:rPr>
                            <m:t>0</m:t>
                          </m:r>
                        </m:sub>
                      </m:sSub>
                      <m:r>
                        <a:rPr lang="en-GB" sz="1000" b="0" i="1" smtClean="0">
                          <a:latin typeface="Cambria Math"/>
                          <a:ea typeface="Cambria Math" panose="02040503050406030204" pitchFamily="18" charset="0"/>
                        </a:rPr>
                        <m:t>=</m:t>
                      </m:r>
                      <m:r>
                        <a:rPr lang="cs-CZ" sz="1000" b="0" i="1" smtClean="0">
                          <a:latin typeface="Cambria Math"/>
                          <a:ea typeface="Cambria Math" panose="02040503050406030204" pitchFamily="18" charset="0"/>
                        </a:rPr>
                        <m:t>5825.0</m:t>
                      </m:r>
                    </m:oMath>
                  </m:oMathPara>
                </a14:m>
                <a:endParaRPr lang="en-GB" sz="1000" dirty="0">
                  <a:latin typeface="Cambria Math" panose="02040503050406030204" pitchFamily="18" charset="0"/>
                  <a:ea typeface="Cambria Math" panose="02040503050406030204" pitchFamily="18" charset="0"/>
                </a:endParaRPr>
              </a:p>
              <a:p>
                <a:pPr algn="ctr"/>
                <a:r>
                  <a:rPr lang="cs-CZ" sz="1000" dirty="0">
                    <a:latin typeface="Cambria Math" panose="02040503050406030204" pitchFamily="18" charset="0"/>
                    <a:ea typeface="Cambria Math" panose="02040503050406030204" pitchFamily="18" charset="0"/>
                  </a:rPr>
                  <a:t>Buy </a:t>
                </a:r>
                <a:r>
                  <a:rPr lang="en-GB" sz="1000" dirty="0">
                    <a:latin typeface="Cambria Math" panose="02040503050406030204" pitchFamily="18" charset="0"/>
                    <a:ea typeface="Cambria Math" panose="02040503050406030204" pitchFamily="18" charset="0"/>
                  </a:rPr>
                  <a:t>20 contracts</a:t>
                </a:r>
              </a:p>
            </p:txBody>
          </p:sp>
        </mc:Choice>
        <mc:Fallback xmlns="">
          <p:sp>
            <p:nvSpPr>
              <p:cNvPr id="70" name="TextovéPole 69"/>
              <p:cNvSpPr txBox="1">
                <a:spLocks noRot="1" noChangeAspect="1" noMove="1" noResize="1" noEditPoints="1" noAdjustHandles="1" noChangeArrowheads="1" noChangeShapeType="1" noTextEdit="1"/>
              </p:cNvSpPr>
              <p:nvPr/>
            </p:nvSpPr>
            <p:spPr>
              <a:xfrm>
                <a:off x="1176039" y="1780408"/>
                <a:ext cx="1163713" cy="400110"/>
              </a:xfrm>
              <a:prstGeom prst="rect">
                <a:avLst/>
              </a:prstGeom>
              <a:blipFill rotWithShape="1">
                <a:blip r:embed="rId19"/>
                <a:stretch>
                  <a:fillRect b="-6061"/>
                </a:stretch>
              </a:blipFill>
              <a:ln>
                <a:noFill/>
              </a:ln>
            </p:spPr>
            <p:txBody>
              <a:bodyPr/>
              <a:lstStyle/>
              <a:p>
                <a:r>
                  <a:rPr lang="cs-CZ">
                    <a:noFill/>
                  </a:rPr>
                  <a:t> </a:t>
                </a:r>
              </a:p>
            </p:txBody>
          </p:sp>
        </mc:Fallback>
      </mc:AlternateContent>
      <p:sp>
        <p:nvSpPr>
          <p:cNvPr id="72" name="TextovéPole 71"/>
          <p:cNvSpPr txBox="1"/>
          <p:nvPr/>
        </p:nvSpPr>
        <p:spPr>
          <a:xfrm>
            <a:off x="7092280" y="1780408"/>
            <a:ext cx="1163713" cy="246221"/>
          </a:xfrm>
          <a:prstGeom prst="rect">
            <a:avLst/>
          </a:prstGeom>
          <a:noFill/>
          <a:ln>
            <a:noFill/>
          </a:ln>
        </p:spPr>
        <p:txBody>
          <a:bodyPr wrap="square" rtlCol="0">
            <a:spAutoFit/>
          </a:bodyPr>
          <a:lstStyle/>
          <a:p>
            <a:pPr algn="ctr"/>
            <a:r>
              <a:rPr lang="cs-CZ" sz="1000" dirty="0">
                <a:latin typeface="Cambria Math" panose="02040503050406030204" pitchFamily="18" charset="0"/>
                <a:ea typeface="Cambria Math" panose="02040503050406030204" pitchFamily="18" charset="0"/>
              </a:rPr>
              <a:t>EDSP = 5810.0</a:t>
            </a:r>
          </a:p>
        </p:txBody>
      </p:sp>
      <p:sp>
        <p:nvSpPr>
          <p:cNvPr id="73" name="TextovéPole 35"/>
          <p:cNvSpPr txBox="1"/>
          <p:nvPr/>
        </p:nvSpPr>
        <p:spPr>
          <a:xfrm>
            <a:off x="1512000" y="2862913"/>
            <a:ext cx="3058803" cy="338554"/>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8000" indent="-288000">
              <a:buClr>
                <a:srgbClr val="7030A0"/>
              </a:buClr>
              <a:buFont typeface="Wingdings" panose="05000000000000000000" pitchFamily="2" charset="2"/>
              <a:buChar char="§"/>
            </a:pPr>
            <a:r>
              <a:rPr lang="cs-CZ" sz="1600" dirty="0">
                <a:latin typeface="Cambria Math"/>
                <a:ea typeface="Cambria Math"/>
              </a:rPr>
              <a:t>R</a:t>
            </a:r>
            <a:r>
              <a:rPr lang="en-GB" sz="1600" dirty="0">
                <a:latin typeface="Cambria Math"/>
                <a:ea typeface="Cambria Math"/>
              </a:rPr>
              <a:t>ate of return</a:t>
            </a:r>
          </a:p>
        </p:txBody>
      </p:sp>
      <p:sp>
        <p:nvSpPr>
          <p:cNvPr id="78" name="TextovéPole 77"/>
          <p:cNvSpPr txBox="1"/>
          <p:nvPr/>
        </p:nvSpPr>
        <p:spPr>
          <a:xfrm>
            <a:off x="864000" y="3600000"/>
            <a:ext cx="2987920" cy="430887"/>
          </a:xfrm>
          <a:prstGeom prst="rect">
            <a:avLst/>
          </a:prstGeom>
          <a:noFill/>
          <a:ln>
            <a:noFill/>
          </a:ln>
        </p:spPr>
        <p:txBody>
          <a:bodyPr wrap="square" rtlCol="0">
            <a:spAutoFit/>
          </a:bodyPr>
          <a:lstStyle/>
          <a:p>
            <a:pPr marL="324000" indent="-324000">
              <a:buClr>
                <a:srgbClr val="7030A0"/>
              </a:buClr>
              <a:buFont typeface="Wingdings" panose="05000000000000000000" pitchFamily="2" charset="2"/>
              <a:buChar char="Ø"/>
            </a:pPr>
            <a:r>
              <a:rPr lang="en-GB" sz="2200" dirty="0">
                <a:latin typeface="Cambria Math" panose="02040503050406030204" pitchFamily="18" charset="0"/>
                <a:ea typeface="Cambria Math" panose="02040503050406030204" pitchFamily="18" charset="0"/>
              </a:rPr>
              <a:t>Cash settlement</a:t>
            </a:r>
          </a:p>
        </p:txBody>
      </p:sp>
      <p:sp>
        <p:nvSpPr>
          <p:cNvPr id="80" name="TextovéPole 79"/>
          <p:cNvSpPr txBox="1"/>
          <p:nvPr/>
        </p:nvSpPr>
        <p:spPr>
          <a:xfrm>
            <a:off x="1188000" y="4491176"/>
            <a:ext cx="7847848" cy="646331"/>
          </a:xfrm>
          <a:prstGeom prst="rect">
            <a:avLst/>
          </a:prstGeom>
          <a:noFill/>
          <a:ln>
            <a:noFill/>
          </a:ln>
        </p:spPr>
        <p:txBody>
          <a:bodyPr wrap="square" rtlCol="0">
            <a:spAutoFit/>
          </a:bodyPr>
          <a:lstStyle/>
          <a:p>
            <a:pPr marL="324000" indent="-324000">
              <a:buClr>
                <a:srgbClr val="7030A0"/>
              </a:buClr>
              <a:buSzPct val="80000"/>
              <a:buFont typeface="Wingdings" panose="05000000000000000000" pitchFamily="2" charset="2"/>
              <a:buChar char="q"/>
            </a:pPr>
            <a:r>
              <a:rPr lang="en-GB" dirty="0">
                <a:latin typeface="Cambria Math" panose="02040503050406030204" pitchFamily="18" charset="0"/>
                <a:ea typeface="Cambria Math" panose="02040503050406030204" pitchFamily="18" charset="0"/>
              </a:rPr>
              <a:t>Physical delivery would require delivering all shares included in the index and in proportions corresponding to the shares</a:t>
            </a:r>
            <a:r>
              <a:rPr lang="en-US" dirty="0">
                <a:latin typeface="Cambria Math" panose="02040503050406030204" pitchFamily="18" charset="0"/>
                <a:ea typeface="Cambria Math" panose="02040503050406030204" pitchFamily="18" charset="0"/>
              </a:rPr>
              <a:t>’</a:t>
            </a:r>
            <a:r>
              <a:rPr lang="en-GB" dirty="0">
                <a:latin typeface="Cambria Math" panose="02040503050406030204" pitchFamily="18" charset="0"/>
                <a:ea typeface="Cambria Math" panose="02040503050406030204" pitchFamily="18" charset="0"/>
              </a:rPr>
              <a:t> weights in the index</a:t>
            </a:r>
          </a:p>
        </p:txBody>
      </p:sp>
      <mc:AlternateContent xmlns:mc="http://schemas.openxmlformats.org/markup-compatibility/2006" xmlns:a14="http://schemas.microsoft.com/office/drawing/2010/main">
        <mc:Choice Requires="a14">
          <p:sp>
            <p:nvSpPr>
              <p:cNvPr id="82" name="TextovéPole 35">
                <a:extLst>
                  <a:ext uri="{FF2B5EF4-FFF2-40B4-BE49-F238E27FC236}">
                    <a16:creationId xmlns:a16="http://schemas.microsoft.com/office/drawing/2014/main" id="{38201714-8DFD-4574-A754-01E89D3575C8}"/>
                  </a:ext>
                </a:extLst>
              </p:cNvPr>
              <p:cNvSpPr txBox="1"/>
              <p:nvPr/>
            </p:nvSpPr>
            <p:spPr>
              <a:xfrm>
                <a:off x="1800000" y="3132000"/>
                <a:ext cx="3889377" cy="524246"/>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buClr>
                    <a:srgbClr val="7030A0"/>
                  </a:buClr>
                </a:pPr>
                <a14:m>
                  <m:oMathPara xmlns:m="http://schemas.openxmlformats.org/officeDocument/2006/math">
                    <m:oMathParaPr>
                      <m:jc m:val="left"/>
                    </m:oMathParaPr>
                    <m:oMath xmlns:m="http://schemas.openxmlformats.org/officeDocument/2006/math">
                      <m:sSub>
                        <m:sSubPr>
                          <m:ctrlPr>
                            <a:rPr lang="en-GB" sz="1400" i="1" smtClean="0">
                              <a:latin typeface="Cambria Math" panose="02040503050406030204" pitchFamily="18" charset="0"/>
                              <a:ea typeface="Cambria Math" panose="02040503050406030204" pitchFamily="18" charset="0"/>
                            </a:rPr>
                          </m:ctrlPr>
                        </m:sSubPr>
                        <m:e>
                          <m:r>
                            <m:rPr>
                              <m:sty m:val="p"/>
                            </m:rPr>
                            <a:rPr lang="cs-CZ" sz="1400" b="0" i="0" smtClean="0">
                              <a:latin typeface="Cambria Math" panose="02040503050406030204" pitchFamily="18" charset="0"/>
                              <a:ea typeface="Cambria Math" panose="02040503050406030204" pitchFamily="18" charset="0"/>
                            </a:rPr>
                            <m:t>ROR</m:t>
                          </m:r>
                        </m:e>
                        <m:sub>
                          <m:r>
                            <m:rPr>
                              <m:sty m:val="p"/>
                            </m:rPr>
                            <a:rPr lang="cs-CZ" sz="1400" b="0" i="0" smtClean="0">
                              <a:latin typeface="Cambria Math" panose="02040503050406030204" pitchFamily="18" charset="0"/>
                              <a:ea typeface="Cambria Math" panose="02040503050406030204" pitchFamily="18" charset="0"/>
                            </a:rPr>
                            <m:t>Periodic</m:t>
                          </m:r>
                        </m:sub>
                      </m:sSub>
                      <m:r>
                        <a:rPr lang="cs-CZ" sz="1400" b="0" i="0" smtClean="0">
                          <a:latin typeface="Cambria Math" panose="02040503050406030204" pitchFamily="18" charset="0"/>
                          <a:ea typeface="Cambria Math" panose="02040503050406030204" pitchFamily="18" charset="0"/>
                        </a:rPr>
                        <m:t>=</m:t>
                      </m:r>
                      <m:f>
                        <m:fPr>
                          <m:ctrlPr>
                            <a:rPr lang="en-GB" sz="1400" i="1" smtClean="0">
                              <a:latin typeface="Cambria Math" panose="02040503050406030204" pitchFamily="18" charset="0"/>
                              <a:ea typeface="Cambria Math" panose="02040503050406030204" pitchFamily="18" charset="0"/>
                            </a:rPr>
                          </m:ctrlPr>
                        </m:fPr>
                        <m:num>
                          <m:r>
                            <a:rPr lang="cs-CZ" sz="1400" b="0" i="1" smtClean="0">
                              <a:latin typeface="Cambria Math" panose="02040503050406030204" pitchFamily="18" charset="0"/>
                              <a:ea typeface="Cambria Math" panose="02040503050406030204" pitchFamily="18" charset="0"/>
                            </a:rPr>
                            <m:t>−2,500</m:t>
                          </m:r>
                        </m:num>
                        <m:den>
                          <m:r>
                            <a:rPr lang="cs-CZ" sz="1400" b="0" i="1" smtClean="0">
                              <a:latin typeface="Cambria Math" panose="02040503050406030204" pitchFamily="18" charset="0"/>
                              <a:ea typeface="Cambria Math" panose="02040503050406030204" pitchFamily="18" charset="0"/>
                            </a:rPr>
                            <m:t>2</m:t>
                          </m:r>
                          <m:r>
                            <a:rPr lang="en-GB" sz="1400" b="0" i="1" smtClean="0">
                              <a:latin typeface="Cambria Math"/>
                              <a:ea typeface="Cambria Math" panose="02040503050406030204" pitchFamily="18" charset="0"/>
                            </a:rPr>
                            <m:t>0</m:t>
                          </m:r>
                          <m:r>
                            <a:rPr lang="en-GB" sz="1400" b="0" i="1" smtClean="0">
                              <a:latin typeface="Cambria Math"/>
                              <a:ea typeface="Cambria Math"/>
                            </a:rPr>
                            <m:t>×</m:t>
                          </m:r>
                          <m:r>
                            <a:rPr lang="en-GB" sz="1400" b="0" i="1" smtClean="0">
                              <a:latin typeface="Cambria Math"/>
                              <a:ea typeface="Cambria Math" panose="02040503050406030204" pitchFamily="18" charset="0"/>
                            </a:rPr>
                            <m:t>1,000</m:t>
                          </m:r>
                        </m:den>
                      </m:f>
                      <m:r>
                        <a:rPr lang="en-GB" sz="1400" b="0" i="1" smtClean="0">
                          <a:latin typeface="Cambria Math"/>
                          <a:ea typeface="Cambria Math"/>
                        </a:rPr>
                        <m:t>=</m:t>
                      </m:r>
                      <m:r>
                        <a:rPr lang="cs-CZ" sz="1400" b="0" i="1" smtClean="0">
                          <a:latin typeface="Cambria Math" panose="02040503050406030204" pitchFamily="18" charset="0"/>
                          <a:ea typeface="Cambria Math"/>
                        </a:rPr>
                        <m:t>−0.125=−12.5%</m:t>
                      </m:r>
                    </m:oMath>
                  </m:oMathPara>
                </a14:m>
                <a:endParaRPr lang="en-GB" sz="1400" dirty="0">
                  <a:latin typeface="Cambria Math" panose="02040503050406030204" pitchFamily="18" charset="0"/>
                  <a:ea typeface="Cambria Math" panose="02040503050406030204" pitchFamily="18" charset="0"/>
                </a:endParaRPr>
              </a:p>
            </p:txBody>
          </p:sp>
        </mc:Choice>
        <mc:Fallback xmlns="">
          <p:sp>
            <p:nvSpPr>
              <p:cNvPr id="82" name="TextovéPole 35">
                <a:extLst>
                  <a:ext uri="{FF2B5EF4-FFF2-40B4-BE49-F238E27FC236}">
                    <a16:creationId xmlns:a16="http://schemas.microsoft.com/office/drawing/2014/main" id="{38201714-8DFD-4574-A754-01E89D3575C8}"/>
                  </a:ext>
                </a:extLst>
              </p:cNvPr>
              <p:cNvSpPr txBox="1">
                <a:spLocks noRot="1" noChangeAspect="1" noMove="1" noResize="1" noEditPoints="1" noAdjustHandles="1" noChangeArrowheads="1" noChangeShapeType="1" noTextEdit="1"/>
              </p:cNvSpPr>
              <p:nvPr/>
            </p:nvSpPr>
            <p:spPr>
              <a:xfrm>
                <a:off x="1800000" y="3132000"/>
                <a:ext cx="3889377" cy="524246"/>
              </a:xfrm>
              <a:prstGeom prst="rect">
                <a:avLst/>
              </a:prstGeom>
              <a:blipFill>
                <a:blip r:embed="rId20"/>
                <a:stretch>
                  <a:fillRect/>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83" name="TextovéPole 35">
                <a:extLst>
                  <a:ext uri="{FF2B5EF4-FFF2-40B4-BE49-F238E27FC236}">
                    <a16:creationId xmlns:a16="http://schemas.microsoft.com/office/drawing/2014/main" id="{B94B53CB-6A2F-4B62-8654-079DA947BE82}"/>
                  </a:ext>
                </a:extLst>
              </p:cNvPr>
              <p:cNvSpPr txBox="1"/>
              <p:nvPr/>
            </p:nvSpPr>
            <p:spPr>
              <a:xfrm>
                <a:off x="5616000" y="3132000"/>
                <a:ext cx="3455440" cy="501419"/>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buClr>
                    <a:srgbClr val="7030A0"/>
                  </a:buClr>
                </a:pPr>
                <a14:m>
                  <m:oMathPara xmlns:m="http://schemas.openxmlformats.org/officeDocument/2006/math">
                    <m:oMathParaPr>
                      <m:jc m:val="left"/>
                    </m:oMathParaPr>
                    <m:oMath xmlns:m="http://schemas.openxmlformats.org/officeDocument/2006/math">
                      <m:sSub>
                        <m:sSubPr>
                          <m:ctrlPr>
                            <a:rPr lang="en-GB" sz="1400" i="1" smtClean="0">
                              <a:latin typeface="Cambria Math" panose="02040503050406030204" pitchFamily="18" charset="0"/>
                              <a:ea typeface="Cambria Math" panose="02040503050406030204" pitchFamily="18" charset="0"/>
                            </a:rPr>
                          </m:ctrlPr>
                        </m:sSubPr>
                        <m:e>
                          <m:r>
                            <m:rPr>
                              <m:sty m:val="p"/>
                            </m:rPr>
                            <a:rPr lang="cs-CZ" sz="1400" b="0" i="0" smtClean="0">
                              <a:latin typeface="Cambria Math" panose="02040503050406030204" pitchFamily="18" charset="0"/>
                              <a:ea typeface="Cambria Math" panose="02040503050406030204" pitchFamily="18" charset="0"/>
                            </a:rPr>
                            <m:t>ROR</m:t>
                          </m:r>
                        </m:e>
                        <m:sub>
                          <m:r>
                            <m:rPr>
                              <m:sty m:val="p"/>
                            </m:rPr>
                            <a:rPr lang="en-US" sz="1400" b="0" i="0" smtClean="0">
                              <a:latin typeface="Cambria Math" panose="02040503050406030204" pitchFamily="18" charset="0"/>
                              <a:ea typeface="Cambria Math" panose="02040503050406030204" pitchFamily="18" charset="0"/>
                            </a:rPr>
                            <m:t>Annuali</m:t>
                          </m:r>
                          <m:r>
                            <m:rPr>
                              <m:sty m:val="p"/>
                            </m:rPr>
                            <a:rPr lang="cs-CZ" sz="1400" b="0" i="0" smtClean="0">
                              <a:latin typeface="Cambria Math" panose="02040503050406030204" pitchFamily="18" charset="0"/>
                              <a:ea typeface="Cambria Math" panose="02040503050406030204" pitchFamily="18" charset="0"/>
                            </a:rPr>
                            <m:t>z</m:t>
                          </m:r>
                          <m:r>
                            <m:rPr>
                              <m:sty m:val="p"/>
                            </m:rPr>
                            <a:rPr lang="en-US" sz="1400" b="0" i="0" smtClean="0">
                              <a:latin typeface="Cambria Math" panose="02040503050406030204" pitchFamily="18" charset="0"/>
                              <a:ea typeface="Cambria Math" panose="02040503050406030204" pitchFamily="18" charset="0"/>
                            </a:rPr>
                            <m:t>ed</m:t>
                          </m:r>
                        </m:sub>
                      </m:sSub>
                      <m:r>
                        <a:rPr lang="cs-CZ" sz="1400" b="0" i="0" smtClean="0">
                          <a:latin typeface="Cambria Math" panose="02040503050406030204" pitchFamily="18" charset="0"/>
                          <a:ea typeface="Cambria Math" panose="02040503050406030204" pitchFamily="18" charset="0"/>
                        </a:rPr>
                        <m:t>=</m:t>
                      </m:r>
                      <m:r>
                        <a:rPr lang="cs-CZ" sz="1400" b="0" i="1" smtClean="0">
                          <a:latin typeface="Cambria Math" panose="02040503050406030204" pitchFamily="18" charset="0"/>
                          <a:ea typeface="Cambria Math" panose="02040503050406030204" pitchFamily="18" charset="0"/>
                        </a:rPr>
                        <m:t>−</m:t>
                      </m:r>
                      <m:r>
                        <a:rPr lang="cs-CZ" sz="1400" b="0" i="1" smtClean="0">
                          <a:latin typeface="Cambria Math" panose="02040503050406030204" pitchFamily="18" charset="0"/>
                          <a:ea typeface="Cambria Math"/>
                        </a:rPr>
                        <m:t>0.125</m:t>
                      </m:r>
                      <m:r>
                        <a:rPr lang="cs-CZ" sz="1400" b="0" i="1" smtClean="0">
                          <a:latin typeface="Cambria Math" panose="02040503050406030204" pitchFamily="18" charset="0"/>
                          <a:ea typeface="Cambria Math" panose="02040503050406030204" pitchFamily="18" charset="0"/>
                        </a:rPr>
                        <m:t>×</m:t>
                      </m:r>
                      <m:f>
                        <m:fPr>
                          <m:ctrlPr>
                            <a:rPr lang="cs-CZ" sz="1400" b="0" i="1" smtClean="0">
                              <a:latin typeface="Cambria Math" panose="02040503050406030204" pitchFamily="18" charset="0"/>
                              <a:ea typeface="Cambria Math" panose="02040503050406030204" pitchFamily="18" charset="0"/>
                            </a:rPr>
                          </m:ctrlPr>
                        </m:fPr>
                        <m:num>
                          <m:r>
                            <a:rPr lang="cs-CZ" sz="1400" b="0" i="1" smtClean="0">
                              <a:latin typeface="Cambria Math" panose="02040503050406030204" pitchFamily="18" charset="0"/>
                              <a:ea typeface="Cambria Math" panose="02040503050406030204" pitchFamily="18" charset="0"/>
                            </a:rPr>
                            <m:t>365</m:t>
                          </m:r>
                        </m:num>
                        <m:den>
                          <m:r>
                            <a:rPr lang="cs-CZ" sz="1400" b="0" i="1" smtClean="0">
                              <a:latin typeface="Cambria Math" panose="02040503050406030204" pitchFamily="18" charset="0"/>
                              <a:ea typeface="Cambria Math" panose="02040503050406030204" pitchFamily="18" charset="0"/>
                            </a:rPr>
                            <m:t>5</m:t>
                          </m:r>
                        </m:den>
                      </m:f>
                      <m:r>
                        <a:rPr lang="cs-CZ" sz="1400" b="0" i="1" smtClean="0">
                          <a:latin typeface="Cambria Math" panose="02040503050406030204" pitchFamily="18" charset="0"/>
                          <a:ea typeface="Cambria Math"/>
                        </a:rPr>
                        <m:t>=−912%</m:t>
                      </m:r>
                    </m:oMath>
                  </m:oMathPara>
                </a14:m>
                <a:endParaRPr lang="en-GB" sz="1400" dirty="0">
                  <a:latin typeface="Cambria Math" panose="02040503050406030204" pitchFamily="18" charset="0"/>
                  <a:ea typeface="Cambria Math" panose="02040503050406030204" pitchFamily="18" charset="0"/>
                </a:endParaRPr>
              </a:p>
            </p:txBody>
          </p:sp>
        </mc:Choice>
        <mc:Fallback xmlns="">
          <p:sp>
            <p:nvSpPr>
              <p:cNvPr id="83" name="TextovéPole 35">
                <a:extLst>
                  <a:ext uri="{FF2B5EF4-FFF2-40B4-BE49-F238E27FC236}">
                    <a16:creationId xmlns:a16="http://schemas.microsoft.com/office/drawing/2014/main" id="{B94B53CB-6A2F-4B62-8654-079DA947BE82}"/>
                  </a:ext>
                </a:extLst>
              </p:cNvPr>
              <p:cNvSpPr txBox="1">
                <a:spLocks noRot="1" noChangeAspect="1" noMove="1" noResize="1" noEditPoints="1" noAdjustHandles="1" noChangeArrowheads="1" noChangeShapeType="1" noTextEdit="1"/>
              </p:cNvSpPr>
              <p:nvPr/>
            </p:nvSpPr>
            <p:spPr>
              <a:xfrm>
                <a:off x="5616000" y="3132000"/>
                <a:ext cx="3455440" cy="501419"/>
              </a:xfrm>
              <a:prstGeom prst="rect">
                <a:avLst/>
              </a:prstGeom>
              <a:blipFill>
                <a:blip r:embed="rId21"/>
                <a:stretch>
                  <a:fillRect b="-2439"/>
                </a:stretch>
              </a:blipFill>
              <a:ln>
                <a:noFill/>
              </a:ln>
            </p:spPr>
            <p:txBody>
              <a:bodyPr/>
              <a:lstStyle/>
              <a:p>
                <a:r>
                  <a:rPr lang="cs-CZ">
                    <a:noFill/>
                  </a:rPr>
                  <a:t> </a:t>
                </a:r>
              </a:p>
            </p:txBody>
          </p:sp>
        </mc:Fallback>
      </mc:AlternateContent>
    </p:spTree>
    <p:extLst>
      <p:ext uri="{BB962C8B-B14F-4D97-AF65-F5344CB8AC3E}">
        <p14:creationId xmlns:p14="http://schemas.microsoft.com/office/powerpoint/2010/main" val="320743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a:xfrm>
            <a:off x="180000" y="6336000"/>
            <a:ext cx="3312000" cy="360000"/>
          </a:xfrm>
        </p:spPr>
        <p:txBody>
          <a:bodyPr/>
          <a:lstStyle/>
          <a:p>
            <a:r>
              <a:rPr lang="en-GB" dirty="0"/>
              <a:t>Examples of financial futures</a:t>
            </a:r>
          </a:p>
        </p:txBody>
      </p:sp>
      <p:sp>
        <p:nvSpPr>
          <p:cNvPr id="3" name="Zástupný symbol pro číslo snímku 2"/>
          <p:cNvSpPr>
            <a:spLocks noGrp="1"/>
          </p:cNvSpPr>
          <p:nvPr>
            <p:ph type="sldNum" sz="quarter" idx="12"/>
          </p:nvPr>
        </p:nvSpPr>
        <p:spPr>
          <a:xfrm>
            <a:off x="7164000" y="6336000"/>
            <a:ext cx="1800000" cy="360000"/>
          </a:xfrm>
        </p:spPr>
        <p:txBody>
          <a:bodyPr/>
          <a:lstStyle/>
          <a:p>
            <a:pPr algn="r"/>
            <a:r>
              <a:rPr lang="cs-CZ" dirty="0"/>
              <a:t>5</a:t>
            </a:r>
          </a:p>
        </p:txBody>
      </p:sp>
      <p:sp>
        <p:nvSpPr>
          <p:cNvPr id="4" name="Nadpis 3"/>
          <p:cNvSpPr>
            <a:spLocks noGrp="1"/>
          </p:cNvSpPr>
          <p:nvPr>
            <p:ph type="title"/>
          </p:nvPr>
        </p:nvSpPr>
        <p:spPr>
          <a:xfrm>
            <a:off x="144000" y="144000"/>
            <a:ext cx="4428000" cy="648072"/>
          </a:xfrm>
        </p:spPr>
        <p:txBody>
          <a:bodyPr/>
          <a:lstStyle/>
          <a:p>
            <a:r>
              <a:rPr lang="en-GB" dirty="0"/>
              <a:t>Currency futures (1)</a:t>
            </a:r>
          </a:p>
        </p:txBody>
      </p:sp>
      <p:sp>
        <p:nvSpPr>
          <p:cNvPr id="56" name="TextovéPole 55"/>
          <p:cNvSpPr txBox="1"/>
          <p:nvPr/>
        </p:nvSpPr>
        <p:spPr>
          <a:xfrm>
            <a:off x="864000" y="954000"/>
            <a:ext cx="3708000" cy="430887"/>
          </a:xfrm>
          <a:prstGeom prst="rect">
            <a:avLst/>
          </a:prstGeom>
          <a:noFill/>
          <a:ln>
            <a:noFill/>
          </a:ln>
        </p:spPr>
        <p:txBody>
          <a:bodyPr wrap="square" rtlCol="0">
            <a:spAutoFit/>
          </a:bodyPr>
          <a:lstStyle/>
          <a:p>
            <a:pPr marL="324000" indent="-324000">
              <a:buClr>
                <a:srgbClr val="7030A0"/>
              </a:buClr>
              <a:buFont typeface="Wingdings" panose="05000000000000000000" pitchFamily="2" charset="2"/>
              <a:buChar char="Ø"/>
            </a:pPr>
            <a:r>
              <a:rPr lang="en-GB" sz="2200" dirty="0">
                <a:latin typeface="Cambria Math" panose="02040503050406030204" pitchFamily="18" charset="0"/>
                <a:ea typeface="Cambria Math" panose="02040503050406030204" pitchFamily="18" charset="0"/>
              </a:rPr>
              <a:t>Specification</a:t>
            </a:r>
          </a:p>
        </p:txBody>
      </p:sp>
      <p:sp>
        <p:nvSpPr>
          <p:cNvPr id="14" name="TextovéPole 13"/>
          <p:cNvSpPr txBox="1"/>
          <p:nvPr/>
        </p:nvSpPr>
        <p:spPr>
          <a:xfrm>
            <a:off x="6444000" y="2078896"/>
            <a:ext cx="2556000" cy="646331"/>
          </a:xfrm>
          <a:prstGeom prst="rect">
            <a:avLst/>
          </a:prstGeom>
          <a:noFill/>
          <a:ln>
            <a:noFill/>
          </a:ln>
        </p:spPr>
        <p:txBody>
          <a:bodyPr wrap="square" rtlCol="0">
            <a:spAutoFit/>
          </a:bodyPr>
          <a:lstStyle/>
          <a:p>
            <a:pPr marL="180000" lvl="2" indent="-180000">
              <a:buClr>
                <a:srgbClr val="7030A0"/>
              </a:buClr>
              <a:buSzPct val="80000"/>
              <a:buFont typeface="+mj-lt"/>
              <a:buAutoNum type="arabicParenR" startAt="2"/>
            </a:pPr>
            <a:r>
              <a:rPr lang="en-GB" sz="1200" dirty="0">
                <a:latin typeface="Cambria Math" panose="02040503050406030204" pitchFamily="18" charset="0"/>
                <a:ea typeface="Cambria Math" panose="02040503050406030204" pitchFamily="18" charset="0"/>
              </a:rPr>
              <a:t>The long buys 25,000 EUR and pays in USD for this. The short buys USD worth 25,000 EUR.</a:t>
            </a:r>
          </a:p>
        </p:txBody>
      </p:sp>
      <p:graphicFrame>
        <p:nvGraphicFramePr>
          <p:cNvPr id="5" name="Tabulka 4"/>
          <p:cNvGraphicFramePr>
            <a:graphicFrameLocks noGrp="1"/>
          </p:cNvGraphicFramePr>
          <p:nvPr>
            <p:extLst>
              <p:ext uri="{D42A27DB-BD31-4B8C-83A1-F6EECF244321}">
                <p14:modId xmlns:p14="http://schemas.microsoft.com/office/powerpoint/2010/main" val="2528934472"/>
              </p:ext>
            </p:extLst>
          </p:nvPr>
        </p:nvGraphicFramePr>
        <p:xfrm>
          <a:off x="972048" y="1412776"/>
          <a:ext cx="5472192" cy="3800160"/>
        </p:xfrm>
        <a:graphic>
          <a:graphicData uri="http://schemas.openxmlformats.org/drawingml/2006/table">
            <a:tbl>
              <a:tblPr bandRow="1">
                <a:tableStyleId>{5C22544A-7EE6-4342-B048-85BDC9FD1C3A}</a:tableStyleId>
              </a:tblPr>
              <a:tblGrid>
                <a:gridCol w="1728192">
                  <a:extLst>
                    <a:ext uri="{9D8B030D-6E8A-4147-A177-3AD203B41FA5}">
                      <a16:colId xmlns:a16="http://schemas.microsoft.com/office/drawing/2014/main" val="20000"/>
                    </a:ext>
                  </a:extLst>
                </a:gridCol>
                <a:gridCol w="3744000">
                  <a:extLst>
                    <a:ext uri="{9D8B030D-6E8A-4147-A177-3AD203B41FA5}">
                      <a16:colId xmlns:a16="http://schemas.microsoft.com/office/drawing/2014/main" val="20001"/>
                    </a:ext>
                  </a:extLst>
                </a:gridCol>
              </a:tblGrid>
              <a:tr h="360000">
                <a:tc>
                  <a:txBody>
                    <a:bodyPr/>
                    <a:lstStyle/>
                    <a:p>
                      <a:r>
                        <a:rPr lang="en-GB" sz="1200" noProof="0" dirty="0"/>
                        <a:t>Name of the contract</a:t>
                      </a:r>
                    </a:p>
                  </a:txBody>
                  <a:tcPr marL="90000" marR="90000" marT="0" marB="0" anchor="ctr"/>
                </a:tc>
                <a:tc>
                  <a:txBody>
                    <a:bodyPr/>
                    <a:lstStyle/>
                    <a:p>
                      <a:r>
                        <a:rPr lang="en-GB" sz="1200" noProof="0" dirty="0"/>
                        <a:t>Euro Currency Futures Tutorial </a:t>
                      </a:r>
                      <a:r>
                        <a:rPr lang="cs-CZ" sz="1200" noProof="0" dirty="0"/>
                        <a:t>– ECFT</a:t>
                      </a:r>
                      <a:r>
                        <a:rPr lang="cs-CZ" sz="1200" baseline="30000" noProof="0" dirty="0"/>
                        <a:t>1)</a:t>
                      </a:r>
                      <a:endParaRPr lang="en-GB" sz="1200" baseline="30000" noProof="0" dirty="0"/>
                    </a:p>
                  </a:txBody>
                  <a:tcPr marL="90000" marR="90000" marT="0" marB="0" anchor="ctr"/>
                </a:tc>
                <a:extLst>
                  <a:ext uri="{0D108BD9-81ED-4DB2-BD59-A6C34878D82A}">
                    <a16:rowId xmlns:a16="http://schemas.microsoft.com/office/drawing/2014/main" val="10000"/>
                  </a:ext>
                </a:extLst>
              </a:tr>
              <a:tr h="360000">
                <a:tc>
                  <a:txBody>
                    <a:bodyPr/>
                    <a:lstStyle/>
                    <a:p>
                      <a:r>
                        <a:rPr lang="en-GB" sz="1200" noProof="0" dirty="0"/>
                        <a:t>Unit of trading</a:t>
                      </a:r>
                    </a:p>
                  </a:txBody>
                  <a:tcPr marL="90000" marR="9000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noProof="0" dirty="0"/>
                        <a:t>25,000 EUR traded against the US dollar</a:t>
                      </a:r>
                      <a:r>
                        <a:rPr lang="cs-CZ" sz="1200" baseline="30000" noProof="0" dirty="0"/>
                        <a:t>2)</a:t>
                      </a:r>
                      <a:endParaRPr lang="en-GB" sz="1200" baseline="30000" noProof="0" dirty="0"/>
                    </a:p>
                  </a:txBody>
                  <a:tcPr marL="90000" marR="90000" marT="0" marB="0" anchor="ctr"/>
                </a:tc>
                <a:extLst>
                  <a:ext uri="{0D108BD9-81ED-4DB2-BD59-A6C34878D82A}">
                    <a16:rowId xmlns:a16="http://schemas.microsoft.com/office/drawing/2014/main" val="10001"/>
                  </a:ext>
                </a:extLst>
              </a:tr>
              <a:tr h="360000">
                <a:tc>
                  <a:txBody>
                    <a:bodyPr/>
                    <a:lstStyle/>
                    <a:p>
                      <a:r>
                        <a:rPr lang="en-GB" sz="1200" noProof="0" dirty="0"/>
                        <a:t>Quotation</a:t>
                      </a:r>
                    </a:p>
                  </a:txBody>
                  <a:tcPr marL="90000" marR="90000" marT="0" marB="0" anchor="ctr"/>
                </a:tc>
                <a:tc>
                  <a:txBody>
                    <a:bodyPr/>
                    <a:lstStyle/>
                    <a:p>
                      <a:r>
                        <a:rPr lang="en-GB" sz="1200" noProof="0" dirty="0"/>
                        <a:t>USD/EUR exchange rate</a:t>
                      </a:r>
                      <a:r>
                        <a:rPr lang="cs-CZ" sz="1200" noProof="0" dirty="0"/>
                        <a:t>, </a:t>
                      </a:r>
                      <a:r>
                        <a:rPr lang="en-GB" sz="1200" noProof="0" dirty="0"/>
                        <a:t>quoted to four decimal places</a:t>
                      </a:r>
                      <a:r>
                        <a:rPr lang="cs-CZ" sz="1200" baseline="30000" noProof="0" dirty="0"/>
                        <a:t>3,4)</a:t>
                      </a:r>
                      <a:endParaRPr lang="en-GB" sz="1200" noProof="0" dirty="0"/>
                    </a:p>
                  </a:txBody>
                  <a:tcPr marL="90000" marR="90000" marT="0" marB="0" anchor="ctr"/>
                </a:tc>
                <a:extLst>
                  <a:ext uri="{0D108BD9-81ED-4DB2-BD59-A6C34878D82A}">
                    <a16:rowId xmlns:a16="http://schemas.microsoft.com/office/drawing/2014/main" val="10002"/>
                  </a:ext>
                </a:extLst>
              </a:tr>
              <a:tr h="360000">
                <a:tc>
                  <a:txBody>
                    <a:bodyPr/>
                    <a:lstStyle/>
                    <a:p>
                      <a:r>
                        <a:rPr lang="en-GB" sz="1200" noProof="0" dirty="0"/>
                        <a:t>Tick size</a:t>
                      </a:r>
                    </a:p>
                  </a:txBody>
                  <a:tcPr marL="90000" marR="90000" marT="0" marB="0" anchor="ctr"/>
                </a:tc>
                <a:tc>
                  <a:txBody>
                    <a:bodyPr/>
                    <a:lstStyle/>
                    <a:p>
                      <a:r>
                        <a:rPr lang="en-GB" sz="1200" noProof="0" dirty="0"/>
                        <a:t>One hundredth of USD cent per one euro (0.0001 dollars per one euro)</a:t>
                      </a:r>
                      <a:endParaRPr lang="en-GB" sz="1200" baseline="30000" noProof="0" dirty="0"/>
                    </a:p>
                  </a:txBody>
                  <a:tcPr marL="90000" marR="90000" marT="0" marB="0" anchor="ctr"/>
                </a:tc>
                <a:extLst>
                  <a:ext uri="{0D108BD9-81ED-4DB2-BD59-A6C34878D82A}">
                    <a16:rowId xmlns:a16="http://schemas.microsoft.com/office/drawing/2014/main" val="10003"/>
                  </a:ext>
                </a:extLst>
              </a:tr>
              <a:tr h="360000">
                <a:tc>
                  <a:txBody>
                    <a:bodyPr/>
                    <a:lstStyle/>
                    <a:p>
                      <a:r>
                        <a:rPr lang="en-GB" sz="1200" noProof="0" dirty="0"/>
                        <a:t>Tick value</a:t>
                      </a:r>
                    </a:p>
                  </a:txBody>
                  <a:tcPr marL="90000" marR="90000" marT="0" marB="0" anchor="ctr"/>
                </a:tc>
                <a:tc>
                  <a:txBody>
                    <a:bodyPr/>
                    <a:lstStyle/>
                    <a:p>
                      <a:r>
                        <a:rPr lang="cs-CZ" sz="1200" noProof="0" dirty="0"/>
                        <a:t>2.5 USD</a:t>
                      </a:r>
                      <a:r>
                        <a:rPr lang="cs-CZ" sz="1200" baseline="30000" noProof="0" dirty="0"/>
                        <a:t>5)</a:t>
                      </a:r>
                      <a:endParaRPr lang="en-GB" sz="1200" baseline="30000" noProof="0" dirty="0"/>
                    </a:p>
                  </a:txBody>
                  <a:tcPr marL="90000" marR="90000" marT="0" marB="0" anchor="ctr"/>
                </a:tc>
                <a:extLst>
                  <a:ext uri="{0D108BD9-81ED-4DB2-BD59-A6C34878D82A}">
                    <a16:rowId xmlns:a16="http://schemas.microsoft.com/office/drawing/2014/main" val="10004"/>
                  </a:ext>
                </a:extLst>
              </a:tr>
              <a:tr h="360000">
                <a:tc>
                  <a:txBody>
                    <a:bodyPr/>
                    <a:lstStyle/>
                    <a:p>
                      <a:r>
                        <a:rPr lang="en-GB" sz="1200" noProof="0" dirty="0"/>
                        <a:t>Initial margin</a:t>
                      </a:r>
                    </a:p>
                  </a:txBody>
                  <a:tcPr marL="90000" marR="90000" marT="0" marB="0" anchor="ctr"/>
                </a:tc>
                <a:tc>
                  <a:txBody>
                    <a:bodyPr/>
                    <a:lstStyle/>
                    <a:p>
                      <a:r>
                        <a:rPr lang="en-GB" sz="1200" noProof="0" dirty="0"/>
                        <a:t>1000</a:t>
                      </a:r>
                      <a:r>
                        <a:rPr lang="cs-CZ" sz="1200" noProof="0" dirty="0"/>
                        <a:t> USD</a:t>
                      </a:r>
                      <a:r>
                        <a:rPr lang="cs-CZ" sz="1200" baseline="30000" noProof="0" dirty="0"/>
                        <a:t>6)</a:t>
                      </a:r>
                      <a:endParaRPr lang="en-GB" sz="1200" baseline="30000" noProof="0" dirty="0"/>
                    </a:p>
                  </a:txBody>
                  <a:tcPr marL="90000" marR="90000" marT="0" marB="0" anchor="ctr"/>
                </a:tc>
                <a:extLst>
                  <a:ext uri="{0D108BD9-81ED-4DB2-BD59-A6C34878D82A}">
                    <a16:rowId xmlns:a16="http://schemas.microsoft.com/office/drawing/2014/main" val="10005"/>
                  </a:ext>
                </a:extLst>
              </a:tr>
              <a:tr h="360000">
                <a:tc>
                  <a:txBody>
                    <a:bodyPr/>
                    <a:lstStyle/>
                    <a:p>
                      <a:r>
                        <a:rPr lang="en-GB" sz="1200" noProof="0" dirty="0"/>
                        <a:t>Delivery months</a:t>
                      </a:r>
                    </a:p>
                  </a:txBody>
                  <a:tcPr marL="90000" marR="90000" marT="0" marB="0" anchor="ctr"/>
                </a:tc>
                <a:tc>
                  <a:txBody>
                    <a:bodyPr/>
                    <a:lstStyle/>
                    <a:p>
                      <a:r>
                        <a:rPr lang="en-GB" sz="1200" noProof="0" dirty="0"/>
                        <a:t>March, June, September, December</a:t>
                      </a:r>
                    </a:p>
                  </a:txBody>
                  <a:tcPr marL="90000" marR="90000" marT="0" marB="0" anchor="ctr"/>
                </a:tc>
                <a:extLst>
                  <a:ext uri="{0D108BD9-81ED-4DB2-BD59-A6C34878D82A}">
                    <a16:rowId xmlns:a16="http://schemas.microsoft.com/office/drawing/2014/main" val="10006"/>
                  </a:ext>
                </a:extLst>
              </a:tr>
              <a:tr h="360000">
                <a:tc>
                  <a:txBody>
                    <a:bodyPr/>
                    <a:lstStyle/>
                    <a:p>
                      <a:r>
                        <a:rPr lang="en-GB" sz="1200" noProof="0" dirty="0"/>
                        <a:t>Last trading day</a:t>
                      </a:r>
                    </a:p>
                  </a:txBody>
                  <a:tcPr marL="90000" marR="90000" marT="0" marB="0" anchor="ctr"/>
                </a:tc>
                <a:tc>
                  <a:txBody>
                    <a:bodyPr/>
                    <a:lstStyle/>
                    <a:p>
                      <a:r>
                        <a:rPr lang="en-GB" sz="1200" noProof="0" dirty="0"/>
                        <a:t>Third Wednesday</a:t>
                      </a:r>
                      <a:r>
                        <a:rPr lang="en-GB" sz="1200" baseline="0" noProof="0" dirty="0"/>
                        <a:t> </a:t>
                      </a:r>
                      <a:r>
                        <a:rPr lang="en-GB" sz="1200" noProof="0" dirty="0"/>
                        <a:t>in </a:t>
                      </a:r>
                      <a:r>
                        <a:rPr lang="cs-CZ" sz="1200" noProof="0" dirty="0"/>
                        <a:t>a </a:t>
                      </a:r>
                      <a:r>
                        <a:rPr lang="en-GB" sz="1200" noProof="0" dirty="0"/>
                        <a:t>delivery month, </a:t>
                      </a:r>
                      <a:r>
                        <a:rPr lang="en-US" sz="1200" noProof="0" dirty="0"/>
                        <a:t>@</a:t>
                      </a:r>
                      <a:r>
                        <a:rPr lang="en-GB" sz="1200" noProof="0" dirty="0"/>
                        <a:t>10:30 a.m. </a:t>
                      </a:r>
                    </a:p>
                  </a:txBody>
                  <a:tcPr marL="90000" marR="90000" marT="0" marB="0" anchor="ctr"/>
                </a:tc>
                <a:extLst>
                  <a:ext uri="{0D108BD9-81ED-4DB2-BD59-A6C34878D82A}">
                    <a16:rowId xmlns:a16="http://schemas.microsoft.com/office/drawing/2014/main" val="10007"/>
                  </a:ext>
                </a:extLst>
              </a:tr>
              <a:tr h="360000">
                <a:tc>
                  <a:txBody>
                    <a:bodyPr/>
                    <a:lstStyle/>
                    <a:p>
                      <a:r>
                        <a:rPr lang="en-GB" sz="1200" noProof="0" dirty="0"/>
                        <a:t>Delivery day</a:t>
                      </a:r>
                    </a:p>
                  </a:txBody>
                  <a:tcPr marL="90000" marR="90000" marT="0" marB="0" anchor="ctr"/>
                </a:tc>
                <a:tc>
                  <a:txBody>
                    <a:bodyPr/>
                    <a:lstStyle/>
                    <a:p>
                      <a:r>
                        <a:rPr lang="en-GB" sz="1200" noProof="0" dirty="0"/>
                        <a:t>First business day after the last trading day</a:t>
                      </a:r>
                    </a:p>
                  </a:txBody>
                  <a:tcPr marL="90000" marR="90000" marT="0" marB="0" anchor="ctr"/>
                </a:tc>
                <a:extLst>
                  <a:ext uri="{0D108BD9-81ED-4DB2-BD59-A6C34878D82A}">
                    <a16:rowId xmlns:a16="http://schemas.microsoft.com/office/drawing/2014/main" val="10008"/>
                  </a:ext>
                </a:extLst>
              </a:tr>
              <a:tr h="360000">
                <a:tc>
                  <a:txBody>
                    <a:bodyPr/>
                    <a:lstStyle/>
                    <a:p>
                      <a:r>
                        <a:rPr lang="en-GB" sz="1200" noProof="0" dirty="0"/>
                        <a:t>EDSP</a:t>
                      </a:r>
                    </a:p>
                  </a:txBody>
                  <a:tcPr marL="90000" marR="90000" marT="0" marB="0" anchor="ctr"/>
                </a:tc>
                <a:tc>
                  <a:txBody>
                    <a:bodyPr/>
                    <a:lstStyle/>
                    <a:p>
                      <a:r>
                        <a:rPr lang="en-GB" sz="1200" noProof="0" dirty="0"/>
                        <a:t>Average of spot exchange rates quoted at 10:30 a.m. by 15 </a:t>
                      </a:r>
                      <a:r>
                        <a:rPr lang="cs-CZ" sz="1200" noProof="0" dirty="0"/>
                        <a:t>reference </a:t>
                      </a:r>
                      <a:r>
                        <a:rPr lang="en-GB" sz="1200" noProof="0" dirty="0"/>
                        <a:t>banks, of which the highest 3 and the lowest 3 values are discarded.</a:t>
                      </a:r>
                      <a:endParaRPr lang="en-GB" sz="1200" baseline="30000" noProof="0" dirty="0"/>
                    </a:p>
                  </a:txBody>
                  <a:tcPr marL="90000" marR="90000" marT="0" marB="0" anchor="ctr"/>
                </a:tc>
                <a:extLst>
                  <a:ext uri="{0D108BD9-81ED-4DB2-BD59-A6C34878D82A}">
                    <a16:rowId xmlns:a16="http://schemas.microsoft.com/office/drawing/2014/main" val="10009"/>
                  </a:ext>
                </a:extLst>
              </a:tr>
            </a:tbl>
          </a:graphicData>
        </a:graphic>
      </p:graphicFrame>
      <p:sp>
        <p:nvSpPr>
          <p:cNvPr id="54" name="TextovéPole 53"/>
          <p:cNvSpPr txBox="1"/>
          <p:nvPr/>
        </p:nvSpPr>
        <p:spPr>
          <a:xfrm>
            <a:off x="6444208" y="2640853"/>
            <a:ext cx="2448064" cy="646331"/>
          </a:xfrm>
          <a:prstGeom prst="rect">
            <a:avLst/>
          </a:prstGeom>
          <a:noFill/>
          <a:ln>
            <a:noFill/>
          </a:ln>
        </p:spPr>
        <p:txBody>
          <a:bodyPr wrap="square" rtlCol="0">
            <a:spAutoFit/>
          </a:bodyPr>
          <a:lstStyle/>
          <a:p>
            <a:pPr marL="180000" lvl="2" indent="-180000">
              <a:buClr>
                <a:srgbClr val="7030A0"/>
              </a:buClr>
              <a:buSzPct val="80000"/>
              <a:buFont typeface="+mj-lt"/>
              <a:buAutoNum type="arabicParenR" startAt="3"/>
            </a:pPr>
            <a:r>
              <a:rPr lang="en-GB" sz="1200" dirty="0">
                <a:latin typeface="Cambria Math" panose="02040503050406030204" pitchFamily="18" charset="0"/>
                <a:ea typeface="Cambria Math" panose="02040503050406030204" pitchFamily="18" charset="0"/>
              </a:rPr>
              <a:t>The euro is the base currency as it is represented in an exchange rate by one unit</a:t>
            </a:r>
            <a:r>
              <a:rPr lang="cs-CZ" sz="1200" dirty="0">
                <a:latin typeface="Cambria Math" panose="02040503050406030204" pitchFamily="18" charset="0"/>
                <a:ea typeface="Cambria Math" panose="02040503050406030204" pitchFamily="18" charset="0"/>
              </a:rPr>
              <a:t>.</a:t>
            </a:r>
            <a:endParaRPr lang="en-GB" sz="1200" dirty="0">
              <a:latin typeface="Cambria Math" panose="02040503050406030204" pitchFamily="18" charset="0"/>
              <a:ea typeface="Cambria Math" panose="02040503050406030204" pitchFamily="18" charset="0"/>
            </a:endParaRPr>
          </a:p>
        </p:txBody>
      </p:sp>
      <p:sp>
        <p:nvSpPr>
          <p:cNvPr id="55" name="TextovéPole 54"/>
          <p:cNvSpPr txBox="1"/>
          <p:nvPr/>
        </p:nvSpPr>
        <p:spPr>
          <a:xfrm>
            <a:off x="6444000" y="3951104"/>
            <a:ext cx="2448272" cy="461665"/>
          </a:xfrm>
          <a:prstGeom prst="rect">
            <a:avLst/>
          </a:prstGeom>
          <a:noFill/>
          <a:ln>
            <a:noFill/>
          </a:ln>
        </p:spPr>
        <p:txBody>
          <a:bodyPr wrap="square" rtlCol="0">
            <a:spAutoFit/>
          </a:bodyPr>
          <a:lstStyle/>
          <a:p>
            <a:pPr marL="180000" lvl="2" indent="-180000">
              <a:buClr>
                <a:srgbClr val="7030A0"/>
              </a:buClr>
              <a:buSzPct val="80000"/>
              <a:buFont typeface="+mj-lt"/>
              <a:buAutoNum type="arabicParenR" startAt="5"/>
            </a:pPr>
            <a:r>
              <a:rPr lang="cs-CZ" sz="1200" dirty="0">
                <a:latin typeface="Cambria Math" panose="02040503050406030204" pitchFamily="18" charset="0"/>
                <a:ea typeface="Cambria Math" panose="02040503050406030204" pitchFamily="18" charset="0"/>
              </a:rPr>
              <a:t>2.5 USD = 25,000 EUR </a:t>
            </a:r>
            <a:r>
              <a:rPr lang="cs-CZ" sz="1200" dirty="0">
                <a:latin typeface="Cambria Math"/>
                <a:ea typeface="Cambria Math"/>
              </a:rPr>
              <a:t>× 0.0001 USD/EUR.</a:t>
            </a:r>
            <a:endParaRPr lang="en-GB" sz="1200" dirty="0">
              <a:latin typeface="Cambria Math" panose="02040503050406030204" pitchFamily="18" charset="0"/>
              <a:ea typeface="Cambria Math" panose="02040503050406030204" pitchFamily="18" charset="0"/>
            </a:endParaRPr>
          </a:p>
        </p:txBody>
      </p:sp>
      <p:sp>
        <p:nvSpPr>
          <p:cNvPr id="58" name="TextovéPole 57"/>
          <p:cNvSpPr txBox="1"/>
          <p:nvPr/>
        </p:nvSpPr>
        <p:spPr>
          <a:xfrm>
            <a:off x="6444000" y="4331185"/>
            <a:ext cx="2556000" cy="830997"/>
          </a:xfrm>
          <a:prstGeom prst="rect">
            <a:avLst/>
          </a:prstGeom>
          <a:noFill/>
          <a:ln>
            <a:noFill/>
          </a:ln>
        </p:spPr>
        <p:txBody>
          <a:bodyPr wrap="square" lIns="90000" rIns="0" rtlCol="0">
            <a:spAutoFit/>
          </a:bodyPr>
          <a:lstStyle/>
          <a:p>
            <a:pPr marL="180000" lvl="2" indent="-180000">
              <a:buClr>
                <a:srgbClr val="7030A0"/>
              </a:buClr>
              <a:buSzPct val="80000"/>
              <a:buFont typeface="+mj-lt"/>
              <a:buAutoNum type="arabicParenR" startAt="6"/>
            </a:pPr>
            <a:r>
              <a:rPr lang="en-GB" sz="1200" dirty="0">
                <a:latin typeface="Cambria Math" panose="02040503050406030204" pitchFamily="18" charset="0"/>
                <a:ea typeface="Cambria Math" panose="02040503050406030204" pitchFamily="18" charset="0"/>
              </a:rPr>
              <a:t>With an exchange rate of 1.1345 USD/EUR, the initial margin is about 3.5% of the value of the contract</a:t>
            </a:r>
            <a:r>
              <a:rPr lang="cs-CZ" sz="1200" dirty="0">
                <a:latin typeface="Cambria Math" panose="02040503050406030204" pitchFamily="18" charset="0"/>
                <a:ea typeface="Cambria Math" panose="02040503050406030204" pitchFamily="18" charset="0"/>
              </a:rPr>
              <a:t>.</a:t>
            </a:r>
            <a:endParaRPr lang="en-GB" sz="1200" dirty="0">
              <a:latin typeface="Cambria Math" panose="02040503050406030204" pitchFamily="18" charset="0"/>
              <a:ea typeface="Cambria Math" panose="02040503050406030204" pitchFamily="18" charset="0"/>
            </a:endParaRPr>
          </a:p>
        </p:txBody>
      </p:sp>
      <p:sp>
        <p:nvSpPr>
          <p:cNvPr id="45" name="TextovéPole 44"/>
          <p:cNvSpPr txBox="1"/>
          <p:nvPr/>
        </p:nvSpPr>
        <p:spPr>
          <a:xfrm>
            <a:off x="6444000" y="1332000"/>
            <a:ext cx="2556000" cy="830997"/>
          </a:xfrm>
          <a:prstGeom prst="rect">
            <a:avLst/>
          </a:prstGeom>
          <a:noFill/>
          <a:ln>
            <a:noFill/>
          </a:ln>
        </p:spPr>
        <p:txBody>
          <a:bodyPr wrap="square" rtlCol="0">
            <a:spAutoFit/>
          </a:bodyPr>
          <a:lstStyle/>
          <a:p>
            <a:pPr marL="180000" lvl="2" indent="-180000">
              <a:buClr>
                <a:srgbClr val="7030A0"/>
              </a:buClr>
              <a:buSzPct val="80000"/>
              <a:buFont typeface="+mj-lt"/>
              <a:buAutoNum type="arabicParenR"/>
            </a:pPr>
            <a:r>
              <a:rPr lang="en-GB" sz="1200" dirty="0">
                <a:latin typeface="Cambria Math" panose="02040503050406030204" pitchFamily="18" charset="0"/>
                <a:ea typeface="Cambria Math" panose="02040503050406030204" pitchFamily="18" charset="0"/>
              </a:rPr>
              <a:t>The euro is the underlying asset, priced in terms of dollars. </a:t>
            </a:r>
            <a:r>
              <a:rPr lang="cs-CZ" sz="1200" dirty="0">
                <a:latin typeface="Cambria Math" panose="02040503050406030204" pitchFamily="18" charset="0"/>
                <a:ea typeface="Cambria Math" panose="02040503050406030204" pitchFamily="18" charset="0"/>
              </a:rPr>
              <a:t>So, t</a:t>
            </a:r>
            <a:r>
              <a:rPr lang="en-GB" sz="1200" dirty="0">
                <a:latin typeface="Cambria Math" panose="02040503050406030204" pitchFamily="18" charset="0"/>
                <a:ea typeface="Cambria Math" panose="02040503050406030204" pitchFamily="18" charset="0"/>
              </a:rPr>
              <a:t>he euro is the traded currency and the dollar is the invoice currency.</a:t>
            </a:r>
          </a:p>
        </p:txBody>
      </p:sp>
      <p:sp>
        <p:nvSpPr>
          <p:cNvPr id="76" name="TextovéPole 75">
            <a:extLst>
              <a:ext uri="{FF2B5EF4-FFF2-40B4-BE49-F238E27FC236}">
                <a16:creationId xmlns:a16="http://schemas.microsoft.com/office/drawing/2014/main" id="{6FE32C7F-DEAE-4D2E-9E93-2D512C88CDDF}"/>
              </a:ext>
            </a:extLst>
          </p:cNvPr>
          <p:cNvSpPr txBox="1"/>
          <p:nvPr/>
        </p:nvSpPr>
        <p:spPr>
          <a:xfrm>
            <a:off x="6444000" y="3209259"/>
            <a:ext cx="2448064" cy="830997"/>
          </a:xfrm>
          <a:prstGeom prst="rect">
            <a:avLst/>
          </a:prstGeom>
          <a:noFill/>
          <a:ln>
            <a:noFill/>
          </a:ln>
        </p:spPr>
        <p:txBody>
          <a:bodyPr wrap="square" rtlCol="0">
            <a:spAutoFit/>
          </a:bodyPr>
          <a:lstStyle/>
          <a:p>
            <a:pPr marL="180000" lvl="2" indent="-180000">
              <a:buClr>
                <a:srgbClr val="7030A0"/>
              </a:buClr>
              <a:buSzPct val="80000"/>
              <a:buFont typeface="+mj-lt"/>
              <a:buAutoNum type="arabicParenR" startAt="4"/>
            </a:pPr>
            <a:r>
              <a:rPr lang="en-GB" sz="1200" dirty="0">
                <a:latin typeface="Cambria Math" panose="02040503050406030204" pitchFamily="18" charset="0"/>
                <a:ea typeface="Cambria Math" panose="02040503050406030204" pitchFamily="18" charset="0"/>
              </a:rPr>
              <a:t>The dollar is the variable currency as it is represented in an exchange rate by a certain number of its units.</a:t>
            </a:r>
          </a:p>
        </p:txBody>
      </p:sp>
    </p:spTree>
    <p:extLst>
      <p:ext uri="{BB962C8B-B14F-4D97-AF65-F5344CB8AC3E}">
        <p14:creationId xmlns:p14="http://schemas.microsoft.com/office/powerpoint/2010/main" val="41686911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a:xfrm>
            <a:off x="180000" y="6336000"/>
            <a:ext cx="3312000" cy="360000"/>
          </a:xfrm>
        </p:spPr>
        <p:txBody>
          <a:bodyPr/>
          <a:lstStyle/>
          <a:p>
            <a:r>
              <a:rPr lang="en-GB" dirty="0"/>
              <a:t>Examples of financial futures</a:t>
            </a:r>
          </a:p>
        </p:txBody>
      </p:sp>
      <p:sp>
        <p:nvSpPr>
          <p:cNvPr id="3" name="Zástupný symbol pro číslo snímku 2"/>
          <p:cNvSpPr>
            <a:spLocks noGrp="1"/>
          </p:cNvSpPr>
          <p:nvPr>
            <p:ph type="sldNum" sz="quarter" idx="12"/>
          </p:nvPr>
        </p:nvSpPr>
        <p:spPr>
          <a:xfrm>
            <a:off x="7164000" y="6336000"/>
            <a:ext cx="1800000" cy="360000"/>
          </a:xfrm>
        </p:spPr>
        <p:txBody>
          <a:bodyPr/>
          <a:lstStyle/>
          <a:p>
            <a:pPr algn="r"/>
            <a:fld id="{DFE5482F-2F05-49C5-9E15-73F945A41231}" type="slidenum">
              <a:rPr lang="cs-CZ" smtClean="0"/>
              <a:pPr algn="r"/>
              <a:t>6</a:t>
            </a:fld>
            <a:endParaRPr lang="cs-CZ" dirty="0"/>
          </a:p>
        </p:txBody>
      </p:sp>
      <p:sp>
        <p:nvSpPr>
          <p:cNvPr id="4" name="Nadpis 3"/>
          <p:cNvSpPr>
            <a:spLocks noGrp="1"/>
          </p:cNvSpPr>
          <p:nvPr>
            <p:ph type="title"/>
          </p:nvPr>
        </p:nvSpPr>
        <p:spPr>
          <a:xfrm>
            <a:off x="144000" y="144000"/>
            <a:ext cx="4428000" cy="648072"/>
          </a:xfrm>
        </p:spPr>
        <p:txBody>
          <a:bodyPr/>
          <a:lstStyle/>
          <a:p>
            <a:r>
              <a:rPr lang="en-GB" dirty="0">
                <a:solidFill>
                  <a:srgbClr val="000000"/>
                </a:solidFill>
              </a:rPr>
              <a:t>Currency futures (2)</a:t>
            </a:r>
          </a:p>
        </p:txBody>
      </p:sp>
      <p:graphicFrame>
        <p:nvGraphicFramePr>
          <p:cNvPr id="6" name="Tabulka 5"/>
          <p:cNvGraphicFramePr>
            <a:graphicFrameLocks noGrp="1"/>
          </p:cNvGraphicFramePr>
          <p:nvPr>
            <p:extLst>
              <p:ext uri="{D42A27DB-BD31-4B8C-83A1-F6EECF244321}">
                <p14:modId xmlns:p14="http://schemas.microsoft.com/office/powerpoint/2010/main" val="1718296143"/>
              </p:ext>
            </p:extLst>
          </p:nvPr>
        </p:nvGraphicFramePr>
        <p:xfrm>
          <a:off x="1748384" y="1609232"/>
          <a:ext cx="5928000" cy="180000"/>
        </p:xfrm>
        <a:graphic>
          <a:graphicData uri="http://schemas.openxmlformats.org/drawingml/2006/table">
            <a:tbl>
              <a:tblPr firstRow="1" bandRow="1">
                <a:tableStyleId>{5C22544A-7EE6-4342-B048-85BDC9FD1C3A}</a:tableStyleId>
              </a:tblPr>
              <a:tblGrid>
                <a:gridCol w="5928000">
                  <a:extLst>
                    <a:ext uri="{9D8B030D-6E8A-4147-A177-3AD203B41FA5}">
                      <a16:colId xmlns:a16="http://schemas.microsoft.com/office/drawing/2014/main" val="20000"/>
                    </a:ext>
                  </a:extLst>
                </a:gridCol>
              </a:tblGrid>
              <a:tr h="180000">
                <a:tc>
                  <a:txBody>
                    <a:bodyPr/>
                    <a:lstStyle/>
                    <a:p>
                      <a:pPr algn="ctr"/>
                      <a:endParaRPr lang="cs-CZ" sz="1000" dirty="0"/>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bl>
          </a:graphicData>
        </a:graphic>
      </p:graphicFrame>
      <p:sp>
        <p:nvSpPr>
          <p:cNvPr id="29" name="TextovéPole 28"/>
          <p:cNvSpPr txBox="1"/>
          <p:nvPr/>
        </p:nvSpPr>
        <p:spPr>
          <a:xfrm>
            <a:off x="864000" y="954000"/>
            <a:ext cx="2987920" cy="430887"/>
          </a:xfrm>
          <a:prstGeom prst="rect">
            <a:avLst/>
          </a:prstGeom>
          <a:noFill/>
          <a:ln>
            <a:noFill/>
          </a:ln>
        </p:spPr>
        <p:txBody>
          <a:bodyPr wrap="square" rtlCol="0">
            <a:spAutoFit/>
          </a:bodyPr>
          <a:lstStyle/>
          <a:p>
            <a:pPr marL="324000" indent="-324000">
              <a:buClr>
                <a:srgbClr val="7030A0"/>
              </a:buClr>
              <a:buFont typeface="Wingdings" panose="05000000000000000000" pitchFamily="2" charset="2"/>
              <a:buChar char="Ø"/>
            </a:pPr>
            <a:r>
              <a:rPr lang="en-GB" sz="2200" dirty="0">
                <a:latin typeface="Cambria Math" panose="02040503050406030204" pitchFamily="18" charset="0"/>
                <a:ea typeface="Cambria Math" panose="02040503050406030204" pitchFamily="18" charset="0"/>
              </a:rPr>
              <a:t>Closing out</a:t>
            </a:r>
          </a:p>
        </p:txBody>
      </p:sp>
      <p:sp>
        <p:nvSpPr>
          <p:cNvPr id="31" name="TextovéPole 30"/>
          <p:cNvSpPr txBox="1"/>
          <p:nvPr/>
        </p:nvSpPr>
        <p:spPr>
          <a:xfrm>
            <a:off x="1512000" y="5629222"/>
            <a:ext cx="6985573" cy="338554"/>
          </a:xfrm>
          <a:prstGeom prst="rect">
            <a:avLst/>
          </a:prstGeom>
          <a:noFill/>
          <a:ln>
            <a:noFill/>
          </a:ln>
        </p:spPr>
        <p:txBody>
          <a:bodyPr wrap="square" rtlCol="0">
            <a:spAutoFit/>
          </a:bodyPr>
          <a:lstStyle/>
          <a:p>
            <a:pPr marL="288000" indent="-288000">
              <a:buClr>
                <a:srgbClr val="7030A0"/>
              </a:buClr>
              <a:buSzPct val="100000"/>
              <a:buFont typeface="Wingdings" panose="05000000000000000000" pitchFamily="2" charset="2"/>
              <a:buChar char="§"/>
            </a:pPr>
            <a:r>
              <a:rPr lang="en-GB" sz="1600" dirty="0">
                <a:latin typeface="Cambria Math"/>
                <a:ea typeface="Cambria Math"/>
              </a:rPr>
              <a:t>The long pays a known-in-advance opening futures price</a:t>
            </a:r>
          </a:p>
        </p:txBody>
      </p:sp>
      <mc:AlternateContent xmlns:mc="http://schemas.openxmlformats.org/markup-compatibility/2006" xmlns:a14="http://schemas.microsoft.com/office/drawing/2010/main">
        <mc:Choice Requires="a14">
          <p:sp>
            <p:nvSpPr>
              <p:cNvPr id="32" name="TextovéPole 31"/>
              <p:cNvSpPr txBox="1"/>
              <p:nvPr/>
            </p:nvSpPr>
            <p:spPr>
              <a:xfrm>
                <a:off x="1512000" y="3852816"/>
                <a:ext cx="7375581" cy="830997"/>
              </a:xfrm>
              <a:prstGeom prst="rect">
                <a:avLst/>
              </a:prstGeom>
              <a:noFill/>
              <a:ln>
                <a:noFill/>
              </a:ln>
            </p:spPr>
            <p:txBody>
              <a:bodyPr wrap="square" rtlCol="0">
                <a:spAutoFit/>
              </a:bodyPr>
              <a:lstStyle/>
              <a:p>
                <a:pPr marL="288000" indent="-288000">
                  <a:buClr>
                    <a:srgbClr val="7030A0"/>
                  </a:buClr>
                  <a:buSzPct val="100000"/>
                  <a:buFont typeface="Wingdings" panose="05000000000000000000" pitchFamily="2" charset="2"/>
                  <a:buChar char="§"/>
                </a:pPr>
                <a:r>
                  <a:rPr lang="en-GB" sz="1600" dirty="0">
                    <a:latin typeface="Cambria Math"/>
                    <a:ea typeface="Cambria Math"/>
                  </a:rPr>
                  <a:t>The long receives </a:t>
                </a:r>
                <a14:m>
                  <m:oMath xmlns:m="http://schemas.openxmlformats.org/officeDocument/2006/math">
                    <m:r>
                      <a:rPr lang="en-GB" sz="1600">
                        <a:latin typeface="Cambria Math"/>
                        <a:ea typeface="Cambria Math"/>
                      </a:rPr>
                      <m:t>10×25,000</m:t>
                    </m:r>
                  </m:oMath>
                </a14:m>
                <a:r>
                  <a:rPr lang="en-GB" sz="1600" dirty="0">
                    <a:latin typeface="Cambria Math"/>
                    <a:ea typeface="Cambria Math"/>
                  </a:rPr>
                  <a:t> euros and is presented an invoice in an amount corresponding to the EDSP exchange rate</a:t>
                </a:r>
              </a:p>
              <a:p>
                <a:pPr marL="715963">
                  <a:buClr>
                    <a:srgbClr val="7030A0"/>
                  </a:buClr>
                  <a:buSzPct val="80000"/>
                </a:pPr>
                <a:r>
                  <a:rPr lang="en-GB" sz="1600" dirty="0">
                    <a:latin typeface="Cambria Math"/>
                    <a:ea typeface="Cambria Math"/>
                  </a:rPr>
                  <a:t>invoice </a:t>
                </a:r>
                <a14:m>
                  <m:oMath xmlns:m="http://schemas.openxmlformats.org/officeDocument/2006/math">
                    <m:r>
                      <a:rPr lang="en-GB" sz="1600">
                        <a:latin typeface="Cambria Math"/>
                        <a:ea typeface="Cambria Math"/>
                      </a:rPr>
                      <m:t>=10×</m:t>
                    </m:r>
                    <m:r>
                      <a:rPr lang="cs-CZ" sz="1600">
                        <a:latin typeface="Cambria Math"/>
                        <a:ea typeface="Cambria Math"/>
                      </a:rPr>
                      <m:t>25,000 </m:t>
                    </m:r>
                    <m:r>
                      <m:rPr>
                        <m:nor/>
                      </m:rPr>
                      <a:rPr lang="cs-CZ" sz="1600">
                        <a:latin typeface="Cambria Math"/>
                        <a:ea typeface="Cambria Math"/>
                      </a:rPr>
                      <m:t>EUR</m:t>
                    </m:r>
                    <m:r>
                      <a:rPr lang="cs-CZ" sz="1600">
                        <a:latin typeface="Cambria Math"/>
                        <a:ea typeface="Cambria Math"/>
                      </a:rPr>
                      <m:t> ×</m:t>
                    </m:r>
                    <m:r>
                      <a:rPr lang="en-GB" sz="1600">
                        <a:latin typeface="Cambria Math"/>
                        <a:ea typeface="Cambria Math"/>
                      </a:rPr>
                      <m:t>1.2401 </m:t>
                    </m:r>
                    <m:r>
                      <m:rPr>
                        <m:nor/>
                      </m:rPr>
                      <a:rPr lang="en-GB" sz="1600">
                        <a:latin typeface="Cambria Math"/>
                        <a:ea typeface="Cambria Math"/>
                      </a:rPr>
                      <m:t>USD</m:t>
                    </m:r>
                    <m:r>
                      <m:rPr>
                        <m:nor/>
                      </m:rPr>
                      <a:rPr lang="en-GB" sz="1600">
                        <a:latin typeface="Cambria Math"/>
                        <a:ea typeface="Cambria Math"/>
                      </a:rPr>
                      <m:t>/</m:t>
                    </m:r>
                    <m:r>
                      <m:rPr>
                        <m:nor/>
                      </m:rPr>
                      <a:rPr lang="en-GB" sz="1600">
                        <a:latin typeface="Cambria Math"/>
                        <a:ea typeface="Cambria Math"/>
                      </a:rPr>
                      <m:t>EUR</m:t>
                    </m:r>
                    <m:r>
                      <a:rPr lang="en-GB" sz="1600">
                        <a:latin typeface="Cambria Math"/>
                        <a:ea typeface="Cambria Math"/>
                      </a:rPr>
                      <m:t>=310,025</m:t>
                    </m:r>
                  </m:oMath>
                </a14:m>
                <a:r>
                  <a:rPr lang="en-GB" sz="1600" dirty="0">
                    <a:latin typeface="Cambria Math"/>
                    <a:ea typeface="Cambria Math"/>
                  </a:rPr>
                  <a:t> USD</a:t>
                </a:r>
              </a:p>
            </p:txBody>
          </p:sp>
        </mc:Choice>
        <mc:Fallback xmlns="">
          <p:sp>
            <p:nvSpPr>
              <p:cNvPr id="32" name="TextovéPole 31"/>
              <p:cNvSpPr txBox="1">
                <a:spLocks noRot="1" noChangeAspect="1" noMove="1" noResize="1" noEditPoints="1" noAdjustHandles="1" noChangeArrowheads="1" noChangeShapeType="1" noTextEdit="1"/>
              </p:cNvSpPr>
              <p:nvPr/>
            </p:nvSpPr>
            <p:spPr>
              <a:xfrm>
                <a:off x="1512000" y="3852816"/>
                <a:ext cx="7375581" cy="830997"/>
              </a:xfrm>
              <a:prstGeom prst="rect">
                <a:avLst/>
              </a:prstGeom>
              <a:blipFill>
                <a:blip r:embed="rId13"/>
                <a:stretch>
                  <a:fillRect l="-331" t="-2941" b="-8088"/>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75" name="TextovéPole 35"/>
              <p:cNvSpPr txBox="1"/>
              <p:nvPr/>
            </p:nvSpPr>
            <p:spPr>
              <a:xfrm>
                <a:off x="1511609" y="2364099"/>
                <a:ext cx="7489448" cy="553998"/>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8000" indent="-288000">
                  <a:buClr>
                    <a:srgbClr val="7030A0"/>
                  </a:buClr>
                  <a:buFont typeface="Wingdings" panose="05000000000000000000" pitchFamily="2" charset="2"/>
                  <a:buChar char="§"/>
                </a:pPr>
                <a:r>
                  <a:rPr lang="en-GB" sz="1600" dirty="0">
                    <a:latin typeface="Cambria Math"/>
                    <a:ea typeface="Cambria Math"/>
                  </a:rPr>
                  <a:t>The long who purchased 10 contracts earned a net profit </a:t>
                </a:r>
              </a:p>
              <a:p>
                <a:pPr marL="534988">
                  <a:buClr>
                    <a:srgbClr val="7030A0"/>
                  </a:buClr>
                </a:pPr>
                <a:r>
                  <a:rPr lang="en-GB" sz="1400" dirty="0">
                    <a:latin typeface="Cambria Math"/>
                    <a:ea typeface="Cambria Math"/>
                  </a:rPr>
                  <a:t>number of contracts × tick change × value of tick = </a:t>
                </a:r>
                <a14:m>
                  <m:oMath xmlns:m="http://schemas.openxmlformats.org/officeDocument/2006/math">
                    <m:r>
                      <a:rPr lang="en-GB" sz="1400" b="0" i="1" smtClean="0">
                        <a:latin typeface="Cambria Math"/>
                        <a:ea typeface="Cambria Math"/>
                      </a:rPr>
                      <m:t>10×72×2.5=1</m:t>
                    </m:r>
                    <m:r>
                      <a:rPr lang="en-US" sz="1400" b="0" i="1" smtClean="0">
                        <a:latin typeface="Cambria Math"/>
                        <a:ea typeface="Cambria Math"/>
                      </a:rPr>
                      <m:t>,</m:t>
                    </m:r>
                    <m:r>
                      <a:rPr lang="en-GB" sz="1400" b="0" i="1" smtClean="0">
                        <a:latin typeface="Cambria Math"/>
                        <a:ea typeface="Cambria Math"/>
                      </a:rPr>
                      <m:t>800</m:t>
                    </m:r>
                  </m:oMath>
                </a14:m>
                <a:r>
                  <a:rPr lang="en-GB" sz="1400" dirty="0">
                    <a:latin typeface="Cambria Math" panose="02040503050406030204" pitchFamily="18" charset="0"/>
                    <a:ea typeface="Cambria Math" panose="02040503050406030204" pitchFamily="18" charset="0"/>
                  </a:rPr>
                  <a:t> USD</a:t>
                </a:r>
              </a:p>
            </p:txBody>
          </p:sp>
        </mc:Choice>
        <mc:Fallback xmlns="">
          <p:sp>
            <p:nvSpPr>
              <p:cNvPr id="75" name="TextovéPole 35"/>
              <p:cNvSpPr txBox="1">
                <a:spLocks noRot="1" noChangeAspect="1" noMove="1" noResize="1" noEditPoints="1" noAdjustHandles="1" noChangeArrowheads="1" noChangeShapeType="1" noTextEdit="1"/>
              </p:cNvSpPr>
              <p:nvPr/>
            </p:nvSpPr>
            <p:spPr>
              <a:xfrm>
                <a:off x="1511609" y="2364099"/>
                <a:ext cx="7489448" cy="553998"/>
              </a:xfrm>
              <a:prstGeom prst="rect">
                <a:avLst/>
              </a:prstGeom>
              <a:blipFill>
                <a:blip r:embed="rId15"/>
                <a:stretch>
                  <a:fillRect l="-325" t="-4396" b="-8791"/>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77" name="TextovéPole 35"/>
              <p:cNvSpPr txBox="1"/>
              <p:nvPr/>
            </p:nvSpPr>
            <p:spPr>
              <a:xfrm>
                <a:off x="1512000" y="2108110"/>
                <a:ext cx="5940000" cy="338554"/>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8000" indent="-288000">
                  <a:buClr>
                    <a:srgbClr val="7030A0"/>
                  </a:buClr>
                  <a:buFont typeface="Wingdings" panose="05000000000000000000" pitchFamily="2" charset="2"/>
                  <a:buChar char="§"/>
                </a:pPr>
                <a:r>
                  <a:rPr lang="en-GB" sz="1600" dirty="0">
                    <a:latin typeface="Cambria Math"/>
                    <a:ea typeface="Cambria Math"/>
                  </a:rPr>
                  <a:t>The futures price increased by </a:t>
                </a:r>
                <a14:m>
                  <m:oMath xmlns:m="http://schemas.openxmlformats.org/officeDocument/2006/math">
                    <m:d>
                      <m:dPr>
                        <m:ctrlPr>
                          <a:rPr lang="en-GB" sz="1600" b="0" i="1" smtClean="0">
                            <a:latin typeface="Cambria Math" panose="02040503050406030204" pitchFamily="18" charset="0"/>
                            <a:ea typeface="Cambria Math"/>
                          </a:rPr>
                        </m:ctrlPr>
                      </m:dPr>
                      <m:e>
                        <m:r>
                          <a:rPr lang="en-GB" sz="1600" b="0" i="1" smtClean="0">
                            <a:latin typeface="Cambria Math"/>
                            <a:ea typeface="Cambria Math"/>
                          </a:rPr>
                          <m:t>2383</m:t>
                        </m:r>
                        <m:r>
                          <a:rPr lang="en-GB" sz="1600" i="1">
                            <a:latin typeface="Cambria Math"/>
                            <a:ea typeface="Cambria Math"/>
                          </a:rPr>
                          <m:t>−</m:t>
                        </m:r>
                        <m:r>
                          <a:rPr lang="en-GB" sz="1600" b="0" i="1" smtClean="0">
                            <a:latin typeface="Cambria Math"/>
                            <a:ea typeface="Cambria Math"/>
                          </a:rPr>
                          <m:t>2311</m:t>
                        </m:r>
                      </m:e>
                    </m:d>
                    <m:r>
                      <a:rPr lang="en-GB" sz="1600" b="0" i="1" smtClean="0">
                        <a:latin typeface="Cambria Math"/>
                        <a:ea typeface="Cambria Math"/>
                      </a:rPr>
                      <m:t>=72 </m:t>
                    </m:r>
                  </m:oMath>
                </a14:m>
                <a:r>
                  <a:rPr lang="en-GB" sz="1600" dirty="0">
                    <a:latin typeface="Cambria Math" panose="02040503050406030204" pitchFamily="18" charset="0"/>
                    <a:ea typeface="Cambria Math" panose="02040503050406030204" pitchFamily="18" charset="0"/>
                  </a:rPr>
                  <a:t> ticks</a:t>
                </a:r>
              </a:p>
            </p:txBody>
          </p:sp>
        </mc:Choice>
        <mc:Fallback xmlns="">
          <p:sp>
            <p:nvSpPr>
              <p:cNvPr id="77" name="TextovéPole 35"/>
              <p:cNvSpPr txBox="1">
                <a:spLocks noRot="1" noChangeAspect="1" noMove="1" noResize="1" noEditPoints="1" noAdjustHandles="1" noChangeArrowheads="1" noChangeShapeType="1" noTextEdit="1"/>
              </p:cNvSpPr>
              <p:nvPr/>
            </p:nvSpPr>
            <p:spPr>
              <a:xfrm>
                <a:off x="1512000" y="2108110"/>
                <a:ext cx="5940000" cy="338554"/>
              </a:xfrm>
              <a:prstGeom prst="rect">
                <a:avLst/>
              </a:prstGeom>
              <a:blipFill rotWithShape="1">
                <a:blip r:embed="rId16"/>
                <a:stretch>
                  <a:fillRect l="-308" t="-7273" b="-21818"/>
                </a:stretch>
              </a:blipFill>
              <a:ln>
                <a:noFill/>
              </a:ln>
            </p:spPr>
            <p:txBody>
              <a:bodyPr/>
              <a:lstStyle/>
              <a:p>
                <a:r>
                  <a:rPr lang="cs-CZ">
                    <a:noFill/>
                  </a:rPr>
                  <a:t> </a:t>
                </a:r>
              </a:p>
            </p:txBody>
          </p:sp>
        </mc:Fallback>
      </mc:AlternateContent>
      <p:sp>
        <p:nvSpPr>
          <p:cNvPr id="7" name="Rovnoramenný trojúhelník 6"/>
          <p:cNvSpPr/>
          <p:nvPr/>
        </p:nvSpPr>
        <p:spPr>
          <a:xfrm rot="10800000">
            <a:off x="1698490" y="1456408"/>
            <a:ext cx="107447" cy="12459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4" name="Rovnoramenný trojúhelník 63"/>
          <p:cNvSpPr/>
          <p:nvPr/>
        </p:nvSpPr>
        <p:spPr>
          <a:xfrm rot="10800000">
            <a:off x="5796136" y="1456408"/>
            <a:ext cx="107447" cy="12459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5" name="Rovnoramenný trojúhelník 64"/>
          <p:cNvSpPr/>
          <p:nvPr/>
        </p:nvSpPr>
        <p:spPr>
          <a:xfrm rot="10800000">
            <a:off x="7625817" y="1456408"/>
            <a:ext cx="107447" cy="12459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6" name="TextovéPole 65"/>
          <p:cNvSpPr txBox="1"/>
          <p:nvPr/>
        </p:nvSpPr>
        <p:spPr>
          <a:xfrm>
            <a:off x="1461480" y="1240408"/>
            <a:ext cx="588944" cy="246221"/>
          </a:xfrm>
          <a:prstGeom prst="rect">
            <a:avLst/>
          </a:prstGeom>
          <a:noFill/>
          <a:ln>
            <a:noFill/>
          </a:ln>
        </p:spPr>
        <p:txBody>
          <a:bodyPr wrap="square" rtlCol="0">
            <a:spAutoFit/>
          </a:bodyPr>
          <a:lstStyle/>
          <a:p>
            <a:pPr algn="ctr"/>
            <a:r>
              <a:rPr lang="en-GB" sz="1000" dirty="0">
                <a:latin typeface="Cambria Math" panose="02040503050406030204" pitchFamily="18" charset="0"/>
                <a:ea typeface="Cambria Math" panose="02040503050406030204" pitchFamily="18" charset="0"/>
              </a:rPr>
              <a:t>Today</a:t>
            </a:r>
          </a:p>
        </p:txBody>
      </p:sp>
      <p:sp>
        <p:nvSpPr>
          <p:cNvPr id="67" name="TextovéPole 66"/>
          <p:cNvSpPr txBox="1"/>
          <p:nvPr/>
        </p:nvSpPr>
        <p:spPr>
          <a:xfrm>
            <a:off x="5344119" y="1240408"/>
            <a:ext cx="1020993" cy="246221"/>
          </a:xfrm>
          <a:prstGeom prst="rect">
            <a:avLst/>
          </a:prstGeom>
          <a:noFill/>
          <a:ln>
            <a:noFill/>
          </a:ln>
        </p:spPr>
        <p:txBody>
          <a:bodyPr wrap="square" rtlCol="0">
            <a:spAutoFit/>
          </a:bodyPr>
          <a:lstStyle/>
          <a:p>
            <a:r>
              <a:rPr lang="cs-CZ" sz="1000" dirty="0">
                <a:latin typeface="Cambria Math" panose="02040503050406030204" pitchFamily="18" charset="0"/>
                <a:ea typeface="Cambria Math" panose="02040503050406030204" pitchFamily="18" charset="0"/>
              </a:rPr>
              <a:t>Ten</a:t>
            </a:r>
            <a:r>
              <a:rPr lang="en-GB" sz="1000" dirty="0">
                <a:latin typeface="Cambria Math" panose="02040503050406030204" pitchFamily="18" charset="0"/>
                <a:ea typeface="Cambria Math" panose="02040503050406030204" pitchFamily="18" charset="0"/>
              </a:rPr>
              <a:t> days later</a:t>
            </a:r>
          </a:p>
        </p:txBody>
      </p:sp>
      <p:sp>
        <p:nvSpPr>
          <p:cNvPr id="68" name="TextovéPole 67"/>
          <p:cNvSpPr txBox="1"/>
          <p:nvPr/>
        </p:nvSpPr>
        <p:spPr>
          <a:xfrm>
            <a:off x="7339472" y="1240408"/>
            <a:ext cx="688912" cy="246221"/>
          </a:xfrm>
          <a:prstGeom prst="rect">
            <a:avLst/>
          </a:prstGeom>
          <a:noFill/>
          <a:ln>
            <a:noFill/>
          </a:ln>
        </p:spPr>
        <p:txBody>
          <a:bodyPr wrap="square" rtlCol="0">
            <a:spAutoFit/>
          </a:bodyPr>
          <a:lstStyle/>
          <a:p>
            <a:pPr algn="ctr"/>
            <a:r>
              <a:rPr lang="en-GB" sz="1000" dirty="0">
                <a:latin typeface="Cambria Math" panose="02040503050406030204" pitchFamily="18" charset="0"/>
                <a:ea typeface="Cambria Math" panose="02040503050406030204" pitchFamily="18" charset="0"/>
              </a:rPr>
              <a:t>Delivery</a:t>
            </a:r>
          </a:p>
        </p:txBody>
      </p:sp>
      <mc:AlternateContent xmlns:mc="http://schemas.openxmlformats.org/markup-compatibility/2006" xmlns:a14="http://schemas.microsoft.com/office/drawing/2010/main">
        <mc:Choice Requires="a14">
          <p:sp>
            <p:nvSpPr>
              <p:cNvPr id="69" name="TextovéPole 68"/>
              <p:cNvSpPr txBox="1"/>
              <p:nvPr/>
            </p:nvSpPr>
            <p:spPr>
              <a:xfrm>
                <a:off x="5270816" y="1780408"/>
                <a:ext cx="1163713" cy="400110"/>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GB" sz="1000" i="1" smtClean="0">
                              <a:latin typeface="Cambria Math" panose="02040503050406030204" pitchFamily="18" charset="0"/>
                              <a:ea typeface="Cambria Math" panose="02040503050406030204" pitchFamily="18" charset="0"/>
                            </a:rPr>
                          </m:ctrlPr>
                        </m:sSubPr>
                        <m:e>
                          <m:r>
                            <a:rPr lang="en-GB" sz="1000" b="0" i="1" smtClean="0">
                              <a:latin typeface="Cambria Math"/>
                              <a:ea typeface="Cambria Math" panose="02040503050406030204" pitchFamily="18" charset="0"/>
                            </a:rPr>
                            <m:t>𝐹</m:t>
                          </m:r>
                        </m:e>
                        <m:sub>
                          <m:r>
                            <a:rPr lang="cs-CZ" sz="1000" b="0" i="1" smtClean="0">
                              <a:latin typeface="Cambria Math"/>
                              <a:ea typeface="Cambria Math" panose="02040503050406030204" pitchFamily="18" charset="0"/>
                            </a:rPr>
                            <m:t>10</m:t>
                          </m:r>
                        </m:sub>
                      </m:sSub>
                      <m:r>
                        <a:rPr lang="en-GB" sz="1000" b="0" i="1" smtClean="0">
                          <a:latin typeface="Cambria Math"/>
                          <a:ea typeface="Cambria Math" panose="02040503050406030204" pitchFamily="18" charset="0"/>
                        </a:rPr>
                        <m:t>=</m:t>
                      </m:r>
                      <m:r>
                        <a:rPr lang="cs-CZ" sz="1000" b="0" i="1" smtClean="0">
                          <a:latin typeface="Cambria Math"/>
                          <a:ea typeface="Cambria Math" panose="02040503050406030204" pitchFamily="18" charset="0"/>
                        </a:rPr>
                        <m:t>1.2383</m:t>
                      </m:r>
                    </m:oMath>
                  </m:oMathPara>
                </a14:m>
                <a:endParaRPr lang="en-GB" sz="1000" dirty="0">
                  <a:latin typeface="Cambria Math" panose="02040503050406030204" pitchFamily="18" charset="0"/>
                  <a:ea typeface="Cambria Math" panose="02040503050406030204" pitchFamily="18" charset="0"/>
                </a:endParaRPr>
              </a:p>
              <a:p>
                <a:pPr algn="ctr"/>
                <a:r>
                  <a:rPr lang="en-GB" sz="1000" dirty="0">
                    <a:latin typeface="Cambria Math" panose="02040503050406030204" pitchFamily="18" charset="0"/>
                    <a:ea typeface="Cambria Math" panose="02040503050406030204" pitchFamily="18" charset="0"/>
                  </a:rPr>
                  <a:t>Sell </a:t>
                </a:r>
                <a:r>
                  <a:rPr lang="cs-CZ" sz="1000" dirty="0">
                    <a:latin typeface="Cambria Math" panose="02040503050406030204" pitchFamily="18" charset="0"/>
                    <a:ea typeface="Cambria Math" panose="02040503050406030204" pitchFamily="18" charset="0"/>
                  </a:rPr>
                  <a:t>1</a:t>
                </a:r>
                <a:r>
                  <a:rPr lang="en-GB" sz="1000" dirty="0">
                    <a:latin typeface="Cambria Math" panose="02040503050406030204" pitchFamily="18" charset="0"/>
                    <a:ea typeface="Cambria Math" panose="02040503050406030204" pitchFamily="18" charset="0"/>
                  </a:rPr>
                  <a:t>0 contracts</a:t>
                </a:r>
              </a:p>
            </p:txBody>
          </p:sp>
        </mc:Choice>
        <mc:Fallback xmlns="">
          <p:sp>
            <p:nvSpPr>
              <p:cNvPr id="69" name="TextovéPole 68"/>
              <p:cNvSpPr txBox="1">
                <a:spLocks noRot="1" noChangeAspect="1" noMove="1" noResize="1" noEditPoints="1" noAdjustHandles="1" noChangeArrowheads="1" noChangeShapeType="1" noTextEdit="1"/>
              </p:cNvSpPr>
              <p:nvPr/>
            </p:nvSpPr>
            <p:spPr>
              <a:xfrm>
                <a:off x="5270816" y="1780408"/>
                <a:ext cx="1163713" cy="400110"/>
              </a:xfrm>
              <a:prstGeom prst="rect">
                <a:avLst/>
              </a:prstGeom>
              <a:blipFill rotWithShape="1">
                <a:blip r:embed="rId17"/>
                <a:stretch>
                  <a:fillRect b="-6061"/>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70" name="TextovéPole 69"/>
              <p:cNvSpPr txBox="1"/>
              <p:nvPr/>
            </p:nvSpPr>
            <p:spPr>
              <a:xfrm>
                <a:off x="1176039" y="1780408"/>
                <a:ext cx="1163713" cy="400110"/>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GB" sz="1000" i="1" smtClean="0">
                              <a:latin typeface="Cambria Math" panose="02040503050406030204" pitchFamily="18" charset="0"/>
                              <a:ea typeface="Cambria Math" panose="02040503050406030204" pitchFamily="18" charset="0"/>
                            </a:rPr>
                          </m:ctrlPr>
                        </m:sSubPr>
                        <m:e>
                          <m:r>
                            <a:rPr lang="en-GB" sz="1000" b="0" i="1" smtClean="0">
                              <a:latin typeface="Cambria Math"/>
                              <a:ea typeface="Cambria Math" panose="02040503050406030204" pitchFamily="18" charset="0"/>
                            </a:rPr>
                            <m:t>𝐹</m:t>
                          </m:r>
                        </m:e>
                        <m:sub>
                          <m:r>
                            <a:rPr lang="cs-CZ" sz="1000" b="0" i="1" smtClean="0">
                              <a:latin typeface="Cambria Math"/>
                              <a:ea typeface="Cambria Math" panose="02040503050406030204" pitchFamily="18" charset="0"/>
                            </a:rPr>
                            <m:t>0</m:t>
                          </m:r>
                        </m:sub>
                      </m:sSub>
                      <m:r>
                        <a:rPr lang="en-GB" sz="1000" b="0" i="1" smtClean="0">
                          <a:latin typeface="Cambria Math"/>
                          <a:ea typeface="Cambria Math" panose="02040503050406030204" pitchFamily="18" charset="0"/>
                        </a:rPr>
                        <m:t>=</m:t>
                      </m:r>
                      <m:r>
                        <a:rPr lang="cs-CZ" sz="1000" b="0" i="1" smtClean="0">
                          <a:latin typeface="Cambria Math"/>
                          <a:ea typeface="Cambria Math" panose="02040503050406030204" pitchFamily="18" charset="0"/>
                        </a:rPr>
                        <m:t>1.2311</m:t>
                      </m:r>
                    </m:oMath>
                  </m:oMathPara>
                </a14:m>
                <a:endParaRPr lang="en-GB" sz="1000" dirty="0">
                  <a:latin typeface="Cambria Math" panose="02040503050406030204" pitchFamily="18" charset="0"/>
                  <a:ea typeface="Cambria Math" panose="02040503050406030204" pitchFamily="18" charset="0"/>
                </a:endParaRPr>
              </a:p>
              <a:p>
                <a:pPr algn="ctr"/>
                <a:r>
                  <a:rPr lang="cs-CZ" sz="1000" dirty="0">
                    <a:latin typeface="Cambria Math" panose="02040503050406030204" pitchFamily="18" charset="0"/>
                    <a:ea typeface="Cambria Math" panose="02040503050406030204" pitchFamily="18" charset="0"/>
                  </a:rPr>
                  <a:t>Buy 1</a:t>
                </a:r>
                <a:r>
                  <a:rPr lang="en-GB" sz="1000" dirty="0">
                    <a:latin typeface="Cambria Math" panose="02040503050406030204" pitchFamily="18" charset="0"/>
                    <a:ea typeface="Cambria Math" panose="02040503050406030204" pitchFamily="18" charset="0"/>
                  </a:rPr>
                  <a:t>0 contracts</a:t>
                </a:r>
              </a:p>
            </p:txBody>
          </p:sp>
        </mc:Choice>
        <mc:Fallback xmlns="">
          <p:sp>
            <p:nvSpPr>
              <p:cNvPr id="70" name="TextovéPole 69"/>
              <p:cNvSpPr txBox="1">
                <a:spLocks noRot="1" noChangeAspect="1" noMove="1" noResize="1" noEditPoints="1" noAdjustHandles="1" noChangeArrowheads="1" noChangeShapeType="1" noTextEdit="1"/>
              </p:cNvSpPr>
              <p:nvPr/>
            </p:nvSpPr>
            <p:spPr>
              <a:xfrm>
                <a:off x="1176039" y="1780408"/>
                <a:ext cx="1163713" cy="400110"/>
              </a:xfrm>
              <a:prstGeom prst="rect">
                <a:avLst/>
              </a:prstGeom>
              <a:blipFill rotWithShape="1">
                <a:blip r:embed="rId18"/>
                <a:stretch>
                  <a:fillRect b="-6061"/>
                </a:stretch>
              </a:blipFill>
              <a:ln>
                <a:noFill/>
              </a:ln>
            </p:spPr>
            <p:txBody>
              <a:bodyPr/>
              <a:lstStyle/>
              <a:p>
                <a:r>
                  <a:rPr lang="cs-CZ">
                    <a:noFill/>
                  </a:rPr>
                  <a:t> </a:t>
                </a:r>
              </a:p>
            </p:txBody>
          </p:sp>
        </mc:Fallback>
      </mc:AlternateContent>
      <p:sp>
        <p:nvSpPr>
          <p:cNvPr id="72" name="TextovéPole 71"/>
          <p:cNvSpPr txBox="1"/>
          <p:nvPr/>
        </p:nvSpPr>
        <p:spPr>
          <a:xfrm>
            <a:off x="7092280" y="1780408"/>
            <a:ext cx="1163713" cy="246221"/>
          </a:xfrm>
          <a:prstGeom prst="rect">
            <a:avLst/>
          </a:prstGeom>
          <a:noFill/>
          <a:ln>
            <a:noFill/>
          </a:ln>
        </p:spPr>
        <p:txBody>
          <a:bodyPr wrap="square" rtlCol="0">
            <a:spAutoFit/>
          </a:bodyPr>
          <a:lstStyle/>
          <a:p>
            <a:pPr algn="ctr"/>
            <a:r>
              <a:rPr lang="cs-CZ" sz="1000" dirty="0">
                <a:latin typeface="Cambria Math" panose="02040503050406030204" pitchFamily="18" charset="0"/>
                <a:ea typeface="Cambria Math" panose="02040503050406030204" pitchFamily="18" charset="0"/>
              </a:rPr>
              <a:t>EDSP = 1.2401</a:t>
            </a:r>
          </a:p>
        </p:txBody>
      </p:sp>
      <p:sp>
        <p:nvSpPr>
          <p:cNvPr id="73" name="TextovéPole 35"/>
          <p:cNvSpPr txBox="1"/>
          <p:nvPr/>
        </p:nvSpPr>
        <p:spPr>
          <a:xfrm>
            <a:off x="1512001" y="2862913"/>
            <a:ext cx="2339920" cy="338554"/>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8000" indent="-288000">
              <a:buClr>
                <a:srgbClr val="7030A0"/>
              </a:buClr>
              <a:buFont typeface="Wingdings" panose="05000000000000000000" pitchFamily="2" charset="2"/>
              <a:buChar char="§"/>
            </a:pPr>
            <a:r>
              <a:rPr lang="cs-CZ" sz="1600" dirty="0">
                <a:latin typeface="Cambria Math"/>
                <a:ea typeface="Cambria Math"/>
              </a:rPr>
              <a:t>R</a:t>
            </a:r>
            <a:r>
              <a:rPr lang="en-GB" sz="1600" dirty="0">
                <a:latin typeface="Cambria Math"/>
                <a:ea typeface="Cambria Math"/>
              </a:rPr>
              <a:t>ate of return</a:t>
            </a:r>
          </a:p>
        </p:txBody>
      </p:sp>
      <p:sp>
        <p:nvSpPr>
          <p:cNvPr id="78" name="TextovéPole 77"/>
          <p:cNvSpPr txBox="1"/>
          <p:nvPr/>
        </p:nvSpPr>
        <p:spPr>
          <a:xfrm>
            <a:off x="864000" y="3510000"/>
            <a:ext cx="2987920" cy="430887"/>
          </a:xfrm>
          <a:prstGeom prst="rect">
            <a:avLst/>
          </a:prstGeom>
          <a:noFill/>
          <a:ln>
            <a:noFill/>
          </a:ln>
        </p:spPr>
        <p:txBody>
          <a:bodyPr wrap="square" rtlCol="0">
            <a:spAutoFit/>
          </a:bodyPr>
          <a:lstStyle/>
          <a:p>
            <a:pPr marL="324000" indent="-324000">
              <a:buClr>
                <a:srgbClr val="7030A0"/>
              </a:buClr>
              <a:buFont typeface="Wingdings" panose="05000000000000000000" pitchFamily="2" charset="2"/>
              <a:buChar char="Ø"/>
            </a:pPr>
            <a:r>
              <a:rPr lang="en-GB" sz="2200" dirty="0">
                <a:latin typeface="Cambria Math" panose="02040503050406030204" pitchFamily="18" charset="0"/>
                <a:ea typeface="Cambria Math" panose="02040503050406030204" pitchFamily="18" charset="0"/>
              </a:rPr>
              <a:t>Physical delivery</a:t>
            </a:r>
          </a:p>
        </p:txBody>
      </p:sp>
      <p:sp>
        <p:nvSpPr>
          <p:cNvPr id="80" name="TextovéPole 79"/>
          <p:cNvSpPr txBox="1"/>
          <p:nvPr/>
        </p:nvSpPr>
        <p:spPr>
          <a:xfrm>
            <a:off x="1512000" y="4610077"/>
            <a:ext cx="7559997" cy="584775"/>
          </a:xfrm>
          <a:prstGeom prst="rect">
            <a:avLst/>
          </a:prstGeom>
          <a:noFill/>
          <a:ln>
            <a:noFill/>
          </a:ln>
        </p:spPr>
        <p:txBody>
          <a:bodyPr wrap="square" rtlCol="0">
            <a:spAutoFit/>
          </a:bodyPr>
          <a:lstStyle/>
          <a:p>
            <a:pPr marL="288000" indent="-288000">
              <a:buClr>
                <a:srgbClr val="7030A0"/>
              </a:buClr>
              <a:buSzPct val="100000"/>
              <a:buFont typeface="Wingdings" panose="05000000000000000000" pitchFamily="2" charset="2"/>
              <a:buChar char="§"/>
            </a:pPr>
            <a:r>
              <a:rPr lang="en-GB" sz="1600" dirty="0">
                <a:latin typeface="Cambria Math"/>
                <a:ea typeface="Cambria Math"/>
              </a:rPr>
              <a:t>The implied exchange rate at which the long purchases euros reflects the invoiced amount and the gain in futures trade</a:t>
            </a:r>
          </a:p>
        </p:txBody>
      </p:sp>
      <mc:AlternateContent xmlns:mc="http://schemas.openxmlformats.org/markup-compatibility/2006" xmlns:a14="http://schemas.microsoft.com/office/drawing/2010/main">
        <mc:Choice Requires="a14">
          <p:sp>
            <p:nvSpPr>
              <p:cNvPr id="61" name="TextovéPole 35">
                <a:extLst>
                  <a:ext uri="{FF2B5EF4-FFF2-40B4-BE49-F238E27FC236}">
                    <a16:creationId xmlns:a16="http://schemas.microsoft.com/office/drawing/2014/main" id="{70BAF237-51B6-4AC6-9C26-DAEE214D09E1}"/>
                  </a:ext>
                </a:extLst>
              </p:cNvPr>
              <p:cNvSpPr txBox="1"/>
              <p:nvPr/>
            </p:nvSpPr>
            <p:spPr>
              <a:xfrm>
                <a:off x="1547664" y="3060000"/>
                <a:ext cx="3672408" cy="519886"/>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363" algn="just">
                  <a:buClr>
                    <a:srgbClr val="7030A0"/>
                  </a:buClr>
                </a:pPr>
                <a14:m>
                  <m:oMathPara xmlns:m="http://schemas.openxmlformats.org/officeDocument/2006/math">
                    <m:oMathParaPr>
                      <m:jc m:val="left"/>
                    </m:oMathParaPr>
                    <m:oMath xmlns:m="http://schemas.openxmlformats.org/officeDocument/2006/math">
                      <m:sSub>
                        <m:sSubPr>
                          <m:ctrlPr>
                            <a:rPr lang="en-GB" sz="1400" i="1" smtClean="0">
                              <a:latin typeface="Cambria Math" panose="02040503050406030204" pitchFamily="18" charset="0"/>
                              <a:ea typeface="Cambria Math" panose="02040503050406030204" pitchFamily="18" charset="0"/>
                            </a:rPr>
                          </m:ctrlPr>
                        </m:sSubPr>
                        <m:e>
                          <m:r>
                            <m:rPr>
                              <m:sty m:val="p"/>
                            </m:rPr>
                            <a:rPr lang="cs-CZ" sz="1400" b="0" i="0" smtClean="0">
                              <a:latin typeface="Cambria Math" panose="02040503050406030204" pitchFamily="18" charset="0"/>
                              <a:ea typeface="Cambria Math" panose="02040503050406030204" pitchFamily="18" charset="0"/>
                            </a:rPr>
                            <m:t>ROR</m:t>
                          </m:r>
                        </m:e>
                        <m:sub>
                          <m:r>
                            <m:rPr>
                              <m:sty m:val="p"/>
                            </m:rPr>
                            <a:rPr lang="cs-CZ" sz="1400" b="0" i="0" smtClean="0">
                              <a:latin typeface="Cambria Math" panose="02040503050406030204" pitchFamily="18" charset="0"/>
                              <a:ea typeface="Cambria Math" panose="02040503050406030204" pitchFamily="18" charset="0"/>
                            </a:rPr>
                            <m:t>Periodic</m:t>
                          </m:r>
                        </m:sub>
                      </m:sSub>
                      <m:r>
                        <a:rPr lang="cs-CZ" sz="1400" b="0" i="0" smtClean="0">
                          <a:latin typeface="Cambria Math" panose="02040503050406030204" pitchFamily="18" charset="0"/>
                          <a:ea typeface="Cambria Math" panose="02040503050406030204" pitchFamily="18" charset="0"/>
                        </a:rPr>
                        <m:t>=</m:t>
                      </m:r>
                      <m:f>
                        <m:fPr>
                          <m:ctrlPr>
                            <a:rPr lang="en-GB" sz="1400" i="1" smtClean="0">
                              <a:latin typeface="Cambria Math" panose="02040503050406030204" pitchFamily="18" charset="0"/>
                              <a:ea typeface="Cambria Math" panose="02040503050406030204" pitchFamily="18" charset="0"/>
                            </a:rPr>
                          </m:ctrlPr>
                        </m:fPr>
                        <m:num>
                          <m:r>
                            <a:rPr lang="en-GB" sz="1400" b="0" i="1" smtClean="0">
                              <a:latin typeface="Cambria Math"/>
                              <a:ea typeface="Cambria Math" panose="02040503050406030204" pitchFamily="18" charset="0"/>
                            </a:rPr>
                            <m:t>1,800</m:t>
                          </m:r>
                        </m:num>
                        <m:den>
                          <m:r>
                            <a:rPr lang="en-GB" sz="1400" b="0" i="1" smtClean="0">
                              <a:latin typeface="Cambria Math"/>
                              <a:ea typeface="Cambria Math" panose="02040503050406030204" pitchFamily="18" charset="0"/>
                            </a:rPr>
                            <m:t>10</m:t>
                          </m:r>
                          <m:r>
                            <a:rPr lang="en-GB" sz="1400" b="0" i="1" smtClean="0">
                              <a:latin typeface="Cambria Math"/>
                              <a:ea typeface="Cambria Math"/>
                            </a:rPr>
                            <m:t>×</m:t>
                          </m:r>
                          <m:r>
                            <a:rPr lang="en-GB" sz="1400" b="0" i="1" smtClean="0">
                              <a:latin typeface="Cambria Math"/>
                              <a:ea typeface="Cambria Math" panose="02040503050406030204" pitchFamily="18" charset="0"/>
                            </a:rPr>
                            <m:t>1,000</m:t>
                          </m:r>
                        </m:den>
                      </m:f>
                      <m:r>
                        <a:rPr lang="en-GB" sz="1400" b="0" i="1" smtClean="0">
                          <a:latin typeface="Cambria Math"/>
                          <a:ea typeface="Cambria Math"/>
                        </a:rPr>
                        <m:t>=</m:t>
                      </m:r>
                      <m:r>
                        <a:rPr lang="cs-CZ" sz="1400" b="0" i="1" smtClean="0">
                          <a:latin typeface="Cambria Math" panose="02040503050406030204" pitchFamily="18" charset="0"/>
                          <a:ea typeface="Cambria Math"/>
                        </a:rPr>
                        <m:t>0.18=18</m:t>
                      </m:r>
                      <m:r>
                        <a:rPr lang="en-US" sz="1400" b="0" i="1" smtClean="0">
                          <a:latin typeface="Cambria Math" panose="02040503050406030204" pitchFamily="18" charset="0"/>
                          <a:ea typeface="Cambria Math"/>
                        </a:rPr>
                        <m:t>%</m:t>
                      </m:r>
                    </m:oMath>
                  </m:oMathPara>
                </a14:m>
                <a:endParaRPr lang="en-GB" sz="1400" dirty="0">
                  <a:latin typeface="Cambria Math" panose="02040503050406030204" pitchFamily="18" charset="0"/>
                  <a:ea typeface="Cambria Math" panose="02040503050406030204" pitchFamily="18" charset="0"/>
                </a:endParaRPr>
              </a:p>
            </p:txBody>
          </p:sp>
        </mc:Choice>
        <mc:Fallback xmlns="">
          <p:sp>
            <p:nvSpPr>
              <p:cNvPr id="61" name="TextovéPole 35">
                <a:extLst>
                  <a:ext uri="{FF2B5EF4-FFF2-40B4-BE49-F238E27FC236}">
                    <a16:creationId xmlns:a16="http://schemas.microsoft.com/office/drawing/2014/main" id="{70BAF237-51B6-4AC6-9C26-DAEE214D09E1}"/>
                  </a:ext>
                </a:extLst>
              </p:cNvPr>
              <p:cNvSpPr txBox="1">
                <a:spLocks noRot="1" noChangeAspect="1" noMove="1" noResize="1" noEditPoints="1" noAdjustHandles="1" noChangeArrowheads="1" noChangeShapeType="1" noTextEdit="1"/>
              </p:cNvSpPr>
              <p:nvPr/>
            </p:nvSpPr>
            <p:spPr>
              <a:xfrm>
                <a:off x="1547664" y="3060000"/>
                <a:ext cx="3672408" cy="519886"/>
              </a:xfrm>
              <a:prstGeom prst="rect">
                <a:avLst/>
              </a:prstGeom>
              <a:blipFill>
                <a:blip r:embed="rId19"/>
                <a:stretch>
                  <a:fillRect/>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62" name="TextovéPole 35">
                <a:extLst>
                  <a:ext uri="{FF2B5EF4-FFF2-40B4-BE49-F238E27FC236}">
                    <a16:creationId xmlns:a16="http://schemas.microsoft.com/office/drawing/2014/main" id="{52EF1376-A0E3-4DDD-8A01-671D7C297423}"/>
                  </a:ext>
                </a:extLst>
              </p:cNvPr>
              <p:cNvSpPr txBox="1"/>
              <p:nvPr/>
            </p:nvSpPr>
            <p:spPr>
              <a:xfrm>
                <a:off x="4860032" y="3060000"/>
                <a:ext cx="4139968" cy="501419"/>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0363" algn="just">
                  <a:buClr>
                    <a:srgbClr val="7030A0"/>
                  </a:buClr>
                </a:pPr>
                <a14:m>
                  <m:oMathPara xmlns:m="http://schemas.openxmlformats.org/officeDocument/2006/math">
                    <m:oMathParaPr>
                      <m:jc m:val="left"/>
                    </m:oMathParaPr>
                    <m:oMath xmlns:m="http://schemas.openxmlformats.org/officeDocument/2006/math">
                      <m:sSub>
                        <m:sSubPr>
                          <m:ctrlPr>
                            <a:rPr lang="en-GB" sz="1400" i="1" smtClean="0">
                              <a:latin typeface="Cambria Math" panose="02040503050406030204" pitchFamily="18" charset="0"/>
                              <a:ea typeface="Cambria Math" panose="02040503050406030204" pitchFamily="18" charset="0"/>
                            </a:rPr>
                          </m:ctrlPr>
                        </m:sSubPr>
                        <m:e>
                          <m:r>
                            <m:rPr>
                              <m:sty m:val="p"/>
                            </m:rPr>
                            <a:rPr lang="cs-CZ" sz="1400" b="0" i="0" smtClean="0">
                              <a:latin typeface="Cambria Math" panose="02040503050406030204" pitchFamily="18" charset="0"/>
                              <a:ea typeface="Cambria Math" panose="02040503050406030204" pitchFamily="18" charset="0"/>
                            </a:rPr>
                            <m:t>ROR</m:t>
                          </m:r>
                        </m:e>
                        <m:sub>
                          <m:r>
                            <m:rPr>
                              <m:sty m:val="p"/>
                            </m:rPr>
                            <a:rPr lang="en-US" sz="1400" b="0" i="0" smtClean="0">
                              <a:latin typeface="Cambria Math" panose="02040503050406030204" pitchFamily="18" charset="0"/>
                              <a:ea typeface="Cambria Math" panose="02040503050406030204" pitchFamily="18" charset="0"/>
                            </a:rPr>
                            <m:t>Annuali</m:t>
                          </m:r>
                          <m:r>
                            <m:rPr>
                              <m:sty m:val="p"/>
                            </m:rPr>
                            <a:rPr lang="cs-CZ" sz="1400" b="0" i="0" smtClean="0">
                              <a:latin typeface="Cambria Math" panose="02040503050406030204" pitchFamily="18" charset="0"/>
                              <a:ea typeface="Cambria Math" panose="02040503050406030204" pitchFamily="18" charset="0"/>
                            </a:rPr>
                            <m:t>z</m:t>
                          </m:r>
                          <m:r>
                            <m:rPr>
                              <m:sty m:val="p"/>
                            </m:rPr>
                            <a:rPr lang="en-US" sz="1400" b="0" i="0" smtClean="0">
                              <a:latin typeface="Cambria Math" panose="02040503050406030204" pitchFamily="18" charset="0"/>
                              <a:ea typeface="Cambria Math" panose="02040503050406030204" pitchFamily="18" charset="0"/>
                            </a:rPr>
                            <m:t>ed</m:t>
                          </m:r>
                        </m:sub>
                      </m:sSub>
                      <m:r>
                        <a:rPr lang="cs-CZ" sz="1400" b="0" i="0" smtClean="0">
                          <a:latin typeface="Cambria Math" panose="02040503050406030204" pitchFamily="18" charset="0"/>
                          <a:ea typeface="Cambria Math" panose="02040503050406030204" pitchFamily="18" charset="0"/>
                        </a:rPr>
                        <m:t>=</m:t>
                      </m:r>
                      <m:r>
                        <a:rPr lang="cs-CZ" sz="1400" b="0" i="1" smtClean="0">
                          <a:latin typeface="Cambria Math" panose="02040503050406030204" pitchFamily="18" charset="0"/>
                          <a:ea typeface="Cambria Math"/>
                        </a:rPr>
                        <m:t>0.18</m:t>
                      </m:r>
                      <m:r>
                        <a:rPr lang="cs-CZ" sz="1400" b="0" i="1" smtClean="0">
                          <a:latin typeface="Cambria Math" panose="02040503050406030204" pitchFamily="18" charset="0"/>
                          <a:ea typeface="Cambria Math" panose="02040503050406030204" pitchFamily="18" charset="0"/>
                        </a:rPr>
                        <m:t>×</m:t>
                      </m:r>
                      <m:f>
                        <m:fPr>
                          <m:ctrlPr>
                            <a:rPr lang="cs-CZ" sz="1400" b="0" i="1" smtClean="0">
                              <a:latin typeface="Cambria Math" panose="02040503050406030204" pitchFamily="18" charset="0"/>
                              <a:ea typeface="Cambria Math" panose="02040503050406030204" pitchFamily="18" charset="0"/>
                            </a:rPr>
                          </m:ctrlPr>
                        </m:fPr>
                        <m:num>
                          <m:r>
                            <a:rPr lang="cs-CZ" sz="1400" b="0" i="1" smtClean="0">
                              <a:latin typeface="Cambria Math" panose="02040503050406030204" pitchFamily="18" charset="0"/>
                              <a:ea typeface="Cambria Math" panose="02040503050406030204" pitchFamily="18" charset="0"/>
                            </a:rPr>
                            <m:t>365</m:t>
                          </m:r>
                        </m:num>
                        <m:den>
                          <m:r>
                            <a:rPr lang="cs-CZ" sz="1400" b="0" i="1" smtClean="0">
                              <a:latin typeface="Cambria Math" panose="02040503050406030204" pitchFamily="18" charset="0"/>
                              <a:ea typeface="Cambria Math" panose="02040503050406030204" pitchFamily="18" charset="0"/>
                            </a:rPr>
                            <m:t>10</m:t>
                          </m:r>
                        </m:den>
                      </m:f>
                      <m:r>
                        <a:rPr lang="cs-CZ" sz="1400" b="0" i="1" smtClean="0">
                          <a:latin typeface="Cambria Math" panose="02040503050406030204" pitchFamily="18" charset="0"/>
                          <a:ea typeface="Cambria Math"/>
                        </a:rPr>
                        <m:t>=6.57=657</m:t>
                      </m:r>
                      <m:r>
                        <a:rPr lang="en-US" sz="1400" b="0" i="1" smtClean="0">
                          <a:latin typeface="Cambria Math" panose="02040503050406030204" pitchFamily="18" charset="0"/>
                          <a:ea typeface="Cambria Math"/>
                        </a:rPr>
                        <m:t>%</m:t>
                      </m:r>
                    </m:oMath>
                  </m:oMathPara>
                </a14:m>
                <a:endParaRPr lang="en-GB" sz="1400" dirty="0">
                  <a:latin typeface="Cambria Math" panose="02040503050406030204" pitchFamily="18" charset="0"/>
                  <a:ea typeface="Cambria Math" panose="02040503050406030204" pitchFamily="18" charset="0"/>
                </a:endParaRPr>
              </a:p>
            </p:txBody>
          </p:sp>
        </mc:Choice>
        <mc:Fallback xmlns="">
          <p:sp>
            <p:nvSpPr>
              <p:cNvPr id="62" name="TextovéPole 35">
                <a:extLst>
                  <a:ext uri="{FF2B5EF4-FFF2-40B4-BE49-F238E27FC236}">
                    <a16:creationId xmlns:a16="http://schemas.microsoft.com/office/drawing/2014/main" id="{52EF1376-A0E3-4DDD-8A01-671D7C297423}"/>
                  </a:ext>
                </a:extLst>
              </p:cNvPr>
              <p:cNvSpPr txBox="1">
                <a:spLocks noRot="1" noChangeAspect="1" noMove="1" noResize="1" noEditPoints="1" noAdjustHandles="1" noChangeArrowheads="1" noChangeShapeType="1" noTextEdit="1"/>
              </p:cNvSpPr>
              <p:nvPr/>
            </p:nvSpPr>
            <p:spPr>
              <a:xfrm>
                <a:off x="4860032" y="3060000"/>
                <a:ext cx="4139968" cy="501419"/>
              </a:xfrm>
              <a:prstGeom prst="rect">
                <a:avLst/>
              </a:prstGeom>
              <a:blipFill>
                <a:blip r:embed="rId20"/>
                <a:stretch>
                  <a:fillRect b="-1220"/>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63" name="TextovéPole 62">
                <a:extLst>
                  <a:ext uri="{FF2B5EF4-FFF2-40B4-BE49-F238E27FC236}">
                    <a16:creationId xmlns:a16="http://schemas.microsoft.com/office/drawing/2014/main" id="{89CF1B17-9B07-411E-9902-BF914B002BAA}"/>
                  </a:ext>
                </a:extLst>
              </p:cNvPr>
              <p:cNvSpPr txBox="1"/>
              <p:nvPr/>
            </p:nvSpPr>
            <p:spPr>
              <a:xfrm>
                <a:off x="1763688" y="5153768"/>
                <a:ext cx="7284393" cy="525528"/>
              </a:xfrm>
              <a:prstGeom prst="rect">
                <a:avLst/>
              </a:prstGeom>
              <a:noFill/>
              <a:ln>
                <a:noFill/>
              </a:ln>
            </p:spPr>
            <p:txBody>
              <a:bodyPr wrap="square" lIns="0" rtlCol="0">
                <a:spAutoFit/>
              </a:bodyPr>
              <a:lstStyle/>
              <a:p>
                <a:pPr>
                  <a:buClr>
                    <a:srgbClr val="7030A0"/>
                  </a:buClr>
                  <a:buSzPct val="100000"/>
                </a:pPr>
                <a14:m>
                  <m:oMathPara xmlns:m="http://schemas.openxmlformats.org/officeDocument/2006/math">
                    <m:oMathParaPr>
                      <m:jc m:val="left"/>
                    </m:oMathParaPr>
                    <m:oMath xmlns:m="http://schemas.openxmlformats.org/officeDocument/2006/math">
                      <m:f>
                        <m:fPr>
                          <m:ctrlPr>
                            <a:rPr lang="en-GB" sz="1400" i="1" smtClean="0">
                              <a:latin typeface="Cambria Math" panose="02040503050406030204" pitchFamily="18" charset="0"/>
                              <a:ea typeface="Cambria Math"/>
                            </a:rPr>
                          </m:ctrlPr>
                        </m:fPr>
                        <m:num>
                          <m:r>
                            <m:rPr>
                              <m:nor/>
                            </m:rPr>
                            <a:rPr lang="en-GB" sz="1400">
                              <a:latin typeface="Cambria Math"/>
                              <a:ea typeface="Cambria Math"/>
                            </a:rPr>
                            <m:t>dollars</m:t>
                          </m:r>
                          <m:r>
                            <m:rPr>
                              <m:nor/>
                            </m:rPr>
                            <a:rPr lang="en-GB" sz="1400">
                              <a:latin typeface="Cambria Math"/>
                              <a:ea typeface="Cambria Math"/>
                            </a:rPr>
                            <m:t> </m:t>
                          </m:r>
                          <m:r>
                            <m:rPr>
                              <m:nor/>
                            </m:rPr>
                            <a:rPr lang="en-GB" sz="1400">
                              <a:latin typeface="Cambria Math"/>
                              <a:ea typeface="Cambria Math"/>
                            </a:rPr>
                            <m:t>paid</m:t>
                          </m:r>
                        </m:num>
                        <m:den>
                          <m:r>
                            <m:rPr>
                              <m:nor/>
                            </m:rPr>
                            <a:rPr lang="en-GB" sz="1400">
                              <a:latin typeface="Cambria Math"/>
                              <a:ea typeface="Cambria Math"/>
                            </a:rPr>
                            <m:t>euros</m:t>
                          </m:r>
                          <m:r>
                            <m:rPr>
                              <m:nor/>
                            </m:rPr>
                            <a:rPr lang="en-GB" sz="1400">
                              <a:latin typeface="Cambria Math"/>
                              <a:ea typeface="Cambria Math"/>
                            </a:rPr>
                            <m:t> </m:t>
                          </m:r>
                          <m:r>
                            <m:rPr>
                              <m:nor/>
                            </m:rPr>
                            <a:rPr lang="en-GB" sz="1400">
                              <a:latin typeface="Cambria Math"/>
                              <a:ea typeface="Cambria Math"/>
                            </a:rPr>
                            <m:t>received</m:t>
                          </m:r>
                        </m:den>
                      </m:f>
                      <m:r>
                        <a:rPr lang="en-GB" sz="1400">
                          <a:latin typeface="Cambria Math"/>
                          <a:ea typeface="Cambria Math"/>
                        </a:rPr>
                        <m:t>=</m:t>
                      </m:r>
                      <m:f>
                        <m:fPr>
                          <m:ctrlPr>
                            <a:rPr lang="en-GB" sz="1400" i="1">
                              <a:latin typeface="Cambria Math" panose="02040503050406030204" pitchFamily="18" charset="0"/>
                              <a:ea typeface="Cambria Math"/>
                            </a:rPr>
                          </m:ctrlPr>
                        </m:fPr>
                        <m:num>
                          <m:r>
                            <a:rPr lang="en-GB" sz="1400">
                              <a:latin typeface="Cambria Math"/>
                              <a:ea typeface="Cambria Math"/>
                            </a:rPr>
                            <m:t>310,025−10×(2401−2311)×2.5</m:t>
                          </m:r>
                        </m:num>
                        <m:den>
                          <m:r>
                            <a:rPr lang="en-GB" sz="1400">
                              <a:latin typeface="Cambria Math"/>
                              <a:ea typeface="Cambria Math"/>
                            </a:rPr>
                            <m:t>10×25,000</m:t>
                          </m:r>
                        </m:den>
                      </m:f>
                      <m:r>
                        <a:rPr lang="en-GB" sz="1400">
                          <a:latin typeface="Cambria Math"/>
                          <a:ea typeface="Cambria Math"/>
                        </a:rPr>
                        <m:t>=</m:t>
                      </m:r>
                      <m:f>
                        <m:fPr>
                          <m:ctrlPr>
                            <a:rPr lang="en-GB" sz="1400" i="1">
                              <a:latin typeface="Cambria Math" panose="02040503050406030204" pitchFamily="18" charset="0"/>
                              <a:ea typeface="Cambria Math"/>
                            </a:rPr>
                          </m:ctrlPr>
                        </m:fPr>
                        <m:num>
                          <m:r>
                            <a:rPr lang="en-GB" sz="1400">
                              <a:latin typeface="Cambria Math"/>
                              <a:ea typeface="Cambria Math"/>
                            </a:rPr>
                            <m:t>310,025−</m:t>
                          </m:r>
                          <m:r>
                            <a:rPr lang="cs-CZ" sz="1400" b="0" i="0" smtClean="0">
                              <a:latin typeface="Cambria Math" panose="02040503050406030204" pitchFamily="18" charset="0"/>
                              <a:ea typeface="Cambria Math"/>
                            </a:rPr>
                            <m:t>2250</m:t>
                          </m:r>
                        </m:num>
                        <m:den>
                          <m:r>
                            <a:rPr lang="en-GB" sz="1400">
                              <a:latin typeface="Cambria Math"/>
                              <a:ea typeface="Cambria Math"/>
                            </a:rPr>
                            <m:t>25</m:t>
                          </m:r>
                          <m:r>
                            <a:rPr lang="cs-CZ" sz="1400" b="0" i="0" smtClean="0">
                              <a:latin typeface="Cambria Math" panose="02040503050406030204" pitchFamily="18" charset="0"/>
                              <a:ea typeface="Cambria Math"/>
                            </a:rPr>
                            <m:t>0</m:t>
                          </m:r>
                          <m:r>
                            <a:rPr lang="en-GB" sz="1400">
                              <a:latin typeface="Cambria Math"/>
                              <a:ea typeface="Cambria Math"/>
                            </a:rPr>
                            <m:t>,000</m:t>
                          </m:r>
                        </m:den>
                      </m:f>
                      <m:r>
                        <a:rPr lang="cs-CZ" sz="1400" b="0" i="0" smtClean="0">
                          <a:latin typeface="Cambria Math" panose="02040503050406030204" pitchFamily="18" charset="0"/>
                          <a:ea typeface="Cambria Math"/>
                        </a:rPr>
                        <m:t>=</m:t>
                      </m:r>
                      <m:r>
                        <a:rPr lang="en-GB" sz="1400">
                          <a:latin typeface="Cambria Math"/>
                          <a:ea typeface="Cambria Math"/>
                        </a:rPr>
                        <m:t>1.2311 </m:t>
                      </m:r>
                      <m:r>
                        <m:rPr>
                          <m:nor/>
                        </m:rPr>
                        <a:rPr lang="en-GB" sz="1400">
                          <a:latin typeface="Cambria Math"/>
                          <a:ea typeface="Cambria Math"/>
                        </a:rPr>
                        <m:t>USD</m:t>
                      </m:r>
                      <m:r>
                        <m:rPr>
                          <m:nor/>
                        </m:rPr>
                        <a:rPr lang="en-GB" sz="1400">
                          <a:latin typeface="Cambria Math"/>
                          <a:ea typeface="Cambria Math"/>
                        </a:rPr>
                        <m:t>/</m:t>
                      </m:r>
                      <m:r>
                        <m:rPr>
                          <m:nor/>
                        </m:rPr>
                        <a:rPr lang="en-GB" sz="1400">
                          <a:latin typeface="Cambria Math"/>
                          <a:ea typeface="Cambria Math"/>
                        </a:rPr>
                        <m:t>EUR</m:t>
                      </m:r>
                    </m:oMath>
                  </m:oMathPara>
                </a14:m>
                <a:endParaRPr lang="en-GB" sz="1400" dirty="0">
                  <a:latin typeface="Cambria Math"/>
                  <a:ea typeface="Cambria Math"/>
                </a:endParaRPr>
              </a:p>
            </p:txBody>
          </p:sp>
        </mc:Choice>
        <mc:Fallback xmlns="">
          <p:sp>
            <p:nvSpPr>
              <p:cNvPr id="63" name="TextovéPole 62">
                <a:extLst>
                  <a:ext uri="{FF2B5EF4-FFF2-40B4-BE49-F238E27FC236}">
                    <a16:creationId xmlns:a16="http://schemas.microsoft.com/office/drawing/2014/main" id="{89CF1B17-9B07-411E-9902-BF914B002BAA}"/>
                  </a:ext>
                </a:extLst>
              </p:cNvPr>
              <p:cNvSpPr txBox="1">
                <a:spLocks noRot="1" noChangeAspect="1" noMove="1" noResize="1" noEditPoints="1" noAdjustHandles="1" noChangeArrowheads="1" noChangeShapeType="1" noTextEdit="1"/>
              </p:cNvSpPr>
              <p:nvPr/>
            </p:nvSpPr>
            <p:spPr>
              <a:xfrm>
                <a:off x="1763688" y="5153768"/>
                <a:ext cx="7284393" cy="525528"/>
              </a:xfrm>
              <a:prstGeom prst="rect">
                <a:avLst/>
              </a:prstGeom>
              <a:blipFill>
                <a:blip r:embed="rId21"/>
                <a:stretch>
                  <a:fillRect l="-586"/>
                </a:stretch>
              </a:blipFill>
              <a:ln>
                <a:noFill/>
              </a:ln>
            </p:spPr>
            <p:txBody>
              <a:bodyPr/>
              <a:lstStyle/>
              <a:p>
                <a:r>
                  <a:rPr lang="cs-CZ">
                    <a:noFill/>
                  </a:rPr>
                  <a:t> </a:t>
                </a:r>
              </a:p>
            </p:txBody>
          </p:sp>
        </mc:Fallback>
      </mc:AlternateContent>
    </p:spTree>
    <p:extLst>
      <p:ext uri="{BB962C8B-B14F-4D97-AF65-F5344CB8AC3E}">
        <p14:creationId xmlns:p14="http://schemas.microsoft.com/office/powerpoint/2010/main" val="2118855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a:xfrm>
            <a:off x="180000" y="6336000"/>
            <a:ext cx="3312000" cy="360000"/>
          </a:xfrm>
        </p:spPr>
        <p:txBody>
          <a:bodyPr/>
          <a:lstStyle/>
          <a:p>
            <a:r>
              <a:rPr lang="en-GB" dirty="0"/>
              <a:t>Examples of financial futures</a:t>
            </a:r>
          </a:p>
        </p:txBody>
      </p:sp>
      <p:sp>
        <p:nvSpPr>
          <p:cNvPr id="3" name="Zástupný symbol pro číslo snímku 2"/>
          <p:cNvSpPr>
            <a:spLocks noGrp="1"/>
          </p:cNvSpPr>
          <p:nvPr>
            <p:ph type="sldNum" sz="quarter" idx="12"/>
          </p:nvPr>
        </p:nvSpPr>
        <p:spPr>
          <a:xfrm>
            <a:off x="7164000" y="6336000"/>
            <a:ext cx="1800000" cy="360000"/>
          </a:xfrm>
        </p:spPr>
        <p:txBody>
          <a:bodyPr/>
          <a:lstStyle/>
          <a:p>
            <a:pPr algn="r"/>
            <a:r>
              <a:rPr lang="cs-CZ" dirty="0"/>
              <a:t>7</a:t>
            </a:r>
          </a:p>
        </p:txBody>
      </p:sp>
      <p:sp>
        <p:nvSpPr>
          <p:cNvPr id="4" name="Nadpis 3"/>
          <p:cNvSpPr>
            <a:spLocks noGrp="1"/>
          </p:cNvSpPr>
          <p:nvPr>
            <p:ph type="title"/>
          </p:nvPr>
        </p:nvSpPr>
        <p:spPr>
          <a:xfrm>
            <a:off x="144000" y="144000"/>
            <a:ext cx="6588240" cy="648072"/>
          </a:xfrm>
        </p:spPr>
        <p:txBody>
          <a:bodyPr/>
          <a:lstStyle/>
          <a:p>
            <a:r>
              <a:rPr lang="en-GB" dirty="0"/>
              <a:t>Short-term interest rate futures (1)</a:t>
            </a:r>
          </a:p>
        </p:txBody>
      </p:sp>
      <p:sp>
        <p:nvSpPr>
          <p:cNvPr id="56" name="TextovéPole 55"/>
          <p:cNvSpPr txBox="1"/>
          <p:nvPr/>
        </p:nvSpPr>
        <p:spPr>
          <a:xfrm>
            <a:off x="864000" y="954000"/>
            <a:ext cx="3708000" cy="430887"/>
          </a:xfrm>
          <a:prstGeom prst="rect">
            <a:avLst/>
          </a:prstGeom>
          <a:noFill/>
          <a:ln>
            <a:noFill/>
          </a:ln>
        </p:spPr>
        <p:txBody>
          <a:bodyPr wrap="square" rtlCol="0">
            <a:spAutoFit/>
          </a:bodyPr>
          <a:lstStyle/>
          <a:p>
            <a:pPr marL="324000" indent="-324000">
              <a:buClr>
                <a:srgbClr val="7030A0"/>
              </a:buClr>
              <a:buFont typeface="Wingdings" panose="05000000000000000000" pitchFamily="2" charset="2"/>
              <a:buChar char="Ø"/>
            </a:pPr>
            <a:r>
              <a:rPr lang="en-GB" sz="2200" dirty="0">
                <a:latin typeface="Cambria Math" panose="02040503050406030204" pitchFamily="18" charset="0"/>
                <a:ea typeface="Cambria Math" panose="02040503050406030204" pitchFamily="18" charset="0"/>
              </a:rPr>
              <a:t>Specification</a:t>
            </a:r>
          </a:p>
        </p:txBody>
      </p:sp>
      <p:sp>
        <p:nvSpPr>
          <p:cNvPr id="14" name="TextovéPole 13"/>
          <p:cNvSpPr txBox="1"/>
          <p:nvPr/>
        </p:nvSpPr>
        <p:spPr>
          <a:xfrm>
            <a:off x="6444000" y="1331416"/>
            <a:ext cx="2448480" cy="1015663"/>
          </a:xfrm>
          <a:prstGeom prst="rect">
            <a:avLst/>
          </a:prstGeom>
          <a:noFill/>
          <a:ln>
            <a:noFill/>
          </a:ln>
        </p:spPr>
        <p:txBody>
          <a:bodyPr wrap="square" rtlCol="0">
            <a:spAutoFit/>
          </a:bodyPr>
          <a:lstStyle/>
          <a:p>
            <a:pPr marL="180000" lvl="2" indent="-180000">
              <a:buClr>
                <a:srgbClr val="7030A0"/>
              </a:buClr>
              <a:buSzPct val="80000"/>
              <a:buFont typeface="+mj-lt"/>
              <a:buAutoNum type="arabicParenR"/>
            </a:pPr>
            <a:r>
              <a:rPr lang="en-GB" sz="1200" dirty="0">
                <a:latin typeface="Cambria Math" panose="02040503050406030204" pitchFamily="18" charset="0"/>
                <a:ea typeface="Cambria Math" panose="02040503050406030204" pitchFamily="18" charset="0"/>
              </a:rPr>
              <a:t>In the case of physical delivery, the long places 500,000 euros in a three-month deposit account at an eligible bank, arranged by the short.</a:t>
            </a:r>
          </a:p>
        </p:txBody>
      </p:sp>
      <p:graphicFrame>
        <p:nvGraphicFramePr>
          <p:cNvPr id="5" name="Tabulka 4"/>
          <p:cNvGraphicFramePr>
            <a:graphicFrameLocks noGrp="1"/>
          </p:cNvGraphicFramePr>
          <p:nvPr>
            <p:extLst>
              <p:ext uri="{D42A27DB-BD31-4B8C-83A1-F6EECF244321}">
                <p14:modId xmlns:p14="http://schemas.microsoft.com/office/powerpoint/2010/main" val="1339412790"/>
              </p:ext>
            </p:extLst>
          </p:nvPr>
        </p:nvGraphicFramePr>
        <p:xfrm>
          <a:off x="972048" y="1412776"/>
          <a:ext cx="5472192" cy="3605760"/>
        </p:xfrm>
        <a:graphic>
          <a:graphicData uri="http://schemas.openxmlformats.org/drawingml/2006/table">
            <a:tbl>
              <a:tblPr bandRow="1">
                <a:tableStyleId>{5C22544A-7EE6-4342-B048-85BDC9FD1C3A}</a:tableStyleId>
              </a:tblPr>
              <a:tblGrid>
                <a:gridCol w="1728192">
                  <a:extLst>
                    <a:ext uri="{9D8B030D-6E8A-4147-A177-3AD203B41FA5}">
                      <a16:colId xmlns:a16="http://schemas.microsoft.com/office/drawing/2014/main" val="20000"/>
                    </a:ext>
                  </a:extLst>
                </a:gridCol>
                <a:gridCol w="3744000">
                  <a:extLst>
                    <a:ext uri="{9D8B030D-6E8A-4147-A177-3AD203B41FA5}">
                      <a16:colId xmlns:a16="http://schemas.microsoft.com/office/drawing/2014/main" val="20001"/>
                    </a:ext>
                  </a:extLst>
                </a:gridCol>
              </a:tblGrid>
              <a:tr h="360000">
                <a:tc>
                  <a:txBody>
                    <a:bodyPr/>
                    <a:lstStyle/>
                    <a:p>
                      <a:r>
                        <a:rPr lang="en-GB" sz="1200" noProof="0" dirty="0"/>
                        <a:t>Name of the contract</a:t>
                      </a:r>
                    </a:p>
                  </a:txBody>
                  <a:tcPr marL="90000" marR="90000" marT="0" marB="0" anchor="ctr"/>
                </a:tc>
                <a:tc>
                  <a:txBody>
                    <a:bodyPr/>
                    <a:lstStyle/>
                    <a:p>
                      <a:r>
                        <a:rPr lang="en-GB" sz="1200" noProof="0" dirty="0"/>
                        <a:t>Three-Month Euro Interest Rate Futures Tutorial – </a:t>
                      </a:r>
                      <a:r>
                        <a:rPr lang="cs-CZ" sz="1200" noProof="0" dirty="0"/>
                        <a:t>IRF3T</a:t>
                      </a:r>
                      <a:endParaRPr lang="en-GB" sz="1200" baseline="30000" noProof="0" dirty="0"/>
                    </a:p>
                  </a:txBody>
                  <a:tcPr marL="90000" marR="90000" marT="0" marB="0" anchor="ctr"/>
                </a:tc>
                <a:extLst>
                  <a:ext uri="{0D108BD9-81ED-4DB2-BD59-A6C34878D82A}">
                    <a16:rowId xmlns:a16="http://schemas.microsoft.com/office/drawing/2014/main" val="10000"/>
                  </a:ext>
                </a:extLst>
              </a:tr>
              <a:tr h="360000">
                <a:tc>
                  <a:txBody>
                    <a:bodyPr/>
                    <a:lstStyle/>
                    <a:p>
                      <a:r>
                        <a:rPr lang="en-GB" sz="1200" noProof="0" dirty="0"/>
                        <a:t>Unit of trading</a:t>
                      </a:r>
                    </a:p>
                  </a:txBody>
                  <a:tcPr marL="90000" marR="9000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cs-CZ" sz="1200" noProof="0" dirty="0"/>
                        <a:t>500</a:t>
                      </a:r>
                      <a:r>
                        <a:rPr lang="en-GB" sz="1200" noProof="0" dirty="0"/>
                        <a:t>,000 EUR</a:t>
                      </a:r>
                      <a:r>
                        <a:rPr lang="cs-CZ" sz="1200" baseline="30000" noProof="0" dirty="0"/>
                        <a:t>1)</a:t>
                      </a:r>
                      <a:endParaRPr lang="en-GB" sz="1200" baseline="30000" noProof="0" dirty="0"/>
                    </a:p>
                  </a:txBody>
                  <a:tcPr marL="90000" marR="90000" marT="0" marB="0" anchor="ctr"/>
                </a:tc>
                <a:extLst>
                  <a:ext uri="{0D108BD9-81ED-4DB2-BD59-A6C34878D82A}">
                    <a16:rowId xmlns:a16="http://schemas.microsoft.com/office/drawing/2014/main" val="10001"/>
                  </a:ext>
                </a:extLst>
              </a:tr>
              <a:tr h="360000">
                <a:tc>
                  <a:txBody>
                    <a:bodyPr/>
                    <a:lstStyle/>
                    <a:p>
                      <a:r>
                        <a:rPr lang="en-GB" sz="1200" noProof="0" dirty="0"/>
                        <a:t>Quotation</a:t>
                      </a:r>
                    </a:p>
                  </a:txBody>
                  <a:tcPr marL="90000" marR="90000" marT="0" marB="0" anchor="ctr"/>
                </a:tc>
                <a:tc>
                  <a:txBody>
                    <a:bodyPr/>
                    <a:lstStyle/>
                    <a:p>
                      <a:r>
                        <a:rPr lang="en-GB" sz="1200" noProof="0" dirty="0"/>
                        <a:t>100.00 minus futures rate of interest</a:t>
                      </a:r>
                      <a:r>
                        <a:rPr lang="en-GB" sz="1200" baseline="30000" noProof="0" dirty="0"/>
                        <a:t>2)</a:t>
                      </a:r>
                      <a:r>
                        <a:rPr lang="en-GB" sz="1200" noProof="0" dirty="0"/>
                        <a:t> </a:t>
                      </a:r>
                    </a:p>
                  </a:txBody>
                  <a:tcPr marL="90000" marR="90000" marT="0" marB="0" anchor="ctr"/>
                </a:tc>
                <a:extLst>
                  <a:ext uri="{0D108BD9-81ED-4DB2-BD59-A6C34878D82A}">
                    <a16:rowId xmlns:a16="http://schemas.microsoft.com/office/drawing/2014/main" val="10002"/>
                  </a:ext>
                </a:extLst>
              </a:tr>
              <a:tr h="360000">
                <a:tc>
                  <a:txBody>
                    <a:bodyPr/>
                    <a:lstStyle/>
                    <a:p>
                      <a:r>
                        <a:rPr lang="en-GB" sz="1200" noProof="0" dirty="0"/>
                        <a:t>Tick size</a:t>
                      </a:r>
                    </a:p>
                  </a:txBody>
                  <a:tcPr marL="90000" marR="90000" marT="0" marB="0" anchor="ctr"/>
                </a:tc>
                <a:tc>
                  <a:txBody>
                    <a:bodyPr/>
                    <a:lstStyle/>
                    <a:p>
                      <a:r>
                        <a:rPr lang="en-GB" sz="1200" noProof="0" dirty="0"/>
                        <a:t>One basis point (0.01% on annual basis)</a:t>
                      </a:r>
                      <a:endParaRPr lang="en-GB" sz="1200" baseline="30000" noProof="0" dirty="0"/>
                    </a:p>
                  </a:txBody>
                  <a:tcPr marL="90000" marR="90000" marT="0" marB="0" anchor="ctr"/>
                </a:tc>
                <a:extLst>
                  <a:ext uri="{0D108BD9-81ED-4DB2-BD59-A6C34878D82A}">
                    <a16:rowId xmlns:a16="http://schemas.microsoft.com/office/drawing/2014/main" val="10003"/>
                  </a:ext>
                </a:extLst>
              </a:tr>
              <a:tr h="360000">
                <a:tc>
                  <a:txBody>
                    <a:bodyPr/>
                    <a:lstStyle/>
                    <a:p>
                      <a:r>
                        <a:rPr lang="en-GB" sz="1200" noProof="0" dirty="0"/>
                        <a:t>Tick value</a:t>
                      </a:r>
                    </a:p>
                  </a:txBody>
                  <a:tcPr marL="90000" marR="90000" marT="0" marB="0" anchor="ctr"/>
                </a:tc>
                <a:tc>
                  <a:txBody>
                    <a:bodyPr/>
                    <a:lstStyle/>
                    <a:p>
                      <a:r>
                        <a:rPr lang="cs-CZ" sz="1200" noProof="0" dirty="0"/>
                        <a:t>12.5 EUR</a:t>
                      </a:r>
                      <a:r>
                        <a:rPr lang="cs-CZ" sz="1200" baseline="30000" noProof="0" dirty="0"/>
                        <a:t>3)</a:t>
                      </a:r>
                      <a:endParaRPr lang="en-GB" sz="1200" baseline="30000" noProof="0" dirty="0"/>
                    </a:p>
                  </a:txBody>
                  <a:tcPr marL="90000" marR="90000" marT="0" marB="0" anchor="ctr"/>
                </a:tc>
                <a:extLst>
                  <a:ext uri="{0D108BD9-81ED-4DB2-BD59-A6C34878D82A}">
                    <a16:rowId xmlns:a16="http://schemas.microsoft.com/office/drawing/2014/main" val="10004"/>
                  </a:ext>
                </a:extLst>
              </a:tr>
              <a:tr h="360000">
                <a:tc>
                  <a:txBody>
                    <a:bodyPr/>
                    <a:lstStyle/>
                    <a:p>
                      <a:r>
                        <a:rPr lang="en-GB" sz="1200" noProof="0" dirty="0"/>
                        <a:t>Initial margin</a:t>
                      </a:r>
                    </a:p>
                  </a:txBody>
                  <a:tcPr marL="90000" marR="90000" marT="0" marB="0" anchor="ctr"/>
                </a:tc>
                <a:tc>
                  <a:txBody>
                    <a:bodyPr/>
                    <a:lstStyle/>
                    <a:p>
                      <a:pPr algn="l"/>
                      <a:r>
                        <a:rPr lang="cs-CZ" sz="1200" noProof="0" dirty="0"/>
                        <a:t>50</a:t>
                      </a:r>
                      <a:r>
                        <a:rPr lang="en-GB" sz="1200" noProof="0" dirty="0"/>
                        <a:t>0</a:t>
                      </a:r>
                      <a:r>
                        <a:rPr lang="cs-CZ" sz="1200" baseline="30000" noProof="0" dirty="0"/>
                        <a:t>4)</a:t>
                      </a:r>
                      <a:endParaRPr lang="en-GB" sz="1200" baseline="30000" noProof="0" dirty="0"/>
                    </a:p>
                  </a:txBody>
                  <a:tcPr marL="90000" marR="90000" marT="0" marB="0" anchor="ctr"/>
                </a:tc>
                <a:extLst>
                  <a:ext uri="{0D108BD9-81ED-4DB2-BD59-A6C34878D82A}">
                    <a16:rowId xmlns:a16="http://schemas.microsoft.com/office/drawing/2014/main" val="10005"/>
                  </a:ext>
                </a:extLst>
              </a:tr>
              <a:tr h="360000">
                <a:tc>
                  <a:txBody>
                    <a:bodyPr/>
                    <a:lstStyle/>
                    <a:p>
                      <a:r>
                        <a:rPr lang="en-GB" sz="1200" noProof="0" dirty="0"/>
                        <a:t>Delivery months</a:t>
                      </a:r>
                    </a:p>
                  </a:txBody>
                  <a:tcPr marL="90000" marR="90000" marT="0" marB="0" anchor="ctr"/>
                </a:tc>
                <a:tc>
                  <a:txBody>
                    <a:bodyPr/>
                    <a:lstStyle/>
                    <a:p>
                      <a:r>
                        <a:rPr lang="en-GB" sz="1200" noProof="0" dirty="0"/>
                        <a:t>March, June, September, December</a:t>
                      </a:r>
                    </a:p>
                  </a:txBody>
                  <a:tcPr marL="90000" marR="90000" marT="0" marB="0" anchor="ctr"/>
                </a:tc>
                <a:extLst>
                  <a:ext uri="{0D108BD9-81ED-4DB2-BD59-A6C34878D82A}">
                    <a16:rowId xmlns:a16="http://schemas.microsoft.com/office/drawing/2014/main" val="10006"/>
                  </a:ext>
                </a:extLst>
              </a:tr>
              <a:tr h="360000">
                <a:tc>
                  <a:txBody>
                    <a:bodyPr/>
                    <a:lstStyle/>
                    <a:p>
                      <a:r>
                        <a:rPr lang="en-GB" sz="1200" noProof="0" dirty="0"/>
                        <a:t>Last trading day</a:t>
                      </a:r>
                    </a:p>
                  </a:txBody>
                  <a:tcPr marL="90000" marR="90000" marT="0" marB="0" anchor="ctr"/>
                </a:tc>
                <a:tc>
                  <a:txBody>
                    <a:bodyPr/>
                    <a:lstStyle/>
                    <a:p>
                      <a:r>
                        <a:rPr lang="en-GB" sz="1200" noProof="0" dirty="0"/>
                        <a:t>Third Wednesday</a:t>
                      </a:r>
                      <a:r>
                        <a:rPr lang="en-GB" sz="1200" baseline="0" noProof="0" dirty="0"/>
                        <a:t> </a:t>
                      </a:r>
                      <a:r>
                        <a:rPr lang="en-GB" sz="1200" noProof="0" dirty="0"/>
                        <a:t>in </a:t>
                      </a:r>
                      <a:r>
                        <a:rPr lang="cs-CZ" sz="1200" noProof="0" dirty="0"/>
                        <a:t>a </a:t>
                      </a:r>
                      <a:r>
                        <a:rPr lang="en-GB" sz="1200" noProof="0" dirty="0"/>
                        <a:t>delivery month, </a:t>
                      </a:r>
                      <a:r>
                        <a:rPr lang="en-US" sz="1200" noProof="0" dirty="0"/>
                        <a:t>@</a:t>
                      </a:r>
                      <a:r>
                        <a:rPr lang="en-GB" sz="1200" noProof="0" dirty="0"/>
                        <a:t>1</a:t>
                      </a:r>
                      <a:r>
                        <a:rPr lang="cs-CZ" sz="1200" noProof="0" dirty="0"/>
                        <a:t>1</a:t>
                      </a:r>
                      <a:r>
                        <a:rPr lang="en-GB" sz="1200" noProof="0" dirty="0"/>
                        <a:t>:</a:t>
                      </a:r>
                      <a:r>
                        <a:rPr lang="cs-CZ" sz="1200" noProof="0" dirty="0"/>
                        <a:t>0</a:t>
                      </a:r>
                      <a:r>
                        <a:rPr lang="en-GB" sz="1200" noProof="0" dirty="0"/>
                        <a:t>0 a.m. </a:t>
                      </a:r>
                    </a:p>
                  </a:txBody>
                  <a:tcPr marL="90000" marR="90000" marT="0" marB="0" anchor="ctr"/>
                </a:tc>
                <a:extLst>
                  <a:ext uri="{0D108BD9-81ED-4DB2-BD59-A6C34878D82A}">
                    <a16:rowId xmlns:a16="http://schemas.microsoft.com/office/drawing/2014/main" val="10007"/>
                  </a:ext>
                </a:extLst>
              </a:tr>
              <a:tr h="360000">
                <a:tc>
                  <a:txBody>
                    <a:bodyPr/>
                    <a:lstStyle/>
                    <a:p>
                      <a:r>
                        <a:rPr lang="en-GB" sz="1200" noProof="0" dirty="0"/>
                        <a:t>Delivery day</a:t>
                      </a:r>
                    </a:p>
                  </a:txBody>
                  <a:tcPr marL="90000" marR="90000" marT="0" marB="0" anchor="ctr"/>
                </a:tc>
                <a:tc>
                  <a:txBody>
                    <a:bodyPr/>
                    <a:lstStyle/>
                    <a:p>
                      <a:r>
                        <a:rPr lang="en-GB" sz="1200" noProof="0" dirty="0"/>
                        <a:t>First business day after the last trading day</a:t>
                      </a:r>
                    </a:p>
                  </a:txBody>
                  <a:tcPr marL="90000" marR="90000" marT="0" marB="0" anchor="ctr"/>
                </a:tc>
                <a:extLst>
                  <a:ext uri="{0D108BD9-81ED-4DB2-BD59-A6C34878D82A}">
                    <a16:rowId xmlns:a16="http://schemas.microsoft.com/office/drawing/2014/main" val="10008"/>
                  </a:ext>
                </a:extLst>
              </a:tr>
              <a:tr h="360000">
                <a:tc>
                  <a:txBody>
                    <a:bodyPr/>
                    <a:lstStyle/>
                    <a:p>
                      <a:r>
                        <a:rPr lang="en-GB" sz="1200" noProof="0" dirty="0"/>
                        <a:t>EDSP</a:t>
                      </a:r>
                    </a:p>
                  </a:txBody>
                  <a:tcPr marL="90000" marR="90000" marT="0" marB="0" anchor="ctr"/>
                </a:tc>
                <a:tc>
                  <a:txBody>
                    <a:bodyPr/>
                    <a:lstStyle/>
                    <a:p>
                      <a:r>
                        <a:rPr lang="en-GB" sz="1200" noProof="0" dirty="0"/>
                        <a:t>Three-month</a:t>
                      </a:r>
                      <a:r>
                        <a:rPr lang="en-GB" sz="1200" baseline="0" noProof="0" dirty="0"/>
                        <a:t> spot rate on the last trading day</a:t>
                      </a:r>
                      <a:r>
                        <a:rPr lang="en-GB" sz="1200" baseline="30000" noProof="0" dirty="0">
                          <a:solidFill>
                            <a:schemeClr val="tx1"/>
                          </a:solidFill>
                        </a:rPr>
                        <a:t>5</a:t>
                      </a:r>
                      <a:r>
                        <a:rPr lang="cs-CZ" sz="1200" baseline="30000" noProof="0" dirty="0">
                          <a:solidFill>
                            <a:schemeClr val="tx1"/>
                          </a:solidFill>
                        </a:rPr>
                        <a:t>)</a:t>
                      </a:r>
                      <a:endParaRPr lang="en-GB" sz="1200" baseline="30000" noProof="0" dirty="0">
                        <a:solidFill>
                          <a:schemeClr val="tx1"/>
                        </a:solidFill>
                      </a:endParaRPr>
                    </a:p>
                  </a:txBody>
                  <a:tcPr marL="90000" marR="90000" marT="0" marB="0" anchor="ctr"/>
                </a:tc>
                <a:extLst>
                  <a:ext uri="{0D108BD9-81ED-4DB2-BD59-A6C34878D82A}">
                    <a16:rowId xmlns:a16="http://schemas.microsoft.com/office/drawing/2014/main" val="10009"/>
                  </a:ext>
                </a:extLst>
              </a:tr>
            </a:tbl>
          </a:graphicData>
        </a:graphic>
      </p:graphicFrame>
      <p:sp>
        <p:nvSpPr>
          <p:cNvPr id="54" name="TextovéPole 53"/>
          <p:cNvSpPr txBox="1"/>
          <p:nvPr/>
        </p:nvSpPr>
        <p:spPr>
          <a:xfrm>
            <a:off x="6444208" y="2263241"/>
            <a:ext cx="2448272" cy="646331"/>
          </a:xfrm>
          <a:prstGeom prst="rect">
            <a:avLst/>
          </a:prstGeom>
          <a:noFill/>
          <a:ln>
            <a:noFill/>
          </a:ln>
        </p:spPr>
        <p:txBody>
          <a:bodyPr wrap="square" rtlCol="0">
            <a:spAutoFit/>
          </a:bodyPr>
          <a:lstStyle/>
          <a:p>
            <a:pPr marL="180000" lvl="2" indent="-180000">
              <a:buClr>
                <a:srgbClr val="7030A0"/>
              </a:buClr>
              <a:buSzPct val="80000"/>
              <a:buFont typeface="+mj-lt"/>
              <a:buAutoNum type="arabicParenR" startAt="2"/>
            </a:pPr>
            <a:r>
              <a:rPr lang="en-GB" sz="1200" dirty="0">
                <a:latin typeface="Cambria Math" panose="02040503050406030204" pitchFamily="18" charset="0"/>
                <a:ea typeface="Cambria Math" panose="02040503050406030204" pitchFamily="18" charset="0"/>
              </a:rPr>
              <a:t>For example, a futures price of 90.50 implies a three-month interest rate of 9.5%.</a:t>
            </a:r>
          </a:p>
        </p:txBody>
      </p:sp>
      <mc:AlternateContent xmlns:mc="http://schemas.openxmlformats.org/markup-compatibility/2006" xmlns:a14="http://schemas.microsoft.com/office/drawing/2010/main">
        <mc:Choice Requires="a14">
          <p:sp>
            <p:nvSpPr>
              <p:cNvPr id="55" name="TextovéPole 54"/>
              <p:cNvSpPr txBox="1"/>
              <p:nvPr/>
            </p:nvSpPr>
            <p:spPr>
              <a:xfrm>
                <a:off x="6444000" y="2832487"/>
                <a:ext cx="2448272" cy="461665"/>
              </a:xfrm>
              <a:prstGeom prst="rect">
                <a:avLst/>
              </a:prstGeom>
              <a:noFill/>
              <a:ln>
                <a:noFill/>
              </a:ln>
            </p:spPr>
            <p:txBody>
              <a:bodyPr wrap="square" rtlCol="0">
                <a:spAutoFit/>
              </a:bodyPr>
              <a:lstStyle/>
              <a:p>
                <a:pPr marL="180000" lvl="2" indent="-180000">
                  <a:buClr>
                    <a:srgbClr val="7030A0"/>
                  </a:buClr>
                  <a:buSzPct val="80000"/>
                  <a:buFont typeface="+mj-lt"/>
                  <a:buAutoNum type="arabicParenR" startAt="3"/>
                </a:pPr>
                <a:r>
                  <a:rPr lang="cs-CZ" sz="1200" dirty="0">
                    <a:latin typeface="Cambria Math" panose="02040503050406030204" pitchFamily="18" charset="0"/>
                    <a:ea typeface="Cambria Math" panose="02040503050406030204" pitchFamily="18" charset="0"/>
                  </a:rPr>
                  <a:t>12.5 = 500,000 </a:t>
                </a:r>
                <a:r>
                  <a:rPr lang="cs-CZ" sz="1200" dirty="0">
                    <a:latin typeface="Cambria Math"/>
                    <a:ea typeface="Cambria Math"/>
                  </a:rPr>
                  <a:t>× 0.0001 ×</a:t>
                </a:r>
                <a14:m>
                  <m:oMath xmlns:m="http://schemas.openxmlformats.org/officeDocument/2006/math">
                    <m:f>
                      <m:fPr>
                        <m:type m:val="skw"/>
                        <m:ctrlPr>
                          <a:rPr lang="cs-CZ" sz="1200" i="1" smtClean="0">
                            <a:latin typeface="Cambria Math" panose="02040503050406030204" pitchFamily="18" charset="0"/>
                            <a:ea typeface="Cambria Math"/>
                          </a:rPr>
                        </m:ctrlPr>
                      </m:fPr>
                      <m:num>
                        <m:r>
                          <a:rPr lang="cs-CZ" sz="1200" b="0" i="1" smtClean="0">
                            <a:latin typeface="Cambria Math" panose="02040503050406030204" pitchFamily="18" charset="0"/>
                            <a:ea typeface="Cambria Math"/>
                          </a:rPr>
                          <m:t>3</m:t>
                        </m:r>
                      </m:num>
                      <m:den>
                        <m:r>
                          <a:rPr lang="cs-CZ" sz="1200" b="0" i="1" smtClean="0">
                            <a:latin typeface="Cambria Math" panose="02040503050406030204" pitchFamily="18" charset="0"/>
                            <a:ea typeface="Cambria Math"/>
                          </a:rPr>
                          <m:t>12</m:t>
                        </m:r>
                      </m:den>
                    </m:f>
                  </m:oMath>
                </a14:m>
                <a:r>
                  <a:rPr lang="cs-CZ" sz="1200" dirty="0">
                    <a:latin typeface="Cambria Math"/>
                    <a:ea typeface="Cambria Math"/>
                  </a:rPr>
                  <a:t> </a:t>
                </a:r>
              </a:p>
              <a:p>
                <a:pPr marL="444500" lvl="2">
                  <a:buClr>
                    <a:srgbClr val="7030A0"/>
                  </a:buClr>
                  <a:buSzPct val="80000"/>
                </a:pPr>
                <a:r>
                  <a:rPr lang="cs-CZ" sz="1200" dirty="0">
                    <a:latin typeface="Cambria Math"/>
                    <a:ea typeface="Cambria Math"/>
                  </a:rPr>
                  <a:t>  = 50 × ¼.</a:t>
                </a:r>
                <a:endParaRPr lang="en-GB" sz="1200" dirty="0">
                  <a:latin typeface="Cambria Math" panose="02040503050406030204" pitchFamily="18" charset="0"/>
                  <a:ea typeface="Cambria Math" panose="02040503050406030204" pitchFamily="18" charset="0"/>
                </a:endParaRPr>
              </a:p>
            </p:txBody>
          </p:sp>
        </mc:Choice>
        <mc:Fallback xmlns="">
          <p:sp>
            <p:nvSpPr>
              <p:cNvPr id="55" name="TextovéPole 54"/>
              <p:cNvSpPr txBox="1">
                <a:spLocks noRot="1" noChangeAspect="1" noMove="1" noResize="1" noEditPoints="1" noAdjustHandles="1" noChangeArrowheads="1" noChangeShapeType="1" noTextEdit="1"/>
              </p:cNvSpPr>
              <p:nvPr/>
            </p:nvSpPr>
            <p:spPr>
              <a:xfrm>
                <a:off x="6444000" y="2832487"/>
                <a:ext cx="2448272" cy="461665"/>
              </a:xfrm>
              <a:prstGeom prst="rect">
                <a:avLst/>
              </a:prstGeom>
              <a:blipFill>
                <a:blip r:embed="rId17"/>
                <a:stretch>
                  <a:fillRect t="-56000" r="-8706" b="-50667"/>
                </a:stretch>
              </a:blipFill>
              <a:ln>
                <a:noFill/>
              </a:ln>
            </p:spPr>
            <p:txBody>
              <a:bodyPr/>
              <a:lstStyle/>
              <a:p>
                <a:r>
                  <a:rPr lang="cs-CZ">
                    <a:noFill/>
                  </a:rPr>
                  <a:t> </a:t>
                </a:r>
              </a:p>
            </p:txBody>
          </p:sp>
        </mc:Fallback>
      </mc:AlternateContent>
      <p:sp>
        <p:nvSpPr>
          <p:cNvPr id="45" name="TextovéPole 44"/>
          <p:cNvSpPr txBox="1"/>
          <p:nvPr/>
        </p:nvSpPr>
        <p:spPr>
          <a:xfrm>
            <a:off x="6444208" y="3218992"/>
            <a:ext cx="2448272" cy="461665"/>
          </a:xfrm>
          <a:prstGeom prst="rect">
            <a:avLst/>
          </a:prstGeom>
          <a:noFill/>
          <a:ln>
            <a:noFill/>
          </a:ln>
        </p:spPr>
        <p:txBody>
          <a:bodyPr wrap="square" rtlCol="0">
            <a:spAutoFit/>
          </a:bodyPr>
          <a:lstStyle/>
          <a:p>
            <a:pPr marL="180000" lvl="2" indent="-180000">
              <a:buClr>
                <a:srgbClr val="7030A0"/>
              </a:buClr>
              <a:buSzPct val="80000"/>
              <a:buFont typeface="+mj-lt"/>
              <a:buAutoNum type="arabicParenR" startAt="4"/>
            </a:pPr>
            <a:r>
              <a:rPr lang="en-GB" sz="1200" dirty="0">
                <a:latin typeface="Cambria Math" panose="02040503050406030204" pitchFamily="18" charset="0"/>
                <a:ea typeface="Cambria Math" panose="02040503050406030204" pitchFamily="18" charset="0"/>
              </a:rPr>
              <a:t>Initial margin represents 0.1% of the contract value. </a:t>
            </a:r>
          </a:p>
        </p:txBody>
      </p:sp>
      <p:sp>
        <p:nvSpPr>
          <p:cNvPr id="46" name="TextovéPole 45"/>
          <p:cNvSpPr txBox="1"/>
          <p:nvPr/>
        </p:nvSpPr>
        <p:spPr>
          <a:xfrm>
            <a:off x="6444208" y="3603302"/>
            <a:ext cx="2448272" cy="1200329"/>
          </a:xfrm>
          <a:prstGeom prst="rect">
            <a:avLst/>
          </a:prstGeom>
          <a:noFill/>
          <a:ln>
            <a:noFill/>
          </a:ln>
        </p:spPr>
        <p:txBody>
          <a:bodyPr wrap="square" rtlCol="0">
            <a:spAutoFit/>
          </a:bodyPr>
          <a:lstStyle/>
          <a:p>
            <a:pPr marL="180000" lvl="2" indent="-180000">
              <a:buClr>
                <a:srgbClr val="7030A0"/>
              </a:buClr>
              <a:buSzPct val="80000"/>
              <a:buFont typeface="+mj-lt"/>
              <a:buAutoNum type="arabicParenR" startAt="5"/>
            </a:pPr>
            <a:r>
              <a:rPr lang="en-GB" sz="1200" dirty="0">
                <a:latin typeface="Cambria Math" panose="02040503050406030204" pitchFamily="18" charset="0"/>
                <a:ea typeface="Cambria Math" panose="02040503050406030204" pitchFamily="18" charset="0"/>
              </a:rPr>
              <a:t>The exchange contacts a sample of 16 banks offering </a:t>
            </a:r>
            <a:r>
              <a:rPr lang="cs-CZ" sz="1200" dirty="0">
                <a:latin typeface="Cambria Math" panose="02040503050406030204" pitchFamily="18" charset="0"/>
                <a:ea typeface="Cambria Math" panose="02040503050406030204" pitchFamily="18" charset="0"/>
              </a:rPr>
              <a:t>a </a:t>
            </a:r>
            <a:r>
              <a:rPr lang="en-GB" sz="1200" dirty="0">
                <a:latin typeface="Cambria Math" panose="02040503050406030204" pitchFamily="18" charset="0"/>
                <a:ea typeface="Cambria Math" panose="02040503050406030204" pitchFamily="18" charset="0"/>
              </a:rPr>
              <a:t>3M euro deposit, eliminates the three top and bottom quotes and calculates the average </a:t>
            </a:r>
            <a:r>
              <a:rPr lang="cs-CZ" sz="1200" dirty="0">
                <a:latin typeface="Cambria Math" panose="02040503050406030204" pitchFamily="18" charset="0"/>
                <a:ea typeface="Cambria Math" panose="02040503050406030204" pitchFamily="18" charset="0"/>
              </a:rPr>
              <a:t>o</a:t>
            </a:r>
            <a:r>
              <a:rPr lang="en-GB" sz="1200" dirty="0">
                <a:latin typeface="Cambria Math" panose="02040503050406030204" pitchFamily="18" charset="0"/>
                <a:ea typeface="Cambria Math" panose="02040503050406030204" pitchFamily="18" charset="0"/>
              </a:rPr>
              <a:t>f the remaining interest rates.</a:t>
            </a:r>
          </a:p>
        </p:txBody>
      </p:sp>
      <p:sp>
        <p:nvSpPr>
          <p:cNvPr id="6" name="Obdélník: se zakulacenými rohy 5">
            <a:extLst>
              <a:ext uri="{FF2B5EF4-FFF2-40B4-BE49-F238E27FC236}">
                <a16:creationId xmlns:a16="http://schemas.microsoft.com/office/drawing/2014/main" id="{70321ADD-5A68-4E6A-B04A-510BD4091210}"/>
              </a:ext>
            </a:extLst>
          </p:cNvPr>
          <p:cNvSpPr/>
          <p:nvPr/>
        </p:nvSpPr>
        <p:spPr>
          <a:xfrm>
            <a:off x="6732000" y="700055"/>
            <a:ext cx="1800000" cy="288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a:t>Long = Buyer of CD = Lender</a:t>
            </a:r>
          </a:p>
        </p:txBody>
      </p:sp>
      <p:sp>
        <p:nvSpPr>
          <p:cNvPr id="60" name="Obdélník: se zakulacenými rohy 59">
            <a:extLst>
              <a:ext uri="{FF2B5EF4-FFF2-40B4-BE49-F238E27FC236}">
                <a16:creationId xmlns:a16="http://schemas.microsoft.com/office/drawing/2014/main" id="{004F438A-A037-4FD3-B787-4D746502803E}"/>
              </a:ext>
            </a:extLst>
          </p:cNvPr>
          <p:cNvSpPr/>
          <p:nvPr/>
        </p:nvSpPr>
        <p:spPr>
          <a:xfrm>
            <a:off x="6732000" y="1032760"/>
            <a:ext cx="1800000" cy="288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900" dirty="0"/>
              <a:t>Short = Seller of CD = Borrower</a:t>
            </a:r>
          </a:p>
        </p:txBody>
      </p:sp>
    </p:spTree>
    <p:extLst>
      <p:ext uri="{BB962C8B-B14F-4D97-AF65-F5344CB8AC3E}">
        <p14:creationId xmlns:p14="http://schemas.microsoft.com/office/powerpoint/2010/main" val="30067217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a:xfrm>
            <a:off x="180000" y="6336000"/>
            <a:ext cx="3312000" cy="360000"/>
          </a:xfrm>
        </p:spPr>
        <p:txBody>
          <a:bodyPr/>
          <a:lstStyle/>
          <a:p>
            <a:r>
              <a:rPr lang="en-GB" dirty="0"/>
              <a:t>Examples of financial futures</a:t>
            </a:r>
          </a:p>
        </p:txBody>
      </p:sp>
      <p:sp>
        <p:nvSpPr>
          <p:cNvPr id="3" name="Zástupný symbol pro číslo snímku 2"/>
          <p:cNvSpPr>
            <a:spLocks noGrp="1"/>
          </p:cNvSpPr>
          <p:nvPr>
            <p:ph type="sldNum" sz="quarter" idx="12"/>
          </p:nvPr>
        </p:nvSpPr>
        <p:spPr>
          <a:xfrm>
            <a:off x="7164000" y="6336000"/>
            <a:ext cx="1800000" cy="360000"/>
          </a:xfrm>
        </p:spPr>
        <p:txBody>
          <a:bodyPr/>
          <a:lstStyle/>
          <a:p>
            <a:pPr algn="r"/>
            <a:fld id="{DFE5482F-2F05-49C5-9E15-73F945A41231}" type="slidenum">
              <a:rPr lang="cs-CZ" smtClean="0"/>
              <a:pPr algn="r"/>
              <a:t>8</a:t>
            </a:fld>
            <a:endParaRPr lang="cs-CZ" dirty="0"/>
          </a:p>
        </p:txBody>
      </p:sp>
      <p:sp>
        <p:nvSpPr>
          <p:cNvPr id="4" name="Nadpis 3"/>
          <p:cNvSpPr>
            <a:spLocks noGrp="1"/>
          </p:cNvSpPr>
          <p:nvPr>
            <p:ph type="title"/>
          </p:nvPr>
        </p:nvSpPr>
        <p:spPr>
          <a:xfrm>
            <a:off x="144000" y="144000"/>
            <a:ext cx="6588240" cy="648072"/>
          </a:xfrm>
        </p:spPr>
        <p:txBody>
          <a:bodyPr/>
          <a:lstStyle/>
          <a:p>
            <a:r>
              <a:rPr lang="en-GB" dirty="0"/>
              <a:t>Short-term interest rate futures (</a:t>
            </a:r>
            <a:r>
              <a:rPr lang="cs-CZ" dirty="0"/>
              <a:t>2</a:t>
            </a:r>
            <a:r>
              <a:rPr lang="en-GB" dirty="0"/>
              <a:t>)</a:t>
            </a:r>
            <a:endParaRPr lang="en-GB" dirty="0">
              <a:solidFill>
                <a:srgbClr val="000000"/>
              </a:solidFill>
            </a:endParaRPr>
          </a:p>
        </p:txBody>
      </p:sp>
      <p:graphicFrame>
        <p:nvGraphicFramePr>
          <p:cNvPr id="6" name="Tabulka 5"/>
          <p:cNvGraphicFramePr>
            <a:graphicFrameLocks noGrp="1"/>
          </p:cNvGraphicFramePr>
          <p:nvPr>
            <p:extLst>
              <p:ext uri="{D42A27DB-BD31-4B8C-83A1-F6EECF244321}">
                <p14:modId xmlns:p14="http://schemas.microsoft.com/office/powerpoint/2010/main" val="2258804032"/>
              </p:ext>
            </p:extLst>
          </p:nvPr>
        </p:nvGraphicFramePr>
        <p:xfrm>
          <a:off x="1748384" y="1600408"/>
          <a:ext cx="5703616" cy="180000"/>
        </p:xfrm>
        <a:graphic>
          <a:graphicData uri="http://schemas.openxmlformats.org/drawingml/2006/table">
            <a:tbl>
              <a:tblPr firstRow="1" bandRow="1">
                <a:tableStyleId>{5C22544A-7EE6-4342-B048-85BDC9FD1C3A}</a:tableStyleId>
              </a:tblPr>
              <a:tblGrid>
                <a:gridCol w="1383456">
                  <a:extLst>
                    <a:ext uri="{9D8B030D-6E8A-4147-A177-3AD203B41FA5}">
                      <a16:colId xmlns:a16="http://schemas.microsoft.com/office/drawing/2014/main" val="20001"/>
                    </a:ext>
                  </a:extLst>
                </a:gridCol>
                <a:gridCol w="4320160">
                  <a:extLst>
                    <a:ext uri="{9D8B030D-6E8A-4147-A177-3AD203B41FA5}">
                      <a16:colId xmlns:a16="http://schemas.microsoft.com/office/drawing/2014/main" val="20000"/>
                    </a:ext>
                  </a:extLst>
                </a:gridCol>
              </a:tblGrid>
              <a:tr h="180000">
                <a:tc>
                  <a:txBody>
                    <a:bodyPr/>
                    <a:lstStyle/>
                    <a:p>
                      <a:pPr algn="ctr"/>
                      <a:endParaRPr lang="cs-CZ" sz="1000" dirty="0"/>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lang="cs-CZ" sz="1000" dirty="0"/>
                    </a:p>
                  </a:txBody>
                  <a:tcPr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0"/>
                  </a:ext>
                </a:extLst>
              </a:tr>
            </a:tbl>
          </a:graphicData>
        </a:graphic>
      </p:graphicFrame>
      <p:sp>
        <p:nvSpPr>
          <p:cNvPr id="29" name="TextovéPole 28"/>
          <p:cNvSpPr txBox="1"/>
          <p:nvPr/>
        </p:nvSpPr>
        <p:spPr>
          <a:xfrm>
            <a:off x="864000" y="954000"/>
            <a:ext cx="2987920" cy="430887"/>
          </a:xfrm>
          <a:prstGeom prst="rect">
            <a:avLst/>
          </a:prstGeom>
          <a:noFill/>
          <a:ln>
            <a:noFill/>
          </a:ln>
        </p:spPr>
        <p:txBody>
          <a:bodyPr wrap="square" rtlCol="0">
            <a:spAutoFit/>
          </a:bodyPr>
          <a:lstStyle/>
          <a:p>
            <a:pPr marL="324000" indent="-324000">
              <a:buClr>
                <a:srgbClr val="7030A0"/>
              </a:buClr>
              <a:buFont typeface="Wingdings" panose="05000000000000000000" pitchFamily="2" charset="2"/>
              <a:buChar char="Ø"/>
            </a:pPr>
            <a:r>
              <a:rPr lang="en-GB" sz="2200" dirty="0">
                <a:latin typeface="Cambria Math" panose="02040503050406030204" pitchFamily="18" charset="0"/>
                <a:ea typeface="Cambria Math" panose="02040503050406030204" pitchFamily="18" charset="0"/>
              </a:rPr>
              <a:t>Closing out</a:t>
            </a:r>
          </a:p>
        </p:txBody>
      </p:sp>
      <mc:AlternateContent xmlns:mc="http://schemas.openxmlformats.org/markup-compatibility/2006" xmlns:a14="http://schemas.microsoft.com/office/drawing/2010/main">
        <mc:Choice Requires="a14">
          <p:sp>
            <p:nvSpPr>
              <p:cNvPr id="75" name="TextovéPole 35"/>
              <p:cNvSpPr txBox="1"/>
              <p:nvPr/>
            </p:nvSpPr>
            <p:spPr>
              <a:xfrm>
                <a:off x="1511609" y="2370144"/>
                <a:ext cx="5940391" cy="338554"/>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8000" indent="-288000">
                  <a:buClr>
                    <a:srgbClr val="7030A0"/>
                  </a:buClr>
                  <a:buFont typeface="Wingdings" panose="05000000000000000000" pitchFamily="2" charset="2"/>
                  <a:buChar char="§"/>
                </a:pPr>
                <a:r>
                  <a:rPr lang="en-GB" sz="1600" dirty="0">
                    <a:latin typeface="Cambria Math"/>
                    <a:ea typeface="Cambria Math"/>
                  </a:rPr>
                  <a:t>The long earned a net profit</a:t>
                </a:r>
                <a:r>
                  <a:rPr lang="cs-CZ" sz="1600" dirty="0">
                    <a:latin typeface="Cambria Math"/>
                    <a:ea typeface="Cambria Math"/>
                  </a:rPr>
                  <a:t> = </a:t>
                </a:r>
                <a14:m>
                  <m:oMath xmlns:m="http://schemas.openxmlformats.org/officeDocument/2006/math">
                    <m:r>
                      <a:rPr lang="en-GB" sz="1600" i="1">
                        <a:latin typeface="Cambria Math"/>
                        <a:ea typeface="Cambria Math"/>
                      </a:rPr>
                      <m:t>1×</m:t>
                    </m:r>
                    <m:r>
                      <a:rPr lang="cs-CZ" sz="1600" b="0" i="1" smtClean="0">
                        <a:latin typeface="Cambria Math"/>
                        <a:ea typeface="Cambria Math"/>
                      </a:rPr>
                      <m:t>5</m:t>
                    </m:r>
                    <m:r>
                      <a:rPr lang="en-GB" sz="1600" i="1">
                        <a:latin typeface="Cambria Math"/>
                        <a:ea typeface="Cambria Math"/>
                      </a:rPr>
                      <m:t>×</m:t>
                    </m:r>
                    <m:r>
                      <a:rPr lang="cs-CZ" sz="1600" b="0" i="1" smtClean="0">
                        <a:latin typeface="Cambria Math"/>
                        <a:ea typeface="Cambria Math"/>
                      </a:rPr>
                      <m:t>1</m:t>
                    </m:r>
                    <m:r>
                      <a:rPr lang="en-GB" sz="1600" i="1">
                        <a:latin typeface="Cambria Math"/>
                        <a:ea typeface="Cambria Math"/>
                      </a:rPr>
                      <m:t>2.5=</m:t>
                    </m:r>
                    <m:r>
                      <a:rPr lang="cs-CZ" sz="1600" b="0" i="1" smtClean="0">
                        <a:latin typeface="Cambria Math"/>
                        <a:ea typeface="Cambria Math"/>
                      </a:rPr>
                      <m:t>62.5 </m:t>
                    </m:r>
                  </m:oMath>
                </a14:m>
                <a:r>
                  <a:rPr lang="en-GB" sz="1600" dirty="0">
                    <a:latin typeface="Cambria Math" panose="02040503050406030204" pitchFamily="18" charset="0"/>
                    <a:ea typeface="Cambria Math" panose="02040503050406030204" pitchFamily="18" charset="0"/>
                  </a:rPr>
                  <a:t> </a:t>
                </a:r>
                <a:r>
                  <a:rPr lang="cs-CZ" sz="1600" dirty="0">
                    <a:latin typeface="Cambria Math" panose="02040503050406030204" pitchFamily="18" charset="0"/>
                    <a:ea typeface="Cambria Math" panose="02040503050406030204" pitchFamily="18" charset="0"/>
                  </a:rPr>
                  <a:t>EUR</a:t>
                </a:r>
                <a:endParaRPr lang="en-GB" sz="1600" dirty="0">
                  <a:latin typeface="Cambria Math" panose="02040503050406030204" pitchFamily="18" charset="0"/>
                  <a:ea typeface="Cambria Math" panose="02040503050406030204" pitchFamily="18" charset="0"/>
                </a:endParaRPr>
              </a:p>
            </p:txBody>
          </p:sp>
        </mc:Choice>
        <mc:Fallback xmlns="">
          <p:sp>
            <p:nvSpPr>
              <p:cNvPr id="75" name="TextovéPole 35"/>
              <p:cNvSpPr txBox="1">
                <a:spLocks noRot="1" noChangeAspect="1" noMove="1" noResize="1" noEditPoints="1" noAdjustHandles="1" noChangeArrowheads="1" noChangeShapeType="1" noTextEdit="1"/>
              </p:cNvSpPr>
              <p:nvPr/>
            </p:nvSpPr>
            <p:spPr>
              <a:xfrm>
                <a:off x="1511609" y="2370144"/>
                <a:ext cx="5940391" cy="338554"/>
              </a:xfrm>
              <a:prstGeom prst="rect">
                <a:avLst/>
              </a:prstGeom>
              <a:blipFill rotWithShape="1">
                <a:blip r:embed="rId17"/>
                <a:stretch>
                  <a:fillRect l="-411" t="-7273" b="-21818"/>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77" name="TextovéPole 35"/>
              <p:cNvSpPr txBox="1"/>
              <p:nvPr/>
            </p:nvSpPr>
            <p:spPr>
              <a:xfrm>
                <a:off x="1512000" y="2111592"/>
                <a:ext cx="5940000" cy="338554"/>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8000" indent="-288000">
                  <a:buClr>
                    <a:srgbClr val="7030A0"/>
                  </a:buClr>
                  <a:buFont typeface="Wingdings" panose="05000000000000000000" pitchFamily="2" charset="2"/>
                  <a:buChar char="§"/>
                </a:pPr>
                <a:r>
                  <a:rPr lang="en-GB" sz="1600" dirty="0">
                    <a:latin typeface="Cambria Math"/>
                    <a:ea typeface="Cambria Math"/>
                  </a:rPr>
                  <a:t>The futures price increased by </a:t>
                </a:r>
                <a14:m>
                  <m:oMath xmlns:m="http://schemas.openxmlformats.org/officeDocument/2006/math">
                    <m:d>
                      <m:dPr>
                        <m:ctrlPr>
                          <a:rPr lang="en-GB" sz="1600" b="0" i="1" smtClean="0">
                            <a:latin typeface="Cambria Math" panose="02040503050406030204" pitchFamily="18" charset="0"/>
                            <a:ea typeface="Cambria Math"/>
                          </a:rPr>
                        </m:ctrlPr>
                      </m:dPr>
                      <m:e>
                        <m:r>
                          <a:rPr lang="cs-CZ" sz="1600" b="0" i="1" smtClean="0">
                            <a:latin typeface="Cambria Math"/>
                            <a:ea typeface="Cambria Math"/>
                          </a:rPr>
                          <m:t>9055</m:t>
                        </m:r>
                        <m:r>
                          <a:rPr lang="en-GB" sz="1600" i="1">
                            <a:latin typeface="Cambria Math"/>
                            <a:ea typeface="Cambria Math"/>
                          </a:rPr>
                          <m:t>−</m:t>
                        </m:r>
                        <m:r>
                          <a:rPr lang="cs-CZ" sz="1600" b="0" i="1" smtClean="0">
                            <a:latin typeface="Cambria Math"/>
                            <a:ea typeface="Cambria Math"/>
                          </a:rPr>
                          <m:t>9050</m:t>
                        </m:r>
                      </m:e>
                    </m:d>
                    <m:r>
                      <a:rPr lang="en-GB" sz="1600" b="0" i="1" smtClean="0">
                        <a:latin typeface="Cambria Math"/>
                        <a:ea typeface="Cambria Math"/>
                      </a:rPr>
                      <m:t>=</m:t>
                    </m:r>
                    <m:r>
                      <a:rPr lang="cs-CZ" sz="1600" b="0" i="1" smtClean="0">
                        <a:latin typeface="Cambria Math"/>
                        <a:ea typeface="Cambria Math"/>
                      </a:rPr>
                      <m:t>5</m:t>
                    </m:r>
                    <m:r>
                      <a:rPr lang="en-GB" sz="1600" b="0" i="1" smtClean="0">
                        <a:latin typeface="Cambria Math"/>
                        <a:ea typeface="Cambria Math"/>
                      </a:rPr>
                      <m:t> </m:t>
                    </m:r>
                  </m:oMath>
                </a14:m>
                <a:r>
                  <a:rPr lang="en-GB" sz="1600" dirty="0">
                    <a:latin typeface="Cambria Math" panose="02040503050406030204" pitchFamily="18" charset="0"/>
                    <a:ea typeface="Cambria Math" panose="02040503050406030204" pitchFamily="18" charset="0"/>
                  </a:rPr>
                  <a:t> ticks</a:t>
                </a:r>
              </a:p>
            </p:txBody>
          </p:sp>
        </mc:Choice>
        <mc:Fallback xmlns="">
          <p:sp>
            <p:nvSpPr>
              <p:cNvPr id="77" name="TextovéPole 35"/>
              <p:cNvSpPr txBox="1">
                <a:spLocks noRot="1" noChangeAspect="1" noMove="1" noResize="1" noEditPoints="1" noAdjustHandles="1" noChangeArrowheads="1" noChangeShapeType="1" noTextEdit="1"/>
              </p:cNvSpPr>
              <p:nvPr/>
            </p:nvSpPr>
            <p:spPr>
              <a:xfrm>
                <a:off x="1512000" y="2111592"/>
                <a:ext cx="5940000" cy="338554"/>
              </a:xfrm>
              <a:prstGeom prst="rect">
                <a:avLst/>
              </a:prstGeom>
              <a:blipFill rotWithShape="1">
                <a:blip r:embed="rId18"/>
                <a:stretch>
                  <a:fillRect l="-308" t="-7143" b="-19643"/>
                </a:stretch>
              </a:blipFill>
              <a:ln>
                <a:noFill/>
              </a:ln>
            </p:spPr>
            <p:txBody>
              <a:bodyPr/>
              <a:lstStyle/>
              <a:p>
                <a:r>
                  <a:rPr lang="cs-CZ">
                    <a:noFill/>
                  </a:rPr>
                  <a:t> </a:t>
                </a:r>
              </a:p>
            </p:txBody>
          </p:sp>
        </mc:Fallback>
      </mc:AlternateContent>
      <p:sp>
        <p:nvSpPr>
          <p:cNvPr id="7" name="Rovnoramenný trojúhelník 6"/>
          <p:cNvSpPr/>
          <p:nvPr/>
        </p:nvSpPr>
        <p:spPr>
          <a:xfrm rot="10800000">
            <a:off x="1698490" y="1455710"/>
            <a:ext cx="107447" cy="12459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4" name="Rovnoramenný trojúhelník 63"/>
          <p:cNvSpPr/>
          <p:nvPr/>
        </p:nvSpPr>
        <p:spPr>
          <a:xfrm rot="10800000">
            <a:off x="2344536" y="1455710"/>
            <a:ext cx="118192" cy="12459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5" name="Rovnoramenný trojúhelník 64"/>
          <p:cNvSpPr/>
          <p:nvPr/>
        </p:nvSpPr>
        <p:spPr>
          <a:xfrm rot="10800000">
            <a:off x="3082225" y="1455710"/>
            <a:ext cx="107447" cy="12459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8" name="TextovéPole 67"/>
          <p:cNvSpPr txBox="1"/>
          <p:nvPr/>
        </p:nvSpPr>
        <p:spPr>
          <a:xfrm>
            <a:off x="2975336" y="1260000"/>
            <a:ext cx="688912" cy="246221"/>
          </a:xfrm>
          <a:prstGeom prst="rect">
            <a:avLst/>
          </a:prstGeom>
          <a:noFill/>
          <a:ln>
            <a:noFill/>
          </a:ln>
        </p:spPr>
        <p:txBody>
          <a:bodyPr wrap="square" rtlCol="0">
            <a:spAutoFit/>
          </a:bodyPr>
          <a:lstStyle/>
          <a:p>
            <a:pPr algn="ctr"/>
            <a:r>
              <a:rPr lang="en-GB" sz="1000" dirty="0">
                <a:latin typeface="Cambria Math" panose="02040503050406030204" pitchFamily="18" charset="0"/>
                <a:ea typeface="Cambria Math" panose="02040503050406030204" pitchFamily="18" charset="0"/>
              </a:rPr>
              <a:t>Delivery</a:t>
            </a:r>
          </a:p>
        </p:txBody>
      </p:sp>
      <mc:AlternateContent xmlns:mc="http://schemas.openxmlformats.org/markup-compatibility/2006" xmlns:a14="http://schemas.microsoft.com/office/drawing/2010/main">
        <mc:Choice Requires="a14">
          <p:sp>
            <p:nvSpPr>
              <p:cNvPr id="69" name="TextovéPole 68"/>
              <p:cNvSpPr txBox="1"/>
              <p:nvPr/>
            </p:nvSpPr>
            <p:spPr>
              <a:xfrm>
                <a:off x="1914792" y="1780408"/>
                <a:ext cx="976041" cy="400110"/>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GB" sz="1000" i="1" smtClean="0">
                              <a:latin typeface="Cambria Math" panose="02040503050406030204" pitchFamily="18" charset="0"/>
                              <a:ea typeface="Cambria Math" panose="02040503050406030204" pitchFamily="18" charset="0"/>
                            </a:rPr>
                          </m:ctrlPr>
                        </m:sSubPr>
                        <m:e>
                          <m:r>
                            <a:rPr lang="en-GB" sz="1000" b="0" i="1" smtClean="0">
                              <a:latin typeface="Cambria Math"/>
                              <a:ea typeface="Cambria Math" panose="02040503050406030204" pitchFamily="18" charset="0"/>
                            </a:rPr>
                            <m:t>𝐹</m:t>
                          </m:r>
                        </m:e>
                        <m:sub>
                          <m:r>
                            <a:rPr lang="cs-CZ" sz="1000" b="0" i="1" smtClean="0">
                              <a:latin typeface="Cambria Math"/>
                              <a:ea typeface="Cambria Math" panose="02040503050406030204" pitchFamily="18" charset="0"/>
                            </a:rPr>
                            <m:t>14</m:t>
                          </m:r>
                        </m:sub>
                      </m:sSub>
                      <m:r>
                        <a:rPr lang="en-GB" sz="1000" b="0" i="1" smtClean="0">
                          <a:latin typeface="Cambria Math"/>
                          <a:ea typeface="Cambria Math" panose="02040503050406030204" pitchFamily="18" charset="0"/>
                        </a:rPr>
                        <m:t>=</m:t>
                      </m:r>
                      <m:r>
                        <a:rPr lang="cs-CZ" sz="1000" b="0" i="1" smtClean="0">
                          <a:latin typeface="Cambria Math"/>
                          <a:ea typeface="Cambria Math" panose="02040503050406030204" pitchFamily="18" charset="0"/>
                        </a:rPr>
                        <m:t>90.55</m:t>
                      </m:r>
                    </m:oMath>
                  </m:oMathPara>
                </a14:m>
                <a:endParaRPr lang="en-GB" sz="1000" dirty="0">
                  <a:latin typeface="Cambria Math" panose="02040503050406030204" pitchFamily="18" charset="0"/>
                  <a:ea typeface="Cambria Math" panose="02040503050406030204" pitchFamily="18" charset="0"/>
                </a:endParaRPr>
              </a:p>
              <a:p>
                <a:pPr algn="ctr"/>
                <a:r>
                  <a:rPr lang="en-GB" sz="1000" dirty="0">
                    <a:latin typeface="Cambria Math" panose="02040503050406030204" pitchFamily="18" charset="0"/>
                    <a:ea typeface="Cambria Math" panose="02040503050406030204" pitchFamily="18" charset="0"/>
                  </a:rPr>
                  <a:t>Sell </a:t>
                </a:r>
                <a:r>
                  <a:rPr lang="cs-CZ" sz="1000" dirty="0">
                    <a:latin typeface="Cambria Math" panose="02040503050406030204" pitchFamily="18" charset="0"/>
                    <a:ea typeface="Cambria Math" panose="02040503050406030204" pitchFamily="18" charset="0"/>
                  </a:rPr>
                  <a:t>1</a:t>
                </a:r>
                <a:r>
                  <a:rPr lang="en-GB" sz="1000" dirty="0">
                    <a:latin typeface="Cambria Math" panose="02040503050406030204" pitchFamily="18" charset="0"/>
                    <a:ea typeface="Cambria Math" panose="02040503050406030204" pitchFamily="18" charset="0"/>
                  </a:rPr>
                  <a:t> contract</a:t>
                </a:r>
              </a:p>
            </p:txBody>
          </p:sp>
        </mc:Choice>
        <mc:Fallback xmlns="">
          <p:sp>
            <p:nvSpPr>
              <p:cNvPr id="69" name="TextovéPole 68"/>
              <p:cNvSpPr txBox="1">
                <a:spLocks noRot="1" noChangeAspect="1" noMove="1" noResize="1" noEditPoints="1" noAdjustHandles="1" noChangeArrowheads="1" noChangeShapeType="1" noTextEdit="1"/>
              </p:cNvSpPr>
              <p:nvPr/>
            </p:nvSpPr>
            <p:spPr>
              <a:xfrm>
                <a:off x="1914792" y="1780408"/>
                <a:ext cx="976041" cy="400110"/>
              </a:xfrm>
              <a:prstGeom prst="rect">
                <a:avLst/>
              </a:prstGeom>
              <a:blipFill rotWithShape="1">
                <a:blip r:embed="rId19"/>
                <a:stretch>
                  <a:fillRect b="-6061"/>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70" name="TextovéPole 69"/>
              <p:cNvSpPr txBox="1"/>
              <p:nvPr/>
            </p:nvSpPr>
            <p:spPr>
              <a:xfrm>
                <a:off x="943248" y="1780408"/>
                <a:ext cx="1019697" cy="400110"/>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sSub>
                        <m:sSubPr>
                          <m:ctrlPr>
                            <a:rPr lang="en-GB" sz="1000" i="1" smtClean="0">
                              <a:latin typeface="Cambria Math" panose="02040503050406030204" pitchFamily="18" charset="0"/>
                              <a:ea typeface="Cambria Math" panose="02040503050406030204" pitchFamily="18" charset="0"/>
                            </a:rPr>
                          </m:ctrlPr>
                        </m:sSubPr>
                        <m:e>
                          <m:r>
                            <a:rPr lang="en-GB" sz="1000" b="0" i="1" smtClean="0">
                              <a:latin typeface="Cambria Math"/>
                              <a:ea typeface="Cambria Math" panose="02040503050406030204" pitchFamily="18" charset="0"/>
                            </a:rPr>
                            <m:t>𝐹</m:t>
                          </m:r>
                        </m:e>
                        <m:sub>
                          <m:r>
                            <a:rPr lang="cs-CZ" sz="1000" b="0" i="1" smtClean="0">
                              <a:latin typeface="Cambria Math"/>
                              <a:ea typeface="Cambria Math" panose="02040503050406030204" pitchFamily="18" charset="0"/>
                            </a:rPr>
                            <m:t>0</m:t>
                          </m:r>
                        </m:sub>
                      </m:sSub>
                      <m:r>
                        <a:rPr lang="en-GB" sz="1000" b="0" i="1" smtClean="0">
                          <a:latin typeface="Cambria Math"/>
                          <a:ea typeface="Cambria Math" panose="02040503050406030204" pitchFamily="18" charset="0"/>
                        </a:rPr>
                        <m:t>=</m:t>
                      </m:r>
                      <m:r>
                        <a:rPr lang="cs-CZ" sz="1000" b="0" i="1" smtClean="0">
                          <a:latin typeface="Cambria Math"/>
                          <a:ea typeface="Cambria Math" panose="02040503050406030204" pitchFamily="18" charset="0"/>
                        </a:rPr>
                        <m:t>90.50</m:t>
                      </m:r>
                    </m:oMath>
                  </m:oMathPara>
                </a14:m>
                <a:endParaRPr lang="cs-CZ" sz="1000" b="0" dirty="0">
                  <a:latin typeface="Cambria Math" panose="02040503050406030204" pitchFamily="18" charset="0"/>
                  <a:ea typeface="Cambria Math" panose="02040503050406030204" pitchFamily="18" charset="0"/>
                </a:endParaRPr>
              </a:p>
              <a:p>
                <a:pPr algn="ctr"/>
                <a:r>
                  <a:rPr lang="cs-CZ" sz="1000" dirty="0">
                    <a:latin typeface="Cambria Math" panose="02040503050406030204" pitchFamily="18" charset="0"/>
                    <a:ea typeface="Cambria Math" panose="02040503050406030204" pitchFamily="18" charset="0"/>
                  </a:rPr>
                  <a:t>Buy 1</a:t>
                </a:r>
                <a:r>
                  <a:rPr lang="en-GB" sz="1000" dirty="0">
                    <a:latin typeface="Cambria Math" panose="02040503050406030204" pitchFamily="18" charset="0"/>
                    <a:ea typeface="Cambria Math" panose="02040503050406030204" pitchFamily="18" charset="0"/>
                  </a:rPr>
                  <a:t> contract</a:t>
                </a:r>
              </a:p>
            </p:txBody>
          </p:sp>
        </mc:Choice>
        <mc:Fallback xmlns="">
          <p:sp>
            <p:nvSpPr>
              <p:cNvPr id="70" name="TextovéPole 69"/>
              <p:cNvSpPr txBox="1">
                <a:spLocks noRot="1" noChangeAspect="1" noMove="1" noResize="1" noEditPoints="1" noAdjustHandles="1" noChangeArrowheads="1" noChangeShapeType="1" noTextEdit="1"/>
              </p:cNvSpPr>
              <p:nvPr/>
            </p:nvSpPr>
            <p:spPr>
              <a:xfrm>
                <a:off x="943248" y="1780408"/>
                <a:ext cx="1019697" cy="400110"/>
              </a:xfrm>
              <a:prstGeom prst="rect">
                <a:avLst/>
              </a:prstGeom>
              <a:blipFill rotWithShape="1">
                <a:blip r:embed="rId20"/>
                <a:stretch>
                  <a:fillRect b="-6061"/>
                </a:stretch>
              </a:blipFill>
              <a:ln>
                <a:noFill/>
              </a:ln>
            </p:spPr>
            <p:txBody>
              <a:bodyPr/>
              <a:lstStyle/>
              <a:p>
                <a:r>
                  <a:rPr lang="cs-CZ">
                    <a:noFill/>
                  </a:rPr>
                  <a:t> </a:t>
                </a:r>
              </a:p>
            </p:txBody>
          </p:sp>
        </mc:Fallback>
      </mc:AlternateContent>
      <p:sp>
        <p:nvSpPr>
          <p:cNvPr id="73" name="TextovéPole 35"/>
          <p:cNvSpPr txBox="1"/>
          <p:nvPr/>
        </p:nvSpPr>
        <p:spPr>
          <a:xfrm>
            <a:off x="1513197" y="2629824"/>
            <a:ext cx="1906675" cy="338554"/>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8000" indent="-288000">
              <a:buClr>
                <a:srgbClr val="7030A0"/>
              </a:buClr>
              <a:buFont typeface="Wingdings" panose="05000000000000000000" pitchFamily="2" charset="2"/>
              <a:buChar char="§"/>
            </a:pPr>
            <a:r>
              <a:rPr lang="cs-CZ" sz="1600" dirty="0">
                <a:latin typeface="Cambria Math"/>
                <a:ea typeface="Cambria Math"/>
              </a:rPr>
              <a:t>R</a:t>
            </a:r>
            <a:r>
              <a:rPr lang="en-GB" sz="1600" dirty="0">
                <a:latin typeface="Cambria Math"/>
                <a:ea typeface="Cambria Math"/>
              </a:rPr>
              <a:t>ate of return</a:t>
            </a:r>
          </a:p>
        </p:txBody>
      </p:sp>
      <p:sp>
        <p:nvSpPr>
          <p:cNvPr id="78" name="TextovéPole 77"/>
          <p:cNvSpPr txBox="1"/>
          <p:nvPr/>
        </p:nvSpPr>
        <p:spPr>
          <a:xfrm>
            <a:off x="864000" y="3312000"/>
            <a:ext cx="2987920" cy="430887"/>
          </a:xfrm>
          <a:prstGeom prst="rect">
            <a:avLst/>
          </a:prstGeom>
          <a:noFill/>
          <a:ln>
            <a:noFill/>
          </a:ln>
        </p:spPr>
        <p:txBody>
          <a:bodyPr wrap="square" rtlCol="0">
            <a:spAutoFit/>
          </a:bodyPr>
          <a:lstStyle/>
          <a:p>
            <a:pPr marL="324000" indent="-324000">
              <a:buClr>
                <a:srgbClr val="7030A0"/>
              </a:buClr>
              <a:buFont typeface="Wingdings" panose="05000000000000000000" pitchFamily="2" charset="2"/>
              <a:buChar char="Ø"/>
            </a:pPr>
            <a:r>
              <a:rPr lang="cs-CZ" sz="2200" dirty="0">
                <a:latin typeface="Cambria Math" panose="02040503050406030204" pitchFamily="18" charset="0"/>
                <a:ea typeface="Cambria Math" panose="02040503050406030204" pitchFamily="18" charset="0"/>
              </a:rPr>
              <a:t>Cash settlement</a:t>
            </a:r>
            <a:endParaRPr lang="en-GB" sz="2200" dirty="0">
              <a:latin typeface="Cambria Math" panose="02040503050406030204" pitchFamily="18" charset="0"/>
              <a:ea typeface="Cambria Math" panose="02040503050406030204" pitchFamily="18" charset="0"/>
            </a:endParaRPr>
          </a:p>
        </p:txBody>
      </p:sp>
      <p:sp>
        <p:nvSpPr>
          <p:cNvPr id="57" name="TextovéPole 56"/>
          <p:cNvSpPr txBox="1"/>
          <p:nvPr/>
        </p:nvSpPr>
        <p:spPr>
          <a:xfrm>
            <a:off x="1367346" y="1260000"/>
            <a:ext cx="534342" cy="246221"/>
          </a:xfrm>
          <a:prstGeom prst="rect">
            <a:avLst/>
          </a:prstGeom>
          <a:noFill/>
          <a:ln>
            <a:noFill/>
          </a:ln>
        </p:spPr>
        <p:txBody>
          <a:bodyPr wrap="square" rtlCol="0">
            <a:spAutoFit/>
          </a:bodyPr>
          <a:lstStyle/>
          <a:p>
            <a:pPr algn="ctr"/>
            <a:r>
              <a:rPr lang="en-GB" sz="1000" dirty="0">
                <a:latin typeface="Cambria Math" panose="02040503050406030204" pitchFamily="18" charset="0"/>
                <a:ea typeface="Cambria Math" panose="02040503050406030204" pitchFamily="18" charset="0"/>
              </a:rPr>
              <a:t>Today</a:t>
            </a:r>
          </a:p>
        </p:txBody>
      </p:sp>
      <p:sp>
        <p:nvSpPr>
          <p:cNvPr id="59" name="TextovéPole 58"/>
          <p:cNvSpPr txBox="1"/>
          <p:nvPr/>
        </p:nvSpPr>
        <p:spPr>
          <a:xfrm>
            <a:off x="1868183" y="1260000"/>
            <a:ext cx="1077529" cy="246221"/>
          </a:xfrm>
          <a:prstGeom prst="rect">
            <a:avLst/>
          </a:prstGeom>
          <a:noFill/>
          <a:ln>
            <a:noFill/>
          </a:ln>
        </p:spPr>
        <p:txBody>
          <a:bodyPr wrap="square" rtlCol="0">
            <a:spAutoFit/>
          </a:bodyPr>
          <a:lstStyle/>
          <a:p>
            <a:pPr algn="ctr"/>
            <a:r>
              <a:rPr lang="en-GB" sz="1000" dirty="0">
                <a:latin typeface="Cambria Math" panose="02040503050406030204" pitchFamily="18" charset="0"/>
                <a:ea typeface="Cambria Math" panose="02040503050406030204" pitchFamily="18" charset="0"/>
              </a:rPr>
              <a:t>Two weeks later</a:t>
            </a:r>
          </a:p>
        </p:txBody>
      </p:sp>
      <mc:AlternateContent xmlns:mc="http://schemas.openxmlformats.org/markup-compatibility/2006" xmlns:a14="http://schemas.microsoft.com/office/drawing/2010/main">
        <mc:Choice Requires="a14">
          <p:sp>
            <p:nvSpPr>
              <p:cNvPr id="60" name="TextovéPole 59"/>
              <p:cNvSpPr txBox="1"/>
              <p:nvPr/>
            </p:nvSpPr>
            <p:spPr>
              <a:xfrm>
                <a:off x="2962063" y="1789240"/>
                <a:ext cx="976041" cy="246221"/>
              </a:xfrm>
              <a:prstGeom prst="rect">
                <a:avLst/>
              </a:prstGeom>
              <a:noFill/>
              <a:ln>
                <a:noFill/>
              </a:ln>
            </p:spPr>
            <p:txBody>
              <a:bodyPr wrap="square" rtlCol="0">
                <a:spAutoFit/>
              </a:bodyPr>
              <a:lstStyle/>
              <a:p>
                <a:pPr algn="ctr"/>
                <a14:m>
                  <m:oMathPara xmlns:m="http://schemas.openxmlformats.org/officeDocument/2006/math">
                    <m:oMathParaPr>
                      <m:jc m:val="centerGroup"/>
                    </m:oMathParaPr>
                    <m:oMath xmlns:m="http://schemas.openxmlformats.org/officeDocument/2006/math">
                      <m:r>
                        <m:rPr>
                          <m:sty m:val="p"/>
                        </m:rPr>
                        <a:rPr lang="cs-CZ" sz="1000" i="0" smtClean="0">
                          <a:latin typeface="Cambria Math"/>
                          <a:ea typeface="Cambria Math" panose="02040503050406030204" pitchFamily="18" charset="0"/>
                        </a:rPr>
                        <m:t>E</m:t>
                      </m:r>
                      <m:r>
                        <m:rPr>
                          <m:sty m:val="p"/>
                        </m:rPr>
                        <a:rPr lang="cs-CZ" sz="1000" b="0" i="0" smtClean="0">
                          <a:latin typeface="Cambria Math"/>
                          <a:ea typeface="Cambria Math" panose="02040503050406030204" pitchFamily="18" charset="0"/>
                        </a:rPr>
                        <m:t>DSP</m:t>
                      </m:r>
                      <m:r>
                        <a:rPr lang="en-GB" sz="1000" b="0" i="1" smtClean="0">
                          <a:latin typeface="Cambria Math"/>
                          <a:ea typeface="Cambria Math" panose="02040503050406030204" pitchFamily="18" charset="0"/>
                        </a:rPr>
                        <m:t>=</m:t>
                      </m:r>
                      <m:r>
                        <a:rPr lang="cs-CZ" sz="1000" b="0" i="1" smtClean="0">
                          <a:latin typeface="Cambria Math"/>
                          <a:ea typeface="Cambria Math" panose="02040503050406030204" pitchFamily="18" charset="0"/>
                        </a:rPr>
                        <m:t>91.25</m:t>
                      </m:r>
                    </m:oMath>
                  </m:oMathPara>
                </a14:m>
                <a:endParaRPr lang="en-GB" sz="1000" dirty="0">
                  <a:latin typeface="Cambria Math" panose="02040503050406030204" pitchFamily="18" charset="0"/>
                  <a:ea typeface="Cambria Math" panose="02040503050406030204" pitchFamily="18" charset="0"/>
                </a:endParaRPr>
              </a:p>
            </p:txBody>
          </p:sp>
        </mc:Choice>
        <mc:Fallback xmlns="">
          <p:sp>
            <p:nvSpPr>
              <p:cNvPr id="60" name="TextovéPole 59"/>
              <p:cNvSpPr txBox="1">
                <a:spLocks noRot="1" noChangeAspect="1" noMove="1" noResize="1" noEditPoints="1" noAdjustHandles="1" noChangeArrowheads="1" noChangeShapeType="1" noTextEdit="1"/>
              </p:cNvSpPr>
              <p:nvPr/>
            </p:nvSpPr>
            <p:spPr>
              <a:xfrm>
                <a:off x="2962063" y="1789240"/>
                <a:ext cx="976041" cy="246221"/>
              </a:xfrm>
              <a:prstGeom prst="rect">
                <a:avLst/>
              </a:prstGeom>
              <a:blipFill rotWithShape="1">
                <a:blip r:embed="rId21"/>
                <a:stretch>
                  <a:fillRect/>
                </a:stretch>
              </a:blipFill>
              <a:ln>
                <a:noFill/>
              </a:ln>
            </p:spPr>
            <p:txBody>
              <a:bodyPr/>
              <a:lstStyle/>
              <a:p>
                <a:r>
                  <a:rPr lang="cs-CZ">
                    <a:noFill/>
                  </a:rPr>
                  <a:t> </a:t>
                </a:r>
              </a:p>
            </p:txBody>
          </p:sp>
        </mc:Fallback>
      </mc:AlternateContent>
      <p:sp>
        <p:nvSpPr>
          <p:cNvPr id="61" name="Rovnoramenný trojúhelník 60"/>
          <p:cNvSpPr/>
          <p:nvPr/>
        </p:nvSpPr>
        <p:spPr>
          <a:xfrm rot="10800000">
            <a:off x="7390802" y="1456408"/>
            <a:ext cx="107447" cy="12459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62" name="TextovéPole 61"/>
          <p:cNvSpPr txBox="1"/>
          <p:nvPr/>
        </p:nvSpPr>
        <p:spPr>
          <a:xfrm>
            <a:off x="6918184" y="1260000"/>
            <a:ext cx="1073224" cy="246221"/>
          </a:xfrm>
          <a:prstGeom prst="rect">
            <a:avLst/>
          </a:prstGeom>
          <a:noFill/>
          <a:ln>
            <a:noFill/>
          </a:ln>
        </p:spPr>
        <p:txBody>
          <a:bodyPr wrap="square" rtlCol="0">
            <a:spAutoFit/>
          </a:bodyPr>
          <a:lstStyle/>
          <a:p>
            <a:pPr algn="ctr"/>
            <a:r>
              <a:rPr lang="en-GB" sz="1000" dirty="0">
                <a:latin typeface="Cambria Math" panose="02040503050406030204" pitchFamily="18" charset="0"/>
                <a:ea typeface="Cambria Math" panose="02040503050406030204" pitchFamily="18" charset="0"/>
              </a:rPr>
              <a:t>End of deposit</a:t>
            </a:r>
          </a:p>
        </p:txBody>
      </p:sp>
      <mc:AlternateContent xmlns:mc="http://schemas.openxmlformats.org/markup-compatibility/2006" xmlns:a14="http://schemas.microsoft.com/office/drawing/2010/main">
        <mc:Choice Requires="a14">
          <p:sp>
            <p:nvSpPr>
              <p:cNvPr id="63" name="TextovéPole 35"/>
              <p:cNvSpPr txBox="1"/>
              <p:nvPr/>
            </p:nvSpPr>
            <p:spPr>
              <a:xfrm>
                <a:off x="1512224" y="3641368"/>
                <a:ext cx="6695955" cy="338554"/>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8000" indent="-288000">
                  <a:buClr>
                    <a:srgbClr val="7030A0"/>
                  </a:buClr>
                  <a:buFont typeface="Wingdings" panose="05000000000000000000" pitchFamily="2" charset="2"/>
                  <a:buChar char="§"/>
                </a:pPr>
                <a:r>
                  <a:rPr lang="en-GB" sz="1600" dirty="0">
                    <a:latin typeface="Cambria Math"/>
                    <a:ea typeface="Cambria Math"/>
                  </a:rPr>
                  <a:t>The long earned a net profit</a:t>
                </a:r>
                <a:r>
                  <a:rPr lang="cs-CZ" sz="1600" dirty="0">
                    <a:latin typeface="Cambria Math"/>
                    <a:ea typeface="Cambria Math"/>
                  </a:rPr>
                  <a:t> = </a:t>
                </a:r>
                <a14:m>
                  <m:oMath xmlns:m="http://schemas.openxmlformats.org/officeDocument/2006/math">
                    <m:r>
                      <a:rPr lang="en-GB" sz="1600" i="1">
                        <a:latin typeface="Cambria Math"/>
                        <a:ea typeface="Cambria Math"/>
                      </a:rPr>
                      <m:t>1×</m:t>
                    </m:r>
                    <m:r>
                      <a:rPr lang="cs-CZ" sz="1600" b="0" i="1" smtClean="0">
                        <a:latin typeface="Cambria Math"/>
                        <a:ea typeface="Cambria Math"/>
                      </a:rPr>
                      <m:t>(9125−9050)</m:t>
                    </m:r>
                    <m:r>
                      <a:rPr lang="en-GB" sz="1600" i="1">
                        <a:latin typeface="Cambria Math"/>
                        <a:ea typeface="Cambria Math"/>
                      </a:rPr>
                      <m:t>×</m:t>
                    </m:r>
                    <m:r>
                      <a:rPr lang="cs-CZ" sz="1600" b="0" i="1" smtClean="0">
                        <a:latin typeface="Cambria Math"/>
                        <a:ea typeface="Cambria Math"/>
                      </a:rPr>
                      <m:t>1</m:t>
                    </m:r>
                    <m:r>
                      <a:rPr lang="en-GB" sz="1600" i="1">
                        <a:latin typeface="Cambria Math"/>
                        <a:ea typeface="Cambria Math"/>
                      </a:rPr>
                      <m:t>2.5=</m:t>
                    </m:r>
                    <m:r>
                      <a:rPr lang="cs-CZ" sz="1600" b="0" i="1" smtClean="0">
                        <a:latin typeface="Cambria Math"/>
                        <a:ea typeface="Cambria Math"/>
                      </a:rPr>
                      <m:t>937.5 </m:t>
                    </m:r>
                  </m:oMath>
                </a14:m>
                <a:r>
                  <a:rPr lang="en-GB" sz="1600" dirty="0">
                    <a:latin typeface="Cambria Math" panose="02040503050406030204" pitchFamily="18" charset="0"/>
                    <a:ea typeface="Cambria Math" panose="02040503050406030204" pitchFamily="18" charset="0"/>
                  </a:rPr>
                  <a:t> </a:t>
                </a:r>
                <a:r>
                  <a:rPr lang="cs-CZ" sz="1600" dirty="0">
                    <a:latin typeface="Cambria Math" panose="02040503050406030204" pitchFamily="18" charset="0"/>
                    <a:ea typeface="Cambria Math" panose="02040503050406030204" pitchFamily="18" charset="0"/>
                  </a:rPr>
                  <a:t>EUR</a:t>
                </a:r>
                <a:endParaRPr lang="en-GB" sz="1600" dirty="0">
                  <a:latin typeface="Cambria Math" panose="02040503050406030204" pitchFamily="18" charset="0"/>
                  <a:ea typeface="Cambria Math" panose="02040503050406030204" pitchFamily="18" charset="0"/>
                </a:endParaRPr>
              </a:p>
            </p:txBody>
          </p:sp>
        </mc:Choice>
        <mc:Fallback xmlns="">
          <p:sp>
            <p:nvSpPr>
              <p:cNvPr id="63" name="TextovéPole 35"/>
              <p:cNvSpPr txBox="1">
                <a:spLocks noRot="1" noChangeAspect="1" noMove="1" noResize="1" noEditPoints="1" noAdjustHandles="1" noChangeArrowheads="1" noChangeShapeType="1" noTextEdit="1"/>
              </p:cNvSpPr>
              <p:nvPr/>
            </p:nvSpPr>
            <p:spPr>
              <a:xfrm>
                <a:off x="1512224" y="3641368"/>
                <a:ext cx="6695955" cy="338554"/>
              </a:xfrm>
              <a:prstGeom prst="rect">
                <a:avLst/>
              </a:prstGeom>
              <a:blipFill>
                <a:blip r:embed="rId22"/>
                <a:stretch>
                  <a:fillRect l="-364" t="-7143" b="-19643"/>
                </a:stretch>
              </a:blipFill>
              <a:ln>
                <a:noFill/>
              </a:ln>
            </p:spPr>
            <p:txBody>
              <a:bodyPr/>
              <a:lstStyle/>
              <a:p>
                <a:r>
                  <a:rPr lang="cs-CZ">
                    <a:noFill/>
                  </a:rPr>
                  <a:t> </a:t>
                </a:r>
              </a:p>
            </p:txBody>
          </p:sp>
        </mc:Fallback>
      </mc:AlternateContent>
      <p:sp>
        <p:nvSpPr>
          <p:cNvPr id="71" name="TextovéPole 35"/>
          <p:cNvSpPr txBox="1"/>
          <p:nvPr/>
        </p:nvSpPr>
        <p:spPr>
          <a:xfrm>
            <a:off x="1513197" y="3896138"/>
            <a:ext cx="2424907" cy="338554"/>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8000" indent="-288000">
              <a:buClr>
                <a:srgbClr val="7030A0"/>
              </a:buClr>
              <a:buFont typeface="Wingdings" panose="05000000000000000000" pitchFamily="2" charset="2"/>
              <a:buChar char="§"/>
            </a:pPr>
            <a:r>
              <a:rPr lang="en-GB" sz="1600" dirty="0">
                <a:latin typeface="Cambria Math"/>
                <a:ea typeface="Cambria Math"/>
              </a:rPr>
              <a:t>Implied deposit rate</a:t>
            </a:r>
          </a:p>
        </p:txBody>
      </p:sp>
      <p:sp>
        <p:nvSpPr>
          <p:cNvPr id="81" name="TextovéPole 80"/>
          <p:cNvSpPr txBox="1"/>
          <p:nvPr/>
        </p:nvSpPr>
        <p:spPr>
          <a:xfrm>
            <a:off x="864000" y="4536000"/>
            <a:ext cx="2987920" cy="430887"/>
          </a:xfrm>
          <a:prstGeom prst="rect">
            <a:avLst/>
          </a:prstGeom>
          <a:noFill/>
          <a:ln>
            <a:noFill/>
          </a:ln>
        </p:spPr>
        <p:txBody>
          <a:bodyPr wrap="square" rtlCol="0">
            <a:spAutoFit/>
          </a:bodyPr>
          <a:lstStyle/>
          <a:p>
            <a:pPr marL="324000" indent="-324000">
              <a:buClr>
                <a:srgbClr val="7030A0"/>
              </a:buClr>
              <a:buFont typeface="Wingdings" panose="05000000000000000000" pitchFamily="2" charset="2"/>
              <a:buChar char="Ø"/>
            </a:pPr>
            <a:r>
              <a:rPr lang="en-GB" sz="2200" dirty="0">
                <a:latin typeface="Cambria Math" panose="02040503050406030204" pitchFamily="18" charset="0"/>
                <a:ea typeface="Cambria Math" panose="02040503050406030204" pitchFamily="18" charset="0"/>
              </a:rPr>
              <a:t>Physical delivery</a:t>
            </a:r>
          </a:p>
        </p:txBody>
      </p:sp>
      <p:sp>
        <p:nvSpPr>
          <p:cNvPr id="82" name="TextovéPole 35"/>
          <p:cNvSpPr txBox="1"/>
          <p:nvPr/>
        </p:nvSpPr>
        <p:spPr>
          <a:xfrm>
            <a:off x="1511096" y="4858895"/>
            <a:ext cx="7381384" cy="338554"/>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8000" indent="-288000">
              <a:buClr>
                <a:srgbClr val="7030A0"/>
              </a:buClr>
              <a:buFont typeface="Wingdings" panose="05000000000000000000" pitchFamily="2" charset="2"/>
              <a:buChar char="§"/>
            </a:pPr>
            <a:r>
              <a:rPr lang="en-GB" sz="1600" dirty="0">
                <a:latin typeface="Cambria Math"/>
                <a:ea typeface="Cambria Math"/>
              </a:rPr>
              <a:t>The short arranges three-month deposit bearing an interest rate of 8.7%</a:t>
            </a:r>
            <a:endParaRPr lang="en-GB" sz="1600" dirty="0">
              <a:latin typeface="Cambria Math" panose="02040503050406030204" pitchFamily="18" charset="0"/>
              <a:ea typeface="Cambria Math" panose="02040503050406030204" pitchFamily="18" charset="0"/>
            </a:endParaRPr>
          </a:p>
        </p:txBody>
      </p:sp>
      <p:sp>
        <p:nvSpPr>
          <p:cNvPr id="83" name="TextovéPole 35"/>
          <p:cNvSpPr txBox="1"/>
          <p:nvPr/>
        </p:nvSpPr>
        <p:spPr>
          <a:xfrm>
            <a:off x="1512500" y="5104065"/>
            <a:ext cx="7379980" cy="584775"/>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8000" indent="-288000">
              <a:buClr>
                <a:srgbClr val="7030A0"/>
              </a:buClr>
              <a:buFont typeface="Wingdings" panose="05000000000000000000" pitchFamily="2" charset="2"/>
              <a:buChar char="§"/>
            </a:pPr>
            <a:r>
              <a:rPr lang="en-GB" sz="1600" dirty="0">
                <a:latin typeface="Cambria Math"/>
                <a:ea typeface="Cambria Math"/>
              </a:rPr>
              <a:t>The short compensates the long for the difference of 5 </a:t>
            </a:r>
            <a:r>
              <a:rPr lang="en-GB" sz="1600" dirty="0" err="1">
                <a:latin typeface="Cambria Math"/>
                <a:ea typeface="Cambria Math"/>
              </a:rPr>
              <a:t>bp</a:t>
            </a:r>
            <a:r>
              <a:rPr lang="en-GB" sz="1600" dirty="0">
                <a:latin typeface="Cambria Math"/>
                <a:ea typeface="Cambria Math"/>
              </a:rPr>
              <a:t> between the arranged deposit rate 8.70% and EDSP rate 8.75%</a:t>
            </a:r>
            <a:endParaRPr lang="en-GB" sz="1600" dirty="0">
              <a:latin typeface="Cambria Math" panose="02040503050406030204" pitchFamily="18" charset="0"/>
              <a:ea typeface="Cambria Math" panose="02040503050406030204" pitchFamily="18" charset="0"/>
            </a:endParaRPr>
          </a:p>
        </p:txBody>
      </p:sp>
      <p:sp>
        <p:nvSpPr>
          <p:cNvPr id="84" name="TextovéPole 35"/>
          <p:cNvSpPr txBox="1"/>
          <p:nvPr/>
        </p:nvSpPr>
        <p:spPr>
          <a:xfrm>
            <a:off x="1511096" y="5825984"/>
            <a:ext cx="7488904" cy="338554"/>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Clr>
                <a:srgbClr val="7030A0"/>
              </a:buClr>
              <a:buFont typeface="Wingdings" panose="05000000000000000000" pitchFamily="2" charset="2"/>
              <a:buChar char="§"/>
            </a:pPr>
            <a:r>
              <a:rPr lang="en-GB" sz="1600" dirty="0">
                <a:latin typeface="Cambria Math"/>
                <a:ea typeface="Cambria Math"/>
              </a:rPr>
              <a:t>The compensation allows the long to make a deposit at the opening rate 9.5% </a:t>
            </a:r>
            <a:endParaRPr lang="en-GB" sz="1600" dirty="0">
              <a:latin typeface="Cambria Math" panose="02040503050406030204" pitchFamily="18" charset="0"/>
              <a:ea typeface="Cambria Math" panose="02040503050406030204" pitchFamily="18" charset="0"/>
            </a:endParaRPr>
          </a:p>
        </p:txBody>
      </p:sp>
      <p:cxnSp>
        <p:nvCxnSpPr>
          <p:cNvPr id="10" name="Přímá spojnice se šipkou 9"/>
          <p:cNvCxnSpPr/>
          <p:nvPr/>
        </p:nvCxnSpPr>
        <p:spPr>
          <a:xfrm>
            <a:off x="3196760" y="1477696"/>
            <a:ext cx="4176464" cy="0"/>
          </a:xfrm>
          <a:prstGeom prst="straightConnector1">
            <a:avLst/>
          </a:prstGeom>
          <a:ln w="15875">
            <a:solidFill>
              <a:schemeClr val="accent5"/>
            </a:solidFill>
            <a:headEnd type="triangle" w="sm" len="med"/>
            <a:tailEnd type="triangle" w="sm" len="med"/>
          </a:ln>
        </p:spPr>
        <p:style>
          <a:lnRef idx="1">
            <a:schemeClr val="accent1"/>
          </a:lnRef>
          <a:fillRef idx="0">
            <a:schemeClr val="accent1"/>
          </a:fillRef>
          <a:effectRef idx="0">
            <a:schemeClr val="accent1"/>
          </a:effectRef>
          <a:fontRef idx="minor">
            <a:schemeClr val="tx1"/>
          </a:fontRef>
        </p:style>
      </p:cxnSp>
      <p:sp>
        <p:nvSpPr>
          <p:cNvPr id="66" name="TextovéPole 65"/>
          <p:cNvSpPr txBox="1"/>
          <p:nvPr/>
        </p:nvSpPr>
        <p:spPr>
          <a:xfrm>
            <a:off x="4211960" y="1260000"/>
            <a:ext cx="1915864" cy="246221"/>
          </a:xfrm>
          <a:prstGeom prst="rect">
            <a:avLst/>
          </a:prstGeom>
          <a:noFill/>
          <a:ln>
            <a:noFill/>
          </a:ln>
        </p:spPr>
        <p:txBody>
          <a:bodyPr wrap="square" rtlCol="0">
            <a:spAutoFit/>
          </a:bodyPr>
          <a:lstStyle/>
          <a:p>
            <a:pPr algn="ctr"/>
            <a:r>
              <a:rPr lang="en-GB" sz="1000" dirty="0">
                <a:latin typeface="Cambria Math" panose="02040503050406030204" pitchFamily="18" charset="0"/>
                <a:ea typeface="Cambria Math" panose="02040503050406030204" pitchFamily="18" charset="0"/>
              </a:rPr>
              <a:t>Three-month deposit period</a:t>
            </a:r>
          </a:p>
        </p:txBody>
      </p:sp>
      <mc:AlternateContent xmlns:mc="http://schemas.openxmlformats.org/markup-compatibility/2006" xmlns:a14="http://schemas.microsoft.com/office/drawing/2010/main">
        <mc:Choice Requires="a14">
          <p:sp>
            <p:nvSpPr>
              <p:cNvPr id="67" name="TextovéPole 35"/>
              <p:cNvSpPr txBox="1"/>
              <p:nvPr/>
            </p:nvSpPr>
            <p:spPr>
              <a:xfrm>
                <a:off x="2124000" y="5599600"/>
                <a:ext cx="5066371" cy="338554"/>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7030A0"/>
                  </a:buClr>
                </a:pPr>
                <a:r>
                  <a:rPr lang="en-GB" sz="1600" dirty="0">
                    <a:latin typeface="Cambria Math"/>
                    <a:ea typeface="Cambria Math"/>
                  </a:rPr>
                  <a:t>invoice =</a:t>
                </a:r>
                <a:r>
                  <a:rPr lang="en-GB" sz="1600" dirty="0">
                    <a:ea typeface="Cambria Math" panose="02040503050406030204" pitchFamily="18" charset="0"/>
                  </a:rPr>
                  <a:t> </a:t>
                </a:r>
                <a14:m>
                  <m:oMath xmlns:m="http://schemas.openxmlformats.org/officeDocument/2006/math">
                    <m:r>
                      <a:rPr lang="en-GB" sz="1600">
                        <a:latin typeface="Cambria Math"/>
                        <a:ea typeface="Cambria Math" panose="02040503050406030204" pitchFamily="18" charset="0"/>
                      </a:rPr>
                      <m:t>0.0005</m:t>
                    </m:r>
                    <m:r>
                      <a:rPr lang="en-GB" sz="1600" i="1">
                        <a:latin typeface="Cambria Math"/>
                        <a:ea typeface="Cambria Math"/>
                      </a:rPr>
                      <m:t>×500,000×(91/365)</m:t>
                    </m:r>
                    <m:r>
                      <m:rPr>
                        <m:nor/>
                      </m:rPr>
                      <a:rPr lang="en-GB" sz="1600">
                        <a:latin typeface="Cambria Math" panose="02040503050406030204" pitchFamily="18" charset="0"/>
                        <a:ea typeface="Cambria Math" panose="02040503050406030204" pitchFamily="18" charset="0"/>
                      </a:rPr>
                      <m:t> = 62.33 </m:t>
                    </m:r>
                    <m:r>
                      <m:rPr>
                        <m:nor/>
                      </m:rPr>
                      <a:rPr lang="en-GB" sz="1600">
                        <a:latin typeface="Cambria Math" panose="02040503050406030204" pitchFamily="18" charset="0"/>
                        <a:ea typeface="Cambria Math" panose="02040503050406030204" pitchFamily="18" charset="0"/>
                      </a:rPr>
                      <m:t>EUR</m:t>
                    </m:r>
                  </m:oMath>
                </a14:m>
                <a:endParaRPr lang="en-GB" sz="1600" dirty="0">
                  <a:latin typeface="Cambria Math" panose="02040503050406030204" pitchFamily="18" charset="0"/>
                  <a:ea typeface="Cambria Math" panose="02040503050406030204" pitchFamily="18" charset="0"/>
                </a:endParaRPr>
              </a:p>
            </p:txBody>
          </p:sp>
        </mc:Choice>
        <mc:Fallback xmlns="">
          <p:sp>
            <p:nvSpPr>
              <p:cNvPr id="67" name="TextovéPole 35"/>
              <p:cNvSpPr txBox="1">
                <a:spLocks noRot="1" noChangeAspect="1" noMove="1" noResize="1" noEditPoints="1" noAdjustHandles="1" noChangeArrowheads="1" noChangeShapeType="1" noTextEdit="1"/>
              </p:cNvSpPr>
              <p:nvPr/>
            </p:nvSpPr>
            <p:spPr>
              <a:xfrm>
                <a:off x="2124000" y="5599600"/>
                <a:ext cx="5066371" cy="338554"/>
              </a:xfrm>
              <a:prstGeom prst="rect">
                <a:avLst/>
              </a:prstGeom>
              <a:blipFill>
                <a:blip r:embed="rId23"/>
                <a:stretch>
                  <a:fillRect l="-601" t="-7273" b="-21818"/>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9" name="TextovéPole 8"/>
              <p:cNvSpPr txBox="1"/>
              <p:nvPr/>
            </p:nvSpPr>
            <p:spPr>
              <a:xfrm>
                <a:off x="7524198" y="3938064"/>
                <a:ext cx="1517723" cy="393377"/>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cs-CZ" sz="900" b="0" i="1" smtClean="0">
                          <a:latin typeface="Cambria Math"/>
                          <a:ea typeface="Cambria Math" panose="02040503050406030204" pitchFamily="18" charset="0"/>
                        </a:rPr>
                        <m:t>500,000</m:t>
                      </m:r>
                      <m:r>
                        <a:rPr lang="cs-CZ" sz="900" b="0" i="1" smtClean="0">
                          <a:latin typeface="Cambria Math"/>
                          <a:ea typeface="Cambria Math"/>
                        </a:rPr>
                        <m:t>×</m:t>
                      </m:r>
                      <m:r>
                        <a:rPr lang="cs-CZ" sz="900" b="0" i="1" smtClean="0">
                          <a:latin typeface="Cambria Math"/>
                          <a:ea typeface="Cambria Math"/>
                        </a:rPr>
                        <m:t>𝑟</m:t>
                      </m:r>
                      <m:r>
                        <a:rPr lang="cs-CZ" sz="900" b="0" i="1" smtClean="0">
                          <a:latin typeface="Cambria Math"/>
                          <a:ea typeface="Cambria Math"/>
                        </a:rPr>
                        <m:t>×</m:t>
                      </m:r>
                      <m:box>
                        <m:boxPr>
                          <m:ctrlPr>
                            <a:rPr lang="cs-CZ" sz="900" b="0" i="1" smtClean="0">
                              <a:latin typeface="Cambria Math" panose="02040503050406030204" pitchFamily="18" charset="0"/>
                              <a:ea typeface="Cambria Math"/>
                            </a:rPr>
                          </m:ctrlPr>
                        </m:boxPr>
                        <m:e>
                          <m:argPr>
                            <m:argSz m:val="-1"/>
                          </m:argPr>
                          <m:f>
                            <m:fPr>
                              <m:ctrlPr>
                                <a:rPr lang="cs-CZ" sz="900" b="0" i="1" smtClean="0">
                                  <a:latin typeface="Cambria Math" panose="02040503050406030204" pitchFamily="18" charset="0"/>
                                  <a:ea typeface="Cambria Math"/>
                                </a:rPr>
                              </m:ctrlPr>
                            </m:fPr>
                            <m:num>
                              <m:r>
                                <a:rPr lang="cs-CZ" sz="900" b="0" i="1" smtClean="0">
                                  <a:latin typeface="Cambria Math"/>
                                  <a:ea typeface="Cambria Math"/>
                                </a:rPr>
                                <m:t>91</m:t>
                              </m:r>
                            </m:num>
                            <m:den>
                              <m:r>
                                <a:rPr lang="cs-CZ" sz="900" b="0" i="1" smtClean="0">
                                  <a:latin typeface="Cambria Math"/>
                                  <a:ea typeface="Cambria Math"/>
                                </a:rPr>
                                <m:t>365</m:t>
                              </m:r>
                            </m:den>
                          </m:f>
                        </m:e>
                      </m:box>
                      <m:r>
                        <a:rPr lang="cs-CZ" sz="900" b="0" i="1" smtClean="0">
                          <a:latin typeface="Cambria Math"/>
                          <a:ea typeface="Cambria Math"/>
                        </a:rPr>
                        <m:t>=937.5</m:t>
                      </m:r>
                    </m:oMath>
                  </m:oMathPara>
                </a14:m>
                <a:endParaRPr lang="cs-CZ" sz="900" b="0" i="1" dirty="0">
                  <a:latin typeface="Cambria Math"/>
                  <a:ea typeface="Cambria Math"/>
                </a:endParaRPr>
              </a:p>
              <a:p>
                <a:pPr algn="ctr"/>
                <a14:m>
                  <m:oMathPara xmlns:m="http://schemas.openxmlformats.org/officeDocument/2006/math">
                    <m:oMathParaPr>
                      <m:jc m:val="centerGroup"/>
                    </m:oMathParaPr>
                    <m:oMath xmlns:m="http://schemas.openxmlformats.org/officeDocument/2006/math">
                      <m:r>
                        <a:rPr lang="cs-CZ" sz="900" b="0" i="1" smtClean="0">
                          <a:latin typeface="Cambria Math" panose="02040503050406030204" pitchFamily="18" charset="0"/>
                          <a:ea typeface="Cambria Math" panose="02040503050406030204" pitchFamily="18" charset="0"/>
                        </a:rPr>
                        <m:t>⇒</m:t>
                      </m:r>
                      <m:r>
                        <a:rPr lang="cs-CZ" sz="900" b="0" i="1" smtClean="0">
                          <a:latin typeface="Cambria Math" panose="02040503050406030204" pitchFamily="18" charset="0"/>
                          <a:ea typeface="Cambria Math"/>
                        </a:rPr>
                        <m:t>𝑟</m:t>
                      </m:r>
                      <m:r>
                        <a:rPr lang="cs-CZ" sz="900" b="0" i="1" smtClean="0">
                          <a:latin typeface="Cambria Math" panose="02040503050406030204" pitchFamily="18" charset="0"/>
                          <a:ea typeface="Cambria Math"/>
                        </a:rPr>
                        <m:t>=0.00752</m:t>
                      </m:r>
                    </m:oMath>
                  </m:oMathPara>
                </a14:m>
                <a:endParaRPr lang="cs-CZ" sz="900" b="0" i="1" dirty="0">
                  <a:latin typeface="Cambria Math"/>
                  <a:ea typeface="Cambria Math"/>
                </a:endParaRPr>
              </a:p>
            </p:txBody>
          </p:sp>
        </mc:Choice>
        <mc:Fallback xmlns="">
          <p:sp>
            <p:nvSpPr>
              <p:cNvPr id="9" name="TextovéPole 8"/>
              <p:cNvSpPr txBox="1">
                <a:spLocks noRot="1" noChangeAspect="1" noMove="1" noResize="1" noEditPoints="1" noAdjustHandles="1" noChangeArrowheads="1" noChangeShapeType="1" noTextEdit="1"/>
              </p:cNvSpPr>
              <p:nvPr/>
            </p:nvSpPr>
            <p:spPr>
              <a:xfrm>
                <a:off x="7524198" y="3938064"/>
                <a:ext cx="1517723" cy="393377"/>
              </a:xfrm>
              <a:prstGeom prst="rect">
                <a:avLst/>
              </a:prstGeom>
              <a:blipFill>
                <a:blip r:embed="rId24"/>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72" name="TextovéPole 71"/>
              <p:cNvSpPr txBox="1"/>
              <p:nvPr/>
            </p:nvSpPr>
            <p:spPr>
              <a:xfrm>
                <a:off x="7523878" y="4275091"/>
                <a:ext cx="1517723" cy="575863"/>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f>
                        <m:fPr>
                          <m:ctrlPr>
                            <a:rPr lang="cs-CZ" sz="900" b="0" i="1" smtClean="0">
                              <a:latin typeface="Cambria Math" panose="02040503050406030204" pitchFamily="18" charset="0"/>
                              <a:ea typeface="Cambria Math" panose="02040503050406030204" pitchFamily="18" charset="0"/>
                            </a:rPr>
                          </m:ctrlPr>
                        </m:fPr>
                        <m:num>
                          <m:r>
                            <a:rPr lang="cs-CZ" sz="900" i="1">
                              <a:latin typeface="Cambria Math"/>
                              <a:ea typeface="Cambria Math" panose="02040503050406030204" pitchFamily="18" charset="0"/>
                            </a:rPr>
                            <m:t>500,000</m:t>
                          </m:r>
                          <m:r>
                            <a:rPr lang="cs-CZ" sz="900" i="1">
                              <a:latin typeface="Cambria Math"/>
                              <a:ea typeface="Cambria Math"/>
                            </a:rPr>
                            <m:t>×</m:t>
                          </m:r>
                          <m:r>
                            <a:rPr lang="cs-CZ" sz="900" i="1">
                              <a:latin typeface="Cambria Math"/>
                              <a:ea typeface="Cambria Math"/>
                            </a:rPr>
                            <m:t>𝑟</m:t>
                          </m:r>
                          <m:r>
                            <a:rPr lang="cs-CZ" sz="900" i="1">
                              <a:latin typeface="Cambria Math"/>
                              <a:ea typeface="Cambria Math"/>
                            </a:rPr>
                            <m:t>×</m:t>
                          </m:r>
                          <m:box>
                            <m:boxPr>
                              <m:ctrlPr>
                                <a:rPr lang="cs-CZ" sz="900" i="1">
                                  <a:latin typeface="Cambria Math" panose="02040503050406030204" pitchFamily="18" charset="0"/>
                                  <a:ea typeface="Cambria Math"/>
                                </a:rPr>
                              </m:ctrlPr>
                            </m:boxPr>
                            <m:e>
                              <m:argPr>
                                <m:argSz m:val="-1"/>
                              </m:argPr>
                              <m:f>
                                <m:fPr>
                                  <m:ctrlPr>
                                    <a:rPr lang="cs-CZ" sz="900" i="1">
                                      <a:latin typeface="Cambria Math" panose="02040503050406030204" pitchFamily="18" charset="0"/>
                                      <a:ea typeface="Cambria Math"/>
                                    </a:rPr>
                                  </m:ctrlPr>
                                </m:fPr>
                                <m:num>
                                  <m:r>
                                    <a:rPr lang="cs-CZ" sz="900" i="1">
                                      <a:latin typeface="Cambria Math"/>
                                      <a:ea typeface="Cambria Math"/>
                                    </a:rPr>
                                    <m:t>91</m:t>
                                  </m:r>
                                </m:num>
                                <m:den>
                                  <m:r>
                                    <a:rPr lang="cs-CZ" sz="900" i="1">
                                      <a:latin typeface="Cambria Math"/>
                                      <a:ea typeface="Cambria Math"/>
                                    </a:rPr>
                                    <m:t>365</m:t>
                                  </m:r>
                                </m:den>
                              </m:f>
                            </m:e>
                          </m:box>
                        </m:num>
                        <m:den>
                          <m:r>
                            <a:rPr lang="cs-CZ" sz="900" b="0" i="1" smtClean="0">
                              <a:latin typeface="Cambria Math"/>
                              <a:ea typeface="Cambria Math" panose="02040503050406030204" pitchFamily="18" charset="0"/>
                            </a:rPr>
                            <m:t>1+</m:t>
                          </m:r>
                          <m:r>
                            <a:rPr lang="cs-CZ" sz="900" i="1">
                              <a:latin typeface="Cambria Math"/>
                              <a:ea typeface="Cambria Math"/>
                            </a:rPr>
                            <m:t>𝑟</m:t>
                          </m:r>
                          <m:r>
                            <a:rPr lang="cs-CZ" sz="900" i="1">
                              <a:latin typeface="Cambria Math"/>
                              <a:ea typeface="Cambria Math"/>
                            </a:rPr>
                            <m:t>×</m:t>
                          </m:r>
                          <m:box>
                            <m:boxPr>
                              <m:ctrlPr>
                                <a:rPr lang="cs-CZ" sz="900" i="1">
                                  <a:latin typeface="Cambria Math" panose="02040503050406030204" pitchFamily="18" charset="0"/>
                                  <a:ea typeface="Cambria Math"/>
                                </a:rPr>
                              </m:ctrlPr>
                            </m:boxPr>
                            <m:e>
                              <m:argPr>
                                <m:argSz m:val="-1"/>
                              </m:argPr>
                              <m:f>
                                <m:fPr>
                                  <m:ctrlPr>
                                    <a:rPr lang="cs-CZ" sz="900" i="1">
                                      <a:latin typeface="Cambria Math" panose="02040503050406030204" pitchFamily="18" charset="0"/>
                                      <a:ea typeface="Cambria Math"/>
                                    </a:rPr>
                                  </m:ctrlPr>
                                </m:fPr>
                                <m:num>
                                  <m:r>
                                    <a:rPr lang="cs-CZ" sz="900" i="1">
                                      <a:latin typeface="Cambria Math"/>
                                      <a:ea typeface="Cambria Math"/>
                                    </a:rPr>
                                    <m:t>91</m:t>
                                  </m:r>
                                </m:num>
                                <m:den>
                                  <m:r>
                                    <a:rPr lang="cs-CZ" sz="900" i="1">
                                      <a:latin typeface="Cambria Math"/>
                                      <a:ea typeface="Cambria Math"/>
                                    </a:rPr>
                                    <m:t>365</m:t>
                                  </m:r>
                                </m:den>
                              </m:f>
                            </m:e>
                          </m:box>
                        </m:den>
                      </m:f>
                      <m:r>
                        <a:rPr lang="cs-CZ" sz="900" b="0" i="1" smtClean="0">
                          <a:latin typeface="Cambria Math"/>
                          <a:ea typeface="Cambria Math"/>
                        </a:rPr>
                        <m:t>=937.5</m:t>
                      </m:r>
                    </m:oMath>
                  </m:oMathPara>
                </a14:m>
                <a:endParaRPr lang="cs-CZ" sz="900" b="0" i="1" dirty="0">
                  <a:latin typeface="Cambria Math"/>
                  <a:ea typeface="Cambria Math"/>
                </a:endParaRPr>
              </a:p>
              <a:p>
                <a:pPr algn="ctr"/>
                <a14:m>
                  <m:oMathPara xmlns:m="http://schemas.openxmlformats.org/officeDocument/2006/math">
                    <m:oMathParaPr>
                      <m:jc m:val="centerGroup"/>
                    </m:oMathParaPr>
                    <m:oMath xmlns:m="http://schemas.openxmlformats.org/officeDocument/2006/math">
                      <m:r>
                        <a:rPr lang="cs-CZ" sz="900" b="0" i="1" smtClean="0">
                          <a:latin typeface="Cambria Math" panose="02040503050406030204" pitchFamily="18" charset="0"/>
                          <a:ea typeface="Cambria Math" panose="02040503050406030204" pitchFamily="18" charset="0"/>
                        </a:rPr>
                        <m:t>⇒</m:t>
                      </m:r>
                      <m:r>
                        <a:rPr lang="cs-CZ" sz="900" b="0" i="1" smtClean="0">
                          <a:latin typeface="Cambria Math" panose="02040503050406030204" pitchFamily="18" charset="0"/>
                          <a:ea typeface="Cambria Math"/>
                        </a:rPr>
                        <m:t>𝑟</m:t>
                      </m:r>
                      <m:r>
                        <a:rPr lang="cs-CZ" sz="900" b="0" i="1" smtClean="0">
                          <a:latin typeface="Cambria Math" panose="02040503050406030204" pitchFamily="18" charset="0"/>
                          <a:ea typeface="Cambria Math"/>
                        </a:rPr>
                        <m:t>=0.00753</m:t>
                      </m:r>
                    </m:oMath>
                  </m:oMathPara>
                </a14:m>
                <a:endParaRPr lang="cs-CZ" sz="900" i="1" dirty="0">
                  <a:latin typeface="Cambria Math"/>
                  <a:ea typeface="Cambria Math" panose="02040503050406030204" pitchFamily="18" charset="0"/>
                </a:endParaRPr>
              </a:p>
            </p:txBody>
          </p:sp>
        </mc:Choice>
        <mc:Fallback xmlns="">
          <p:sp>
            <p:nvSpPr>
              <p:cNvPr id="72" name="TextovéPole 71"/>
              <p:cNvSpPr txBox="1">
                <a:spLocks noRot="1" noChangeAspect="1" noMove="1" noResize="1" noEditPoints="1" noAdjustHandles="1" noChangeArrowheads="1" noChangeShapeType="1" noTextEdit="1"/>
              </p:cNvSpPr>
              <p:nvPr/>
            </p:nvSpPr>
            <p:spPr>
              <a:xfrm>
                <a:off x="7523878" y="4275091"/>
                <a:ext cx="1517723" cy="575863"/>
              </a:xfrm>
              <a:prstGeom prst="rect">
                <a:avLst/>
              </a:prstGeom>
              <a:blipFill>
                <a:blip r:embed="rId25"/>
                <a:stretch>
                  <a:fillRect/>
                </a:stretch>
              </a:blipFill>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80" name="TextovéPole 35">
                <a:extLst>
                  <a:ext uri="{FF2B5EF4-FFF2-40B4-BE49-F238E27FC236}">
                    <a16:creationId xmlns:a16="http://schemas.microsoft.com/office/drawing/2014/main" id="{C416DCEF-60F0-44D2-A927-85152647CCF9}"/>
                  </a:ext>
                </a:extLst>
              </p:cNvPr>
              <p:cNvSpPr txBox="1"/>
              <p:nvPr/>
            </p:nvSpPr>
            <p:spPr>
              <a:xfrm>
                <a:off x="1800000" y="2880000"/>
                <a:ext cx="3462216" cy="501419"/>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7030A0"/>
                  </a:buClr>
                </a:pPr>
                <a14:m>
                  <m:oMathPara xmlns:m="http://schemas.openxmlformats.org/officeDocument/2006/math">
                    <m:oMathParaPr>
                      <m:jc m:val="left"/>
                    </m:oMathParaPr>
                    <m:oMath xmlns:m="http://schemas.openxmlformats.org/officeDocument/2006/math">
                      <m:sSub>
                        <m:sSubPr>
                          <m:ctrlPr>
                            <a:rPr lang="en-GB" sz="1400" i="1" smtClean="0">
                              <a:latin typeface="Cambria Math" panose="02040503050406030204" pitchFamily="18" charset="0"/>
                              <a:ea typeface="Cambria Math" panose="02040503050406030204" pitchFamily="18" charset="0"/>
                            </a:rPr>
                          </m:ctrlPr>
                        </m:sSubPr>
                        <m:e>
                          <m:r>
                            <m:rPr>
                              <m:nor/>
                            </m:rPr>
                            <a:rPr lang="cs-CZ" sz="1400" b="0" i="0" smtClean="0">
                              <a:latin typeface="Cambria Math" panose="02040503050406030204" pitchFamily="18" charset="0"/>
                              <a:ea typeface="Cambria Math" panose="02040503050406030204" pitchFamily="18" charset="0"/>
                            </a:rPr>
                            <m:t>ROR</m:t>
                          </m:r>
                        </m:e>
                        <m:sub>
                          <m:r>
                            <m:rPr>
                              <m:nor/>
                            </m:rPr>
                            <a:rPr lang="cs-CZ" sz="1400" b="0" i="0" smtClean="0">
                              <a:latin typeface="Cambria Math" panose="02040503050406030204" pitchFamily="18" charset="0"/>
                              <a:ea typeface="Cambria Math" panose="02040503050406030204" pitchFamily="18" charset="0"/>
                            </a:rPr>
                            <m:t>Periodic</m:t>
                          </m:r>
                        </m:sub>
                      </m:sSub>
                      <m:r>
                        <a:rPr lang="cs-CZ" sz="1400" b="0" i="1" smtClean="0">
                          <a:latin typeface="Cambria Math" panose="02040503050406030204" pitchFamily="18" charset="0"/>
                          <a:ea typeface="Cambria Math" panose="02040503050406030204" pitchFamily="18" charset="0"/>
                        </a:rPr>
                        <m:t>=</m:t>
                      </m:r>
                      <m:f>
                        <m:fPr>
                          <m:ctrlPr>
                            <a:rPr lang="en-GB" sz="1400" i="1" smtClean="0">
                              <a:latin typeface="Cambria Math" panose="02040503050406030204" pitchFamily="18" charset="0"/>
                              <a:ea typeface="Cambria Math" panose="02040503050406030204" pitchFamily="18" charset="0"/>
                            </a:rPr>
                          </m:ctrlPr>
                        </m:fPr>
                        <m:num>
                          <m:r>
                            <a:rPr lang="cs-CZ" sz="1400" b="0" i="1" smtClean="0">
                              <a:latin typeface="Cambria Math"/>
                              <a:ea typeface="Cambria Math" panose="02040503050406030204" pitchFamily="18" charset="0"/>
                            </a:rPr>
                            <m:t>62.5</m:t>
                          </m:r>
                        </m:num>
                        <m:den>
                          <m:r>
                            <a:rPr lang="en-GB" sz="1400" b="0" i="1" smtClean="0">
                              <a:latin typeface="Cambria Math"/>
                              <a:ea typeface="Cambria Math" panose="02040503050406030204" pitchFamily="18" charset="0"/>
                            </a:rPr>
                            <m:t>1</m:t>
                          </m:r>
                          <m:r>
                            <a:rPr lang="en-GB" sz="1400" b="0" i="1" smtClean="0">
                              <a:latin typeface="Cambria Math"/>
                              <a:ea typeface="Cambria Math"/>
                            </a:rPr>
                            <m:t>×</m:t>
                          </m:r>
                          <m:r>
                            <a:rPr lang="cs-CZ" sz="1400" b="0" i="1" smtClean="0">
                              <a:latin typeface="Cambria Math"/>
                              <a:ea typeface="Cambria Math" panose="02040503050406030204" pitchFamily="18" charset="0"/>
                            </a:rPr>
                            <m:t>500</m:t>
                          </m:r>
                        </m:den>
                      </m:f>
                      <m:r>
                        <a:rPr lang="en-GB" sz="1400" b="0" i="1" smtClean="0">
                          <a:latin typeface="Cambria Math"/>
                          <a:ea typeface="Cambria Math"/>
                        </a:rPr>
                        <m:t>=</m:t>
                      </m:r>
                      <m:r>
                        <a:rPr lang="cs-CZ" sz="1400" b="0" i="1" smtClean="0">
                          <a:latin typeface="Cambria Math" panose="02040503050406030204" pitchFamily="18" charset="0"/>
                          <a:ea typeface="Cambria Math"/>
                        </a:rPr>
                        <m:t>0.125</m:t>
                      </m:r>
                      <m:r>
                        <a:rPr lang="en-GB" sz="1400" b="0" i="1" smtClean="0">
                          <a:latin typeface="Cambria Math"/>
                          <a:ea typeface="Cambria Math"/>
                        </a:rPr>
                        <m:t>=</m:t>
                      </m:r>
                      <m:r>
                        <a:rPr lang="cs-CZ" sz="1400" b="0" i="1" smtClean="0">
                          <a:latin typeface="Cambria Math" panose="02040503050406030204" pitchFamily="18" charset="0"/>
                          <a:ea typeface="Cambria Math"/>
                        </a:rPr>
                        <m:t>12.5</m:t>
                      </m:r>
                      <m:r>
                        <a:rPr lang="en-GB" sz="1400" b="0" i="1" smtClean="0">
                          <a:latin typeface="Cambria Math"/>
                          <a:ea typeface="Cambria Math"/>
                        </a:rPr>
                        <m:t>%</m:t>
                      </m:r>
                    </m:oMath>
                  </m:oMathPara>
                </a14:m>
                <a:endParaRPr lang="en-GB" sz="1400" dirty="0">
                  <a:latin typeface="Cambria Math" panose="02040503050406030204" pitchFamily="18" charset="0"/>
                  <a:ea typeface="Cambria Math" panose="02040503050406030204" pitchFamily="18" charset="0"/>
                </a:endParaRPr>
              </a:p>
            </p:txBody>
          </p:sp>
        </mc:Choice>
        <mc:Fallback xmlns="">
          <p:sp>
            <p:nvSpPr>
              <p:cNvPr id="80" name="TextovéPole 35">
                <a:extLst>
                  <a:ext uri="{FF2B5EF4-FFF2-40B4-BE49-F238E27FC236}">
                    <a16:creationId xmlns:a16="http://schemas.microsoft.com/office/drawing/2014/main" id="{C416DCEF-60F0-44D2-A927-85152647CCF9}"/>
                  </a:ext>
                </a:extLst>
              </p:cNvPr>
              <p:cNvSpPr txBox="1">
                <a:spLocks noRot="1" noChangeAspect="1" noMove="1" noResize="1" noEditPoints="1" noAdjustHandles="1" noChangeArrowheads="1" noChangeShapeType="1" noTextEdit="1"/>
              </p:cNvSpPr>
              <p:nvPr/>
            </p:nvSpPr>
            <p:spPr>
              <a:xfrm>
                <a:off x="1800000" y="2880000"/>
                <a:ext cx="3462216" cy="501419"/>
              </a:xfrm>
              <a:prstGeom prst="rect">
                <a:avLst/>
              </a:prstGeom>
              <a:blipFill>
                <a:blip r:embed="rId26"/>
                <a:stretch>
                  <a:fillRect b="-1205"/>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85" name="TextovéPole 35">
                <a:extLst>
                  <a:ext uri="{FF2B5EF4-FFF2-40B4-BE49-F238E27FC236}">
                    <a16:creationId xmlns:a16="http://schemas.microsoft.com/office/drawing/2014/main" id="{2A88795B-EDA4-4D46-9223-804366D6A965}"/>
                  </a:ext>
                </a:extLst>
              </p:cNvPr>
              <p:cNvSpPr txBox="1"/>
              <p:nvPr/>
            </p:nvSpPr>
            <p:spPr>
              <a:xfrm>
                <a:off x="5220000" y="2880000"/>
                <a:ext cx="3900046" cy="500009"/>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7030A0"/>
                  </a:buClr>
                </a:pPr>
                <a14:m>
                  <m:oMathPara xmlns:m="http://schemas.openxmlformats.org/officeDocument/2006/math">
                    <m:oMathParaPr>
                      <m:jc m:val="left"/>
                    </m:oMathParaPr>
                    <m:oMath xmlns:m="http://schemas.openxmlformats.org/officeDocument/2006/math">
                      <m:sSub>
                        <m:sSubPr>
                          <m:ctrlPr>
                            <a:rPr lang="en-GB" sz="1400" i="1" smtClean="0">
                              <a:latin typeface="Cambria Math" panose="02040503050406030204" pitchFamily="18" charset="0"/>
                              <a:ea typeface="Cambria Math" panose="02040503050406030204" pitchFamily="18" charset="0"/>
                            </a:rPr>
                          </m:ctrlPr>
                        </m:sSubPr>
                        <m:e>
                          <m:r>
                            <m:rPr>
                              <m:nor/>
                            </m:rPr>
                            <a:rPr lang="cs-CZ" sz="1400" b="0" i="0" smtClean="0">
                              <a:latin typeface="Cambria Math" panose="02040503050406030204" pitchFamily="18" charset="0"/>
                              <a:ea typeface="Cambria Math" panose="02040503050406030204" pitchFamily="18" charset="0"/>
                            </a:rPr>
                            <m:t>ROR</m:t>
                          </m:r>
                        </m:e>
                        <m:sub>
                          <m:r>
                            <m:rPr>
                              <m:nor/>
                            </m:rPr>
                            <a:rPr lang="cs-CZ" sz="1400" b="0" i="0" smtClean="0">
                              <a:latin typeface="Cambria Math" panose="02040503050406030204" pitchFamily="18" charset="0"/>
                              <a:ea typeface="Cambria Math" panose="02040503050406030204" pitchFamily="18" charset="0"/>
                            </a:rPr>
                            <m:t>Annualized</m:t>
                          </m:r>
                        </m:sub>
                      </m:sSub>
                      <m:r>
                        <a:rPr lang="cs-CZ" sz="1400" b="0" i="1" smtClean="0">
                          <a:latin typeface="Cambria Math" panose="02040503050406030204" pitchFamily="18" charset="0"/>
                          <a:ea typeface="Cambria Math" panose="02040503050406030204" pitchFamily="18" charset="0"/>
                        </a:rPr>
                        <m:t>=0.125×</m:t>
                      </m:r>
                      <m:f>
                        <m:fPr>
                          <m:ctrlPr>
                            <a:rPr lang="cs-CZ" sz="1400" b="0" i="1" smtClean="0">
                              <a:latin typeface="Cambria Math" panose="02040503050406030204" pitchFamily="18" charset="0"/>
                              <a:ea typeface="Cambria Math" panose="02040503050406030204" pitchFamily="18" charset="0"/>
                            </a:rPr>
                          </m:ctrlPr>
                        </m:fPr>
                        <m:num>
                          <m:r>
                            <a:rPr lang="cs-CZ" sz="1400" b="0" i="1" smtClean="0">
                              <a:latin typeface="Cambria Math" panose="02040503050406030204" pitchFamily="18" charset="0"/>
                              <a:ea typeface="Cambria Math" panose="02040503050406030204" pitchFamily="18" charset="0"/>
                            </a:rPr>
                            <m:t>365</m:t>
                          </m:r>
                        </m:num>
                        <m:den>
                          <m:r>
                            <a:rPr lang="cs-CZ" sz="1400" b="0" i="1" smtClean="0">
                              <a:latin typeface="Cambria Math" panose="02040503050406030204" pitchFamily="18" charset="0"/>
                              <a:ea typeface="Cambria Math" panose="02040503050406030204" pitchFamily="18" charset="0"/>
                            </a:rPr>
                            <m:t>14</m:t>
                          </m:r>
                        </m:den>
                      </m:f>
                      <m:r>
                        <a:rPr lang="en-GB" sz="1400" b="0" i="1" smtClean="0">
                          <a:latin typeface="Cambria Math"/>
                          <a:ea typeface="Cambria Math"/>
                        </a:rPr>
                        <m:t>=</m:t>
                      </m:r>
                      <m:r>
                        <a:rPr lang="cs-CZ" sz="1400" b="0" i="1" smtClean="0">
                          <a:latin typeface="Cambria Math" panose="02040503050406030204" pitchFamily="18" charset="0"/>
                          <a:ea typeface="Cambria Math"/>
                        </a:rPr>
                        <m:t>3.26=326</m:t>
                      </m:r>
                      <m:r>
                        <a:rPr lang="en-GB" sz="1400" b="0" i="1" smtClean="0">
                          <a:latin typeface="Cambria Math"/>
                          <a:ea typeface="Cambria Math"/>
                        </a:rPr>
                        <m:t>%</m:t>
                      </m:r>
                    </m:oMath>
                  </m:oMathPara>
                </a14:m>
                <a:endParaRPr lang="en-GB" sz="1400" dirty="0">
                  <a:latin typeface="Cambria Math" panose="02040503050406030204" pitchFamily="18" charset="0"/>
                  <a:ea typeface="Cambria Math" panose="02040503050406030204" pitchFamily="18" charset="0"/>
                </a:endParaRPr>
              </a:p>
            </p:txBody>
          </p:sp>
        </mc:Choice>
        <mc:Fallback xmlns="">
          <p:sp>
            <p:nvSpPr>
              <p:cNvPr id="85" name="TextovéPole 35">
                <a:extLst>
                  <a:ext uri="{FF2B5EF4-FFF2-40B4-BE49-F238E27FC236}">
                    <a16:creationId xmlns:a16="http://schemas.microsoft.com/office/drawing/2014/main" id="{2A88795B-EDA4-4D46-9223-804366D6A965}"/>
                  </a:ext>
                </a:extLst>
              </p:cNvPr>
              <p:cNvSpPr txBox="1">
                <a:spLocks noRot="1" noChangeAspect="1" noMove="1" noResize="1" noEditPoints="1" noAdjustHandles="1" noChangeArrowheads="1" noChangeShapeType="1" noTextEdit="1"/>
              </p:cNvSpPr>
              <p:nvPr/>
            </p:nvSpPr>
            <p:spPr>
              <a:xfrm>
                <a:off x="5220000" y="2880000"/>
                <a:ext cx="3900046" cy="500009"/>
              </a:xfrm>
              <a:prstGeom prst="rect">
                <a:avLst/>
              </a:prstGeom>
              <a:blipFill>
                <a:blip r:embed="rId27"/>
                <a:stretch>
                  <a:fillRect b="-2439"/>
                </a:stretch>
              </a:blipFill>
              <a:ln>
                <a:noFill/>
              </a:ln>
            </p:spPr>
            <p:txBody>
              <a:bodyPr/>
              <a:lstStyle/>
              <a:p>
                <a:r>
                  <a:rPr lang="cs-CZ">
                    <a:noFill/>
                  </a:rPr>
                  <a:t> </a:t>
                </a:r>
              </a:p>
            </p:txBody>
          </p:sp>
        </mc:Fallback>
      </mc:AlternateContent>
      <mc:AlternateContent xmlns:mc="http://schemas.openxmlformats.org/markup-compatibility/2006" xmlns:a14="http://schemas.microsoft.com/office/drawing/2010/main">
        <mc:Choice Requires="a14">
          <p:sp>
            <p:nvSpPr>
              <p:cNvPr id="86" name="TextovéPole 35">
                <a:extLst>
                  <a:ext uri="{FF2B5EF4-FFF2-40B4-BE49-F238E27FC236}">
                    <a16:creationId xmlns:a16="http://schemas.microsoft.com/office/drawing/2014/main" id="{8B0A9977-3DD1-45C3-A76E-7AB4146D34F5}"/>
                  </a:ext>
                </a:extLst>
              </p:cNvPr>
              <p:cNvSpPr txBox="1"/>
              <p:nvPr/>
            </p:nvSpPr>
            <p:spPr>
              <a:xfrm>
                <a:off x="1800000" y="4140000"/>
                <a:ext cx="5724264" cy="524246"/>
              </a:xfrm>
              <a:prstGeom prst="rect">
                <a:avLst/>
              </a:prstGeom>
              <a:noFill/>
              <a:ln>
                <a:noFill/>
              </a:ln>
            </p:spPr>
            <p:txBody>
              <a:bodyPr wrap="square" rtlCol="0">
                <a:spAutoFit/>
              </a:bodyPr>
              <a:ls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Clr>
                    <a:srgbClr val="7030A0"/>
                  </a:buClr>
                </a:pPr>
                <a14:m>
                  <m:oMathPara xmlns:m="http://schemas.openxmlformats.org/officeDocument/2006/math">
                    <m:oMathParaPr>
                      <m:jc m:val="left"/>
                    </m:oMathParaPr>
                    <m:oMath xmlns:m="http://schemas.openxmlformats.org/officeDocument/2006/math">
                      <m:d>
                        <m:dPr>
                          <m:ctrlPr>
                            <a:rPr lang="en-GB" sz="1400" b="0" i="1" smtClean="0">
                              <a:latin typeface="Cambria Math" panose="02040503050406030204" pitchFamily="18" charset="0"/>
                              <a:ea typeface="Cambria Math" panose="02040503050406030204" pitchFamily="18" charset="0"/>
                            </a:rPr>
                          </m:ctrlPr>
                        </m:dPr>
                        <m:e>
                          <m:r>
                            <a:rPr lang="en-GB" sz="1400" b="0" i="1" smtClean="0">
                              <a:latin typeface="Cambria Math"/>
                              <a:ea typeface="Cambria Math" panose="02040503050406030204" pitchFamily="18" charset="0"/>
                            </a:rPr>
                            <m:t>100−</m:t>
                          </m:r>
                          <m:r>
                            <m:rPr>
                              <m:sty m:val="p"/>
                            </m:rPr>
                            <a:rPr lang="en-GB" sz="1400" b="0" i="0" smtClean="0">
                              <a:latin typeface="Cambria Math"/>
                              <a:ea typeface="Cambria Math" panose="02040503050406030204" pitchFamily="18" charset="0"/>
                            </a:rPr>
                            <m:t>EDSP</m:t>
                          </m:r>
                        </m:e>
                      </m:d>
                      <m:r>
                        <a:rPr lang="en-GB" sz="1400" b="0" i="1" smtClean="0">
                          <a:latin typeface="Cambria Math"/>
                          <a:ea typeface="Cambria Math" panose="02040503050406030204" pitchFamily="18" charset="0"/>
                        </a:rPr>
                        <m:t>+</m:t>
                      </m:r>
                      <m:f>
                        <m:fPr>
                          <m:ctrlPr>
                            <a:rPr lang="en-GB" sz="1400" i="1" smtClean="0">
                              <a:latin typeface="Cambria Math" panose="02040503050406030204" pitchFamily="18" charset="0"/>
                              <a:ea typeface="Cambria Math" panose="02040503050406030204" pitchFamily="18" charset="0"/>
                            </a:rPr>
                          </m:ctrlPr>
                        </m:fPr>
                        <m:num>
                          <m:r>
                            <a:rPr lang="en-GB" sz="1400" b="0" i="1" smtClean="0">
                              <a:latin typeface="Cambria Math"/>
                              <a:ea typeface="Cambria Math" panose="02040503050406030204" pitchFamily="18" charset="0"/>
                            </a:rPr>
                            <m:t>937.5</m:t>
                          </m:r>
                        </m:num>
                        <m:den>
                          <m:r>
                            <a:rPr lang="en-GB" sz="1400" b="0" i="1" smtClean="0">
                              <a:latin typeface="Cambria Math"/>
                              <a:ea typeface="Cambria Math" panose="02040503050406030204" pitchFamily="18" charset="0"/>
                            </a:rPr>
                            <m:t>500,000</m:t>
                          </m:r>
                        </m:den>
                      </m:f>
                      <m:r>
                        <a:rPr lang="en-GB" sz="1400" i="1" smtClean="0">
                          <a:latin typeface="Cambria Math"/>
                          <a:ea typeface="Cambria Math"/>
                        </a:rPr>
                        <m:t>×</m:t>
                      </m:r>
                      <m:f>
                        <m:fPr>
                          <m:ctrlPr>
                            <a:rPr lang="en-GB" sz="1400" i="1" smtClean="0">
                              <a:latin typeface="Cambria Math" panose="02040503050406030204" pitchFamily="18" charset="0"/>
                              <a:ea typeface="Cambria Math"/>
                            </a:rPr>
                          </m:ctrlPr>
                        </m:fPr>
                        <m:num>
                          <m:r>
                            <a:rPr lang="en-GB" sz="1400" b="0" i="1" smtClean="0">
                              <a:latin typeface="Cambria Math"/>
                              <a:ea typeface="Cambria Math"/>
                            </a:rPr>
                            <m:t>365</m:t>
                          </m:r>
                        </m:num>
                        <m:den>
                          <m:r>
                            <a:rPr lang="en-GB" sz="1400" b="0" i="1" smtClean="0">
                              <a:latin typeface="Cambria Math"/>
                              <a:ea typeface="Cambria Math"/>
                            </a:rPr>
                            <m:t>91</m:t>
                          </m:r>
                        </m:den>
                      </m:f>
                      <m:r>
                        <a:rPr lang="en-GB" sz="1400" b="0" i="1" smtClean="0">
                          <a:latin typeface="Cambria Math"/>
                          <a:ea typeface="Cambria Math"/>
                        </a:rPr>
                        <m:t>=8.75%+0.75%=9.5%=100−</m:t>
                      </m:r>
                      <m:sSub>
                        <m:sSubPr>
                          <m:ctrlPr>
                            <a:rPr lang="en-GB" sz="1400" b="0" i="1" smtClean="0">
                              <a:latin typeface="Cambria Math" panose="02040503050406030204" pitchFamily="18" charset="0"/>
                              <a:ea typeface="Cambria Math"/>
                            </a:rPr>
                          </m:ctrlPr>
                        </m:sSubPr>
                        <m:e>
                          <m:r>
                            <a:rPr lang="en-GB" sz="1400" b="0" i="1" smtClean="0">
                              <a:latin typeface="Cambria Math"/>
                              <a:ea typeface="Cambria Math"/>
                            </a:rPr>
                            <m:t>𝐹</m:t>
                          </m:r>
                        </m:e>
                        <m:sub>
                          <m:r>
                            <a:rPr lang="en-GB" sz="1400" b="0" i="1" smtClean="0">
                              <a:latin typeface="Cambria Math"/>
                              <a:ea typeface="Cambria Math"/>
                            </a:rPr>
                            <m:t>0</m:t>
                          </m:r>
                        </m:sub>
                      </m:sSub>
                    </m:oMath>
                  </m:oMathPara>
                </a14:m>
                <a:endParaRPr lang="en-GB" sz="1400" dirty="0">
                  <a:latin typeface="Cambria Math" panose="02040503050406030204" pitchFamily="18" charset="0"/>
                  <a:ea typeface="Cambria Math" panose="02040503050406030204" pitchFamily="18" charset="0"/>
                </a:endParaRPr>
              </a:p>
            </p:txBody>
          </p:sp>
        </mc:Choice>
        <mc:Fallback xmlns="">
          <p:sp>
            <p:nvSpPr>
              <p:cNvPr id="86" name="TextovéPole 35">
                <a:extLst>
                  <a:ext uri="{FF2B5EF4-FFF2-40B4-BE49-F238E27FC236}">
                    <a16:creationId xmlns:a16="http://schemas.microsoft.com/office/drawing/2014/main" id="{8B0A9977-3DD1-45C3-A76E-7AB4146D34F5}"/>
                  </a:ext>
                </a:extLst>
              </p:cNvPr>
              <p:cNvSpPr txBox="1">
                <a:spLocks noRot="1" noChangeAspect="1" noMove="1" noResize="1" noEditPoints="1" noAdjustHandles="1" noChangeArrowheads="1" noChangeShapeType="1" noTextEdit="1"/>
              </p:cNvSpPr>
              <p:nvPr/>
            </p:nvSpPr>
            <p:spPr>
              <a:xfrm>
                <a:off x="1800000" y="4140000"/>
                <a:ext cx="5724264" cy="524246"/>
              </a:xfrm>
              <a:prstGeom prst="rect">
                <a:avLst/>
              </a:prstGeom>
              <a:blipFill>
                <a:blip r:embed="rId28"/>
                <a:stretch>
                  <a:fillRect/>
                </a:stretch>
              </a:blipFill>
              <a:ln>
                <a:noFill/>
              </a:ln>
            </p:spPr>
            <p:txBody>
              <a:bodyPr/>
              <a:lstStyle/>
              <a:p>
                <a:r>
                  <a:rPr lang="cs-CZ">
                    <a:noFill/>
                  </a:rPr>
                  <a:t> </a:t>
                </a:r>
              </a:p>
            </p:txBody>
          </p:sp>
        </mc:Fallback>
      </mc:AlternateContent>
    </p:spTree>
    <p:extLst>
      <p:ext uri="{BB962C8B-B14F-4D97-AF65-F5344CB8AC3E}">
        <p14:creationId xmlns:p14="http://schemas.microsoft.com/office/powerpoint/2010/main" val="32188451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zápatí 1"/>
          <p:cNvSpPr>
            <a:spLocks noGrp="1"/>
          </p:cNvSpPr>
          <p:nvPr>
            <p:ph type="ftr" sz="quarter" idx="11"/>
          </p:nvPr>
        </p:nvSpPr>
        <p:spPr>
          <a:xfrm>
            <a:off x="180000" y="6336000"/>
            <a:ext cx="3312000" cy="360000"/>
          </a:xfrm>
        </p:spPr>
        <p:txBody>
          <a:bodyPr/>
          <a:lstStyle/>
          <a:p>
            <a:r>
              <a:rPr lang="en-GB" dirty="0"/>
              <a:t>Examples of financial futures</a:t>
            </a:r>
          </a:p>
        </p:txBody>
      </p:sp>
      <p:sp>
        <p:nvSpPr>
          <p:cNvPr id="3" name="Zástupný symbol pro číslo snímku 2"/>
          <p:cNvSpPr>
            <a:spLocks noGrp="1"/>
          </p:cNvSpPr>
          <p:nvPr>
            <p:ph type="sldNum" sz="quarter" idx="12"/>
          </p:nvPr>
        </p:nvSpPr>
        <p:spPr>
          <a:xfrm>
            <a:off x="7164000" y="6336000"/>
            <a:ext cx="1800000" cy="360000"/>
          </a:xfrm>
        </p:spPr>
        <p:txBody>
          <a:bodyPr/>
          <a:lstStyle/>
          <a:p>
            <a:pPr algn="r"/>
            <a:r>
              <a:rPr lang="cs-CZ" dirty="0"/>
              <a:t>9</a:t>
            </a:r>
          </a:p>
        </p:txBody>
      </p:sp>
      <p:sp>
        <p:nvSpPr>
          <p:cNvPr id="4" name="Nadpis 3"/>
          <p:cNvSpPr>
            <a:spLocks noGrp="1"/>
          </p:cNvSpPr>
          <p:nvPr>
            <p:ph type="title"/>
          </p:nvPr>
        </p:nvSpPr>
        <p:spPr>
          <a:xfrm>
            <a:off x="144000" y="144000"/>
            <a:ext cx="6588240" cy="648072"/>
          </a:xfrm>
        </p:spPr>
        <p:txBody>
          <a:bodyPr/>
          <a:lstStyle/>
          <a:p>
            <a:r>
              <a:rPr lang="cs-CZ" dirty="0"/>
              <a:t>Long</a:t>
            </a:r>
            <a:r>
              <a:rPr lang="en-GB" dirty="0"/>
              <a:t>-term interest rate futures</a:t>
            </a:r>
          </a:p>
        </p:txBody>
      </p:sp>
      <p:sp>
        <p:nvSpPr>
          <p:cNvPr id="56" name="TextovéPole 55"/>
          <p:cNvSpPr txBox="1"/>
          <p:nvPr/>
        </p:nvSpPr>
        <p:spPr>
          <a:xfrm>
            <a:off x="864000" y="954000"/>
            <a:ext cx="3708000" cy="430887"/>
          </a:xfrm>
          <a:prstGeom prst="rect">
            <a:avLst/>
          </a:prstGeom>
          <a:noFill/>
          <a:ln>
            <a:noFill/>
          </a:ln>
        </p:spPr>
        <p:txBody>
          <a:bodyPr wrap="square" rtlCol="0">
            <a:spAutoFit/>
          </a:bodyPr>
          <a:lstStyle/>
          <a:p>
            <a:pPr marL="324000" indent="-324000">
              <a:buClr>
                <a:srgbClr val="7030A0"/>
              </a:buClr>
              <a:buFont typeface="Wingdings" panose="05000000000000000000" pitchFamily="2" charset="2"/>
              <a:buChar char="Ø"/>
            </a:pPr>
            <a:r>
              <a:rPr lang="en-GB" sz="2200" dirty="0">
                <a:latin typeface="Cambria Math" panose="02040503050406030204" pitchFamily="18" charset="0"/>
                <a:ea typeface="Cambria Math" panose="02040503050406030204" pitchFamily="18" charset="0"/>
              </a:rPr>
              <a:t>Specification</a:t>
            </a:r>
          </a:p>
        </p:txBody>
      </p:sp>
      <p:sp>
        <p:nvSpPr>
          <p:cNvPr id="14" name="TextovéPole 13"/>
          <p:cNvSpPr txBox="1"/>
          <p:nvPr/>
        </p:nvSpPr>
        <p:spPr>
          <a:xfrm>
            <a:off x="6444000" y="2291739"/>
            <a:ext cx="2664504" cy="830997"/>
          </a:xfrm>
          <a:prstGeom prst="rect">
            <a:avLst/>
          </a:prstGeom>
          <a:noFill/>
          <a:ln>
            <a:noFill/>
          </a:ln>
        </p:spPr>
        <p:txBody>
          <a:bodyPr wrap="square" rtlCol="0">
            <a:spAutoFit/>
          </a:bodyPr>
          <a:lstStyle/>
          <a:p>
            <a:pPr marL="180000" lvl="2" indent="-180000">
              <a:buClr>
                <a:srgbClr val="7030A0"/>
              </a:buClr>
              <a:buSzPct val="80000"/>
              <a:buFont typeface="+mj-lt"/>
              <a:buAutoNum type="arabicParenR" startAt="3"/>
            </a:pPr>
            <a:r>
              <a:rPr lang="en-GB" sz="1200" dirty="0">
                <a:latin typeface="Cambria Math" panose="02040503050406030204" pitchFamily="18" charset="0"/>
                <a:ea typeface="Cambria Math" panose="02040503050406030204" pitchFamily="18" charset="0"/>
              </a:rPr>
              <a:t>CV</a:t>
            </a:r>
            <a:r>
              <a:rPr lang="cs-CZ" sz="1200" dirty="0">
                <a:latin typeface="Cambria Math" panose="02040503050406030204" pitchFamily="18" charset="0"/>
                <a:ea typeface="Cambria Math" panose="02040503050406030204" pitchFamily="18" charset="0"/>
              </a:rPr>
              <a:t> </a:t>
            </a:r>
            <a:r>
              <a:rPr lang="en-GB" sz="1200" dirty="0">
                <a:latin typeface="Cambria Math" panose="02040503050406030204" pitchFamily="18" charset="0"/>
                <a:ea typeface="Cambria Math" panose="02040503050406030204" pitchFamily="18" charset="0"/>
              </a:rPr>
              <a:t>= QP</a:t>
            </a:r>
            <a:r>
              <a:rPr lang="cs-CZ" sz="1200" dirty="0">
                <a:latin typeface="Cambria Math" panose="02040503050406030204" pitchFamily="18" charset="0"/>
                <a:ea typeface="Cambria Math" panose="02040503050406030204" pitchFamily="18" charset="0"/>
              </a:rPr>
              <a:t> </a:t>
            </a:r>
            <a:r>
              <a:rPr lang="en-GB" sz="1200" dirty="0">
                <a:latin typeface="Cambria Math"/>
                <a:ea typeface="Cambria Math"/>
              </a:rPr>
              <a:t>×</a:t>
            </a:r>
            <a:r>
              <a:rPr lang="cs-CZ" sz="1200" dirty="0">
                <a:latin typeface="Cambria Math"/>
                <a:ea typeface="Cambria Math"/>
              </a:rPr>
              <a:t> </a:t>
            </a:r>
            <a:r>
              <a:rPr lang="en-GB" sz="1200" dirty="0">
                <a:latin typeface="Cambria Math"/>
                <a:ea typeface="Cambria Math"/>
              </a:rPr>
              <a:t>1,000</a:t>
            </a:r>
          </a:p>
          <a:p>
            <a:pPr marL="180000" lvl="2">
              <a:buClr>
                <a:srgbClr val="7030A0"/>
              </a:buClr>
              <a:buSzPct val="80000"/>
            </a:pPr>
            <a:r>
              <a:rPr lang="en-GB" sz="1200" dirty="0">
                <a:latin typeface="Cambria Math"/>
                <a:ea typeface="Cambria Math"/>
              </a:rPr>
              <a:t>CV</a:t>
            </a:r>
            <a:r>
              <a:rPr lang="cs-CZ" sz="1200" dirty="0">
                <a:latin typeface="Cambria Math"/>
                <a:ea typeface="Cambria Math"/>
              </a:rPr>
              <a:t> </a:t>
            </a:r>
            <a:r>
              <a:rPr lang="en-GB" sz="1200" dirty="0">
                <a:latin typeface="Cambria Math"/>
                <a:ea typeface="Cambria Math"/>
              </a:rPr>
              <a:t>+</a:t>
            </a:r>
            <a:r>
              <a:rPr lang="cs-CZ" sz="1200" dirty="0">
                <a:latin typeface="Cambria Math"/>
                <a:ea typeface="Cambria Math"/>
              </a:rPr>
              <a:t> </a:t>
            </a:r>
            <a:r>
              <a:rPr lang="en-GB" sz="1200" dirty="0">
                <a:latin typeface="Cambria Math"/>
                <a:ea typeface="Cambria Math"/>
              </a:rPr>
              <a:t>tick value (TV) = (QP</a:t>
            </a:r>
            <a:r>
              <a:rPr lang="cs-CZ" sz="1200" dirty="0">
                <a:latin typeface="Cambria Math"/>
                <a:ea typeface="Cambria Math"/>
              </a:rPr>
              <a:t> </a:t>
            </a:r>
            <a:r>
              <a:rPr lang="en-GB" sz="1200" dirty="0">
                <a:latin typeface="Cambria Math"/>
                <a:ea typeface="Cambria Math"/>
              </a:rPr>
              <a:t>+</a:t>
            </a:r>
            <a:r>
              <a:rPr lang="cs-CZ" sz="1200" dirty="0">
                <a:latin typeface="Cambria Math"/>
                <a:ea typeface="Cambria Math"/>
              </a:rPr>
              <a:t> </a:t>
            </a:r>
            <a:r>
              <a:rPr lang="en-GB" sz="1200" dirty="0">
                <a:latin typeface="Cambria Math"/>
                <a:ea typeface="Cambria Math"/>
              </a:rPr>
              <a:t>0.01)</a:t>
            </a:r>
            <a:r>
              <a:rPr lang="cs-CZ" sz="1200" dirty="0">
                <a:latin typeface="Cambria Math"/>
                <a:ea typeface="Cambria Math"/>
              </a:rPr>
              <a:t> </a:t>
            </a:r>
            <a:r>
              <a:rPr lang="en-GB" sz="1200" dirty="0">
                <a:latin typeface="Cambria Math"/>
                <a:ea typeface="Cambria Math"/>
              </a:rPr>
              <a:t>× 1,000</a:t>
            </a:r>
          </a:p>
          <a:p>
            <a:pPr marL="180000" lvl="2">
              <a:buClr>
                <a:srgbClr val="7030A0"/>
              </a:buClr>
              <a:buSzPct val="80000"/>
            </a:pPr>
            <a:r>
              <a:rPr lang="en-GB" sz="1200" dirty="0">
                <a:latin typeface="Cambria Math"/>
                <a:ea typeface="Cambria Math"/>
              </a:rPr>
              <a:t>⇨</a:t>
            </a:r>
            <a:r>
              <a:rPr lang="cs-CZ" sz="1200" dirty="0">
                <a:latin typeface="Cambria Math"/>
                <a:ea typeface="Cambria Math"/>
              </a:rPr>
              <a:t> </a:t>
            </a:r>
            <a:r>
              <a:rPr lang="en-GB" sz="1200" dirty="0">
                <a:latin typeface="Cambria Math"/>
                <a:ea typeface="Cambria Math"/>
              </a:rPr>
              <a:t>TV = 10 USD</a:t>
            </a:r>
            <a:endParaRPr lang="en-GB" sz="1200" dirty="0">
              <a:latin typeface="Cambria Math" panose="02040503050406030204" pitchFamily="18" charset="0"/>
              <a:ea typeface="Cambria Math" panose="02040503050406030204" pitchFamily="18" charset="0"/>
            </a:endParaRPr>
          </a:p>
        </p:txBody>
      </p:sp>
      <p:graphicFrame>
        <p:nvGraphicFramePr>
          <p:cNvPr id="5" name="Tabulka 4"/>
          <p:cNvGraphicFramePr>
            <a:graphicFrameLocks noGrp="1"/>
          </p:cNvGraphicFramePr>
          <p:nvPr>
            <p:extLst>
              <p:ext uri="{D42A27DB-BD31-4B8C-83A1-F6EECF244321}">
                <p14:modId xmlns:p14="http://schemas.microsoft.com/office/powerpoint/2010/main" val="1961835911"/>
              </p:ext>
            </p:extLst>
          </p:nvPr>
        </p:nvGraphicFramePr>
        <p:xfrm>
          <a:off x="972048" y="1412776"/>
          <a:ext cx="5472192" cy="3617280"/>
        </p:xfrm>
        <a:graphic>
          <a:graphicData uri="http://schemas.openxmlformats.org/drawingml/2006/table">
            <a:tbl>
              <a:tblPr bandRow="1">
                <a:tableStyleId>{5C22544A-7EE6-4342-B048-85BDC9FD1C3A}</a:tableStyleId>
              </a:tblPr>
              <a:tblGrid>
                <a:gridCol w="1728192">
                  <a:extLst>
                    <a:ext uri="{9D8B030D-6E8A-4147-A177-3AD203B41FA5}">
                      <a16:colId xmlns:a16="http://schemas.microsoft.com/office/drawing/2014/main" val="20000"/>
                    </a:ext>
                  </a:extLst>
                </a:gridCol>
                <a:gridCol w="3744000">
                  <a:extLst>
                    <a:ext uri="{9D8B030D-6E8A-4147-A177-3AD203B41FA5}">
                      <a16:colId xmlns:a16="http://schemas.microsoft.com/office/drawing/2014/main" val="20001"/>
                    </a:ext>
                  </a:extLst>
                </a:gridCol>
              </a:tblGrid>
              <a:tr h="360000">
                <a:tc>
                  <a:txBody>
                    <a:bodyPr/>
                    <a:lstStyle/>
                    <a:p>
                      <a:r>
                        <a:rPr lang="en-GB" sz="1200" noProof="0" dirty="0"/>
                        <a:t>Name of the contract</a:t>
                      </a:r>
                    </a:p>
                  </a:txBody>
                  <a:tcPr marL="90000" marR="90000" marT="0" marB="0" anchor="ctr"/>
                </a:tc>
                <a:tc>
                  <a:txBody>
                    <a:bodyPr/>
                    <a:lstStyle/>
                    <a:p>
                      <a:r>
                        <a:rPr lang="en-GB" sz="1200" noProof="0" dirty="0"/>
                        <a:t>Long</a:t>
                      </a:r>
                      <a:r>
                        <a:rPr lang="cs-CZ" sz="1200" noProof="0" dirty="0"/>
                        <a:t>-term </a:t>
                      </a:r>
                      <a:r>
                        <a:rPr lang="en-GB" sz="1200" noProof="0" dirty="0"/>
                        <a:t>Treasury </a:t>
                      </a:r>
                      <a:r>
                        <a:rPr lang="cs-CZ" sz="1200" noProof="0" dirty="0"/>
                        <a:t>Bond </a:t>
                      </a:r>
                      <a:r>
                        <a:rPr lang="en-GB" sz="1200" noProof="0" dirty="0"/>
                        <a:t>Futures Tutorial</a:t>
                      </a:r>
                      <a:endParaRPr lang="en-GB" sz="1200" baseline="30000" noProof="0" dirty="0"/>
                    </a:p>
                  </a:txBody>
                  <a:tcPr marL="90000" marR="90000" marT="0" marB="0" anchor="ctr"/>
                </a:tc>
                <a:extLst>
                  <a:ext uri="{0D108BD9-81ED-4DB2-BD59-A6C34878D82A}">
                    <a16:rowId xmlns:a16="http://schemas.microsoft.com/office/drawing/2014/main" val="10000"/>
                  </a:ext>
                </a:extLst>
              </a:tr>
              <a:tr h="360000">
                <a:tc>
                  <a:txBody>
                    <a:bodyPr/>
                    <a:lstStyle/>
                    <a:p>
                      <a:r>
                        <a:rPr lang="en-GB" sz="1200" noProof="0" dirty="0"/>
                        <a:t>Unit of trading</a:t>
                      </a:r>
                    </a:p>
                  </a:txBody>
                  <a:tcPr marL="90000" marR="9000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noProof="0" dirty="0"/>
                        <a:t>Notional </a:t>
                      </a:r>
                      <a:r>
                        <a:rPr lang="en-GB" sz="1200" baseline="0" noProof="0" dirty="0"/>
                        <a:t>20-year Treasury bond with a nominal value of 100,000 USD and a yield to maturity of 7%</a:t>
                      </a:r>
                      <a:endParaRPr lang="en-GB" sz="1200" baseline="30000" noProof="0" dirty="0"/>
                    </a:p>
                  </a:txBody>
                  <a:tcPr marL="90000" marR="90000" marT="0" marB="0" anchor="ctr"/>
                </a:tc>
                <a:extLst>
                  <a:ext uri="{0D108BD9-81ED-4DB2-BD59-A6C34878D82A}">
                    <a16:rowId xmlns:a16="http://schemas.microsoft.com/office/drawing/2014/main" val="10001"/>
                  </a:ext>
                </a:extLst>
              </a:tr>
              <a:tr h="360000">
                <a:tc>
                  <a:txBody>
                    <a:bodyPr/>
                    <a:lstStyle/>
                    <a:p>
                      <a:r>
                        <a:rPr lang="en-GB" sz="1200" noProof="0" dirty="0"/>
                        <a:t>Quotation</a:t>
                      </a:r>
                    </a:p>
                  </a:txBody>
                  <a:tcPr marL="90000" marR="90000" marT="0" marB="0" anchor="ctr"/>
                </a:tc>
                <a:tc>
                  <a:txBody>
                    <a:bodyPr/>
                    <a:lstStyle/>
                    <a:p>
                      <a:r>
                        <a:rPr lang="en-GB" sz="1200" noProof="0" dirty="0"/>
                        <a:t>Price per 100 </a:t>
                      </a:r>
                      <a:r>
                        <a:rPr lang="cs-CZ" sz="1200" noProof="0" dirty="0"/>
                        <a:t>USD </a:t>
                      </a:r>
                      <a:r>
                        <a:rPr lang="en-GB" sz="1200" noProof="0" dirty="0"/>
                        <a:t>nominal value</a:t>
                      </a:r>
                      <a:r>
                        <a:rPr lang="cs-CZ" sz="1200" baseline="30000" noProof="0" dirty="0"/>
                        <a:t>1,2)</a:t>
                      </a:r>
                      <a:endParaRPr lang="en-GB" sz="1200" baseline="30000" noProof="0" dirty="0"/>
                    </a:p>
                  </a:txBody>
                  <a:tcPr marL="90000" marR="90000" marT="0" marB="0" anchor="ctr"/>
                </a:tc>
                <a:extLst>
                  <a:ext uri="{0D108BD9-81ED-4DB2-BD59-A6C34878D82A}">
                    <a16:rowId xmlns:a16="http://schemas.microsoft.com/office/drawing/2014/main" val="10002"/>
                  </a:ext>
                </a:extLst>
              </a:tr>
              <a:tr h="360000">
                <a:tc>
                  <a:txBody>
                    <a:bodyPr/>
                    <a:lstStyle/>
                    <a:p>
                      <a:r>
                        <a:rPr lang="en-GB" sz="1200" noProof="0" dirty="0"/>
                        <a:t>Tick size</a:t>
                      </a:r>
                    </a:p>
                  </a:txBody>
                  <a:tcPr marL="90000" marR="90000" marT="0" marB="0" anchor="ctr"/>
                </a:tc>
                <a:tc>
                  <a:txBody>
                    <a:bodyPr/>
                    <a:lstStyle/>
                    <a:p>
                      <a:r>
                        <a:rPr lang="en-GB" sz="1200" noProof="0" dirty="0"/>
                        <a:t>One cent </a:t>
                      </a:r>
                      <a:r>
                        <a:rPr lang="cs-CZ" sz="1200" noProof="0" dirty="0"/>
                        <a:t>(</a:t>
                      </a:r>
                      <a:r>
                        <a:rPr lang="en-GB" sz="1200" noProof="0" dirty="0"/>
                        <a:t>0.01 USD)</a:t>
                      </a:r>
                      <a:endParaRPr lang="en-GB" sz="1200" baseline="30000" noProof="0" dirty="0"/>
                    </a:p>
                  </a:txBody>
                  <a:tcPr marL="90000" marR="90000" marT="0" marB="0" anchor="ctr"/>
                </a:tc>
                <a:extLst>
                  <a:ext uri="{0D108BD9-81ED-4DB2-BD59-A6C34878D82A}">
                    <a16:rowId xmlns:a16="http://schemas.microsoft.com/office/drawing/2014/main" val="10003"/>
                  </a:ext>
                </a:extLst>
              </a:tr>
              <a:tr h="360000">
                <a:tc>
                  <a:txBody>
                    <a:bodyPr/>
                    <a:lstStyle/>
                    <a:p>
                      <a:r>
                        <a:rPr lang="en-GB" sz="1200" noProof="0" dirty="0"/>
                        <a:t>Tick value</a:t>
                      </a:r>
                    </a:p>
                  </a:txBody>
                  <a:tcPr marL="90000" marR="90000" marT="0" marB="0" anchor="ctr"/>
                </a:tc>
                <a:tc>
                  <a:txBody>
                    <a:bodyPr/>
                    <a:lstStyle/>
                    <a:p>
                      <a:r>
                        <a:rPr lang="cs-CZ" sz="1200" noProof="0" dirty="0"/>
                        <a:t>10 USD</a:t>
                      </a:r>
                      <a:r>
                        <a:rPr lang="cs-CZ" sz="1200" baseline="30000" noProof="0" dirty="0"/>
                        <a:t>3)</a:t>
                      </a:r>
                      <a:endParaRPr lang="en-GB" sz="1200" baseline="30000" noProof="0" dirty="0"/>
                    </a:p>
                  </a:txBody>
                  <a:tcPr marL="90000" marR="90000" marT="0" marB="0" anchor="ctr"/>
                </a:tc>
                <a:extLst>
                  <a:ext uri="{0D108BD9-81ED-4DB2-BD59-A6C34878D82A}">
                    <a16:rowId xmlns:a16="http://schemas.microsoft.com/office/drawing/2014/main" val="10004"/>
                  </a:ext>
                </a:extLst>
              </a:tr>
              <a:tr h="360000">
                <a:tc>
                  <a:txBody>
                    <a:bodyPr/>
                    <a:lstStyle/>
                    <a:p>
                      <a:r>
                        <a:rPr lang="en-GB" sz="1200" noProof="0" dirty="0"/>
                        <a:t>Initial margin</a:t>
                      </a:r>
                    </a:p>
                  </a:txBody>
                  <a:tcPr marL="90000" marR="90000" marT="0" marB="0" anchor="ctr"/>
                </a:tc>
                <a:tc>
                  <a:txBody>
                    <a:bodyPr/>
                    <a:lstStyle/>
                    <a:p>
                      <a:pPr algn="l"/>
                      <a:r>
                        <a:rPr lang="cs-CZ" sz="1200" noProof="0" dirty="0"/>
                        <a:t>2,000 USD</a:t>
                      </a:r>
                      <a:r>
                        <a:rPr lang="cs-CZ" sz="1200" baseline="30000" noProof="0" dirty="0"/>
                        <a:t>4)</a:t>
                      </a:r>
                      <a:endParaRPr lang="en-GB" sz="1200" baseline="30000" noProof="0" dirty="0"/>
                    </a:p>
                  </a:txBody>
                  <a:tcPr marL="90000" marR="90000" marT="0" marB="0" anchor="ctr"/>
                </a:tc>
                <a:extLst>
                  <a:ext uri="{0D108BD9-81ED-4DB2-BD59-A6C34878D82A}">
                    <a16:rowId xmlns:a16="http://schemas.microsoft.com/office/drawing/2014/main" val="10005"/>
                  </a:ext>
                </a:extLst>
              </a:tr>
              <a:tr h="360000">
                <a:tc>
                  <a:txBody>
                    <a:bodyPr/>
                    <a:lstStyle/>
                    <a:p>
                      <a:r>
                        <a:rPr lang="en-GB" sz="1200" noProof="0" dirty="0"/>
                        <a:t>Delivery months</a:t>
                      </a:r>
                    </a:p>
                  </a:txBody>
                  <a:tcPr marL="90000" marR="90000" marT="0" marB="0" anchor="ctr"/>
                </a:tc>
                <a:tc>
                  <a:txBody>
                    <a:bodyPr/>
                    <a:lstStyle/>
                    <a:p>
                      <a:r>
                        <a:rPr lang="en-GB" sz="1200" noProof="0" dirty="0"/>
                        <a:t>March, June, September, December</a:t>
                      </a:r>
                    </a:p>
                  </a:txBody>
                  <a:tcPr marL="90000" marR="90000" marT="0" marB="0" anchor="ctr"/>
                </a:tc>
                <a:extLst>
                  <a:ext uri="{0D108BD9-81ED-4DB2-BD59-A6C34878D82A}">
                    <a16:rowId xmlns:a16="http://schemas.microsoft.com/office/drawing/2014/main" val="10006"/>
                  </a:ext>
                </a:extLst>
              </a:tr>
              <a:tr h="360000">
                <a:tc>
                  <a:txBody>
                    <a:bodyPr/>
                    <a:lstStyle/>
                    <a:p>
                      <a:r>
                        <a:rPr lang="en-GB" sz="1200" noProof="0" dirty="0"/>
                        <a:t>Last trading day</a:t>
                      </a:r>
                    </a:p>
                  </a:txBody>
                  <a:tcPr marL="90000" marR="90000" marT="0" marB="0" anchor="ctr"/>
                </a:tc>
                <a:tc>
                  <a:txBody>
                    <a:bodyPr/>
                    <a:lstStyle/>
                    <a:p>
                      <a:r>
                        <a:rPr lang="en-GB" sz="1200" noProof="0" dirty="0"/>
                        <a:t>Two business days </a:t>
                      </a:r>
                      <a:r>
                        <a:rPr lang="cs-CZ" sz="1200" noProof="0" dirty="0"/>
                        <a:t>prior to </a:t>
                      </a:r>
                      <a:r>
                        <a:rPr lang="en-GB" sz="1200" noProof="0" dirty="0"/>
                        <a:t>the last business</a:t>
                      </a:r>
                      <a:r>
                        <a:rPr lang="cs-CZ" sz="1200" noProof="0" dirty="0"/>
                        <a:t> </a:t>
                      </a:r>
                      <a:r>
                        <a:rPr lang="en-GB" sz="1200" noProof="0" dirty="0"/>
                        <a:t>day in the delivery month</a:t>
                      </a:r>
                      <a:endParaRPr lang="en-GB" sz="1200" baseline="30000" noProof="0" dirty="0"/>
                    </a:p>
                  </a:txBody>
                  <a:tcPr marL="90000" marR="90000" marT="0" marB="0" anchor="ctr"/>
                </a:tc>
                <a:extLst>
                  <a:ext uri="{0D108BD9-81ED-4DB2-BD59-A6C34878D82A}">
                    <a16:rowId xmlns:a16="http://schemas.microsoft.com/office/drawing/2014/main" val="10007"/>
                  </a:ext>
                </a:extLst>
              </a:tr>
              <a:tr h="360000">
                <a:tc>
                  <a:txBody>
                    <a:bodyPr/>
                    <a:lstStyle/>
                    <a:p>
                      <a:r>
                        <a:rPr lang="en-GB" sz="1200" noProof="0" dirty="0"/>
                        <a:t>Delivery day</a:t>
                      </a:r>
                    </a:p>
                  </a:txBody>
                  <a:tcPr marL="90000" marR="90000" marT="0" marB="0" anchor="ctr"/>
                </a:tc>
                <a:tc>
                  <a:txBody>
                    <a:bodyPr/>
                    <a:lstStyle/>
                    <a:p>
                      <a:r>
                        <a:rPr lang="en-GB" sz="1200" noProof="0" dirty="0"/>
                        <a:t>Any business day in the delivery month</a:t>
                      </a:r>
                    </a:p>
                  </a:txBody>
                  <a:tcPr marL="90000" marR="90000" marT="0" marB="0" anchor="ctr"/>
                </a:tc>
                <a:extLst>
                  <a:ext uri="{0D108BD9-81ED-4DB2-BD59-A6C34878D82A}">
                    <a16:rowId xmlns:a16="http://schemas.microsoft.com/office/drawing/2014/main" val="10008"/>
                  </a:ext>
                </a:extLst>
              </a:tr>
              <a:tr h="360000">
                <a:tc>
                  <a:txBody>
                    <a:bodyPr/>
                    <a:lstStyle/>
                    <a:p>
                      <a:r>
                        <a:rPr lang="en-GB" sz="1200" noProof="0" dirty="0"/>
                        <a:t>EDSP</a:t>
                      </a:r>
                    </a:p>
                  </a:txBody>
                  <a:tcPr marL="90000" marR="90000" marT="0" marB="0" anchor="ctr"/>
                </a:tc>
                <a:tc>
                  <a:txBody>
                    <a:bodyPr/>
                    <a:lstStyle/>
                    <a:p>
                      <a:r>
                        <a:rPr lang="en-GB" sz="1200" noProof="0" dirty="0"/>
                        <a:t>Contract‘s futures price at 11:00 a.m.</a:t>
                      </a:r>
                      <a:r>
                        <a:rPr lang="en-GB" sz="1200" baseline="0" noProof="0" dirty="0"/>
                        <a:t> on the second business day prior to the last trading date</a:t>
                      </a:r>
                      <a:r>
                        <a:rPr lang="cs-CZ" sz="1200" baseline="30000" noProof="0" dirty="0">
                          <a:solidFill>
                            <a:schemeClr val="tx1"/>
                          </a:solidFill>
                        </a:rPr>
                        <a:t>5)</a:t>
                      </a:r>
                      <a:endParaRPr lang="en-GB" sz="1200" baseline="30000" noProof="0" dirty="0">
                        <a:solidFill>
                          <a:schemeClr val="tx1"/>
                        </a:solidFill>
                      </a:endParaRPr>
                    </a:p>
                  </a:txBody>
                  <a:tcPr marL="90000" marR="90000" marT="0" marB="0" anchor="ctr"/>
                </a:tc>
                <a:extLst>
                  <a:ext uri="{0D108BD9-81ED-4DB2-BD59-A6C34878D82A}">
                    <a16:rowId xmlns:a16="http://schemas.microsoft.com/office/drawing/2014/main" val="10009"/>
                  </a:ext>
                </a:extLst>
              </a:tr>
            </a:tbl>
          </a:graphicData>
        </a:graphic>
      </p:graphicFrame>
      <p:sp>
        <p:nvSpPr>
          <p:cNvPr id="54" name="TextovéPole 53"/>
          <p:cNvSpPr txBox="1"/>
          <p:nvPr/>
        </p:nvSpPr>
        <p:spPr>
          <a:xfrm>
            <a:off x="6444208" y="3038696"/>
            <a:ext cx="2448272" cy="461665"/>
          </a:xfrm>
          <a:prstGeom prst="rect">
            <a:avLst/>
          </a:prstGeom>
          <a:noFill/>
          <a:ln>
            <a:noFill/>
          </a:ln>
        </p:spPr>
        <p:txBody>
          <a:bodyPr wrap="square" rtlCol="0">
            <a:spAutoFit/>
          </a:bodyPr>
          <a:lstStyle/>
          <a:p>
            <a:pPr marL="180000" lvl="2" indent="-180000">
              <a:buClr>
                <a:srgbClr val="7030A0"/>
              </a:buClr>
              <a:buSzPct val="80000"/>
              <a:buFont typeface="+mj-lt"/>
              <a:buAutoNum type="arabicParenR" startAt="4"/>
            </a:pPr>
            <a:r>
              <a:rPr lang="en-GB" sz="1200" dirty="0">
                <a:latin typeface="Cambria Math" panose="02040503050406030204" pitchFamily="18" charset="0"/>
                <a:ea typeface="Cambria Math" panose="02040503050406030204" pitchFamily="18" charset="0"/>
              </a:rPr>
              <a:t>Initial margin is equal to 2% of the contract value</a:t>
            </a:r>
            <a:r>
              <a:rPr lang="cs-CZ" sz="1200" dirty="0">
                <a:latin typeface="Cambria Math" panose="02040503050406030204" pitchFamily="18" charset="0"/>
                <a:ea typeface="Cambria Math" panose="02040503050406030204" pitchFamily="18" charset="0"/>
              </a:rPr>
              <a:t>.</a:t>
            </a:r>
            <a:endParaRPr lang="en-GB" sz="1200" dirty="0">
              <a:latin typeface="Cambria Math" panose="02040503050406030204" pitchFamily="18" charset="0"/>
              <a:ea typeface="Cambria Math" panose="02040503050406030204" pitchFamily="18" charset="0"/>
            </a:endParaRPr>
          </a:p>
        </p:txBody>
      </p:sp>
      <p:sp>
        <p:nvSpPr>
          <p:cNvPr id="47" name="TextovéPole 46"/>
          <p:cNvSpPr txBox="1"/>
          <p:nvPr/>
        </p:nvSpPr>
        <p:spPr>
          <a:xfrm>
            <a:off x="6444000" y="1332000"/>
            <a:ext cx="2448480" cy="461665"/>
          </a:xfrm>
          <a:prstGeom prst="rect">
            <a:avLst/>
          </a:prstGeom>
          <a:noFill/>
          <a:ln>
            <a:noFill/>
          </a:ln>
        </p:spPr>
        <p:txBody>
          <a:bodyPr wrap="square" rtlCol="0">
            <a:spAutoFit/>
          </a:bodyPr>
          <a:lstStyle/>
          <a:p>
            <a:pPr marL="180000" lvl="2" indent="-180000">
              <a:buClr>
                <a:srgbClr val="7030A0"/>
              </a:buClr>
              <a:buSzPct val="80000"/>
              <a:buFont typeface="+mj-lt"/>
              <a:buAutoNum type="arabicParenR"/>
            </a:pPr>
            <a:r>
              <a:rPr lang="en-GB" sz="1200" dirty="0">
                <a:latin typeface="Cambria Math" panose="02040503050406030204" pitchFamily="18" charset="0"/>
                <a:ea typeface="Cambria Math" panose="02040503050406030204" pitchFamily="18" charset="0"/>
              </a:rPr>
              <a:t>Quoted price (QP) = contract value (CV)/1,000</a:t>
            </a:r>
          </a:p>
        </p:txBody>
      </p:sp>
      <p:sp>
        <p:nvSpPr>
          <p:cNvPr id="71" name="TextovéPole 70">
            <a:extLst>
              <a:ext uri="{FF2B5EF4-FFF2-40B4-BE49-F238E27FC236}">
                <a16:creationId xmlns:a16="http://schemas.microsoft.com/office/drawing/2014/main" id="{0973E691-4DFE-4A03-B200-B53F65FC6269}"/>
              </a:ext>
            </a:extLst>
          </p:cNvPr>
          <p:cNvSpPr txBox="1"/>
          <p:nvPr/>
        </p:nvSpPr>
        <p:spPr>
          <a:xfrm>
            <a:off x="6444000" y="1724104"/>
            <a:ext cx="2448480" cy="646331"/>
          </a:xfrm>
          <a:prstGeom prst="rect">
            <a:avLst/>
          </a:prstGeom>
          <a:noFill/>
          <a:ln>
            <a:noFill/>
          </a:ln>
        </p:spPr>
        <p:txBody>
          <a:bodyPr wrap="square" rtlCol="0">
            <a:spAutoFit/>
          </a:bodyPr>
          <a:lstStyle/>
          <a:p>
            <a:pPr marL="180000" lvl="2" indent="-180000">
              <a:buClr>
                <a:srgbClr val="7030A0"/>
              </a:buClr>
              <a:buSzPct val="80000"/>
              <a:buFont typeface="+mj-lt"/>
              <a:buAutoNum type="arabicParenR" startAt="2"/>
            </a:pPr>
            <a:r>
              <a:rPr lang="en-GB" sz="1200" dirty="0">
                <a:latin typeface="Cambria Math" panose="02040503050406030204" pitchFamily="18" charset="0"/>
                <a:ea typeface="Cambria Math" panose="02040503050406030204" pitchFamily="18" charset="0"/>
              </a:rPr>
              <a:t>Futures prices are quoted clean (no allowance for accrued coupon).</a:t>
            </a:r>
          </a:p>
        </p:txBody>
      </p:sp>
      <p:sp>
        <p:nvSpPr>
          <p:cNvPr id="75" name="TextovéPole 74">
            <a:extLst>
              <a:ext uri="{FF2B5EF4-FFF2-40B4-BE49-F238E27FC236}">
                <a16:creationId xmlns:a16="http://schemas.microsoft.com/office/drawing/2014/main" id="{DB185810-D604-4CD4-A838-C2F4BFED8030}"/>
              </a:ext>
            </a:extLst>
          </p:cNvPr>
          <p:cNvSpPr txBox="1"/>
          <p:nvPr/>
        </p:nvSpPr>
        <p:spPr>
          <a:xfrm>
            <a:off x="6444000" y="3431835"/>
            <a:ext cx="2448272" cy="1015663"/>
          </a:xfrm>
          <a:prstGeom prst="rect">
            <a:avLst/>
          </a:prstGeom>
          <a:noFill/>
          <a:ln>
            <a:noFill/>
          </a:ln>
        </p:spPr>
        <p:txBody>
          <a:bodyPr wrap="square" rtlCol="0">
            <a:spAutoFit/>
          </a:bodyPr>
          <a:lstStyle/>
          <a:p>
            <a:pPr marL="180000" lvl="2" indent="-180000">
              <a:buClr>
                <a:srgbClr val="7030A0"/>
              </a:buClr>
              <a:buSzPct val="80000"/>
              <a:buFont typeface="+mj-lt"/>
              <a:buAutoNum type="arabicParenR" startAt="5"/>
            </a:pPr>
            <a:r>
              <a:rPr lang="en-GB" sz="1200" dirty="0">
                <a:latin typeface="Cambria Math" panose="02040503050406030204" pitchFamily="18" charset="0"/>
                <a:ea typeface="Cambria Math" panose="02040503050406030204" pitchFamily="18" charset="0"/>
              </a:rPr>
              <a:t>Due to the notional nature of the underlying asset, the rule of zero base at maturity is theoretically applicable for the CTD bond.</a:t>
            </a:r>
          </a:p>
        </p:txBody>
      </p:sp>
    </p:spTree>
    <p:extLst>
      <p:ext uri="{BB962C8B-B14F-4D97-AF65-F5344CB8AC3E}">
        <p14:creationId xmlns:p14="http://schemas.microsoft.com/office/powerpoint/2010/main" val="193110476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PERSISTENCEDATA" val="MMPROD_UIPERSISTENCEDATA"/>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 - &amp;quot;Essentials of bond pricing&amp;quot;&quot;/&gt;&lt;property id=&quot;20307&quot; value=&quot;256&quot;/&gt;&lt;/object&gt;&lt;object type=&quot;3&quot; unique_id=&quot;10004&quot;&gt;&lt;property id=&quot;20148&quot; value=&quot;5&quot;/&gt;&lt;property id=&quot;20300&quot; value=&quot;Slide 2 - &amp;quot;Straight bond&amp;quot;&quot;/&gt;&lt;property id=&quot;20307&quot; value=&quot;260&quot;/&gt;&lt;/object&gt;&lt;object type=&quot;3&quot; unique_id=&quot;10005&quot;&gt;&lt;property id=&quot;20148&quot; value=&quot;5&quot;/&gt;&lt;property id=&quot;20300&quot; value=&quot;Slide 3 - &amp;quot;Diversities in bond contracts (1)&amp;quot;&quot;/&gt;&lt;property id=&quot;20307&quot; value=&quot;262&quot;/&gt;&lt;/object&gt;&lt;object type=&quot;3&quot; unique_id=&quot;10006&quot;&gt;&lt;property id=&quot;20148&quot; value=&quot;5&quot;/&gt;&lt;property id=&quot;20300&quot; value=&quot;Slide 4 - &amp;quot;Diversities in bond contracts (2)&amp;quot;&quot;/&gt;&lt;property id=&quot;20307&quot; value=&quot;263&quot;/&gt;&lt;/object&gt;&lt;object type=&quot;3&quot; unique_id=&quot;10007&quot;&gt;&lt;property id=&quot;20148&quot; value=&quot;5&quot;/&gt;&lt;property id=&quot;20300&quot; value=&quot;Slide 5 - &amp;quot;Underlying principles of pricing&amp;quot;&quot;/&gt;&lt;property id=&quot;20307&quot; value=&quot;270&quot;/&gt;&lt;/object&gt;&lt;object type=&quot;3&quot; unique_id=&quot;10008&quot;&gt;&lt;property id=&quot;20148&quot; value=&quot;5&quot;/&gt;&lt;property id=&quot;20300&quot; value=&quot;Slide 6 - &amp;quot;Discounting conventions (1)&amp;quot;&quot;/&gt;&lt;property id=&quot;20307&quot; value=&quot;265&quot;/&gt;&lt;/object&gt;&lt;object type=&quot;3&quot; unique_id=&quot;10009&quot;&gt;&lt;property id=&quot;20148&quot; value=&quot;5&quot;/&gt;&lt;property id=&quot;20300&quot; value=&quot;Slide 7 - &amp;quot;Discounting conventions (2)&amp;quot;&quot;/&gt;&lt;property id=&quot;20307&quot; value=&quot;266&quot;/&gt;&lt;/object&gt;&lt;object type=&quot;3&quot; unique_id=&quot;10010&quot;&gt;&lt;property id=&quot;20148&quot; value=&quot;5&quot;/&gt;&lt;property id=&quot;20300&quot; value=&quot;Slide 8 - &amp;quot;Clean and full price&amp;quot;&quot;/&gt;&lt;property id=&quot;20307&quot; value=&quot;267&quot;/&gt;&lt;/object&gt;&lt;object type=&quot;3&quot; unique_id=&quot;10011&quot;&gt;&lt;property id=&quot;20148&quot; value=&quot;5&quot;/&gt;&lt;property id=&quot;20300&quot; value=&quot;Slide 9 - &amp;quot;Price-yield relationship&amp;quot;&quot;/&gt;&lt;property id=&quot;20307&quot; value=&quot;261&quot;/&gt;&lt;/object&gt;&lt;object type=&quot;3&quot; unique_id=&quot;10012&quot;&gt;&lt;property id=&quot;20148&quot; value=&quot;5&quot;/&gt;&lt;property id=&quot;20300&quot; value=&quot;Slide 10 - &amp;quot;Price–maturity relationship&amp;quot;&quot;/&gt;&lt;property id=&quot;20307&quot; value=&quot;269&quot;/&gt;&lt;/object&gt;&lt;object type=&quot;3&quot; unique_id=&quot;10013&quot;&gt;&lt;property id=&quot;20148&quot; value=&quot;5&quot;/&gt;&lt;property id=&quot;20300&quot; value=&quot;Slide 11 - &amp;quot;Yield to maturity&amp;quot;&quot;/&gt;&lt;property id=&quot;20307&quot; value=&quot;268&quot;/&gt;&lt;/object&gt;&lt;object type=&quot;3&quot; unique_id=&quot;10014&quot;&gt;&lt;property id=&quot;20148&quot; value=&quot;5&quot;/&gt;&lt;property id=&quot;20300&quot; value=&quot;Slide 12 - &amp;quot;Other yield measures&amp;quot;&quot;/&gt;&lt;property id=&quot;20307&quot; value=&quot;271&quot;/&gt;&lt;/object&gt;&lt;object type=&quot;3&quot; unique_id=&quot;10015&quot;&gt;&lt;property id=&quot;20148&quot; value=&quot;5&quot;/&gt;&lt;property id=&quot;20300&quot; value=&quot;Slide 13 - &amp;quot;See you  in the next lecture&amp;quot;&quot;/&gt;&lt;property id=&quot;20307&quot; value=&quot;272&quot;/&gt;&lt;/object&gt;&lt;/object&gt;&lt;object type=&quot;8&quot; unique_id=&quot;10032&quot;&gt;&lt;/object&gt;&lt;/object&gt;&lt;/database&gt;"/>
  <p:tag name="SECTOMILLISECCONVERTED" val="1"/>
</p:tagLst>
</file>

<file path=ppt/theme/theme1.xml><?xml version="1.0" encoding="utf-8"?>
<a:theme xmlns:a="http://schemas.openxmlformats.org/drawingml/2006/main" name="FMI">
  <a:themeElements>
    <a:clrScheme name="Aerodynamika">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erodynamika">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erodynamika">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lnDef>
      <a:spPr>
        <a:ln w="25400">
          <a:headEnd type="none" w="lg" len="med"/>
          <a:tailEnd type="triangl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ctr">
          <a:defRPr sz="1600" i="1" smtClean="0">
            <a:latin typeface="Cambria Math"/>
            <a:ea typeface="Cambria Math" panose="02040503050406030204" pitchFamily="18" charset="0"/>
          </a:defRPr>
        </a:defPPr>
      </a:lstStyle>
    </a:txDef>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19466</TotalTime>
  <Words>3372</Words>
  <Application>Microsoft Office PowerPoint</Application>
  <PresentationFormat>Předvádění na obrazovce (4:3)</PresentationFormat>
  <Paragraphs>484</Paragraphs>
  <Slides>16</Slides>
  <Notes>2</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16</vt:i4>
      </vt:variant>
    </vt:vector>
  </HeadingPairs>
  <TitlesOfParts>
    <vt:vector size="23" baseType="lpstr">
      <vt:lpstr>Algerian</vt:lpstr>
      <vt:lpstr>Calibri</vt:lpstr>
      <vt:lpstr>Cambria Math</vt:lpstr>
      <vt:lpstr>Georgia</vt:lpstr>
      <vt:lpstr>Trebuchet MS</vt:lpstr>
      <vt:lpstr>Wingdings</vt:lpstr>
      <vt:lpstr>FMI</vt:lpstr>
      <vt:lpstr>Examples of financial futures</vt:lpstr>
      <vt:lpstr>Introduction</vt:lpstr>
      <vt:lpstr>Stock index futures (1)</vt:lpstr>
      <vt:lpstr>Stock index futures (2)</vt:lpstr>
      <vt:lpstr>Currency futures (1)</vt:lpstr>
      <vt:lpstr>Currency futures (2)</vt:lpstr>
      <vt:lpstr>Short-term interest rate futures (1)</vt:lpstr>
      <vt:lpstr>Short-term interest rate futures (2)</vt:lpstr>
      <vt:lpstr>Long-term interest rate futures</vt:lpstr>
      <vt:lpstr>LTIRF – delivery options</vt:lpstr>
      <vt:lpstr>LTIRF – price factor</vt:lpstr>
      <vt:lpstr>LTIRF – cost-of-carry transaction</vt:lpstr>
      <vt:lpstr>LTIRF – delivery date</vt:lpstr>
      <vt:lpstr>LTIRF – CTD bond</vt:lpstr>
      <vt:lpstr>LTIRF – calculation of implied repo rate</vt:lpstr>
      <vt:lpstr>See you  in the next lecture</vt:lpstr>
    </vt:vector>
  </TitlesOfParts>
  <Company>Institute of Economic Studies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Examples of financial futures</dc:title>
  <dc:subject>FI - TALKING SLIDES</dc:subject>
  <dc:creator>Oldřich DĚDEK</dc:creator>
  <cp:keywords>pptxFI_TSL11</cp:keywords>
  <dc:description>Financial markets instruments</dc:description>
  <cp:lastModifiedBy>Oldrich DEDEK</cp:lastModifiedBy>
  <cp:revision>2323</cp:revision>
  <dcterms:created xsi:type="dcterms:W3CDTF">2014-05-11T12:40:16Z</dcterms:created>
  <dcterms:modified xsi:type="dcterms:W3CDTF">2021-05-14T13:12:26Z</dcterms:modified>
  <cp:category>O.D. Lecturing Legacy</cp:category>
  <cp:contentStatus>OD Web</cp:contentStatus>
</cp:coreProperties>
</file>